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58" r:id="rId1"/>
    <p:sldMasterId id="2147483661" r:id="rId2"/>
  </p:sldMasterIdLst>
  <p:notesMasterIdLst>
    <p:notesMasterId r:id="rId29"/>
  </p:notesMasterIdLst>
  <p:handoutMasterIdLst>
    <p:handoutMasterId r:id="rId30"/>
  </p:handoutMasterIdLst>
  <p:sldIdLst>
    <p:sldId id="366" r:id="rId3"/>
    <p:sldId id="664" r:id="rId4"/>
    <p:sldId id="759" r:id="rId5"/>
    <p:sldId id="701" r:id="rId6"/>
    <p:sldId id="760" r:id="rId7"/>
    <p:sldId id="761" r:id="rId8"/>
    <p:sldId id="763" r:id="rId9"/>
    <p:sldId id="764" r:id="rId10"/>
    <p:sldId id="765" r:id="rId11"/>
    <p:sldId id="740" r:id="rId12"/>
    <p:sldId id="766" r:id="rId13"/>
    <p:sldId id="768" r:id="rId14"/>
    <p:sldId id="770" r:id="rId15"/>
    <p:sldId id="771" r:id="rId16"/>
    <p:sldId id="769" r:id="rId17"/>
    <p:sldId id="772" r:id="rId18"/>
    <p:sldId id="773" r:id="rId19"/>
    <p:sldId id="775" r:id="rId20"/>
    <p:sldId id="776" r:id="rId21"/>
    <p:sldId id="777" r:id="rId22"/>
    <p:sldId id="778" r:id="rId23"/>
    <p:sldId id="779" r:id="rId24"/>
    <p:sldId id="780" r:id="rId25"/>
    <p:sldId id="781" r:id="rId26"/>
    <p:sldId id="725" r:id="rId27"/>
    <p:sldId id="762" r:id="rId28"/>
  </p:sldIdLst>
  <p:sldSz cx="9906000" cy="6858000" type="A4"/>
  <p:notesSz cx="6858000" cy="9144000"/>
  <p:embeddedFontLst>
    <p:embeddedFont>
      <p:font typeface="Cambria" panose="02040503050406030204" pitchFamily="18" charset="0"/>
      <p:regular r:id="rId31"/>
      <p:bold r:id="rId32"/>
      <p:italic r:id="rId33"/>
      <p:boldItalic r:id="rId34"/>
    </p:embeddedFont>
    <p:embeddedFont>
      <p:font typeface="Rage Italic" panose="03070502040507070304" pitchFamily="66" charset="0"/>
      <p:regular r:id="rId35"/>
    </p:embeddedFont>
    <p:embeddedFont>
      <p:font typeface="ＭＳ Ｐゴシック" panose="020B0600070205080204" pitchFamily="34" charset="-128"/>
      <p:regular r:id="rId36"/>
    </p:embeddedFont>
    <p:embeddedFont>
      <p:font typeface="Calibri" panose="020F0502020204030204" pitchFamily="34" charset="0"/>
      <p:regular r:id="rId37"/>
      <p:bold r:id="rId38"/>
      <p:italic r:id="rId39"/>
      <p:boldItalic r:id="rId4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292">
          <p15:clr>
            <a:srgbClr val="A4A3A4"/>
          </p15:clr>
        </p15:guide>
        <p15:guide id="2" pos="3543">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carra" initials="fc"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353"/>
    <a:srgbClr val="C06E00"/>
    <a:srgbClr val="FE9100"/>
    <a:srgbClr val="E68300"/>
    <a:srgbClr val="FF9201"/>
    <a:srgbClr val="58AF01"/>
    <a:srgbClr val="3FAE02"/>
    <a:srgbClr val="F28A00"/>
    <a:srgbClr val="FDF103"/>
    <a:srgbClr val="FFB19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03" autoAdjust="0"/>
    <p:restoredTop sz="84875" autoAdjust="0"/>
  </p:normalViewPr>
  <p:slideViewPr>
    <p:cSldViewPr snapToGrid="0" snapToObjects="1">
      <p:cViewPr>
        <p:scale>
          <a:sx n="80" d="100"/>
          <a:sy n="80" d="100"/>
        </p:scale>
        <p:origin x="-756" y="90"/>
      </p:cViewPr>
      <p:guideLst>
        <p:guide orient="horz" pos="1292"/>
        <p:guide pos="354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98" d="100"/>
          <a:sy n="98" d="100"/>
        </p:scale>
        <p:origin x="-351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08.09.2011</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D475883-5BA1-B245-AB5A-D62BEE1304F4}" type="slidenum">
              <a:rPr lang="en-US" smtClean="0"/>
              <a:pPr/>
              <a:t>‹#›</a:t>
            </a:fld>
            <a:endParaRPr lang="en-US"/>
          </a:p>
        </p:txBody>
      </p:sp>
    </p:spTree>
    <p:extLst>
      <p:ext uri="{BB962C8B-B14F-4D97-AF65-F5344CB8AC3E}">
        <p14:creationId xmlns:p14="http://schemas.microsoft.com/office/powerpoint/2010/main" val="56263750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08.09.2011</a:t>
            </a:r>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A5ED40-D732-8547-95CE-FE60EF82A9A6}" type="slidenum">
              <a:rPr lang="en-US" smtClean="0"/>
              <a:pPr/>
              <a:t>‹#›</a:t>
            </a:fld>
            <a:endParaRPr lang="en-US"/>
          </a:p>
        </p:txBody>
      </p:sp>
    </p:spTree>
    <p:extLst>
      <p:ext uri="{BB962C8B-B14F-4D97-AF65-F5344CB8AC3E}">
        <p14:creationId xmlns:p14="http://schemas.microsoft.com/office/powerpoint/2010/main" val="3446370082"/>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p:cNvSpPr>
          <p:nvPr>
            <p:ph type="sldImg"/>
          </p:nvPr>
        </p:nvSpPr>
        <p:spPr bwMode="auto">
          <a:xfrm>
            <a:off x="952500" y="685800"/>
            <a:ext cx="4953000" cy="3429000"/>
          </a:xfrm>
          <a:noFill/>
          <a:ln>
            <a:solidFill>
              <a:srgbClr val="000000"/>
            </a:solidFill>
            <a:miter lim="800000"/>
            <a:headEnd/>
            <a:tailEnd/>
          </a:ln>
        </p:spPr>
      </p:sp>
      <p:sp>
        <p:nvSpPr>
          <p:cNvPr id="71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4" name="Slide Number Placeholder 3"/>
          <p:cNvSpPr>
            <a:spLocks noGrp="1"/>
          </p:cNvSpPr>
          <p:nvPr>
            <p:ph type="sldNum" sz="quarter" idx="5"/>
          </p:nvPr>
        </p:nvSpPr>
        <p:spPr/>
        <p:txBody>
          <a:bodyPr/>
          <a:lstStyle/>
          <a:p>
            <a:pPr>
              <a:defRPr/>
            </a:pPr>
            <a:fld id="{1ED1D963-71B0-46DD-9D1E-1D60181F7D71}" type="slidenum">
              <a:rPr lang="en-US" smtClean="0"/>
              <a:pPr>
                <a:defRPr/>
              </a:pPr>
              <a:t>1</a:t>
            </a:fld>
            <a:endParaRPr lang="en-US"/>
          </a:p>
        </p:txBody>
      </p:sp>
      <p:sp>
        <p:nvSpPr>
          <p:cNvPr id="5" name="Date Placeholder 4"/>
          <p:cNvSpPr>
            <a:spLocks noGrp="1"/>
          </p:cNvSpPr>
          <p:nvPr>
            <p:ph type="dt" idx="10"/>
          </p:nvPr>
        </p:nvSpPr>
        <p:spPr/>
        <p:txBody>
          <a:bodyPr/>
          <a:lstStyle/>
          <a:p>
            <a:r>
              <a:rPr lang="en-US" smtClean="0"/>
              <a:t>08.09.2011</a:t>
            </a:r>
            <a:endParaRPr lang="en-US"/>
          </a:p>
        </p:txBody>
      </p:sp>
    </p:spTree>
    <p:extLst>
      <p:ext uri="{BB962C8B-B14F-4D97-AF65-F5344CB8AC3E}">
        <p14:creationId xmlns:p14="http://schemas.microsoft.com/office/powerpoint/2010/main" val="3323294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p:spPr>
      </p:sp>
      <p:sp>
        <p:nvSpPr>
          <p:cNvPr id="112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
        <p:nvSpPr>
          <p:cNvPr id="4" name="Slide Number Placeholder 3"/>
          <p:cNvSpPr>
            <a:spLocks noGrp="1"/>
          </p:cNvSpPr>
          <p:nvPr>
            <p:ph type="sldNum" sz="quarter" idx="5"/>
          </p:nvPr>
        </p:nvSpPr>
        <p:spPr/>
        <p:txBody>
          <a:bodyPr/>
          <a:lstStyle/>
          <a:p>
            <a:pPr>
              <a:defRPr/>
            </a:pPr>
            <a:fld id="{B246D209-EE5F-42D2-A69D-069CF2857F7A}"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1809579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defTabSz="914400" fontAlgn="base">
              <a:spcBef>
                <a:spcPct val="0"/>
              </a:spcBef>
              <a:spcAft>
                <a:spcPct val="0"/>
              </a:spcAft>
            </a:pPr>
            <a:r>
              <a:rPr lang="en-US" smtClean="0">
                <a:solidFill>
                  <a:prstClr val="black">
                    <a:lumMod val="50000"/>
                    <a:lumOff val="50000"/>
                  </a:prstClr>
                </a:solidFill>
                <a:ea typeface="ＭＳ Ｐゴシック"/>
              </a:rPr>
              <a:t>04.12.2014</a:t>
            </a:r>
            <a:endParaRPr lang="en-US" dirty="0">
              <a:solidFill>
                <a:prstClr val="black">
                  <a:lumMod val="50000"/>
                  <a:lumOff val="50000"/>
                </a:prstClr>
              </a:solidFill>
              <a:ea typeface="ＭＳ Ｐゴシック"/>
            </a:endParaRPr>
          </a:p>
        </p:txBody>
      </p:sp>
      <p:sp>
        <p:nvSpPr>
          <p:cNvPr id="4" name="Footer Placeholder 3"/>
          <p:cNvSpPr>
            <a:spLocks noGrp="1"/>
          </p:cNvSpPr>
          <p:nvPr>
            <p:ph type="ftr" sz="quarter" idx="11"/>
          </p:nvPr>
        </p:nvSpPr>
        <p:spPr/>
        <p:txBody>
          <a:bodyPr/>
          <a:lstStyle/>
          <a:p>
            <a:pPr defTabSz="914400" fontAlgn="base">
              <a:spcBef>
                <a:spcPct val="0"/>
              </a:spcBef>
              <a:spcAft>
                <a:spcPct val="0"/>
              </a:spcAft>
            </a:pPr>
            <a:r>
              <a:rPr lang="fr-FR" smtClean="0">
                <a:solidFill>
                  <a:prstClr val="black">
                    <a:lumMod val="50000"/>
                    <a:lumOff val="50000"/>
                  </a:prstClr>
                </a:solidFill>
                <a:ea typeface="ＭＳ Ｐゴシック"/>
              </a:rPr>
              <a:t>F. Carra (CERN EN/MME)</a:t>
            </a:r>
            <a:endParaRPr lang="en-US" dirty="0">
              <a:solidFill>
                <a:prstClr val="black">
                  <a:lumMod val="50000"/>
                  <a:lumOff val="50000"/>
                </a:prstClr>
              </a:solidFill>
              <a:ea typeface="ＭＳ Ｐゴシック"/>
            </a:endParaRPr>
          </a:p>
        </p:txBody>
      </p:sp>
      <p:sp>
        <p:nvSpPr>
          <p:cNvPr id="5" name="Slide Number Placeholder 4"/>
          <p:cNvSpPr>
            <a:spLocks noGrp="1"/>
          </p:cNvSpPr>
          <p:nvPr>
            <p:ph type="sldNum" sz="quarter" idx="12"/>
          </p:nvPr>
        </p:nvSpPr>
        <p:spPr/>
        <p:txBody>
          <a:bodyPr/>
          <a:lstStyle/>
          <a:p>
            <a:pPr defTabSz="914400" fontAlgn="base">
              <a:spcBef>
                <a:spcPct val="0"/>
              </a:spcBef>
              <a:spcAft>
                <a:spcPct val="0"/>
              </a:spcAft>
            </a:pPr>
            <a:fld id="{AC5B1FEA-406A-7749-A5C3-DDCB5F67A4CE}" type="slidenum">
              <a:rPr lang="en-US" smtClean="0">
                <a:solidFill>
                  <a:prstClr val="black">
                    <a:lumMod val="50000"/>
                    <a:lumOff val="50000"/>
                  </a:prstClr>
                </a:solidFill>
                <a:ea typeface="ＭＳ Ｐゴシック"/>
              </a:rPr>
              <a:pPr defTabSz="914400" fontAlgn="base">
                <a:spcBef>
                  <a:spcPct val="0"/>
                </a:spcBef>
                <a:spcAft>
                  <a:spcPct val="0"/>
                </a:spcAft>
              </a:pPr>
              <a:t>‹#›</a:t>
            </a:fld>
            <a:endParaRPr lang="en-US" dirty="0">
              <a:solidFill>
                <a:prstClr val="black">
                  <a:lumMod val="50000"/>
                  <a:lumOff val="50000"/>
                </a:prstClr>
              </a:solidFill>
              <a:ea typeface="ＭＳ Ｐゴシック"/>
            </a:endParaRPr>
          </a:p>
        </p:txBody>
      </p:sp>
      <p:sp>
        <p:nvSpPr>
          <p:cNvPr id="6" name="Content Placeholder 2"/>
          <p:cNvSpPr>
            <a:spLocks noGrp="1"/>
          </p:cNvSpPr>
          <p:nvPr>
            <p:ph idx="1"/>
          </p:nvPr>
        </p:nvSpPr>
        <p:spPr>
          <a:xfrm>
            <a:off x="1076072" y="1282640"/>
            <a:ext cx="8232706" cy="488535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337908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r>
              <a:rPr lang="en-US" smtClean="0">
                <a:solidFill>
                  <a:prstClr val="black">
                    <a:lumMod val="50000"/>
                    <a:lumOff val="50000"/>
                  </a:prstClr>
                </a:solidFill>
              </a:rPr>
              <a:t>04.12.2014</a:t>
            </a:r>
            <a:endParaRPr lang="en-US" dirty="0">
              <a:solidFill>
                <a:prstClr val="black">
                  <a:lumMod val="50000"/>
                  <a:lumOff val="50000"/>
                </a:prstClr>
              </a:solidFill>
            </a:endParaRPr>
          </a:p>
        </p:txBody>
      </p:sp>
      <p:sp>
        <p:nvSpPr>
          <p:cNvPr id="4" name="Footer Placeholder 3"/>
          <p:cNvSpPr>
            <a:spLocks noGrp="1"/>
          </p:cNvSpPr>
          <p:nvPr>
            <p:ph type="ftr" sz="quarter" idx="11"/>
          </p:nvPr>
        </p:nvSpPr>
        <p:spPr/>
        <p:txBody>
          <a:bodyPr/>
          <a:lstStyle/>
          <a:p>
            <a:r>
              <a:rPr lang="fr-FR" smtClean="0">
                <a:solidFill>
                  <a:prstClr val="black">
                    <a:lumMod val="50000"/>
                    <a:lumOff val="50000"/>
                  </a:prstClr>
                </a:solidFill>
              </a:rPr>
              <a:t>F. Carra (CERN EN/MME)</a:t>
            </a:r>
            <a:endParaRPr lang="en-US" dirty="0">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AC5B1FEA-406A-7749-A5C3-DDCB5F67A4CE}"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1"/>
          <p:cNvSpPr>
            <a:spLocks noGrp="1"/>
          </p:cNvSpPr>
          <p:nvPr>
            <p:ph type="title"/>
          </p:nvPr>
        </p:nvSpPr>
        <p:spPr>
          <a:xfrm>
            <a:off x="1152000" y="8"/>
            <a:ext cx="7056000" cy="576000"/>
          </a:xfrm>
          <a:prstGeom prst="rect">
            <a:avLst/>
          </a:prstGeom>
        </p:spPr>
        <p:txBody>
          <a:bodyPr lIns="72000" tIns="36000" rIns="72000" bIns="36000"/>
          <a:lstStyle>
            <a:lvl1pPr algn="ctr">
              <a:defRPr sz="3200" b="1"/>
            </a:lvl1pPr>
          </a:lstStyle>
          <a:p>
            <a:r>
              <a:rPr lang="en-US" dirty="0" smtClean="0"/>
              <a:t>Click to edit Master title style</a:t>
            </a:r>
            <a:endParaRPr lang="en-GB" dirty="0"/>
          </a:p>
        </p:txBody>
      </p:sp>
    </p:spTree>
    <p:extLst>
      <p:ext uri="{BB962C8B-B14F-4D97-AF65-F5344CB8AC3E}">
        <p14:creationId xmlns:p14="http://schemas.microsoft.com/office/powerpoint/2010/main" val="38658887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60000" y="8"/>
            <a:ext cx="8445528" cy="720000"/>
          </a:xfrm>
          <a:prstGeom prst="rect">
            <a:avLst/>
          </a:prstGeom>
        </p:spPr>
        <p:txBody>
          <a:bodyPr/>
          <a:lstStyle>
            <a:lvl1pPr algn="ctr">
              <a:defRPr sz="3200" b="1"/>
            </a:lvl1p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r>
              <a:rPr lang="en-US" smtClean="0">
                <a:solidFill>
                  <a:prstClr val="black">
                    <a:lumMod val="50000"/>
                    <a:lumOff val="50000"/>
                  </a:prstClr>
                </a:solidFill>
              </a:rPr>
              <a:t>04.12.2014</a:t>
            </a:r>
            <a:endParaRPr lang="en-US" dirty="0">
              <a:solidFill>
                <a:prstClr val="black">
                  <a:lumMod val="50000"/>
                  <a:lumOff val="50000"/>
                </a:prstClr>
              </a:solidFill>
            </a:endParaRPr>
          </a:p>
        </p:txBody>
      </p:sp>
      <p:sp>
        <p:nvSpPr>
          <p:cNvPr id="4" name="Footer Placeholder 3"/>
          <p:cNvSpPr>
            <a:spLocks noGrp="1"/>
          </p:cNvSpPr>
          <p:nvPr>
            <p:ph type="ftr" sz="quarter" idx="11"/>
          </p:nvPr>
        </p:nvSpPr>
        <p:spPr/>
        <p:txBody>
          <a:bodyPr/>
          <a:lstStyle/>
          <a:p>
            <a:r>
              <a:rPr lang="fr-FR" smtClean="0">
                <a:solidFill>
                  <a:prstClr val="black">
                    <a:lumMod val="50000"/>
                    <a:lumOff val="50000"/>
                  </a:prstClr>
                </a:solidFill>
              </a:rPr>
              <a:t>F. Carra (CERN EN/MME)</a:t>
            </a:r>
            <a:endParaRPr lang="en-US" dirty="0">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AC5B1FEA-406A-7749-A5C3-DDCB5F67A4CE}"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40332744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r>
              <a:rPr lang="en-US" smtClean="0">
                <a:solidFill>
                  <a:prstClr val="black">
                    <a:lumMod val="50000"/>
                    <a:lumOff val="50000"/>
                  </a:prstClr>
                </a:solidFill>
              </a:rPr>
              <a:t>04.12.2014</a:t>
            </a:r>
            <a:endParaRPr lang="en-US" dirty="0">
              <a:solidFill>
                <a:prstClr val="black">
                  <a:lumMod val="50000"/>
                  <a:lumOff val="50000"/>
                </a:prstClr>
              </a:solidFill>
            </a:endParaRPr>
          </a:p>
        </p:txBody>
      </p:sp>
      <p:sp>
        <p:nvSpPr>
          <p:cNvPr id="4" name="Footer Placeholder 3"/>
          <p:cNvSpPr>
            <a:spLocks noGrp="1"/>
          </p:cNvSpPr>
          <p:nvPr>
            <p:ph type="ftr" sz="quarter" idx="11"/>
          </p:nvPr>
        </p:nvSpPr>
        <p:spPr/>
        <p:txBody>
          <a:bodyPr/>
          <a:lstStyle/>
          <a:p>
            <a:r>
              <a:rPr lang="fr-FR" smtClean="0">
                <a:solidFill>
                  <a:prstClr val="black">
                    <a:lumMod val="50000"/>
                    <a:lumOff val="50000"/>
                  </a:prstClr>
                </a:solidFill>
              </a:rPr>
              <a:t>F. Carra (CERN EN/MME)</a:t>
            </a:r>
            <a:endParaRPr lang="en-US" dirty="0">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AC5B1FEA-406A-7749-A5C3-DDCB5F67A4CE}"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1"/>
          <p:cNvSpPr>
            <a:spLocks noGrp="1"/>
          </p:cNvSpPr>
          <p:nvPr>
            <p:ph type="title"/>
          </p:nvPr>
        </p:nvSpPr>
        <p:spPr>
          <a:xfrm>
            <a:off x="1008000" y="8"/>
            <a:ext cx="7344000" cy="576000"/>
          </a:xfrm>
          <a:prstGeom prst="rect">
            <a:avLst/>
          </a:prstGeom>
        </p:spPr>
        <p:txBody>
          <a:bodyPr lIns="72000" tIns="36000" rIns="72000" bIns="36000"/>
          <a:lstStyle>
            <a:lvl1pPr algn="ctr">
              <a:defRPr sz="3000" b="1"/>
            </a:lvl1pPr>
          </a:lstStyle>
          <a:p>
            <a:r>
              <a:rPr lang="en-US" dirty="0" smtClean="0"/>
              <a:t>Click to edit Master title style</a:t>
            </a:r>
            <a:endParaRPr lang="en-GB" dirty="0"/>
          </a:p>
        </p:txBody>
      </p:sp>
    </p:spTree>
    <p:extLst>
      <p:ext uri="{BB962C8B-B14F-4D97-AF65-F5344CB8AC3E}">
        <p14:creationId xmlns:p14="http://schemas.microsoft.com/office/powerpoint/2010/main" val="359362326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95300" y="1600201"/>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04.12.2014</a:t>
            </a:r>
            <a:endParaRPr lang="en-US"/>
          </a:p>
        </p:txBody>
      </p:sp>
      <p:sp>
        <p:nvSpPr>
          <p:cNvPr id="5" name="Footer Placeholder 4"/>
          <p:cNvSpPr>
            <a:spLocks noGrp="1"/>
          </p:cNvSpPr>
          <p:nvPr>
            <p:ph type="ftr" sz="quarter" idx="11"/>
          </p:nvPr>
        </p:nvSpPr>
        <p:spPr/>
        <p:txBody>
          <a:bodyPr/>
          <a:lstStyle/>
          <a:p>
            <a:r>
              <a:rPr lang="en-US" smtClean="0"/>
              <a:t>F. Carra (CERN EN/MME)</a:t>
            </a:r>
            <a:endParaRPr lang="en-US"/>
          </a:p>
        </p:txBody>
      </p:sp>
      <p:sp>
        <p:nvSpPr>
          <p:cNvPr id="6" name="Slide Number Placeholder 5"/>
          <p:cNvSpPr>
            <a:spLocks noGrp="1"/>
          </p:cNvSpPr>
          <p:nvPr>
            <p:ph type="sldNum" sz="quarter" idx="12"/>
          </p:nvPr>
        </p:nvSpPr>
        <p:spPr/>
        <p:txBody>
          <a:bodyPr/>
          <a:lstStyle/>
          <a:p>
            <a:fld id="{AF5FB95B-7719-470A-9C7F-2C49A93A053E}" type="slidenum">
              <a:rPr lang="en-US" smtClean="0"/>
              <a:pPr/>
              <a:t>‹#›</a:t>
            </a:fld>
            <a:endParaRPr lang="en-US"/>
          </a:p>
        </p:txBody>
      </p:sp>
    </p:spTree>
    <p:extLst>
      <p:ext uri="{BB962C8B-B14F-4D97-AF65-F5344CB8AC3E}">
        <p14:creationId xmlns:p14="http://schemas.microsoft.com/office/powerpoint/2010/main" val="16634270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3.emf"/><Relationship Id="rId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597219" y="6588000"/>
            <a:ext cx="2847729" cy="213483"/>
          </a:xfrm>
          <a:prstGeom prst="rect">
            <a:avLst/>
          </a:prstGeom>
        </p:spPr>
        <p:txBody>
          <a:bodyPr vert="horz" lIns="91440" tIns="45720" rIns="91440" bIns="45720" rtlCol="0" anchor="ctr"/>
          <a:lstStyle>
            <a:lvl1pPr algn="l">
              <a:defRPr sz="1200" b="0">
                <a:solidFill>
                  <a:schemeClr val="tx1">
                    <a:lumMod val="50000"/>
                    <a:lumOff val="50000"/>
                  </a:schemeClr>
                </a:solidFill>
                <a:latin typeface="+mn-lt"/>
                <a:cs typeface="Rage Italic" pitchFamily="66" charset="0"/>
              </a:defRPr>
            </a:lvl1pPr>
          </a:lstStyle>
          <a:p>
            <a:pPr defTabSz="914400" fontAlgn="base">
              <a:spcBef>
                <a:spcPct val="0"/>
              </a:spcBef>
              <a:spcAft>
                <a:spcPct val="0"/>
              </a:spcAft>
            </a:pPr>
            <a:r>
              <a:rPr lang="en-US" smtClean="0">
                <a:solidFill>
                  <a:prstClr val="black">
                    <a:lumMod val="50000"/>
                    <a:lumOff val="50000"/>
                  </a:prstClr>
                </a:solidFill>
                <a:ea typeface="ＭＳ Ｐゴシック"/>
              </a:rPr>
              <a:t>04.12.2014</a:t>
            </a:r>
            <a:endParaRPr lang="en-US" dirty="0">
              <a:solidFill>
                <a:prstClr val="black">
                  <a:lumMod val="50000"/>
                  <a:lumOff val="50000"/>
                </a:prstClr>
              </a:solidFill>
              <a:ea typeface="ＭＳ Ｐゴシック"/>
            </a:endParaRPr>
          </a:p>
        </p:txBody>
      </p:sp>
      <p:sp>
        <p:nvSpPr>
          <p:cNvPr id="5" name="Footer Placeholder 4"/>
          <p:cNvSpPr>
            <a:spLocks noGrp="1"/>
          </p:cNvSpPr>
          <p:nvPr>
            <p:ph type="ftr" sz="quarter" idx="3"/>
          </p:nvPr>
        </p:nvSpPr>
        <p:spPr>
          <a:xfrm>
            <a:off x="3795823" y="6588000"/>
            <a:ext cx="2457254" cy="213484"/>
          </a:xfrm>
          <a:prstGeom prst="rect">
            <a:avLst/>
          </a:prstGeom>
        </p:spPr>
        <p:txBody>
          <a:bodyPr vert="horz" lIns="91440" tIns="45720" rIns="91440" bIns="45720" rtlCol="0" anchor="ctr"/>
          <a:lstStyle>
            <a:lvl1pPr algn="ctr">
              <a:defRPr sz="1200" b="0">
                <a:solidFill>
                  <a:schemeClr val="tx1">
                    <a:lumMod val="50000"/>
                    <a:lumOff val="50000"/>
                  </a:schemeClr>
                </a:solidFill>
                <a:latin typeface="+mn-lt"/>
                <a:cs typeface="Rage Italic" pitchFamily="66" charset="0"/>
              </a:defRPr>
            </a:lvl1pPr>
          </a:lstStyle>
          <a:p>
            <a:pPr defTabSz="914400" fontAlgn="base">
              <a:spcBef>
                <a:spcPct val="0"/>
              </a:spcBef>
              <a:spcAft>
                <a:spcPct val="0"/>
              </a:spcAft>
            </a:pPr>
            <a:r>
              <a:rPr lang="fr-FR" smtClean="0">
                <a:solidFill>
                  <a:prstClr val="black">
                    <a:lumMod val="50000"/>
                    <a:lumOff val="50000"/>
                  </a:prstClr>
                </a:solidFill>
                <a:ea typeface="ＭＳ Ｐゴシック"/>
              </a:rPr>
              <a:t>F. Carra (CERN EN/MME)</a:t>
            </a:r>
            <a:endParaRPr lang="en-US" dirty="0">
              <a:solidFill>
                <a:prstClr val="black">
                  <a:lumMod val="50000"/>
                  <a:lumOff val="50000"/>
                </a:prstClr>
              </a:solidFill>
              <a:ea typeface="ＭＳ Ｐゴシック"/>
            </a:endParaRPr>
          </a:p>
        </p:txBody>
      </p:sp>
      <p:sp>
        <p:nvSpPr>
          <p:cNvPr id="6" name="Slide Number Placeholder 5"/>
          <p:cNvSpPr>
            <a:spLocks noGrp="1"/>
          </p:cNvSpPr>
          <p:nvPr>
            <p:ph type="sldNum" sz="quarter" idx="4"/>
          </p:nvPr>
        </p:nvSpPr>
        <p:spPr>
          <a:xfrm>
            <a:off x="7128000" y="6588000"/>
            <a:ext cx="2311400" cy="213483"/>
          </a:xfrm>
          <a:prstGeom prst="rect">
            <a:avLst/>
          </a:prstGeom>
        </p:spPr>
        <p:txBody>
          <a:bodyPr vert="horz" lIns="91440" tIns="45720" rIns="91440" bIns="45720" rtlCol="0" anchor="ctr"/>
          <a:lstStyle>
            <a:lvl1pPr algn="r">
              <a:defRPr sz="1200" b="0">
                <a:solidFill>
                  <a:schemeClr val="tx1">
                    <a:lumMod val="50000"/>
                    <a:lumOff val="50000"/>
                  </a:schemeClr>
                </a:solidFill>
                <a:latin typeface="+mn-lt"/>
                <a:cs typeface="Rage Italic" pitchFamily="66" charset="0"/>
              </a:defRPr>
            </a:lvl1pPr>
          </a:lstStyle>
          <a:p>
            <a:pPr defTabSz="914400" fontAlgn="base">
              <a:spcBef>
                <a:spcPct val="0"/>
              </a:spcBef>
              <a:spcAft>
                <a:spcPct val="0"/>
              </a:spcAft>
            </a:pPr>
            <a:fld id="{AC5B1FEA-406A-7749-A5C3-DDCB5F67A4CE}" type="slidenum">
              <a:rPr lang="en-US" smtClean="0">
                <a:solidFill>
                  <a:prstClr val="black">
                    <a:lumMod val="50000"/>
                    <a:lumOff val="50000"/>
                  </a:prstClr>
                </a:solidFill>
                <a:ea typeface="ＭＳ Ｐゴシック"/>
              </a:rPr>
              <a:pPr defTabSz="914400" fontAlgn="base">
                <a:spcBef>
                  <a:spcPct val="0"/>
                </a:spcBef>
                <a:spcAft>
                  <a:spcPct val="0"/>
                </a:spcAft>
              </a:pPr>
              <a:t>‹#›</a:t>
            </a:fld>
            <a:endParaRPr lang="en-US" dirty="0">
              <a:solidFill>
                <a:prstClr val="black">
                  <a:lumMod val="50000"/>
                  <a:lumOff val="50000"/>
                </a:prstClr>
              </a:solidFill>
              <a:ea typeface="ＭＳ Ｐゴシック"/>
            </a:endParaRPr>
          </a:p>
        </p:txBody>
      </p:sp>
      <p:cxnSp>
        <p:nvCxnSpPr>
          <p:cNvPr id="9" name="Straight Connector 8"/>
          <p:cNvCxnSpPr/>
          <p:nvPr userDrawn="1"/>
        </p:nvCxnSpPr>
        <p:spPr>
          <a:xfrm>
            <a:off x="597220" y="6516000"/>
            <a:ext cx="8856000" cy="0"/>
          </a:xfrm>
          <a:prstGeom prst="line">
            <a:avLst/>
          </a:prstGeom>
        </p:spPr>
        <p:style>
          <a:lnRef idx="3">
            <a:schemeClr val="accent2"/>
          </a:lnRef>
          <a:fillRef idx="0">
            <a:schemeClr val="accent2"/>
          </a:fillRef>
          <a:effectRef idx="2">
            <a:schemeClr val="accent2"/>
          </a:effectRef>
          <a:fontRef idx="minor">
            <a:schemeClr val="tx1"/>
          </a:fontRef>
        </p:style>
      </p:cxnSp>
      <p:pic>
        <p:nvPicPr>
          <p:cNvPr id="17" name="Picture 6"/>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888" y="835398"/>
            <a:ext cx="1144404" cy="1144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design-guidelines.web.cern.ch/sites/design-guidelines.web.cern.ch/files/u877/capture_decran_2014-01-28_a_11.44.34_am_0.pn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r="54761"/>
          <a:stretch/>
        </p:blipFill>
        <p:spPr bwMode="auto">
          <a:xfrm>
            <a:off x="0" y="4358550"/>
            <a:ext cx="1222026" cy="1152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design-guidelines.web.cern.ch/sites/design-guidelines.web.cern.ch/files/u877/capture_decran_2014-01-28_a_11.44.34_am_0.pn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47037"/>
          <a:stretch/>
        </p:blipFill>
        <p:spPr bwMode="auto">
          <a:xfrm>
            <a:off x="0" y="5511075"/>
            <a:ext cx="1128080" cy="9087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ome"/>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301" y="0"/>
            <a:ext cx="1685093" cy="645952"/>
          </a:xfrm>
          <a:prstGeom prst="rect">
            <a:avLst/>
          </a:prstGeom>
          <a:solidFill>
            <a:schemeClr val="bg1"/>
          </a:solidFill>
          <a:effectLst/>
        </p:spPr>
      </p:pic>
    </p:spTree>
    <p:extLst>
      <p:ext uri="{BB962C8B-B14F-4D97-AF65-F5344CB8AC3E}">
        <p14:creationId xmlns:p14="http://schemas.microsoft.com/office/powerpoint/2010/main" val="255583673"/>
      </p:ext>
    </p:extLst>
  </p:cSld>
  <p:clrMap bg1="lt1" tx1="dk1" bg2="lt2" tx2="dk2" accent1="accent1" accent2="accent2" accent3="accent3" accent4="accent4" accent5="accent5" accent6="accent6" hlink="hlink" folHlink="folHlink"/>
  <p:sldLayoutIdLst>
    <p:sldLayoutId id="2147483660" r:id="rId1"/>
    <p:sldLayoutId id="2147483659" r:id="rId2"/>
    <p:sldLayoutId id="2147483665" r:id="rId3"/>
  </p:sldLayoutIdLst>
  <p:timing>
    <p:tnLst>
      <p:par>
        <p:cTn id="1" dur="indefinite" restart="never" nodeType="tmRoot"/>
      </p:par>
    </p:tnLst>
  </p:timing>
  <p:hf hdr="0"/>
  <p:txStyles>
    <p:titleStyle>
      <a:lvl1pPr algn="r"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Wingdings" charset="2"/>
        <a:buChar char="§"/>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Wingdings" charset="2"/>
        <a:buChar char="§"/>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Wingdings" charset="2"/>
        <a:buChar char="§"/>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Wingdings" charset="2"/>
        <a:buChar char="§"/>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Wingdings" charset="2"/>
        <a:buChar char="§"/>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597219" y="6588000"/>
            <a:ext cx="2847729" cy="213483"/>
          </a:xfrm>
          <a:prstGeom prst="rect">
            <a:avLst/>
          </a:prstGeom>
        </p:spPr>
        <p:txBody>
          <a:bodyPr vert="horz" lIns="91440" tIns="45720" rIns="91440" bIns="45720" rtlCol="0" anchor="ctr"/>
          <a:lstStyle>
            <a:lvl1pPr algn="l">
              <a:defRPr sz="1200" b="0">
                <a:solidFill>
                  <a:schemeClr val="tx1">
                    <a:lumMod val="50000"/>
                    <a:lumOff val="50000"/>
                  </a:schemeClr>
                </a:solidFill>
                <a:latin typeface="+mn-lt"/>
                <a:cs typeface="Rage Italic" pitchFamily="66" charset="0"/>
              </a:defRPr>
            </a:lvl1pPr>
          </a:lstStyle>
          <a:p>
            <a:pPr defTabSz="914400" fontAlgn="base">
              <a:spcBef>
                <a:spcPct val="0"/>
              </a:spcBef>
              <a:spcAft>
                <a:spcPct val="0"/>
              </a:spcAft>
            </a:pPr>
            <a:r>
              <a:rPr lang="en-US" smtClean="0">
                <a:solidFill>
                  <a:prstClr val="black">
                    <a:lumMod val="50000"/>
                    <a:lumOff val="50000"/>
                  </a:prstClr>
                </a:solidFill>
                <a:ea typeface="ＭＳ Ｐゴシック"/>
              </a:rPr>
              <a:t>04.12.2014</a:t>
            </a:r>
            <a:endParaRPr lang="en-US" dirty="0">
              <a:solidFill>
                <a:prstClr val="black">
                  <a:lumMod val="50000"/>
                  <a:lumOff val="50000"/>
                </a:prstClr>
              </a:solidFill>
              <a:ea typeface="ＭＳ Ｐゴシック"/>
            </a:endParaRPr>
          </a:p>
        </p:txBody>
      </p:sp>
      <p:sp>
        <p:nvSpPr>
          <p:cNvPr id="5" name="Footer Placeholder 4"/>
          <p:cNvSpPr>
            <a:spLocks noGrp="1"/>
          </p:cNvSpPr>
          <p:nvPr>
            <p:ph type="ftr" sz="quarter" idx="3"/>
          </p:nvPr>
        </p:nvSpPr>
        <p:spPr>
          <a:xfrm>
            <a:off x="3795823" y="6588000"/>
            <a:ext cx="2457254" cy="213484"/>
          </a:xfrm>
          <a:prstGeom prst="rect">
            <a:avLst/>
          </a:prstGeom>
        </p:spPr>
        <p:txBody>
          <a:bodyPr vert="horz" lIns="91440" tIns="45720" rIns="91440" bIns="45720" rtlCol="0" anchor="ctr"/>
          <a:lstStyle>
            <a:lvl1pPr algn="ctr">
              <a:defRPr sz="1200" b="0">
                <a:solidFill>
                  <a:schemeClr val="tx1">
                    <a:lumMod val="50000"/>
                    <a:lumOff val="50000"/>
                  </a:schemeClr>
                </a:solidFill>
                <a:latin typeface="+mn-lt"/>
                <a:cs typeface="Rage Italic" pitchFamily="66" charset="0"/>
              </a:defRPr>
            </a:lvl1pPr>
          </a:lstStyle>
          <a:p>
            <a:pPr defTabSz="914400" fontAlgn="base">
              <a:spcBef>
                <a:spcPct val="0"/>
              </a:spcBef>
              <a:spcAft>
                <a:spcPct val="0"/>
              </a:spcAft>
            </a:pPr>
            <a:r>
              <a:rPr lang="fr-FR" smtClean="0">
                <a:solidFill>
                  <a:prstClr val="black">
                    <a:lumMod val="50000"/>
                    <a:lumOff val="50000"/>
                  </a:prstClr>
                </a:solidFill>
                <a:ea typeface="ＭＳ Ｐゴシック"/>
              </a:rPr>
              <a:t>F. Carra (CERN EN/MME)</a:t>
            </a:r>
            <a:endParaRPr lang="en-US" dirty="0">
              <a:solidFill>
                <a:prstClr val="black">
                  <a:lumMod val="50000"/>
                  <a:lumOff val="50000"/>
                </a:prstClr>
              </a:solidFill>
              <a:ea typeface="ＭＳ Ｐゴシック"/>
            </a:endParaRPr>
          </a:p>
        </p:txBody>
      </p:sp>
      <p:sp>
        <p:nvSpPr>
          <p:cNvPr id="6" name="Slide Number Placeholder 5"/>
          <p:cNvSpPr>
            <a:spLocks noGrp="1"/>
          </p:cNvSpPr>
          <p:nvPr>
            <p:ph type="sldNum" sz="quarter" idx="4"/>
          </p:nvPr>
        </p:nvSpPr>
        <p:spPr>
          <a:xfrm>
            <a:off x="7128000" y="6588000"/>
            <a:ext cx="2311400" cy="213483"/>
          </a:xfrm>
          <a:prstGeom prst="rect">
            <a:avLst/>
          </a:prstGeom>
        </p:spPr>
        <p:txBody>
          <a:bodyPr vert="horz" lIns="91440" tIns="45720" rIns="91440" bIns="45720" rtlCol="0" anchor="ctr"/>
          <a:lstStyle>
            <a:lvl1pPr algn="r">
              <a:defRPr sz="1200" b="0">
                <a:solidFill>
                  <a:schemeClr val="tx1">
                    <a:lumMod val="50000"/>
                    <a:lumOff val="50000"/>
                  </a:schemeClr>
                </a:solidFill>
                <a:latin typeface="+mn-lt"/>
                <a:cs typeface="Rage Italic" pitchFamily="66" charset="0"/>
              </a:defRPr>
            </a:lvl1pPr>
          </a:lstStyle>
          <a:p>
            <a:pPr defTabSz="914400" fontAlgn="base">
              <a:spcBef>
                <a:spcPct val="0"/>
              </a:spcBef>
              <a:spcAft>
                <a:spcPct val="0"/>
              </a:spcAft>
            </a:pPr>
            <a:fld id="{AC5B1FEA-406A-7749-A5C3-DDCB5F67A4CE}" type="slidenum">
              <a:rPr lang="en-US" smtClean="0">
                <a:solidFill>
                  <a:prstClr val="black">
                    <a:lumMod val="50000"/>
                    <a:lumOff val="50000"/>
                  </a:prstClr>
                </a:solidFill>
                <a:ea typeface="ＭＳ Ｐゴシック"/>
              </a:rPr>
              <a:pPr defTabSz="914400" fontAlgn="base">
                <a:spcBef>
                  <a:spcPct val="0"/>
                </a:spcBef>
                <a:spcAft>
                  <a:spcPct val="0"/>
                </a:spcAft>
              </a:pPr>
              <a:t>‹#›</a:t>
            </a:fld>
            <a:endParaRPr lang="en-US" dirty="0">
              <a:solidFill>
                <a:prstClr val="black">
                  <a:lumMod val="50000"/>
                  <a:lumOff val="50000"/>
                </a:prstClr>
              </a:solidFill>
              <a:ea typeface="ＭＳ Ｐゴシック"/>
            </a:endParaRPr>
          </a:p>
        </p:txBody>
      </p:sp>
      <p:cxnSp>
        <p:nvCxnSpPr>
          <p:cNvPr id="9" name="Straight Connector 8"/>
          <p:cNvCxnSpPr/>
          <p:nvPr userDrawn="1"/>
        </p:nvCxnSpPr>
        <p:spPr>
          <a:xfrm>
            <a:off x="597220" y="6516000"/>
            <a:ext cx="8856000" cy="0"/>
          </a:xfrm>
          <a:prstGeom prst="line">
            <a:avLst/>
          </a:prstGeom>
        </p:spPr>
        <p:style>
          <a:lnRef idx="3">
            <a:schemeClr val="accent2"/>
          </a:lnRef>
          <a:fillRef idx="0">
            <a:schemeClr val="accent2"/>
          </a:fillRef>
          <a:effectRef idx="2">
            <a:schemeClr val="accent2"/>
          </a:effectRef>
          <a:fontRef idx="minor">
            <a:schemeClr val="tx1"/>
          </a:fontRef>
        </p:style>
      </p:cxnSp>
      <p:sp>
        <p:nvSpPr>
          <p:cNvPr id="12" name="Rectangle 11"/>
          <p:cNvSpPr>
            <a:spLocks/>
          </p:cNvSpPr>
          <p:nvPr userDrawn="1"/>
        </p:nvSpPr>
        <p:spPr bwMode="auto">
          <a:xfrm rot="16200000">
            <a:off x="-1152000" y="3543843"/>
            <a:ext cx="3130009" cy="384721"/>
          </a:xfrm>
          <a:prstGeom prst="rect">
            <a:avLst/>
          </a:prstGeom>
          <a:noFill/>
          <a:ln w="12700" cap="flat">
            <a:noFill/>
            <a:miter lim="800000"/>
            <a:headEnd type="none" w="med" len="med"/>
            <a:tailEnd type="none" w="med" len="med"/>
          </a:ln>
          <a:effectLst/>
        </p:spPr>
        <p:txBody>
          <a:bodyPr wrap="square" lIns="0" tIns="0" rIns="0" bIns="0" anchor="ctr">
            <a:prstTxWarp prst="textNoShape">
              <a:avLst/>
            </a:prstTxWarp>
            <a:spAutoFit/>
          </a:bodyPr>
          <a:lstStyle/>
          <a:p>
            <a:pPr defTabSz="914400" fontAlgn="base">
              <a:spcBef>
                <a:spcPct val="0"/>
              </a:spcBef>
              <a:spcAft>
                <a:spcPct val="0"/>
              </a:spcAft>
              <a:defRPr/>
            </a:pPr>
            <a:r>
              <a:rPr lang="en-US" sz="2500" spc="-40" dirty="0">
                <a:solidFill>
                  <a:srgbClr val="0055A0"/>
                </a:solidFill>
                <a:latin typeface="Calibri" pitchFamily="34" charset="0"/>
                <a:ea typeface="Palatino" charset="0"/>
                <a:cs typeface="Calibri" pitchFamily="34" charset="0"/>
              </a:rPr>
              <a:t>Engineering Department</a:t>
            </a:r>
          </a:p>
        </p:txBody>
      </p:sp>
      <p:sp>
        <p:nvSpPr>
          <p:cNvPr id="13" name="Oval 12"/>
          <p:cNvSpPr>
            <a:spLocks noChangeAspect="1"/>
          </p:cNvSpPr>
          <p:nvPr userDrawn="1"/>
        </p:nvSpPr>
        <p:spPr bwMode="auto">
          <a:xfrm rot="16200000">
            <a:off x="108000" y="1440000"/>
            <a:ext cx="614768" cy="666000"/>
          </a:xfrm>
          <a:prstGeom prst="ellipse">
            <a:avLst/>
          </a:prstGeom>
          <a:solidFill>
            <a:srgbClr val="6E6E6E"/>
          </a:solidFill>
          <a:ln w="25400" cap="flat">
            <a:noFill/>
            <a:miter lim="800000"/>
            <a:headEnd type="none" w="med" len="med"/>
            <a:tailEnd type="none" w="med" len="med"/>
          </a:ln>
          <a:effectLst>
            <a:outerShdw blurRad="79375" dist="38100" dir="2700000" algn="ctr" rotWithShape="0">
              <a:schemeClr val="bg1">
                <a:lumMod val="65000"/>
                <a:alpha val="92000"/>
              </a:schemeClr>
            </a:outerShdw>
          </a:effectLst>
        </p:spPr>
        <p:txBody>
          <a:bodyPr wrap="none" lIns="0" tIns="0" rIns="0" bIns="0" anchor="ctr">
            <a:prstTxWarp prst="textNoShape">
              <a:avLst/>
            </a:prstTxWarp>
          </a:bodyPr>
          <a:lstStyle/>
          <a:p>
            <a:pPr algn="ctr" defTabSz="914400" fontAlgn="base">
              <a:spcBef>
                <a:spcPct val="0"/>
              </a:spcBef>
              <a:spcAft>
                <a:spcPct val="0"/>
              </a:spcAft>
              <a:defRPr/>
            </a:pPr>
            <a:r>
              <a:rPr lang="en-US" sz="2400" b="1" dirty="0">
                <a:solidFill>
                  <a:srgbClr val="FFFFFF"/>
                </a:solidFill>
                <a:effectLst>
                  <a:outerShdw blurRad="50800" dist="38100" dir="2700000" algn="tl" rotWithShape="0">
                    <a:srgbClr val="000000">
                      <a:alpha val="43000"/>
                    </a:srgbClr>
                  </a:outerShdw>
                </a:effectLst>
                <a:latin typeface="Lucida Grande" charset="0"/>
                <a:ea typeface="Lucida Grande" charset="0"/>
                <a:cs typeface="Lucida Grande" charset="0"/>
                <a:sym typeface="Lucida Grande" charset="0"/>
              </a:rPr>
              <a:t>EN</a:t>
            </a: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a:off x="108000" y="5517712"/>
            <a:ext cx="576960" cy="576000"/>
          </a:xfrm>
          <a:prstGeom prst="rect">
            <a:avLst/>
          </a:prstGeom>
        </p:spPr>
      </p:pic>
      <p:pic>
        <p:nvPicPr>
          <p:cNvPr id="17" name="Picture 6"/>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2000" y="72000"/>
            <a:ext cx="900000"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userDrawn="1"/>
        </p:nvSpPr>
        <p:spPr>
          <a:xfrm>
            <a:off x="56456" y="1152000"/>
            <a:ext cx="792000" cy="508531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GB">
              <a:solidFill>
                <a:prstClr val="white"/>
              </a:solidFill>
            </a:endParaRPr>
          </a:p>
        </p:txBody>
      </p:sp>
    </p:spTree>
    <p:extLst>
      <p:ext uri="{BB962C8B-B14F-4D97-AF65-F5344CB8AC3E}">
        <p14:creationId xmlns:p14="http://schemas.microsoft.com/office/powerpoint/2010/main" val="33327919"/>
      </p:ext>
    </p:extLst>
  </p:cSld>
  <p:clrMap bg1="lt1" tx1="dk1" bg2="lt2" tx2="dk2" accent1="accent1" accent2="accent2" accent3="accent3" accent4="accent4" accent5="accent5" accent6="accent6" hlink="hlink" folHlink="folHlink"/>
  <p:sldLayoutIdLst>
    <p:sldLayoutId id="2147483663" r:id="rId1"/>
    <p:sldLayoutId id="2147483664" r:id="rId2"/>
  </p:sldLayoutIdLst>
  <p:timing>
    <p:tnLst>
      <p:par>
        <p:cTn id="1" dur="indefinite" restart="never" nodeType="tmRoot"/>
      </p:par>
    </p:tnLst>
  </p:timing>
  <p:hf hdr="0"/>
  <p:txStyles>
    <p:titleStyle>
      <a:lvl1pPr algn="r"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Wingdings" charset="2"/>
        <a:buChar char="§"/>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Wingdings" charset="2"/>
        <a:buChar char="§"/>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Wingdings" charset="2"/>
        <a:buChar char="§"/>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Wingdings" charset="2"/>
        <a:buChar char="§"/>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Wingdings" charset="2"/>
        <a:buChar char="§"/>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hyperlink" Target="https://indico.gsi.de/contributionDisplay.py?contribId=3&amp;confId=3198" TargetMode="External"/><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bwMode="auto">
          <a:xfrm>
            <a:off x="619125" y="1278460"/>
            <a:ext cx="9170988" cy="4943475"/>
          </a:xfrm>
          <a:prstGeom prst="rect">
            <a:avLst/>
          </a:prstGeom>
          <a:noFill/>
          <a:ln>
            <a:miter lim="800000"/>
            <a:headEnd/>
            <a:tailEnd/>
          </a:ln>
        </p:spPr>
        <p:txBody>
          <a:bodyPr/>
          <a:lstStyle/>
          <a:p>
            <a:r>
              <a:rPr lang="en-GB" sz="3200" b="1" dirty="0" smtClean="0">
                <a:solidFill>
                  <a:srgbClr val="002060"/>
                </a:solidFill>
              </a:rPr>
              <a:t>HiRadMat Experiments: </a:t>
            </a:r>
            <a:br>
              <a:rPr lang="en-GB" sz="3200" b="1" dirty="0" smtClean="0">
                <a:solidFill>
                  <a:srgbClr val="002060"/>
                </a:solidFill>
              </a:rPr>
            </a:br>
            <a:r>
              <a:rPr lang="en-GB" sz="3200" b="1" dirty="0" smtClean="0">
                <a:solidFill>
                  <a:srgbClr val="002060"/>
                </a:solidFill>
              </a:rPr>
              <a:t>Simulation, Design and Planning</a:t>
            </a:r>
            <a:r>
              <a:rPr lang="en-GB" sz="4000" b="1" dirty="0" smtClean="0">
                <a:solidFill>
                  <a:srgbClr val="002060"/>
                </a:solidFill>
              </a:rPr>
              <a:t/>
            </a:r>
            <a:br>
              <a:rPr lang="en-GB" sz="4000" b="1" dirty="0" smtClean="0">
                <a:solidFill>
                  <a:srgbClr val="002060"/>
                </a:solidFill>
              </a:rPr>
            </a:br>
            <a:r>
              <a:rPr lang="en-US" sz="2400" b="1" dirty="0" smtClean="0">
                <a:solidFill>
                  <a:srgbClr val="002060"/>
                </a:solidFill>
              </a:rPr>
              <a:t/>
            </a:r>
            <a:br>
              <a:rPr lang="en-US" sz="2400" b="1" dirty="0" smtClean="0">
                <a:solidFill>
                  <a:srgbClr val="002060"/>
                </a:solidFill>
              </a:rPr>
            </a:br>
            <a:r>
              <a:rPr lang="en-US" sz="2400" b="1" u="sng" dirty="0" smtClean="0">
                <a:solidFill>
                  <a:srgbClr val="002060"/>
                </a:solidFill>
              </a:rPr>
              <a:t>F. Carra</a:t>
            </a:r>
            <a:r>
              <a:rPr lang="en-US" sz="2400" b="1" baseline="30000" dirty="0" smtClean="0">
                <a:solidFill>
                  <a:srgbClr val="002060"/>
                </a:solidFill>
              </a:rPr>
              <a:t>1,2</a:t>
            </a:r>
            <a:r>
              <a:rPr lang="en-US" sz="2400" b="1" dirty="0" smtClean="0">
                <a:solidFill>
                  <a:srgbClr val="002060"/>
                </a:solidFill>
              </a:rPr>
              <a:t/>
            </a:r>
            <a:br>
              <a:rPr lang="en-US" sz="2400" b="1" dirty="0" smtClean="0">
                <a:solidFill>
                  <a:srgbClr val="002060"/>
                </a:solidFill>
              </a:rPr>
            </a:br>
            <a:r>
              <a:rPr lang="en-US" sz="1800" i="1" dirty="0" smtClean="0">
                <a:solidFill>
                  <a:srgbClr val="002060"/>
                </a:solidFill>
              </a:rPr>
              <a:t>A. Bertarelli, E. Berthomé, M. Borg, R. Bruce, F. Cerutti, A. Dallocchio, M. Garlasché, </a:t>
            </a:r>
            <a:br>
              <a:rPr lang="en-US" sz="1800" i="1" dirty="0" smtClean="0">
                <a:solidFill>
                  <a:srgbClr val="002060"/>
                </a:solidFill>
              </a:rPr>
            </a:br>
            <a:r>
              <a:rPr lang="en-US" sz="1800" i="1" dirty="0" smtClean="0">
                <a:solidFill>
                  <a:srgbClr val="002060"/>
                </a:solidFill>
              </a:rPr>
              <a:t>L. Gentini, P. Gradassi, J. Guardia, M. Guinchard, E. Quaranta, S. Redaelli, A. Rossi, </a:t>
            </a:r>
            <a:br>
              <a:rPr lang="en-US" sz="1800" i="1" dirty="0" smtClean="0">
                <a:solidFill>
                  <a:srgbClr val="002060"/>
                </a:solidFill>
              </a:rPr>
            </a:br>
            <a:r>
              <a:rPr lang="en-US" sz="1800" i="1" dirty="0" smtClean="0">
                <a:solidFill>
                  <a:srgbClr val="002060"/>
                </a:solidFill>
              </a:rPr>
              <a:t>O. Sacristan de Frutos, E. Skordis, G. Valentino and many others!  </a:t>
            </a:r>
            <a:r>
              <a:rPr lang="en-US" sz="1800" b="1" dirty="0" smtClean="0">
                <a:solidFill>
                  <a:srgbClr val="002060"/>
                </a:solidFill>
              </a:rPr>
              <a:t/>
            </a:r>
            <a:br>
              <a:rPr lang="en-US" sz="1800" b="1" dirty="0" smtClean="0">
                <a:solidFill>
                  <a:srgbClr val="002060"/>
                </a:solidFill>
              </a:rPr>
            </a:br>
            <a:r>
              <a:rPr lang="en-US" sz="1800" b="1" dirty="0" smtClean="0">
                <a:solidFill>
                  <a:srgbClr val="002060"/>
                </a:solidFill>
              </a:rPr>
              <a:t/>
            </a:r>
            <a:br>
              <a:rPr lang="en-US" sz="1800" b="1" dirty="0" smtClean="0">
                <a:solidFill>
                  <a:srgbClr val="002060"/>
                </a:solidFill>
              </a:rPr>
            </a:br>
            <a:r>
              <a:rPr lang="en-US" sz="1800" i="1" dirty="0" smtClean="0">
                <a:solidFill>
                  <a:srgbClr val="002060"/>
                </a:solidFill>
              </a:rPr>
              <a:t>(1) CERN – European Organization for Nuclear Research, Geneva, Switzerland</a:t>
            </a:r>
            <a:br>
              <a:rPr lang="en-US" sz="1800" i="1" dirty="0" smtClean="0">
                <a:solidFill>
                  <a:srgbClr val="002060"/>
                </a:solidFill>
              </a:rPr>
            </a:br>
            <a:r>
              <a:rPr lang="en-US" sz="1800" i="1" dirty="0" smtClean="0">
                <a:solidFill>
                  <a:srgbClr val="002060"/>
                </a:solidFill>
              </a:rPr>
              <a:t>(2) Politecnico di Torino, Turin, Italy</a:t>
            </a:r>
            <a:r>
              <a:rPr lang="en-US" sz="3200" b="1" dirty="0" smtClean="0">
                <a:solidFill>
                  <a:srgbClr val="002060"/>
                </a:solidFill>
              </a:rPr>
              <a:t/>
            </a:r>
            <a:br>
              <a:rPr lang="en-US" sz="3200" b="1" dirty="0" smtClean="0">
                <a:solidFill>
                  <a:srgbClr val="002060"/>
                </a:solidFill>
              </a:rPr>
            </a:br>
            <a:r>
              <a:rPr lang="en-US" sz="2400" b="1" i="1" dirty="0" smtClean="0">
                <a:solidFill>
                  <a:srgbClr val="002060"/>
                </a:solidFill>
              </a:rPr>
              <a:t/>
            </a:r>
            <a:br>
              <a:rPr lang="en-US" sz="2400" b="1" i="1" dirty="0" smtClean="0">
                <a:solidFill>
                  <a:srgbClr val="002060"/>
                </a:solidFill>
              </a:rPr>
            </a:br>
            <a:r>
              <a:rPr lang="en-US" sz="2000" b="1" dirty="0" smtClean="0">
                <a:solidFill>
                  <a:srgbClr val="002060"/>
                </a:solidFill>
              </a:rPr>
              <a:t> </a:t>
            </a:r>
            <a:r>
              <a:rPr lang="en-GB" sz="2000" b="1" dirty="0">
                <a:solidFill>
                  <a:srgbClr val="002060"/>
                </a:solidFill>
              </a:rPr>
              <a:t>2</a:t>
            </a:r>
            <a:r>
              <a:rPr lang="en-GB" sz="2000" b="1" baseline="30000" dirty="0">
                <a:solidFill>
                  <a:srgbClr val="002060"/>
                </a:solidFill>
              </a:rPr>
              <a:t>nd</a:t>
            </a:r>
            <a:r>
              <a:rPr lang="en-GB" sz="2000" b="1" dirty="0">
                <a:solidFill>
                  <a:srgbClr val="002060"/>
                </a:solidFill>
              </a:rPr>
              <a:t> EuCARD</a:t>
            </a:r>
            <a:r>
              <a:rPr lang="en-GB" sz="2000" b="1" baseline="30000" dirty="0">
                <a:solidFill>
                  <a:srgbClr val="002060"/>
                </a:solidFill>
              </a:rPr>
              <a:t>2</a:t>
            </a:r>
            <a:r>
              <a:rPr lang="en-GB" sz="2000" b="1" dirty="0">
                <a:solidFill>
                  <a:srgbClr val="002060"/>
                </a:solidFill>
              </a:rPr>
              <a:t> </a:t>
            </a:r>
            <a:r>
              <a:rPr lang="en-GB" sz="2000" b="1" dirty="0" err="1">
                <a:solidFill>
                  <a:srgbClr val="002060"/>
                </a:solidFill>
              </a:rPr>
              <a:t>ColMat</a:t>
            </a:r>
            <a:r>
              <a:rPr lang="en-GB" sz="2000" b="1" dirty="0">
                <a:solidFill>
                  <a:srgbClr val="002060"/>
                </a:solidFill>
              </a:rPr>
              <a:t>-HDED annual meeting</a:t>
            </a:r>
            <a:r>
              <a:rPr lang="en-US" sz="2000" b="1" dirty="0" smtClean="0">
                <a:solidFill>
                  <a:srgbClr val="002060"/>
                </a:solidFill>
              </a:rPr>
              <a:t/>
            </a:r>
            <a:br>
              <a:rPr lang="en-US" sz="2000" b="1" dirty="0" smtClean="0">
                <a:solidFill>
                  <a:srgbClr val="002060"/>
                </a:solidFill>
              </a:rPr>
            </a:br>
            <a:r>
              <a:rPr lang="en-US" sz="2000" b="1" dirty="0" smtClean="0">
                <a:solidFill>
                  <a:srgbClr val="002060"/>
                </a:solidFill>
              </a:rPr>
              <a:t>GSI, Darmstadt, Germany – </a:t>
            </a:r>
            <a:r>
              <a:rPr lang="en-US" sz="2000" b="1" i="1" dirty="0" smtClean="0">
                <a:solidFill>
                  <a:srgbClr val="002060"/>
                </a:solidFill>
              </a:rPr>
              <a:t>4 December, 2014</a:t>
            </a:r>
            <a:endParaRPr lang="en-US" sz="2400" b="1" dirty="0" smtClean="0">
              <a:solidFill>
                <a:srgbClr val="002060"/>
              </a:solidFill>
            </a:endParaRPr>
          </a:p>
        </p:txBody>
      </p:sp>
      <p:sp>
        <p:nvSpPr>
          <p:cNvPr id="4" name="AutoShape 2" descr="data:image/jpeg;base64,/9j/4AAQSkZJRgABAQAAAQABAAD/2wCEAAkGBxQTEhMTEhQWFhQWFRYZGRcVGBoXHBMbFh0WGxkYGBgaKCggIB8nGxYYIjEhJSkrLi8uGCEzOzMsNygtLisBCgoKDg0OGxAQGzckICY3Ny0uNCw3NDQ0MjcsLzIxLywsLiwsNC80NDQsNCwsLC0sLDAsNDQsLywsNCwsLC4sLP/AABEIAIIBhAMBEQACEQEDEQH/xAAcAAEAAgIDAQAAAAAAAAAAAAAABAcDBQECBgj/xABOEAABAwIDAwUKCggFAgcAAAABAAIDBBEFEiETMUEGIlFhcQcUFTJTgZGSstEjMzRzdJOhsbPBFkJSVWJylOEkQ1SC8URjJTVkosLS8P/EABsBAQACAwEBAAAAAAAAAAAAAAACBQEDBAYH/8QAPREAAgECAwUDCgUEAgIDAAAAAAECAxEEITEFEhNBUTJhcSJSgZGhscHR4fAGFDNCUxUjJJJD8RaiJTRi/9oADAMBAAIRAxEAPwDwGKfHTfOP9or1tPsLwKafaZGUyIQBAEAQBAEAQBAEAQBAEAQBAEAQBAEAQBAEAQF5dwn5BN9Kf+HAqHan6q8PiyywnYLHVadIQBAEAQBAEAQHD9x7EBSbcLxC3/m8P9fIrvi0P4n/AKoq+HV/k9pz4MxD97Q/18icWh/E/wDVDh1f5PaPBmIfvaH+vkTi0P4n/qhw6v8AJ7R4LxD97Q/18icWh/E/9UOHV/k9o8F4h+9of6+ROLR/if8Aqhw6v8ntOHYdXgEnF4bD/wBfIsqpRf8AxP8A1RhwqpX4ntNZR4jXiVmWuLiHggPqn5HZTezg4gZTbW/BdM8PR3XeKXoz9hwQx1RzSjvP3e1r2l9UlQ2RjXtLXBw3tcHDrs4aHXReblFxdmejTurmZYMhAEAQBAEAQHyfinx03zj/AGivW0+wvApp9pkZTIhAEAQBAEAQBAEAQBAdnsI0IINgdehwBB84IPnUYzjJXi76r1Oz9TyZlxccmdVIwEAQBAEAQBAEAQBAEBeXcJ+QTfSn/hwKh2p+qvD4sssJ2Cx1WnSEAQBAEAQBAEB1fuPYgKCbQ4RYf4mq+qb7l6DfxXmr1lQ4Yfzmc95YR/qar6pvuTfxXmr1mNzDecx3lhH+pq/qm+5N/FeavWNzDecx3lhH+pq/qm+5N/FeavWNzDecx3lhH+pq/qm+5N/FeavWN3DeczT7GlL7CSVrL73NBIHSQN56guvNR6srr1XOySUe/p6DLiENEHWhknc22rntaLnqA3DtUaW+1epk+42YhyUrUVddWWd3JcWg2RpGSue8ZpA1zMoY0luZrTx5xv8A7iqjaNOW/wAS2Wha4Co9zdk89cuRYarSwCAIAgCAIAgPk/FPjpvnH+0V62n2F4FNPtMjKZEIAgCAIAgCAICYcNf3uKi3wZkMfnADr9m8doXIsbSeKeFv5ajvei9vvxN3AlwuLyvYhrrNJvuSuE09S/ZSyvjkJ5oAFn9Qcdx36Ee5UW29o4zAUuNRpqcFrdu677c14P5nfgqFGtLdnJpnseXOB0oaKiZ748rWxtbGBzy2+UC43249AXjfwvtfaE5PCUYqd25tyvle13l38urLbaOFoJcSbtbLIrE9XvX05d55p9xKwnD3VEzIWWzPJAvuFgST6AVzY7GU8Hh5V6nZj/17zbQoyrTUI6siuaQSCLEGxB4EbwulNNXWhraadmcLJgIAgCAIAgCAIC8u4T8gm+lP/DgVDtT9VeHxZZYTsFjqtOkIAgCAIAgCAIDq/cexAUC3lLSWH/hcP1si9D+Xq/yMp+PT8w5/SWk/dcP1kix+XqfyMcen5g/SWk/dcP1kifl6n8jHHp+YP0kpP3XD9ZIn5ep/Ixx6fmGrrsUikeXMpI4220a1zjbrJO8rppxcI2k7+Jw14yqT3ovdXRHetxaF4YI6OOMNGtnvc556XE/cB/bFOLjdydyVZOaSg923pb8QMXgEWQUcecnWQveT2NG4fam5Jz3m8ug0pbiefX5Enk3yjjpJ2zd7Aubus9zcoOjjbicpOh0UcRS40N1OxnC3oz3pyb9h9B007ZGNewgte0OaRuIcLgjzFeaaadmeiTTV0ZFgyEAQBAEAQHyfinx03zj/AGivW0+wvApp9pkZTIhAEAQBAEAQErDasRSB7o2StG9kguHD8j1/fuXNi8PLEUnTjNwfJx1Xz717tTbRqKnO7Sfcy5hTwbARbGO2z2gpyG/zeLu8bS9t6+MOrjPzjrOrLtbjqZ+Gvhna+h67dp8Pd3VpfdKYxCr2sheGMjB3MjaGtaOA03nrK+0YXDvD0lTc3NrVyd2/vojyNapxJuVku5GXBcSNPKJmtDntDsubcC4FuYgb7AnTRado4GONoPDzbUXa9tWk727r21JYevwZ76V3yJtZynnmhfDORIHODg4gB0bgb6W0ta4t16WXHh9g4TC4iOIwy3GlutLSStzvzvZ37s7m6eOq1KbhUzv7DSK6OIsvueVcT45JHQxROhABmADcwde9ydxsNeGo3L5p+L6GJp1YUqdWU41LtQzdmraW1WeXPLmej2XUpyg5Sik48zV90iVjJBFHBE3O0SOlDG5nlxO51tNRcneb+m1/B1OrVoOtVrSluvcUG3aNktVfPLRaLx05trTjGW5GKzzvzPEL2xShAEAQBAEAQBAXl3CfkE30p/4cCodqfqrw+LLLCdgsdVp0hAEAQBAEAQBAcO3G29AVK2PlH/F6aRW/+B97xXv8392Odnyj/i9NJ70/wPveMf5f3Y4LOUY1Jd61J70/wfveH+X92NI+qxesIhLnSkXdlBgA04kiw85PHrXaqdHDLftYrHXWNfCvvc+fv0MFIcTeO9YySHOJyNMPOI4lw3jTeTbQKc1CL40vW/l9LmqlKlUX5anmm9FfP0/WxxTSYnGXwRkhzzlc1hhcXHdlzi59B6UnGE0qktFmr/L6CnUpUpSoU9Xk7X96+Z1HhKllNjkkaLaGB+W/pAP2rNo4iHVelfIjvUcHV5KXr+ZxX0WJRua6YEOfzhndC5xvxc0kn1h0rNKpGacYaLLL4P5GK9KhSanVWbzzu36Vr60Wr3OMRqZqZ3fbTma8hr7NAkb1BmnNNxu6OtUeOowp1LRL/A4jj0974WPWLiO0IAgCAIAgPk/FPjpvnH+0V62n2F4FNPtMjKZEIAgCAIAgJvgx/e/fNuZtdn58ua/Zw7Vx/nqX5v8AKX8vd3/Re3r+Bu4EuDxeV7EIFdhpJDq6Qy7YyO2t757nNft+zsXOsLQVHgKC3LW3bZW8DY603Pfvn1MDnXJJ3k3W9JJWRBu7ucLJgIAgMvfL8mzzHJmzZb6F1gLkcTYDfu861cGnxOLu+Va1+dtbfPrz0RPiS3dy+QkqHOa1rnEtZfKCb5b2uB0DTcswo04SlOKs5a99uvzEqkpJJvJaGfCMOdUTMhZ4zr79wsCTf0LRj8bTwWHlXq6R+LsToUZVpqEeZEc0g2IsRvB4dRXUmmro1NWdmcLJgIAgCAIAgLy7hPyCb6U/8OBUO1P1V4fFllhOwWOq06QgCAIAgCAIAgCAIAgPI8vcYysFPGefJ41uDf2e1x+wdatNm4felxZaLTx+hRbaxjhBUIay18OnpNDXHvSDvdnyiYAzEb2NO6IW4669vWLdtP8AyKnFfZjp395WVv8ADo8CH6ku13Lzfv4oVDu8odm35VK0bRw3wsO5gPAnj/wUivzVTffYjp3vr9/MVGsBR4cf1Javoun38g3/AAMV/wDq5W6X/wCnYeP85/8A3W/+3O37F7X8vvwL/wCPp3/5Zf8Aqvn9+PWlhbSMFRMM079Yo3a5f+7J+Q/PVuZyeIlwqeUVq/gvv6xpwjhIKvWzm84p8v8A9P4fPSZyb5PvqnmpqSSwm+u+U/k3s82i1YrFxoR4VLX3fU6cBs+eKn+YxGj9v0LAYwAAAAACwA0AA4AKjbbd2eoSSVkdlgyEAQBAEAQHyfinx03zj/aK9bT7C8Cmn2mRlMiEAQBAEBJw6rEUgeY2SAb2SDM1w/I9f/C58Vh3XpOmpuDeji7NffQ20anDmpWv3MueKKAwti2MQzR7QUxDOp3i2t4x8a29fF6k8YsXKs6sspbjqZ+Gt+mdr6Hrlw3TUd1aX3cimMRrNrIXhjIwdzI2hrWjgNN56z/ZfZ8Jhvy1JU99za1cm236/csjyNarxJuVkvAjLpNQQBAEAQBAEBZvc9rInRSSPhhidFZpnAazOHb7ngdBfWxuF8y/F2GxMK8KNOrOaqXahm7W6dedsrqx6TZlWEqblKKVuehp+6RKxkoijgiZnaJDK1jc8mYn9a2moN+J++4/B1KpUoOvVrSk09xRbdo2S5X6acl4nJtaajLcjFK+d+bPFL2pTBAEAQBAEBeXcJ+QTfSn/hwKh2p+qvD4sssJ2Cx1WnSEAQBAEAQBAEAQBARsRrGwxvlf4rRft6AOsmw862UqbqTUFzNVetGjTdSWiK7wmbM+avnGYMN2g7nSnxGjqaLdmh4K9rxtGOGp89fDm/SeUws96c8bWztp3y5L0ezJjBzbaV8/Oyu+DB/zJTqPM3f5upZr57uGp5de5fX71MYXLextfO2nfL6fehxhIttK+o51nfBg/wCbKdR5m/l1WStnbDUsuvcvr96jC5b2Nr555d8vkvvQ64awHaV1Vzmh3Naf86Tg3+UejTqIWartbD0cnz7l8zGHipb2NxGavkvOfTwX3oSuT+FvrpnVE+sYOv8AGeDG9DQN/wDe614mvHC01Sp6/eZuwOFnj6zr1uz7+5dxYrWgAACwG4DgqBu56tK2SOUMhAEAQBAEAQHyfinx03zj/aK9bT7C8Cmn2mRlMiEAQBAEAQGd9ZIZNqXu2l757nNfpB3haI4ajGjwFBblrWtlbpY2OrNz3759TE95JJO8kk9pW6MVFJLkQbbd2dVkwEAQBAEAQBAZe+HZNnmOTMXZeGYgDNbpsAFr4MOJxbeVa1+dtbeFyW/Ld3L5anEk7nNa1ziWsvlBN8oO8DoGm5I0oRlKUVZy17/ESnKSSb0Ma2EQgCAIAgCAvLuE/IJvpT/w4FQ7U/VXh8WWWE7BY6rTpCAIAgCAIAgCAIAgPDd0DEC58dKzU3DnAcXHRjfz84VzsykoxdaX31Z5vbmIc5Rw0PF/Bffca7GoTmgw+HXJbOeDpX6uJ6gCey5HBb8PLKeJnz08EcuMg3KngaXLXxfP0feh1xRm3niooPi4uYD0nfJIfQfQelZovhUpV6mrz+SI4mPHrwwlHsxy+b+/icVo76qI6aDSGLmNPAAePIe23n06Vmm+BSdap2nn8kKy/N4iOHpdiOS9Gr+/icVA78qI6eDSGMZWdAaPGkPST9unEpD/ABqTq1O0838EYqL87iI0KOUI5Lw5v0lj0VK2JjY2CzWiwH5nrJ1VBUqSqScpas9bSpRpQUIKyRnUDYEAQBAEAQBAEB8n4p8dN84/2ivW0+wvApp9pkZTIhAEAQHLW3NhqTwHFYbSV2Er5I9Pyc5ISzOkE0b4wInZS9rmXkOjN9ri+p7F5ja34lwuFhB0akZtyV91p2j+7TuyXiWeE2dOo3vxayyvlnyNJXYRPCA6WJ7ATYFwsCegK7w20cJiZONCopNdHc4quHq0lecbEJdppCAIAgCAIAgCAyQQue4NY0ucdzWgknsA1WurVhSg51JJJat5L1slGMpO0VdnpcO5HTPpp5HRvbK0s2bHAtLgPH0PURbravN4r8TYWljaNGFRODvvNNNLzc133v3O5Y0tnVJUZScWpcviaCuw6WEgSxuYTqA4Wv1hX+GxmHxScqE1JLWzucFSjOllNWIq6TWEAQBAEBeXcJ+QTfSn/hwKh2p+qvD4sssJ2Cx1WnSEAQBAEAQBAEAQHSaUNa5zjZrQST0AakrMU5OyIykoxcnoit8En2lRPWyjmxB0lv4nXEbfd2BegxEdylDDw1eXzZ5LBz4lepi6mkc/TyRiwWcsZUVjvH1YwnjLLqXDrAuewqWIipyhQWmr8EQwdR041MXLXReL19Rxhx73pJJ/8yYmKPpDf8x4+6/AhKv96vGnyjm/gjGHf5fCyr/un5MfDm/vmIv8NRl26Wpu0dLYm+Mf9x07LdCP+9iLfth7/oI/4uD3v31MvCPP1/eh6zkLhOyh2jhz5bHsb+qPPv8AOOhVm0cRxKm6tF7y82PhODR35dqWfo5fM9Kq8twgCAIAgCAIAgCA+T8U+Om+cf7RXrafYXgU0+0yMpkQgCAIAgLD5M8rGU1IwVEjpHue7KxtnOjjFhzieFw4gE3sRbRfPNt/hurj9oSeFgoRS8pvJSk7vL0Wu0ra3zL/AAmPjRoLiyu+XcjzfLau21SXtl2kRa0x6+ICBduX9U5gbg67l6X8N4R4XAqlOnuTTal3u+TvzytblyRX7Rq8StdSuuRoFfHAEAQBAEAQBAEBy1xBBBsRqCNCCOIWGk1ZmU2ndFpYfy0gijp455HSSFgMjwMwjJF7PI3kXsbAnTXVfLcZ+FcVia1athoKEE3uxeW9bK8b6J6q7SzyyPS09pUqcIxqSu7Zvp4ldY5K51RKXSbQ53WfcHO2/NII0ta2g3L6Ns2nCnhacYQ3FZeTpZ80+++r56lBiZN1ZXd+8grtNAQBAEAQF5dwn5BN9Kf+HAqHan6q8PiyywnYLHVadIQBAEAQBAEAQBAed5dVuzpXNG+Qhnm3u+wW8679nU9+sn0zKrbNbh4Vpayy+fsPIVnwNBDHudO8yO/lbYNHYdCrSn/cxUpcoqy8XqUNb+xgYQ5ze8/BafBnfGoiyOko2jnEB7h0ySmzQesC484WMPJSnUrvTReCJYyDhTo4SOur8ZfI74zBtaqGjjPMiDYhbp3yP7en+VYoS4dGVeWrz+S++pLFw42KhhYaRtH5v76HMkQrK9sbR8EyzABuEcW+3ab2/mCwpPD4VyfaefpZmUVjMcqcexHL0R+fxLJAXnz1xygCAIAgCAIAgCAID5PxT46b5x/tFetp9heBTT7TIymRCAIAgCAIAgCAIAgCAIAgCAIAEAQBAEAQBAEAQF5dwn5BN9Kf+HAqHan6q8PiyywnYLHVadIQBAEAQBAEAQBAeB7oUpknhgbvA/8AdIbD2R6Vd7MioU5VH92PMbck6lanRj93dvgR8VhE2IRU4HMj2cdv4WDM77LjzLZRk6eFlUeru/XkjViYKttCFFaRsvQs2KGcS4hNO7VkQkk7WxjK3/4lYqQdPCxprV2XrzM0aiq7QnWlpG79WS+ZFwCUtFVVu8ZrCAf+5MbAjs19K24mKbp0Fo37EaMDNxVbFS1Sy8ZfftN33N6GzZZiNSQxvYLF3pJHqrj2rVzjT9JYbAoWjKq+eS+P33HtVUHoggCAIAgCAIAgCAID5PxT46b5x/tFetp9heBTT7TIymRCAIAgCAk4dTNkkDHyNiB/XeCWg9dt3buXNi686NJ1IQc2uStf0X92vQ20YRnLdlKxY45Ct7z2JlbtNptdrbTda1r7svXv1Xzl/i+X9S46pvc3dzd563v43y8Mj0H9Lj+X4e9ne9yucSp2RyFkcolA/XaLAnjlvvHXxX0bB1qlakqlSm4N8m7v0208PXnkefrQjCe7GV+8irpNQQBAEAQBAEB7/kNyYY57KkTMla2/MAIIcQRZ4O617+jgvA/ifb9WnSng+FKEna0m1ZpO94tdfZzsy92dgYOSqqV10+ZpOVXJuOkJ+HDnOJLIg05g2+hcb6aceJHba72HtyrtNX4LSWsr5X6JWzz9XPlfjxuChh/358kebXoyuCAIAgCAIC8u4T8gm+lP/DgVDtT9VeHxZZYTsFjqtOkIAgCAIAgCAIAgK+d8Ni/U1/o2Tb+01Xn6eA8V738jy7/vbV7k/cvmReT896iqqf2I5pB/M46D0ErbioWpU6PVpGnA1N7EVsR0Un69CJhnMo6qTi8xxNPaS549AC21vKxFOPS7+Rz4byMHVn1tFe9+w7VHweHxN4zTPeeyMZbemxWIeXipPzUl68zNT+3s+EfPk36sj3/Jal2dLC3iWBx7X8781R4ye/Wk/R6sj1GzqXDw0I91/XmbVcx2hAEAQBAEAQBAEAQHyfinx03zj/aK9bT7C8Cmn2mRlMiEAQBAEAQI9qOX7muaxsLe9WsEezPjFoFr5hoDbhYjh1rxb/B1OcXVnVfHb3t5aJ3va3NX53vzy0Lj+rNPdUfI0tzPFvtc2va+l99uF+tezje3lalRK18jiyyYCAIAgCAAJoAgN/gHKU0kMjYmDbSOF3u1DWtGgA4m5dv0Gm9UG1NhQ2liISry/twTyWrb1u+Sslpm+7n34bGvD02oLymR+UmMireyUsySBga+3iuyk2c3iN9rHoGpXRsfZb2dSlQjLehe8b6q+qfLXO/e8jXi8SsQ1O1nozUK3OQIAgCAIAgLy7hPyCb6U/8ADgVDtT9VeHxZZYTsFjqtOkIAgCAIAgCA4LgN5CC51Ezb2zC/RcLO6+hHeXUrjApf8TWTfsxVD/OT/cq/xMf7NOHVxR5TBT/ya1XopP2kbCebRVjv2tiwesb/AGFbK/lYmnHxZowt44KtPrZe3P3nFQMuHRD9uoe/1W5FmLvi5d0bet3MVFu7Oh3yb9SsduULDajhHCnYf90hN/uCxhWr1Kj6v2Esem+BRXmr1ss1j2gZQ4aaWuNLLzrUnmexTisrmQOUSRygCAIAgCAIAgCAID5PxT46b5x/tFetp9heBTT7TIymRCAIAgCAIAgJWG0zJJAx8oiB/XcCQD123Dr3LmxdepRpOpTpubXJa+i+vhr0NtGEZy3ZSsWMeQzO8hCZQHiQy7XLpqLWtfdlA47xdfOF+Lqn9TddU3uuO5uXz1vfTW9+WmR6D+mR/L8Pe53uVxiMDGSOZHJtWjTOG5Q48cupuOvj9q+j4SrVq0lOrDcb5Xu149/d8Tz9aEYTcYu/eRl0moz1lI+JwbICCWscL9DwHD7D6QQtGHxFOvFypu6Ta9MXZ+1erMnUpypu0vH1mBbyB77kLyajc+OpE7ZGsveMNILXEEAPueF79dl4L8UberUqU8G6Tg5aSvk1fPdt106q+eZe7OwUHJVVK9uRp+VnJuKkJtOC5xJZEGHMGk6ZnX0AGl+Nu21xsLblfaUVei0kvKlfJu3JW68uXN6X5Mdg6eHfazeiPMr0pWhAEAQBAEAQBAXl3CfkE30p/wCHAqHan6q8PiyywnYLHVadJjmLrc0An+Jxb9wKzG3MjJy/avv1MgTirPiGnb253e5b4/l12r+w5p/mn2d1eN38iDNRYg7dURN/lZ/9gVujUwi1g36TmnRx8tKiXgvnchy4HXu31nou32QFtWJwi/4zRLBY+Wtb4e4jP5K1h31ZPa+QrYsdhlpT9iNL2VjHrWfrZgfyInO+dp7S4rYtp0lpD3GqWxMRLWpf1mP9AJfKx+hyl/Vqfmsh/wCP1fPRPwHkfJBPHK6RhDc2gvc3a4D7StGJ2hGrScEnn8zqwWx54evGo5J2+R3wrklJEyoaZGEyxFgIvpffdRrY+FSUGlo7ksNsmdGFROSbkrHEXJGQUr4NozM6UPvY2sABbtusvHwdZVLZJWEdkzjhZUN5Xbvc4rOSEj6enhEjAYtrc62dncCLdgSntCEas5ta29iMVdkVJ0KdJSXk39N2Z6/ks+SoilztDYxELWNyI7Xt9qhSx0YUpQtm7+0219mSqYiFXeVo2y8CDifIqSWaSQSMAe9zgCDoCdFuo7ShTpqO68jlxOxalarKpvrN3I36AS+Vj9Dlt/qsPNZp/oFXz0ZWciagbp2jsLgoPaVF6w9xsWxcQtKvvMzeSlWN1WR2PkUXj8O9afsRNbKxi0re1maPk9XDdWHzuefvUHi8K/8Aj9xtjs/HR0r+9+8kMwrEBuq2+doP3ha3Xwj/AOP2/U2rC7QX/MvV9CVFS143zwu7WH8rLW54R/ta9JujTxy1nF+j5EqIVg8Y057A9v5lapfl+V/Yb4/ml2t1+tfMnQOk/Xa0fyuJ+wgLTJR/a/v1nRFz/cl6H9DMokwgPk/FPjpvnH+0V62n2F4FNPtMjKZEIAgCAIAgCAIEe0PL9+fKIW97BuTZnxi21r5t17cLW4da8Z/4dScOI6j4997e5X17PS/ffn3Fx/Vnvbqj5GljxjrXNr24X32617JXtmVDtfI9FyMhppZWwVEJe55OV7XuFrAmzmgjSwOo/wCPPfiKrjsNh3icLVUVHVNJ87XTaefc/wDuw2fGjUnw6kbt6M9ry/p6ZkQnmg2r9I22c5gF8xGbKRzRr6baXXiPwpXx1Wu8LQrbkc5yyTb0TtdPN5d3PPQuNpRoxhxJwu9F9SqCfN+S+sI8szeYDyjdSRStiaNrI4Xe7UNa0aWbxN3O36bt/Cj2psOG0q9OVeX9uCfkrm3rd8lZLTPw592Gxrw9NqC8p8zDyjxrvt0cjmBsgZlfl8V1jdrgN43nTXcNVu2Rsv8ApsJ0YS3oN3jfVX1T66XTy5kMXivzDUmrPRmoVucgQBAEAQBAEAQF5dwn5BN9Kf8AhwKh2p+qvD4sssJ2Cx1WnSEB4PlKJIqqeaqiqJqTIzZvp5XN71DR8ITGxzTe/OL9bADrA76O7KCjBpS53WvTO3sOWpeM3KSbXdy9AxupElXS5G1FRC+ic9rIJXRl3OjyyEl7L8021N+duSnHdpyvZO9s145aMzNqUlq1bkSquu7xqw55eKeWjcQ17nPySUozEXcTqYyeslvFQjDjU7LVP3/Uy5cOWelvcaeojmYzCxNt5XzOqJJY45XMe9z2GQNBztADLjTMBZnp3JxbqbtklZJtd9unM1yv5CfPUn8qYpmx4eyl2sMhkke1j5HOcXNjklEcrszswLm5SMxGvQtdBxcpudmvqldE6sWlFRyM3JuoZXyVjnGTZP70e1okewxkxc5oLCCLOBBA3kFYrRdFRS1z94ptVHLpl7jT00ZbgctSJJds6OQF5mlcRllcBYFxDTZoFwAVubvilCytlyXQ1xyouXP6m8ixOWTEaRr4ZoG7Co5sj2ESfFWNo3OGnX+0tHDjGjJpp5rT09Ubt5uolax15YPca2kZknlaYqgmKCXZFxaYrOJzsGlzx4ph7cKTulms2r9e5irnNL3Go5U1TIavI8VOzFBEGNimkaY5HSyNY5784AN7DO4kbr3W6hFyp3Vr3eqWll3exGqo1GVnfQmcpKuRlNQ0lTUiGaYXmm2gjy7JhJ5+mpkMY036qFGKc51IRulovF/K5Oo3uxjJ2bMOK4nLWYZQ7KRzJqiRsbnMcWnOxk2bUcC+P0FShTjSrz3ldLP2r4MjKTqU42ebI36QSVFVQTte5sTTSxyNa4hrpapkpcHAaHLljGv7SlwYwhOLWedvBNfUjxHKUXfLK/p+0bKkG0xCra+KplDaiINeyYsjhGzjNnM2jbi9zo071ql5NGNmlk+Wbzfd8TYlebun6/qa/HJpr1lBHJIJJaxj43B7szY5InTEMO8NDoXNsN11spKNo1Wsks/Q7fEjNy8qCed/h9DFW8o5nw1NZE9zdnR0UY15rZKlzXSPy7szWvbr/dSjQipRpyWrb9C0IyquzmuSXtPQYnTd5z0BhfLaWbYytfI+QShzHEPcHk85pbfMLHUjdouaEuLCe8lkrrI3SW5KLXgedw2qe+ZkcRqBVGtmcZHSuEToI5nCRuVzsrrNsMrW3Gh03rpnFKLcrbtlyzu1ly+Jqi7ysr3v6LXJdfXyurail2r44p6uKMy5j8G3YMdsYz+o+Q3AOnHeVCMIqnGdrtJu3p1fgZlJ77je138NPSWLFGGgNG4AAak6DrOqr27nWdlgBAfJ+KfHTfOP9or1tPsLwKafaZGUyIQBAEAQBAEAQBAEBJw+vfC/PEcr8pAda5bm0JF9xtcX61zYrCUsVT4VZXjdNrrbNX7r52NlKrKlLejqd24pLs5Ii9zmSEFzXHNzgc2YX3OvvI38bqLwGHdWFZQSlHJNZZWtbLVW0T05EvzFTdcG7pkNdZpCAIAgCAIAgCAIAgCAvLuE/IJvpT/w4FQ7U/VXh8WWWE7BY6rTpCA0WKcnnTGQGqqGxSiz4mmPKRYNLWlzC5oIGtjxPSt8KyhbyVdc8/ma5U96+epxWcl2OfE+KaanMMOxZsSy2S7TlOdrv2R6EjiGk1JJ3d8/ow6aumna2R2xjkxHVQxQzvkfsntfnJbmeW3BD7C1nAkEABKdeVOTlFWuJ0lNJSMuOYEKh0L9rLE+EvLHRZL88ZTfO1w3fesUq24mrJp9foZnT3mnfQ1FVU0cUsEdRXEzU0jnjbPja4mRjgBJZoFssmlrcFtjGrKLcIZPpfl0IOUE0pSzRkp5KDD56i9Q2N9Q5srmSOADb5tW6CwJLjqSsNVq8V5N0sjC4dOTz1OK7DaODDhRy1BbBIHNa8uaXvzuMnMsLHfwadEjUqTrcSMc1/0HGEae63kbFjaeZ8NcyYFkUcrQ4Obs8r8ucuPAjJ0i2t1r8uCdJrW3iT8l2ncwUdXSVdVHNDUB8sMcgDGuFiyQsu8gi5F2ixBtqpSjUpwcZRyb9xhShKV08yJG/D62okLahsr5aXYOiDhYxhznFwFs2a7t4OlgpvjUoK8bWd795j+3NuzvlYkYdhtPHVNY6d01QylbGGSlriImuvnsAOcTlBPHKFCc5yhe1k3fLqZjGKlrnYxUeD0ranZMmdtY531exzN5hlbkOlrhnPuBfe7fbRSlVqOF2smt2/h8TEYQUrJ56mChweh2M2ymOzirDUyODm/ByREPLCbaMAaBbfbjxUpVau8rrNqy8HkYjCmk7dbippadmeubiEsMVQ9riWOi2biAGC2ZhO5nT0rClN2puCbXjf3hqK8vesmZsaFFBXRVdROI5hEWtY4gNcLvGe1r357he+4rFPizpOnBXVxPhxmpSeZmwLkxStpJIYyZaepJkJcd7ZGtDQ0gCzQ0C3ELFWvUdRSeTWXqMwpQUWlozPQ8mwySOSWeacwgiISllo8wsXcxrczraZnXOqjKveLSSV9bfV+4kqdmm3ex1/RSLIxofIHR1D6hkgLczXvc5zm3tYsOYtLSNR6U/MSu3bVWDpL4nas5LQyirDy899OY52oBjdG1rWujNtCMoOt9erRI4iUXFr9v3mHSi795uaaItY1pc55a0AudbM63F1gBc9QC0t3dyaMiwZCA+T8U+Om+cf7RXrafYXgU0+0yMpkQgCAIAgCAIAgCAIAgCAIAgCAIAgCAIAgCAIAgLy7hPyCb6U/8OBUO1P1V4fFllhOwWOq06QgCAIAgCAr+ejqJ6nF4IWw5JTCx75XOuwOgaLtY1pDiASdSNQFYKUIQpylfK+nicrjKUpxXO3uIWNbalmqGQ5XsjoKWOV0jS9zYgZWOkDAQHEC7iCdylT3akYuWrbat1yyIy3oNpdEbPCaZsOIUUefPEMMyQPNrPeHszlnWY8p04LXUk5UZu2e9n9+JOKtUiuVsjT4vq3FC3Wl7/pdpbxSBs++L268ubsK3U9afnbrt7bfQ1y/d0uvqexbi0grW05bCYnwySRvYSXZWGMWcN2pdwvuXHw48LfzunZnRvvf3eR5DkQZHnDI5sjImRSTQOaDmmcA9j43OJ0LWvLrAai2uhXXid1cRx1bs+7vNFFt7qfoMTMRdt2YjsZMjq0jbnII+9ngU7R42bxmtfq21zv6Zbi3XRvnbTnfXp6NTG9nxLc9e7Qy41WmmrKrEGgnZzmBwGt2upWFoPVtms9ZYpx4lONLqr/8At8hNqEnU9Hs+ZjgpzSUWLwHxmwQF3W6aBrXnzvDlly4lWlPvfsfyEVuQnH7zRCxeiOSpw+x2dE2sqR0ZXRh0Av0h08nqKdOWcavOVl7c/cvWQlFWdPkrv5Hp66aV+IUz4JIo3Ow9xzTNL2kGSM2sHNN72N78CuWCiqMlJN+Vy8H3M3tviJroe4iNwDcHTeNx7Fws6TsgCAIAgCAICkKvDoS95MUfjO/Ub0nqV1GpOyzORxXQxeDIfIx+o33LPEn1Y3Y9B4Mh8jH6jfcnEn1Y3Y9B4Mh8jH6jfcnEn1Y3Y9B4Mh8jH6jfcnEn1Y3Y9B4Mh8jH6jfcnEn1Y3Y9B4Mh8jH6jfcnEn1Y3Y9B4Mh8jH6jfcnEn1Y3Y9B4Mh8jH6jfcnEn1Y3Y9B4Mh8jH6jfcnEn1Y3Y9B4Mh8jH6jfcnEn1Y3Y9B4Mh8jH6jfcnEn1Y3Y9B4Mh8jH6jfcnEn1Y3Y9B4Mh8jH6jfcnEn1Y3Y9B4Mh8jH6jfcnEn1Y3Y9B4Mh8jH6jfcnEn1Y3Y9B4Mh8jH6jfcnEn1Y3Y9B4Mh8jH6jfcnEn1Y3Y9B4Mh8jH6jfcnEn1Y3Y9B4Mh8jH6jfcnEn1Y3Y9B4Mh8jH6jfcnEn1Y3Y9B4Mh8jH6jfcnEn1Y3Y9B4Mh8jH6jfcnEn1Y3Y9B4Mh8jH6jfcnEn1Y3Y9Cx+5rA1lNIGNa0bdxs0AC+SPXTsVdjJNzV+hvpKyPWrlNgQBAEAQBARqenY2SVzWtDnlpc4AAvsLDMd5sNNVJybSTMJZnHerNo92RuZzA1zsou5ozWaTxGp06ym87JXFlc19ZhUDqURuhidGzxWFjS1libZWkWG87lsVSandN3IOMXGzRsKKjjZE2NkbGx5bZGtAbY7xlGmtz6VrlKTldvMmkkrEDBMIp4nSOigijdci8cbWG3Rdo3dS2VKs5JKTbIxhFaIy+DohFE0RRhsbrsbkbaM84XaLWGhI06Ssb8t5u+osrIyyUERp9iY2GLIBs8rclhawybrdVlhTlv718zNlu2OrsPiLZAYoyHyNe4FjSHuGSznC2pGVup10HQm/K6zFlY4rMPifts8UbtoIw/Mxp2gYeaHXGtuF9yRnJWs9DEop3ujLNRRkykxsJfGGvJaCXt53NceI1Oh6SsKUlbPQy0syDiODU8gj2kEL8rA1ueNjsoG4NuNB1BbIVZxvaTRGUIvVG0oYGsjYxjQ1rQAGtAaGgcABoAtUm222TWhnUTIQBAEAQBAf/Z"/>
          <p:cNvSpPr>
            <a:spLocks noChangeAspect="1" noChangeArrowheads="1"/>
          </p:cNvSpPr>
          <p:nvPr/>
        </p:nvSpPr>
        <p:spPr bwMode="auto">
          <a:xfrm>
            <a:off x="63500" y="-593725"/>
            <a:ext cx="3695700" cy="1238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1362" y="16933"/>
            <a:ext cx="349567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6201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38222" y="8"/>
            <a:ext cx="7056000" cy="576000"/>
          </a:xfrm>
        </p:spPr>
        <p:txBody>
          <a:bodyPr lIns="72000" tIns="36000" rIns="72000" bIns="36000"/>
          <a:lstStyle/>
          <a:p>
            <a:pPr fontAlgn="base">
              <a:spcAft>
                <a:spcPct val="0"/>
              </a:spcAft>
            </a:pPr>
            <a:r>
              <a:rPr lang="en-GB" sz="2800" dirty="0"/>
              <a:t>HRMT-23 </a:t>
            </a:r>
            <a:r>
              <a:rPr lang="en-GB" sz="2800" dirty="0" smtClean="0"/>
              <a:t>DAQ</a:t>
            </a:r>
            <a:endParaRPr lang="en-GB" sz="2800" dirty="0"/>
          </a:p>
        </p:txBody>
      </p:sp>
      <p:sp>
        <p:nvSpPr>
          <p:cNvPr id="6" name="Date Placeholder 5"/>
          <p:cNvSpPr>
            <a:spLocks noGrp="1"/>
          </p:cNvSpPr>
          <p:nvPr>
            <p:ph type="dt" sz="half" idx="10"/>
          </p:nvPr>
        </p:nvSpPr>
        <p:spPr/>
        <p:txBody>
          <a:bodyPr/>
          <a:lstStyle/>
          <a:p>
            <a:r>
              <a:rPr lang="en-US" smtClean="0">
                <a:solidFill>
                  <a:prstClr val="black">
                    <a:lumMod val="50000"/>
                    <a:lumOff val="50000"/>
                  </a:prstClr>
                </a:solidFill>
              </a:rPr>
              <a:t>04.12.2014</a:t>
            </a:r>
            <a:endParaRPr lang="en-US" dirty="0">
              <a:solidFill>
                <a:prstClr val="black">
                  <a:lumMod val="50000"/>
                  <a:lumOff val="50000"/>
                </a:prstClr>
              </a:solidFill>
            </a:endParaRPr>
          </a:p>
        </p:txBody>
      </p:sp>
      <p:sp>
        <p:nvSpPr>
          <p:cNvPr id="7" name="Footer Placeholder 6"/>
          <p:cNvSpPr>
            <a:spLocks noGrp="1"/>
          </p:cNvSpPr>
          <p:nvPr>
            <p:ph type="ftr" sz="quarter" idx="11"/>
          </p:nvPr>
        </p:nvSpPr>
        <p:spPr/>
        <p:txBody>
          <a:bodyPr/>
          <a:lstStyle/>
          <a:p>
            <a:r>
              <a:rPr lang="fr-FR" smtClean="0">
                <a:solidFill>
                  <a:prstClr val="black">
                    <a:lumMod val="50000"/>
                    <a:lumOff val="50000"/>
                  </a:prstClr>
                </a:solidFill>
              </a:rPr>
              <a:t>F. Carra (CERN EN/MME)</a:t>
            </a:r>
            <a:endParaRPr lang="en-US" dirty="0">
              <a:solidFill>
                <a:prstClr val="black">
                  <a:lumMod val="50000"/>
                  <a:lumOff val="50000"/>
                </a:prstClr>
              </a:solidFill>
            </a:endParaRPr>
          </a:p>
        </p:txBody>
      </p:sp>
      <p:sp>
        <p:nvSpPr>
          <p:cNvPr id="8" name="Slide Number Placeholder 7"/>
          <p:cNvSpPr>
            <a:spLocks noGrp="1"/>
          </p:cNvSpPr>
          <p:nvPr>
            <p:ph type="sldNum" sz="quarter" idx="12"/>
          </p:nvPr>
        </p:nvSpPr>
        <p:spPr/>
        <p:txBody>
          <a:bodyPr/>
          <a:lstStyle/>
          <a:p>
            <a:fld id="{AC5B1FEA-406A-7749-A5C3-DDCB5F67A4CE}" type="slidenum">
              <a:rPr lang="en-US" smtClean="0">
                <a:solidFill>
                  <a:prstClr val="black">
                    <a:lumMod val="50000"/>
                    <a:lumOff val="50000"/>
                  </a:prstClr>
                </a:solidFill>
              </a:rPr>
              <a:pPr/>
              <a:t>10</a:t>
            </a:fld>
            <a:endParaRPr lang="en-US" dirty="0">
              <a:solidFill>
                <a:prstClr val="black">
                  <a:lumMod val="50000"/>
                  <a:lumOff val="50000"/>
                </a:prstClr>
              </a:solidFill>
            </a:endParaRPr>
          </a:p>
        </p:txBody>
      </p:sp>
      <p:pic>
        <p:nvPicPr>
          <p:cNvPr id="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7932" y="1800319"/>
            <a:ext cx="5698067" cy="3130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itle 10"/>
          <p:cNvSpPr txBox="1">
            <a:spLocks/>
          </p:cNvSpPr>
          <p:nvPr/>
        </p:nvSpPr>
        <p:spPr>
          <a:xfrm>
            <a:off x="1151464" y="980728"/>
            <a:ext cx="3790113" cy="4608512"/>
          </a:xfrm>
          <a:prstGeom prst="rect">
            <a:avLst/>
          </a:prstGeom>
        </p:spPr>
        <p:txBody>
          <a:bodyPr/>
          <a:lstStyle/>
          <a:p>
            <a:pPr defTabSz="457200">
              <a:spcBef>
                <a:spcPts val="0"/>
              </a:spcBef>
              <a:spcAft>
                <a:spcPts val="600"/>
              </a:spcAft>
              <a:buClr>
                <a:schemeClr val="accent1"/>
              </a:buClr>
              <a:buSzPct val="95000"/>
              <a:defRPr/>
            </a:pPr>
            <a:r>
              <a:rPr lang="en-US" sz="1600" b="1" dirty="0" smtClean="0">
                <a:solidFill>
                  <a:srgbClr val="002060"/>
                </a:solidFill>
                <a:latin typeface="+mj-lt"/>
                <a:ea typeface="+mn-ea"/>
                <a:cs typeface="+mn-cs"/>
              </a:rPr>
              <a:t>Instrumentation objectives</a:t>
            </a:r>
            <a:r>
              <a:rPr lang="en-US" sz="1600" dirty="0" smtClean="0">
                <a:solidFill>
                  <a:srgbClr val="002060"/>
                </a:solidFill>
                <a:latin typeface="+mj-lt"/>
                <a:ea typeface="+mn-ea"/>
                <a:cs typeface="+mn-cs"/>
              </a:rPr>
              <a:t>:</a:t>
            </a:r>
          </a:p>
          <a:p>
            <a:pPr marL="360000" indent="-360000" defTabSz="457200">
              <a:spcBef>
                <a:spcPts val="0"/>
              </a:spcBef>
              <a:spcAft>
                <a:spcPts val="600"/>
              </a:spcAft>
              <a:buClr>
                <a:schemeClr val="accent1"/>
              </a:buClr>
              <a:buSzPct val="95000"/>
              <a:buFont typeface="Wingdings" panose="05000000000000000000" pitchFamily="2" charset="2"/>
              <a:buChar char="§"/>
              <a:defRPr/>
            </a:pPr>
            <a:r>
              <a:rPr lang="en-US" sz="1600" dirty="0" smtClean="0">
                <a:solidFill>
                  <a:srgbClr val="002060"/>
                </a:solidFill>
                <a:latin typeface="+mj-lt"/>
                <a:ea typeface="+mn-ea"/>
                <a:cs typeface="+mn-cs"/>
              </a:rPr>
              <a:t>Acquire online </a:t>
            </a:r>
            <a:r>
              <a:rPr lang="en-US" sz="1600" b="1" dirty="0" smtClean="0">
                <a:solidFill>
                  <a:srgbClr val="002060"/>
                </a:solidFill>
                <a:latin typeface="+mj-lt"/>
                <a:ea typeface="+mn-ea"/>
                <a:cs typeface="+mn-cs"/>
              </a:rPr>
              <a:t>pressure waves</a:t>
            </a:r>
          </a:p>
          <a:p>
            <a:pPr marL="360000" indent="-360000" defTabSz="457200">
              <a:spcBef>
                <a:spcPts val="0"/>
              </a:spcBef>
              <a:spcAft>
                <a:spcPts val="600"/>
              </a:spcAft>
              <a:buClr>
                <a:schemeClr val="accent1"/>
              </a:buClr>
              <a:buSzPct val="95000"/>
              <a:buFont typeface="Wingdings" panose="05000000000000000000" pitchFamily="2" charset="2"/>
              <a:buChar char="§"/>
              <a:defRPr/>
            </a:pPr>
            <a:r>
              <a:rPr lang="en-US" sz="1600" dirty="0" smtClean="0">
                <a:solidFill>
                  <a:srgbClr val="002060"/>
                </a:solidFill>
                <a:latin typeface="+mj-lt"/>
                <a:ea typeface="+mn-ea"/>
                <a:cs typeface="+mn-cs"/>
              </a:rPr>
              <a:t>Acquire online </a:t>
            </a:r>
            <a:r>
              <a:rPr lang="en-US" sz="1600" b="1" dirty="0" smtClean="0">
                <a:solidFill>
                  <a:srgbClr val="002060"/>
                </a:solidFill>
                <a:latin typeface="+mj-lt"/>
                <a:ea typeface="+mn-ea"/>
                <a:cs typeface="+mn-cs"/>
              </a:rPr>
              <a:t>temperatures</a:t>
            </a:r>
          </a:p>
          <a:p>
            <a:pPr marL="360000" indent="-360000" defTabSz="457200">
              <a:spcBef>
                <a:spcPts val="0"/>
              </a:spcBef>
              <a:spcAft>
                <a:spcPts val="600"/>
              </a:spcAft>
              <a:buClr>
                <a:schemeClr val="accent1"/>
              </a:buClr>
              <a:buSzPct val="95000"/>
              <a:buFont typeface="Wingdings" panose="05000000000000000000" pitchFamily="2" charset="2"/>
              <a:buChar char="§"/>
              <a:defRPr/>
            </a:pPr>
            <a:r>
              <a:rPr lang="en-US" sz="1600" dirty="0" smtClean="0">
                <a:solidFill>
                  <a:srgbClr val="002060"/>
                </a:solidFill>
                <a:latin typeface="+mj-lt"/>
                <a:ea typeface="+mn-ea"/>
                <a:cs typeface="+mn-cs"/>
              </a:rPr>
              <a:t>Detect online </a:t>
            </a:r>
            <a:r>
              <a:rPr lang="en-US" sz="1600" b="1" dirty="0" smtClean="0">
                <a:solidFill>
                  <a:srgbClr val="002060"/>
                </a:solidFill>
                <a:latin typeface="+mj-lt"/>
                <a:ea typeface="+mn-ea"/>
                <a:cs typeface="+mn-cs"/>
              </a:rPr>
              <a:t>high speed vibrations</a:t>
            </a:r>
          </a:p>
          <a:p>
            <a:pPr marL="360000" indent="-360000" defTabSz="457200">
              <a:spcBef>
                <a:spcPts val="0"/>
              </a:spcBef>
              <a:spcAft>
                <a:spcPts val="600"/>
              </a:spcAft>
              <a:buClr>
                <a:schemeClr val="accent1"/>
              </a:buClr>
              <a:buSzPct val="95000"/>
              <a:buFont typeface="Wingdings" panose="05000000000000000000" pitchFamily="2" charset="2"/>
              <a:buChar char="§"/>
              <a:defRPr/>
            </a:pPr>
            <a:r>
              <a:rPr lang="en-US" sz="1600" dirty="0" smtClean="0">
                <a:solidFill>
                  <a:srgbClr val="002060"/>
                </a:solidFill>
                <a:latin typeface="+mj-lt"/>
                <a:ea typeface="+mn-ea"/>
                <a:cs typeface="+mn-cs"/>
              </a:rPr>
              <a:t>Detect online </a:t>
            </a:r>
            <a:r>
              <a:rPr lang="en-US" sz="1600" b="1" dirty="0" smtClean="0">
                <a:solidFill>
                  <a:srgbClr val="002060"/>
                </a:solidFill>
                <a:latin typeface="+mj-lt"/>
                <a:ea typeface="+mn-ea"/>
                <a:cs typeface="+mn-cs"/>
              </a:rPr>
              <a:t>low speed oscillations </a:t>
            </a:r>
          </a:p>
          <a:p>
            <a:pPr marL="360000" indent="-360000" defTabSz="457200">
              <a:spcBef>
                <a:spcPts val="0"/>
              </a:spcBef>
              <a:spcAft>
                <a:spcPts val="600"/>
              </a:spcAft>
              <a:buClr>
                <a:schemeClr val="accent1"/>
              </a:buClr>
              <a:buSzPct val="95000"/>
              <a:buFont typeface="Wingdings" panose="05000000000000000000" pitchFamily="2" charset="2"/>
              <a:buChar char="§"/>
              <a:defRPr/>
            </a:pPr>
            <a:r>
              <a:rPr lang="en-US" sz="1600" dirty="0" smtClean="0">
                <a:solidFill>
                  <a:srgbClr val="002060"/>
                </a:solidFill>
                <a:latin typeface="+mj-lt"/>
                <a:ea typeface="+mn-ea"/>
                <a:cs typeface="+mn-cs"/>
              </a:rPr>
              <a:t>Detect offline </a:t>
            </a:r>
            <a:r>
              <a:rPr lang="en-US" sz="1600" b="1" dirty="0" smtClean="0">
                <a:solidFill>
                  <a:srgbClr val="002060"/>
                </a:solidFill>
                <a:latin typeface="+mj-lt"/>
                <a:ea typeface="+mn-ea"/>
                <a:cs typeface="+mn-cs"/>
              </a:rPr>
              <a:t>permanent</a:t>
            </a:r>
            <a:r>
              <a:rPr lang="en-US" sz="1600" dirty="0" smtClean="0">
                <a:solidFill>
                  <a:srgbClr val="002060"/>
                </a:solidFill>
                <a:latin typeface="+mj-lt"/>
                <a:ea typeface="+mn-ea"/>
                <a:cs typeface="+mn-cs"/>
              </a:rPr>
              <a:t> </a:t>
            </a:r>
            <a:r>
              <a:rPr lang="en-US" sz="1600" b="1" dirty="0" smtClean="0">
                <a:solidFill>
                  <a:srgbClr val="002060"/>
                </a:solidFill>
                <a:latin typeface="+mj-lt"/>
                <a:ea typeface="+mn-ea"/>
                <a:cs typeface="+mn-cs"/>
              </a:rPr>
              <a:t>jaw deformation</a:t>
            </a:r>
          </a:p>
          <a:p>
            <a:pPr marL="360000" indent="-360000" defTabSz="457200">
              <a:spcBef>
                <a:spcPts val="0"/>
              </a:spcBef>
              <a:spcAft>
                <a:spcPts val="600"/>
              </a:spcAft>
              <a:buClr>
                <a:schemeClr val="accent1"/>
              </a:buClr>
              <a:buSzPct val="95000"/>
              <a:buFont typeface="Wingdings" panose="05000000000000000000" pitchFamily="2" charset="2"/>
              <a:buChar char="§"/>
              <a:defRPr/>
            </a:pPr>
            <a:r>
              <a:rPr lang="en-US" sz="1600" dirty="0" smtClean="0">
                <a:solidFill>
                  <a:srgbClr val="002060"/>
                </a:solidFill>
                <a:latin typeface="+mj-lt"/>
                <a:ea typeface="+mn-ea"/>
                <a:cs typeface="+mn-cs"/>
              </a:rPr>
              <a:t>Visually </a:t>
            </a:r>
            <a:r>
              <a:rPr lang="en-US" sz="1600" b="1" dirty="0" smtClean="0">
                <a:solidFill>
                  <a:srgbClr val="002060"/>
                </a:solidFill>
                <a:latin typeface="+mj-lt"/>
                <a:ea typeface="+mn-ea"/>
                <a:cs typeface="+mn-cs"/>
              </a:rPr>
              <a:t>record jaw explosion </a:t>
            </a:r>
            <a:r>
              <a:rPr lang="en-US" sz="1600" dirty="0" smtClean="0">
                <a:solidFill>
                  <a:srgbClr val="002060"/>
                </a:solidFill>
                <a:latin typeface="+mj-lt"/>
                <a:ea typeface="+mn-ea"/>
                <a:cs typeface="+mn-cs"/>
              </a:rPr>
              <a:t>/ fragmentation</a:t>
            </a:r>
            <a:endParaRPr lang="en-US" sz="1600" dirty="0">
              <a:solidFill>
                <a:srgbClr val="002060"/>
              </a:solidFill>
              <a:latin typeface="+mj-lt"/>
              <a:ea typeface="+mn-ea"/>
              <a:cs typeface="+mn-cs"/>
            </a:endParaRPr>
          </a:p>
          <a:p>
            <a:pPr marL="360000" indent="-360000" defTabSz="457200">
              <a:spcBef>
                <a:spcPts val="0"/>
              </a:spcBef>
              <a:spcAft>
                <a:spcPts val="600"/>
              </a:spcAft>
              <a:buClr>
                <a:schemeClr val="accent1"/>
              </a:buClr>
              <a:buSzPct val="95000"/>
              <a:buFont typeface="Wingdings" panose="05000000000000000000" pitchFamily="2" charset="2"/>
              <a:buChar char="§"/>
              <a:defRPr/>
            </a:pPr>
            <a:r>
              <a:rPr lang="en-US" sz="1600" dirty="0" smtClean="0">
                <a:solidFill>
                  <a:srgbClr val="002060"/>
                </a:solidFill>
                <a:latin typeface="+mj-lt"/>
                <a:ea typeface="+mn-ea"/>
                <a:cs typeface="+mn-cs"/>
              </a:rPr>
              <a:t>Detect offline </a:t>
            </a:r>
            <a:r>
              <a:rPr lang="en-US" sz="1600" b="1" dirty="0" smtClean="0">
                <a:solidFill>
                  <a:srgbClr val="002060"/>
                </a:solidFill>
                <a:latin typeface="+mj-lt"/>
                <a:ea typeface="+mn-ea"/>
                <a:cs typeface="+mn-cs"/>
              </a:rPr>
              <a:t>internal material damage</a:t>
            </a:r>
            <a:r>
              <a:rPr lang="en-US" sz="1600" dirty="0" smtClean="0">
                <a:solidFill>
                  <a:srgbClr val="002060"/>
                </a:solidFill>
                <a:latin typeface="+mj-lt"/>
                <a:ea typeface="+mn-ea"/>
                <a:cs typeface="+mn-cs"/>
              </a:rPr>
              <a:t> (e.g. delamination, cracks, tunneling …)</a:t>
            </a:r>
          </a:p>
          <a:p>
            <a:pPr marL="360000" indent="-360000" defTabSz="457200">
              <a:spcBef>
                <a:spcPts val="0"/>
              </a:spcBef>
              <a:spcAft>
                <a:spcPts val="600"/>
              </a:spcAft>
              <a:buClr>
                <a:schemeClr val="accent1"/>
              </a:buClr>
              <a:buSzPct val="95000"/>
              <a:buFont typeface="Wingdings" panose="05000000000000000000" pitchFamily="2" charset="2"/>
              <a:buChar char="§"/>
              <a:defRPr/>
            </a:pPr>
            <a:r>
              <a:rPr lang="en-US" sz="1600" dirty="0" smtClean="0">
                <a:solidFill>
                  <a:srgbClr val="002060"/>
                </a:solidFill>
                <a:latin typeface="+mj-lt"/>
                <a:ea typeface="+mn-ea"/>
                <a:cs typeface="+mn-cs"/>
              </a:rPr>
              <a:t>Record online </a:t>
            </a:r>
            <a:r>
              <a:rPr lang="en-US" sz="1600" b="1" dirty="0" smtClean="0">
                <a:solidFill>
                  <a:srgbClr val="002060"/>
                </a:solidFill>
                <a:latin typeface="+mj-lt"/>
                <a:ea typeface="+mn-ea"/>
                <a:cs typeface="+mn-cs"/>
              </a:rPr>
              <a:t>pressure burst </a:t>
            </a:r>
            <a:r>
              <a:rPr lang="en-US" sz="1600" dirty="0" smtClean="0">
                <a:solidFill>
                  <a:srgbClr val="002060"/>
                </a:solidFill>
                <a:latin typeface="+mj-lt"/>
                <a:ea typeface="+mn-ea"/>
                <a:cs typeface="+mn-cs"/>
              </a:rPr>
              <a:t>in water cooling pipes</a:t>
            </a:r>
          </a:p>
        </p:txBody>
      </p:sp>
      <p:sp>
        <p:nvSpPr>
          <p:cNvPr id="40" name="TextBox 39"/>
          <p:cNvSpPr txBox="1"/>
          <p:nvPr/>
        </p:nvSpPr>
        <p:spPr>
          <a:xfrm>
            <a:off x="1132227" y="5478323"/>
            <a:ext cx="8496944" cy="830997"/>
          </a:xfrm>
          <a:prstGeom prst="rect">
            <a:avLst/>
          </a:prstGeom>
          <a:noFill/>
        </p:spPr>
        <p:txBody>
          <a:bodyPr wrap="square" rtlCol="0">
            <a:spAutoFit/>
          </a:bodyPr>
          <a:lstStyle/>
          <a:p>
            <a:r>
              <a:rPr lang="en-US" sz="1600" dirty="0">
                <a:solidFill>
                  <a:srgbClr val="002060"/>
                </a:solidFill>
                <a:latin typeface="+mn-lt"/>
              </a:rPr>
              <a:t>Acquisition System: the DAQ hardware and infrastructure should be designed and implemented with a comprehensive view on a larger spectrum of HiRadMat Experiments </a:t>
            </a:r>
            <a:r>
              <a:rPr lang="en-US" sz="1600" dirty="0">
                <a:solidFill>
                  <a:srgbClr val="002060"/>
                </a:solidFill>
                <a:latin typeface="+mn-lt"/>
                <a:sym typeface="Wingdings" panose="05000000000000000000" pitchFamily="2" charset="2"/>
              </a:rPr>
              <a:t> </a:t>
            </a:r>
            <a:r>
              <a:rPr lang="en-US" sz="1600" b="1" i="1" dirty="0">
                <a:solidFill>
                  <a:srgbClr val="002060"/>
                </a:solidFill>
                <a:latin typeface="+mn-lt"/>
                <a:sym typeface="Wingdings" panose="05000000000000000000" pitchFamily="2" charset="2"/>
              </a:rPr>
              <a:t>Synergy with and contribution from other experiments and projects</a:t>
            </a:r>
            <a:endParaRPr lang="en-US" sz="1600" dirty="0">
              <a:latin typeface="+mn-lt"/>
            </a:endParaRPr>
          </a:p>
        </p:txBody>
      </p:sp>
      <p:sp>
        <p:nvSpPr>
          <p:cNvPr id="11" name="Rectangle 10"/>
          <p:cNvSpPr/>
          <p:nvPr/>
        </p:nvSpPr>
        <p:spPr>
          <a:xfrm rot="19763838">
            <a:off x="956232" y="3029677"/>
            <a:ext cx="8349247" cy="1103343"/>
          </a:xfrm>
          <a:prstGeom prst="rect">
            <a:avLst/>
          </a:prstGeom>
          <a:ln>
            <a:noFill/>
            <a:headEnd/>
            <a:tailEnd/>
          </a:ln>
          <a:effectLst>
            <a:outerShdw blurRad="50800" dist="88900" dir="1200000" algn="b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wrap="square" lIns="72000" tIns="144000" rIns="72000" bIns="144000" anchor="ctr" anchorCtr="0">
            <a:spAutoFit/>
          </a:bodyPr>
          <a:lstStyle/>
          <a:p>
            <a:pPr algn="ctr">
              <a:lnSpc>
                <a:spcPct val="110000"/>
              </a:lnSpc>
              <a:spcBef>
                <a:spcPct val="0"/>
              </a:spcBef>
            </a:pPr>
            <a:r>
              <a:rPr lang="en-US" sz="2400" b="1" dirty="0" smtClean="0"/>
              <a:t>Thermo-mechanical simulations necessary to evaluate the frequency and amplitude of the dynamic response!</a:t>
            </a:r>
          </a:p>
        </p:txBody>
      </p:sp>
    </p:spTree>
    <p:extLst>
      <p:ext uri="{BB962C8B-B14F-4D97-AF65-F5344CB8AC3E}">
        <p14:creationId xmlns:p14="http://schemas.microsoft.com/office/powerpoint/2010/main" val="104754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38222" y="8"/>
            <a:ext cx="7056000" cy="576000"/>
          </a:xfrm>
        </p:spPr>
        <p:txBody>
          <a:bodyPr lIns="72000" tIns="36000" rIns="72000" bIns="36000"/>
          <a:lstStyle/>
          <a:p>
            <a:pPr fontAlgn="base">
              <a:spcAft>
                <a:spcPct val="0"/>
              </a:spcAft>
            </a:pPr>
            <a:r>
              <a:rPr lang="en-GB" sz="2800" dirty="0" smtClean="0"/>
              <a:t>Simulations of HRMT-23 jaws</a:t>
            </a:r>
            <a:endParaRPr lang="en-GB" sz="2800" dirty="0"/>
          </a:p>
        </p:txBody>
      </p:sp>
      <p:sp>
        <p:nvSpPr>
          <p:cNvPr id="6" name="Date Placeholder 5"/>
          <p:cNvSpPr>
            <a:spLocks noGrp="1"/>
          </p:cNvSpPr>
          <p:nvPr>
            <p:ph type="dt" sz="half" idx="10"/>
          </p:nvPr>
        </p:nvSpPr>
        <p:spPr/>
        <p:txBody>
          <a:bodyPr/>
          <a:lstStyle/>
          <a:p>
            <a:r>
              <a:rPr lang="en-US" smtClean="0">
                <a:solidFill>
                  <a:prstClr val="black">
                    <a:lumMod val="50000"/>
                    <a:lumOff val="50000"/>
                  </a:prstClr>
                </a:solidFill>
              </a:rPr>
              <a:t>04.12.2014</a:t>
            </a:r>
            <a:endParaRPr lang="en-US" dirty="0">
              <a:solidFill>
                <a:prstClr val="black">
                  <a:lumMod val="50000"/>
                  <a:lumOff val="50000"/>
                </a:prstClr>
              </a:solidFill>
            </a:endParaRPr>
          </a:p>
        </p:txBody>
      </p:sp>
      <p:sp>
        <p:nvSpPr>
          <p:cNvPr id="7" name="Footer Placeholder 6"/>
          <p:cNvSpPr>
            <a:spLocks noGrp="1"/>
          </p:cNvSpPr>
          <p:nvPr>
            <p:ph type="ftr" sz="quarter" idx="11"/>
          </p:nvPr>
        </p:nvSpPr>
        <p:spPr/>
        <p:txBody>
          <a:bodyPr/>
          <a:lstStyle/>
          <a:p>
            <a:r>
              <a:rPr lang="fr-FR" smtClean="0">
                <a:solidFill>
                  <a:prstClr val="black">
                    <a:lumMod val="50000"/>
                    <a:lumOff val="50000"/>
                  </a:prstClr>
                </a:solidFill>
              </a:rPr>
              <a:t>F. Carra (CERN EN/MME)</a:t>
            </a:r>
            <a:endParaRPr lang="en-US" dirty="0">
              <a:solidFill>
                <a:prstClr val="black">
                  <a:lumMod val="50000"/>
                  <a:lumOff val="50000"/>
                </a:prstClr>
              </a:solidFill>
            </a:endParaRPr>
          </a:p>
        </p:txBody>
      </p:sp>
      <p:sp>
        <p:nvSpPr>
          <p:cNvPr id="8" name="Slide Number Placeholder 7"/>
          <p:cNvSpPr>
            <a:spLocks noGrp="1"/>
          </p:cNvSpPr>
          <p:nvPr>
            <p:ph type="sldNum" sz="quarter" idx="12"/>
          </p:nvPr>
        </p:nvSpPr>
        <p:spPr/>
        <p:txBody>
          <a:bodyPr/>
          <a:lstStyle/>
          <a:p>
            <a:fld id="{AC5B1FEA-406A-7749-A5C3-DDCB5F67A4CE}" type="slidenum">
              <a:rPr lang="en-US" smtClean="0">
                <a:solidFill>
                  <a:prstClr val="black">
                    <a:lumMod val="50000"/>
                    <a:lumOff val="50000"/>
                  </a:prstClr>
                </a:solidFill>
              </a:rPr>
              <a:pPr/>
              <a:t>11</a:t>
            </a:fld>
            <a:endParaRPr lang="en-US" dirty="0">
              <a:solidFill>
                <a:prstClr val="black">
                  <a:lumMod val="50000"/>
                  <a:lumOff val="50000"/>
                </a:prstClr>
              </a:solidFill>
            </a:endParaRPr>
          </a:p>
        </p:txBody>
      </p:sp>
      <p:sp>
        <p:nvSpPr>
          <p:cNvPr id="39" name="Title 10"/>
          <p:cNvSpPr txBox="1">
            <a:spLocks/>
          </p:cNvSpPr>
          <p:nvPr/>
        </p:nvSpPr>
        <p:spPr>
          <a:xfrm>
            <a:off x="1202266" y="980728"/>
            <a:ext cx="8517469" cy="2947805"/>
          </a:xfrm>
          <a:prstGeom prst="rect">
            <a:avLst/>
          </a:prstGeom>
        </p:spPr>
        <p:txBody>
          <a:bodyPr/>
          <a:lstStyle/>
          <a:p>
            <a:pPr marL="360000" indent="-360000" defTabSz="457200">
              <a:spcBef>
                <a:spcPts val="0"/>
              </a:spcBef>
              <a:spcAft>
                <a:spcPts val="600"/>
              </a:spcAft>
              <a:buClr>
                <a:schemeClr val="accent1"/>
              </a:buClr>
              <a:buSzPct val="95000"/>
              <a:buFont typeface="Wingdings" panose="05000000000000000000" pitchFamily="2" charset="2"/>
              <a:buChar char="§"/>
              <a:defRPr/>
            </a:pPr>
            <a:r>
              <a:rPr lang="en-US" sz="1600" dirty="0" smtClean="0">
                <a:solidFill>
                  <a:srgbClr val="002060"/>
                </a:solidFill>
                <a:latin typeface="+mj-lt"/>
              </a:rPr>
              <a:t>Thermo-structural simulations with ANSYS launched to evaluate the response of the three jaws (TCSG, TCSPM with CuCD, TCSPM with MoGr) to the beam impact</a:t>
            </a:r>
          </a:p>
          <a:p>
            <a:pPr marL="360000" indent="-360000" defTabSz="457200">
              <a:spcBef>
                <a:spcPts val="0"/>
              </a:spcBef>
              <a:spcAft>
                <a:spcPts val="600"/>
              </a:spcAft>
              <a:buClr>
                <a:schemeClr val="accent1"/>
              </a:buClr>
              <a:buSzPct val="95000"/>
              <a:buFont typeface="Wingdings" panose="05000000000000000000" pitchFamily="2" charset="2"/>
              <a:buChar char="§"/>
              <a:defRPr/>
            </a:pPr>
            <a:r>
              <a:rPr lang="en-US" sz="1600" dirty="0" smtClean="0">
                <a:solidFill>
                  <a:srgbClr val="002060"/>
                </a:solidFill>
                <a:latin typeface="+mj-lt"/>
                <a:ea typeface="+mn-ea"/>
                <a:cs typeface="+mn-cs"/>
              </a:rPr>
              <a:t>The results obtained are used as a reference for the design of the DAQ</a:t>
            </a:r>
          </a:p>
          <a:p>
            <a:pPr marL="360000" indent="-360000" defTabSz="457200">
              <a:spcBef>
                <a:spcPts val="0"/>
              </a:spcBef>
              <a:spcAft>
                <a:spcPts val="600"/>
              </a:spcAft>
              <a:buClr>
                <a:schemeClr val="accent1"/>
              </a:buClr>
              <a:buSzPct val="95000"/>
              <a:buFont typeface="Wingdings" panose="05000000000000000000" pitchFamily="2" charset="2"/>
              <a:buChar char="§"/>
              <a:defRPr/>
            </a:pPr>
            <a:r>
              <a:rPr lang="en-US" sz="1600" dirty="0" smtClean="0">
                <a:solidFill>
                  <a:srgbClr val="002060"/>
                </a:solidFill>
                <a:latin typeface="+mj-lt"/>
              </a:rPr>
              <a:t>Particularly important for the choice of the instrumentation are:</a:t>
            </a:r>
          </a:p>
          <a:p>
            <a:pPr marL="817200" lvl="1" indent="-360000">
              <a:spcAft>
                <a:spcPts val="600"/>
              </a:spcAft>
              <a:buClr>
                <a:schemeClr val="accent1"/>
              </a:buClr>
              <a:buSzPct val="95000"/>
              <a:buFont typeface="Wingdings" panose="05000000000000000000" pitchFamily="2" charset="2"/>
              <a:buChar char="§"/>
              <a:defRPr/>
            </a:pPr>
            <a:r>
              <a:rPr lang="en-US" sz="1600" b="1" dirty="0">
                <a:solidFill>
                  <a:srgbClr val="002060"/>
                </a:solidFill>
              </a:rPr>
              <a:t>Temperatures</a:t>
            </a:r>
            <a:r>
              <a:rPr lang="en-US" sz="1600" dirty="0">
                <a:solidFill>
                  <a:srgbClr val="002060"/>
                </a:solidFill>
              </a:rPr>
              <a:t> reached in the measuring points </a:t>
            </a:r>
            <a:endParaRPr lang="en-US" sz="1600" dirty="0" smtClean="0">
              <a:solidFill>
                <a:srgbClr val="002060"/>
              </a:solidFill>
              <a:latin typeface="+mj-lt"/>
            </a:endParaRPr>
          </a:p>
          <a:p>
            <a:pPr marL="817200" lvl="1" indent="-360000">
              <a:spcAft>
                <a:spcPts val="600"/>
              </a:spcAft>
              <a:buClr>
                <a:schemeClr val="accent1"/>
              </a:buClr>
              <a:buSzPct val="95000"/>
              <a:buFont typeface="Wingdings" panose="05000000000000000000" pitchFamily="2" charset="2"/>
              <a:buChar char="§"/>
              <a:defRPr/>
            </a:pPr>
            <a:r>
              <a:rPr lang="en-US" sz="1600" b="1" dirty="0" smtClean="0">
                <a:solidFill>
                  <a:srgbClr val="002060"/>
                </a:solidFill>
                <a:latin typeface="+mj-lt"/>
              </a:rPr>
              <a:t>Frequency and amplitude </a:t>
            </a:r>
            <a:r>
              <a:rPr lang="en-US" sz="1600" dirty="0" smtClean="0">
                <a:solidFill>
                  <a:srgbClr val="002060"/>
                </a:solidFill>
                <a:latin typeface="+mj-lt"/>
              </a:rPr>
              <a:t>of the shockwaves </a:t>
            </a:r>
          </a:p>
          <a:p>
            <a:pPr marL="817200" lvl="1" indent="-360000">
              <a:spcAft>
                <a:spcPts val="600"/>
              </a:spcAft>
              <a:buClr>
                <a:schemeClr val="accent1"/>
              </a:buClr>
              <a:buSzPct val="95000"/>
              <a:buFont typeface="Wingdings" panose="05000000000000000000" pitchFamily="2" charset="2"/>
              <a:buChar char="§"/>
              <a:defRPr/>
            </a:pPr>
            <a:r>
              <a:rPr lang="en-US" sz="1600" b="1" dirty="0" smtClean="0">
                <a:solidFill>
                  <a:srgbClr val="002060"/>
                </a:solidFill>
                <a:latin typeface="+mj-lt"/>
              </a:rPr>
              <a:t>Residual deformation of the jaw </a:t>
            </a:r>
            <a:r>
              <a:rPr lang="en-US" sz="1600" dirty="0" smtClean="0">
                <a:solidFill>
                  <a:srgbClr val="002060"/>
                </a:solidFill>
                <a:latin typeface="+mj-lt"/>
              </a:rPr>
              <a:t>after the impact</a:t>
            </a:r>
          </a:p>
          <a:p>
            <a:pPr marL="360000" indent="-360000">
              <a:spcAft>
                <a:spcPts val="600"/>
              </a:spcAft>
              <a:buClr>
                <a:schemeClr val="accent1"/>
              </a:buClr>
              <a:buSzPct val="95000"/>
              <a:defRPr/>
            </a:pPr>
            <a:endParaRPr lang="en-US" sz="1600" dirty="0" smtClean="0">
              <a:solidFill>
                <a:srgbClr val="002060"/>
              </a:solidFill>
              <a:latin typeface="+mj-lt"/>
              <a:ea typeface="+mn-ea"/>
              <a:cs typeface="+mn-cs"/>
            </a:endParaRPr>
          </a:p>
          <a:p>
            <a:pPr marL="360000" indent="-360000">
              <a:spcAft>
                <a:spcPts val="600"/>
              </a:spcAft>
              <a:buClr>
                <a:schemeClr val="accent1"/>
              </a:buClr>
              <a:buSzPct val="95000"/>
              <a:buFont typeface="Wingdings" panose="05000000000000000000" pitchFamily="2" charset="2"/>
              <a:buChar char="§"/>
              <a:defRPr/>
            </a:pPr>
            <a:r>
              <a:rPr lang="en-US" sz="1600" dirty="0" smtClean="0">
                <a:solidFill>
                  <a:srgbClr val="002060"/>
                </a:solidFill>
                <a:latin typeface="+mj-lt"/>
                <a:ea typeface="+mn-ea"/>
                <a:cs typeface="+mn-cs"/>
              </a:rPr>
              <a:t>HL-LHC beam injection error simulated</a:t>
            </a:r>
            <a:r>
              <a:rPr lang="en-US" sz="1600" dirty="0" smtClean="0">
                <a:solidFill>
                  <a:srgbClr val="002060"/>
                </a:solidFill>
                <a:latin typeface="+mj-lt"/>
              </a:rPr>
              <a:t> (ultimate impact)</a:t>
            </a:r>
            <a:endParaRPr lang="en-US" sz="1600" dirty="0" smtClean="0">
              <a:solidFill>
                <a:srgbClr val="002060"/>
              </a:solidFill>
              <a:latin typeface="+mj-lt"/>
              <a:ea typeface="+mn-ea"/>
              <a:cs typeface="+mn-cs"/>
            </a:endParaRPr>
          </a:p>
        </p:txBody>
      </p:sp>
      <p:sp>
        <p:nvSpPr>
          <p:cNvPr id="10" name="TextBox 9"/>
          <p:cNvSpPr txBox="1"/>
          <p:nvPr/>
        </p:nvSpPr>
        <p:spPr>
          <a:xfrm>
            <a:off x="2311400" y="3971525"/>
            <a:ext cx="6062705" cy="2445248"/>
          </a:xfrm>
          <a:prstGeom prst="rect">
            <a:avLst/>
          </a:prstGeom>
          <a:solidFill>
            <a:schemeClr val="bg1">
              <a:lumMod val="85000"/>
            </a:schemeClr>
          </a:solidFill>
          <a:ln>
            <a:noFill/>
            <a:headEnd/>
            <a:tailEnd/>
          </a:ln>
          <a:effectLst>
            <a:outerShdw blurRad="50800" dist="88900" dir="1200000" algn="b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wrap="square" lIns="0" tIns="144000" rIns="0" bIns="144000" anchor="ctr" anchorCtr="0">
            <a:spAutoFit/>
          </a:bodyPr>
          <a:lstStyle>
            <a:defPPr>
              <a:defRPr lang="en-US"/>
            </a:defPPr>
            <a:lvl1pPr>
              <a:lnSpc>
                <a:spcPct val="110000"/>
              </a:lnSpc>
              <a:spcBef>
                <a:spcPct val="0"/>
              </a:spcBef>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00000"/>
              </a:lnSpc>
              <a:spcBef>
                <a:spcPts val="0"/>
              </a:spcBef>
            </a:pPr>
            <a:r>
              <a:rPr lang="en-GB" sz="2000" dirty="0" smtClean="0">
                <a:solidFill>
                  <a:schemeClr val="tx1"/>
                </a:solidFill>
              </a:rPr>
              <a:t> Simulation parameters:</a:t>
            </a:r>
          </a:p>
          <a:p>
            <a:pPr marL="800100" lvl="1" indent="-342900">
              <a:buFont typeface="Wingdings" panose="05000000000000000000" pitchFamily="2" charset="2"/>
              <a:buChar char="§"/>
            </a:pPr>
            <a:r>
              <a:rPr lang="en-GB" sz="2000" b="0" dirty="0" smtClean="0">
                <a:solidFill>
                  <a:schemeClr val="tx1"/>
                </a:solidFill>
              </a:rPr>
              <a:t>288 bunches</a:t>
            </a:r>
          </a:p>
          <a:p>
            <a:pPr marL="800100" lvl="1" indent="-342900">
              <a:buFont typeface="Wingdings" panose="05000000000000000000" pitchFamily="2" charset="2"/>
              <a:buChar char="§"/>
            </a:pPr>
            <a:r>
              <a:rPr lang="en-GB" sz="2000" b="0" dirty="0" smtClean="0">
                <a:solidFill>
                  <a:schemeClr val="tx1"/>
                </a:solidFill>
              </a:rPr>
              <a:t>6.4∙10</a:t>
            </a:r>
            <a:r>
              <a:rPr lang="en-GB" sz="2000" b="0" baseline="30000" dirty="0" smtClean="0">
                <a:solidFill>
                  <a:schemeClr val="tx1"/>
                </a:solidFill>
              </a:rPr>
              <a:t>13</a:t>
            </a:r>
            <a:r>
              <a:rPr lang="en-GB" sz="2000" b="0" dirty="0" smtClean="0">
                <a:solidFill>
                  <a:schemeClr val="tx1"/>
                </a:solidFill>
              </a:rPr>
              <a:t> total protons (HL-LHC)</a:t>
            </a:r>
          </a:p>
          <a:p>
            <a:pPr marL="800100" lvl="1" indent="-342900">
              <a:buFont typeface="Wingdings" panose="05000000000000000000" pitchFamily="2" charset="2"/>
              <a:buChar char="§"/>
            </a:pPr>
            <a:r>
              <a:rPr lang="en-GB" sz="2000" b="0" dirty="0" smtClean="0">
                <a:solidFill>
                  <a:schemeClr val="tx1"/>
                </a:solidFill>
              </a:rPr>
              <a:t>440 GeV</a:t>
            </a:r>
          </a:p>
          <a:p>
            <a:pPr marL="800100" lvl="1" indent="-342900">
              <a:buFont typeface="Wingdings" panose="05000000000000000000" pitchFamily="2" charset="2"/>
              <a:buChar char="§"/>
            </a:pPr>
            <a:r>
              <a:rPr lang="en-GB" sz="2000" b="0" dirty="0" smtClean="0">
                <a:solidFill>
                  <a:schemeClr val="tx1"/>
                </a:solidFill>
              </a:rPr>
              <a:t>7.2µs impact duration</a:t>
            </a:r>
          </a:p>
          <a:p>
            <a:pPr marL="800100" lvl="1" indent="-342900">
              <a:buFont typeface="Wingdings" panose="05000000000000000000" pitchFamily="2" charset="2"/>
              <a:buChar char="§"/>
            </a:pPr>
            <a:r>
              <a:rPr lang="en-GB" sz="2000" b="0" dirty="0" smtClean="0">
                <a:solidFill>
                  <a:schemeClr val="tx1"/>
                </a:solidFill>
              </a:rPr>
              <a:t>Beam sigma 1mm</a:t>
            </a:r>
          </a:p>
          <a:p>
            <a:pPr marL="800100" lvl="1" indent="-342900">
              <a:buFont typeface="Wingdings" panose="05000000000000000000" pitchFamily="2" charset="2"/>
              <a:buChar char="§"/>
            </a:pPr>
            <a:r>
              <a:rPr lang="en-GB" sz="2000" b="0" dirty="0" smtClean="0">
                <a:solidFill>
                  <a:schemeClr val="tx1"/>
                </a:solidFill>
              </a:rPr>
              <a:t>Impact depth 5mm</a:t>
            </a:r>
            <a:endParaRPr lang="en-GB" b="0" dirty="0" smtClean="0">
              <a:solidFill>
                <a:schemeClr val="tx1"/>
              </a:solidFill>
            </a:endParaRPr>
          </a:p>
        </p:txBody>
      </p:sp>
      <p:sp>
        <p:nvSpPr>
          <p:cNvPr id="12" name="TextBox 11"/>
          <p:cNvSpPr txBox="1"/>
          <p:nvPr/>
        </p:nvSpPr>
        <p:spPr>
          <a:xfrm>
            <a:off x="5770737" y="3699373"/>
            <a:ext cx="3347866" cy="307777"/>
          </a:xfrm>
          <a:prstGeom prst="rect">
            <a:avLst/>
          </a:prstGeom>
          <a:noFill/>
        </p:spPr>
        <p:txBody>
          <a:bodyPr wrap="square" rtlCol="0">
            <a:spAutoFit/>
          </a:bodyPr>
          <a:lstStyle/>
          <a:p>
            <a:pPr fontAlgn="base">
              <a:spcBef>
                <a:spcPct val="0"/>
              </a:spcBef>
              <a:spcAft>
                <a:spcPct val="0"/>
              </a:spcAft>
            </a:pPr>
            <a:r>
              <a:rPr lang="fr-CH" sz="1400" i="1" dirty="0">
                <a:solidFill>
                  <a:srgbClr val="002060"/>
                </a:solidFill>
              </a:rPr>
              <a:t>FLUKA </a:t>
            </a:r>
            <a:r>
              <a:rPr lang="fr-CH" sz="1400" i="1" dirty="0" err="1">
                <a:solidFill>
                  <a:srgbClr val="002060"/>
                </a:solidFill>
              </a:rPr>
              <a:t>energy</a:t>
            </a:r>
            <a:r>
              <a:rPr lang="fr-CH" sz="1400" i="1" dirty="0">
                <a:solidFill>
                  <a:srgbClr val="002060"/>
                </a:solidFill>
              </a:rPr>
              <a:t> </a:t>
            </a:r>
            <a:r>
              <a:rPr lang="fr-CH" sz="1400" i="1" dirty="0" err="1" smtClean="0">
                <a:solidFill>
                  <a:srgbClr val="002060"/>
                </a:solidFill>
              </a:rPr>
              <a:t>maps</a:t>
            </a:r>
            <a:r>
              <a:rPr lang="fr-CH" sz="1400" i="1" dirty="0" smtClean="0">
                <a:solidFill>
                  <a:srgbClr val="002060"/>
                </a:solidFill>
              </a:rPr>
              <a:t> </a:t>
            </a:r>
            <a:r>
              <a:rPr lang="fr-CH" sz="1400" i="1" dirty="0" err="1">
                <a:solidFill>
                  <a:srgbClr val="002060"/>
                </a:solidFill>
              </a:rPr>
              <a:t>courtesy</a:t>
            </a:r>
            <a:r>
              <a:rPr lang="fr-CH" sz="1400" i="1" dirty="0">
                <a:solidFill>
                  <a:srgbClr val="002060"/>
                </a:solidFill>
              </a:rPr>
              <a:t> of </a:t>
            </a:r>
            <a:r>
              <a:rPr lang="fr-CH" sz="1400" i="1" dirty="0" smtClean="0">
                <a:solidFill>
                  <a:srgbClr val="002060"/>
                </a:solidFill>
              </a:rPr>
              <a:t>L. Skordis</a:t>
            </a:r>
            <a:endParaRPr lang="en-US" sz="1400" i="1" dirty="0">
              <a:solidFill>
                <a:srgbClr val="002060"/>
              </a:solidFill>
            </a:endParaRPr>
          </a:p>
        </p:txBody>
      </p:sp>
    </p:spTree>
    <p:extLst>
      <p:ext uri="{BB962C8B-B14F-4D97-AF65-F5344CB8AC3E}">
        <p14:creationId xmlns:p14="http://schemas.microsoft.com/office/powerpoint/2010/main" val="342818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38222" y="8"/>
            <a:ext cx="7056000" cy="576000"/>
          </a:xfrm>
        </p:spPr>
        <p:txBody>
          <a:bodyPr lIns="72000" tIns="36000" rIns="72000" bIns="36000"/>
          <a:lstStyle/>
          <a:p>
            <a:pPr fontAlgn="base">
              <a:spcAft>
                <a:spcPct val="0"/>
              </a:spcAft>
            </a:pPr>
            <a:r>
              <a:rPr lang="en-GB" sz="2800" dirty="0" smtClean="0"/>
              <a:t>Simulations: TCSG</a:t>
            </a:r>
            <a:endParaRPr lang="en-GB" sz="2800" dirty="0"/>
          </a:p>
        </p:txBody>
      </p:sp>
      <p:sp>
        <p:nvSpPr>
          <p:cNvPr id="6" name="Date Placeholder 5"/>
          <p:cNvSpPr>
            <a:spLocks noGrp="1"/>
          </p:cNvSpPr>
          <p:nvPr>
            <p:ph type="dt" sz="half" idx="10"/>
          </p:nvPr>
        </p:nvSpPr>
        <p:spPr/>
        <p:txBody>
          <a:bodyPr/>
          <a:lstStyle/>
          <a:p>
            <a:r>
              <a:rPr lang="en-US" smtClean="0">
                <a:solidFill>
                  <a:prstClr val="black">
                    <a:lumMod val="50000"/>
                    <a:lumOff val="50000"/>
                  </a:prstClr>
                </a:solidFill>
              </a:rPr>
              <a:t>04.12.2014</a:t>
            </a:r>
            <a:endParaRPr lang="en-US" dirty="0">
              <a:solidFill>
                <a:prstClr val="black">
                  <a:lumMod val="50000"/>
                  <a:lumOff val="50000"/>
                </a:prstClr>
              </a:solidFill>
            </a:endParaRPr>
          </a:p>
        </p:txBody>
      </p:sp>
      <p:sp>
        <p:nvSpPr>
          <p:cNvPr id="7" name="Footer Placeholder 6"/>
          <p:cNvSpPr>
            <a:spLocks noGrp="1"/>
          </p:cNvSpPr>
          <p:nvPr>
            <p:ph type="ftr" sz="quarter" idx="11"/>
          </p:nvPr>
        </p:nvSpPr>
        <p:spPr/>
        <p:txBody>
          <a:bodyPr/>
          <a:lstStyle/>
          <a:p>
            <a:r>
              <a:rPr lang="fr-FR" smtClean="0">
                <a:solidFill>
                  <a:prstClr val="black">
                    <a:lumMod val="50000"/>
                    <a:lumOff val="50000"/>
                  </a:prstClr>
                </a:solidFill>
              </a:rPr>
              <a:t>F. Carra (CERN EN/MME)</a:t>
            </a:r>
            <a:endParaRPr lang="en-US" dirty="0">
              <a:solidFill>
                <a:prstClr val="black">
                  <a:lumMod val="50000"/>
                  <a:lumOff val="50000"/>
                </a:prstClr>
              </a:solidFill>
            </a:endParaRPr>
          </a:p>
        </p:txBody>
      </p:sp>
      <p:sp>
        <p:nvSpPr>
          <p:cNvPr id="8" name="Slide Number Placeholder 7"/>
          <p:cNvSpPr>
            <a:spLocks noGrp="1"/>
          </p:cNvSpPr>
          <p:nvPr>
            <p:ph type="sldNum" sz="quarter" idx="12"/>
          </p:nvPr>
        </p:nvSpPr>
        <p:spPr/>
        <p:txBody>
          <a:bodyPr/>
          <a:lstStyle/>
          <a:p>
            <a:fld id="{AC5B1FEA-406A-7749-A5C3-DDCB5F67A4CE}" type="slidenum">
              <a:rPr lang="en-US" smtClean="0">
                <a:solidFill>
                  <a:prstClr val="black">
                    <a:lumMod val="50000"/>
                    <a:lumOff val="50000"/>
                  </a:prstClr>
                </a:solidFill>
              </a:rPr>
              <a:pPr/>
              <a:t>12</a:t>
            </a:fld>
            <a:endParaRPr lang="en-US" dirty="0">
              <a:solidFill>
                <a:prstClr val="black">
                  <a:lumMod val="50000"/>
                  <a:lumOff val="50000"/>
                </a:prstClr>
              </a:solidFill>
            </a:endParaRPr>
          </a:p>
        </p:txBody>
      </p:sp>
      <p:sp>
        <p:nvSpPr>
          <p:cNvPr id="39" name="Title 10"/>
          <p:cNvSpPr txBox="1">
            <a:spLocks/>
          </p:cNvSpPr>
          <p:nvPr/>
        </p:nvSpPr>
        <p:spPr>
          <a:xfrm>
            <a:off x="1202267" y="980728"/>
            <a:ext cx="3583312" cy="2947805"/>
          </a:xfrm>
          <a:prstGeom prst="rect">
            <a:avLst/>
          </a:prstGeom>
        </p:spPr>
        <p:txBody>
          <a:bodyPr/>
          <a:lstStyle/>
          <a:p>
            <a:pPr defTabSz="457200">
              <a:spcBef>
                <a:spcPts val="0"/>
              </a:spcBef>
              <a:spcAft>
                <a:spcPts val="600"/>
              </a:spcAft>
              <a:buClr>
                <a:schemeClr val="accent1"/>
              </a:buClr>
              <a:buSzPct val="95000"/>
              <a:defRPr/>
            </a:pPr>
            <a:r>
              <a:rPr lang="en-US" sz="2000" b="1" dirty="0" smtClean="0">
                <a:solidFill>
                  <a:srgbClr val="002060"/>
                </a:solidFill>
                <a:latin typeface="+mj-lt"/>
              </a:rPr>
              <a:t>Temperatures</a:t>
            </a:r>
          </a:p>
          <a:p>
            <a:pPr marL="360000" indent="-360000" defTabSz="457200">
              <a:spcBef>
                <a:spcPts val="0"/>
              </a:spcBef>
              <a:spcAft>
                <a:spcPts val="600"/>
              </a:spcAft>
              <a:buClr>
                <a:schemeClr val="accent1"/>
              </a:buClr>
              <a:buSzPct val="95000"/>
              <a:buFont typeface="Wingdings" panose="05000000000000000000" pitchFamily="2" charset="2"/>
              <a:buChar char="§"/>
              <a:defRPr/>
            </a:pPr>
            <a:r>
              <a:rPr lang="en-US" sz="1600" dirty="0" smtClean="0">
                <a:solidFill>
                  <a:srgbClr val="002060"/>
                </a:solidFill>
                <a:latin typeface="+mj-lt"/>
              </a:rPr>
              <a:t>Maximum temperature reached on the CFC jaw: </a:t>
            </a:r>
            <a:r>
              <a:rPr lang="en-US" sz="1600" b="1" dirty="0" smtClean="0">
                <a:solidFill>
                  <a:srgbClr val="002060"/>
                </a:solidFill>
                <a:latin typeface="+mj-lt"/>
              </a:rPr>
              <a:t>685 ˚C</a:t>
            </a:r>
          </a:p>
          <a:p>
            <a:pPr marL="360000" indent="-360000" defTabSz="457200">
              <a:spcBef>
                <a:spcPts val="0"/>
              </a:spcBef>
              <a:spcAft>
                <a:spcPts val="600"/>
              </a:spcAft>
              <a:buClr>
                <a:schemeClr val="accent1"/>
              </a:buClr>
              <a:buSzPct val="95000"/>
              <a:buFont typeface="Wingdings" panose="05000000000000000000" pitchFamily="2" charset="2"/>
              <a:buChar char="§"/>
              <a:defRPr/>
            </a:pPr>
            <a:r>
              <a:rPr lang="en-US" sz="1600" dirty="0" smtClean="0">
                <a:solidFill>
                  <a:srgbClr val="002060"/>
                </a:solidFill>
                <a:latin typeface="+mj-lt"/>
              </a:rPr>
              <a:t>Maximum temperature in the instrumented points ~</a:t>
            </a:r>
            <a:r>
              <a:rPr lang="en-US" sz="1600" b="1" dirty="0" smtClean="0">
                <a:solidFill>
                  <a:srgbClr val="002060"/>
                </a:solidFill>
                <a:latin typeface="+mj-lt"/>
              </a:rPr>
              <a:t>170 ˚C</a:t>
            </a:r>
          </a:p>
          <a:p>
            <a:pPr marL="360000" indent="-360000" defTabSz="457200">
              <a:spcBef>
                <a:spcPts val="0"/>
              </a:spcBef>
              <a:spcAft>
                <a:spcPts val="600"/>
              </a:spcAft>
              <a:buClr>
                <a:schemeClr val="accent1"/>
              </a:buClr>
              <a:buSzPct val="95000"/>
              <a:buFont typeface="Wingdings" panose="05000000000000000000" pitchFamily="2" charset="2"/>
              <a:buChar char="§"/>
              <a:defRPr/>
            </a:pPr>
            <a:r>
              <a:rPr lang="en-US" sz="1600" b="1" dirty="0" smtClean="0">
                <a:solidFill>
                  <a:srgbClr val="3FAE02"/>
                </a:solidFill>
                <a:latin typeface="+mj-lt"/>
              </a:rPr>
              <a:t>Sensors glue is specified for operating temperatures up to 250 ˚C</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377" y="3781225"/>
            <a:ext cx="4665141" cy="2682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6196" y="3776463"/>
            <a:ext cx="3825985" cy="268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22"/>
          <p:cNvGrpSpPr/>
          <p:nvPr/>
        </p:nvGrpSpPr>
        <p:grpSpPr>
          <a:xfrm>
            <a:off x="4785578" y="1041103"/>
            <a:ext cx="5120422" cy="2669531"/>
            <a:chOff x="4785578" y="1041103"/>
            <a:chExt cx="5120422" cy="2669531"/>
          </a:xfrm>
        </p:grpSpPr>
        <p:grpSp>
          <p:nvGrpSpPr>
            <p:cNvPr id="2" name="Group 1"/>
            <p:cNvGrpSpPr/>
            <p:nvPr/>
          </p:nvGrpSpPr>
          <p:grpSpPr>
            <a:xfrm>
              <a:off x="4785578" y="1041103"/>
              <a:ext cx="5120422" cy="2659085"/>
              <a:chOff x="264919" y="3809703"/>
              <a:chExt cx="5120422" cy="2659085"/>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919" y="3809703"/>
                <a:ext cx="5120422" cy="2659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1063679" y="3928533"/>
                <a:ext cx="2441522" cy="257369"/>
              </a:xfrm>
              <a:prstGeom prst="rect">
                <a:avLst/>
              </a:prstGeom>
              <a:solidFill>
                <a:srgbClr val="C00000"/>
              </a:solidFill>
              <a:ln>
                <a:solidFill>
                  <a:srgbClr val="C00000"/>
                </a:solidFill>
              </a:ln>
              <a:scene3d>
                <a:camera prst="orthographicFront"/>
                <a:lightRig rig="balanced" dir="t"/>
              </a:scene3d>
              <a:sp3d extrusionH="3175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a:defRPr lang="en-US"/>
                </a:defPPr>
                <a:lvl1pPr algn="ctr" fontAlgn="base">
                  <a:spcBef>
                    <a:spcPct val="0"/>
                  </a:spcBef>
                  <a:spcAft>
                    <a:spcPct val="0"/>
                  </a:spcAft>
                  <a:defRPr sz="1600" b="0"/>
                </a:lvl1pPr>
                <a:lvl2pPr fontAlgn="base">
                  <a:spcBef>
                    <a:spcPct val="0"/>
                  </a:spcBef>
                  <a:spcAft>
                    <a:spcPct val="0"/>
                  </a:spcAft>
                </a:lvl2pPr>
                <a:lvl3pPr fontAlgn="base">
                  <a:spcBef>
                    <a:spcPct val="0"/>
                  </a:spcBef>
                  <a:spcAft>
                    <a:spcPct val="0"/>
                  </a:spcAft>
                </a:lvl3pPr>
                <a:lvl4pPr fontAlgn="base">
                  <a:spcBef>
                    <a:spcPct val="0"/>
                  </a:spcBef>
                  <a:spcAft>
                    <a:spcPct val="0"/>
                  </a:spcAft>
                </a:lvl4pPr>
                <a:lvl5pPr fontAlgn="base">
                  <a:spcBef>
                    <a:spcPct val="0"/>
                  </a:spcBef>
                  <a:spcAft>
                    <a:spcPct val="0"/>
                  </a:spcAft>
                </a:lvl5pPr>
                <a:lvl6pPr defTabSz="914400"/>
                <a:lvl7pPr defTabSz="914400"/>
                <a:lvl8pPr defTabSz="914400"/>
                <a:lvl9pPr defTabSz="914400"/>
              </a:lstStyle>
              <a:p>
                <a:r>
                  <a:rPr lang="en-GB" sz="1200" dirty="0" smtClean="0"/>
                  <a:t>Temperature at the impact</a:t>
                </a:r>
                <a:endParaRPr lang="en-GB" sz="1200" dirty="0"/>
              </a:p>
            </p:txBody>
          </p:sp>
        </p:grpSp>
        <p:cxnSp>
          <p:nvCxnSpPr>
            <p:cNvPr id="4" name="Straight Arrow Connector 3"/>
            <p:cNvCxnSpPr/>
            <p:nvPr/>
          </p:nvCxnSpPr>
          <p:spPr>
            <a:xfrm flipV="1">
              <a:off x="5334000" y="3056467"/>
              <a:ext cx="694267" cy="4064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610364" y="3310524"/>
              <a:ext cx="1143933" cy="400110"/>
            </a:xfrm>
            <a:prstGeom prst="rect">
              <a:avLst/>
            </a:prstGeom>
            <a:noFill/>
          </p:spPr>
          <p:txBody>
            <a:bodyPr wrap="square" rtlCol="0">
              <a:spAutoFit/>
            </a:bodyPr>
            <a:lstStyle/>
            <a:p>
              <a:r>
                <a:rPr lang="en-GB" sz="2000" b="1" dirty="0" smtClean="0">
                  <a:solidFill>
                    <a:srgbClr val="FF0000"/>
                  </a:solidFill>
                </a:rPr>
                <a:t>Beam</a:t>
              </a:r>
              <a:endParaRPr lang="en-GB" sz="2000" b="1" dirty="0">
                <a:solidFill>
                  <a:srgbClr val="FF0000"/>
                </a:solidFill>
              </a:endParaRPr>
            </a:p>
          </p:txBody>
        </p:sp>
      </p:grpSp>
    </p:spTree>
    <p:extLst>
      <p:ext uri="{BB962C8B-B14F-4D97-AF65-F5344CB8AC3E}">
        <p14:creationId xmlns:p14="http://schemas.microsoft.com/office/powerpoint/2010/main" val="38854081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38222" y="8"/>
            <a:ext cx="7056000" cy="576000"/>
          </a:xfrm>
        </p:spPr>
        <p:txBody>
          <a:bodyPr lIns="72000" tIns="36000" rIns="72000" bIns="36000"/>
          <a:lstStyle/>
          <a:p>
            <a:pPr fontAlgn="base">
              <a:spcAft>
                <a:spcPct val="0"/>
              </a:spcAft>
            </a:pPr>
            <a:r>
              <a:rPr lang="en-GB" sz="2800" dirty="0" smtClean="0"/>
              <a:t>Simulations: TCSG</a:t>
            </a:r>
            <a:endParaRPr lang="en-GB" sz="2800" dirty="0"/>
          </a:p>
        </p:txBody>
      </p:sp>
      <p:sp>
        <p:nvSpPr>
          <p:cNvPr id="6" name="Date Placeholder 5"/>
          <p:cNvSpPr>
            <a:spLocks noGrp="1"/>
          </p:cNvSpPr>
          <p:nvPr>
            <p:ph type="dt" sz="half" idx="10"/>
          </p:nvPr>
        </p:nvSpPr>
        <p:spPr/>
        <p:txBody>
          <a:bodyPr/>
          <a:lstStyle/>
          <a:p>
            <a:r>
              <a:rPr lang="en-US" smtClean="0">
                <a:solidFill>
                  <a:prstClr val="black">
                    <a:lumMod val="50000"/>
                    <a:lumOff val="50000"/>
                  </a:prstClr>
                </a:solidFill>
              </a:rPr>
              <a:t>04.12.2014</a:t>
            </a:r>
            <a:endParaRPr lang="en-US" dirty="0">
              <a:solidFill>
                <a:prstClr val="black">
                  <a:lumMod val="50000"/>
                  <a:lumOff val="50000"/>
                </a:prstClr>
              </a:solidFill>
            </a:endParaRPr>
          </a:p>
        </p:txBody>
      </p:sp>
      <p:sp>
        <p:nvSpPr>
          <p:cNvPr id="7" name="Footer Placeholder 6"/>
          <p:cNvSpPr>
            <a:spLocks noGrp="1"/>
          </p:cNvSpPr>
          <p:nvPr>
            <p:ph type="ftr" sz="quarter" idx="11"/>
          </p:nvPr>
        </p:nvSpPr>
        <p:spPr/>
        <p:txBody>
          <a:bodyPr/>
          <a:lstStyle/>
          <a:p>
            <a:r>
              <a:rPr lang="fr-FR" smtClean="0">
                <a:solidFill>
                  <a:prstClr val="black">
                    <a:lumMod val="50000"/>
                    <a:lumOff val="50000"/>
                  </a:prstClr>
                </a:solidFill>
              </a:rPr>
              <a:t>F. Carra (CERN EN/MME)</a:t>
            </a:r>
            <a:endParaRPr lang="en-US" dirty="0">
              <a:solidFill>
                <a:prstClr val="black">
                  <a:lumMod val="50000"/>
                  <a:lumOff val="50000"/>
                </a:prstClr>
              </a:solidFill>
            </a:endParaRPr>
          </a:p>
        </p:txBody>
      </p:sp>
      <p:sp>
        <p:nvSpPr>
          <p:cNvPr id="8" name="Slide Number Placeholder 7"/>
          <p:cNvSpPr>
            <a:spLocks noGrp="1"/>
          </p:cNvSpPr>
          <p:nvPr>
            <p:ph type="sldNum" sz="quarter" idx="12"/>
          </p:nvPr>
        </p:nvSpPr>
        <p:spPr/>
        <p:txBody>
          <a:bodyPr/>
          <a:lstStyle/>
          <a:p>
            <a:fld id="{AC5B1FEA-406A-7749-A5C3-DDCB5F67A4CE}" type="slidenum">
              <a:rPr lang="en-US" smtClean="0">
                <a:solidFill>
                  <a:prstClr val="black">
                    <a:lumMod val="50000"/>
                    <a:lumOff val="50000"/>
                  </a:prstClr>
                </a:solidFill>
              </a:rPr>
              <a:pPr/>
              <a:t>13</a:t>
            </a:fld>
            <a:endParaRPr lang="en-US" dirty="0">
              <a:solidFill>
                <a:prstClr val="black">
                  <a:lumMod val="50000"/>
                  <a:lumOff val="50000"/>
                </a:prstClr>
              </a:solidFill>
            </a:endParaRPr>
          </a:p>
        </p:txBody>
      </p:sp>
      <p:sp>
        <p:nvSpPr>
          <p:cNvPr id="39" name="Title 10"/>
          <p:cNvSpPr txBox="1">
            <a:spLocks/>
          </p:cNvSpPr>
          <p:nvPr/>
        </p:nvSpPr>
        <p:spPr>
          <a:xfrm>
            <a:off x="1202267" y="980728"/>
            <a:ext cx="8500533" cy="2947805"/>
          </a:xfrm>
          <a:prstGeom prst="rect">
            <a:avLst/>
          </a:prstGeom>
        </p:spPr>
        <p:txBody>
          <a:bodyPr/>
          <a:lstStyle/>
          <a:p>
            <a:pPr defTabSz="457200">
              <a:spcBef>
                <a:spcPts val="0"/>
              </a:spcBef>
              <a:spcAft>
                <a:spcPts val="600"/>
              </a:spcAft>
              <a:buClr>
                <a:schemeClr val="accent1"/>
              </a:buClr>
              <a:buSzPct val="95000"/>
              <a:defRPr/>
            </a:pPr>
            <a:r>
              <a:rPr lang="en-US" sz="2000" b="1" dirty="0" smtClean="0">
                <a:solidFill>
                  <a:srgbClr val="002060"/>
                </a:solidFill>
                <a:latin typeface="+mj-lt"/>
              </a:rPr>
              <a:t>Shockwaves </a:t>
            </a:r>
          </a:p>
          <a:p>
            <a:pPr marL="360000" indent="-360000" defTabSz="457200">
              <a:spcBef>
                <a:spcPts val="0"/>
              </a:spcBef>
              <a:spcAft>
                <a:spcPts val="600"/>
              </a:spcAft>
              <a:buClr>
                <a:schemeClr val="accent1"/>
              </a:buClr>
              <a:buSzPct val="95000"/>
              <a:buFont typeface="Wingdings" panose="05000000000000000000" pitchFamily="2" charset="2"/>
              <a:buChar char="§"/>
              <a:defRPr/>
            </a:pPr>
            <a:r>
              <a:rPr lang="en-US" sz="1600" dirty="0" smtClean="0">
                <a:solidFill>
                  <a:srgbClr val="002060"/>
                </a:solidFill>
                <a:latin typeface="+mj-lt"/>
              </a:rPr>
              <a:t>The frequency of the shockwaves to be acquired ranges from </a:t>
            </a:r>
            <a:r>
              <a:rPr lang="en-US" sz="1600" b="1" dirty="0" smtClean="0">
                <a:solidFill>
                  <a:srgbClr val="002060"/>
                </a:solidFill>
                <a:latin typeface="+mj-lt"/>
              </a:rPr>
              <a:t>3 kHz (longitudinal) </a:t>
            </a:r>
            <a:r>
              <a:rPr lang="en-US" sz="1600" dirty="0" smtClean="0">
                <a:solidFill>
                  <a:srgbClr val="002060"/>
                </a:solidFill>
                <a:latin typeface="+mj-lt"/>
              </a:rPr>
              <a:t>to </a:t>
            </a:r>
            <a:r>
              <a:rPr lang="en-US" sz="1600" b="1" dirty="0" smtClean="0">
                <a:solidFill>
                  <a:srgbClr val="002060"/>
                </a:solidFill>
                <a:latin typeface="+mj-lt"/>
              </a:rPr>
              <a:t>45 kHz (transversal)</a:t>
            </a:r>
            <a:r>
              <a:rPr lang="en-US" sz="1600" dirty="0" smtClean="0">
                <a:solidFill>
                  <a:srgbClr val="002060"/>
                </a:solidFill>
                <a:latin typeface="+mj-lt"/>
              </a:rPr>
              <a:t>;</a:t>
            </a:r>
            <a:r>
              <a:rPr lang="en-US" sz="1600" b="1" dirty="0" smtClean="0">
                <a:solidFill>
                  <a:srgbClr val="002060"/>
                </a:solidFill>
                <a:latin typeface="+mj-lt"/>
              </a:rPr>
              <a:t> </a:t>
            </a:r>
            <a:r>
              <a:rPr lang="en-US" sz="1600" dirty="0" smtClean="0">
                <a:solidFill>
                  <a:srgbClr val="002060"/>
                </a:solidFill>
                <a:latin typeface="+mj-lt"/>
              </a:rPr>
              <a:t>maximum strains to be acquired </a:t>
            </a:r>
            <a:r>
              <a:rPr lang="en-US" sz="1600" b="1" dirty="0" smtClean="0">
                <a:solidFill>
                  <a:srgbClr val="002060"/>
                </a:solidFill>
                <a:latin typeface="+mj-lt"/>
              </a:rPr>
              <a:t>~3000 </a:t>
            </a:r>
            <a:r>
              <a:rPr lang="en-US" sz="1600" b="1" dirty="0" err="1" smtClean="0">
                <a:solidFill>
                  <a:srgbClr val="002060"/>
                </a:solidFill>
              </a:rPr>
              <a:t>micro</a:t>
            </a:r>
            <a:r>
              <a:rPr lang="en-US" sz="1600" b="1" dirty="0" err="1" smtClean="0">
                <a:solidFill>
                  <a:srgbClr val="002060"/>
                </a:solidFill>
                <a:latin typeface="+mj-lt"/>
              </a:rPr>
              <a:t>strain</a:t>
            </a:r>
            <a:endParaRPr lang="en-US" sz="1600" b="1" dirty="0" smtClean="0">
              <a:solidFill>
                <a:srgbClr val="002060"/>
              </a:solidFill>
              <a:latin typeface="+mj-lt"/>
            </a:endParaRPr>
          </a:p>
          <a:p>
            <a:pPr marL="360000" indent="-360000" defTabSz="457200">
              <a:spcBef>
                <a:spcPts val="0"/>
              </a:spcBef>
              <a:spcAft>
                <a:spcPts val="600"/>
              </a:spcAft>
              <a:buClr>
                <a:schemeClr val="accent1"/>
              </a:buClr>
              <a:buSzPct val="95000"/>
              <a:buFont typeface="Wingdings" panose="05000000000000000000" pitchFamily="2" charset="2"/>
              <a:buChar char="§"/>
              <a:defRPr/>
            </a:pPr>
            <a:r>
              <a:rPr lang="en-US" sz="1600" dirty="0" smtClean="0">
                <a:solidFill>
                  <a:srgbClr val="002060"/>
                </a:solidFill>
                <a:latin typeface="+mj-lt"/>
              </a:rPr>
              <a:t>Jaw flexural oscillation has a frequency of ~</a:t>
            </a:r>
            <a:r>
              <a:rPr lang="en-US" sz="1600" b="1" dirty="0" smtClean="0">
                <a:solidFill>
                  <a:srgbClr val="002060"/>
                </a:solidFill>
                <a:latin typeface="+mj-lt"/>
              </a:rPr>
              <a:t>80 Hz </a:t>
            </a:r>
            <a:r>
              <a:rPr lang="en-US" sz="1600" dirty="0" smtClean="0">
                <a:solidFill>
                  <a:srgbClr val="002060"/>
                </a:solidFill>
                <a:latin typeface="+mj-lt"/>
              </a:rPr>
              <a:t>and a maximum amplitude of ~</a:t>
            </a:r>
            <a:r>
              <a:rPr lang="en-US" sz="1600" b="1" dirty="0" smtClean="0">
                <a:solidFill>
                  <a:srgbClr val="002060"/>
                </a:solidFill>
                <a:latin typeface="+mj-lt"/>
              </a:rPr>
              <a:t>1 mm</a:t>
            </a:r>
          </a:p>
          <a:p>
            <a:pPr marL="360000" indent="-360000" defTabSz="457200">
              <a:spcBef>
                <a:spcPts val="0"/>
              </a:spcBef>
              <a:spcAft>
                <a:spcPts val="600"/>
              </a:spcAft>
              <a:buClr>
                <a:schemeClr val="accent1"/>
              </a:buClr>
              <a:buSzPct val="95000"/>
              <a:buFont typeface="Wingdings" panose="05000000000000000000" pitchFamily="2" charset="2"/>
              <a:buChar char="§"/>
              <a:defRPr/>
            </a:pPr>
            <a:r>
              <a:rPr lang="en-US" sz="1600" dirty="0" smtClean="0">
                <a:solidFill>
                  <a:srgbClr val="002060"/>
                </a:solidFill>
                <a:latin typeface="+mj-lt"/>
              </a:rPr>
              <a:t>Transverse velocity of the external surface ~</a:t>
            </a:r>
            <a:r>
              <a:rPr lang="en-US" sz="1600" b="1" dirty="0" smtClean="0">
                <a:solidFill>
                  <a:srgbClr val="002060"/>
                </a:solidFill>
                <a:latin typeface="+mj-lt"/>
              </a:rPr>
              <a:t>5 m/s</a:t>
            </a:r>
            <a:endParaRPr lang="en-US" sz="1600" b="1" dirty="0" smtClean="0">
              <a:solidFill>
                <a:srgbClr val="3FAE02"/>
              </a:solidFill>
              <a:latin typeface="+mj-lt"/>
            </a:endParaRPr>
          </a:p>
        </p:txBody>
      </p:sp>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6619" y="3578170"/>
            <a:ext cx="4376737" cy="2855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Box 23"/>
          <p:cNvSpPr txBox="1"/>
          <p:nvPr/>
        </p:nvSpPr>
        <p:spPr>
          <a:xfrm>
            <a:off x="6375399" y="3671164"/>
            <a:ext cx="1572741" cy="257369"/>
          </a:xfrm>
          <a:prstGeom prst="rect">
            <a:avLst/>
          </a:prstGeom>
          <a:solidFill>
            <a:srgbClr val="C00000"/>
          </a:solidFill>
          <a:ln>
            <a:solidFill>
              <a:srgbClr val="C00000"/>
            </a:solidFill>
          </a:ln>
          <a:scene3d>
            <a:camera prst="orthographicFront"/>
            <a:lightRig rig="balanced" dir="t"/>
          </a:scene3d>
          <a:sp3d extrusionH="3175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a:defRPr lang="en-US"/>
            </a:defPPr>
            <a:lvl1pPr algn="ctr" fontAlgn="base">
              <a:spcBef>
                <a:spcPct val="0"/>
              </a:spcBef>
              <a:spcAft>
                <a:spcPct val="0"/>
              </a:spcAft>
              <a:defRPr sz="1600" b="0"/>
            </a:lvl1pPr>
            <a:lvl2pPr fontAlgn="base">
              <a:spcBef>
                <a:spcPct val="0"/>
              </a:spcBef>
              <a:spcAft>
                <a:spcPct val="0"/>
              </a:spcAft>
            </a:lvl2pPr>
            <a:lvl3pPr fontAlgn="base">
              <a:spcBef>
                <a:spcPct val="0"/>
              </a:spcBef>
              <a:spcAft>
                <a:spcPct val="0"/>
              </a:spcAft>
            </a:lvl3pPr>
            <a:lvl4pPr fontAlgn="base">
              <a:spcBef>
                <a:spcPct val="0"/>
              </a:spcBef>
              <a:spcAft>
                <a:spcPct val="0"/>
              </a:spcAft>
            </a:lvl4pPr>
            <a:lvl5pPr fontAlgn="base">
              <a:spcBef>
                <a:spcPct val="0"/>
              </a:spcBef>
              <a:spcAft>
                <a:spcPct val="0"/>
              </a:spcAft>
            </a:lvl5pPr>
            <a:lvl6pPr defTabSz="914400"/>
            <a:lvl7pPr defTabSz="914400"/>
            <a:lvl8pPr defTabSz="914400"/>
            <a:lvl9pPr defTabSz="914400"/>
          </a:lstStyle>
          <a:p>
            <a:r>
              <a:rPr lang="en-GB" sz="1200" dirty="0" smtClean="0"/>
              <a:t>Reference System</a:t>
            </a:r>
            <a:endParaRPr lang="en-GB" sz="1200" dirty="0"/>
          </a:p>
        </p:txBody>
      </p:sp>
      <p:grpSp>
        <p:nvGrpSpPr>
          <p:cNvPr id="16" name="Group 15"/>
          <p:cNvGrpSpPr/>
          <p:nvPr/>
        </p:nvGrpSpPr>
        <p:grpSpPr>
          <a:xfrm>
            <a:off x="142875" y="3268133"/>
            <a:ext cx="5064789" cy="3199342"/>
            <a:chOff x="142875" y="3268133"/>
            <a:chExt cx="5064789" cy="3199342"/>
          </a:xfrm>
        </p:grpSpPr>
        <p:pic>
          <p:nvPicPr>
            <p:cNvPr id="615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3268133"/>
              <a:ext cx="5064789" cy="3199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p:cNvCxnSpPr/>
            <p:nvPr/>
          </p:nvCxnSpPr>
          <p:spPr>
            <a:xfrm>
              <a:off x="2861733" y="4174067"/>
              <a:ext cx="579099"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861733" y="4076700"/>
              <a:ext cx="0" cy="14763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439717" y="4076700"/>
              <a:ext cx="0" cy="147638"/>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819400" y="3875193"/>
              <a:ext cx="877363" cy="276999"/>
            </a:xfrm>
            <a:prstGeom prst="rect">
              <a:avLst/>
            </a:prstGeom>
            <a:noFill/>
          </p:spPr>
          <p:txBody>
            <a:bodyPr wrap="square" rtlCol="0">
              <a:spAutoFit/>
            </a:bodyPr>
            <a:lstStyle/>
            <a:p>
              <a:r>
                <a:rPr lang="en-GB" sz="1200" b="1" dirty="0" smtClean="0">
                  <a:solidFill>
                    <a:srgbClr val="C00000"/>
                  </a:solidFill>
                </a:rPr>
                <a:t>12.5 </a:t>
              </a:r>
              <a:r>
                <a:rPr lang="en-GB" sz="1200" b="1" dirty="0" err="1" smtClean="0">
                  <a:solidFill>
                    <a:srgbClr val="C00000"/>
                  </a:solidFill>
                  <a:latin typeface="+mj-lt"/>
                </a:rPr>
                <a:t>m</a:t>
              </a:r>
              <a:r>
                <a:rPr lang="en-GB" sz="1200" b="1" dirty="0" err="1" smtClean="0">
                  <a:solidFill>
                    <a:srgbClr val="C00000"/>
                  </a:solidFill>
                </a:rPr>
                <a:t>s</a:t>
              </a:r>
              <a:endParaRPr lang="en-GB" sz="1200" b="1" dirty="0">
                <a:solidFill>
                  <a:srgbClr val="C00000"/>
                </a:solidFill>
              </a:endParaRPr>
            </a:p>
          </p:txBody>
        </p:sp>
      </p:grpSp>
      <p:grpSp>
        <p:nvGrpSpPr>
          <p:cNvPr id="27" name="Group 26"/>
          <p:cNvGrpSpPr/>
          <p:nvPr/>
        </p:nvGrpSpPr>
        <p:grpSpPr>
          <a:xfrm>
            <a:off x="188592" y="3243606"/>
            <a:ext cx="5363744" cy="3248396"/>
            <a:chOff x="320675" y="3219079"/>
            <a:chExt cx="5363744" cy="3248396"/>
          </a:xfrm>
        </p:grpSpPr>
        <p:pic>
          <p:nvPicPr>
            <p:cNvPr id="615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675" y="3219079"/>
              <a:ext cx="5363744" cy="3248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6" name="Straight Connector 35"/>
            <p:cNvCxnSpPr/>
            <p:nvPr/>
          </p:nvCxnSpPr>
          <p:spPr>
            <a:xfrm>
              <a:off x="3073665" y="3956542"/>
              <a:ext cx="0" cy="14763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223024" y="3956542"/>
              <a:ext cx="0" cy="1476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073665" y="4030361"/>
              <a:ext cx="149359" cy="0"/>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904992" y="3734312"/>
              <a:ext cx="877363" cy="276999"/>
            </a:xfrm>
            <a:prstGeom prst="rect">
              <a:avLst/>
            </a:prstGeom>
            <a:noFill/>
          </p:spPr>
          <p:txBody>
            <a:bodyPr wrap="square" rtlCol="0">
              <a:spAutoFit/>
            </a:bodyPr>
            <a:lstStyle/>
            <a:p>
              <a:r>
                <a:rPr lang="en-GB" sz="1200" b="1" dirty="0" smtClean="0">
                  <a:solidFill>
                    <a:srgbClr val="C00000"/>
                  </a:solidFill>
                </a:rPr>
                <a:t>300 </a:t>
              </a:r>
              <a:r>
                <a:rPr lang="en-GB" sz="1200" b="1" dirty="0" err="1" smtClean="0">
                  <a:solidFill>
                    <a:srgbClr val="C00000"/>
                  </a:solidFill>
                  <a:latin typeface="Symbol" panose="05050102010706020507" pitchFamily="18" charset="2"/>
                </a:rPr>
                <a:t>m</a:t>
              </a:r>
              <a:r>
                <a:rPr lang="en-GB" sz="1200" b="1" dirty="0" err="1" smtClean="0">
                  <a:solidFill>
                    <a:srgbClr val="C00000"/>
                  </a:solidFill>
                </a:rPr>
                <a:t>s</a:t>
              </a:r>
              <a:endParaRPr lang="en-GB" sz="1200" b="1" dirty="0">
                <a:solidFill>
                  <a:srgbClr val="C00000"/>
                </a:solidFill>
              </a:endParaRPr>
            </a:p>
          </p:txBody>
        </p:sp>
      </p:grpSp>
    </p:spTree>
    <p:extLst>
      <p:ext uri="{BB962C8B-B14F-4D97-AF65-F5344CB8AC3E}">
        <p14:creationId xmlns:p14="http://schemas.microsoft.com/office/powerpoint/2010/main" val="342510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38222" y="8"/>
            <a:ext cx="7056000" cy="576000"/>
          </a:xfrm>
        </p:spPr>
        <p:txBody>
          <a:bodyPr lIns="72000" tIns="36000" rIns="72000" bIns="36000"/>
          <a:lstStyle/>
          <a:p>
            <a:pPr fontAlgn="base">
              <a:spcAft>
                <a:spcPct val="0"/>
              </a:spcAft>
            </a:pPr>
            <a:r>
              <a:rPr lang="en-GB" sz="2800" dirty="0" smtClean="0"/>
              <a:t>Simulations: TCSG</a:t>
            </a:r>
            <a:endParaRPr lang="en-GB" sz="2800" dirty="0"/>
          </a:p>
        </p:txBody>
      </p:sp>
      <p:sp>
        <p:nvSpPr>
          <p:cNvPr id="6" name="Date Placeholder 5"/>
          <p:cNvSpPr>
            <a:spLocks noGrp="1"/>
          </p:cNvSpPr>
          <p:nvPr>
            <p:ph type="dt" sz="half" idx="10"/>
          </p:nvPr>
        </p:nvSpPr>
        <p:spPr/>
        <p:txBody>
          <a:bodyPr/>
          <a:lstStyle/>
          <a:p>
            <a:r>
              <a:rPr lang="en-US" smtClean="0">
                <a:solidFill>
                  <a:prstClr val="black">
                    <a:lumMod val="50000"/>
                    <a:lumOff val="50000"/>
                  </a:prstClr>
                </a:solidFill>
              </a:rPr>
              <a:t>04.12.2014</a:t>
            </a:r>
            <a:endParaRPr lang="en-US" dirty="0">
              <a:solidFill>
                <a:prstClr val="black">
                  <a:lumMod val="50000"/>
                  <a:lumOff val="50000"/>
                </a:prstClr>
              </a:solidFill>
            </a:endParaRPr>
          </a:p>
        </p:txBody>
      </p:sp>
      <p:sp>
        <p:nvSpPr>
          <p:cNvPr id="7" name="Footer Placeholder 6"/>
          <p:cNvSpPr>
            <a:spLocks noGrp="1"/>
          </p:cNvSpPr>
          <p:nvPr>
            <p:ph type="ftr" sz="quarter" idx="11"/>
          </p:nvPr>
        </p:nvSpPr>
        <p:spPr/>
        <p:txBody>
          <a:bodyPr/>
          <a:lstStyle/>
          <a:p>
            <a:r>
              <a:rPr lang="fr-FR" smtClean="0">
                <a:solidFill>
                  <a:prstClr val="black">
                    <a:lumMod val="50000"/>
                    <a:lumOff val="50000"/>
                  </a:prstClr>
                </a:solidFill>
              </a:rPr>
              <a:t>F. Carra (CERN EN/MME)</a:t>
            </a:r>
            <a:endParaRPr lang="en-US" dirty="0">
              <a:solidFill>
                <a:prstClr val="black">
                  <a:lumMod val="50000"/>
                  <a:lumOff val="50000"/>
                </a:prstClr>
              </a:solidFill>
            </a:endParaRPr>
          </a:p>
        </p:txBody>
      </p:sp>
      <p:sp>
        <p:nvSpPr>
          <p:cNvPr id="8" name="Slide Number Placeholder 7"/>
          <p:cNvSpPr>
            <a:spLocks noGrp="1"/>
          </p:cNvSpPr>
          <p:nvPr>
            <p:ph type="sldNum" sz="quarter" idx="12"/>
          </p:nvPr>
        </p:nvSpPr>
        <p:spPr/>
        <p:txBody>
          <a:bodyPr/>
          <a:lstStyle/>
          <a:p>
            <a:fld id="{AC5B1FEA-406A-7749-A5C3-DDCB5F67A4CE}" type="slidenum">
              <a:rPr lang="en-US" smtClean="0">
                <a:solidFill>
                  <a:prstClr val="black">
                    <a:lumMod val="50000"/>
                    <a:lumOff val="50000"/>
                  </a:prstClr>
                </a:solidFill>
              </a:rPr>
              <a:pPr/>
              <a:t>14</a:t>
            </a:fld>
            <a:endParaRPr lang="en-US" dirty="0">
              <a:solidFill>
                <a:prstClr val="black">
                  <a:lumMod val="50000"/>
                  <a:lumOff val="50000"/>
                </a:prstClr>
              </a:solidFill>
            </a:endParaRPr>
          </a:p>
        </p:txBody>
      </p:sp>
      <p:sp>
        <p:nvSpPr>
          <p:cNvPr id="39" name="Title 10"/>
          <p:cNvSpPr txBox="1">
            <a:spLocks/>
          </p:cNvSpPr>
          <p:nvPr/>
        </p:nvSpPr>
        <p:spPr>
          <a:xfrm>
            <a:off x="1092201" y="690164"/>
            <a:ext cx="5365111" cy="2947805"/>
          </a:xfrm>
          <a:prstGeom prst="rect">
            <a:avLst/>
          </a:prstGeom>
        </p:spPr>
        <p:txBody>
          <a:bodyPr/>
          <a:lstStyle/>
          <a:p>
            <a:pPr defTabSz="457200">
              <a:spcBef>
                <a:spcPts val="0"/>
              </a:spcBef>
              <a:spcAft>
                <a:spcPts val="600"/>
              </a:spcAft>
              <a:buClr>
                <a:schemeClr val="accent1"/>
              </a:buClr>
              <a:buSzPct val="95000"/>
              <a:defRPr/>
            </a:pPr>
            <a:r>
              <a:rPr lang="en-US" sz="2000" b="1" dirty="0" smtClean="0">
                <a:solidFill>
                  <a:srgbClr val="002060"/>
                </a:solidFill>
                <a:latin typeface="+mj-lt"/>
              </a:rPr>
              <a:t>Does CFC withstand the impact?</a:t>
            </a:r>
          </a:p>
          <a:p>
            <a:pPr marL="360000" indent="-360000">
              <a:spcAft>
                <a:spcPts val="600"/>
              </a:spcAft>
              <a:buClr>
                <a:schemeClr val="accent1"/>
              </a:buClr>
              <a:buSzPct val="95000"/>
              <a:buFont typeface="Wingdings" panose="05000000000000000000" pitchFamily="2" charset="2"/>
              <a:buChar char="§"/>
              <a:defRPr/>
            </a:pPr>
            <a:r>
              <a:rPr lang="en-US" sz="1600" dirty="0" smtClean="0">
                <a:solidFill>
                  <a:srgbClr val="002060"/>
                </a:solidFill>
                <a:latin typeface="+mj-lt"/>
              </a:rPr>
              <a:t>Reference values for material ultimate strain come from flexural and compressive static measurements at EN/MME mechanical lab (</a:t>
            </a:r>
            <a:r>
              <a:rPr lang="en-US" sz="1600" dirty="0" err="1" smtClean="0">
                <a:solidFill>
                  <a:srgbClr val="002060"/>
                </a:solidFill>
                <a:latin typeface="+mj-lt"/>
              </a:rPr>
              <a:t>T</a:t>
            </a:r>
            <a:r>
              <a:rPr lang="en-US" sz="1600" baseline="-25000" dirty="0" err="1" smtClean="0">
                <a:solidFill>
                  <a:srgbClr val="002060"/>
                </a:solidFill>
                <a:latin typeface="+mj-lt"/>
              </a:rPr>
              <a:t>room</a:t>
            </a:r>
            <a:r>
              <a:rPr lang="en-US" sz="1600" dirty="0" smtClean="0">
                <a:solidFill>
                  <a:srgbClr val="002060"/>
                </a:solidFill>
                <a:latin typeface="+mj-lt"/>
              </a:rPr>
              <a:t>)</a:t>
            </a:r>
          </a:p>
          <a:p>
            <a:pPr marL="360000" indent="-360000">
              <a:spcAft>
                <a:spcPts val="600"/>
              </a:spcAft>
              <a:buClr>
                <a:schemeClr val="accent1"/>
              </a:buClr>
              <a:buSzPct val="95000"/>
              <a:buFont typeface="Wingdings" panose="05000000000000000000" pitchFamily="2" charset="2"/>
              <a:buChar char="§"/>
              <a:defRPr/>
            </a:pPr>
            <a:r>
              <a:rPr lang="en-US" sz="1600" b="1" dirty="0" smtClean="0">
                <a:solidFill>
                  <a:srgbClr val="002060"/>
                </a:solidFill>
                <a:latin typeface="+mj-lt"/>
              </a:rPr>
              <a:t>Factor of 2 in resistance between Y and Z </a:t>
            </a:r>
            <a:r>
              <a:rPr lang="en-US" sz="1600" dirty="0" smtClean="0">
                <a:solidFill>
                  <a:srgbClr val="002060"/>
                </a:solidFill>
                <a:latin typeface="+mj-lt"/>
              </a:rPr>
              <a:t>directions found by the measurements!</a:t>
            </a:r>
          </a:p>
          <a:p>
            <a:pPr marL="360000" indent="-360000">
              <a:spcAft>
                <a:spcPts val="600"/>
              </a:spcAft>
              <a:buClr>
                <a:schemeClr val="accent1"/>
              </a:buClr>
              <a:buSzPct val="95000"/>
              <a:buFont typeface="Wingdings" panose="05000000000000000000" pitchFamily="2" charset="2"/>
              <a:buChar char="§"/>
              <a:defRPr/>
            </a:pPr>
            <a:r>
              <a:rPr lang="en-US" sz="1600" dirty="0" smtClean="0">
                <a:solidFill>
                  <a:srgbClr val="002060"/>
                </a:solidFill>
                <a:latin typeface="+mj-lt"/>
              </a:rPr>
              <a:t>With this model, mostly critical is the </a:t>
            </a:r>
            <a:r>
              <a:rPr lang="en-US" sz="1600" b="1" dirty="0" smtClean="0">
                <a:solidFill>
                  <a:srgbClr val="002060"/>
                </a:solidFill>
                <a:latin typeface="+mj-lt"/>
              </a:rPr>
              <a:t>high tensile stress/strain in Y direction</a:t>
            </a:r>
            <a:endParaRPr lang="en-US" sz="1600" dirty="0" smtClean="0">
              <a:solidFill>
                <a:srgbClr val="3FAE02"/>
              </a:solidFill>
              <a:latin typeface="+mj-lt"/>
            </a:endParaRPr>
          </a:p>
        </p:txBody>
      </p:sp>
      <p:pic>
        <p:nvPicPr>
          <p:cNvPr id="6149" name="Picture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92777" y="1498588"/>
            <a:ext cx="3313223" cy="2161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Box 23"/>
          <p:cNvSpPr txBox="1"/>
          <p:nvPr/>
        </p:nvSpPr>
        <p:spPr>
          <a:xfrm>
            <a:off x="6592777" y="1837115"/>
            <a:ext cx="1572741" cy="257369"/>
          </a:xfrm>
          <a:prstGeom prst="rect">
            <a:avLst/>
          </a:prstGeom>
          <a:solidFill>
            <a:srgbClr val="C00000"/>
          </a:solidFill>
          <a:ln>
            <a:solidFill>
              <a:srgbClr val="C00000"/>
            </a:solidFill>
          </a:ln>
          <a:scene3d>
            <a:camera prst="orthographicFront"/>
            <a:lightRig rig="balanced" dir="t"/>
          </a:scene3d>
          <a:sp3d extrusionH="3175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a:defRPr lang="en-US"/>
            </a:defPPr>
            <a:lvl1pPr algn="ctr" fontAlgn="base">
              <a:spcBef>
                <a:spcPct val="0"/>
              </a:spcBef>
              <a:spcAft>
                <a:spcPct val="0"/>
              </a:spcAft>
              <a:defRPr sz="1600" b="0"/>
            </a:lvl1pPr>
            <a:lvl2pPr fontAlgn="base">
              <a:spcBef>
                <a:spcPct val="0"/>
              </a:spcBef>
              <a:spcAft>
                <a:spcPct val="0"/>
              </a:spcAft>
            </a:lvl2pPr>
            <a:lvl3pPr fontAlgn="base">
              <a:spcBef>
                <a:spcPct val="0"/>
              </a:spcBef>
              <a:spcAft>
                <a:spcPct val="0"/>
              </a:spcAft>
            </a:lvl3pPr>
            <a:lvl4pPr fontAlgn="base">
              <a:spcBef>
                <a:spcPct val="0"/>
              </a:spcBef>
              <a:spcAft>
                <a:spcPct val="0"/>
              </a:spcAft>
            </a:lvl4pPr>
            <a:lvl5pPr fontAlgn="base">
              <a:spcBef>
                <a:spcPct val="0"/>
              </a:spcBef>
              <a:spcAft>
                <a:spcPct val="0"/>
              </a:spcAft>
            </a:lvl5pPr>
            <a:lvl6pPr defTabSz="914400"/>
            <a:lvl7pPr defTabSz="914400"/>
            <a:lvl8pPr defTabSz="914400"/>
            <a:lvl9pPr defTabSz="914400"/>
          </a:lstStyle>
          <a:p>
            <a:r>
              <a:rPr lang="en-GB" sz="1200" dirty="0" smtClean="0"/>
              <a:t>Reference System</a:t>
            </a:r>
            <a:endParaRPr lang="en-GB" sz="1200" dirty="0"/>
          </a:p>
        </p:txBody>
      </p:sp>
      <p:sp>
        <p:nvSpPr>
          <p:cNvPr id="23" name="TextBox 22"/>
          <p:cNvSpPr txBox="1"/>
          <p:nvPr/>
        </p:nvSpPr>
        <p:spPr>
          <a:xfrm>
            <a:off x="6457312" y="503890"/>
            <a:ext cx="3448688" cy="1113236"/>
          </a:xfrm>
          <a:prstGeom prst="rect">
            <a:avLst/>
          </a:prstGeom>
          <a:solidFill>
            <a:schemeClr val="bg1">
              <a:lumMod val="85000"/>
            </a:schemeClr>
          </a:solidFill>
          <a:ln>
            <a:noFill/>
            <a:headEnd/>
            <a:tailEnd/>
          </a:ln>
          <a:effectLst>
            <a:outerShdw blurRad="50800" dist="88900" dir="1200000" algn="b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wrap="square" lIns="0" tIns="144000" rIns="0" bIns="144000" anchor="ctr" anchorCtr="0">
            <a:noAutofit/>
          </a:bodyPr>
          <a:lstStyle>
            <a:defPPr>
              <a:defRPr lang="en-US"/>
            </a:defPPr>
            <a:lvl1pPr>
              <a:lnSpc>
                <a:spcPct val="110000"/>
              </a:lnSpc>
              <a:spcBef>
                <a:spcPct val="0"/>
              </a:spcBef>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lnSpc>
                <a:spcPct val="150000"/>
              </a:lnSpc>
              <a:spcBef>
                <a:spcPts val="0"/>
              </a:spcBef>
            </a:pPr>
            <a:r>
              <a:rPr lang="en-GB" sz="1400" b="0" dirty="0" smtClean="0">
                <a:solidFill>
                  <a:schemeClr val="tx1"/>
                </a:solidFill>
              </a:rPr>
              <a:t>More details on measurements: </a:t>
            </a:r>
            <a:r>
              <a:rPr lang="en-GB" sz="1400" dirty="0" smtClean="0">
                <a:solidFill>
                  <a:schemeClr val="tx1"/>
                </a:solidFill>
              </a:rPr>
              <a:t>“</a:t>
            </a:r>
            <a:r>
              <a:rPr lang="en-GB" sz="1400" dirty="0" smtClean="0">
                <a:solidFill>
                  <a:schemeClr val="tx1"/>
                </a:solidFill>
                <a:hlinkClick r:id="rId3"/>
              </a:rPr>
              <a:t>Thermo-physical </a:t>
            </a:r>
            <a:r>
              <a:rPr lang="en-GB" sz="1400" dirty="0">
                <a:solidFill>
                  <a:schemeClr val="tx1"/>
                </a:solidFill>
                <a:hlinkClick r:id="rId3"/>
              </a:rPr>
              <a:t>and mechanical characterisation of collimator materials</a:t>
            </a:r>
            <a:r>
              <a:rPr lang="en-GB" sz="1400" dirty="0">
                <a:solidFill>
                  <a:schemeClr val="tx1"/>
                </a:solidFill>
              </a:rPr>
              <a:t>”, </a:t>
            </a:r>
            <a:r>
              <a:rPr lang="en-GB" sz="1400" dirty="0" smtClean="0">
                <a:solidFill>
                  <a:schemeClr val="tx1"/>
                </a:solidFill>
              </a:rPr>
              <a:t>O. Sacristan</a:t>
            </a:r>
            <a:endParaRPr lang="en-GB" sz="1400" dirty="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783464621"/>
              </p:ext>
            </p:extLst>
          </p:nvPr>
        </p:nvGraphicFramePr>
        <p:xfrm>
          <a:off x="542241" y="3079650"/>
          <a:ext cx="4545796" cy="3418840"/>
        </p:xfrm>
        <a:graphic>
          <a:graphicData uri="http://schemas.openxmlformats.org/drawingml/2006/table">
            <a:tbl>
              <a:tblPr firstRow="1" bandRow="1">
                <a:tableStyleId>{5C22544A-7EE6-4342-B048-85BDC9FD1C3A}</a:tableStyleId>
              </a:tblPr>
              <a:tblGrid>
                <a:gridCol w="689451"/>
                <a:gridCol w="2014220"/>
                <a:gridCol w="1842125"/>
              </a:tblGrid>
              <a:tr h="370840">
                <a:tc gridSpan="3">
                  <a:txBody>
                    <a:bodyPr/>
                    <a:lstStyle/>
                    <a:p>
                      <a:pPr algn="ctr"/>
                      <a:r>
                        <a:rPr lang="en-GB" sz="1600" dirty="0" smtClean="0"/>
                        <a:t>Normal</a:t>
                      </a:r>
                      <a:r>
                        <a:rPr lang="en-GB" sz="1600" baseline="0" dirty="0" smtClean="0"/>
                        <a:t> strains on CFC jaw</a:t>
                      </a:r>
                      <a:endParaRPr lang="en-GB" sz="1600" dirty="0"/>
                    </a:p>
                  </a:txBody>
                  <a:tcPr anchor="ctr"/>
                </a:tc>
                <a:tc hMerge="1">
                  <a:txBody>
                    <a:bodyPr/>
                    <a:lstStyle/>
                    <a:p>
                      <a:pPr algn="ctr"/>
                      <a:endParaRPr lang="en-GB" sz="1400" dirty="0"/>
                    </a:p>
                  </a:txBody>
                  <a:tcPr anchor="ctr"/>
                </a:tc>
                <a:tc hMerge="1">
                  <a:txBody>
                    <a:bodyPr/>
                    <a:lstStyle/>
                    <a:p>
                      <a:pPr algn="ctr"/>
                      <a:endParaRPr lang="en-GB" sz="1400" dirty="0"/>
                    </a:p>
                  </a:txBody>
                  <a:tcPr anchor="ctr"/>
                </a:tc>
              </a:tr>
              <a:tr h="370840">
                <a:tc>
                  <a:txBody>
                    <a:bodyPr/>
                    <a:lstStyle/>
                    <a:p>
                      <a:endParaRPr lang="en-GB" sz="1400" dirty="0"/>
                    </a:p>
                  </a:txBody>
                  <a:tcPr anchor="ctr"/>
                </a:tc>
                <a:tc>
                  <a:txBody>
                    <a:bodyPr/>
                    <a:lstStyle/>
                    <a:p>
                      <a:pPr algn="ctr"/>
                      <a:r>
                        <a:rPr lang="en-GB" sz="1600" dirty="0" smtClean="0"/>
                        <a:t>Maximum over</a:t>
                      </a:r>
                      <a:r>
                        <a:rPr lang="en-GB" sz="1600" baseline="0" dirty="0" smtClean="0"/>
                        <a:t> time </a:t>
                      </a:r>
                    </a:p>
                    <a:p>
                      <a:pPr algn="ctr"/>
                      <a:r>
                        <a:rPr lang="en-GB" sz="1600" baseline="0" dirty="0" smtClean="0"/>
                        <a:t>Simulation </a:t>
                      </a:r>
                    </a:p>
                    <a:p>
                      <a:pPr algn="ctr"/>
                      <a:r>
                        <a:rPr lang="en-GB" sz="1600" baseline="0" dirty="0" smtClean="0"/>
                        <a:t>[</a:t>
                      </a:r>
                      <a:r>
                        <a:rPr lang="en-GB" sz="1600" baseline="0" dirty="0" err="1" smtClean="0"/>
                        <a:t>microstrain</a:t>
                      </a:r>
                      <a:r>
                        <a:rPr lang="en-GB" sz="1600" baseline="0" dirty="0" smtClean="0"/>
                        <a:t>]</a:t>
                      </a:r>
                      <a:endParaRPr lang="en-GB" sz="1600" dirty="0"/>
                    </a:p>
                  </a:txBody>
                  <a:tcPr anchor="ctr"/>
                </a:tc>
                <a:tc>
                  <a:txBody>
                    <a:bodyPr/>
                    <a:lstStyle/>
                    <a:p>
                      <a:pPr algn="ctr"/>
                      <a:r>
                        <a:rPr lang="en-GB" sz="1600" dirty="0" smtClean="0"/>
                        <a:t>Reference value</a:t>
                      </a:r>
                    </a:p>
                    <a:p>
                      <a:pPr algn="ctr"/>
                      <a:r>
                        <a:rPr lang="en-GB" sz="1600" dirty="0" smtClean="0"/>
                        <a:t>Ultimate strain</a:t>
                      </a:r>
                      <a:r>
                        <a:rPr lang="en-GB" sz="1600" baseline="0" dirty="0" smtClean="0"/>
                        <a:t> </a:t>
                      </a:r>
                    </a:p>
                    <a:p>
                      <a:pPr algn="ctr"/>
                      <a:r>
                        <a:rPr lang="en-GB" sz="1600" baseline="0" dirty="0" smtClean="0"/>
                        <a:t>[</a:t>
                      </a:r>
                      <a:r>
                        <a:rPr lang="en-GB" sz="1600" dirty="0" err="1" smtClean="0"/>
                        <a:t>microstrain</a:t>
                      </a:r>
                      <a:r>
                        <a:rPr lang="en-GB" sz="1600" baseline="0" dirty="0" smtClean="0"/>
                        <a:t>]</a:t>
                      </a:r>
                      <a:endParaRPr lang="en-GB" sz="1600" dirty="0"/>
                    </a:p>
                  </a:txBody>
                  <a:tcPr anchor="ct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err="1" smtClean="0">
                          <a:solidFill>
                            <a:schemeClr val="tx1"/>
                          </a:solidFill>
                          <a:latin typeface="Symbol" panose="05050102010706020507" pitchFamily="18" charset="2"/>
                        </a:rPr>
                        <a:t>e</a:t>
                      </a:r>
                      <a:r>
                        <a:rPr lang="en-US" sz="1800" b="1" baseline="-25000" dirty="0" err="1" smtClean="0">
                          <a:solidFill>
                            <a:schemeClr val="tx1"/>
                          </a:solidFill>
                          <a:latin typeface="+mn-lt"/>
                        </a:rPr>
                        <a:t>+</a:t>
                      </a:r>
                      <a:r>
                        <a:rPr lang="en-US" sz="1800" b="1" kern="1200" baseline="-25000" dirty="0" err="1" smtClean="0">
                          <a:solidFill>
                            <a:schemeClr val="tx1"/>
                          </a:solidFill>
                          <a:latin typeface="+mn-lt"/>
                          <a:ea typeface="+mn-ea"/>
                          <a:cs typeface="+mn-cs"/>
                        </a:rPr>
                        <a:t>x</a:t>
                      </a:r>
                      <a:endParaRPr lang="en-GB" b="1" dirty="0">
                        <a:solidFill>
                          <a:schemeClr val="tx1"/>
                        </a:solidFill>
                      </a:endParaRPr>
                    </a:p>
                  </a:txBody>
                  <a:tcPr marL="0" marR="0" marT="0" marB="0" anchor="ctr"/>
                </a:tc>
                <a:tc>
                  <a:txBody>
                    <a:bodyPr/>
                    <a:lstStyle/>
                    <a:p>
                      <a:pPr algn="l"/>
                      <a:r>
                        <a:rPr lang="en-GB" sz="1400" b="1" dirty="0" smtClean="0">
                          <a:solidFill>
                            <a:srgbClr val="00B050"/>
                          </a:solidFill>
                        </a:rPr>
                        <a:t>2000</a:t>
                      </a:r>
                      <a:endParaRPr lang="en-GB" sz="1400" b="1" dirty="0">
                        <a:solidFill>
                          <a:srgbClr val="00B050"/>
                        </a:solidFill>
                      </a:endParaRPr>
                    </a:p>
                  </a:txBody>
                  <a:tcPr anchor="ctr"/>
                </a:tc>
                <a:tc>
                  <a:txBody>
                    <a:bodyPr/>
                    <a:lstStyle/>
                    <a:p>
                      <a:pPr algn="l"/>
                      <a:r>
                        <a:rPr lang="en-GB" sz="1400" b="1" dirty="0" smtClean="0"/>
                        <a:t>2600</a:t>
                      </a:r>
                      <a:endParaRPr lang="en-GB" sz="1400" b="1" dirty="0"/>
                    </a:p>
                  </a:txBody>
                  <a:tcPr anchor="ct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err="1" smtClean="0">
                          <a:solidFill>
                            <a:schemeClr val="tx1"/>
                          </a:solidFill>
                          <a:latin typeface="Symbol" panose="05050102010706020507" pitchFamily="18" charset="2"/>
                        </a:rPr>
                        <a:t>e</a:t>
                      </a:r>
                      <a:r>
                        <a:rPr lang="en-US" sz="1800" b="1" baseline="-25000" dirty="0" err="1" smtClean="0">
                          <a:solidFill>
                            <a:schemeClr val="tx1"/>
                          </a:solidFill>
                        </a:rPr>
                        <a:t>+y</a:t>
                      </a:r>
                      <a:endParaRPr lang="en-GB" b="1" dirty="0">
                        <a:solidFill>
                          <a:schemeClr val="tx1"/>
                        </a:solidFill>
                      </a:endParaRPr>
                    </a:p>
                  </a:txBody>
                  <a:tcPr marL="0" marR="0" marT="0" marB="0" anchor="ctr"/>
                </a:tc>
                <a:tc>
                  <a:txBody>
                    <a:bodyPr/>
                    <a:lstStyle/>
                    <a:p>
                      <a:pPr algn="l"/>
                      <a:r>
                        <a:rPr lang="en-GB" sz="1400" b="1" baseline="0" dirty="0" smtClean="0">
                          <a:solidFill>
                            <a:srgbClr val="F96E05"/>
                          </a:solidFill>
                        </a:rPr>
                        <a:t>1400</a:t>
                      </a:r>
                      <a:endParaRPr lang="en-GB" sz="1400" b="1" baseline="0" dirty="0">
                        <a:solidFill>
                          <a:srgbClr val="F96E05"/>
                        </a:solidFill>
                      </a:endParaRPr>
                    </a:p>
                  </a:txBody>
                  <a:tcPr anchor="ctr"/>
                </a:tc>
                <a:tc>
                  <a:txBody>
                    <a:bodyPr/>
                    <a:lstStyle/>
                    <a:p>
                      <a:pPr algn="l"/>
                      <a:r>
                        <a:rPr lang="en-GB" sz="1400" b="1" dirty="0" smtClean="0"/>
                        <a:t>850</a:t>
                      </a:r>
                      <a:endParaRPr lang="en-GB" sz="1400" b="1" dirty="0"/>
                    </a:p>
                  </a:txBody>
                  <a:tcPr anchor="ct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err="1" smtClean="0">
                          <a:solidFill>
                            <a:schemeClr val="tx1"/>
                          </a:solidFill>
                          <a:latin typeface="Symbol" panose="05050102010706020507" pitchFamily="18" charset="2"/>
                        </a:rPr>
                        <a:t>e</a:t>
                      </a:r>
                      <a:r>
                        <a:rPr lang="en-US" sz="1800" b="1" baseline="-25000" dirty="0" err="1" smtClean="0">
                          <a:solidFill>
                            <a:schemeClr val="tx1"/>
                          </a:solidFill>
                        </a:rPr>
                        <a:t>+z</a:t>
                      </a:r>
                      <a:endParaRPr lang="en-GB" b="1" dirty="0">
                        <a:solidFill>
                          <a:schemeClr val="tx1"/>
                        </a:solidFill>
                      </a:endParaRPr>
                    </a:p>
                  </a:txBody>
                  <a:tcPr marL="0" marR="0" marT="0" marB="0" anchor="ctr"/>
                </a:tc>
                <a:tc>
                  <a:txBody>
                    <a:bodyPr/>
                    <a:lstStyle/>
                    <a:p>
                      <a:pPr algn="l"/>
                      <a:r>
                        <a:rPr lang="en-GB" sz="1400" b="1" dirty="0" smtClean="0">
                          <a:solidFill>
                            <a:srgbClr val="00B050"/>
                          </a:solidFill>
                        </a:rPr>
                        <a:t>740</a:t>
                      </a:r>
                      <a:endParaRPr lang="en-GB" sz="1400" b="1" dirty="0">
                        <a:solidFill>
                          <a:srgbClr val="00B050"/>
                        </a:solidFill>
                      </a:endParaRPr>
                    </a:p>
                  </a:txBody>
                  <a:tcPr anchor="ctr"/>
                </a:tc>
                <a:tc>
                  <a:txBody>
                    <a:bodyPr/>
                    <a:lstStyle/>
                    <a:p>
                      <a:pPr algn="l"/>
                      <a:r>
                        <a:rPr lang="en-GB" sz="1400" b="1" dirty="0" smtClean="0"/>
                        <a:t>1800</a:t>
                      </a:r>
                      <a:endParaRPr lang="en-GB" sz="1400" b="1" dirty="0"/>
                    </a:p>
                  </a:txBody>
                  <a:tcPr anchor="ct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Symbol" panose="05050102010706020507" pitchFamily="18" charset="2"/>
                        </a:rPr>
                        <a:t>e</a:t>
                      </a:r>
                      <a:r>
                        <a:rPr lang="en-US" sz="1800" b="1" baseline="-25000" dirty="0" smtClean="0">
                          <a:solidFill>
                            <a:schemeClr val="tx1"/>
                          </a:solidFill>
                        </a:rPr>
                        <a:t>–x</a:t>
                      </a:r>
                      <a:endParaRPr lang="en-GB" b="1" dirty="0">
                        <a:solidFill>
                          <a:schemeClr val="tx1"/>
                        </a:solidFill>
                      </a:endParaRPr>
                    </a:p>
                  </a:txBody>
                  <a:tcPr marL="0" marR="0" marT="0" marB="0" anchor="ctr"/>
                </a:tc>
                <a:tc>
                  <a:txBody>
                    <a:bodyPr/>
                    <a:lstStyle/>
                    <a:p>
                      <a:pPr algn="l"/>
                      <a:r>
                        <a:rPr lang="en-GB" sz="1400" b="1" dirty="0" smtClean="0">
                          <a:solidFill>
                            <a:srgbClr val="00B050"/>
                          </a:solidFill>
                        </a:rPr>
                        <a:t>-10000</a:t>
                      </a:r>
                      <a:endParaRPr lang="en-GB" sz="1400" b="1" dirty="0">
                        <a:solidFill>
                          <a:srgbClr val="00B050"/>
                        </a:solidFill>
                      </a:endParaRPr>
                    </a:p>
                  </a:txBody>
                  <a:tcPr anchor="ctr"/>
                </a:tc>
                <a:tc>
                  <a:txBody>
                    <a:bodyPr/>
                    <a:lstStyle/>
                    <a:p>
                      <a:pPr algn="l"/>
                      <a:r>
                        <a:rPr lang="en-GB" sz="1400" b="1" dirty="0" smtClean="0"/>
                        <a:t>-150000</a:t>
                      </a:r>
                      <a:endParaRPr lang="en-GB" sz="1400" b="1" dirty="0"/>
                    </a:p>
                  </a:txBody>
                  <a:tcPr anchor="ct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Symbol" panose="05050102010706020507" pitchFamily="18" charset="2"/>
                        </a:rPr>
                        <a:t>e</a:t>
                      </a:r>
                      <a:r>
                        <a:rPr lang="en-US" sz="1800" b="1" baseline="-25000" dirty="0" smtClean="0">
                          <a:solidFill>
                            <a:schemeClr val="tx1"/>
                          </a:solidFill>
                        </a:rPr>
                        <a:t>–y</a:t>
                      </a:r>
                      <a:endParaRPr lang="en-GB" b="1" dirty="0">
                        <a:solidFill>
                          <a:schemeClr val="tx1"/>
                        </a:solidFill>
                      </a:endParaRPr>
                    </a:p>
                  </a:txBody>
                  <a:tcPr marL="0" marR="0" marT="0" marB="0" anchor="ctr"/>
                </a:tc>
                <a:tc>
                  <a:txBody>
                    <a:bodyPr/>
                    <a:lstStyle/>
                    <a:p>
                      <a:pPr algn="l"/>
                      <a:r>
                        <a:rPr lang="en-GB" sz="1400" b="1" dirty="0" smtClean="0">
                          <a:solidFill>
                            <a:srgbClr val="00B050"/>
                          </a:solidFill>
                        </a:rPr>
                        <a:t>-1000</a:t>
                      </a:r>
                      <a:endParaRPr lang="en-GB" sz="1400" b="1" dirty="0">
                        <a:solidFill>
                          <a:srgbClr val="00B050"/>
                        </a:solidFill>
                      </a:endParaRPr>
                    </a:p>
                  </a:txBody>
                  <a:tcPr anchor="ctr"/>
                </a:tc>
                <a:tc>
                  <a:txBody>
                    <a:bodyPr/>
                    <a:lstStyle/>
                    <a:p>
                      <a:pPr algn="l"/>
                      <a:r>
                        <a:rPr lang="en-GB" sz="1400" b="1" dirty="0" smtClean="0"/>
                        <a:t>-8000</a:t>
                      </a:r>
                      <a:endParaRPr lang="en-GB" sz="1400" b="1" dirty="0"/>
                    </a:p>
                  </a:txBody>
                  <a:tcPr anchor="ct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Symbol" panose="05050102010706020507" pitchFamily="18" charset="2"/>
                        </a:rPr>
                        <a:t>e</a:t>
                      </a:r>
                      <a:r>
                        <a:rPr lang="en-US" sz="1800" b="1" baseline="-25000" dirty="0" smtClean="0">
                          <a:solidFill>
                            <a:schemeClr val="tx1"/>
                          </a:solidFill>
                        </a:rPr>
                        <a:t>–z</a:t>
                      </a:r>
                      <a:endParaRPr lang="en-GB" b="1" dirty="0">
                        <a:solidFill>
                          <a:schemeClr val="tx1"/>
                        </a:solidFill>
                      </a:endParaRPr>
                    </a:p>
                  </a:txBody>
                  <a:tcPr marL="0" marR="0" marT="0" marB="0" anchor="ctr"/>
                </a:tc>
                <a:tc>
                  <a:txBody>
                    <a:bodyPr/>
                    <a:lstStyle/>
                    <a:p>
                      <a:pPr algn="l"/>
                      <a:r>
                        <a:rPr lang="en-GB" sz="1400" b="1" dirty="0" smtClean="0">
                          <a:solidFill>
                            <a:srgbClr val="00B050"/>
                          </a:solidFill>
                        </a:rPr>
                        <a:t>-560</a:t>
                      </a:r>
                      <a:endParaRPr lang="en-GB" sz="1400" b="1" dirty="0">
                        <a:solidFill>
                          <a:srgbClr val="00B050"/>
                        </a:solidFill>
                      </a:endParaRPr>
                    </a:p>
                  </a:txBody>
                  <a:tcPr anchor="ctr"/>
                </a:tc>
                <a:tc>
                  <a:txBody>
                    <a:bodyPr/>
                    <a:lstStyle/>
                    <a:p>
                      <a:pPr algn="l"/>
                      <a:r>
                        <a:rPr lang="en-GB" sz="1400" b="1" dirty="0" smtClean="0"/>
                        <a:t>-7500</a:t>
                      </a:r>
                      <a:endParaRPr lang="en-GB" sz="1400" b="1" dirty="0"/>
                    </a:p>
                  </a:txBody>
                  <a:tcPr anchor="ctr"/>
                </a:tc>
              </a:tr>
            </a:tbl>
          </a:graphicData>
        </a:graphic>
      </p:graphicFrame>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1764" y="3535401"/>
            <a:ext cx="4835651" cy="2967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27"/>
          <p:cNvSpPr txBox="1"/>
          <p:nvPr/>
        </p:nvSpPr>
        <p:spPr>
          <a:xfrm>
            <a:off x="6003482" y="3826647"/>
            <a:ext cx="907660" cy="288147"/>
          </a:xfrm>
          <a:prstGeom prst="rect">
            <a:avLst/>
          </a:prstGeom>
          <a:solidFill>
            <a:srgbClr val="C00000"/>
          </a:solidFill>
          <a:ln>
            <a:solidFill>
              <a:srgbClr val="C00000"/>
            </a:solidFill>
          </a:ln>
          <a:scene3d>
            <a:camera prst="orthographicFront"/>
            <a:lightRig rig="balanced" dir="t"/>
          </a:scene3d>
          <a:sp3d extrusionH="3175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a:defRPr lang="en-US"/>
            </a:defPPr>
            <a:lvl1pPr algn="ctr" fontAlgn="base">
              <a:spcBef>
                <a:spcPct val="0"/>
              </a:spcBef>
              <a:spcAft>
                <a:spcPct val="0"/>
              </a:spcAft>
              <a:defRPr sz="1600" b="0"/>
            </a:lvl1pPr>
            <a:lvl2pPr fontAlgn="base">
              <a:spcBef>
                <a:spcPct val="0"/>
              </a:spcBef>
              <a:spcAft>
                <a:spcPct val="0"/>
              </a:spcAft>
            </a:lvl2pPr>
            <a:lvl3pPr fontAlgn="base">
              <a:spcBef>
                <a:spcPct val="0"/>
              </a:spcBef>
              <a:spcAft>
                <a:spcPct val="0"/>
              </a:spcAft>
            </a:lvl3pPr>
            <a:lvl4pPr fontAlgn="base">
              <a:spcBef>
                <a:spcPct val="0"/>
              </a:spcBef>
              <a:spcAft>
                <a:spcPct val="0"/>
              </a:spcAft>
            </a:lvl4pPr>
            <a:lvl5pPr fontAlgn="base">
              <a:spcBef>
                <a:spcPct val="0"/>
              </a:spcBef>
              <a:spcAft>
                <a:spcPct val="0"/>
              </a:spcAft>
            </a:lvl5pPr>
            <a:lvl6pPr defTabSz="914400"/>
            <a:lvl7pPr defTabSz="914400"/>
            <a:lvl8pPr defTabSz="914400"/>
            <a:lvl9pPr defTabSz="914400"/>
          </a:lstStyle>
          <a:p>
            <a:r>
              <a:rPr lang="en-GB" sz="1400" dirty="0" err="1" smtClean="0">
                <a:latin typeface="Symbol" panose="05050102010706020507" pitchFamily="18" charset="2"/>
              </a:rPr>
              <a:t>e</a:t>
            </a:r>
            <a:r>
              <a:rPr lang="en-GB" sz="1400" baseline="-25000" dirty="0" err="1" smtClean="0"/>
              <a:t>y</a:t>
            </a:r>
            <a:r>
              <a:rPr lang="en-GB" sz="1400" baseline="-25000" dirty="0" smtClean="0"/>
              <a:t> </a:t>
            </a:r>
            <a:r>
              <a:rPr lang="en-GB" sz="1200" dirty="0" smtClean="0"/>
              <a:t>on CFC</a:t>
            </a:r>
            <a:endParaRPr lang="en-GB" sz="1200" baseline="-25000" dirty="0"/>
          </a:p>
        </p:txBody>
      </p:sp>
      <p:sp>
        <p:nvSpPr>
          <p:cNvPr id="4" name="Oval 3"/>
          <p:cNvSpPr/>
          <p:nvPr/>
        </p:nvSpPr>
        <p:spPr>
          <a:xfrm rot="19251461">
            <a:off x="8458441" y="3955494"/>
            <a:ext cx="1190012" cy="31859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p:cNvCxnSpPr/>
          <p:nvPr/>
        </p:nvCxnSpPr>
        <p:spPr>
          <a:xfrm>
            <a:off x="9053447" y="4334933"/>
            <a:ext cx="0" cy="68397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8632500" y="5018904"/>
            <a:ext cx="1075038" cy="584775"/>
          </a:xfrm>
          <a:prstGeom prst="rect">
            <a:avLst/>
          </a:prstGeom>
        </p:spPr>
        <p:txBody>
          <a:bodyPr wrap="none">
            <a:spAutoFit/>
          </a:bodyPr>
          <a:lstStyle/>
          <a:p>
            <a:r>
              <a:rPr lang="en-GB" dirty="0" err="1" smtClean="0">
                <a:solidFill>
                  <a:srgbClr val="FF0000"/>
                </a:solidFill>
                <a:latin typeface="Symbol" panose="05050102010706020507" pitchFamily="18" charset="2"/>
              </a:rPr>
              <a:t>e</a:t>
            </a:r>
            <a:r>
              <a:rPr lang="en-GB" baseline="-25000" dirty="0" err="1" smtClean="0">
                <a:solidFill>
                  <a:srgbClr val="FF0000"/>
                </a:solidFill>
              </a:rPr>
              <a:t>y</a:t>
            </a:r>
            <a:r>
              <a:rPr lang="en-GB" baseline="-25000" dirty="0" smtClean="0">
                <a:solidFill>
                  <a:srgbClr val="FF0000"/>
                </a:solidFill>
              </a:rPr>
              <a:t>+</a:t>
            </a:r>
            <a:r>
              <a:rPr lang="en-GB" dirty="0" smtClean="0">
                <a:solidFill>
                  <a:srgbClr val="FF0000"/>
                </a:solidFill>
              </a:rPr>
              <a:t>&gt;</a:t>
            </a:r>
            <a:r>
              <a:rPr lang="en-GB" sz="1400" dirty="0" smtClean="0">
                <a:solidFill>
                  <a:srgbClr val="FF0000"/>
                </a:solidFill>
              </a:rPr>
              <a:t>1000</a:t>
            </a:r>
          </a:p>
          <a:p>
            <a:r>
              <a:rPr lang="en-GB" sz="1400" dirty="0" err="1" smtClean="0">
                <a:solidFill>
                  <a:srgbClr val="FF0000"/>
                </a:solidFill>
              </a:rPr>
              <a:t>microstrain</a:t>
            </a:r>
            <a:endParaRPr lang="en-GB" sz="1400" dirty="0">
              <a:solidFill>
                <a:srgbClr val="FF0000"/>
              </a:solidFill>
            </a:endParaRPr>
          </a:p>
        </p:txBody>
      </p:sp>
    </p:spTree>
    <p:extLst>
      <p:ext uri="{BB962C8B-B14F-4D97-AF65-F5344CB8AC3E}">
        <p14:creationId xmlns:p14="http://schemas.microsoft.com/office/powerpoint/2010/main" val="391618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38222" y="8"/>
            <a:ext cx="7056000" cy="576000"/>
          </a:xfrm>
        </p:spPr>
        <p:txBody>
          <a:bodyPr lIns="72000" tIns="36000" rIns="72000" bIns="36000"/>
          <a:lstStyle/>
          <a:p>
            <a:pPr fontAlgn="base">
              <a:spcAft>
                <a:spcPct val="0"/>
              </a:spcAft>
            </a:pPr>
            <a:r>
              <a:rPr lang="en-GB" sz="2800" dirty="0" smtClean="0"/>
              <a:t>Simulations: TCSG</a:t>
            </a:r>
            <a:endParaRPr lang="en-GB" sz="2800" dirty="0"/>
          </a:p>
        </p:txBody>
      </p:sp>
      <p:sp>
        <p:nvSpPr>
          <p:cNvPr id="6" name="Date Placeholder 5"/>
          <p:cNvSpPr>
            <a:spLocks noGrp="1"/>
          </p:cNvSpPr>
          <p:nvPr>
            <p:ph type="dt" sz="half" idx="10"/>
          </p:nvPr>
        </p:nvSpPr>
        <p:spPr/>
        <p:txBody>
          <a:bodyPr/>
          <a:lstStyle/>
          <a:p>
            <a:r>
              <a:rPr lang="en-US" smtClean="0">
                <a:solidFill>
                  <a:prstClr val="black">
                    <a:lumMod val="50000"/>
                    <a:lumOff val="50000"/>
                  </a:prstClr>
                </a:solidFill>
              </a:rPr>
              <a:t>04.12.2014</a:t>
            </a:r>
            <a:endParaRPr lang="en-US" dirty="0">
              <a:solidFill>
                <a:prstClr val="black">
                  <a:lumMod val="50000"/>
                  <a:lumOff val="50000"/>
                </a:prstClr>
              </a:solidFill>
            </a:endParaRPr>
          </a:p>
        </p:txBody>
      </p:sp>
      <p:sp>
        <p:nvSpPr>
          <p:cNvPr id="7" name="Footer Placeholder 6"/>
          <p:cNvSpPr>
            <a:spLocks noGrp="1"/>
          </p:cNvSpPr>
          <p:nvPr>
            <p:ph type="ftr" sz="quarter" idx="11"/>
          </p:nvPr>
        </p:nvSpPr>
        <p:spPr/>
        <p:txBody>
          <a:bodyPr/>
          <a:lstStyle/>
          <a:p>
            <a:r>
              <a:rPr lang="fr-FR" smtClean="0">
                <a:solidFill>
                  <a:prstClr val="black">
                    <a:lumMod val="50000"/>
                    <a:lumOff val="50000"/>
                  </a:prstClr>
                </a:solidFill>
              </a:rPr>
              <a:t>F. Carra (CERN EN/MME)</a:t>
            </a:r>
            <a:endParaRPr lang="en-US" dirty="0">
              <a:solidFill>
                <a:prstClr val="black">
                  <a:lumMod val="50000"/>
                  <a:lumOff val="50000"/>
                </a:prstClr>
              </a:solidFill>
            </a:endParaRPr>
          </a:p>
        </p:txBody>
      </p:sp>
      <p:sp>
        <p:nvSpPr>
          <p:cNvPr id="8" name="Slide Number Placeholder 7"/>
          <p:cNvSpPr>
            <a:spLocks noGrp="1"/>
          </p:cNvSpPr>
          <p:nvPr>
            <p:ph type="sldNum" sz="quarter" idx="12"/>
          </p:nvPr>
        </p:nvSpPr>
        <p:spPr/>
        <p:txBody>
          <a:bodyPr/>
          <a:lstStyle/>
          <a:p>
            <a:fld id="{AC5B1FEA-406A-7749-A5C3-DDCB5F67A4CE}" type="slidenum">
              <a:rPr lang="en-US" smtClean="0">
                <a:solidFill>
                  <a:prstClr val="black">
                    <a:lumMod val="50000"/>
                    <a:lumOff val="50000"/>
                  </a:prstClr>
                </a:solidFill>
              </a:rPr>
              <a:pPr/>
              <a:t>15</a:t>
            </a:fld>
            <a:endParaRPr lang="en-US" dirty="0">
              <a:solidFill>
                <a:prstClr val="black">
                  <a:lumMod val="50000"/>
                  <a:lumOff val="50000"/>
                </a:prstClr>
              </a:solidFill>
            </a:endParaRPr>
          </a:p>
        </p:txBody>
      </p:sp>
      <p:sp>
        <p:nvSpPr>
          <p:cNvPr id="39" name="Title 10"/>
          <p:cNvSpPr txBox="1">
            <a:spLocks/>
          </p:cNvSpPr>
          <p:nvPr/>
        </p:nvSpPr>
        <p:spPr>
          <a:xfrm>
            <a:off x="1202266" y="980729"/>
            <a:ext cx="8373533" cy="1940272"/>
          </a:xfrm>
          <a:prstGeom prst="rect">
            <a:avLst/>
          </a:prstGeom>
        </p:spPr>
        <p:txBody>
          <a:bodyPr/>
          <a:lstStyle/>
          <a:p>
            <a:pPr defTabSz="457200">
              <a:spcBef>
                <a:spcPts val="0"/>
              </a:spcBef>
              <a:spcAft>
                <a:spcPts val="600"/>
              </a:spcAft>
              <a:buClr>
                <a:schemeClr val="accent1"/>
              </a:buClr>
              <a:buSzPct val="95000"/>
              <a:defRPr/>
            </a:pPr>
            <a:r>
              <a:rPr lang="en-US" sz="2000" b="1" dirty="0" smtClean="0">
                <a:solidFill>
                  <a:srgbClr val="002060"/>
                </a:solidFill>
                <a:latin typeface="+mj-lt"/>
              </a:rPr>
              <a:t>Plasticity of the Glidcop support and residual deformation</a:t>
            </a:r>
          </a:p>
          <a:p>
            <a:pPr marL="360000" indent="-360000" defTabSz="457200">
              <a:spcBef>
                <a:spcPts val="0"/>
              </a:spcBef>
              <a:spcAft>
                <a:spcPts val="600"/>
              </a:spcAft>
              <a:buClr>
                <a:schemeClr val="accent1"/>
              </a:buClr>
              <a:buSzPct val="95000"/>
              <a:buFont typeface="Wingdings" panose="05000000000000000000" pitchFamily="2" charset="2"/>
              <a:buChar char="§"/>
              <a:defRPr/>
            </a:pPr>
            <a:r>
              <a:rPr lang="en-US" sz="1600" dirty="0" smtClean="0">
                <a:solidFill>
                  <a:srgbClr val="002060"/>
                </a:solidFill>
                <a:latin typeface="+mj-lt"/>
              </a:rPr>
              <a:t>The compressive stress provoked by the impact on the Glidcop plate </a:t>
            </a:r>
            <a:r>
              <a:rPr lang="en-US" sz="1600" b="1" dirty="0" smtClean="0">
                <a:solidFill>
                  <a:srgbClr val="002060"/>
                </a:solidFill>
                <a:latin typeface="+mj-lt"/>
              </a:rPr>
              <a:t>exceeds the material yield strength </a:t>
            </a:r>
          </a:p>
          <a:p>
            <a:pPr marL="360000" indent="-360000" defTabSz="457200">
              <a:spcBef>
                <a:spcPts val="0"/>
              </a:spcBef>
              <a:spcAft>
                <a:spcPts val="600"/>
              </a:spcAft>
              <a:buClr>
                <a:schemeClr val="accent1"/>
              </a:buClr>
              <a:buSzPct val="95000"/>
              <a:buFont typeface="Wingdings" panose="05000000000000000000" pitchFamily="2" charset="2"/>
              <a:buChar char="§"/>
              <a:defRPr/>
            </a:pPr>
            <a:r>
              <a:rPr lang="en-US" sz="1600" dirty="0" smtClean="0">
                <a:solidFill>
                  <a:srgbClr val="002060"/>
                </a:solidFill>
                <a:latin typeface="+mj-lt"/>
              </a:rPr>
              <a:t>Equivalent plastic strain is </a:t>
            </a:r>
            <a:r>
              <a:rPr lang="en-US" sz="1600" b="1" dirty="0" smtClean="0">
                <a:solidFill>
                  <a:srgbClr val="002060"/>
                </a:solidFill>
                <a:latin typeface="+mj-lt"/>
              </a:rPr>
              <a:t>~0.17%</a:t>
            </a:r>
          </a:p>
          <a:p>
            <a:pPr marL="360000" indent="-360000" defTabSz="457200">
              <a:spcBef>
                <a:spcPts val="0"/>
              </a:spcBef>
              <a:spcAft>
                <a:spcPts val="600"/>
              </a:spcAft>
              <a:buClr>
                <a:schemeClr val="accent1"/>
              </a:buClr>
              <a:buSzPct val="95000"/>
              <a:buFont typeface="Wingdings" panose="05000000000000000000" pitchFamily="2" charset="2"/>
              <a:buChar char="§"/>
              <a:defRPr/>
            </a:pPr>
            <a:r>
              <a:rPr lang="en-US" sz="1600" dirty="0" smtClean="0">
                <a:solidFill>
                  <a:srgbClr val="002060"/>
                </a:solidFill>
                <a:latin typeface="+mj-lt"/>
              </a:rPr>
              <a:t>This compressive state remains once the jaw comes back to room temperature </a:t>
            </a:r>
            <a:r>
              <a:rPr lang="en-US" sz="1600" dirty="0" smtClean="0">
                <a:solidFill>
                  <a:srgbClr val="002060"/>
                </a:solidFill>
                <a:latin typeface="+mj-lt"/>
                <a:sym typeface="Wingdings" panose="05000000000000000000" pitchFamily="2" charset="2"/>
              </a:rPr>
              <a:t> </a:t>
            </a:r>
            <a:r>
              <a:rPr lang="en-US" sz="1600" b="1" dirty="0" smtClean="0">
                <a:solidFill>
                  <a:srgbClr val="002060"/>
                </a:solidFill>
                <a:latin typeface="+mj-lt"/>
                <a:sym typeface="Wingdings" panose="05000000000000000000" pitchFamily="2" charset="2"/>
              </a:rPr>
              <a:t>permanent deflection induced </a:t>
            </a:r>
            <a:r>
              <a:rPr lang="en-US" sz="1600" b="1" dirty="0" smtClean="0">
                <a:solidFill>
                  <a:srgbClr val="002060"/>
                </a:solidFill>
                <a:latin typeface="+mj-lt"/>
                <a:sym typeface="Wingdings" panose="05000000000000000000" pitchFamily="2" charset="2"/>
              </a:rPr>
              <a:t>~50 </a:t>
            </a:r>
            <a:r>
              <a:rPr lang="en-US" sz="1600" b="1" dirty="0" smtClean="0">
                <a:solidFill>
                  <a:srgbClr val="002060"/>
                </a:solidFill>
                <a:latin typeface="Symbol" panose="05050102010706020507" pitchFamily="18" charset="2"/>
                <a:sym typeface="Wingdings" panose="05000000000000000000" pitchFamily="2" charset="2"/>
              </a:rPr>
              <a:t>m</a:t>
            </a:r>
            <a:r>
              <a:rPr lang="en-US" sz="1600" b="1" dirty="0" smtClean="0">
                <a:solidFill>
                  <a:srgbClr val="002060"/>
                </a:solidFill>
                <a:latin typeface="+mj-lt"/>
                <a:sym typeface="Wingdings" panose="05000000000000000000" pitchFamily="2" charset="2"/>
              </a:rPr>
              <a:t>m</a:t>
            </a:r>
          </a:p>
        </p:txBody>
      </p:sp>
      <p:cxnSp>
        <p:nvCxnSpPr>
          <p:cNvPr id="16" name="Straight Arrow Connector 15"/>
          <p:cNvCxnSpPr/>
          <p:nvPr/>
        </p:nvCxnSpPr>
        <p:spPr>
          <a:xfrm>
            <a:off x="1117596" y="5895035"/>
            <a:ext cx="778933" cy="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019765" y="5461057"/>
            <a:ext cx="1143933" cy="400110"/>
          </a:xfrm>
          <a:prstGeom prst="rect">
            <a:avLst/>
          </a:prstGeom>
          <a:noFill/>
        </p:spPr>
        <p:txBody>
          <a:bodyPr wrap="square" rtlCol="0">
            <a:spAutoFit/>
          </a:bodyPr>
          <a:lstStyle/>
          <a:p>
            <a:r>
              <a:rPr lang="en-GB" sz="2000" b="1" dirty="0" smtClean="0">
                <a:solidFill>
                  <a:srgbClr val="FF0000"/>
                </a:solidFill>
              </a:rPr>
              <a:t>Beam</a:t>
            </a:r>
            <a:endParaRPr lang="en-GB" sz="2000" b="1" dirty="0">
              <a:solidFill>
                <a:srgbClr val="FF0000"/>
              </a:solidFill>
            </a:endParaRPr>
          </a:p>
        </p:txBody>
      </p:sp>
      <p:grpSp>
        <p:nvGrpSpPr>
          <p:cNvPr id="9" name="Group 8"/>
          <p:cNvGrpSpPr/>
          <p:nvPr/>
        </p:nvGrpSpPr>
        <p:grpSpPr>
          <a:xfrm>
            <a:off x="1999088" y="3118501"/>
            <a:ext cx="7808128" cy="3280778"/>
            <a:chOff x="1999088" y="3118501"/>
            <a:chExt cx="7808128" cy="3280778"/>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9088" y="3118501"/>
              <a:ext cx="7808128" cy="3280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4168271" y="3126968"/>
              <a:ext cx="2441522" cy="288147"/>
            </a:xfrm>
            <a:prstGeom prst="rect">
              <a:avLst/>
            </a:prstGeom>
            <a:solidFill>
              <a:srgbClr val="C00000"/>
            </a:solidFill>
            <a:ln>
              <a:solidFill>
                <a:srgbClr val="C00000"/>
              </a:solidFill>
            </a:ln>
            <a:scene3d>
              <a:camera prst="orthographicFront"/>
              <a:lightRig rig="balanced" dir="t"/>
            </a:scene3d>
            <a:sp3d extrusionH="3175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a:defRPr lang="en-US"/>
              </a:defPPr>
              <a:lvl1pPr algn="ctr" fontAlgn="base">
                <a:spcBef>
                  <a:spcPct val="0"/>
                </a:spcBef>
                <a:spcAft>
                  <a:spcPct val="0"/>
                </a:spcAft>
                <a:defRPr sz="1600" b="0"/>
              </a:lvl1pPr>
              <a:lvl2pPr fontAlgn="base">
                <a:spcBef>
                  <a:spcPct val="0"/>
                </a:spcBef>
                <a:spcAft>
                  <a:spcPct val="0"/>
                </a:spcAft>
              </a:lvl2pPr>
              <a:lvl3pPr fontAlgn="base">
                <a:spcBef>
                  <a:spcPct val="0"/>
                </a:spcBef>
                <a:spcAft>
                  <a:spcPct val="0"/>
                </a:spcAft>
              </a:lvl3pPr>
              <a:lvl4pPr fontAlgn="base">
                <a:spcBef>
                  <a:spcPct val="0"/>
                </a:spcBef>
                <a:spcAft>
                  <a:spcPct val="0"/>
                </a:spcAft>
              </a:lvl4pPr>
              <a:lvl5pPr fontAlgn="base">
                <a:spcBef>
                  <a:spcPct val="0"/>
                </a:spcBef>
                <a:spcAft>
                  <a:spcPct val="0"/>
                </a:spcAft>
              </a:lvl5pPr>
              <a:lvl6pPr defTabSz="914400"/>
              <a:lvl7pPr defTabSz="914400"/>
              <a:lvl8pPr defTabSz="914400"/>
              <a:lvl9pPr defTabSz="914400"/>
            </a:lstStyle>
            <a:p>
              <a:r>
                <a:rPr lang="en-GB" sz="1400" dirty="0" smtClean="0"/>
                <a:t>Jaw permanent deflection </a:t>
              </a:r>
              <a:endParaRPr lang="en-GB" sz="1400" dirty="0"/>
            </a:p>
          </p:txBody>
        </p:sp>
      </p:grpSp>
    </p:spTree>
    <p:extLst>
      <p:ext uri="{BB962C8B-B14F-4D97-AF65-F5344CB8AC3E}">
        <p14:creationId xmlns:p14="http://schemas.microsoft.com/office/powerpoint/2010/main" val="1105398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38222" y="8"/>
            <a:ext cx="7056000" cy="576000"/>
          </a:xfrm>
        </p:spPr>
        <p:txBody>
          <a:bodyPr lIns="72000" tIns="36000" rIns="72000" bIns="36000"/>
          <a:lstStyle/>
          <a:p>
            <a:pPr fontAlgn="base">
              <a:spcAft>
                <a:spcPct val="0"/>
              </a:spcAft>
            </a:pPr>
            <a:r>
              <a:rPr lang="en-GB" sz="2800" dirty="0" smtClean="0"/>
              <a:t>Simulations: TCSPM with CuCD</a:t>
            </a:r>
            <a:endParaRPr lang="en-GB" sz="2800" dirty="0"/>
          </a:p>
        </p:txBody>
      </p:sp>
      <p:sp>
        <p:nvSpPr>
          <p:cNvPr id="6" name="Date Placeholder 5"/>
          <p:cNvSpPr>
            <a:spLocks noGrp="1"/>
          </p:cNvSpPr>
          <p:nvPr>
            <p:ph type="dt" sz="half" idx="10"/>
          </p:nvPr>
        </p:nvSpPr>
        <p:spPr/>
        <p:txBody>
          <a:bodyPr/>
          <a:lstStyle/>
          <a:p>
            <a:r>
              <a:rPr lang="en-US" smtClean="0">
                <a:solidFill>
                  <a:prstClr val="black">
                    <a:lumMod val="50000"/>
                    <a:lumOff val="50000"/>
                  </a:prstClr>
                </a:solidFill>
              </a:rPr>
              <a:t>04.12.2014</a:t>
            </a:r>
            <a:endParaRPr lang="en-US" dirty="0">
              <a:solidFill>
                <a:prstClr val="black">
                  <a:lumMod val="50000"/>
                  <a:lumOff val="50000"/>
                </a:prstClr>
              </a:solidFill>
            </a:endParaRPr>
          </a:p>
        </p:txBody>
      </p:sp>
      <p:sp>
        <p:nvSpPr>
          <p:cNvPr id="7" name="Footer Placeholder 6"/>
          <p:cNvSpPr>
            <a:spLocks noGrp="1"/>
          </p:cNvSpPr>
          <p:nvPr>
            <p:ph type="ftr" sz="quarter" idx="11"/>
          </p:nvPr>
        </p:nvSpPr>
        <p:spPr/>
        <p:txBody>
          <a:bodyPr/>
          <a:lstStyle/>
          <a:p>
            <a:r>
              <a:rPr lang="fr-FR" smtClean="0">
                <a:solidFill>
                  <a:prstClr val="black">
                    <a:lumMod val="50000"/>
                    <a:lumOff val="50000"/>
                  </a:prstClr>
                </a:solidFill>
              </a:rPr>
              <a:t>F. Carra (CERN EN/MME)</a:t>
            </a:r>
            <a:endParaRPr lang="en-US" dirty="0">
              <a:solidFill>
                <a:prstClr val="black">
                  <a:lumMod val="50000"/>
                  <a:lumOff val="50000"/>
                </a:prstClr>
              </a:solidFill>
            </a:endParaRPr>
          </a:p>
        </p:txBody>
      </p:sp>
      <p:sp>
        <p:nvSpPr>
          <p:cNvPr id="8" name="Slide Number Placeholder 7"/>
          <p:cNvSpPr>
            <a:spLocks noGrp="1"/>
          </p:cNvSpPr>
          <p:nvPr>
            <p:ph type="sldNum" sz="quarter" idx="12"/>
          </p:nvPr>
        </p:nvSpPr>
        <p:spPr/>
        <p:txBody>
          <a:bodyPr/>
          <a:lstStyle/>
          <a:p>
            <a:fld id="{AC5B1FEA-406A-7749-A5C3-DDCB5F67A4CE}" type="slidenum">
              <a:rPr lang="en-US" smtClean="0">
                <a:solidFill>
                  <a:prstClr val="black">
                    <a:lumMod val="50000"/>
                    <a:lumOff val="50000"/>
                  </a:prstClr>
                </a:solidFill>
              </a:rPr>
              <a:pPr/>
              <a:t>16</a:t>
            </a:fld>
            <a:endParaRPr lang="en-US" dirty="0">
              <a:solidFill>
                <a:prstClr val="black">
                  <a:lumMod val="50000"/>
                  <a:lumOff val="50000"/>
                </a:prstClr>
              </a:solidFill>
            </a:endParaRPr>
          </a:p>
        </p:txBody>
      </p:sp>
      <p:sp>
        <p:nvSpPr>
          <p:cNvPr id="39" name="Title 10"/>
          <p:cNvSpPr txBox="1">
            <a:spLocks/>
          </p:cNvSpPr>
          <p:nvPr/>
        </p:nvSpPr>
        <p:spPr>
          <a:xfrm>
            <a:off x="1202265" y="835746"/>
            <a:ext cx="8373533" cy="2263713"/>
          </a:xfrm>
          <a:prstGeom prst="rect">
            <a:avLst/>
          </a:prstGeom>
        </p:spPr>
        <p:txBody>
          <a:bodyPr/>
          <a:lstStyle/>
          <a:p>
            <a:pPr marL="360000" indent="-360000" defTabSz="457200">
              <a:spcBef>
                <a:spcPts val="0"/>
              </a:spcBef>
              <a:spcAft>
                <a:spcPts val="600"/>
              </a:spcAft>
              <a:buClr>
                <a:schemeClr val="accent1"/>
              </a:buClr>
              <a:buSzPct val="95000"/>
              <a:buFont typeface="Wingdings" panose="05000000000000000000" pitchFamily="2" charset="2"/>
              <a:buChar char="§"/>
              <a:defRPr/>
            </a:pPr>
            <a:r>
              <a:rPr lang="en-US" sz="1600" b="1" dirty="0" smtClean="0">
                <a:solidFill>
                  <a:srgbClr val="002060"/>
                </a:solidFill>
                <a:latin typeface="+mj-lt"/>
                <a:sym typeface="Wingdings" panose="05000000000000000000" pitchFamily="2" charset="2"/>
              </a:rPr>
              <a:t>CuCD energy absorption is much higher </a:t>
            </a:r>
            <a:r>
              <a:rPr lang="en-US" sz="1600" dirty="0" smtClean="0">
                <a:solidFill>
                  <a:srgbClr val="002060"/>
                </a:solidFill>
                <a:latin typeface="+mj-lt"/>
                <a:sym typeface="Wingdings" panose="05000000000000000000" pitchFamily="2" charset="2"/>
              </a:rPr>
              <a:t>than CFC and </a:t>
            </a:r>
            <a:r>
              <a:rPr lang="en-US" sz="1600" dirty="0" err="1" smtClean="0">
                <a:solidFill>
                  <a:srgbClr val="002060"/>
                </a:solidFill>
                <a:latin typeface="+mj-lt"/>
                <a:sym typeface="Wingdings" panose="05000000000000000000" pitchFamily="2" charset="2"/>
              </a:rPr>
              <a:t>MoGr</a:t>
            </a:r>
            <a:r>
              <a:rPr lang="en-US" sz="1600" dirty="0" smtClean="0">
                <a:solidFill>
                  <a:srgbClr val="002060"/>
                </a:solidFill>
                <a:latin typeface="+mj-lt"/>
                <a:sym typeface="Wingdings" panose="05000000000000000000" pitchFamily="2" charset="2"/>
              </a:rPr>
              <a:t> (higher density and Z)</a:t>
            </a:r>
          </a:p>
          <a:p>
            <a:pPr marL="360000" indent="-360000" defTabSz="457200">
              <a:spcBef>
                <a:spcPts val="0"/>
              </a:spcBef>
              <a:spcAft>
                <a:spcPts val="600"/>
              </a:spcAft>
              <a:buClr>
                <a:schemeClr val="accent1"/>
              </a:buClr>
              <a:buSzPct val="95000"/>
              <a:buFont typeface="Wingdings" panose="05000000000000000000" pitchFamily="2" charset="2"/>
              <a:buChar char="§"/>
              <a:defRPr/>
            </a:pPr>
            <a:r>
              <a:rPr lang="en-US" sz="1600" b="1" dirty="0" smtClean="0">
                <a:solidFill>
                  <a:srgbClr val="002060"/>
                </a:solidFill>
                <a:latin typeface="+mj-lt"/>
                <a:sym typeface="Wingdings" panose="05000000000000000000" pitchFamily="2" charset="2"/>
              </a:rPr>
              <a:t>Relevant jaw volume melted by the impact</a:t>
            </a:r>
            <a:endParaRPr lang="en-US" sz="1600" dirty="0" smtClean="0">
              <a:solidFill>
                <a:srgbClr val="002060"/>
              </a:solidFill>
              <a:latin typeface="+mj-lt"/>
              <a:sym typeface="Wingdings" panose="05000000000000000000" pitchFamily="2" charset="2"/>
            </a:endParaRPr>
          </a:p>
          <a:p>
            <a:pPr marL="360000" indent="-360000" defTabSz="457200">
              <a:spcBef>
                <a:spcPts val="0"/>
              </a:spcBef>
              <a:spcAft>
                <a:spcPts val="600"/>
              </a:spcAft>
              <a:buClr>
                <a:schemeClr val="accent1"/>
              </a:buClr>
              <a:buSzPct val="95000"/>
              <a:buFont typeface="Wingdings" panose="05000000000000000000" pitchFamily="2" charset="2"/>
              <a:buChar char="§"/>
              <a:defRPr/>
            </a:pPr>
            <a:r>
              <a:rPr lang="en-US" sz="1600" dirty="0" smtClean="0">
                <a:solidFill>
                  <a:srgbClr val="002060"/>
                </a:solidFill>
                <a:latin typeface="+mj-lt"/>
                <a:sym typeface="Wingdings" panose="05000000000000000000" pitchFamily="2" charset="2"/>
              </a:rPr>
              <a:t>A simulation with Autodyn can be useful to visualize the </a:t>
            </a:r>
            <a:r>
              <a:rPr lang="en-US" sz="1600" b="1" dirty="0" smtClean="0">
                <a:solidFill>
                  <a:srgbClr val="002060"/>
                </a:solidFill>
                <a:latin typeface="+mj-lt"/>
                <a:sym typeface="Wingdings" panose="05000000000000000000" pitchFamily="2" charset="2"/>
              </a:rPr>
              <a:t>jaw explosion and </a:t>
            </a:r>
            <a:r>
              <a:rPr lang="en-US" sz="1600" b="1" dirty="0" err="1" smtClean="0">
                <a:solidFill>
                  <a:srgbClr val="002060"/>
                </a:solidFill>
                <a:latin typeface="+mj-lt"/>
                <a:sym typeface="Wingdings" panose="05000000000000000000" pitchFamily="2" charset="2"/>
              </a:rPr>
              <a:t>ejecta</a:t>
            </a:r>
            <a:r>
              <a:rPr lang="en-US" sz="1600" b="1" dirty="0" smtClean="0">
                <a:solidFill>
                  <a:srgbClr val="002060"/>
                </a:solidFill>
                <a:latin typeface="+mj-lt"/>
                <a:sym typeface="Wingdings" panose="05000000000000000000" pitchFamily="2" charset="2"/>
              </a:rPr>
              <a:t> propagation</a:t>
            </a:r>
          </a:p>
          <a:p>
            <a:pPr marL="360000" indent="-360000">
              <a:spcAft>
                <a:spcPts val="600"/>
              </a:spcAft>
              <a:buClr>
                <a:schemeClr val="accent1"/>
              </a:buClr>
              <a:buSzPct val="95000"/>
              <a:buFont typeface="Wingdings" panose="05000000000000000000" pitchFamily="2" charset="2"/>
              <a:buChar char="§"/>
              <a:defRPr/>
            </a:pPr>
            <a:r>
              <a:rPr lang="en-US" sz="1600" dirty="0" smtClean="0">
                <a:solidFill>
                  <a:srgbClr val="002060"/>
                </a:solidFill>
                <a:latin typeface="+mj-lt"/>
                <a:sym typeface="Wingdings" panose="05000000000000000000" pitchFamily="2" charset="2"/>
              </a:rPr>
              <a:t>New simulations will be performed </a:t>
            </a:r>
            <a:r>
              <a:rPr lang="en-US" sz="1600" dirty="0">
                <a:solidFill>
                  <a:srgbClr val="002060"/>
                </a:solidFill>
                <a:sym typeface="Wingdings" panose="05000000000000000000" pitchFamily="2" charset="2"/>
              </a:rPr>
              <a:t>at </a:t>
            </a:r>
            <a:r>
              <a:rPr lang="en-US" sz="1600" dirty="0" smtClean="0">
                <a:solidFill>
                  <a:srgbClr val="002060"/>
                </a:solidFill>
                <a:sym typeface="Wingdings" panose="05000000000000000000" pitchFamily="2" charset="2"/>
              </a:rPr>
              <a:t>lower intensities </a:t>
            </a:r>
            <a:r>
              <a:rPr lang="en-US" sz="1600" dirty="0" smtClean="0">
                <a:solidFill>
                  <a:srgbClr val="002060"/>
                </a:solidFill>
                <a:latin typeface="+mj-lt"/>
                <a:sym typeface="Wingdings" panose="05000000000000000000" pitchFamily="2" charset="2"/>
              </a:rPr>
              <a:t>to evaluate the material </a:t>
            </a:r>
            <a:r>
              <a:rPr lang="en-US" sz="1600" b="1" dirty="0" smtClean="0">
                <a:solidFill>
                  <a:srgbClr val="002060"/>
                </a:solidFill>
                <a:latin typeface="+mj-lt"/>
                <a:sym typeface="Wingdings" panose="05000000000000000000" pitchFamily="2" charset="2"/>
              </a:rPr>
              <a:t>damage threshold</a:t>
            </a:r>
          </a:p>
          <a:p>
            <a:pPr marL="360000" indent="-360000">
              <a:spcAft>
                <a:spcPts val="600"/>
              </a:spcAft>
              <a:buClr>
                <a:schemeClr val="accent1"/>
              </a:buClr>
              <a:buSzPct val="95000"/>
              <a:buFont typeface="Wingdings" panose="05000000000000000000" pitchFamily="2" charset="2"/>
              <a:buChar char="§"/>
              <a:defRPr/>
            </a:pPr>
            <a:r>
              <a:rPr lang="en-US" sz="1600" dirty="0" smtClean="0">
                <a:solidFill>
                  <a:srgbClr val="002060"/>
                </a:solidFill>
                <a:latin typeface="+mj-lt"/>
                <a:sym typeface="Wingdings" panose="05000000000000000000" pitchFamily="2" charset="2"/>
              </a:rPr>
              <a:t>Complete characterization of CuCD is missing  </a:t>
            </a:r>
            <a:r>
              <a:rPr lang="en-US" sz="1600" b="1" dirty="0" smtClean="0">
                <a:solidFill>
                  <a:srgbClr val="FF0000"/>
                </a:solidFill>
                <a:latin typeface="+mj-lt"/>
                <a:sym typeface="Wingdings" panose="05000000000000000000" pitchFamily="2" charset="2"/>
              </a:rPr>
              <a:t>CuCD samples are needed!</a:t>
            </a:r>
          </a:p>
        </p:txBody>
      </p:sp>
      <p:pic>
        <p:nvPicPr>
          <p:cNvPr id="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4401" y="3873761"/>
            <a:ext cx="677428" cy="14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4968" y="3470283"/>
            <a:ext cx="4239815" cy="2017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Oval 13"/>
          <p:cNvSpPr/>
          <p:nvPr/>
        </p:nvSpPr>
        <p:spPr>
          <a:xfrm rot="1140000">
            <a:off x="2660546" y="4235265"/>
            <a:ext cx="3522853" cy="48797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5" name="Oval 14"/>
          <p:cNvSpPr/>
          <p:nvPr/>
        </p:nvSpPr>
        <p:spPr>
          <a:xfrm>
            <a:off x="1640870" y="4035425"/>
            <a:ext cx="465282" cy="1460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A63212">
                  <a:lumMod val="75000"/>
                </a:srgbClr>
              </a:solidFill>
            </a:endParaRPr>
          </a:p>
        </p:txBody>
      </p:sp>
      <p:cxnSp>
        <p:nvCxnSpPr>
          <p:cNvPr id="18" name="Straight Arrow Connector 17"/>
          <p:cNvCxnSpPr/>
          <p:nvPr/>
        </p:nvCxnSpPr>
        <p:spPr>
          <a:xfrm>
            <a:off x="2106155" y="4101563"/>
            <a:ext cx="797627" cy="0"/>
          </a:xfrm>
          <a:prstGeom prst="straightConnector1">
            <a:avLst/>
          </a:prstGeom>
          <a:ln w="2222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106155" y="4657215"/>
            <a:ext cx="1848391" cy="830997"/>
          </a:xfrm>
          <a:prstGeom prst="rect">
            <a:avLst/>
          </a:prstGeom>
          <a:noFill/>
        </p:spPr>
        <p:txBody>
          <a:bodyPr wrap="square" rtlCol="0">
            <a:spAutoFit/>
          </a:bodyPr>
          <a:lstStyle/>
          <a:p>
            <a:pPr fontAlgn="base">
              <a:spcBef>
                <a:spcPct val="0"/>
              </a:spcBef>
              <a:spcAft>
                <a:spcPct val="0"/>
              </a:spcAft>
            </a:pPr>
            <a:r>
              <a:rPr lang="fr-CH" b="1" dirty="0" err="1" smtClean="0">
                <a:solidFill>
                  <a:srgbClr val="A63212">
                    <a:lumMod val="75000"/>
                  </a:srgbClr>
                </a:solidFill>
                <a:latin typeface="Arial" charset="0"/>
                <a:ea typeface="ＭＳ Ｐゴシック"/>
              </a:rPr>
              <a:t>Molten</a:t>
            </a:r>
            <a:r>
              <a:rPr lang="fr-CH" b="1" dirty="0" smtClean="0">
                <a:solidFill>
                  <a:srgbClr val="A63212">
                    <a:lumMod val="75000"/>
                  </a:srgbClr>
                </a:solidFill>
                <a:latin typeface="Arial" charset="0"/>
                <a:ea typeface="ＭＳ Ｐゴシック"/>
              </a:rPr>
              <a:t> </a:t>
            </a:r>
            <a:r>
              <a:rPr lang="fr-CH" b="1" dirty="0" err="1">
                <a:solidFill>
                  <a:srgbClr val="A63212">
                    <a:lumMod val="75000"/>
                  </a:srgbClr>
                </a:solidFill>
                <a:latin typeface="Arial" charset="0"/>
                <a:ea typeface="ＭＳ Ｐゴシック"/>
              </a:rPr>
              <a:t>region</a:t>
            </a:r>
            <a:r>
              <a:rPr lang="fr-CH" b="1" dirty="0">
                <a:solidFill>
                  <a:srgbClr val="A63212">
                    <a:lumMod val="75000"/>
                  </a:srgbClr>
                </a:solidFill>
                <a:latin typeface="Arial" charset="0"/>
                <a:ea typeface="ＭＳ Ｐゴシック"/>
              </a:rPr>
              <a:t>!</a:t>
            </a:r>
            <a:endParaRPr lang="en-US" b="1" dirty="0">
              <a:solidFill>
                <a:srgbClr val="A63212">
                  <a:lumMod val="75000"/>
                </a:srgbClr>
              </a:solidFill>
              <a:latin typeface="Arial" charset="0"/>
              <a:ea typeface="ＭＳ Ｐゴシック"/>
            </a:endParaRPr>
          </a:p>
          <a:p>
            <a:pPr fontAlgn="base">
              <a:spcBef>
                <a:spcPct val="0"/>
              </a:spcBef>
              <a:spcAft>
                <a:spcPct val="0"/>
              </a:spcAft>
            </a:pPr>
            <a:endParaRPr lang="fr-CH" sz="1200" b="1" dirty="0">
              <a:solidFill>
                <a:srgbClr val="A63212">
                  <a:lumMod val="75000"/>
                </a:srgbClr>
              </a:solidFill>
            </a:endParaRPr>
          </a:p>
          <a:p>
            <a:pPr fontAlgn="base">
              <a:spcBef>
                <a:spcPct val="0"/>
              </a:spcBef>
              <a:spcAft>
                <a:spcPct val="0"/>
              </a:spcAft>
            </a:pPr>
            <a:r>
              <a:rPr lang="fr-CH" b="1" dirty="0" err="1" smtClean="0">
                <a:solidFill>
                  <a:srgbClr val="A63212">
                    <a:lumMod val="75000"/>
                  </a:srgbClr>
                </a:solidFill>
                <a:latin typeface="Arial" charset="0"/>
                <a:ea typeface="ＭＳ Ｐゴシック"/>
              </a:rPr>
              <a:t>T</a:t>
            </a:r>
            <a:r>
              <a:rPr lang="fr-CH" baseline="-25000" dirty="0" err="1" smtClean="0">
                <a:solidFill>
                  <a:srgbClr val="A63212">
                    <a:lumMod val="75000"/>
                  </a:srgbClr>
                </a:solidFill>
                <a:latin typeface="Arial" charset="0"/>
                <a:ea typeface="ＭＳ Ｐゴシック"/>
              </a:rPr>
              <a:t>max</a:t>
            </a:r>
            <a:r>
              <a:rPr lang="fr-CH" b="1" dirty="0" smtClean="0">
                <a:solidFill>
                  <a:srgbClr val="A63212">
                    <a:lumMod val="75000"/>
                  </a:srgbClr>
                </a:solidFill>
                <a:latin typeface="Arial" charset="0"/>
                <a:ea typeface="ＭＳ Ｐゴシック"/>
              </a:rPr>
              <a:t>&gt;&gt;</a:t>
            </a:r>
            <a:r>
              <a:rPr lang="fr-CH" b="1" dirty="0" err="1" smtClean="0">
                <a:solidFill>
                  <a:srgbClr val="A63212">
                    <a:lumMod val="75000"/>
                  </a:srgbClr>
                </a:solidFill>
                <a:latin typeface="Arial" charset="0"/>
                <a:ea typeface="ＭＳ Ｐゴシック"/>
              </a:rPr>
              <a:t>T</a:t>
            </a:r>
            <a:r>
              <a:rPr lang="fr-CH" baseline="-25000" dirty="0" err="1" smtClean="0">
                <a:solidFill>
                  <a:srgbClr val="A63212">
                    <a:lumMod val="75000"/>
                  </a:srgbClr>
                </a:solidFill>
                <a:latin typeface="Arial" charset="0"/>
                <a:ea typeface="ＭＳ Ｐゴシック"/>
              </a:rPr>
              <a:t>melt,Cu</a:t>
            </a:r>
            <a:endParaRPr lang="fr-CH" baseline="-25000" dirty="0" smtClean="0">
              <a:solidFill>
                <a:srgbClr val="A63212">
                  <a:lumMod val="75000"/>
                </a:srgbClr>
              </a:solidFill>
              <a:latin typeface="Arial" charset="0"/>
              <a:ea typeface="ＭＳ Ｐゴシック"/>
            </a:endParaRPr>
          </a:p>
        </p:txBody>
      </p:sp>
      <p:pic>
        <p:nvPicPr>
          <p:cNvPr id="2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3679" y="5486507"/>
            <a:ext cx="8307692" cy="801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1363678" y="3566856"/>
            <a:ext cx="1008350" cy="307777"/>
          </a:xfrm>
          <a:prstGeom prst="rect">
            <a:avLst/>
          </a:prstGeom>
          <a:noFill/>
        </p:spPr>
        <p:txBody>
          <a:bodyPr wrap="square" rtlCol="0">
            <a:spAutoFit/>
          </a:bodyPr>
          <a:lstStyle/>
          <a:p>
            <a:pPr fontAlgn="base">
              <a:spcBef>
                <a:spcPct val="0"/>
              </a:spcBef>
              <a:spcAft>
                <a:spcPct val="0"/>
              </a:spcAft>
            </a:pPr>
            <a:r>
              <a:rPr lang="fr-CH" sz="1400" dirty="0" err="1">
                <a:solidFill>
                  <a:prstClr val="black"/>
                </a:solidFill>
              </a:rPr>
              <a:t>Temp</a:t>
            </a:r>
            <a:r>
              <a:rPr lang="fr-CH" sz="1400" dirty="0">
                <a:solidFill>
                  <a:prstClr val="black"/>
                </a:solidFill>
              </a:rPr>
              <a:t> </a:t>
            </a:r>
            <a:r>
              <a:rPr lang="fr-CH" sz="1400" dirty="0" smtClean="0">
                <a:solidFill>
                  <a:prstClr val="black"/>
                </a:solidFill>
              </a:rPr>
              <a:t>(˚C</a:t>
            </a:r>
            <a:r>
              <a:rPr lang="fr-CH" sz="1400" dirty="0">
                <a:solidFill>
                  <a:prstClr val="black"/>
                </a:solidFill>
              </a:rPr>
              <a:t>)</a:t>
            </a:r>
            <a:endParaRPr lang="en-US" sz="1400" dirty="0">
              <a:solidFill>
                <a:prstClr val="black"/>
              </a:solidFill>
            </a:endParaRPr>
          </a:p>
        </p:txBody>
      </p:sp>
    </p:spTree>
    <p:extLst>
      <p:ext uri="{BB962C8B-B14F-4D97-AF65-F5344CB8AC3E}">
        <p14:creationId xmlns:p14="http://schemas.microsoft.com/office/powerpoint/2010/main" val="371360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0"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38222" y="8"/>
            <a:ext cx="7056000" cy="576000"/>
          </a:xfrm>
        </p:spPr>
        <p:txBody>
          <a:bodyPr lIns="72000" tIns="36000" rIns="72000" bIns="36000"/>
          <a:lstStyle/>
          <a:p>
            <a:pPr fontAlgn="base">
              <a:spcAft>
                <a:spcPct val="0"/>
              </a:spcAft>
            </a:pPr>
            <a:r>
              <a:rPr lang="en-GB" sz="2800" dirty="0" smtClean="0"/>
              <a:t>Simulations: TCSPM with MoGr</a:t>
            </a:r>
            <a:endParaRPr lang="en-GB" sz="2800" dirty="0"/>
          </a:p>
        </p:txBody>
      </p:sp>
      <p:sp>
        <p:nvSpPr>
          <p:cNvPr id="6" name="Date Placeholder 5"/>
          <p:cNvSpPr>
            <a:spLocks noGrp="1"/>
          </p:cNvSpPr>
          <p:nvPr>
            <p:ph type="dt" sz="half" idx="10"/>
          </p:nvPr>
        </p:nvSpPr>
        <p:spPr/>
        <p:txBody>
          <a:bodyPr/>
          <a:lstStyle/>
          <a:p>
            <a:r>
              <a:rPr lang="en-US" smtClean="0">
                <a:solidFill>
                  <a:prstClr val="black">
                    <a:lumMod val="50000"/>
                    <a:lumOff val="50000"/>
                  </a:prstClr>
                </a:solidFill>
              </a:rPr>
              <a:t>04.12.2014</a:t>
            </a:r>
            <a:endParaRPr lang="en-US" dirty="0">
              <a:solidFill>
                <a:prstClr val="black">
                  <a:lumMod val="50000"/>
                  <a:lumOff val="50000"/>
                </a:prstClr>
              </a:solidFill>
            </a:endParaRPr>
          </a:p>
        </p:txBody>
      </p:sp>
      <p:sp>
        <p:nvSpPr>
          <p:cNvPr id="7" name="Footer Placeholder 6"/>
          <p:cNvSpPr>
            <a:spLocks noGrp="1"/>
          </p:cNvSpPr>
          <p:nvPr>
            <p:ph type="ftr" sz="quarter" idx="11"/>
          </p:nvPr>
        </p:nvSpPr>
        <p:spPr/>
        <p:txBody>
          <a:bodyPr/>
          <a:lstStyle/>
          <a:p>
            <a:r>
              <a:rPr lang="fr-FR" smtClean="0">
                <a:solidFill>
                  <a:prstClr val="black">
                    <a:lumMod val="50000"/>
                    <a:lumOff val="50000"/>
                  </a:prstClr>
                </a:solidFill>
              </a:rPr>
              <a:t>F. Carra (CERN EN/MME)</a:t>
            </a:r>
            <a:endParaRPr lang="en-US" dirty="0">
              <a:solidFill>
                <a:prstClr val="black">
                  <a:lumMod val="50000"/>
                  <a:lumOff val="50000"/>
                </a:prstClr>
              </a:solidFill>
            </a:endParaRPr>
          </a:p>
        </p:txBody>
      </p:sp>
      <p:sp>
        <p:nvSpPr>
          <p:cNvPr id="8" name="Slide Number Placeholder 7"/>
          <p:cNvSpPr>
            <a:spLocks noGrp="1"/>
          </p:cNvSpPr>
          <p:nvPr>
            <p:ph type="sldNum" sz="quarter" idx="12"/>
          </p:nvPr>
        </p:nvSpPr>
        <p:spPr/>
        <p:txBody>
          <a:bodyPr/>
          <a:lstStyle/>
          <a:p>
            <a:fld id="{AC5B1FEA-406A-7749-A5C3-DDCB5F67A4CE}" type="slidenum">
              <a:rPr lang="en-US" smtClean="0">
                <a:solidFill>
                  <a:prstClr val="black">
                    <a:lumMod val="50000"/>
                    <a:lumOff val="50000"/>
                  </a:prstClr>
                </a:solidFill>
              </a:rPr>
              <a:pPr/>
              <a:t>17</a:t>
            </a:fld>
            <a:endParaRPr lang="en-US" dirty="0">
              <a:solidFill>
                <a:prstClr val="black">
                  <a:lumMod val="50000"/>
                  <a:lumOff val="50000"/>
                </a:prstClr>
              </a:solidFill>
            </a:endParaRPr>
          </a:p>
        </p:txBody>
      </p:sp>
      <p:sp>
        <p:nvSpPr>
          <p:cNvPr id="39" name="Title 10"/>
          <p:cNvSpPr txBox="1">
            <a:spLocks/>
          </p:cNvSpPr>
          <p:nvPr/>
        </p:nvSpPr>
        <p:spPr>
          <a:xfrm>
            <a:off x="1202265" y="811678"/>
            <a:ext cx="8703735" cy="2588966"/>
          </a:xfrm>
          <a:prstGeom prst="rect">
            <a:avLst/>
          </a:prstGeom>
        </p:spPr>
        <p:txBody>
          <a:bodyPr/>
          <a:lstStyle/>
          <a:p>
            <a:pPr>
              <a:spcAft>
                <a:spcPts val="600"/>
              </a:spcAft>
              <a:buClr>
                <a:schemeClr val="accent1"/>
              </a:buClr>
              <a:buSzPct val="95000"/>
              <a:defRPr/>
            </a:pPr>
            <a:r>
              <a:rPr lang="en-US" sz="2000" b="1" dirty="0">
                <a:solidFill>
                  <a:srgbClr val="002060"/>
                </a:solidFill>
                <a:latin typeface="+mj-lt"/>
              </a:rPr>
              <a:t>Temperatures</a:t>
            </a:r>
            <a:endParaRPr lang="en-US" sz="2000" b="1" dirty="0">
              <a:solidFill>
                <a:srgbClr val="002060"/>
              </a:solidFill>
              <a:latin typeface="+mj-lt"/>
              <a:sym typeface="Wingdings" panose="05000000000000000000" pitchFamily="2" charset="2"/>
            </a:endParaRPr>
          </a:p>
          <a:p>
            <a:pPr marL="360000" indent="-360000" defTabSz="457200">
              <a:spcBef>
                <a:spcPts val="0"/>
              </a:spcBef>
              <a:spcAft>
                <a:spcPts val="600"/>
              </a:spcAft>
              <a:buClr>
                <a:schemeClr val="accent1"/>
              </a:buClr>
              <a:buSzPct val="95000"/>
              <a:buFont typeface="Wingdings" panose="05000000000000000000" pitchFamily="2" charset="2"/>
              <a:buChar char="§"/>
              <a:defRPr/>
            </a:pPr>
            <a:r>
              <a:rPr lang="en-US" sz="1600" b="1" dirty="0" smtClean="0">
                <a:solidFill>
                  <a:srgbClr val="002060"/>
                </a:solidFill>
                <a:latin typeface="+mj-lt"/>
                <a:sym typeface="Wingdings" panose="05000000000000000000" pitchFamily="2" charset="2"/>
              </a:rPr>
              <a:t>Maximum temperature on MoGr ~1200˚C</a:t>
            </a:r>
            <a:r>
              <a:rPr lang="en-US" sz="1600" dirty="0" smtClean="0">
                <a:solidFill>
                  <a:srgbClr val="002060"/>
                </a:solidFill>
                <a:latin typeface="+mj-lt"/>
                <a:sym typeface="Wingdings" panose="05000000000000000000" pitchFamily="2" charset="2"/>
              </a:rPr>
              <a:t>, much lower than MoGr melting point (~2590˚C)</a:t>
            </a:r>
          </a:p>
          <a:p>
            <a:pPr marL="360000" indent="-360000">
              <a:spcAft>
                <a:spcPts val="600"/>
              </a:spcAft>
              <a:buClr>
                <a:schemeClr val="accent1"/>
              </a:buClr>
              <a:buSzPct val="95000"/>
              <a:buFont typeface="Wingdings" panose="05000000000000000000" pitchFamily="2" charset="2"/>
              <a:buChar char="§"/>
              <a:defRPr/>
            </a:pPr>
            <a:r>
              <a:rPr lang="en-US" sz="1600" dirty="0" smtClean="0">
                <a:solidFill>
                  <a:srgbClr val="002060"/>
                </a:solidFill>
                <a:latin typeface="+mj-lt"/>
                <a:sym typeface="Wingdings" panose="05000000000000000000" pitchFamily="2" charset="2"/>
              </a:rPr>
              <a:t>The temperature peak </a:t>
            </a:r>
            <a:r>
              <a:rPr lang="en-US" sz="1600" dirty="0">
                <a:solidFill>
                  <a:srgbClr val="002060"/>
                </a:solidFill>
                <a:latin typeface="+mj-lt"/>
                <a:sym typeface="Wingdings" panose="05000000000000000000" pitchFamily="2" charset="2"/>
              </a:rPr>
              <a:t>of 1290˚C </a:t>
            </a:r>
            <a:r>
              <a:rPr lang="en-US" sz="1600" dirty="0" smtClean="0">
                <a:solidFill>
                  <a:srgbClr val="002060"/>
                </a:solidFill>
                <a:latin typeface="+mj-lt"/>
                <a:sym typeface="Wingdings" panose="05000000000000000000" pitchFamily="2" charset="2"/>
              </a:rPr>
              <a:t>is found on the </a:t>
            </a:r>
            <a:r>
              <a:rPr lang="en-US" sz="1600" dirty="0" err="1" smtClean="0">
                <a:solidFill>
                  <a:srgbClr val="002060"/>
                </a:solidFill>
                <a:latin typeface="+mj-lt"/>
                <a:sym typeface="Wingdings" panose="05000000000000000000" pitchFamily="2" charset="2"/>
              </a:rPr>
              <a:t>Aluminium</a:t>
            </a:r>
            <a:r>
              <a:rPr lang="en-US" sz="1600" dirty="0" smtClean="0">
                <a:solidFill>
                  <a:srgbClr val="002060"/>
                </a:solidFill>
                <a:latin typeface="+mj-lt"/>
                <a:sym typeface="Wingdings" panose="05000000000000000000" pitchFamily="2" charset="2"/>
              </a:rPr>
              <a:t> tapering  </a:t>
            </a:r>
            <a:r>
              <a:rPr lang="en-US" sz="1600" b="1" dirty="0" smtClean="0">
                <a:solidFill>
                  <a:srgbClr val="002060"/>
                </a:solidFill>
                <a:latin typeface="+mj-lt"/>
                <a:sym typeface="Wingdings" panose="05000000000000000000" pitchFamily="2" charset="2"/>
              </a:rPr>
              <a:t>local melting</a:t>
            </a:r>
            <a:endParaRPr lang="en-US" sz="1600" dirty="0">
              <a:solidFill>
                <a:srgbClr val="002060"/>
              </a:solidFill>
              <a:latin typeface="+mj-lt"/>
              <a:sym typeface="Wingdings" panose="05000000000000000000" pitchFamily="2" charset="2"/>
            </a:endParaRPr>
          </a:p>
          <a:p>
            <a:pPr marL="360000" indent="-360000">
              <a:spcAft>
                <a:spcPts val="600"/>
              </a:spcAft>
              <a:buClr>
                <a:schemeClr val="accent1"/>
              </a:buClr>
              <a:buSzPct val="95000"/>
              <a:buFont typeface="Wingdings" panose="05000000000000000000" pitchFamily="2" charset="2"/>
              <a:buChar char="§"/>
              <a:defRPr/>
            </a:pPr>
            <a:r>
              <a:rPr lang="en-US" sz="1600" dirty="0" smtClean="0">
                <a:solidFill>
                  <a:srgbClr val="002060"/>
                </a:solidFill>
                <a:latin typeface="+mj-lt"/>
                <a:sym typeface="Wingdings" panose="05000000000000000000" pitchFamily="2" charset="2"/>
              </a:rPr>
              <a:t>Another calculation performed with Glidcop tapering still shows T&gt;T</a:t>
            </a:r>
            <a:r>
              <a:rPr lang="en-US" sz="1600" baseline="-25000" dirty="0" smtClean="0">
                <a:solidFill>
                  <a:srgbClr val="002060"/>
                </a:solidFill>
                <a:latin typeface="+mj-lt"/>
                <a:sym typeface="Wingdings" panose="05000000000000000000" pitchFamily="2" charset="2"/>
              </a:rPr>
              <a:t>melt</a:t>
            </a:r>
            <a:r>
              <a:rPr lang="en-US" sz="1600" dirty="0" smtClean="0">
                <a:solidFill>
                  <a:srgbClr val="002060"/>
                </a:solidFill>
                <a:latin typeface="+mj-lt"/>
                <a:sym typeface="Wingdings" panose="05000000000000000000" pitchFamily="2" charset="2"/>
              </a:rPr>
              <a:t>  </a:t>
            </a:r>
            <a:r>
              <a:rPr lang="en-US" sz="1600" b="1" dirty="0">
                <a:solidFill>
                  <a:srgbClr val="002060"/>
                </a:solidFill>
                <a:latin typeface="+mj-lt"/>
                <a:sym typeface="Wingdings" panose="05000000000000000000" pitchFamily="2" charset="2"/>
              </a:rPr>
              <a:t>a</a:t>
            </a:r>
            <a:r>
              <a:rPr lang="en-US" sz="1600" b="1" dirty="0" smtClean="0">
                <a:solidFill>
                  <a:srgbClr val="002060"/>
                </a:solidFill>
                <a:latin typeface="+mj-lt"/>
                <a:sym typeface="Wingdings" panose="05000000000000000000" pitchFamily="2" charset="2"/>
              </a:rPr>
              <a:t>lternative solution to be found </a:t>
            </a:r>
            <a:r>
              <a:rPr lang="en-US" sz="1600" dirty="0" smtClean="0">
                <a:solidFill>
                  <a:srgbClr val="002060"/>
                </a:solidFill>
                <a:latin typeface="+mj-lt"/>
                <a:sym typeface="Wingdings" panose="05000000000000000000" pitchFamily="2" charset="2"/>
              </a:rPr>
              <a:t>(proposal: MoGr tapering)</a:t>
            </a:r>
          </a:p>
          <a:p>
            <a:pPr marL="360000" indent="-360000">
              <a:spcAft>
                <a:spcPts val="600"/>
              </a:spcAft>
              <a:buClr>
                <a:schemeClr val="accent1"/>
              </a:buClr>
              <a:buSzPct val="95000"/>
              <a:buFont typeface="Wingdings" panose="05000000000000000000" pitchFamily="2" charset="2"/>
              <a:buChar char="§"/>
              <a:defRPr/>
            </a:pPr>
            <a:r>
              <a:rPr lang="en-US" sz="1600" dirty="0" smtClean="0">
                <a:solidFill>
                  <a:srgbClr val="002060"/>
                </a:solidFill>
                <a:latin typeface="+mj-lt"/>
                <a:sym typeface="Wingdings" panose="05000000000000000000" pitchFamily="2" charset="2"/>
              </a:rPr>
              <a:t>On the strain gauge closer to the beam impact, </a:t>
            </a:r>
            <a:r>
              <a:rPr lang="en-US" sz="1600" b="1" dirty="0" smtClean="0">
                <a:solidFill>
                  <a:srgbClr val="002060"/>
                </a:solidFill>
                <a:latin typeface="+mj-lt"/>
                <a:sym typeface="Wingdings" panose="05000000000000000000" pitchFamily="2" charset="2"/>
              </a:rPr>
              <a:t>T~360˚C &gt; </a:t>
            </a:r>
            <a:r>
              <a:rPr lang="en-US" sz="1600" b="1" dirty="0" err="1" smtClean="0">
                <a:solidFill>
                  <a:srgbClr val="002060"/>
                </a:solidFill>
                <a:latin typeface="+mj-lt"/>
                <a:sym typeface="Wingdings" panose="05000000000000000000" pitchFamily="2" charset="2"/>
              </a:rPr>
              <a:t>T</a:t>
            </a:r>
            <a:r>
              <a:rPr lang="en-US" sz="1600" b="1" baseline="-25000" dirty="0" err="1" smtClean="0">
                <a:solidFill>
                  <a:srgbClr val="002060"/>
                </a:solidFill>
                <a:latin typeface="+mj-lt"/>
                <a:sym typeface="Wingdings" panose="05000000000000000000" pitchFamily="2" charset="2"/>
              </a:rPr>
              <a:t>lim</a:t>
            </a:r>
            <a:r>
              <a:rPr lang="en-US" sz="1600" b="1" dirty="0" smtClean="0">
                <a:solidFill>
                  <a:srgbClr val="002060"/>
                </a:solidFill>
                <a:latin typeface="+mj-lt"/>
                <a:sym typeface="Wingdings" panose="05000000000000000000" pitchFamily="2" charset="2"/>
              </a:rPr>
              <a:t> </a:t>
            </a:r>
          </a:p>
          <a:p>
            <a:pPr marL="360000" indent="-360000">
              <a:spcAft>
                <a:spcPts val="600"/>
              </a:spcAft>
              <a:buClr>
                <a:schemeClr val="accent1"/>
              </a:buClr>
              <a:buSzPct val="95000"/>
              <a:buFont typeface="Wingdings" panose="05000000000000000000" pitchFamily="2" charset="2"/>
              <a:buChar char="§"/>
              <a:defRPr/>
            </a:pPr>
            <a:r>
              <a:rPr lang="en-US" sz="1600" b="1" dirty="0" smtClean="0">
                <a:solidFill>
                  <a:srgbClr val="002060"/>
                </a:solidFill>
                <a:latin typeface="+mj-lt"/>
                <a:sym typeface="Wingdings" panose="05000000000000000000" pitchFamily="2" charset="2"/>
              </a:rPr>
              <a:t>OK if this occurs only at the very last shot</a:t>
            </a:r>
            <a:r>
              <a:rPr lang="en-US" sz="1600" dirty="0" smtClean="0">
                <a:solidFill>
                  <a:srgbClr val="002060"/>
                </a:solidFill>
                <a:latin typeface="+mj-lt"/>
                <a:sym typeface="Wingdings" panose="05000000000000000000" pitchFamily="2" charset="2"/>
              </a:rPr>
              <a:t>: the strain gauge will register the dynamic phenomenon before being detached by the incoming thermal wave</a:t>
            </a:r>
          </a:p>
        </p:txBody>
      </p:sp>
      <p:pic>
        <p:nvPicPr>
          <p:cNvPr id="1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788" y="3400644"/>
            <a:ext cx="8307692" cy="750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5154" y="4267284"/>
            <a:ext cx="731158" cy="1414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4130" y="4264739"/>
            <a:ext cx="3201024" cy="2265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6681137" y="4248383"/>
            <a:ext cx="1690951" cy="369332"/>
          </a:xfrm>
          <a:prstGeom prst="rect">
            <a:avLst/>
          </a:prstGeom>
          <a:noFill/>
        </p:spPr>
        <p:txBody>
          <a:bodyPr wrap="square" rtlCol="0">
            <a:spAutoFit/>
          </a:bodyPr>
          <a:lstStyle/>
          <a:p>
            <a:pPr fontAlgn="base">
              <a:spcBef>
                <a:spcPct val="0"/>
              </a:spcBef>
              <a:spcAft>
                <a:spcPct val="0"/>
              </a:spcAft>
            </a:pPr>
            <a:r>
              <a:rPr lang="fr-CH" b="1" dirty="0" err="1" smtClean="0">
                <a:solidFill>
                  <a:srgbClr val="A63212">
                    <a:lumMod val="75000"/>
                  </a:srgbClr>
                </a:solidFill>
                <a:latin typeface="Arial" charset="0"/>
                <a:ea typeface="ＭＳ Ｐゴシック"/>
              </a:rPr>
              <a:t>T</a:t>
            </a:r>
            <a:r>
              <a:rPr lang="fr-CH" baseline="-25000" dirty="0" err="1" smtClean="0">
                <a:solidFill>
                  <a:srgbClr val="A63212">
                    <a:lumMod val="75000"/>
                  </a:srgbClr>
                </a:solidFill>
                <a:latin typeface="Arial" charset="0"/>
                <a:ea typeface="ＭＳ Ｐゴシック"/>
              </a:rPr>
              <a:t>max</a:t>
            </a:r>
            <a:r>
              <a:rPr lang="fr-CH" b="1" dirty="0" smtClean="0">
                <a:solidFill>
                  <a:srgbClr val="A63212">
                    <a:lumMod val="75000"/>
                  </a:srgbClr>
                </a:solidFill>
                <a:latin typeface="Arial" charset="0"/>
                <a:ea typeface="ＭＳ Ｐゴシック"/>
              </a:rPr>
              <a:t>&lt;</a:t>
            </a:r>
            <a:r>
              <a:rPr lang="fr-CH" b="1" dirty="0" err="1" smtClean="0">
                <a:solidFill>
                  <a:srgbClr val="A63212">
                    <a:lumMod val="75000"/>
                  </a:srgbClr>
                </a:solidFill>
                <a:latin typeface="Arial" charset="0"/>
                <a:ea typeface="ＭＳ Ｐゴシック"/>
              </a:rPr>
              <a:t>T</a:t>
            </a:r>
            <a:r>
              <a:rPr lang="fr-CH" b="1" baseline="-25000" dirty="0" err="1" smtClean="0">
                <a:solidFill>
                  <a:srgbClr val="A63212">
                    <a:lumMod val="75000"/>
                  </a:srgbClr>
                </a:solidFill>
                <a:latin typeface="Arial" charset="0"/>
                <a:ea typeface="ＭＳ Ｐゴシック"/>
              </a:rPr>
              <a:t>melt,MoGR</a:t>
            </a:r>
            <a:r>
              <a:rPr lang="fr-CH" b="1" dirty="0" smtClean="0">
                <a:solidFill>
                  <a:srgbClr val="A63212">
                    <a:lumMod val="75000"/>
                  </a:srgbClr>
                </a:solidFill>
                <a:latin typeface="Arial" charset="0"/>
                <a:ea typeface="ＭＳ Ｐゴシック"/>
              </a:rPr>
              <a:t> </a:t>
            </a:r>
            <a:endParaRPr lang="en-US" b="1" dirty="0">
              <a:solidFill>
                <a:srgbClr val="A63212">
                  <a:lumMod val="75000"/>
                </a:srgbClr>
              </a:solidFill>
              <a:latin typeface="Arial" charset="0"/>
              <a:ea typeface="ＭＳ Ｐゴシック"/>
            </a:endParaRPr>
          </a:p>
        </p:txBody>
      </p:sp>
      <p:sp>
        <p:nvSpPr>
          <p:cNvPr id="24" name="Oval 23"/>
          <p:cNvSpPr/>
          <p:nvPr/>
        </p:nvSpPr>
        <p:spPr>
          <a:xfrm>
            <a:off x="8478274" y="4267284"/>
            <a:ext cx="465282"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A63212">
                  <a:lumMod val="75000"/>
                </a:srgbClr>
              </a:solidFill>
            </a:endParaRPr>
          </a:p>
        </p:txBody>
      </p:sp>
      <p:sp>
        <p:nvSpPr>
          <p:cNvPr id="25" name="TextBox 24"/>
          <p:cNvSpPr txBox="1"/>
          <p:nvPr/>
        </p:nvSpPr>
        <p:spPr>
          <a:xfrm>
            <a:off x="8352500" y="5639941"/>
            <a:ext cx="1086900" cy="307777"/>
          </a:xfrm>
          <a:prstGeom prst="rect">
            <a:avLst/>
          </a:prstGeom>
          <a:noFill/>
        </p:spPr>
        <p:txBody>
          <a:bodyPr wrap="square" rtlCol="0">
            <a:spAutoFit/>
          </a:bodyPr>
          <a:lstStyle/>
          <a:p>
            <a:pPr fontAlgn="base">
              <a:spcBef>
                <a:spcPct val="0"/>
              </a:spcBef>
              <a:spcAft>
                <a:spcPct val="0"/>
              </a:spcAft>
            </a:pPr>
            <a:r>
              <a:rPr lang="fr-CH" sz="1400" dirty="0" err="1">
                <a:solidFill>
                  <a:prstClr val="black"/>
                </a:solidFill>
              </a:rPr>
              <a:t>Temp</a:t>
            </a:r>
            <a:r>
              <a:rPr lang="fr-CH" sz="1400" dirty="0">
                <a:solidFill>
                  <a:prstClr val="black"/>
                </a:solidFill>
              </a:rPr>
              <a:t> </a:t>
            </a:r>
            <a:r>
              <a:rPr lang="fr-CH" sz="1400" dirty="0" smtClean="0">
                <a:solidFill>
                  <a:prstClr val="black"/>
                </a:solidFill>
              </a:rPr>
              <a:t>(˚C</a:t>
            </a:r>
            <a:r>
              <a:rPr lang="fr-CH" sz="1400" dirty="0">
                <a:solidFill>
                  <a:prstClr val="black"/>
                </a:solidFill>
              </a:rPr>
              <a:t>)</a:t>
            </a:r>
            <a:endParaRPr lang="en-US" sz="1400" dirty="0">
              <a:solidFill>
                <a:prstClr val="black"/>
              </a:solidFill>
            </a:endParaRPr>
          </a:p>
        </p:txBody>
      </p:sp>
      <p:sp>
        <p:nvSpPr>
          <p:cNvPr id="2" name="Oval 1"/>
          <p:cNvSpPr/>
          <p:nvPr/>
        </p:nvSpPr>
        <p:spPr>
          <a:xfrm>
            <a:off x="6908800" y="5571070"/>
            <a:ext cx="499534" cy="265094"/>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p:cNvCxnSpPr>
            <a:stCxn id="2" idx="2"/>
          </p:cNvCxnSpPr>
          <p:nvPr/>
        </p:nvCxnSpPr>
        <p:spPr>
          <a:xfrm flipH="1">
            <a:off x="5850467" y="5703617"/>
            <a:ext cx="1058333" cy="13254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4842228" y="5449381"/>
            <a:ext cx="1327608" cy="646331"/>
          </a:xfrm>
          <a:prstGeom prst="rect">
            <a:avLst/>
          </a:prstGeom>
        </p:spPr>
        <p:txBody>
          <a:bodyPr wrap="none">
            <a:spAutoFit/>
          </a:bodyPr>
          <a:lstStyle/>
          <a:p>
            <a:r>
              <a:rPr lang="en-GB" dirty="0" smtClean="0">
                <a:solidFill>
                  <a:srgbClr val="FF0000"/>
                </a:solidFill>
                <a:latin typeface="+mj-lt"/>
              </a:rPr>
              <a:t>Al tapering </a:t>
            </a:r>
          </a:p>
          <a:p>
            <a:r>
              <a:rPr lang="en-GB" dirty="0" smtClean="0">
                <a:solidFill>
                  <a:srgbClr val="FF0000"/>
                </a:solidFill>
                <a:latin typeface="+mj-lt"/>
              </a:rPr>
              <a:t>melting</a:t>
            </a:r>
            <a:endParaRPr lang="en-GB" sz="1400" dirty="0">
              <a:solidFill>
                <a:srgbClr val="FF0000"/>
              </a:solidFill>
              <a:latin typeface="+mj-lt"/>
            </a:endParaRPr>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7583" y="4223849"/>
            <a:ext cx="2842684" cy="2206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021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7"/>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8051" y="2836333"/>
            <a:ext cx="5589062" cy="3669242"/>
            <a:chOff x="118051" y="2836333"/>
            <a:chExt cx="5589062" cy="3669242"/>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051" y="2836333"/>
              <a:ext cx="5589062" cy="3669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2" name="Straight Arrow Connector 31"/>
            <p:cNvCxnSpPr/>
            <p:nvPr/>
          </p:nvCxnSpPr>
          <p:spPr>
            <a:xfrm>
              <a:off x="2549043" y="4022693"/>
              <a:ext cx="419582"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552218" y="3944376"/>
              <a:ext cx="0" cy="14763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971800" y="3948874"/>
              <a:ext cx="0" cy="147638"/>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506710" y="3723819"/>
              <a:ext cx="877363" cy="276999"/>
            </a:xfrm>
            <a:prstGeom prst="rect">
              <a:avLst/>
            </a:prstGeom>
            <a:noFill/>
          </p:spPr>
          <p:txBody>
            <a:bodyPr wrap="square" rtlCol="0">
              <a:spAutoFit/>
            </a:bodyPr>
            <a:lstStyle/>
            <a:p>
              <a:r>
                <a:rPr lang="en-GB" sz="1200" b="1" dirty="0" smtClean="0">
                  <a:solidFill>
                    <a:srgbClr val="C00000"/>
                  </a:solidFill>
                </a:rPr>
                <a:t>8 </a:t>
              </a:r>
              <a:r>
                <a:rPr lang="en-GB" sz="1200" b="1" dirty="0" err="1" smtClean="0">
                  <a:solidFill>
                    <a:srgbClr val="C00000"/>
                  </a:solidFill>
                  <a:latin typeface="+mj-lt"/>
                </a:rPr>
                <a:t>m</a:t>
              </a:r>
              <a:r>
                <a:rPr lang="en-GB" sz="1200" b="1" dirty="0" err="1" smtClean="0">
                  <a:solidFill>
                    <a:srgbClr val="C00000"/>
                  </a:solidFill>
                </a:rPr>
                <a:t>s</a:t>
              </a:r>
              <a:endParaRPr lang="en-GB" sz="1200" b="1" dirty="0">
                <a:solidFill>
                  <a:srgbClr val="C00000"/>
                </a:solidFill>
              </a:endParaRPr>
            </a:p>
          </p:txBody>
        </p:sp>
      </p:grpSp>
      <p:sp>
        <p:nvSpPr>
          <p:cNvPr id="5" name="Title 4"/>
          <p:cNvSpPr>
            <a:spLocks noGrp="1"/>
          </p:cNvSpPr>
          <p:nvPr>
            <p:ph type="title"/>
          </p:nvPr>
        </p:nvSpPr>
        <p:spPr>
          <a:xfrm>
            <a:off x="1838222" y="8"/>
            <a:ext cx="7056000" cy="576000"/>
          </a:xfrm>
        </p:spPr>
        <p:txBody>
          <a:bodyPr lIns="72000" tIns="36000" rIns="72000" bIns="36000"/>
          <a:lstStyle/>
          <a:p>
            <a:pPr fontAlgn="base">
              <a:spcAft>
                <a:spcPct val="0"/>
              </a:spcAft>
            </a:pPr>
            <a:r>
              <a:rPr lang="en-GB" sz="2800" dirty="0" smtClean="0"/>
              <a:t>Simulations: TCSPM with MoGr</a:t>
            </a:r>
            <a:endParaRPr lang="en-GB" sz="2800" dirty="0"/>
          </a:p>
        </p:txBody>
      </p:sp>
      <p:sp>
        <p:nvSpPr>
          <p:cNvPr id="6" name="Date Placeholder 5"/>
          <p:cNvSpPr>
            <a:spLocks noGrp="1"/>
          </p:cNvSpPr>
          <p:nvPr>
            <p:ph type="dt" sz="half" idx="10"/>
          </p:nvPr>
        </p:nvSpPr>
        <p:spPr/>
        <p:txBody>
          <a:bodyPr/>
          <a:lstStyle/>
          <a:p>
            <a:r>
              <a:rPr lang="en-US" smtClean="0">
                <a:solidFill>
                  <a:prstClr val="black">
                    <a:lumMod val="50000"/>
                    <a:lumOff val="50000"/>
                  </a:prstClr>
                </a:solidFill>
              </a:rPr>
              <a:t>04.12.2014</a:t>
            </a:r>
            <a:endParaRPr lang="en-US" dirty="0">
              <a:solidFill>
                <a:prstClr val="black">
                  <a:lumMod val="50000"/>
                  <a:lumOff val="50000"/>
                </a:prstClr>
              </a:solidFill>
            </a:endParaRPr>
          </a:p>
        </p:txBody>
      </p:sp>
      <p:sp>
        <p:nvSpPr>
          <p:cNvPr id="7" name="Footer Placeholder 6"/>
          <p:cNvSpPr>
            <a:spLocks noGrp="1"/>
          </p:cNvSpPr>
          <p:nvPr>
            <p:ph type="ftr" sz="quarter" idx="11"/>
          </p:nvPr>
        </p:nvSpPr>
        <p:spPr/>
        <p:txBody>
          <a:bodyPr/>
          <a:lstStyle/>
          <a:p>
            <a:r>
              <a:rPr lang="fr-FR" smtClean="0">
                <a:solidFill>
                  <a:prstClr val="black">
                    <a:lumMod val="50000"/>
                    <a:lumOff val="50000"/>
                  </a:prstClr>
                </a:solidFill>
              </a:rPr>
              <a:t>F. Carra (CERN EN/MME)</a:t>
            </a:r>
            <a:endParaRPr lang="en-US" dirty="0">
              <a:solidFill>
                <a:prstClr val="black">
                  <a:lumMod val="50000"/>
                  <a:lumOff val="50000"/>
                </a:prstClr>
              </a:solidFill>
            </a:endParaRPr>
          </a:p>
        </p:txBody>
      </p:sp>
      <p:sp>
        <p:nvSpPr>
          <p:cNvPr id="8" name="Slide Number Placeholder 7"/>
          <p:cNvSpPr>
            <a:spLocks noGrp="1"/>
          </p:cNvSpPr>
          <p:nvPr>
            <p:ph type="sldNum" sz="quarter" idx="12"/>
          </p:nvPr>
        </p:nvSpPr>
        <p:spPr/>
        <p:txBody>
          <a:bodyPr/>
          <a:lstStyle/>
          <a:p>
            <a:fld id="{AC5B1FEA-406A-7749-A5C3-DDCB5F67A4CE}" type="slidenum">
              <a:rPr lang="en-US" smtClean="0">
                <a:solidFill>
                  <a:prstClr val="black">
                    <a:lumMod val="50000"/>
                    <a:lumOff val="50000"/>
                  </a:prstClr>
                </a:solidFill>
              </a:rPr>
              <a:pPr/>
              <a:t>18</a:t>
            </a:fld>
            <a:endParaRPr lang="en-US" dirty="0">
              <a:solidFill>
                <a:prstClr val="black">
                  <a:lumMod val="50000"/>
                  <a:lumOff val="50000"/>
                </a:prstClr>
              </a:solidFill>
            </a:endParaRPr>
          </a:p>
        </p:txBody>
      </p:sp>
      <p:sp>
        <p:nvSpPr>
          <p:cNvPr id="39" name="Title 10"/>
          <p:cNvSpPr txBox="1">
            <a:spLocks/>
          </p:cNvSpPr>
          <p:nvPr/>
        </p:nvSpPr>
        <p:spPr>
          <a:xfrm>
            <a:off x="1202267" y="980728"/>
            <a:ext cx="8500533" cy="2947805"/>
          </a:xfrm>
          <a:prstGeom prst="rect">
            <a:avLst/>
          </a:prstGeom>
        </p:spPr>
        <p:txBody>
          <a:bodyPr/>
          <a:lstStyle/>
          <a:p>
            <a:pPr defTabSz="457200">
              <a:spcBef>
                <a:spcPts val="0"/>
              </a:spcBef>
              <a:spcAft>
                <a:spcPts val="600"/>
              </a:spcAft>
              <a:buClr>
                <a:schemeClr val="accent1"/>
              </a:buClr>
              <a:buSzPct val="95000"/>
              <a:defRPr/>
            </a:pPr>
            <a:r>
              <a:rPr lang="en-US" sz="2000" b="1" dirty="0" smtClean="0">
                <a:solidFill>
                  <a:srgbClr val="002060"/>
                </a:solidFill>
                <a:latin typeface="+mj-lt"/>
              </a:rPr>
              <a:t>Shockwaves </a:t>
            </a:r>
          </a:p>
          <a:p>
            <a:pPr marL="360000" indent="-360000">
              <a:spcAft>
                <a:spcPts val="600"/>
              </a:spcAft>
              <a:buClr>
                <a:schemeClr val="accent1"/>
              </a:buClr>
              <a:buSzPct val="95000"/>
              <a:buFont typeface="Wingdings" panose="05000000000000000000" pitchFamily="2" charset="2"/>
              <a:buChar char="§"/>
              <a:defRPr/>
            </a:pPr>
            <a:r>
              <a:rPr lang="en-US" sz="1600" dirty="0">
                <a:solidFill>
                  <a:srgbClr val="002060"/>
                </a:solidFill>
              </a:rPr>
              <a:t>The frequency of the shockwaves to be acquired ranges from </a:t>
            </a:r>
            <a:r>
              <a:rPr lang="en-US" sz="1600" b="1" dirty="0" smtClean="0">
                <a:solidFill>
                  <a:srgbClr val="002060"/>
                </a:solidFill>
              </a:rPr>
              <a:t>2.5 </a:t>
            </a:r>
            <a:r>
              <a:rPr lang="en-US" sz="1600" b="1" dirty="0">
                <a:solidFill>
                  <a:srgbClr val="002060"/>
                </a:solidFill>
              </a:rPr>
              <a:t>kHz </a:t>
            </a:r>
            <a:r>
              <a:rPr lang="en-US" sz="1600" dirty="0">
                <a:solidFill>
                  <a:srgbClr val="002060"/>
                </a:solidFill>
              </a:rPr>
              <a:t>(longitudinal) to </a:t>
            </a:r>
            <a:r>
              <a:rPr lang="en-US" sz="1600" b="1" dirty="0" smtClean="0">
                <a:solidFill>
                  <a:srgbClr val="002060"/>
                </a:solidFill>
              </a:rPr>
              <a:t>50 kHz </a:t>
            </a:r>
            <a:r>
              <a:rPr lang="en-US" sz="1600" dirty="0">
                <a:solidFill>
                  <a:srgbClr val="002060"/>
                </a:solidFill>
              </a:rPr>
              <a:t>(transversal); maximum strains </a:t>
            </a:r>
            <a:r>
              <a:rPr lang="en-US" sz="1600">
                <a:solidFill>
                  <a:srgbClr val="002060"/>
                </a:solidFill>
              </a:rPr>
              <a:t>around </a:t>
            </a:r>
            <a:r>
              <a:rPr lang="en-US" sz="1600" b="1" dirty="0">
                <a:solidFill>
                  <a:srgbClr val="002060"/>
                </a:solidFill>
              </a:rPr>
              <a:t>5</a:t>
            </a:r>
            <a:r>
              <a:rPr lang="en-US" sz="1600" b="1" smtClean="0">
                <a:solidFill>
                  <a:srgbClr val="002060"/>
                </a:solidFill>
              </a:rPr>
              <a:t>000 </a:t>
            </a:r>
            <a:r>
              <a:rPr lang="en-US" sz="1600" b="1" dirty="0" err="1" smtClean="0">
                <a:solidFill>
                  <a:srgbClr val="002060"/>
                </a:solidFill>
              </a:rPr>
              <a:t>microstrain</a:t>
            </a:r>
            <a:endParaRPr lang="en-US" sz="1600" b="1" dirty="0" smtClean="0">
              <a:solidFill>
                <a:srgbClr val="002060"/>
              </a:solidFill>
              <a:latin typeface="+mj-lt"/>
            </a:endParaRPr>
          </a:p>
          <a:p>
            <a:pPr marL="360000" indent="-360000" defTabSz="457200">
              <a:spcBef>
                <a:spcPts val="0"/>
              </a:spcBef>
              <a:spcAft>
                <a:spcPts val="600"/>
              </a:spcAft>
              <a:buClr>
                <a:schemeClr val="accent1"/>
              </a:buClr>
              <a:buSzPct val="95000"/>
              <a:buFont typeface="Wingdings" panose="05000000000000000000" pitchFamily="2" charset="2"/>
              <a:buChar char="§"/>
              <a:defRPr/>
            </a:pPr>
            <a:r>
              <a:rPr lang="en-US" sz="1600" dirty="0" smtClean="0">
                <a:solidFill>
                  <a:srgbClr val="002060"/>
                </a:solidFill>
                <a:latin typeface="+mj-lt"/>
              </a:rPr>
              <a:t>Jaw flexural oscillation has a frequency of </a:t>
            </a:r>
            <a:r>
              <a:rPr lang="en-US" sz="1600" b="1" dirty="0" smtClean="0">
                <a:solidFill>
                  <a:srgbClr val="002060"/>
                </a:solidFill>
                <a:latin typeface="+mj-lt"/>
              </a:rPr>
              <a:t>~125 Hz </a:t>
            </a:r>
            <a:r>
              <a:rPr lang="en-US" sz="1600" dirty="0" smtClean="0">
                <a:solidFill>
                  <a:srgbClr val="002060"/>
                </a:solidFill>
                <a:latin typeface="+mj-lt"/>
              </a:rPr>
              <a:t>and a maximum amplitude of </a:t>
            </a:r>
            <a:r>
              <a:rPr lang="en-US" sz="1600" b="1" dirty="0" smtClean="0">
                <a:solidFill>
                  <a:srgbClr val="002060"/>
                </a:solidFill>
                <a:latin typeface="+mj-lt"/>
              </a:rPr>
              <a:t>~2.1 mm</a:t>
            </a:r>
          </a:p>
          <a:p>
            <a:pPr marL="360000" indent="-360000" defTabSz="457200">
              <a:spcBef>
                <a:spcPts val="0"/>
              </a:spcBef>
              <a:spcAft>
                <a:spcPts val="600"/>
              </a:spcAft>
              <a:buClr>
                <a:schemeClr val="accent1"/>
              </a:buClr>
              <a:buSzPct val="95000"/>
              <a:buFont typeface="Wingdings" panose="05000000000000000000" pitchFamily="2" charset="2"/>
              <a:buChar char="§"/>
              <a:defRPr/>
            </a:pPr>
            <a:r>
              <a:rPr lang="en-US" sz="1600" dirty="0" smtClean="0">
                <a:solidFill>
                  <a:srgbClr val="002060"/>
                </a:solidFill>
                <a:latin typeface="+mj-lt"/>
              </a:rPr>
              <a:t>Transverse velocity of the external surface </a:t>
            </a:r>
            <a:r>
              <a:rPr lang="en-US" sz="1600" b="1" dirty="0" smtClean="0">
                <a:solidFill>
                  <a:srgbClr val="002060"/>
                </a:solidFill>
                <a:latin typeface="+mj-lt"/>
              </a:rPr>
              <a:t>~12 m/s</a:t>
            </a:r>
            <a:endParaRPr lang="en-US" sz="1600" b="1" dirty="0" smtClean="0">
              <a:solidFill>
                <a:srgbClr val="3FAE02"/>
              </a:solidFill>
              <a:latin typeface="+mj-lt"/>
            </a:endParaRPr>
          </a:p>
        </p:txBody>
      </p:sp>
      <p:pic>
        <p:nvPicPr>
          <p:cNvPr id="21"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32622" y="3485924"/>
            <a:ext cx="4273378" cy="2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6244473" y="3485924"/>
            <a:ext cx="1572741" cy="257369"/>
          </a:xfrm>
          <a:prstGeom prst="rect">
            <a:avLst/>
          </a:prstGeom>
          <a:solidFill>
            <a:srgbClr val="C00000"/>
          </a:solidFill>
          <a:ln>
            <a:solidFill>
              <a:srgbClr val="C00000"/>
            </a:solidFill>
          </a:ln>
          <a:scene3d>
            <a:camera prst="orthographicFront"/>
            <a:lightRig rig="balanced" dir="t"/>
          </a:scene3d>
          <a:sp3d extrusionH="3175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a:defRPr lang="en-US"/>
            </a:defPPr>
            <a:lvl1pPr algn="ctr" fontAlgn="base">
              <a:spcBef>
                <a:spcPct val="0"/>
              </a:spcBef>
              <a:spcAft>
                <a:spcPct val="0"/>
              </a:spcAft>
              <a:defRPr sz="1600" b="0"/>
            </a:lvl1pPr>
            <a:lvl2pPr fontAlgn="base">
              <a:spcBef>
                <a:spcPct val="0"/>
              </a:spcBef>
              <a:spcAft>
                <a:spcPct val="0"/>
              </a:spcAft>
            </a:lvl2pPr>
            <a:lvl3pPr fontAlgn="base">
              <a:spcBef>
                <a:spcPct val="0"/>
              </a:spcBef>
              <a:spcAft>
                <a:spcPct val="0"/>
              </a:spcAft>
            </a:lvl3pPr>
            <a:lvl4pPr fontAlgn="base">
              <a:spcBef>
                <a:spcPct val="0"/>
              </a:spcBef>
              <a:spcAft>
                <a:spcPct val="0"/>
              </a:spcAft>
            </a:lvl4pPr>
            <a:lvl5pPr fontAlgn="base">
              <a:spcBef>
                <a:spcPct val="0"/>
              </a:spcBef>
              <a:spcAft>
                <a:spcPct val="0"/>
              </a:spcAft>
            </a:lvl5pPr>
            <a:lvl6pPr defTabSz="914400"/>
            <a:lvl7pPr defTabSz="914400"/>
            <a:lvl8pPr defTabSz="914400"/>
            <a:lvl9pPr defTabSz="914400"/>
          </a:lstStyle>
          <a:p>
            <a:r>
              <a:rPr lang="en-GB" sz="1200" dirty="0" smtClean="0"/>
              <a:t>Reference System</a:t>
            </a:r>
            <a:endParaRPr lang="en-GB" sz="1200" dirty="0"/>
          </a:p>
        </p:txBody>
      </p:sp>
      <p:grpSp>
        <p:nvGrpSpPr>
          <p:cNvPr id="4" name="Group 3"/>
          <p:cNvGrpSpPr/>
          <p:nvPr/>
        </p:nvGrpSpPr>
        <p:grpSpPr>
          <a:xfrm>
            <a:off x="183671" y="2913088"/>
            <a:ext cx="5523442" cy="3616673"/>
            <a:chOff x="1838222" y="2310697"/>
            <a:chExt cx="5523442" cy="3616673"/>
          </a:xfrm>
        </p:grpSpPr>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8222" y="2310697"/>
              <a:ext cx="5523442" cy="3616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5" name="Straight Connector 24"/>
            <p:cNvCxnSpPr/>
            <p:nvPr/>
          </p:nvCxnSpPr>
          <p:spPr>
            <a:xfrm>
              <a:off x="2770132" y="2996819"/>
              <a:ext cx="0" cy="1476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081416" y="2996819"/>
              <a:ext cx="0" cy="48910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770132" y="3070638"/>
              <a:ext cx="311284"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685279" y="2774589"/>
              <a:ext cx="877363" cy="276999"/>
            </a:xfrm>
            <a:prstGeom prst="rect">
              <a:avLst/>
            </a:prstGeom>
            <a:noFill/>
          </p:spPr>
          <p:txBody>
            <a:bodyPr wrap="square" rtlCol="0">
              <a:spAutoFit/>
            </a:bodyPr>
            <a:lstStyle/>
            <a:p>
              <a:r>
                <a:rPr lang="en-GB" sz="1200" b="1" dirty="0" smtClean="0">
                  <a:solidFill>
                    <a:srgbClr val="C00000"/>
                  </a:solidFill>
                </a:rPr>
                <a:t>20 </a:t>
              </a:r>
              <a:r>
                <a:rPr lang="en-GB" sz="1200" b="1" dirty="0" err="1" smtClean="0">
                  <a:solidFill>
                    <a:srgbClr val="C00000"/>
                  </a:solidFill>
                  <a:latin typeface="Symbol" panose="05050102010706020507" pitchFamily="18" charset="2"/>
                </a:rPr>
                <a:t>m</a:t>
              </a:r>
              <a:r>
                <a:rPr lang="en-GB" sz="1200" b="1" dirty="0" err="1" smtClean="0">
                  <a:solidFill>
                    <a:srgbClr val="C00000"/>
                  </a:solidFill>
                </a:rPr>
                <a:t>s</a:t>
              </a:r>
              <a:endParaRPr lang="en-GB" sz="1200" b="1" dirty="0">
                <a:solidFill>
                  <a:srgbClr val="C00000"/>
                </a:solidFill>
              </a:endParaRPr>
            </a:p>
          </p:txBody>
        </p:sp>
      </p:grpSp>
    </p:spTree>
    <p:extLst>
      <p:ext uri="{BB962C8B-B14F-4D97-AF65-F5344CB8AC3E}">
        <p14:creationId xmlns:p14="http://schemas.microsoft.com/office/powerpoint/2010/main" val="20934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63943" y="525713"/>
            <a:ext cx="3942057" cy="2343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a:xfrm>
            <a:off x="1838222" y="8"/>
            <a:ext cx="7056000" cy="576000"/>
          </a:xfrm>
        </p:spPr>
        <p:txBody>
          <a:bodyPr lIns="72000" tIns="36000" rIns="72000" bIns="36000"/>
          <a:lstStyle/>
          <a:p>
            <a:pPr fontAlgn="base">
              <a:spcAft>
                <a:spcPct val="0"/>
              </a:spcAft>
            </a:pPr>
            <a:r>
              <a:rPr lang="en-GB" sz="2800" dirty="0" smtClean="0"/>
              <a:t>Simulations: TCSPM with MoGr</a:t>
            </a:r>
            <a:endParaRPr lang="en-GB" sz="2800" dirty="0"/>
          </a:p>
        </p:txBody>
      </p:sp>
      <p:sp>
        <p:nvSpPr>
          <p:cNvPr id="6" name="Date Placeholder 5"/>
          <p:cNvSpPr>
            <a:spLocks noGrp="1"/>
          </p:cNvSpPr>
          <p:nvPr>
            <p:ph type="dt" sz="half" idx="10"/>
          </p:nvPr>
        </p:nvSpPr>
        <p:spPr/>
        <p:txBody>
          <a:bodyPr/>
          <a:lstStyle/>
          <a:p>
            <a:r>
              <a:rPr lang="en-US" smtClean="0">
                <a:solidFill>
                  <a:prstClr val="black">
                    <a:lumMod val="50000"/>
                    <a:lumOff val="50000"/>
                  </a:prstClr>
                </a:solidFill>
              </a:rPr>
              <a:t>04.12.2014</a:t>
            </a:r>
            <a:endParaRPr lang="en-US" dirty="0">
              <a:solidFill>
                <a:prstClr val="black">
                  <a:lumMod val="50000"/>
                  <a:lumOff val="50000"/>
                </a:prstClr>
              </a:solidFill>
            </a:endParaRPr>
          </a:p>
        </p:txBody>
      </p:sp>
      <p:sp>
        <p:nvSpPr>
          <p:cNvPr id="7" name="Footer Placeholder 6"/>
          <p:cNvSpPr>
            <a:spLocks noGrp="1"/>
          </p:cNvSpPr>
          <p:nvPr>
            <p:ph type="ftr" sz="quarter" idx="11"/>
          </p:nvPr>
        </p:nvSpPr>
        <p:spPr/>
        <p:txBody>
          <a:bodyPr/>
          <a:lstStyle/>
          <a:p>
            <a:r>
              <a:rPr lang="fr-FR" smtClean="0">
                <a:solidFill>
                  <a:prstClr val="black">
                    <a:lumMod val="50000"/>
                    <a:lumOff val="50000"/>
                  </a:prstClr>
                </a:solidFill>
              </a:rPr>
              <a:t>F. Carra (CERN EN/MME)</a:t>
            </a:r>
            <a:endParaRPr lang="en-US" dirty="0">
              <a:solidFill>
                <a:prstClr val="black">
                  <a:lumMod val="50000"/>
                  <a:lumOff val="50000"/>
                </a:prstClr>
              </a:solidFill>
            </a:endParaRPr>
          </a:p>
        </p:txBody>
      </p:sp>
      <p:sp>
        <p:nvSpPr>
          <p:cNvPr id="8" name="Slide Number Placeholder 7"/>
          <p:cNvSpPr>
            <a:spLocks noGrp="1"/>
          </p:cNvSpPr>
          <p:nvPr>
            <p:ph type="sldNum" sz="quarter" idx="12"/>
          </p:nvPr>
        </p:nvSpPr>
        <p:spPr/>
        <p:txBody>
          <a:bodyPr/>
          <a:lstStyle/>
          <a:p>
            <a:fld id="{AC5B1FEA-406A-7749-A5C3-DDCB5F67A4CE}" type="slidenum">
              <a:rPr lang="en-US" smtClean="0">
                <a:solidFill>
                  <a:prstClr val="black">
                    <a:lumMod val="50000"/>
                    <a:lumOff val="50000"/>
                  </a:prstClr>
                </a:solidFill>
              </a:rPr>
              <a:pPr/>
              <a:t>19</a:t>
            </a:fld>
            <a:endParaRPr lang="en-US" dirty="0">
              <a:solidFill>
                <a:prstClr val="black">
                  <a:lumMod val="50000"/>
                  <a:lumOff val="50000"/>
                </a:prstClr>
              </a:solidFill>
            </a:endParaRPr>
          </a:p>
        </p:txBody>
      </p:sp>
      <p:sp>
        <p:nvSpPr>
          <p:cNvPr id="39" name="Title 10"/>
          <p:cNvSpPr txBox="1">
            <a:spLocks/>
          </p:cNvSpPr>
          <p:nvPr/>
        </p:nvSpPr>
        <p:spPr>
          <a:xfrm>
            <a:off x="1109135" y="698632"/>
            <a:ext cx="5365111" cy="2374768"/>
          </a:xfrm>
          <a:prstGeom prst="rect">
            <a:avLst/>
          </a:prstGeom>
        </p:spPr>
        <p:txBody>
          <a:bodyPr/>
          <a:lstStyle/>
          <a:p>
            <a:pPr defTabSz="457200">
              <a:spcBef>
                <a:spcPts val="0"/>
              </a:spcBef>
              <a:spcAft>
                <a:spcPts val="600"/>
              </a:spcAft>
              <a:buClr>
                <a:schemeClr val="accent1"/>
              </a:buClr>
              <a:buSzPct val="95000"/>
              <a:defRPr/>
            </a:pPr>
            <a:r>
              <a:rPr lang="en-US" sz="2000" b="1" dirty="0" smtClean="0">
                <a:solidFill>
                  <a:srgbClr val="002060"/>
                </a:solidFill>
                <a:latin typeface="+mj-lt"/>
              </a:rPr>
              <a:t>Does MoGr withstand the impact?</a:t>
            </a:r>
          </a:p>
          <a:p>
            <a:pPr marL="360000" indent="-360000">
              <a:spcAft>
                <a:spcPts val="600"/>
              </a:spcAft>
              <a:buClr>
                <a:schemeClr val="accent1"/>
              </a:buClr>
              <a:buSzPct val="95000"/>
              <a:buFont typeface="Wingdings" panose="05000000000000000000" pitchFamily="2" charset="2"/>
              <a:buChar char="§"/>
              <a:defRPr/>
            </a:pPr>
            <a:r>
              <a:rPr lang="en-US" sz="1600" dirty="0" smtClean="0">
                <a:solidFill>
                  <a:srgbClr val="002060"/>
                </a:solidFill>
                <a:latin typeface="+mj-lt"/>
              </a:rPr>
              <a:t>Flexural and compressive measurements on MG-5220-S grade</a:t>
            </a:r>
          </a:p>
          <a:p>
            <a:pPr marL="360000" indent="-360000">
              <a:spcAft>
                <a:spcPts val="600"/>
              </a:spcAft>
              <a:buClr>
                <a:schemeClr val="accent1"/>
              </a:buClr>
              <a:buSzPct val="95000"/>
              <a:buFont typeface="Wingdings" panose="05000000000000000000" pitchFamily="2" charset="2"/>
              <a:buChar char="§"/>
              <a:defRPr/>
            </a:pPr>
            <a:r>
              <a:rPr lang="en-US" sz="1600" b="1" dirty="0" smtClean="0">
                <a:solidFill>
                  <a:srgbClr val="002060"/>
                </a:solidFill>
                <a:latin typeface="+mj-lt"/>
              </a:rPr>
              <a:t>Higher strains than CFC jaw, but similar ratio against reference ultimate strain</a:t>
            </a:r>
          </a:p>
          <a:p>
            <a:pPr marL="360000" indent="-360000">
              <a:spcAft>
                <a:spcPts val="600"/>
              </a:spcAft>
              <a:buClr>
                <a:schemeClr val="accent1"/>
              </a:buClr>
              <a:buSzPct val="95000"/>
              <a:buFont typeface="Wingdings" panose="05000000000000000000" pitchFamily="2" charset="2"/>
              <a:buChar char="§"/>
              <a:defRPr/>
            </a:pPr>
            <a:r>
              <a:rPr lang="en-US" sz="1600" dirty="0">
                <a:solidFill>
                  <a:srgbClr val="002060"/>
                </a:solidFill>
                <a:latin typeface="+mj-lt"/>
              </a:rPr>
              <a:t>Again, </a:t>
            </a:r>
            <a:r>
              <a:rPr lang="en-US" sz="1600" b="1" dirty="0">
                <a:solidFill>
                  <a:srgbClr val="002060"/>
                </a:solidFill>
                <a:latin typeface="+mj-lt"/>
              </a:rPr>
              <a:t>Y is </a:t>
            </a:r>
            <a:r>
              <a:rPr lang="en-US" sz="1600" b="1" dirty="0" smtClean="0">
                <a:solidFill>
                  <a:srgbClr val="002060"/>
                </a:solidFill>
                <a:latin typeface="+mj-lt"/>
              </a:rPr>
              <a:t>the most </a:t>
            </a:r>
            <a:r>
              <a:rPr lang="en-US" sz="1600" b="1" dirty="0">
                <a:solidFill>
                  <a:srgbClr val="002060"/>
                </a:solidFill>
                <a:latin typeface="+mj-lt"/>
              </a:rPr>
              <a:t>critical </a:t>
            </a:r>
            <a:r>
              <a:rPr lang="en-US" sz="1600" b="1" dirty="0" smtClean="0">
                <a:solidFill>
                  <a:srgbClr val="002060"/>
                </a:solidFill>
                <a:latin typeface="+mj-lt"/>
              </a:rPr>
              <a:t>direction</a:t>
            </a:r>
          </a:p>
          <a:p>
            <a:pPr marL="360000" indent="-360000">
              <a:spcAft>
                <a:spcPts val="600"/>
              </a:spcAft>
              <a:buClr>
                <a:schemeClr val="accent1"/>
              </a:buClr>
              <a:buSzPct val="95000"/>
              <a:buFont typeface="Wingdings" panose="05000000000000000000" pitchFamily="2" charset="2"/>
              <a:buChar char="§"/>
              <a:defRPr/>
            </a:pPr>
            <a:r>
              <a:rPr lang="en-US" sz="1600" dirty="0" smtClean="0">
                <a:solidFill>
                  <a:srgbClr val="002060"/>
                </a:solidFill>
                <a:latin typeface="+mj-lt"/>
              </a:rPr>
              <a:t>Plasticity induced on the Glidcop housing is similar to the TCSG case</a:t>
            </a:r>
            <a:endParaRPr lang="en-US" sz="1600" dirty="0">
              <a:solidFill>
                <a:srgbClr val="002060"/>
              </a:solidFill>
              <a:latin typeface="+mj-lt"/>
            </a:endParaRPr>
          </a:p>
        </p:txBody>
      </p:sp>
      <p:sp>
        <p:nvSpPr>
          <p:cNvPr id="24" name="TextBox 23"/>
          <p:cNvSpPr txBox="1"/>
          <p:nvPr/>
        </p:nvSpPr>
        <p:spPr>
          <a:xfrm>
            <a:off x="6447673" y="743504"/>
            <a:ext cx="1572741" cy="257369"/>
          </a:xfrm>
          <a:prstGeom prst="rect">
            <a:avLst/>
          </a:prstGeom>
          <a:solidFill>
            <a:srgbClr val="C00000"/>
          </a:solidFill>
          <a:ln>
            <a:solidFill>
              <a:srgbClr val="C00000"/>
            </a:solidFill>
          </a:ln>
          <a:scene3d>
            <a:camera prst="orthographicFront"/>
            <a:lightRig rig="balanced" dir="t"/>
          </a:scene3d>
          <a:sp3d extrusionH="3175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a:defRPr lang="en-US"/>
            </a:defPPr>
            <a:lvl1pPr algn="ctr" fontAlgn="base">
              <a:spcBef>
                <a:spcPct val="0"/>
              </a:spcBef>
              <a:spcAft>
                <a:spcPct val="0"/>
              </a:spcAft>
              <a:defRPr sz="1600" b="0"/>
            </a:lvl1pPr>
            <a:lvl2pPr fontAlgn="base">
              <a:spcBef>
                <a:spcPct val="0"/>
              </a:spcBef>
              <a:spcAft>
                <a:spcPct val="0"/>
              </a:spcAft>
            </a:lvl2pPr>
            <a:lvl3pPr fontAlgn="base">
              <a:spcBef>
                <a:spcPct val="0"/>
              </a:spcBef>
              <a:spcAft>
                <a:spcPct val="0"/>
              </a:spcAft>
            </a:lvl3pPr>
            <a:lvl4pPr fontAlgn="base">
              <a:spcBef>
                <a:spcPct val="0"/>
              </a:spcBef>
              <a:spcAft>
                <a:spcPct val="0"/>
              </a:spcAft>
            </a:lvl4pPr>
            <a:lvl5pPr fontAlgn="base">
              <a:spcBef>
                <a:spcPct val="0"/>
              </a:spcBef>
              <a:spcAft>
                <a:spcPct val="0"/>
              </a:spcAft>
            </a:lvl5pPr>
            <a:lvl6pPr defTabSz="914400"/>
            <a:lvl7pPr defTabSz="914400"/>
            <a:lvl8pPr defTabSz="914400"/>
            <a:lvl9pPr defTabSz="914400"/>
          </a:lstStyle>
          <a:p>
            <a:r>
              <a:rPr lang="en-GB" sz="1200" dirty="0" smtClean="0"/>
              <a:t>Reference System</a:t>
            </a:r>
            <a:endParaRPr lang="en-GB" sz="1200" dirty="0"/>
          </a:p>
        </p:txBody>
      </p:sp>
      <p:graphicFrame>
        <p:nvGraphicFramePr>
          <p:cNvPr id="16" name="Table 15"/>
          <p:cNvGraphicFramePr>
            <a:graphicFrameLocks noGrp="1"/>
          </p:cNvGraphicFramePr>
          <p:nvPr>
            <p:extLst>
              <p:ext uri="{D42A27DB-BD31-4B8C-83A1-F6EECF244321}">
                <p14:modId xmlns:p14="http://schemas.microsoft.com/office/powerpoint/2010/main" val="689686843"/>
              </p:ext>
            </p:extLst>
          </p:nvPr>
        </p:nvGraphicFramePr>
        <p:xfrm>
          <a:off x="699797" y="3142675"/>
          <a:ext cx="4545796" cy="3418840"/>
        </p:xfrm>
        <a:graphic>
          <a:graphicData uri="http://schemas.openxmlformats.org/drawingml/2006/table">
            <a:tbl>
              <a:tblPr firstRow="1" bandRow="1">
                <a:tableStyleId>{5C22544A-7EE6-4342-B048-85BDC9FD1C3A}</a:tableStyleId>
              </a:tblPr>
              <a:tblGrid>
                <a:gridCol w="689451"/>
                <a:gridCol w="2014220"/>
                <a:gridCol w="1842125"/>
              </a:tblGrid>
              <a:tr h="370840">
                <a:tc gridSpan="3">
                  <a:txBody>
                    <a:bodyPr/>
                    <a:lstStyle/>
                    <a:p>
                      <a:pPr algn="ctr"/>
                      <a:r>
                        <a:rPr lang="en-GB" sz="1600" dirty="0" smtClean="0"/>
                        <a:t>Normal</a:t>
                      </a:r>
                      <a:r>
                        <a:rPr lang="en-GB" sz="1600" baseline="0" dirty="0" smtClean="0"/>
                        <a:t> strains on MoGr jaw</a:t>
                      </a:r>
                      <a:endParaRPr lang="en-GB" sz="1600" dirty="0"/>
                    </a:p>
                  </a:txBody>
                  <a:tcPr anchor="ctr"/>
                </a:tc>
                <a:tc hMerge="1">
                  <a:txBody>
                    <a:bodyPr/>
                    <a:lstStyle/>
                    <a:p>
                      <a:pPr algn="ctr"/>
                      <a:endParaRPr lang="en-GB" sz="1400" dirty="0"/>
                    </a:p>
                  </a:txBody>
                  <a:tcPr anchor="ctr"/>
                </a:tc>
                <a:tc hMerge="1">
                  <a:txBody>
                    <a:bodyPr/>
                    <a:lstStyle/>
                    <a:p>
                      <a:pPr algn="ctr"/>
                      <a:endParaRPr lang="en-GB" sz="1400" dirty="0"/>
                    </a:p>
                  </a:txBody>
                  <a:tcPr anchor="ctr"/>
                </a:tc>
              </a:tr>
              <a:tr h="370840">
                <a:tc>
                  <a:txBody>
                    <a:bodyPr/>
                    <a:lstStyle/>
                    <a:p>
                      <a:endParaRPr lang="en-GB" sz="1400" dirty="0"/>
                    </a:p>
                  </a:txBody>
                  <a:tcPr anchor="ctr"/>
                </a:tc>
                <a:tc>
                  <a:txBody>
                    <a:bodyPr/>
                    <a:lstStyle/>
                    <a:p>
                      <a:pPr algn="ctr"/>
                      <a:r>
                        <a:rPr lang="en-GB" sz="1600" dirty="0" smtClean="0"/>
                        <a:t>Maximum over</a:t>
                      </a:r>
                      <a:r>
                        <a:rPr lang="en-GB" sz="1600" baseline="0" dirty="0" smtClean="0"/>
                        <a:t> time </a:t>
                      </a:r>
                    </a:p>
                    <a:p>
                      <a:pPr algn="ctr"/>
                      <a:r>
                        <a:rPr lang="en-GB" sz="1600" baseline="0" dirty="0" smtClean="0"/>
                        <a:t>Simulation </a:t>
                      </a:r>
                    </a:p>
                    <a:p>
                      <a:pPr algn="ctr"/>
                      <a:r>
                        <a:rPr lang="en-GB" sz="1600" baseline="0" dirty="0" smtClean="0"/>
                        <a:t>[</a:t>
                      </a:r>
                      <a:r>
                        <a:rPr lang="en-GB" sz="1600" baseline="0" dirty="0" err="1" smtClean="0"/>
                        <a:t>microstrain</a:t>
                      </a:r>
                      <a:r>
                        <a:rPr lang="en-GB" sz="1600" baseline="0" dirty="0" smtClean="0"/>
                        <a:t>]</a:t>
                      </a:r>
                      <a:endParaRPr lang="en-GB" sz="1600" dirty="0"/>
                    </a:p>
                  </a:txBody>
                  <a:tcPr anchor="ctr"/>
                </a:tc>
                <a:tc>
                  <a:txBody>
                    <a:bodyPr/>
                    <a:lstStyle/>
                    <a:p>
                      <a:pPr algn="ctr"/>
                      <a:r>
                        <a:rPr lang="en-GB" sz="1600" dirty="0" smtClean="0"/>
                        <a:t>Reference value*</a:t>
                      </a:r>
                    </a:p>
                    <a:p>
                      <a:pPr algn="ctr"/>
                      <a:r>
                        <a:rPr lang="en-GB" sz="1600" dirty="0" smtClean="0"/>
                        <a:t>Ultimate strain</a:t>
                      </a:r>
                      <a:r>
                        <a:rPr lang="en-GB" sz="1600" baseline="0" dirty="0" smtClean="0"/>
                        <a:t> </a:t>
                      </a:r>
                    </a:p>
                    <a:p>
                      <a:pPr algn="ctr"/>
                      <a:r>
                        <a:rPr lang="en-GB" sz="1600" baseline="0" dirty="0" smtClean="0"/>
                        <a:t>[</a:t>
                      </a:r>
                      <a:r>
                        <a:rPr lang="en-GB" sz="1600" dirty="0" err="1" smtClean="0"/>
                        <a:t>microstrain</a:t>
                      </a:r>
                      <a:r>
                        <a:rPr lang="en-GB" sz="1600" baseline="0" dirty="0" smtClean="0"/>
                        <a:t>]</a:t>
                      </a:r>
                      <a:endParaRPr lang="en-GB" sz="1600" dirty="0"/>
                    </a:p>
                  </a:txBody>
                  <a:tcPr anchor="ct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err="1" smtClean="0">
                          <a:solidFill>
                            <a:schemeClr val="tx1"/>
                          </a:solidFill>
                          <a:latin typeface="Symbol" panose="05050102010706020507" pitchFamily="18" charset="2"/>
                        </a:rPr>
                        <a:t>e</a:t>
                      </a:r>
                      <a:r>
                        <a:rPr lang="en-US" sz="1800" b="1" kern="1200" baseline="-25000" dirty="0" err="1" smtClean="0">
                          <a:solidFill>
                            <a:schemeClr val="tx1"/>
                          </a:solidFill>
                          <a:latin typeface="+mn-lt"/>
                          <a:ea typeface="+mn-ea"/>
                          <a:cs typeface="+mn-cs"/>
                        </a:rPr>
                        <a:t>+x</a:t>
                      </a:r>
                      <a:endParaRPr lang="en-GB" b="1" dirty="0">
                        <a:solidFill>
                          <a:schemeClr val="tx1"/>
                        </a:solidFill>
                      </a:endParaRPr>
                    </a:p>
                  </a:txBody>
                  <a:tcPr marL="0" marR="0" marT="0" marB="0" anchor="ctr"/>
                </a:tc>
                <a:tc>
                  <a:txBody>
                    <a:bodyPr/>
                    <a:lstStyle/>
                    <a:p>
                      <a:pPr algn="l"/>
                      <a:r>
                        <a:rPr lang="en-GB" sz="1400" b="1" kern="1200" baseline="0" dirty="0" smtClean="0">
                          <a:solidFill>
                            <a:srgbClr val="F96E05"/>
                          </a:solidFill>
                          <a:latin typeface="+mn-lt"/>
                          <a:ea typeface="+mn-ea"/>
                          <a:cs typeface="+mn-cs"/>
                        </a:rPr>
                        <a:t>4500</a:t>
                      </a:r>
                      <a:endParaRPr lang="en-GB" sz="1400" b="1" kern="1200" baseline="0" dirty="0">
                        <a:solidFill>
                          <a:srgbClr val="F96E05"/>
                        </a:solidFill>
                        <a:latin typeface="+mn-lt"/>
                        <a:ea typeface="+mn-ea"/>
                        <a:cs typeface="+mn-cs"/>
                      </a:endParaRPr>
                    </a:p>
                  </a:txBody>
                  <a:tcPr anchor="ctr"/>
                </a:tc>
                <a:tc>
                  <a:txBody>
                    <a:bodyPr/>
                    <a:lstStyle/>
                    <a:p>
                      <a:pPr algn="l"/>
                      <a:r>
                        <a:rPr lang="en-GB" sz="1400" b="1" dirty="0" smtClean="0"/>
                        <a:t>3000 </a:t>
                      </a:r>
                      <a:r>
                        <a:rPr lang="en-GB" sz="1000" b="0" dirty="0" smtClean="0"/>
                        <a:t>(6530A grade: 4800)</a:t>
                      </a:r>
                      <a:endParaRPr lang="en-GB" sz="1000" b="0" dirty="0"/>
                    </a:p>
                  </a:txBody>
                  <a:tcPr anchor="ct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err="1" smtClean="0">
                          <a:solidFill>
                            <a:schemeClr val="tx1"/>
                          </a:solidFill>
                          <a:latin typeface="Symbol" panose="05050102010706020507" pitchFamily="18" charset="2"/>
                        </a:rPr>
                        <a:t>e</a:t>
                      </a:r>
                      <a:r>
                        <a:rPr lang="en-US" sz="1800" b="1" kern="1200" baseline="-25000" dirty="0" err="1" smtClean="0">
                          <a:solidFill>
                            <a:schemeClr val="tx1"/>
                          </a:solidFill>
                          <a:latin typeface="+mn-lt"/>
                          <a:ea typeface="+mn-ea"/>
                          <a:cs typeface="+mn-cs"/>
                        </a:rPr>
                        <a:t>+</a:t>
                      </a:r>
                      <a:r>
                        <a:rPr lang="en-US" sz="1800" b="1" baseline="-25000" dirty="0" err="1" smtClean="0">
                          <a:solidFill>
                            <a:schemeClr val="tx1"/>
                          </a:solidFill>
                        </a:rPr>
                        <a:t>y</a:t>
                      </a:r>
                      <a:endParaRPr lang="en-GB" b="1" dirty="0">
                        <a:solidFill>
                          <a:schemeClr val="tx1"/>
                        </a:solidFill>
                      </a:endParaRPr>
                    </a:p>
                  </a:txBody>
                  <a:tcPr marL="0" marR="0" marT="0" marB="0" anchor="ctr"/>
                </a:tc>
                <a:tc>
                  <a:txBody>
                    <a:bodyPr/>
                    <a:lstStyle/>
                    <a:p>
                      <a:pPr algn="l"/>
                      <a:r>
                        <a:rPr lang="en-GB" sz="1400" b="1" kern="1200" baseline="0" dirty="0" smtClean="0">
                          <a:solidFill>
                            <a:srgbClr val="F96E05"/>
                          </a:solidFill>
                          <a:latin typeface="+mn-lt"/>
                          <a:ea typeface="+mn-ea"/>
                          <a:cs typeface="+mn-cs"/>
                        </a:rPr>
                        <a:t>6500</a:t>
                      </a:r>
                      <a:endParaRPr lang="en-GB" sz="1400" b="1" kern="1200" baseline="0" dirty="0">
                        <a:solidFill>
                          <a:srgbClr val="F96E05"/>
                        </a:solidFill>
                        <a:latin typeface="+mn-lt"/>
                        <a:ea typeface="+mn-ea"/>
                        <a:cs typeface="+mn-cs"/>
                      </a:endParaRPr>
                    </a:p>
                  </a:txBody>
                  <a:tcPr anchor="ctr"/>
                </a:tc>
                <a:tc>
                  <a:txBody>
                    <a:bodyPr/>
                    <a:lstStyle/>
                    <a:p>
                      <a:pPr algn="l"/>
                      <a:r>
                        <a:rPr lang="en-GB" sz="1400" b="1" dirty="0" smtClean="0"/>
                        <a:t>2000</a:t>
                      </a:r>
                      <a:endParaRPr lang="en-GB" sz="1400" b="1" dirty="0"/>
                    </a:p>
                  </a:txBody>
                  <a:tcPr anchor="ct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err="1" smtClean="0">
                          <a:solidFill>
                            <a:schemeClr val="tx1"/>
                          </a:solidFill>
                          <a:latin typeface="Symbol" panose="05050102010706020507" pitchFamily="18" charset="2"/>
                        </a:rPr>
                        <a:t>e</a:t>
                      </a:r>
                      <a:r>
                        <a:rPr lang="en-US" sz="1800" b="1" kern="1200" baseline="-25000" dirty="0" err="1" smtClean="0">
                          <a:solidFill>
                            <a:schemeClr val="tx1"/>
                          </a:solidFill>
                          <a:latin typeface="+mn-lt"/>
                          <a:ea typeface="+mn-ea"/>
                          <a:cs typeface="+mn-cs"/>
                        </a:rPr>
                        <a:t>+</a:t>
                      </a:r>
                      <a:r>
                        <a:rPr lang="en-US" sz="1800" b="1" baseline="-25000" dirty="0" err="1" smtClean="0">
                          <a:solidFill>
                            <a:schemeClr val="tx1"/>
                          </a:solidFill>
                        </a:rPr>
                        <a:t>z</a:t>
                      </a:r>
                      <a:endParaRPr lang="en-GB" b="1" dirty="0">
                        <a:solidFill>
                          <a:schemeClr val="tx1"/>
                        </a:solidFill>
                      </a:endParaRPr>
                    </a:p>
                  </a:txBody>
                  <a:tcPr marL="0" marR="0" marT="0" marB="0" anchor="ctr"/>
                </a:tc>
                <a:tc>
                  <a:txBody>
                    <a:bodyPr/>
                    <a:lstStyle/>
                    <a:p>
                      <a:pPr algn="l"/>
                      <a:r>
                        <a:rPr lang="en-GB" sz="1400" b="1" dirty="0" smtClean="0">
                          <a:solidFill>
                            <a:srgbClr val="00B050"/>
                          </a:solidFill>
                        </a:rPr>
                        <a:t>1800</a:t>
                      </a:r>
                      <a:endParaRPr lang="en-GB" sz="1400" b="1" dirty="0">
                        <a:solidFill>
                          <a:srgbClr val="00B050"/>
                        </a:solidFill>
                      </a:endParaRPr>
                    </a:p>
                  </a:txBody>
                  <a:tcPr anchor="ctr"/>
                </a:tc>
                <a:tc>
                  <a:txBody>
                    <a:bodyPr/>
                    <a:lstStyle/>
                    <a:p>
                      <a:pPr algn="l"/>
                      <a:r>
                        <a:rPr lang="en-GB" sz="1400" b="1" dirty="0" smtClean="0"/>
                        <a:t>2000</a:t>
                      </a:r>
                      <a:endParaRPr lang="en-GB" sz="1400" b="1" dirty="0"/>
                    </a:p>
                  </a:txBody>
                  <a:tcPr anchor="ct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Symbol" panose="05050102010706020507" pitchFamily="18" charset="2"/>
                        </a:rPr>
                        <a:t>e</a:t>
                      </a:r>
                      <a:r>
                        <a:rPr lang="en-US" sz="1800" b="1" baseline="-25000" dirty="0" smtClean="0">
                          <a:solidFill>
                            <a:schemeClr val="tx1"/>
                          </a:solidFill>
                        </a:rPr>
                        <a:t>–x</a:t>
                      </a:r>
                      <a:endParaRPr lang="en-GB" b="1" dirty="0">
                        <a:solidFill>
                          <a:schemeClr val="tx1"/>
                        </a:solidFill>
                      </a:endParaRPr>
                    </a:p>
                  </a:txBody>
                  <a:tcPr marL="0" marR="0" marT="0" marB="0" anchor="ctr"/>
                </a:tc>
                <a:tc>
                  <a:txBody>
                    <a:bodyPr/>
                    <a:lstStyle/>
                    <a:p>
                      <a:pPr algn="l"/>
                      <a:r>
                        <a:rPr lang="en-GB" sz="1400" b="1" dirty="0" smtClean="0">
                          <a:solidFill>
                            <a:srgbClr val="00B050"/>
                          </a:solidFill>
                        </a:rPr>
                        <a:t>-10000</a:t>
                      </a:r>
                      <a:endParaRPr lang="en-GB" sz="1400" b="1" dirty="0">
                        <a:solidFill>
                          <a:srgbClr val="00B050"/>
                        </a:solidFill>
                      </a:endParaRPr>
                    </a:p>
                  </a:txBody>
                  <a:tcPr anchor="ctr"/>
                </a:tc>
                <a:tc>
                  <a:txBody>
                    <a:bodyPr/>
                    <a:lstStyle/>
                    <a:p>
                      <a:pPr algn="l"/>
                      <a:r>
                        <a:rPr lang="en-GB" sz="1400" b="1" dirty="0" smtClean="0"/>
                        <a:t>-21000</a:t>
                      </a:r>
                      <a:endParaRPr lang="en-GB" sz="1400" b="1" dirty="0"/>
                    </a:p>
                  </a:txBody>
                  <a:tcPr anchor="ct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Symbol" panose="05050102010706020507" pitchFamily="18" charset="2"/>
                        </a:rPr>
                        <a:t>e</a:t>
                      </a:r>
                      <a:r>
                        <a:rPr lang="en-US" sz="1800" b="1" baseline="-25000" dirty="0" smtClean="0">
                          <a:solidFill>
                            <a:schemeClr val="tx1"/>
                          </a:solidFill>
                        </a:rPr>
                        <a:t>–y</a:t>
                      </a:r>
                      <a:endParaRPr lang="en-GB" b="1" dirty="0">
                        <a:solidFill>
                          <a:schemeClr val="tx1"/>
                        </a:solidFill>
                      </a:endParaRPr>
                    </a:p>
                  </a:txBody>
                  <a:tcPr marL="0" marR="0" marT="0" marB="0" anchor="ctr"/>
                </a:tc>
                <a:tc>
                  <a:txBody>
                    <a:bodyPr/>
                    <a:lstStyle/>
                    <a:p>
                      <a:pPr algn="l"/>
                      <a:r>
                        <a:rPr lang="en-GB" sz="1400" b="1" dirty="0" smtClean="0">
                          <a:solidFill>
                            <a:srgbClr val="00B050"/>
                          </a:solidFill>
                        </a:rPr>
                        <a:t>-5000</a:t>
                      </a:r>
                      <a:endParaRPr lang="en-GB" sz="1400" b="1" dirty="0">
                        <a:solidFill>
                          <a:srgbClr val="00B050"/>
                        </a:solidFill>
                      </a:endParaRPr>
                    </a:p>
                  </a:txBody>
                  <a:tcPr anchor="ctr"/>
                </a:tc>
                <a:tc>
                  <a:txBody>
                    <a:bodyPr/>
                    <a:lstStyle/>
                    <a:p>
                      <a:pPr algn="l"/>
                      <a:r>
                        <a:rPr lang="en-GB" sz="1400" b="1" dirty="0" smtClean="0"/>
                        <a:t>-5600</a:t>
                      </a:r>
                      <a:endParaRPr lang="en-GB" sz="1400" b="1" dirty="0"/>
                    </a:p>
                  </a:txBody>
                  <a:tcPr anchor="ct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Symbol" panose="05050102010706020507" pitchFamily="18" charset="2"/>
                        </a:rPr>
                        <a:t>e</a:t>
                      </a:r>
                      <a:r>
                        <a:rPr lang="en-US" sz="1800" b="1" baseline="-25000" dirty="0" smtClean="0">
                          <a:solidFill>
                            <a:schemeClr val="tx1"/>
                          </a:solidFill>
                        </a:rPr>
                        <a:t>–z</a:t>
                      </a:r>
                      <a:endParaRPr lang="en-GB" b="1" dirty="0">
                        <a:solidFill>
                          <a:schemeClr val="tx1"/>
                        </a:solidFill>
                      </a:endParaRPr>
                    </a:p>
                  </a:txBody>
                  <a:tcPr marL="0" marR="0" marT="0" marB="0" anchor="ctr"/>
                </a:tc>
                <a:tc>
                  <a:txBody>
                    <a:bodyPr/>
                    <a:lstStyle/>
                    <a:p>
                      <a:pPr algn="l"/>
                      <a:r>
                        <a:rPr lang="en-GB" sz="1400" b="1" dirty="0" smtClean="0">
                          <a:solidFill>
                            <a:srgbClr val="00B050"/>
                          </a:solidFill>
                        </a:rPr>
                        <a:t>-3000</a:t>
                      </a:r>
                      <a:endParaRPr lang="en-GB" sz="1400" b="1" dirty="0">
                        <a:solidFill>
                          <a:srgbClr val="00B050"/>
                        </a:solidFill>
                      </a:endParaRPr>
                    </a:p>
                  </a:txBody>
                  <a:tcPr anchor="ctr"/>
                </a:tc>
                <a:tc>
                  <a:txBody>
                    <a:bodyPr/>
                    <a:lstStyle/>
                    <a:p>
                      <a:pPr algn="l"/>
                      <a:r>
                        <a:rPr lang="en-GB" sz="1400" b="1" dirty="0" smtClean="0"/>
                        <a:t>-5600</a:t>
                      </a:r>
                      <a:endParaRPr lang="en-GB" sz="1400" b="1" dirty="0"/>
                    </a:p>
                  </a:txBody>
                  <a:tcPr anchor="ctr"/>
                </a:tc>
              </a:tr>
            </a:tbl>
          </a:graphicData>
        </a:graphic>
      </p:graphicFrame>
      <p:sp>
        <p:nvSpPr>
          <p:cNvPr id="17" name="TextBox 16"/>
          <p:cNvSpPr txBox="1"/>
          <p:nvPr/>
        </p:nvSpPr>
        <p:spPr>
          <a:xfrm>
            <a:off x="5255045" y="6155526"/>
            <a:ext cx="2404534" cy="369332"/>
          </a:xfrm>
          <a:prstGeom prst="rect">
            <a:avLst/>
          </a:prstGeom>
          <a:noFill/>
        </p:spPr>
        <p:txBody>
          <a:bodyPr wrap="square" rtlCol="0">
            <a:spAutoFit/>
          </a:bodyPr>
          <a:lstStyle/>
          <a:p>
            <a:r>
              <a:rPr lang="en-GB" dirty="0" smtClean="0"/>
              <a:t>*MG-5220-S grade</a:t>
            </a:r>
            <a:endParaRPr lang="en-GB" dirty="0"/>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5045" y="3142675"/>
            <a:ext cx="4612888" cy="2670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8643205" y="4698999"/>
            <a:ext cx="1075038" cy="584775"/>
          </a:xfrm>
          <a:prstGeom prst="rect">
            <a:avLst/>
          </a:prstGeom>
        </p:spPr>
        <p:txBody>
          <a:bodyPr wrap="none">
            <a:spAutoFit/>
          </a:bodyPr>
          <a:lstStyle/>
          <a:p>
            <a:r>
              <a:rPr lang="en-GB" dirty="0" err="1" smtClean="0">
                <a:solidFill>
                  <a:srgbClr val="FF0000"/>
                </a:solidFill>
                <a:latin typeface="Symbol" panose="05050102010706020507" pitchFamily="18" charset="2"/>
              </a:rPr>
              <a:t>e</a:t>
            </a:r>
            <a:r>
              <a:rPr lang="en-GB" baseline="-25000" dirty="0" err="1" smtClean="0">
                <a:solidFill>
                  <a:srgbClr val="FF0000"/>
                </a:solidFill>
              </a:rPr>
              <a:t>y</a:t>
            </a:r>
            <a:r>
              <a:rPr lang="en-GB" baseline="-25000" dirty="0" smtClean="0">
                <a:solidFill>
                  <a:srgbClr val="FF0000"/>
                </a:solidFill>
              </a:rPr>
              <a:t>+</a:t>
            </a:r>
            <a:r>
              <a:rPr lang="en-GB" dirty="0" smtClean="0">
                <a:solidFill>
                  <a:srgbClr val="FF0000"/>
                </a:solidFill>
              </a:rPr>
              <a:t>&gt;</a:t>
            </a:r>
            <a:r>
              <a:rPr lang="en-GB" sz="1400" dirty="0" smtClean="0">
                <a:solidFill>
                  <a:srgbClr val="FF0000"/>
                </a:solidFill>
              </a:rPr>
              <a:t>4500</a:t>
            </a:r>
          </a:p>
          <a:p>
            <a:r>
              <a:rPr lang="en-GB" sz="1400" dirty="0" err="1" smtClean="0">
                <a:solidFill>
                  <a:srgbClr val="FF0000"/>
                </a:solidFill>
              </a:rPr>
              <a:t>microstrain</a:t>
            </a:r>
            <a:endParaRPr lang="en-GB" sz="1400" dirty="0">
              <a:solidFill>
                <a:srgbClr val="FF0000"/>
              </a:solidFill>
            </a:endParaRPr>
          </a:p>
        </p:txBody>
      </p:sp>
      <p:sp>
        <p:nvSpPr>
          <p:cNvPr id="28" name="TextBox 27"/>
          <p:cNvSpPr txBox="1"/>
          <p:nvPr/>
        </p:nvSpPr>
        <p:spPr>
          <a:xfrm>
            <a:off x="6020416" y="3424177"/>
            <a:ext cx="907660" cy="288147"/>
          </a:xfrm>
          <a:prstGeom prst="rect">
            <a:avLst/>
          </a:prstGeom>
          <a:solidFill>
            <a:srgbClr val="C00000"/>
          </a:solidFill>
          <a:ln>
            <a:solidFill>
              <a:srgbClr val="C00000"/>
            </a:solidFill>
          </a:ln>
          <a:scene3d>
            <a:camera prst="orthographicFront"/>
            <a:lightRig rig="balanced" dir="t"/>
          </a:scene3d>
          <a:sp3d extrusionH="3175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a:defRPr lang="en-US"/>
            </a:defPPr>
            <a:lvl1pPr algn="ctr" fontAlgn="base">
              <a:spcBef>
                <a:spcPct val="0"/>
              </a:spcBef>
              <a:spcAft>
                <a:spcPct val="0"/>
              </a:spcAft>
              <a:defRPr sz="1600" b="0"/>
            </a:lvl1pPr>
            <a:lvl2pPr fontAlgn="base">
              <a:spcBef>
                <a:spcPct val="0"/>
              </a:spcBef>
              <a:spcAft>
                <a:spcPct val="0"/>
              </a:spcAft>
            </a:lvl2pPr>
            <a:lvl3pPr fontAlgn="base">
              <a:spcBef>
                <a:spcPct val="0"/>
              </a:spcBef>
              <a:spcAft>
                <a:spcPct val="0"/>
              </a:spcAft>
            </a:lvl3pPr>
            <a:lvl4pPr fontAlgn="base">
              <a:spcBef>
                <a:spcPct val="0"/>
              </a:spcBef>
              <a:spcAft>
                <a:spcPct val="0"/>
              </a:spcAft>
            </a:lvl4pPr>
            <a:lvl5pPr fontAlgn="base">
              <a:spcBef>
                <a:spcPct val="0"/>
              </a:spcBef>
              <a:spcAft>
                <a:spcPct val="0"/>
              </a:spcAft>
            </a:lvl5pPr>
            <a:lvl6pPr defTabSz="914400"/>
            <a:lvl7pPr defTabSz="914400"/>
            <a:lvl8pPr defTabSz="914400"/>
            <a:lvl9pPr defTabSz="914400"/>
          </a:lstStyle>
          <a:p>
            <a:r>
              <a:rPr lang="en-GB" sz="1400" dirty="0" err="1" smtClean="0">
                <a:latin typeface="Symbol" panose="05050102010706020507" pitchFamily="18" charset="2"/>
              </a:rPr>
              <a:t>e</a:t>
            </a:r>
            <a:r>
              <a:rPr lang="en-GB" sz="1400" baseline="-25000" dirty="0" err="1" smtClean="0"/>
              <a:t>y</a:t>
            </a:r>
            <a:r>
              <a:rPr lang="en-GB" sz="1400" baseline="-25000" dirty="0" smtClean="0"/>
              <a:t> </a:t>
            </a:r>
            <a:r>
              <a:rPr lang="en-GB" sz="1200" dirty="0" smtClean="0"/>
              <a:t>on MoGr</a:t>
            </a:r>
            <a:endParaRPr lang="en-GB" sz="1200" baseline="-25000" dirty="0"/>
          </a:p>
        </p:txBody>
      </p:sp>
    </p:spTree>
    <p:extLst>
      <p:ext uri="{BB962C8B-B14F-4D97-AF65-F5344CB8AC3E}">
        <p14:creationId xmlns:p14="http://schemas.microsoft.com/office/powerpoint/2010/main" val="1979955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0"/>
          <p:cNvSpPr txBox="1">
            <a:spLocks/>
          </p:cNvSpPr>
          <p:nvPr/>
        </p:nvSpPr>
        <p:spPr>
          <a:xfrm>
            <a:off x="1341972" y="1160852"/>
            <a:ext cx="8300245" cy="4274748"/>
          </a:xfrm>
          <a:prstGeom prst="rect">
            <a:avLst/>
          </a:prstGeom>
          <a:noFill/>
        </p:spPr>
        <p:txBody>
          <a:bodyPr/>
          <a:lstStyle/>
          <a:p>
            <a:pPr marL="360000" lvl="2" indent="-360000" fontAlgn="base">
              <a:spcBef>
                <a:spcPts val="1200"/>
              </a:spcBef>
              <a:spcAft>
                <a:spcPts val="1200"/>
              </a:spcAft>
              <a:buClr>
                <a:srgbClr val="A63212"/>
              </a:buClr>
              <a:buSzPct val="95000"/>
              <a:buFont typeface="Wingdings" charset="2"/>
              <a:buChar char="§"/>
              <a:defRPr/>
            </a:pPr>
            <a:r>
              <a:rPr lang="en-GB" sz="2800" dirty="0" smtClean="0">
                <a:solidFill>
                  <a:srgbClr val="002060"/>
                </a:solidFill>
              </a:rPr>
              <a:t>Context: low-impedance collimators (TCSPM)</a:t>
            </a:r>
            <a:endParaRPr lang="en-GB" sz="2800" dirty="0">
              <a:solidFill>
                <a:srgbClr val="002060"/>
              </a:solidFill>
            </a:endParaRPr>
          </a:p>
          <a:p>
            <a:pPr marL="360000" lvl="2" indent="-360000" fontAlgn="base">
              <a:spcBef>
                <a:spcPts val="1200"/>
              </a:spcBef>
              <a:spcAft>
                <a:spcPts val="1200"/>
              </a:spcAft>
              <a:buClr>
                <a:srgbClr val="A63212"/>
              </a:buClr>
              <a:buSzPct val="95000"/>
              <a:buFont typeface="Wingdings" charset="2"/>
              <a:buChar char="§"/>
              <a:defRPr/>
            </a:pPr>
            <a:r>
              <a:rPr lang="en-GB" sz="2800" dirty="0" smtClean="0">
                <a:solidFill>
                  <a:srgbClr val="002060"/>
                </a:solidFill>
              </a:rPr>
              <a:t>TCSPM design</a:t>
            </a:r>
          </a:p>
          <a:p>
            <a:pPr marL="360000" lvl="2" indent="-360000" fontAlgn="base">
              <a:spcBef>
                <a:spcPts val="1200"/>
              </a:spcBef>
              <a:spcAft>
                <a:spcPts val="1200"/>
              </a:spcAft>
              <a:buClr>
                <a:srgbClr val="A63212"/>
              </a:buClr>
              <a:buSzPct val="95000"/>
              <a:buFont typeface="Wingdings" charset="2"/>
              <a:buChar char="§"/>
              <a:defRPr/>
            </a:pPr>
            <a:r>
              <a:rPr lang="en-GB" sz="2800" dirty="0" smtClean="0">
                <a:solidFill>
                  <a:srgbClr val="002060"/>
                </a:solidFill>
              </a:rPr>
              <a:t>HRMT-23 experiment</a:t>
            </a:r>
            <a:endParaRPr lang="en-GB" sz="2800" dirty="0">
              <a:solidFill>
                <a:srgbClr val="002060"/>
              </a:solidFill>
            </a:endParaRPr>
          </a:p>
          <a:p>
            <a:pPr marL="817200" lvl="3" indent="-360000" fontAlgn="base">
              <a:spcBef>
                <a:spcPts val="1200"/>
              </a:spcBef>
              <a:spcAft>
                <a:spcPts val="1200"/>
              </a:spcAft>
              <a:buClr>
                <a:srgbClr val="A63212"/>
              </a:buClr>
              <a:buSzPct val="95000"/>
              <a:buFont typeface="Wingdings" charset="2"/>
              <a:buChar char="§"/>
              <a:defRPr/>
            </a:pPr>
            <a:r>
              <a:rPr lang="en-GB" sz="2800" dirty="0" smtClean="0">
                <a:solidFill>
                  <a:srgbClr val="002060"/>
                </a:solidFill>
              </a:rPr>
              <a:t>Thermo-structural simulations</a:t>
            </a:r>
          </a:p>
          <a:p>
            <a:pPr marL="360000" lvl="2" indent="-360000" fontAlgn="base">
              <a:spcBef>
                <a:spcPts val="1200"/>
              </a:spcBef>
              <a:spcAft>
                <a:spcPts val="1200"/>
              </a:spcAft>
              <a:buClr>
                <a:srgbClr val="A63212"/>
              </a:buClr>
              <a:buSzPct val="95000"/>
              <a:buFont typeface="Wingdings" charset="2"/>
              <a:buChar char="§"/>
              <a:defRPr/>
            </a:pPr>
            <a:r>
              <a:rPr lang="en-GB" sz="2800" dirty="0" err="1" smtClean="0">
                <a:solidFill>
                  <a:srgbClr val="002060"/>
                </a:solidFill>
              </a:rPr>
              <a:t>MultiMat</a:t>
            </a:r>
            <a:r>
              <a:rPr lang="en-GB" sz="2800" dirty="0" smtClean="0">
                <a:solidFill>
                  <a:srgbClr val="002060"/>
                </a:solidFill>
              </a:rPr>
              <a:t> experiment</a:t>
            </a:r>
          </a:p>
          <a:p>
            <a:pPr marL="360000" lvl="2" indent="-360000" fontAlgn="base">
              <a:spcBef>
                <a:spcPts val="1200"/>
              </a:spcBef>
              <a:spcAft>
                <a:spcPts val="1200"/>
              </a:spcAft>
              <a:buClr>
                <a:srgbClr val="A63212"/>
              </a:buClr>
              <a:buSzPct val="95000"/>
              <a:buFont typeface="Wingdings" charset="2"/>
              <a:buChar char="§"/>
              <a:defRPr/>
            </a:pPr>
            <a:r>
              <a:rPr lang="en-GB" sz="2800" dirty="0" smtClean="0">
                <a:solidFill>
                  <a:srgbClr val="002060"/>
                </a:solidFill>
              </a:rPr>
              <a:t>Summary</a:t>
            </a:r>
          </a:p>
        </p:txBody>
      </p:sp>
      <p:sp>
        <p:nvSpPr>
          <p:cNvPr id="7" name="Date Placeholder 6"/>
          <p:cNvSpPr>
            <a:spLocks noGrp="1"/>
          </p:cNvSpPr>
          <p:nvPr>
            <p:ph type="dt" sz="half" idx="10"/>
          </p:nvPr>
        </p:nvSpPr>
        <p:spPr/>
        <p:txBody>
          <a:bodyPr/>
          <a:lstStyle/>
          <a:p>
            <a:r>
              <a:rPr lang="en-US" smtClean="0">
                <a:solidFill>
                  <a:prstClr val="black">
                    <a:lumMod val="50000"/>
                    <a:lumOff val="50000"/>
                  </a:prstClr>
                </a:solidFill>
              </a:rPr>
              <a:t>04.12.2014</a:t>
            </a:r>
            <a:endParaRPr lang="en-US" dirty="0">
              <a:solidFill>
                <a:prstClr val="black">
                  <a:lumMod val="50000"/>
                  <a:lumOff val="50000"/>
                </a:prstClr>
              </a:solidFill>
            </a:endParaRPr>
          </a:p>
        </p:txBody>
      </p:sp>
      <p:sp>
        <p:nvSpPr>
          <p:cNvPr id="9" name="Footer Placeholder 8"/>
          <p:cNvSpPr>
            <a:spLocks noGrp="1"/>
          </p:cNvSpPr>
          <p:nvPr>
            <p:ph type="ftr" sz="quarter" idx="11"/>
          </p:nvPr>
        </p:nvSpPr>
        <p:spPr/>
        <p:txBody>
          <a:bodyPr/>
          <a:lstStyle/>
          <a:p>
            <a:r>
              <a:rPr lang="fr-FR" smtClean="0">
                <a:solidFill>
                  <a:prstClr val="black">
                    <a:lumMod val="50000"/>
                    <a:lumOff val="50000"/>
                  </a:prstClr>
                </a:solidFill>
              </a:rPr>
              <a:t>F. Carra (CERN EN/MME)</a:t>
            </a:r>
            <a:endParaRPr lang="en-US" dirty="0">
              <a:solidFill>
                <a:prstClr val="black">
                  <a:lumMod val="50000"/>
                  <a:lumOff val="50000"/>
                </a:prstClr>
              </a:solidFill>
            </a:endParaRPr>
          </a:p>
        </p:txBody>
      </p:sp>
      <p:sp>
        <p:nvSpPr>
          <p:cNvPr id="2" name="Title 1"/>
          <p:cNvSpPr>
            <a:spLocks noGrp="1"/>
          </p:cNvSpPr>
          <p:nvPr>
            <p:ph type="title"/>
          </p:nvPr>
        </p:nvSpPr>
        <p:spPr>
          <a:xfrm>
            <a:off x="2032568" y="8"/>
            <a:ext cx="7056000" cy="576000"/>
          </a:xfrm>
        </p:spPr>
        <p:txBody>
          <a:bodyPr/>
          <a:lstStyle/>
          <a:p>
            <a:pPr fontAlgn="base">
              <a:spcAft>
                <a:spcPct val="0"/>
              </a:spcAft>
            </a:pPr>
            <a:r>
              <a:rPr lang="en-US" sz="2800" dirty="0"/>
              <a:t>Outline</a:t>
            </a:r>
            <a:endParaRPr lang="en-GB" sz="2800" dirty="0"/>
          </a:p>
        </p:txBody>
      </p:sp>
      <p:sp>
        <p:nvSpPr>
          <p:cNvPr id="3" name="Slide Number Placeholder 2"/>
          <p:cNvSpPr>
            <a:spLocks noGrp="1"/>
          </p:cNvSpPr>
          <p:nvPr>
            <p:ph type="sldNum" sz="quarter" idx="12"/>
          </p:nvPr>
        </p:nvSpPr>
        <p:spPr/>
        <p:txBody>
          <a:bodyPr/>
          <a:lstStyle/>
          <a:p>
            <a:fld id="{AC5B1FEA-406A-7749-A5C3-DDCB5F67A4CE}" type="slidenum">
              <a:rPr lang="en-US" smtClean="0">
                <a:solidFill>
                  <a:prstClr val="black">
                    <a:lumMod val="50000"/>
                    <a:lumOff val="50000"/>
                  </a:prstClr>
                </a:solidFill>
              </a:rPr>
              <a:pPr/>
              <a:t>2</a:t>
            </a:fld>
            <a:endParaRPr lang="en-US" dirty="0">
              <a:solidFill>
                <a:prstClr val="black">
                  <a:lumMod val="50000"/>
                  <a:lumOff val="50000"/>
                </a:prstClr>
              </a:solidFill>
            </a:endParaRPr>
          </a:p>
        </p:txBody>
      </p:sp>
    </p:spTree>
    <p:extLst>
      <p:ext uri="{BB962C8B-B14F-4D97-AF65-F5344CB8AC3E}">
        <p14:creationId xmlns:p14="http://schemas.microsoft.com/office/powerpoint/2010/main" val="23842723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78558" y="8"/>
            <a:ext cx="7056000" cy="576000"/>
          </a:xfrm>
        </p:spPr>
        <p:txBody>
          <a:bodyPr lIns="72000" tIns="36000" rIns="72000" bIns="36000"/>
          <a:lstStyle/>
          <a:p>
            <a:pPr fontAlgn="base">
              <a:spcAft>
                <a:spcPct val="0"/>
              </a:spcAft>
            </a:pPr>
            <a:r>
              <a:rPr lang="it-IT" sz="2800" dirty="0" err="1" smtClean="0"/>
              <a:t>MultiMat</a:t>
            </a:r>
            <a:r>
              <a:rPr lang="it-IT" sz="2800" dirty="0" smtClean="0"/>
              <a:t> Experiment </a:t>
            </a:r>
            <a:r>
              <a:rPr lang="it-IT" sz="2800" dirty="0" err="1" smtClean="0"/>
              <a:t>Proposal</a:t>
            </a:r>
            <a:endParaRPr lang="en-GB" sz="2800" dirty="0"/>
          </a:p>
        </p:txBody>
      </p:sp>
      <p:sp>
        <p:nvSpPr>
          <p:cNvPr id="8" name="Title 10"/>
          <p:cNvSpPr txBox="1">
            <a:spLocks/>
          </p:cNvSpPr>
          <p:nvPr/>
        </p:nvSpPr>
        <p:spPr>
          <a:xfrm>
            <a:off x="1202267" y="902116"/>
            <a:ext cx="8703733" cy="3041732"/>
          </a:xfrm>
          <a:prstGeom prst="rect">
            <a:avLst/>
          </a:prstGeom>
        </p:spPr>
        <p:txBody>
          <a:bodyPr lIns="0" rIns="0"/>
          <a:lstStyle/>
          <a:p>
            <a:pPr marL="360000" indent="-360000" defTabSz="457200">
              <a:spcBef>
                <a:spcPts val="0"/>
              </a:spcBef>
              <a:spcAft>
                <a:spcPts val="1200"/>
              </a:spcAft>
              <a:buClr>
                <a:schemeClr val="accent1"/>
              </a:buClr>
              <a:buSzPct val="95000"/>
              <a:buFont typeface="Wingdings" charset="2"/>
              <a:buChar char="§"/>
              <a:defRPr/>
            </a:pPr>
            <a:r>
              <a:rPr lang="en-US" sz="1600" dirty="0" smtClean="0">
                <a:solidFill>
                  <a:srgbClr val="002060"/>
                </a:solidFill>
                <a:latin typeface="+mj-lt"/>
              </a:rPr>
              <a:t>After HRMT-23, a multi-material sample experiment is proposed in the HiRadMat facility</a:t>
            </a:r>
          </a:p>
          <a:p>
            <a:pPr marL="360000" indent="-360000" defTabSz="457200">
              <a:spcBef>
                <a:spcPts val="0"/>
              </a:spcBef>
              <a:spcAft>
                <a:spcPts val="1200"/>
              </a:spcAft>
              <a:buClr>
                <a:schemeClr val="accent1"/>
              </a:buClr>
              <a:buSzPct val="95000"/>
              <a:buFont typeface="Wingdings" charset="2"/>
              <a:buChar char="§"/>
              <a:defRPr/>
            </a:pPr>
            <a:r>
              <a:rPr lang="en-US" sz="1600" dirty="0" smtClean="0">
                <a:solidFill>
                  <a:srgbClr val="002060"/>
                </a:solidFill>
                <a:latin typeface="+mj-lt"/>
              </a:rPr>
              <a:t>Test </a:t>
            </a:r>
            <a:r>
              <a:rPr lang="en-US" sz="1600" b="1" dirty="0" smtClean="0">
                <a:solidFill>
                  <a:srgbClr val="002060"/>
                </a:solidFill>
                <a:latin typeface="+mj-lt"/>
              </a:rPr>
              <a:t>material specimens </a:t>
            </a:r>
            <a:r>
              <a:rPr lang="en-US" sz="1600" dirty="0" smtClean="0">
                <a:solidFill>
                  <a:srgbClr val="002060"/>
                </a:solidFill>
                <a:latin typeface="+mj-lt"/>
              </a:rPr>
              <a:t>of simplified shape</a:t>
            </a:r>
            <a:r>
              <a:rPr lang="en-US" sz="1600" b="1" dirty="0" smtClean="0">
                <a:solidFill>
                  <a:srgbClr val="002060"/>
                </a:solidFill>
                <a:latin typeface="+mj-lt"/>
              </a:rPr>
              <a:t> </a:t>
            </a:r>
            <a:r>
              <a:rPr lang="en-US" sz="1600" dirty="0" smtClean="0">
                <a:solidFill>
                  <a:srgbClr val="002060"/>
                </a:solidFill>
                <a:latin typeface="+mj-lt"/>
              </a:rPr>
              <a:t>of interest for </a:t>
            </a:r>
            <a:r>
              <a:rPr lang="en-US" sz="1600" b="1" dirty="0" smtClean="0">
                <a:solidFill>
                  <a:srgbClr val="002060"/>
                </a:solidFill>
                <a:latin typeface="+mj-lt"/>
              </a:rPr>
              <a:t>LHC collimators, injection </a:t>
            </a:r>
            <a:r>
              <a:rPr lang="en-US" sz="1600" dirty="0" smtClean="0">
                <a:solidFill>
                  <a:srgbClr val="002060"/>
                </a:solidFill>
                <a:latin typeface="+mj-lt"/>
              </a:rPr>
              <a:t>and</a:t>
            </a:r>
            <a:r>
              <a:rPr lang="en-US" sz="1600" b="1" dirty="0" smtClean="0">
                <a:solidFill>
                  <a:srgbClr val="002060"/>
                </a:solidFill>
                <a:latin typeface="+mj-lt"/>
              </a:rPr>
              <a:t> dump absorbers, protection devices</a:t>
            </a:r>
            <a:r>
              <a:rPr lang="en-US" sz="1600" dirty="0" smtClean="0">
                <a:solidFill>
                  <a:srgbClr val="002060"/>
                </a:solidFill>
                <a:latin typeface="+mj-lt"/>
              </a:rPr>
              <a:t>, </a:t>
            </a:r>
            <a:r>
              <a:rPr lang="en-US" sz="1600" dirty="0" err="1" smtClean="0">
                <a:solidFill>
                  <a:srgbClr val="002060"/>
                </a:solidFill>
                <a:latin typeface="+mj-lt"/>
              </a:rPr>
              <a:t>etc</a:t>
            </a:r>
            <a:endParaRPr lang="en-US" sz="1600" dirty="0" smtClean="0">
              <a:solidFill>
                <a:srgbClr val="002060"/>
              </a:solidFill>
              <a:latin typeface="+mj-lt"/>
            </a:endParaRPr>
          </a:p>
          <a:p>
            <a:pPr marL="457200" indent="-457200">
              <a:spcBef>
                <a:spcPts val="300"/>
              </a:spcBef>
              <a:spcAft>
                <a:spcPts val="300"/>
              </a:spcAft>
              <a:buClr>
                <a:schemeClr val="accent1"/>
              </a:buClr>
              <a:buSzPct val="95000"/>
              <a:buFont typeface="Wingdings" panose="05000000000000000000" pitchFamily="2" charset="2"/>
              <a:buChar char="§"/>
            </a:pPr>
            <a:r>
              <a:rPr lang="en-GB" sz="1600" dirty="0">
                <a:solidFill>
                  <a:srgbClr val="002060"/>
                </a:solidFill>
              </a:rPr>
              <a:t>Possibility to create </a:t>
            </a:r>
            <a:r>
              <a:rPr lang="en-GB" sz="1600" b="1" dirty="0">
                <a:solidFill>
                  <a:srgbClr val="002060"/>
                </a:solidFill>
              </a:rPr>
              <a:t>synergy</a:t>
            </a:r>
            <a:r>
              <a:rPr lang="en-GB" sz="1600" dirty="0">
                <a:solidFill>
                  <a:srgbClr val="002060"/>
                </a:solidFill>
              </a:rPr>
              <a:t> with other projects such as </a:t>
            </a:r>
            <a:r>
              <a:rPr lang="en-GB" sz="1600" b="1" dirty="0">
                <a:solidFill>
                  <a:srgbClr val="002060"/>
                </a:solidFill>
              </a:rPr>
              <a:t>TDI</a:t>
            </a:r>
            <a:r>
              <a:rPr lang="en-GB" sz="1600" dirty="0">
                <a:solidFill>
                  <a:srgbClr val="002060"/>
                </a:solidFill>
              </a:rPr>
              <a:t>, </a:t>
            </a:r>
            <a:r>
              <a:rPr lang="en-GB" sz="1600" b="1" dirty="0">
                <a:solidFill>
                  <a:srgbClr val="002060"/>
                </a:solidFill>
              </a:rPr>
              <a:t>TCDI</a:t>
            </a:r>
            <a:r>
              <a:rPr lang="en-GB" sz="1600" dirty="0">
                <a:solidFill>
                  <a:srgbClr val="002060"/>
                </a:solidFill>
              </a:rPr>
              <a:t>, etc.</a:t>
            </a:r>
          </a:p>
          <a:p>
            <a:pPr marL="457200" indent="-457200">
              <a:spcBef>
                <a:spcPts val="300"/>
              </a:spcBef>
              <a:spcAft>
                <a:spcPts val="300"/>
              </a:spcAft>
              <a:buClr>
                <a:schemeClr val="accent1"/>
              </a:buClr>
              <a:buSzPct val="95000"/>
              <a:buFont typeface="Wingdings" panose="05000000000000000000" pitchFamily="2" charset="2"/>
              <a:buChar char="§"/>
            </a:pPr>
            <a:r>
              <a:rPr lang="en-GB" sz="1600" dirty="0">
                <a:solidFill>
                  <a:srgbClr val="002060"/>
                </a:solidFill>
              </a:rPr>
              <a:t>Proposal to </a:t>
            </a:r>
            <a:r>
              <a:rPr lang="en-GB" sz="1600" b="1" dirty="0">
                <a:solidFill>
                  <a:srgbClr val="002060"/>
                </a:solidFill>
              </a:rPr>
              <a:t>join forces</a:t>
            </a:r>
            <a:r>
              <a:rPr lang="en-GB" sz="1600" dirty="0">
                <a:solidFill>
                  <a:srgbClr val="002060"/>
                </a:solidFill>
              </a:rPr>
              <a:t>, </a:t>
            </a:r>
            <a:r>
              <a:rPr lang="en-GB" sz="1600" b="1" dirty="0">
                <a:solidFill>
                  <a:srgbClr val="002060"/>
                </a:solidFill>
              </a:rPr>
              <a:t>optimize resources </a:t>
            </a:r>
            <a:r>
              <a:rPr lang="en-GB" sz="1600" dirty="0">
                <a:solidFill>
                  <a:srgbClr val="002060"/>
                </a:solidFill>
              </a:rPr>
              <a:t>and </a:t>
            </a:r>
            <a:r>
              <a:rPr lang="en-GB" sz="1600" b="1" dirty="0">
                <a:solidFill>
                  <a:srgbClr val="002060"/>
                </a:solidFill>
              </a:rPr>
              <a:t>share costs </a:t>
            </a:r>
            <a:r>
              <a:rPr lang="en-GB" sz="1600" dirty="0">
                <a:solidFill>
                  <a:srgbClr val="002060"/>
                </a:solidFill>
              </a:rPr>
              <a:t>between BE/ABP, BE/OP, EN/MME, EN/STI, TE/ABT </a:t>
            </a:r>
            <a:r>
              <a:rPr lang="en-GB" sz="1600" dirty="0" smtClean="0">
                <a:solidFill>
                  <a:srgbClr val="002060"/>
                </a:solidFill>
              </a:rPr>
              <a:t>…</a:t>
            </a:r>
            <a:endParaRPr lang="en-US" sz="1600" dirty="0" smtClean="0">
              <a:solidFill>
                <a:srgbClr val="002060"/>
              </a:solidFill>
              <a:latin typeface="+mj-lt"/>
            </a:endParaRPr>
          </a:p>
          <a:p>
            <a:pPr marL="360000" indent="-360000" defTabSz="457200">
              <a:spcBef>
                <a:spcPts val="0"/>
              </a:spcBef>
              <a:spcAft>
                <a:spcPts val="1200"/>
              </a:spcAft>
              <a:buClr>
                <a:schemeClr val="accent1"/>
              </a:buClr>
              <a:buSzPct val="95000"/>
              <a:buFont typeface="Wingdings" charset="2"/>
              <a:buChar char="§"/>
              <a:defRPr/>
            </a:pPr>
            <a:r>
              <a:rPr lang="en-US" sz="1600" dirty="0" smtClean="0">
                <a:solidFill>
                  <a:srgbClr val="002060"/>
                </a:solidFill>
                <a:latin typeface="+mj-lt"/>
                <a:ea typeface="+mn-ea"/>
                <a:cs typeface="+mn-cs"/>
              </a:rPr>
              <a:t>Beam intensity up to </a:t>
            </a:r>
            <a:r>
              <a:rPr lang="en-US" sz="1600" b="1" dirty="0" smtClean="0">
                <a:solidFill>
                  <a:srgbClr val="002060"/>
                </a:solidFill>
                <a:latin typeface="+mj-lt"/>
                <a:ea typeface="+mn-ea"/>
                <a:cs typeface="+mn-cs"/>
              </a:rPr>
              <a:t>288 bunches</a:t>
            </a:r>
            <a:r>
              <a:rPr lang="en-US" sz="1600" dirty="0" smtClean="0">
                <a:solidFill>
                  <a:srgbClr val="002060"/>
                </a:solidFill>
                <a:latin typeface="+mj-lt"/>
                <a:ea typeface="+mn-ea"/>
                <a:cs typeface="+mn-cs"/>
              </a:rPr>
              <a:t>, </a:t>
            </a:r>
            <a:r>
              <a:rPr lang="en-US" sz="1600" b="1" dirty="0" smtClean="0">
                <a:solidFill>
                  <a:srgbClr val="002060"/>
                </a:solidFill>
                <a:latin typeface="+mj-lt"/>
                <a:ea typeface="+mn-ea"/>
                <a:cs typeface="+mn-cs"/>
              </a:rPr>
              <a:t>2.3e11 p/b</a:t>
            </a:r>
            <a:r>
              <a:rPr lang="en-US" sz="1600" dirty="0" smtClean="0">
                <a:solidFill>
                  <a:srgbClr val="002060"/>
                </a:solidFill>
                <a:latin typeface="+mj-lt"/>
                <a:ea typeface="+mn-ea"/>
                <a:cs typeface="+mn-cs"/>
              </a:rPr>
              <a:t>, beam size down to </a:t>
            </a:r>
            <a:r>
              <a:rPr lang="en-US" sz="1600" b="1" dirty="0" smtClean="0">
                <a:solidFill>
                  <a:srgbClr val="002060"/>
                </a:solidFill>
                <a:latin typeface="+mj-lt"/>
                <a:ea typeface="+mn-ea"/>
                <a:cs typeface="+mn-cs"/>
              </a:rPr>
              <a:t>0.5x0.5 mm</a:t>
            </a:r>
            <a:r>
              <a:rPr lang="en-US" sz="1600" b="1" baseline="30000" dirty="0" smtClean="0">
                <a:solidFill>
                  <a:srgbClr val="002060"/>
                </a:solidFill>
                <a:latin typeface="+mj-lt"/>
                <a:ea typeface="+mn-ea"/>
                <a:cs typeface="+mn-cs"/>
              </a:rPr>
              <a:t>2</a:t>
            </a:r>
            <a:r>
              <a:rPr lang="en-US" sz="1600" b="1" dirty="0" smtClean="0">
                <a:solidFill>
                  <a:srgbClr val="002060"/>
                </a:solidFill>
                <a:latin typeface="+mj-lt"/>
                <a:ea typeface="+mn-ea"/>
                <a:cs typeface="+mn-cs"/>
              </a:rPr>
              <a:t> </a:t>
            </a:r>
            <a:r>
              <a:rPr lang="en-US" sz="1600" dirty="0" smtClean="0">
                <a:solidFill>
                  <a:srgbClr val="002060"/>
                </a:solidFill>
                <a:latin typeface="+mj-lt"/>
                <a:ea typeface="+mn-ea"/>
                <a:cs typeface="+mn-cs"/>
              </a:rPr>
              <a:t>(down to </a:t>
            </a:r>
            <a:r>
              <a:rPr lang="en-US" sz="1600" b="1" dirty="0" smtClean="0">
                <a:solidFill>
                  <a:srgbClr val="002060"/>
                </a:solidFill>
                <a:latin typeface="+mj-lt"/>
                <a:ea typeface="+mn-ea"/>
                <a:cs typeface="+mn-cs"/>
              </a:rPr>
              <a:t>0.3x0.3 mm</a:t>
            </a:r>
            <a:r>
              <a:rPr lang="en-US" sz="1600" b="1" baseline="30000" dirty="0" smtClean="0">
                <a:solidFill>
                  <a:srgbClr val="002060"/>
                </a:solidFill>
                <a:latin typeface="+mj-lt"/>
                <a:ea typeface="+mn-ea"/>
                <a:cs typeface="+mn-cs"/>
              </a:rPr>
              <a:t>2</a:t>
            </a:r>
            <a:r>
              <a:rPr lang="en-US" sz="1600" b="1" dirty="0" smtClean="0">
                <a:solidFill>
                  <a:srgbClr val="002060"/>
                </a:solidFill>
                <a:latin typeface="+mj-lt"/>
                <a:ea typeface="+mn-ea"/>
                <a:cs typeface="+mn-cs"/>
              </a:rPr>
              <a:t> </a:t>
            </a:r>
            <a:r>
              <a:rPr lang="en-US" sz="1600" dirty="0" smtClean="0">
                <a:solidFill>
                  <a:srgbClr val="002060"/>
                </a:solidFill>
                <a:latin typeface="+mj-lt"/>
                <a:ea typeface="+mn-ea"/>
                <a:cs typeface="+mn-cs"/>
              </a:rPr>
              <a:t>if LIU intensity cannot be reached)</a:t>
            </a:r>
          </a:p>
          <a:p>
            <a:pPr marL="360000" indent="-360000" defTabSz="457200">
              <a:spcBef>
                <a:spcPts val="0"/>
              </a:spcBef>
              <a:spcAft>
                <a:spcPts val="1200"/>
              </a:spcAft>
              <a:buClr>
                <a:schemeClr val="accent1"/>
              </a:buClr>
              <a:buSzPct val="95000"/>
              <a:buFont typeface="Wingdings" charset="2"/>
              <a:buChar char="§"/>
              <a:defRPr/>
            </a:pPr>
            <a:r>
              <a:rPr lang="en-US" sz="1600" dirty="0" smtClean="0">
                <a:solidFill>
                  <a:srgbClr val="002060"/>
                </a:solidFill>
                <a:latin typeface="+mj-lt"/>
                <a:ea typeface="+mn-ea"/>
                <a:cs typeface="+mn-cs"/>
              </a:rPr>
              <a:t>Design and instrumentation inspired by </a:t>
            </a:r>
            <a:r>
              <a:rPr lang="en-US" sz="1600" b="1" dirty="0" smtClean="0">
                <a:solidFill>
                  <a:srgbClr val="002060"/>
                </a:solidFill>
                <a:latin typeface="+mj-lt"/>
                <a:ea typeface="+mn-ea"/>
                <a:cs typeface="+mn-cs"/>
              </a:rPr>
              <a:t>HRMT14 experiment. </a:t>
            </a:r>
            <a:r>
              <a:rPr lang="en-US" sz="1600" dirty="0" smtClean="0">
                <a:solidFill>
                  <a:srgbClr val="002060"/>
                </a:solidFill>
                <a:latin typeface="+mj-lt"/>
                <a:ea typeface="+mn-ea"/>
                <a:cs typeface="+mn-cs"/>
              </a:rPr>
              <a:t>12 target stations each hosting several specimens</a:t>
            </a:r>
          </a:p>
        </p:txBody>
      </p:sp>
      <p:pic>
        <p:nvPicPr>
          <p:cNvPr id="10" name="Picture 2" descr="C:\Users\fcarra\AppData\Local\Microsoft\Windows\Temporary Internet Files\Content.Outlook\0K25HH0D\WP_000052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3212" y="3933921"/>
            <a:ext cx="2961922" cy="22223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9363" y="3747046"/>
            <a:ext cx="2869710" cy="2596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Date Placeholder 5"/>
          <p:cNvSpPr>
            <a:spLocks noGrp="1"/>
          </p:cNvSpPr>
          <p:nvPr>
            <p:ph type="dt" sz="half" idx="10"/>
          </p:nvPr>
        </p:nvSpPr>
        <p:spPr>
          <a:xfrm>
            <a:off x="597213" y="6587994"/>
            <a:ext cx="2847729" cy="213483"/>
          </a:xfrm>
        </p:spPr>
        <p:txBody>
          <a:bodyPr/>
          <a:lstStyle/>
          <a:p>
            <a:r>
              <a:rPr lang="en-US" smtClean="0">
                <a:solidFill>
                  <a:prstClr val="black">
                    <a:lumMod val="50000"/>
                    <a:lumOff val="50000"/>
                  </a:prstClr>
                </a:solidFill>
              </a:rPr>
              <a:t>04.12.2014</a:t>
            </a:r>
            <a:endParaRPr lang="en-US" dirty="0">
              <a:solidFill>
                <a:prstClr val="black">
                  <a:lumMod val="50000"/>
                  <a:lumOff val="50000"/>
                </a:prstClr>
              </a:solidFill>
            </a:endParaRPr>
          </a:p>
        </p:txBody>
      </p:sp>
      <p:sp>
        <p:nvSpPr>
          <p:cNvPr id="13" name="Footer Placeholder 6"/>
          <p:cNvSpPr>
            <a:spLocks noGrp="1"/>
          </p:cNvSpPr>
          <p:nvPr>
            <p:ph type="ftr" sz="quarter" idx="11"/>
          </p:nvPr>
        </p:nvSpPr>
        <p:spPr>
          <a:xfrm>
            <a:off x="3795817" y="6587994"/>
            <a:ext cx="2457254" cy="213484"/>
          </a:xfrm>
        </p:spPr>
        <p:txBody>
          <a:bodyPr/>
          <a:lstStyle/>
          <a:p>
            <a:r>
              <a:rPr lang="fr-FR" smtClean="0">
                <a:solidFill>
                  <a:prstClr val="black">
                    <a:lumMod val="50000"/>
                    <a:lumOff val="50000"/>
                  </a:prstClr>
                </a:solidFill>
              </a:rPr>
              <a:t>F. Carra (CERN EN/MME)</a:t>
            </a:r>
            <a:endParaRPr lang="en-US" dirty="0">
              <a:solidFill>
                <a:prstClr val="black">
                  <a:lumMod val="50000"/>
                  <a:lumOff val="50000"/>
                </a:prstClr>
              </a:solidFill>
            </a:endParaRPr>
          </a:p>
        </p:txBody>
      </p:sp>
      <p:sp>
        <p:nvSpPr>
          <p:cNvPr id="14" name="Slide Number Placeholder 7"/>
          <p:cNvSpPr txBox="1">
            <a:spLocks/>
          </p:cNvSpPr>
          <p:nvPr/>
        </p:nvSpPr>
        <p:spPr>
          <a:xfrm>
            <a:off x="7127994" y="6587994"/>
            <a:ext cx="2311400" cy="213483"/>
          </a:xfrm>
          <a:prstGeom prst="rect">
            <a:avLst/>
          </a:prstGeom>
        </p:spPr>
        <p:txBody>
          <a:bodyPr vert="horz" lIns="91440" tIns="45720" rIns="91440" bIns="45720" rtlCol="0" anchor="ctr"/>
          <a:lstStyle>
            <a:defPPr>
              <a:defRPr lang="en-US"/>
            </a:defPPr>
            <a:lvl1pPr marL="0" algn="r" defTabSz="457200" rtl="0" eaLnBrk="1" latinLnBrk="0" hangingPunct="1">
              <a:defRPr sz="1200" b="0" kern="1200">
                <a:solidFill>
                  <a:schemeClr val="tx1">
                    <a:lumMod val="50000"/>
                    <a:lumOff val="50000"/>
                  </a:schemeClr>
                </a:solidFill>
                <a:latin typeface="+mn-lt"/>
                <a:ea typeface="+mn-ea"/>
                <a:cs typeface="Rage Italic" pitchFamily="66"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C5B1FEA-406A-7749-A5C3-DDCB5F67A4CE}" type="slidenum">
              <a:rPr lang="en-US" smtClean="0">
                <a:solidFill>
                  <a:prstClr val="black">
                    <a:lumMod val="50000"/>
                    <a:lumOff val="50000"/>
                  </a:prstClr>
                </a:solidFill>
              </a:rPr>
              <a:pPr/>
              <a:t>20</a:t>
            </a:fld>
            <a:endParaRPr lang="en-US" dirty="0">
              <a:solidFill>
                <a:prstClr val="black">
                  <a:lumMod val="50000"/>
                  <a:lumOff val="50000"/>
                </a:prstClr>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3486" y="26922"/>
            <a:ext cx="4911724" cy="683107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AC5B1FEA-406A-7749-A5C3-DDCB5F67A4CE}" type="slidenum">
              <a:rPr lang="en-US" smtClean="0">
                <a:solidFill>
                  <a:prstClr val="black">
                    <a:lumMod val="50000"/>
                    <a:lumOff val="50000"/>
                  </a:prstClr>
                </a:solidFill>
              </a:rPr>
              <a:pPr/>
              <a:t>20</a:t>
            </a:fld>
            <a:endParaRPr lang="en-US" dirty="0">
              <a:solidFill>
                <a:prstClr val="black">
                  <a:lumMod val="50000"/>
                  <a:lumOff val="50000"/>
                </a:prstClr>
              </a:solidFill>
            </a:endParaRPr>
          </a:p>
        </p:txBody>
      </p:sp>
    </p:spTree>
    <p:extLst>
      <p:ext uri="{BB962C8B-B14F-4D97-AF65-F5344CB8AC3E}">
        <p14:creationId xmlns:p14="http://schemas.microsoft.com/office/powerpoint/2010/main" val="29699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sz="2800" dirty="0" smtClean="0"/>
              <a:t>MultiMat Design Main Features</a:t>
            </a:r>
            <a:endParaRPr lang="en-GB" sz="2800" dirty="0"/>
          </a:p>
        </p:txBody>
      </p:sp>
      <p:sp>
        <p:nvSpPr>
          <p:cNvPr id="2" name="Date Placeholder 1"/>
          <p:cNvSpPr>
            <a:spLocks noGrp="1"/>
          </p:cNvSpPr>
          <p:nvPr>
            <p:ph type="dt" sz="half" idx="10"/>
          </p:nvPr>
        </p:nvSpPr>
        <p:spPr/>
        <p:txBody>
          <a:bodyPr/>
          <a:lstStyle/>
          <a:p>
            <a:r>
              <a:rPr lang="en-US" smtClean="0"/>
              <a:t>04.12.2014</a:t>
            </a:r>
            <a:endParaRPr lang="en-US" dirty="0"/>
          </a:p>
        </p:txBody>
      </p:sp>
      <p:sp>
        <p:nvSpPr>
          <p:cNvPr id="4" name="Footer Placeholder 3"/>
          <p:cNvSpPr>
            <a:spLocks noGrp="1"/>
          </p:cNvSpPr>
          <p:nvPr>
            <p:ph type="ftr" sz="quarter" idx="11"/>
          </p:nvPr>
        </p:nvSpPr>
        <p:spPr/>
        <p:txBody>
          <a:bodyPr/>
          <a:lstStyle/>
          <a:p>
            <a:r>
              <a:rPr lang="fr-FR" smtClean="0"/>
              <a:t>F. Carra (CERN EN/MME)</a:t>
            </a:r>
            <a:endParaRPr lang="en-US" dirty="0"/>
          </a:p>
        </p:txBody>
      </p:sp>
      <p:sp>
        <p:nvSpPr>
          <p:cNvPr id="17" name="Slide Number Placeholder 16"/>
          <p:cNvSpPr>
            <a:spLocks noGrp="1"/>
          </p:cNvSpPr>
          <p:nvPr>
            <p:ph type="sldNum" sz="quarter" idx="12"/>
          </p:nvPr>
        </p:nvSpPr>
        <p:spPr/>
        <p:txBody>
          <a:bodyPr/>
          <a:lstStyle/>
          <a:p>
            <a:fld id="{AC5B1FEA-406A-7749-A5C3-DDCB5F67A4CE}" type="slidenum">
              <a:rPr lang="en-US" smtClean="0"/>
              <a:pPr/>
              <a:t>21</a:t>
            </a:fld>
            <a:endParaRPr lang="en-US" dirty="0"/>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9287" y="1988840"/>
            <a:ext cx="3900257"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175655" y="1052736"/>
            <a:ext cx="4773631" cy="4785926"/>
          </a:xfrm>
          <a:prstGeom prst="rect">
            <a:avLst/>
          </a:prstGeom>
          <a:noFill/>
        </p:spPr>
        <p:txBody>
          <a:bodyPr wrap="square" rtlCol="0">
            <a:spAutoFit/>
          </a:bodyPr>
          <a:lstStyle/>
          <a:p>
            <a:pPr marL="285750" indent="-285750">
              <a:spcBef>
                <a:spcPts val="300"/>
              </a:spcBef>
              <a:spcAft>
                <a:spcPts val="300"/>
              </a:spcAft>
              <a:buClr>
                <a:schemeClr val="accent1"/>
              </a:buClr>
              <a:buFont typeface="Wingdings" panose="05000000000000000000" pitchFamily="2" charset="2"/>
              <a:buChar char="§"/>
            </a:pPr>
            <a:r>
              <a:rPr lang="en-US" dirty="0">
                <a:solidFill>
                  <a:srgbClr val="002060"/>
                </a:solidFill>
                <a:latin typeface="+mj-lt"/>
              </a:rPr>
              <a:t>Design of the experiment inspired by HRMT14</a:t>
            </a:r>
          </a:p>
          <a:p>
            <a:pPr marL="285750" indent="-285750">
              <a:spcBef>
                <a:spcPts val="300"/>
              </a:spcBef>
              <a:spcAft>
                <a:spcPts val="300"/>
              </a:spcAft>
              <a:buClr>
                <a:schemeClr val="accent1"/>
              </a:buClr>
              <a:buFont typeface="Wingdings" panose="05000000000000000000" pitchFamily="2" charset="2"/>
              <a:buChar char="§"/>
            </a:pPr>
            <a:r>
              <a:rPr lang="en-US" dirty="0">
                <a:solidFill>
                  <a:srgbClr val="002060"/>
                </a:solidFill>
                <a:latin typeface="+mj-lt"/>
              </a:rPr>
              <a:t>HiRadMat standard t</a:t>
            </a:r>
            <a:r>
              <a:rPr lang="en-US" dirty="0" smtClean="0">
                <a:solidFill>
                  <a:srgbClr val="002060"/>
                </a:solidFill>
                <a:latin typeface="+mj-lt"/>
              </a:rPr>
              <a:t>est </a:t>
            </a:r>
            <a:r>
              <a:rPr lang="en-US" dirty="0">
                <a:solidFill>
                  <a:srgbClr val="002060"/>
                </a:solidFill>
                <a:latin typeface="+mj-lt"/>
              </a:rPr>
              <a:t>s</a:t>
            </a:r>
            <a:r>
              <a:rPr lang="en-US" dirty="0" smtClean="0">
                <a:solidFill>
                  <a:srgbClr val="002060"/>
                </a:solidFill>
                <a:latin typeface="+mj-lt"/>
              </a:rPr>
              <a:t>tand </a:t>
            </a:r>
            <a:r>
              <a:rPr lang="en-US" dirty="0">
                <a:solidFill>
                  <a:srgbClr val="002060"/>
                </a:solidFill>
                <a:latin typeface="+mj-lt"/>
              </a:rPr>
              <a:t>table</a:t>
            </a:r>
          </a:p>
          <a:p>
            <a:pPr marL="285750" indent="-285750">
              <a:spcBef>
                <a:spcPts val="300"/>
              </a:spcBef>
              <a:spcAft>
                <a:spcPts val="300"/>
              </a:spcAft>
              <a:buClr>
                <a:schemeClr val="accent1"/>
              </a:buClr>
              <a:buFont typeface="Wingdings" panose="05000000000000000000" pitchFamily="2" charset="2"/>
              <a:buChar char="§"/>
            </a:pPr>
            <a:r>
              <a:rPr lang="en-US" dirty="0">
                <a:solidFill>
                  <a:srgbClr val="002060"/>
                </a:solidFill>
                <a:latin typeface="+mj-lt"/>
              </a:rPr>
              <a:t>2 beryllium/C-C </a:t>
            </a:r>
            <a:r>
              <a:rPr lang="en-US" dirty="0" smtClean="0">
                <a:solidFill>
                  <a:srgbClr val="002060"/>
                </a:solidFill>
                <a:latin typeface="+mj-lt"/>
              </a:rPr>
              <a:t>windows withstanding up to 288 SPS bunches, sigma 0.3x0.3 mm</a:t>
            </a:r>
            <a:r>
              <a:rPr lang="en-US" baseline="30000" dirty="0" smtClean="0">
                <a:solidFill>
                  <a:srgbClr val="002060"/>
                </a:solidFill>
                <a:latin typeface="+mj-lt"/>
              </a:rPr>
              <a:t>2</a:t>
            </a:r>
            <a:endParaRPr lang="en-US" baseline="30000" dirty="0">
              <a:solidFill>
                <a:srgbClr val="002060"/>
              </a:solidFill>
              <a:latin typeface="+mj-lt"/>
            </a:endParaRPr>
          </a:p>
          <a:p>
            <a:pPr marL="285750" indent="-285750">
              <a:spcBef>
                <a:spcPts val="300"/>
              </a:spcBef>
              <a:spcAft>
                <a:spcPts val="300"/>
              </a:spcAft>
              <a:buClr>
                <a:schemeClr val="accent1"/>
              </a:buClr>
              <a:buFont typeface="Wingdings" panose="05000000000000000000" pitchFamily="2" charset="2"/>
              <a:buChar char="§"/>
            </a:pPr>
            <a:r>
              <a:rPr lang="en-US" dirty="0" smtClean="0">
                <a:solidFill>
                  <a:srgbClr val="002060"/>
                </a:solidFill>
                <a:latin typeface="+mj-lt"/>
              </a:rPr>
              <a:t>Vacuum Tank (primary vacuum) containing up </a:t>
            </a:r>
            <a:r>
              <a:rPr lang="en-US" dirty="0">
                <a:solidFill>
                  <a:srgbClr val="002060"/>
                </a:solidFill>
                <a:latin typeface="+mj-lt"/>
              </a:rPr>
              <a:t>to 12 target </a:t>
            </a:r>
            <a:r>
              <a:rPr lang="en-US" dirty="0" smtClean="0">
                <a:solidFill>
                  <a:srgbClr val="002060"/>
                </a:solidFill>
                <a:latin typeface="+mj-lt"/>
              </a:rPr>
              <a:t>stations</a:t>
            </a:r>
          </a:p>
          <a:p>
            <a:pPr marL="285750" indent="-285750">
              <a:spcBef>
                <a:spcPts val="300"/>
              </a:spcBef>
              <a:spcAft>
                <a:spcPts val="300"/>
              </a:spcAft>
              <a:buClr>
                <a:schemeClr val="accent1"/>
              </a:buClr>
              <a:buFont typeface="Wingdings" panose="05000000000000000000" pitchFamily="2" charset="2"/>
              <a:buChar char="§"/>
            </a:pPr>
            <a:r>
              <a:rPr lang="en-US" dirty="0" smtClean="0">
                <a:solidFill>
                  <a:srgbClr val="002060"/>
                </a:solidFill>
                <a:latin typeface="+mj-lt"/>
              </a:rPr>
              <a:t>Each station hosting several specimens (possibly of different shapes) made of one material</a:t>
            </a:r>
            <a:endParaRPr lang="en-US" dirty="0">
              <a:solidFill>
                <a:srgbClr val="002060"/>
              </a:solidFill>
              <a:latin typeface="+mj-lt"/>
            </a:endParaRPr>
          </a:p>
          <a:p>
            <a:pPr marL="285750" indent="-285750">
              <a:spcBef>
                <a:spcPts val="300"/>
              </a:spcBef>
              <a:spcAft>
                <a:spcPts val="300"/>
              </a:spcAft>
              <a:buClr>
                <a:schemeClr val="accent1"/>
              </a:buClr>
              <a:buFont typeface="Wingdings" panose="05000000000000000000" pitchFamily="2" charset="2"/>
              <a:buChar char="§"/>
            </a:pPr>
            <a:r>
              <a:rPr lang="en-US" dirty="0">
                <a:solidFill>
                  <a:srgbClr val="002060"/>
                </a:solidFill>
                <a:latin typeface="+mj-lt"/>
              </a:rPr>
              <a:t>Each stations aligned through 2 </a:t>
            </a:r>
            <a:r>
              <a:rPr lang="en-US" dirty="0" err="1">
                <a:solidFill>
                  <a:srgbClr val="002060"/>
                </a:solidFill>
                <a:latin typeface="+mj-lt"/>
              </a:rPr>
              <a:t>DoF</a:t>
            </a:r>
            <a:r>
              <a:rPr lang="en-US" dirty="0">
                <a:solidFill>
                  <a:srgbClr val="002060"/>
                </a:solidFill>
                <a:latin typeface="+mj-lt"/>
              </a:rPr>
              <a:t> actuation </a:t>
            </a:r>
            <a:r>
              <a:rPr lang="en-US" dirty="0" smtClean="0">
                <a:solidFill>
                  <a:srgbClr val="002060"/>
                </a:solidFill>
                <a:latin typeface="+mj-lt"/>
              </a:rPr>
              <a:t>system (beam-based alignment). Required position tolerance: ±0.2 mm</a:t>
            </a:r>
            <a:endParaRPr lang="en-US" dirty="0">
              <a:solidFill>
                <a:srgbClr val="002060"/>
              </a:solidFill>
              <a:latin typeface="+mj-lt"/>
            </a:endParaRPr>
          </a:p>
          <a:p>
            <a:pPr marL="285750" indent="-285750">
              <a:spcBef>
                <a:spcPts val="300"/>
              </a:spcBef>
              <a:spcAft>
                <a:spcPts val="300"/>
              </a:spcAft>
              <a:buClr>
                <a:schemeClr val="accent1"/>
              </a:buClr>
              <a:buFont typeface="Wingdings" panose="05000000000000000000" pitchFamily="2" charset="2"/>
              <a:buChar char="§"/>
            </a:pPr>
            <a:r>
              <a:rPr lang="en-US" dirty="0">
                <a:solidFill>
                  <a:srgbClr val="002060"/>
                </a:solidFill>
                <a:latin typeface="+mj-lt"/>
              </a:rPr>
              <a:t>Estimated size: 2100x1200x400mm</a:t>
            </a:r>
          </a:p>
          <a:p>
            <a:pPr marL="285750" indent="-285750">
              <a:spcBef>
                <a:spcPts val="300"/>
              </a:spcBef>
              <a:spcAft>
                <a:spcPts val="300"/>
              </a:spcAft>
              <a:buClr>
                <a:schemeClr val="accent1"/>
              </a:buClr>
              <a:buFont typeface="Wingdings" panose="05000000000000000000" pitchFamily="2" charset="2"/>
              <a:buChar char="§"/>
            </a:pPr>
            <a:r>
              <a:rPr lang="en-US" dirty="0">
                <a:solidFill>
                  <a:srgbClr val="002060"/>
                </a:solidFill>
                <a:latin typeface="+mj-lt"/>
              </a:rPr>
              <a:t>Estimated weight: 1600kg</a:t>
            </a:r>
          </a:p>
        </p:txBody>
      </p:sp>
    </p:spTree>
    <p:extLst>
      <p:ext uri="{BB962C8B-B14F-4D97-AF65-F5344CB8AC3E}">
        <p14:creationId xmlns:p14="http://schemas.microsoft.com/office/powerpoint/2010/main" val="29723510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sz="2800" dirty="0" err="1" smtClean="0"/>
              <a:t>MultiMat</a:t>
            </a:r>
            <a:r>
              <a:rPr lang="it-IT" sz="2800" dirty="0" smtClean="0"/>
              <a:t> Materials</a:t>
            </a:r>
            <a:endParaRPr lang="en-GB" sz="2800" dirty="0"/>
          </a:p>
        </p:txBody>
      </p:sp>
      <p:sp>
        <p:nvSpPr>
          <p:cNvPr id="2" name="Date Placeholder 1"/>
          <p:cNvSpPr>
            <a:spLocks noGrp="1"/>
          </p:cNvSpPr>
          <p:nvPr>
            <p:ph type="dt" sz="half" idx="10"/>
          </p:nvPr>
        </p:nvSpPr>
        <p:spPr/>
        <p:txBody>
          <a:bodyPr/>
          <a:lstStyle/>
          <a:p>
            <a:r>
              <a:rPr lang="en-US" smtClean="0"/>
              <a:t>04.12.2014</a:t>
            </a:r>
            <a:endParaRPr lang="en-US" dirty="0"/>
          </a:p>
        </p:txBody>
      </p:sp>
      <p:sp>
        <p:nvSpPr>
          <p:cNvPr id="4" name="Footer Placeholder 3"/>
          <p:cNvSpPr>
            <a:spLocks noGrp="1"/>
          </p:cNvSpPr>
          <p:nvPr>
            <p:ph type="ftr" sz="quarter" idx="11"/>
          </p:nvPr>
        </p:nvSpPr>
        <p:spPr/>
        <p:txBody>
          <a:bodyPr/>
          <a:lstStyle/>
          <a:p>
            <a:r>
              <a:rPr lang="fr-FR" smtClean="0"/>
              <a:t>F. Carra (CERN EN/MME)</a:t>
            </a:r>
            <a:endParaRPr lang="en-US" dirty="0"/>
          </a:p>
        </p:txBody>
      </p:sp>
      <p:sp>
        <p:nvSpPr>
          <p:cNvPr id="17" name="Slide Number Placeholder 16"/>
          <p:cNvSpPr>
            <a:spLocks noGrp="1"/>
          </p:cNvSpPr>
          <p:nvPr>
            <p:ph type="sldNum" sz="quarter" idx="12"/>
          </p:nvPr>
        </p:nvSpPr>
        <p:spPr/>
        <p:txBody>
          <a:bodyPr/>
          <a:lstStyle/>
          <a:p>
            <a:fld id="{AC5B1FEA-406A-7749-A5C3-DDCB5F67A4CE}" type="slidenum">
              <a:rPr lang="en-US" smtClean="0"/>
              <a:pPr/>
              <a:t>22</a:t>
            </a:fld>
            <a:endParaRPr lang="en-US" dirty="0"/>
          </a:p>
        </p:txBody>
      </p:sp>
      <p:sp>
        <p:nvSpPr>
          <p:cNvPr id="9" name="Rectangle 8"/>
          <p:cNvSpPr/>
          <p:nvPr/>
        </p:nvSpPr>
        <p:spPr>
          <a:xfrm>
            <a:off x="1209076" y="1004873"/>
            <a:ext cx="8640960" cy="3554819"/>
          </a:xfrm>
          <a:prstGeom prst="rect">
            <a:avLst/>
          </a:prstGeom>
          <a:noFill/>
        </p:spPr>
        <p:txBody>
          <a:bodyPr wrap="square">
            <a:spAutoFit/>
          </a:bodyPr>
          <a:lstStyle/>
          <a:p>
            <a:pPr>
              <a:spcBef>
                <a:spcPts val="300"/>
              </a:spcBef>
              <a:spcAft>
                <a:spcPts val="300"/>
              </a:spcAft>
              <a:buClr>
                <a:schemeClr val="accent1"/>
              </a:buClr>
              <a:buSzPct val="95000"/>
            </a:pPr>
            <a:r>
              <a:rPr lang="en-GB" dirty="0" smtClean="0">
                <a:solidFill>
                  <a:srgbClr val="002060"/>
                </a:solidFill>
                <a:latin typeface="+mn-lt"/>
              </a:rPr>
              <a:t>Materials to be tested will likely include: </a:t>
            </a:r>
          </a:p>
          <a:p>
            <a:pPr marL="914400" lvl="1" indent="-457200">
              <a:spcBef>
                <a:spcPts val="300"/>
              </a:spcBef>
              <a:spcAft>
                <a:spcPts val="300"/>
              </a:spcAft>
              <a:buClr>
                <a:schemeClr val="accent1"/>
              </a:buClr>
              <a:buSzPct val="95000"/>
              <a:buFont typeface="Wingdings" panose="05000000000000000000" pitchFamily="2" charset="2"/>
              <a:buChar char="§"/>
            </a:pPr>
            <a:r>
              <a:rPr lang="en-GB" dirty="0" smtClean="0">
                <a:solidFill>
                  <a:srgbClr val="002060"/>
                </a:solidFill>
                <a:latin typeface="+mn-lt"/>
              </a:rPr>
              <a:t>Molybdenum Carbide - Graphite</a:t>
            </a:r>
          </a:p>
          <a:p>
            <a:pPr marL="914400" lvl="1" indent="-457200">
              <a:spcBef>
                <a:spcPts val="300"/>
              </a:spcBef>
              <a:spcAft>
                <a:spcPts val="300"/>
              </a:spcAft>
              <a:buClr>
                <a:schemeClr val="accent1"/>
              </a:buClr>
              <a:buSzPct val="95000"/>
              <a:buFont typeface="Wingdings" panose="05000000000000000000" pitchFamily="2" charset="2"/>
              <a:buChar char="§"/>
            </a:pPr>
            <a:r>
              <a:rPr lang="en-GB" dirty="0" smtClean="0">
                <a:solidFill>
                  <a:srgbClr val="002060"/>
                </a:solidFill>
                <a:latin typeface="+mn-lt"/>
              </a:rPr>
              <a:t>Copper - Diamond</a:t>
            </a:r>
          </a:p>
          <a:p>
            <a:pPr marL="914400" lvl="1" indent="-457200">
              <a:spcBef>
                <a:spcPts val="300"/>
              </a:spcBef>
              <a:spcAft>
                <a:spcPts val="300"/>
              </a:spcAft>
              <a:buClr>
                <a:schemeClr val="accent1"/>
              </a:buClr>
              <a:buSzPct val="95000"/>
              <a:buFont typeface="Wingdings" panose="05000000000000000000" pitchFamily="2" charset="2"/>
              <a:buChar char="§"/>
            </a:pPr>
            <a:r>
              <a:rPr lang="en-GB" dirty="0" smtClean="0">
                <a:solidFill>
                  <a:srgbClr val="002060"/>
                </a:solidFill>
                <a:latin typeface="+mn-lt"/>
              </a:rPr>
              <a:t>Other Ceramic-Graphite composites (under development)</a:t>
            </a:r>
          </a:p>
          <a:p>
            <a:pPr marL="914400" lvl="1" indent="-457200">
              <a:spcBef>
                <a:spcPts val="300"/>
              </a:spcBef>
              <a:spcAft>
                <a:spcPts val="300"/>
              </a:spcAft>
              <a:buClr>
                <a:schemeClr val="accent1"/>
              </a:buClr>
              <a:buSzPct val="95000"/>
              <a:buFont typeface="Wingdings" panose="05000000000000000000" pitchFamily="2" charset="2"/>
              <a:buChar char="§"/>
            </a:pPr>
            <a:r>
              <a:rPr lang="en-GB" dirty="0" smtClean="0">
                <a:solidFill>
                  <a:srgbClr val="002060"/>
                </a:solidFill>
                <a:latin typeface="+mn-lt"/>
              </a:rPr>
              <a:t>Carbon/Carbon (both 2D and 3D grades)</a:t>
            </a:r>
          </a:p>
          <a:p>
            <a:pPr marL="914400" lvl="1" indent="-457200">
              <a:spcBef>
                <a:spcPts val="300"/>
              </a:spcBef>
              <a:spcAft>
                <a:spcPts val="300"/>
              </a:spcAft>
              <a:buClr>
                <a:schemeClr val="accent1"/>
              </a:buClr>
              <a:buSzPct val="95000"/>
              <a:buFont typeface="Wingdings" panose="05000000000000000000" pitchFamily="2" charset="2"/>
              <a:buChar char="§"/>
            </a:pPr>
            <a:r>
              <a:rPr lang="en-GB" dirty="0" smtClean="0">
                <a:solidFill>
                  <a:srgbClr val="002060"/>
                </a:solidFill>
                <a:latin typeface="+mn-lt"/>
              </a:rPr>
              <a:t>Graphite</a:t>
            </a:r>
          </a:p>
          <a:p>
            <a:pPr marL="914400" lvl="1" indent="-457200">
              <a:spcBef>
                <a:spcPts val="300"/>
              </a:spcBef>
              <a:spcAft>
                <a:spcPts val="300"/>
              </a:spcAft>
              <a:buClr>
                <a:schemeClr val="accent1"/>
              </a:buClr>
              <a:buSzPct val="95000"/>
              <a:buFont typeface="Wingdings" panose="05000000000000000000" pitchFamily="2" charset="2"/>
              <a:buChar char="§"/>
            </a:pPr>
            <a:r>
              <a:rPr lang="en-GB" dirty="0" smtClean="0">
                <a:solidFill>
                  <a:srgbClr val="002060"/>
                </a:solidFill>
                <a:latin typeface="+mn-lt"/>
              </a:rPr>
              <a:t>Boron Nitride</a:t>
            </a:r>
          </a:p>
          <a:p>
            <a:pPr marL="914400" lvl="1" indent="-457200">
              <a:spcBef>
                <a:spcPts val="300"/>
              </a:spcBef>
              <a:spcAft>
                <a:spcPts val="300"/>
              </a:spcAft>
              <a:buClr>
                <a:schemeClr val="accent1"/>
              </a:buClr>
              <a:buSzPct val="95000"/>
              <a:buFont typeface="Wingdings" panose="05000000000000000000" pitchFamily="2" charset="2"/>
              <a:buChar char="§"/>
            </a:pPr>
            <a:r>
              <a:rPr lang="en-GB" dirty="0" err="1" smtClean="0">
                <a:solidFill>
                  <a:srgbClr val="002060"/>
                </a:solidFill>
                <a:latin typeface="+mn-lt"/>
              </a:rPr>
              <a:t>Glidcop</a:t>
            </a:r>
            <a:endParaRPr lang="en-GB" dirty="0" smtClean="0">
              <a:solidFill>
                <a:srgbClr val="002060"/>
              </a:solidFill>
              <a:latin typeface="+mn-lt"/>
            </a:endParaRPr>
          </a:p>
          <a:p>
            <a:pPr marL="914400" lvl="1" indent="-457200">
              <a:spcBef>
                <a:spcPts val="300"/>
              </a:spcBef>
              <a:spcAft>
                <a:spcPts val="300"/>
              </a:spcAft>
              <a:buClr>
                <a:schemeClr val="accent1"/>
              </a:buClr>
              <a:buSzPct val="95000"/>
              <a:buFont typeface="Wingdings" panose="05000000000000000000" pitchFamily="2" charset="2"/>
              <a:buChar char="§"/>
            </a:pPr>
            <a:r>
              <a:rPr lang="en-GB" dirty="0" smtClean="0">
                <a:solidFill>
                  <a:srgbClr val="002060"/>
                </a:solidFill>
                <a:latin typeface="+mn-lt"/>
              </a:rPr>
              <a:t>Molybdenum</a:t>
            </a:r>
          </a:p>
          <a:p>
            <a:pPr marL="914400" lvl="1" indent="-457200">
              <a:spcBef>
                <a:spcPts val="300"/>
              </a:spcBef>
              <a:spcAft>
                <a:spcPts val="300"/>
              </a:spcAft>
              <a:buClr>
                <a:schemeClr val="accent1"/>
              </a:buClr>
              <a:buSzPct val="95000"/>
              <a:buFont typeface="Wingdings" panose="05000000000000000000" pitchFamily="2" charset="2"/>
              <a:buChar char="§"/>
            </a:pPr>
            <a:r>
              <a:rPr lang="en-GB" dirty="0" smtClean="0">
                <a:solidFill>
                  <a:srgbClr val="002060"/>
                </a:solidFill>
                <a:latin typeface="+mn-lt"/>
              </a:rPr>
              <a:t>Tungsten heavy alloys (</a:t>
            </a:r>
            <a:r>
              <a:rPr lang="en-GB" dirty="0" err="1" smtClean="0">
                <a:solidFill>
                  <a:srgbClr val="002060"/>
                </a:solidFill>
                <a:latin typeface="+mn-lt"/>
              </a:rPr>
              <a:t>Inermet</a:t>
            </a:r>
            <a:r>
              <a:rPr lang="en-GB" dirty="0" smtClean="0">
                <a:solidFill>
                  <a:srgbClr val="002060"/>
                </a:solidFill>
                <a:latin typeface="+mn-lt"/>
              </a:rPr>
              <a:t>, W-Re etc.)</a:t>
            </a:r>
            <a:endParaRPr lang="en-GB" dirty="0">
              <a:solidFill>
                <a:srgbClr val="002060"/>
              </a:solidFill>
              <a:latin typeface="+mn-lt"/>
            </a:endParaRPr>
          </a:p>
        </p:txBody>
      </p:sp>
      <p:pic>
        <p:nvPicPr>
          <p:cNvPr id="10" name="Picture 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32617" y="4922334"/>
            <a:ext cx="2471363" cy="1112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37060" y="4799052"/>
            <a:ext cx="1950217" cy="1236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5405648" y="5930446"/>
            <a:ext cx="2841316" cy="338554"/>
          </a:xfrm>
          <a:prstGeom prst="rect">
            <a:avLst/>
          </a:prstGeom>
          <a:noFill/>
        </p:spPr>
        <p:txBody>
          <a:bodyPr wrap="square" rtlCol="0">
            <a:spAutoFit/>
          </a:bodyPr>
          <a:lstStyle/>
          <a:p>
            <a:r>
              <a:rPr lang="fr-CH" sz="1600" dirty="0" smtClean="0">
                <a:latin typeface="Calibri" panose="020F0502020204030204" pitchFamily="34" charset="0"/>
              </a:rPr>
              <a:t>∅</a:t>
            </a:r>
            <a:r>
              <a:rPr lang="fr-CH" sz="1600" dirty="0">
                <a:latin typeface="Calibri" panose="020F0502020204030204" pitchFamily="34" charset="0"/>
              </a:rPr>
              <a:t>=</a:t>
            </a:r>
            <a:r>
              <a:rPr lang="fr-CH" sz="1600" dirty="0" smtClean="0">
                <a:latin typeface="Calibri" panose="020F0502020204030204" pitchFamily="34" charset="0"/>
              </a:rPr>
              <a:t>30 mm, L=40 mm</a:t>
            </a:r>
            <a:endParaRPr lang="en-US" sz="1600" dirty="0">
              <a:latin typeface="Calibri" panose="020F0502020204030204" pitchFamily="34" charset="0"/>
            </a:endParaRPr>
          </a:p>
        </p:txBody>
      </p:sp>
      <p:sp>
        <p:nvSpPr>
          <p:cNvPr id="14" name="TextBox 13"/>
          <p:cNvSpPr txBox="1"/>
          <p:nvPr/>
        </p:nvSpPr>
        <p:spPr>
          <a:xfrm>
            <a:off x="7737061" y="5951932"/>
            <a:ext cx="2097189" cy="338554"/>
          </a:xfrm>
          <a:prstGeom prst="rect">
            <a:avLst/>
          </a:prstGeom>
          <a:noFill/>
        </p:spPr>
        <p:txBody>
          <a:bodyPr wrap="square" rtlCol="0">
            <a:spAutoFit/>
          </a:bodyPr>
          <a:lstStyle/>
          <a:p>
            <a:r>
              <a:rPr lang="fr-CH" sz="1600" dirty="0" smtClean="0">
                <a:latin typeface="Calibri" panose="020F0502020204030204" pitchFamily="34" charset="0"/>
              </a:rPr>
              <a:t>∅=12 mm, L=100 mm</a:t>
            </a:r>
            <a:endParaRPr lang="en-US" sz="1600" dirty="0">
              <a:latin typeface="Calibri" panose="020F0502020204030204" pitchFamily="34" charset="0"/>
            </a:endParaRPr>
          </a:p>
        </p:txBody>
      </p:sp>
      <p:sp>
        <p:nvSpPr>
          <p:cNvPr id="18" name="Rectangle 17"/>
          <p:cNvSpPr/>
          <p:nvPr/>
        </p:nvSpPr>
        <p:spPr>
          <a:xfrm>
            <a:off x="1153683" y="4850328"/>
            <a:ext cx="4294695" cy="1200329"/>
          </a:xfrm>
          <a:prstGeom prst="rect">
            <a:avLst/>
          </a:prstGeom>
          <a:noFill/>
        </p:spPr>
        <p:txBody>
          <a:bodyPr wrap="square">
            <a:spAutoFit/>
          </a:bodyPr>
          <a:lstStyle/>
          <a:p>
            <a:pPr>
              <a:spcBef>
                <a:spcPts val="300"/>
              </a:spcBef>
              <a:spcAft>
                <a:spcPts val="300"/>
              </a:spcAft>
              <a:buClr>
                <a:schemeClr val="accent1"/>
              </a:buClr>
              <a:buSzPct val="95000"/>
            </a:pPr>
            <a:r>
              <a:rPr lang="en-GB" dirty="0">
                <a:solidFill>
                  <a:srgbClr val="002060"/>
                </a:solidFill>
              </a:rPr>
              <a:t>Specimen shapes and dimensions </a:t>
            </a:r>
            <a:r>
              <a:rPr lang="en-GB" dirty="0" smtClean="0">
                <a:solidFill>
                  <a:srgbClr val="002060"/>
                </a:solidFill>
              </a:rPr>
              <a:t>under optimization to </a:t>
            </a:r>
            <a:r>
              <a:rPr lang="en-GB" b="1" dirty="0">
                <a:solidFill>
                  <a:srgbClr val="002060"/>
                </a:solidFill>
              </a:rPr>
              <a:t>improve measurements </a:t>
            </a:r>
            <a:r>
              <a:rPr lang="en-GB" b="1" dirty="0" smtClean="0">
                <a:solidFill>
                  <a:srgbClr val="002060"/>
                </a:solidFill>
              </a:rPr>
              <a:t>sensitivity</a:t>
            </a:r>
            <a:r>
              <a:rPr lang="en-GB" dirty="0" smtClean="0">
                <a:solidFill>
                  <a:srgbClr val="002060"/>
                </a:solidFill>
              </a:rPr>
              <a:t> and </a:t>
            </a:r>
            <a:r>
              <a:rPr lang="en-GB" b="1" dirty="0" smtClean="0">
                <a:solidFill>
                  <a:srgbClr val="002060"/>
                </a:solidFill>
              </a:rPr>
              <a:t>explore</a:t>
            </a:r>
            <a:r>
              <a:rPr lang="en-GB" dirty="0" smtClean="0">
                <a:solidFill>
                  <a:srgbClr val="002060"/>
                </a:solidFill>
              </a:rPr>
              <a:t> </a:t>
            </a:r>
            <a:r>
              <a:rPr lang="en-GB" b="1" dirty="0" smtClean="0">
                <a:solidFill>
                  <a:srgbClr val="002060"/>
                </a:solidFill>
              </a:rPr>
              <a:t>different pressure wave regimes</a:t>
            </a:r>
            <a:endParaRPr lang="en-GB" b="1" dirty="0">
              <a:solidFill>
                <a:srgbClr val="002060"/>
              </a:solidFill>
            </a:endParaRPr>
          </a:p>
        </p:txBody>
      </p:sp>
    </p:spTree>
    <p:extLst>
      <p:ext uri="{BB962C8B-B14F-4D97-AF65-F5344CB8AC3E}">
        <p14:creationId xmlns:p14="http://schemas.microsoft.com/office/powerpoint/2010/main" val="33535820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38222" y="8"/>
            <a:ext cx="7056000" cy="576000"/>
          </a:xfrm>
        </p:spPr>
        <p:txBody>
          <a:bodyPr/>
          <a:lstStyle/>
          <a:p>
            <a:r>
              <a:rPr lang="en-GB" dirty="0" smtClean="0"/>
              <a:t>Summary (1/2)</a:t>
            </a:r>
            <a:endParaRPr lang="en-GB" dirty="0"/>
          </a:p>
        </p:txBody>
      </p:sp>
      <p:sp>
        <p:nvSpPr>
          <p:cNvPr id="6" name="Date Placeholder 5"/>
          <p:cNvSpPr>
            <a:spLocks noGrp="1"/>
          </p:cNvSpPr>
          <p:nvPr>
            <p:ph type="dt" sz="half" idx="10"/>
          </p:nvPr>
        </p:nvSpPr>
        <p:spPr/>
        <p:txBody>
          <a:bodyPr/>
          <a:lstStyle/>
          <a:p>
            <a:r>
              <a:rPr lang="en-US" smtClean="0">
                <a:solidFill>
                  <a:prstClr val="black">
                    <a:lumMod val="50000"/>
                    <a:lumOff val="50000"/>
                  </a:prstClr>
                </a:solidFill>
              </a:rPr>
              <a:t>04.12.2014</a:t>
            </a:r>
            <a:endParaRPr lang="en-US" dirty="0">
              <a:solidFill>
                <a:prstClr val="black">
                  <a:lumMod val="50000"/>
                  <a:lumOff val="50000"/>
                </a:prstClr>
              </a:solidFill>
            </a:endParaRPr>
          </a:p>
        </p:txBody>
      </p:sp>
      <p:sp>
        <p:nvSpPr>
          <p:cNvPr id="7" name="Footer Placeholder 6"/>
          <p:cNvSpPr>
            <a:spLocks noGrp="1"/>
          </p:cNvSpPr>
          <p:nvPr>
            <p:ph type="ftr" sz="quarter" idx="11"/>
          </p:nvPr>
        </p:nvSpPr>
        <p:spPr/>
        <p:txBody>
          <a:bodyPr/>
          <a:lstStyle/>
          <a:p>
            <a:r>
              <a:rPr lang="fr-FR" smtClean="0">
                <a:solidFill>
                  <a:prstClr val="black">
                    <a:lumMod val="50000"/>
                    <a:lumOff val="50000"/>
                  </a:prstClr>
                </a:solidFill>
              </a:rPr>
              <a:t>F. Carra (CERN EN/MME)</a:t>
            </a:r>
            <a:endParaRPr lang="en-US" dirty="0">
              <a:solidFill>
                <a:prstClr val="black">
                  <a:lumMod val="50000"/>
                  <a:lumOff val="50000"/>
                </a:prstClr>
              </a:solidFill>
            </a:endParaRPr>
          </a:p>
        </p:txBody>
      </p:sp>
      <p:sp>
        <p:nvSpPr>
          <p:cNvPr id="8" name="Slide Number Placeholder 7"/>
          <p:cNvSpPr>
            <a:spLocks noGrp="1"/>
          </p:cNvSpPr>
          <p:nvPr>
            <p:ph type="sldNum" sz="quarter" idx="12"/>
          </p:nvPr>
        </p:nvSpPr>
        <p:spPr/>
        <p:txBody>
          <a:bodyPr/>
          <a:lstStyle/>
          <a:p>
            <a:fld id="{AC5B1FEA-406A-7749-A5C3-DDCB5F67A4CE}" type="slidenum">
              <a:rPr lang="en-US" smtClean="0">
                <a:solidFill>
                  <a:prstClr val="black">
                    <a:lumMod val="50000"/>
                    <a:lumOff val="50000"/>
                  </a:prstClr>
                </a:solidFill>
              </a:rPr>
              <a:pPr/>
              <a:t>23</a:t>
            </a:fld>
            <a:endParaRPr lang="en-US" dirty="0">
              <a:solidFill>
                <a:prstClr val="black">
                  <a:lumMod val="50000"/>
                  <a:lumOff val="50000"/>
                </a:prstClr>
              </a:solidFill>
            </a:endParaRPr>
          </a:p>
        </p:txBody>
      </p:sp>
      <p:sp>
        <p:nvSpPr>
          <p:cNvPr id="10" name="Content Placeholder 5"/>
          <p:cNvSpPr txBox="1">
            <a:spLocks/>
          </p:cNvSpPr>
          <p:nvPr/>
        </p:nvSpPr>
        <p:spPr>
          <a:xfrm>
            <a:off x="1210733" y="895394"/>
            <a:ext cx="8695267" cy="5658928"/>
          </a:xfrm>
          <a:prstGeom prst="rect">
            <a:avLst/>
          </a:prstGeom>
        </p:spPr>
        <p:txBody>
          <a:bodyPr>
            <a:normAutofit lnSpcReduction="10000"/>
          </a:bodyPr>
          <a:lstStyle>
            <a:lvl1pPr marL="228600" indent="-228600" algn="l" defTabSz="457200" rtl="0" eaLnBrk="1" latinLnBrk="0" hangingPunct="1">
              <a:spcBef>
                <a:spcPct val="20000"/>
              </a:spcBef>
              <a:buClr>
                <a:schemeClr val="accent1"/>
              </a:buClr>
              <a:buSzPct val="95000"/>
              <a:buFont typeface="Wingdings" charset="2"/>
              <a:buChar char="§"/>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Wingdings" charset="2"/>
              <a:buChar char="§"/>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Wingdings" charset="2"/>
              <a:buChar char="§"/>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Wingdings" charset="2"/>
              <a:buChar char="§"/>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Wingdings" charset="2"/>
              <a:buChar char="§"/>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a:lnSpc>
                <a:spcPct val="120000"/>
              </a:lnSpc>
              <a:spcBef>
                <a:spcPts val="600"/>
              </a:spcBef>
              <a:spcAft>
                <a:spcPts val="600"/>
              </a:spcAft>
            </a:pPr>
            <a:r>
              <a:rPr lang="en-GB" sz="1700" dirty="0" smtClean="0">
                <a:solidFill>
                  <a:srgbClr val="002060"/>
                </a:solidFill>
              </a:rPr>
              <a:t>Bringing LHC beyond nominal performances (HL-LHC) will require a new generation of collimators embarking </a:t>
            </a:r>
            <a:r>
              <a:rPr lang="en-GB" sz="1700" b="1" dirty="0" smtClean="0">
                <a:solidFill>
                  <a:srgbClr val="002060"/>
                </a:solidFill>
              </a:rPr>
              <a:t>novel advanced materials</a:t>
            </a:r>
            <a:endParaRPr lang="en-GB" sz="1700" dirty="0" smtClean="0">
              <a:solidFill>
                <a:srgbClr val="002060"/>
              </a:solidFill>
            </a:endParaRPr>
          </a:p>
          <a:p>
            <a:pPr>
              <a:lnSpc>
                <a:spcPct val="120000"/>
              </a:lnSpc>
              <a:spcBef>
                <a:spcPts val="600"/>
              </a:spcBef>
              <a:spcAft>
                <a:spcPts val="600"/>
              </a:spcAft>
            </a:pPr>
            <a:r>
              <a:rPr lang="en-US" sz="1700" dirty="0" smtClean="0">
                <a:solidFill>
                  <a:srgbClr val="002060"/>
                </a:solidFill>
              </a:rPr>
              <a:t>An ambitious R&amp;D program is focusing on the development, simulation and test of such materials: the most promising are </a:t>
            </a:r>
            <a:r>
              <a:rPr lang="en-US" sz="1700" b="1" dirty="0" smtClean="0">
                <a:solidFill>
                  <a:srgbClr val="002060"/>
                </a:solidFill>
              </a:rPr>
              <a:t>CuCD and MoGr </a:t>
            </a:r>
            <a:r>
              <a:rPr lang="en-GB" sz="1700" b="1" dirty="0" smtClean="0">
                <a:solidFill>
                  <a:srgbClr val="002060"/>
                </a:solidFill>
              </a:rPr>
              <a:t> </a:t>
            </a:r>
          </a:p>
          <a:p>
            <a:pPr>
              <a:lnSpc>
                <a:spcPct val="120000"/>
              </a:lnSpc>
              <a:spcBef>
                <a:spcPts val="600"/>
              </a:spcBef>
              <a:spcAft>
                <a:spcPts val="600"/>
              </a:spcAft>
            </a:pPr>
            <a:r>
              <a:rPr lang="en-US" sz="1700" dirty="0" smtClean="0">
                <a:solidFill>
                  <a:srgbClr val="002060"/>
                </a:solidFill>
              </a:rPr>
              <a:t>In particular, the use of these composites would decrease the </a:t>
            </a:r>
            <a:r>
              <a:rPr lang="en-US" sz="1700" b="1" dirty="0" smtClean="0">
                <a:solidFill>
                  <a:srgbClr val="002060"/>
                </a:solidFill>
              </a:rPr>
              <a:t>collimators impedance by a factor of 2</a:t>
            </a:r>
          </a:p>
          <a:p>
            <a:pPr>
              <a:lnSpc>
                <a:spcPct val="120000"/>
              </a:lnSpc>
              <a:spcBef>
                <a:spcPts val="600"/>
              </a:spcBef>
              <a:spcAft>
                <a:spcPts val="600"/>
              </a:spcAft>
            </a:pPr>
            <a:r>
              <a:rPr lang="en-US" sz="1700" dirty="0" smtClean="0">
                <a:solidFill>
                  <a:srgbClr val="002060"/>
                </a:solidFill>
              </a:rPr>
              <a:t>A </a:t>
            </a:r>
            <a:r>
              <a:rPr lang="en-US" sz="1700" b="1" dirty="0" smtClean="0">
                <a:solidFill>
                  <a:srgbClr val="002060"/>
                </a:solidFill>
              </a:rPr>
              <a:t>new collimator design based on these two novel materials </a:t>
            </a:r>
            <a:r>
              <a:rPr lang="en-US" sz="1700" dirty="0" smtClean="0">
                <a:solidFill>
                  <a:srgbClr val="002060"/>
                </a:solidFill>
              </a:rPr>
              <a:t>has been studied: thanks to its flexibility, it </a:t>
            </a:r>
            <a:r>
              <a:rPr lang="en-GB" sz="1700" dirty="0" smtClean="0">
                <a:solidFill>
                  <a:srgbClr val="002060"/>
                </a:solidFill>
              </a:rPr>
              <a:t>permits </a:t>
            </a:r>
            <a:r>
              <a:rPr lang="en-GB" sz="1700" dirty="0">
                <a:solidFill>
                  <a:srgbClr val="002060"/>
                </a:solidFill>
              </a:rPr>
              <a:t>a late choice of the active jaw </a:t>
            </a:r>
            <a:r>
              <a:rPr lang="en-GB" sz="1700" dirty="0" smtClean="0">
                <a:solidFill>
                  <a:srgbClr val="002060"/>
                </a:solidFill>
              </a:rPr>
              <a:t>material</a:t>
            </a:r>
          </a:p>
          <a:p>
            <a:pPr>
              <a:lnSpc>
                <a:spcPct val="120000"/>
              </a:lnSpc>
              <a:spcBef>
                <a:spcPts val="600"/>
              </a:spcBef>
              <a:spcAft>
                <a:spcPts val="600"/>
              </a:spcAft>
            </a:pPr>
            <a:r>
              <a:rPr lang="en-GB" sz="1700" dirty="0" smtClean="0">
                <a:solidFill>
                  <a:srgbClr val="002060"/>
                </a:solidFill>
              </a:rPr>
              <a:t>To provide indications about the material choice, and to validate the proposed design and the simulations performed, a </a:t>
            </a:r>
            <a:r>
              <a:rPr lang="en-GB" sz="1700" b="1" dirty="0" smtClean="0">
                <a:solidFill>
                  <a:srgbClr val="002060"/>
                </a:solidFill>
              </a:rPr>
              <a:t>new experiment called HRMT-23 is scheduled in 2015 in HiRadMat </a:t>
            </a:r>
          </a:p>
          <a:p>
            <a:pPr>
              <a:lnSpc>
                <a:spcPct val="120000"/>
              </a:lnSpc>
              <a:spcBef>
                <a:spcPts val="600"/>
              </a:spcBef>
              <a:spcAft>
                <a:spcPts val="600"/>
              </a:spcAft>
            </a:pPr>
            <a:r>
              <a:rPr lang="en-US" sz="1700" b="1" dirty="0" smtClean="0">
                <a:solidFill>
                  <a:srgbClr val="002060"/>
                </a:solidFill>
              </a:rPr>
              <a:t>On the basis of HRMT-23 results, a TCSPM prototype will be built and installed in the LHC in early 2016</a:t>
            </a:r>
          </a:p>
          <a:p>
            <a:pPr>
              <a:lnSpc>
                <a:spcPct val="120000"/>
              </a:lnSpc>
              <a:spcBef>
                <a:spcPts val="600"/>
              </a:spcBef>
              <a:spcAft>
                <a:spcPts val="600"/>
              </a:spcAft>
            </a:pPr>
            <a:r>
              <a:rPr lang="en-US" sz="1700" b="1" dirty="0" smtClean="0">
                <a:solidFill>
                  <a:srgbClr val="002060"/>
                </a:solidFill>
              </a:rPr>
              <a:t>A future experiment to study in details materials for BIDs, called </a:t>
            </a:r>
            <a:r>
              <a:rPr lang="en-US" sz="1700" b="1" dirty="0" err="1" smtClean="0">
                <a:solidFill>
                  <a:srgbClr val="002060"/>
                </a:solidFill>
              </a:rPr>
              <a:t>MultiMat</a:t>
            </a:r>
            <a:r>
              <a:rPr lang="en-US" sz="1700" dirty="0" smtClean="0">
                <a:solidFill>
                  <a:srgbClr val="002060"/>
                </a:solidFill>
              </a:rPr>
              <a:t>, has also been proposed to the HiRadMat management and is tentatively scheduled in 2016</a:t>
            </a:r>
            <a:endParaRPr lang="en-US" sz="1700" dirty="0">
              <a:solidFill>
                <a:srgbClr val="002060"/>
              </a:solidFill>
            </a:endParaRPr>
          </a:p>
        </p:txBody>
      </p:sp>
    </p:spTree>
    <p:extLst>
      <p:ext uri="{BB962C8B-B14F-4D97-AF65-F5344CB8AC3E}">
        <p14:creationId xmlns:p14="http://schemas.microsoft.com/office/powerpoint/2010/main" val="6441080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38222" y="8"/>
            <a:ext cx="7056000" cy="576000"/>
          </a:xfrm>
        </p:spPr>
        <p:txBody>
          <a:bodyPr/>
          <a:lstStyle/>
          <a:p>
            <a:r>
              <a:rPr lang="en-GB" dirty="0" smtClean="0"/>
              <a:t>Summary (2/2)</a:t>
            </a:r>
            <a:endParaRPr lang="en-GB" dirty="0"/>
          </a:p>
        </p:txBody>
      </p:sp>
      <p:sp>
        <p:nvSpPr>
          <p:cNvPr id="6" name="Date Placeholder 5"/>
          <p:cNvSpPr>
            <a:spLocks noGrp="1"/>
          </p:cNvSpPr>
          <p:nvPr>
            <p:ph type="dt" sz="half" idx="10"/>
          </p:nvPr>
        </p:nvSpPr>
        <p:spPr/>
        <p:txBody>
          <a:bodyPr/>
          <a:lstStyle/>
          <a:p>
            <a:r>
              <a:rPr lang="en-US" smtClean="0">
                <a:solidFill>
                  <a:prstClr val="black">
                    <a:lumMod val="50000"/>
                    <a:lumOff val="50000"/>
                  </a:prstClr>
                </a:solidFill>
              </a:rPr>
              <a:t>04.12.2014</a:t>
            </a:r>
            <a:endParaRPr lang="en-US" dirty="0">
              <a:solidFill>
                <a:prstClr val="black">
                  <a:lumMod val="50000"/>
                  <a:lumOff val="50000"/>
                </a:prstClr>
              </a:solidFill>
            </a:endParaRPr>
          </a:p>
        </p:txBody>
      </p:sp>
      <p:sp>
        <p:nvSpPr>
          <p:cNvPr id="7" name="Footer Placeholder 6"/>
          <p:cNvSpPr>
            <a:spLocks noGrp="1"/>
          </p:cNvSpPr>
          <p:nvPr>
            <p:ph type="ftr" sz="quarter" idx="11"/>
          </p:nvPr>
        </p:nvSpPr>
        <p:spPr/>
        <p:txBody>
          <a:bodyPr/>
          <a:lstStyle/>
          <a:p>
            <a:r>
              <a:rPr lang="fr-FR" smtClean="0">
                <a:solidFill>
                  <a:prstClr val="black">
                    <a:lumMod val="50000"/>
                    <a:lumOff val="50000"/>
                  </a:prstClr>
                </a:solidFill>
              </a:rPr>
              <a:t>F. Carra (CERN EN/MME)</a:t>
            </a:r>
            <a:endParaRPr lang="en-US" dirty="0">
              <a:solidFill>
                <a:prstClr val="black">
                  <a:lumMod val="50000"/>
                  <a:lumOff val="50000"/>
                </a:prstClr>
              </a:solidFill>
            </a:endParaRPr>
          </a:p>
        </p:txBody>
      </p:sp>
      <p:sp>
        <p:nvSpPr>
          <p:cNvPr id="8" name="Slide Number Placeholder 7"/>
          <p:cNvSpPr>
            <a:spLocks noGrp="1"/>
          </p:cNvSpPr>
          <p:nvPr>
            <p:ph type="sldNum" sz="quarter" idx="12"/>
          </p:nvPr>
        </p:nvSpPr>
        <p:spPr/>
        <p:txBody>
          <a:bodyPr/>
          <a:lstStyle/>
          <a:p>
            <a:fld id="{AC5B1FEA-406A-7749-A5C3-DDCB5F67A4CE}" type="slidenum">
              <a:rPr lang="en-US" smtClean="0">
                <a:solidFill>
                  <a:prstClr val="black">
                    <a:lumMod val="50000"/>
                    <a:lumOff val="50000"/>
                  </a:prstClr>
                </a:solidFill>
              </a:rPr>
              <a:pPr/>
              <a:t>24</a:t>
            </a:fld>
            <a:endParaRPr lang="en-US" dirty="0">
              <a:solidFill>
                <a:prstClr val="black">
                  <a:lumMod val="50000"/>
                  <a:lumOff val="50000"/>
                </a:prstClr>
              </a:solidFill>
            </a:endParaRPr>
          </a:p>
        </p:txBody>
      </p:sp>
      <p:sp>
        <p:nvSpPr>
          <p:cNvPr id="10" name="Content Placeholder 5"/>
          <p:cNvSpPr txBox="1">
            <a:spLocks/>
          </p:cNvSpPr>
          <p:nvPr/>
        </p:nvSpPr>
        <p:spPr>
          <a:xfrm>
            <a:off x="1210733" y="946196"/>
            <a:ext cx="8695267" cy="5658928"/>
          </a:xfrm>
          <a:prstGeom prst="rect">
            <a:avLst/>
          </a:prstGeom>
        </p:spPr>
        <p:txBody>
          <a:bodyPr>
            <a:normAutofit/>
          </a:bodyPr>
          <a:lstStyle>
            <a:lvl1pPr marL="228600" indent="-228600" algn="l" defTabSz="457200" rtl="0" eaLnBrk="1" latinLnBrk="0" hangingPunct="1">
              <a:spcBef>
                <a:spcPct val="20000"/>
              </a:spcBef>
              <a:buClr>
                <a:schemeClr val="accent1"/>
              </a:buClr>
              <a:buSzPct val="95000"/>
              <a:buFont typeface="Wingdings" charset="2"/>
              <a:buChar char="§"/>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Wingdings" charset="2"/>
              <a:buChar char="§"/>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Wingdings" charset="2"/>
              <a:buChar char="§"/>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Wingdings" charset="2"/>
              <a:buChar char="§"/>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Wingdings" charset="2"/>
              <a:buChar char="§"/>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a:lnSpc>
                <a:spcPct val="120000"/>
              </a:lnSpc>
              <a:spcBef>
                <a:spcPts val="600"/>
              </a:spcBef>
              <a:spcAft>
                <a:spcPts val="600"/>
              </a:spcAft>
            </a:pPr>
            <a:r>
              <a:rPr lang="en-GB" sz="1700" b="1" dirty="0" smtClean="0">
                <a:solidFill>
                  <a:srgbClr val="002060"/>
                </a:solidFill>
              </a:rPr>
              <a:t>Thermo-structural simulations of the three jaws installed in HRMT-23</a:t>
            </a:r>
            <a:r>
              <a:rPr lang="en-GB" sz="1700" dirty="0" smtClean="0">
                <a:solidFill>
                  <a:srgbClr val="002060"/>
                </a:solidFill>
              </a:rPr>
              <a:t> have been performed, to be used as a reference </a:t>
            </a:r>
            <a:r>
              <a:rPr lang="en-GB" sz="1700" dirty="0">
                <a:solidFill>
                  <a:srgbClr val="002060"/>
                </a:solidFill>
              </a:rPr>
              <a:t>for the DAQ </a:t>
            </a:r>
            <a:r>
              <a:rPr lang="en-GB" sz="1700" dirty="0" smtClean="0">
                <a:solidFill>
                  <a:srgbClr val="002060"/>
                </a:solidFill>
              </a:rPr>
              <a:t>design</a:t>
            </a:r>
            <a:endParaRPr lang="en-GB" sz="1700" dirty="0">
              <a:solidFill>
                <a:srgbClr val="002060"/>
              </a:solidFill>
            </a:endParaRPr>
          </a:p>
          <a:p>
            <a:pPr>
              <a:lnSpc>
                <a:spcPct val="120000"/>
              </a:lnSpc>
              <a:spcBef>
                <a:spcPts val="600"/>
              </a:spcBef>
              <a:spcAft>
                <a:spcPts val="600"/>
              </a:spcAft>
            </a:pPr>
            <a:r>
              <a:rPr lang="en-GB" sz="1700" dirty="0">
                <a:solidFill>
                  <a:srgbClr val="002060"/>
                </a:solidFill>
              </a:rPr>
              <a:t>A </a:t>
            </a:r>
            <a:r>
              <a:rPr lang="en-GB" sz="1700" b="1" dirty="0">
                <a:solidFill>
                  <a:srgbClr val="002060"/>
                </a:solidFill>
              </a:rPr>
              <a:t>linear model </a:t>
            </a:r>
            <a:r>
              <a:rPr lang="en-GB" sz="1700" dirty="0">
                <a:solidFill>
                  <a:srgbClr val="002060"/>
                </a:solidFill>
              </a:rPr>
              <a:t>has been imposed for the active jaw and the simulated case is the </a:t>
            </a:r>
            <a:r>
              <a:rPr lang="en-GB" sz="1700" b="1" dirty="0">
                <a:solidFill>
                  <a:srgbClr val="002060"/>
                </a:solidFill>
              </a:rPr>
              <a:t>beam injection error HL-LHC (6.4E13 protons @440GeV)</a:t>
            </a:r>
          </a:p>
          <a:p>
            <a:pPr>
              <a:lnSpc>
                <a:spcPct val="120000"/>
              </a:lnSpc>
              <a:spcBef>
                <a:spcPts val="600"/>
              </a:spcBef>
              <a:spcAft>
                <a:spcPts val="600"/>
              </a:spcAft>
            </a:pPr>
            <a:r>
              <a:rPr lang="en-GB" sz="1700" dirty="0" smtClean="0">
                <a:solidFill>
                  <a:srgbClr val="002060"/>
                </a:solidFill>
              </a:rPr>
              <a:t>Preliminary results show that </a:t>
            </a:r>
            <a:r>
              <a:rPr lang="en-GB" sz="1700" b="1" dirty="0" smtClean="0">
                <a:solidFill>
                  <a:srgbClr val="002060"/>
                </a:solidFill>
              </a:rPr>
              <a:t>CFC and MoGr are at the limit of their resistance </a:t>
            </a:r>
            <a:r>
              <a:rPr lang="en-GB" sz="1700" dirty="0" smtClean="0">
                <a:solidFill>
                  <a:srgbClr val="002060"/>
                </a:solidFill>
              </a:rPr>
              <a:t>(or above); plastic deformation of the Glidcop housing is expected, as well as local melting of </a:t>
            </a:r>
            <a:r>
              <a:rPr lang="en-GB" sz="1700" smtClean="0">
                <a:solidFill>
                  <a:srgbClr val="002060"/>
                </a:solidFill>
              </a:rPr>
              <a:t>the metallic </a:t>
            </a:r>
            <a:r>
              <a:rPr lang="en-GB" sz="1700" dirty="0" smtClean="0">
                <a:solidFill>
                  <a:srgbClr val="002060"/>
                </a:solidFill>
              </a:rPr>
              <a:t>tapering</a:t>
            </a:r>
          </a:p>
          <a:p>
            <a:pPr>
              <a:lnSpc>
                <a:spcPct val="120000"/>
              </a:lnSpc>
              <a:spcBef>
                <a:spcPts val="600"/>
              </a:spcBef>
              <a:spcAft>
                <a:spcPts val="600"/>
              </a:spcAft>
            </a:pPr>
            <a:r>
              <a:rPr lang="en-GB" sz="1700" b="1" dirty="0" err="1" smtClean="0">
                <a:solidFill>
                  <a:srgbClr val="002060"/>
                </a:solidFill>
              </a:rPr>
              <a:t>CuCD</a:t>
            </a:r>
            <a:r>
              <a:rPr lang="en-GB" sz="1700" b="1" dirty="0" smtClean="0">
                <a:solidFill>
                  <a:srgbClr val="002060"/>
                </a:solidFill>
              </a:rPr>
              <a:t> jaw</a:t>
            </a:r>
            <a:r>
              <a:rPr lang="en-GB" sz="1700" dirty="0" smtClean="0">
                <a:solidFill>
                  <a:srgbClr val="002060"/>
                </a:solidFill>
              </a:rPr>
              <a:t>: relevant damage, with </a:t>
            </a:r>
            <a:r>
              <a:rPr lang="en-GB" sz="1700" b="1" dirty="0" smtClean="0">
                <a:solidFill>
                  <a:srgbClr val="002060"/>
                </a:solidFill>
              </a:rPr>
              <a:t>extensive molten volume</a:t>
            </a:r>
            <a:r>
              <a:rPr lang="en-GB" sz="1700" dirty="0" smtClean="0">
                <a:solidFill>
                  <a:srgbClr val="002060"/>
                </a:solidFill>
              </a:rPr>
              <a:t>. Simulations to be performed at lower intensities in order to predict the </a:t>
            </a:r>
            <a:r>
              <a:rPr lang="en-GB" sz="1700" b="1" dirty="0" smtClean="0">
                <a:solidFill>
                  <a:srgbClr val="002060"/>
                </a:solidFill>
              </a:rPr>
              <a:t>threshold of damage</a:t>
            </a:r>
            <a:endParaRPr lang="en-GB" sz="1700" dirty="0" smtClean="0">
              <a:solidFill>
                <a:srgbClr val="002060"/>
              </a:solidFill>
            </a:endParaRPr>
          </a:p>
          <a:p>
            <a:pPr>
              <a:lnSpc>
                <a:spcPct val="120000"/>
              </a:lnSpc>
              <a:spcBef>
                <a:spcPts val="600"/>
              </a:spcBef>
              <a:spcAft>
                <a:spcPts val="600"/>
              </a:spcAft>
            </a:pPr>
            <a:r>
              <a:rPr lang="en-GB" sz="1700" b="1" dirty="0" smtClean="0">
                <a:solidFill>
                  <a:srgbClr val="002060"/>
                </a:solidFill>
              </a:rPr>
              <a:t>Comprehensive </a:t>
            </a:r>
            <a:r>
              <a:rPr lang="en-GB" sz="1700" b="1" dirty="0" err="1" smtClean="0">
                <a:solidFill>
                  <a:srgbClr val="002060"/>
                </a:solidFill>
              </a:rPr>
              <a:t>CuCD</a:t>
            </a:r>
            <a:r>
              <a:rPr lang="en-GB" sz="1700" b="1" dirty="0" smtClean="0">
                <a:solidFill>
                  <a:srgbClr val="002060"/>
                </a:solidFill>
              </a:rPr>
              <a:t> characterization is needed!</a:t>
            </a:r>
          </a:p>
          <a:p>
            <a:pPr>
              <a:lnSpc>
                <a:spcPct val="120000"/>
              </a:lnSpc>
              <a:spcBef>
                <a:spcPts val="600"/>
              </a:spcBef>
              <a:spcAft>
                <a:spcPts val="600"/>
              </a:spcAft>
            </a:pPr>
            <a:r>
              <a:rPr lang="en-GB" sz="1700" dirty="0">
                <a:solidFill>
                  <a:srgbClr val="002060"/>
                </a:solidFill>
              </a:rPr>
              <a:t>Proposed models will be improved to consider material </a:t>
            </a:r>
            <a:r>
              <a:rPr lang="en-GB" sz="1700" b="1" dirty="0">
                <a:solidFill>
                  <a:srgbClr val="002060"/>
                </a:solidFill>
              </a:rPr>
              <a:t>pseudo-plasticity and tension/compression asymmetry, as well as temperature and strain-rate contributes to the mechanical </a:t>
            </a:r>
            <a:r>
              <a:rPr lang="en-GB" sz="1700" b="1" dirty="0" smtClean="0">
                <a:solidFill>
                  <a:srgbClr val="002060"/>
                </a:solidFill>
              </a:rPr>
              <a:t>resistance</a:t>
            </a:r>
          </a:p>
          <a:p>
            <a:pPr lvl="1">
              <a:lnSpc>
                <a:spcPct val="120000"/>
              </a:lnSpc>
              <a:spcBef>
                <a:spcPts val="600"/>
              </a:spcBef>
              <a:spcAft>
                <a:spcPts val="600"/>
              </a:spcAft>
            </a:pPr>
            <a:endParaRPr lang="en-US" sz="1700" dirty="0">
              <a:solidFill>
                <a:srgbClr val="002060"/>
              </a:solidFill>
            </a:endParaRPr>
          </a:p>
        </p:txBody>
      </p:sp>
    </p:spTree>
    <p:extLst>
      <p:ext uri="{BB962C8B-B14F-4D97-AF65-F5344CB8AC3E}">
        <p14:creationId xmlns:p14="http://schemas.microsoft.com/office/powerpoint/2010/main" val="21718557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r>
              <a:rPr lang="en-US" smtClean="0">
                <a:solidFill>
                  <a:prstClr val="black">
                    <a:lumMod val="50000"/>
                    <a:lumOff val="50000"/>
                  </a:prstClr>
                </a:solidFill>
              </a:rPr>
              <a:t>04.12.2014</a:t>
            </a:r>
            <a:endParaRPr lang="en-US" dirty="0">
              <a:solidFill>
                <a:prstClr val="black">
                  <a:lumMod val="50000"/>
                  <a:lumOff val="50000"/>
                </a:prstClr>
              </a:solidFill>
            </a:endParaRPr>
          </a:p>
        </p:txBody>
      </p:sp>
      <p:sp>
        <p:nvSpPr>
          <p:cNvPr id="7" name="Footer Placeholder 6"/>
          <p:cNvSpPr>
            <a:spLocks noGrp="1"/>
          </p:cNvSpPr>
          <p:nvPr>
            <p:ph type="ftr" sz="quarter" idx="11"/>
          </p:nvPr>
        </p:nvSpPr>
        <p:spPr/>
        <p:txBody>
          <a:bodyPr/>
          <a:lstStyle/>
          <a:p>
            <a:r>
              <a:rPr lang="fr-FR" smtClean="0">
                <a:solidFill>
                  <a:prstClr val="black">
                    <a:lumMod val="50000"/>
                    <a:lumOff val="50000"/>
                  </a:prstClr>
                </a:solidFill>
              </a:rPr>
              <a:t>F. Carra (CERN EN/MME)</a:t>
            </a:r>
            <a:endParaRPr lang="en-US" dirty="0">
              <a:solidFill>
                <a:prstClr val="black">
                  <a:lumMod val="50000"/>
                  <a:lumOff val="50000"/>
                </a:prstClr>
              </a:solidFill>
            </a:endParaRPr>
          </a:p>
        </p:txBody>
      </p:sp>
      <p:sp>
        <p:nvSpPr>
          <p:cNvPr id="8" name="Slide Number Placeholder 7"/>
          <p:cNvSpPr>
            <a:spLocks noGrp="1"/>
          </p:cNvSpPr>
          <p:nvPr>
            <p:ph type="sldNum" sz="quarter" idx="12"/>
          </p:nvPr>
        </p:nvSpPr>
        <p:spPr/>
        <p:txBody>
          <a:bodyPr/>
          <a:lstStyle/>
          <a:p>
            <a:fld id="{AC5B1FEA-406A-7749-A5C3-DDCB5F67A4CE}" type="slidenum">
              <a:rPr lang="en-US" smtClean="0">
                <a:solidFill>
                  <a:prstClr val="black">
                    <a:lumMod val="50000"/>
                    <a:lumOff val="50000"/>
                  </a:prstClr>
                </a:solidFill>
              </a:rPr>
              <a:pPr/>
              <a:t>25</a:t>
            </a:fld>
            <a:endParaRPr lang="en-US" dirty="0">
              <a:solidFill>
                <a:prstClr val="black">
                  <a:lumMod val="50000"/>
                  <a:lumOff val="50000"/>
                </a:prstClr>
              </a:solidFill>
            </a:endParaRPr>
          </a:p>
        </p:txBody>
      </p:sp>
      <p:pic>
        <p:nvPicPr>
          <p:cNvPr id="31" name="Picture 30" descr="4th Joint HiLumi LHC-LARP Annual Meeting"/>
          <p:cNvPicPr>
            <a:picLocks noChangeAspect="1" noChangeArrowheads="1"/>
          </p:cNvPicPr>
          <p:nvPr/>
        </p:nvPicPr>
        <p:blipFill rotWithShape="1">
          <a:blip r:embed="rId2">
            <a:extLst>
              <a:ext uri="{28A0092B-C50C-407E-A947-70E740481C1C}">
                <a14:useLocalDpi xmlns:a14="http://schemas.microsoft.com/office/drawing/2010/main" val="0"/>
              </a:ext>
            </a:extLst>
          </a:blip>
          <a:srcRect l="74360"/>
          <a:stretch/>
        </p:blipFill>
        <p:spPr bwMode="auto">
          <a:xfrm>
            <a:off x="9128439" y="0"/>
            <a:ext cx="705811" cy="90487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983780" y="2933494"/>
            <a:ext cx="8641503" cy="477054"/>
          </a:xfrm>
          <a:prstGeom prst="rect">
            <a:avLst/>
          </a:prstGeom>
        </p:spPr>
        <p:txBody>
          <a:bodyPr wrap="square">
            <a:spAutoFit/>
          </a:bodyPr>
          <a:lstStyle/>
          <a:p>
            <a:pPr marL="0" lvl="1" algn="ctr">
              <a:lnSpc>
                <a:spcPts val="3000"/>
              </a:lnSpc>
            </a:pPr>
            <a:r>
              <a:rPr lang="en-US" sz="4400" b="1" i="1" u="sng" dirty="0" smtClean="0">
                <a:ln w="12700">
                  <a:solidFill>
                    <a:schemeClr val="tx2">
                      <a:satMod val="155000"/>
                    </a:schemeClr>
                  </a:solidFill>
                  <a:prstDash val="solid"/>
                </a:ln>
                <a:solidFill>
                  <a:srgbClr val="004EEA"/>
                </a:solidFill>
                <a:effectLst>
                  <a:outerShdw blurRad="38100" dist="38100" dir="2700000" algn="tl">
                    <a:srgbClr val="000000">
                      <a:alpha val="43137"/>
                    </a:srgbClr>
                  </a:outerShdw>
                </a:effectLst>
                <a:latin typeface="Arial" pitchFamily="34" charset="0"/>
                <a:cs typeface="Times New Roman" pitchFamily="18" charset="0"/>
              </a:rPr>
              <a:t>Thank you for your attention!</a:t>
            </a:r>
          </a:p>
        </p:txBody>
      </p:sp>
    </p:spTree>
    <p:extLst>
      <p:ext uri="{BB962C8B-B14F-4D97-AF65-F5344CB8AC3E}">
        <p14:creationId xmlns:p14="http://schemas.microsoft.com/office/powerpoint/2010/main" val="22889289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1606" y="5205232"/>
            <a:ext cx="84751" cy="115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8"/>
          <p:cNvSpPr>
            <a:spLocks noGrp="1"/>
          </p:cNvSpPr>
          <p:nvPr>
            <p:ph type="sldNum" sz="quarter" idx="12"/>
          </p:nvPr>
        </p:nvSpPr>
        <p:spPr/>
        <p:txBody>
          <a:bodyPr/>
          <a:lstStyle/>
          <a:p>
            <a:fld id="{AC5B1FEA-406A-7749-A5C3-DDCB5F67A4CE}" type="slidenum">
              <a:rPr lang="en-US" smtClean="0">
                <a:solidFill>
                  <a:prstClr val="black">
                    <a:lumMod val="50000"/>
                    <a:lumOff val="50000"/>
                  </a:prstClr>
                </a:solidFill>
              </a:rPr>
              <a:pPr/>
              <a:t>26</a:t>
            </a:fld>
            <a:endParaRPr lang="en-US" dirty="0">
              <a:solidFill>
                <a:prstClr val="black">
                  <a:lumMod val="50000"/>
                  <a:lumOff val="50000"/>
                </a:prstClr>
              </a:solidFill>
            </a:endParaRPr>
          </a:p>
        </p:txBody>
      </p:sp>
      <p:sp>
        <p:nvSpPr>
          <p:cNvPr id="83" name="Footer Placeholder 4"/>
          <p:cNvSpPr>
            <a:spLocks noGrp="1"/>
          </p:cNvSpPr>
          <p:nvPr>
            <p:ph type="ftr" sz="quarter" idx="4294967295"/>
          </p:nvPr>
        </p:nvSpPr>
        <p:spPr>
          <a:xfrm>
            <a:off x="3795823" y="6588000"/>
            <a:ext cx="2457254" cy="213484"/>
          </a:xfrm>
          <a:prstGeom prst="rect">
            <a:avLst/>
          </a:prstGeom>
        </p:spPr>
        <p:txBody>
          <a:bodyPr vert="horz" lIns="91440" tIns="45720" rIns="91440" bIns="45720" rtlCol="0" anchor="ctr"/>
          <a:lstStyle>
            <a:lvl1pPr algn="ctr">
              <a:defRPr sz="1200" b="0">
                <a:solidFill>
                  <a:schemeClr val="tx1">
                    <a:lumMod val="50000"/>
                    <a:lumOff val="50000"/>
                  </a:schemeClr>
                </a:solidFill>
                <a:latin typeface="+mn-lt"/>
                <a:cs typeface="Rage Italic" pitchFamily="66" charset="0"/>
              </a:defRPr>
            </a:lvl1pPr>
          </a:lstStyle>
          <a:p>
            <a:pPr defTabSz="914400" fontAlgn="base">
              <a:spcBef>
                <a:spcPct val="0"/>
              </a:spcBef>
              <a:spcAft>
                <a:spcPct val="0"/>
              </a:spcAft>
            </a:pPr>
            <a:r>
              <a:rPr lang="fr-FR" smtClean="0">
                <a:solidFill>
                  <a:prstClr val="black">
                    <a:lumMod val="50000"/>
                    <a:lumOff val="50000"/>
                  </a:prstClr>
                </a:solidFill>
                <a:ea typeface="ＭＳ Ｐゴシック"/>
              </a:rPr>
              <a:t>F. Carra (CERN EN/MME)</a:t>
            </a:r>
            <a:endParaRPr lang="en-US" dirty="0">
              <a:solidFill>
                <a:prstClr val="black">
                  <a:lumMod val="50000"/>
                  <a:lumOff val="50000"/>
                </a:prstClr>
              </a:solidFill>
              <a:ea typeface="ＭＳ Ｐゴシック"/>
            </a:endParaRPr>
          </a:p>
        </p:txBody>
      </p:sp>
      <p:sp>
        <p:nvSpPr>
          <p:cNvPr id="84" name="Date Placeholder 3"/>
          <p:cNvSpPr>
            <a:spLocks noGrp="1"/>
          </p:cNvSpPr>
          <p:nvPr>
            <p:ph type="dt" sz="half" idx="4294967295"/>
          </p:nvPr>
        </p:nvSpPr>
        <p:spPr>
          <a:xfrm>
            <a:off x="597219" y="6588000"/>
            <a:ext cx="2847729" cy="213483"/>
          </a:xfrm>
          <a:prstGeom prst="rect">
            <a:avLst/>
          </a:prstGeom>
        </p:spPr>
        <p:txBody>
          <a:bodyPr vert="horz" lIns="91440" tIns="45720" rIns="91440" bIns="45720" rtlCol="0" anchor="ctr"/>
          <a:lstStyle>
            <a:lvl1pPr algn="l">
              <a:defRPr sz="1200" b="0">
                <a:solidFill>
                  <a:schemeClr val="tx1">
                    <a:lumMod val="50000"/>
                    <a:lumOff val="50000"/>
                  </a:schemeClr>
                </a:solidFill>
                <a:latin typeface="+mn-lt"/>
                <a:cs typeface="Rage Italic" pitchFamily="66" charset="0"/>
              </a:defRPr>
            </a:lvl1pPr>
          </a:lstStyle>
          <a:p>
            <a:pPr defTabSz="914400" fontAlgn="base">
              <a:spcBef>
                <a:spcPct val="0"/>
              </a:spcBef>
              <a:spcAft>
                <a:spcPct val="0"/>
              </a:spcAft>
            </a:pPr>
            <a:r>
              <a:rPr lang="en-US" smtClean="0">
                <a:solidFill>
                  <a:prstClr val="black">
                    <a:lumMod val="50000"/>
                    <a:lumOff val="50000"/>
                  </a:prstClr>
                </a:solidFill>
                <a:ea typeface="ＭＳ Ｐゴシック"/>
              </a:rPr>
              <a:t>04.12.2014</a:t>
            </a:r>
            <a:endParaRPr lang="en-US" dirty="0">
              <a:solidFill>
                <a:prstClr val="black">
                  <a:lumMod val="50000"/>
                  <a:lumOff val="50000"/>
                </a:prstClr>
              </a:solidFill>
              <a:ea typeface="ＭＳ Ｐゴシック"/>
            </a:endParaRPr>
          </a:p>
        </p:txBody>
      </p:sp>
      <p:pic>
        <p:nvPicPr>
          <p:cNvPr id="2050" name="Picture 2" descr="\\cern.ch\dfs\Users\l\lgentini\Desktop\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229" y="1040780"/>
            <a:ext cx="9027771" cy="514442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ern.ch\dfs\Users\l\lgentini\Desktop\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229" y="1040780"/>
            <a:ext cx="9027771" cy="514442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ern.ch\dfs\Users\l\lgentini\Desktop\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229" y="1040780"/>
            <a:ext cx="9027771" cy="5144429"/>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ern.ch\dfs\Users\l\lgentini\Desktop\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8229" y="1040780"/>
            <a:ext cx="9027771" cy="514442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ern.ch\dfs\Users\l\lgentini\Desktop\2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8229" y="1040780"/>
            <a:ext cx="9027771" cy="5144429"/>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ern.ch\dfs\Users\l\lgentini\Desktop\2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8229" y="1040780"/>
            <a:ext cx="9027771" cy="5144429"/>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5902712" y="2813824"/>
            <a:ext cx="0" cy="14533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902712" y="2813824"/>
            <a:ext cx="49065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5902712" y="4259766"/>
            <a:ext cx="49065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5780049" y="3025697"/>
            <a:ext cx="0" cy="14124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780049" y="2239536"/>
            <a:ext cx="0" cy="9802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780049" y="4722624"/>
            <a:ext cx="0" cy="9802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itle 4"/>
          <p:cNvSpPr txBox="1">
            <a:spLocks/>
          </p:cNvSpPr>
          <p:nvPr/>
        </p:nvSpPr>
        <p:spPr>
          <a:xfrm>
            <a:off x="1990628" y="8"/>
            <a:ext cx="7056000" cy="576000"/>
          </a:xfrm>
          <a:prstGeom prst="rect">
            <a:avLst/>
          </a:prstGeom>
        </p:spPr>
        <p:txBody>
          <a:bodyPr lIns="72000" tIns="36000" rIns="72000" bIns="36000"/>
          <a:lstStyle>
            <a:lvl1pPr algn="ctr" defTabSz="457200" rtl="0" eaLnBrk="1" latinLnBrk="0" hangingPunct="1">
              <a:spcBef>
                <a:spcPct val="0"/>
              </a:spcBef>
              <a:buNone/>
              <a:defRPr sz="3200" b="1"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dirty="0" smtClean="0"/>
              <a:t>TCSPM Assembling Procedure</a:t>
            </a:r>
            <a:endParaRPr lang="en-GB" sz="2800" dirty="0"/>
          </a:p>
        </p:txBody>
      </p:sp>
    </p:spTree>
    <p:extLst>
      <p:ext uri="{BB962C8B-B14F-4D97-AF65-F5344CB8AC3E}">
        <p14:creationId xmlns:p14="http://schemas.microsoft.com/office/powerpoint/2010/main" val="129208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animEffect transition="in" filter="fade">
                                      <p:cBhvr>
                                        <p:cTn id="13" dur="500"/>
                                        <p:tgtEl>
                                          <p:spTgt spid="85"/>
                                        </p:tgtEl>
                                      </p:cBhvr>
                                    </p:animEffect>
                                  </p:childTnLst>
                                </p:cTn>
                              </p:par>
                              <p:par>
                                <p:cTn id="14" presetID="10" presetClass="entr" presetSubtype="0" fill="hold" nodeType="withEffect">
                                  <p:stCondLst>
                                    <p:cond delay="0"/>
                                  </p:stCondLst>
                                  <p:childTnLst>
                                    <p:set>
                                      <p:cBhvr>
                                        <p:cTn id="15" dur="1" fill="hold">
                                          <p:stCondLst>
                                            <p:cond delay="0"/>
                                          </p:stCondLst>
                                        </p:cTn>
                                        <p:tgtEl>
                                          <p:spTgt spid="86"/>
                                        </p:tgtEl>
                                        <p:attrNameLst>
                                          <p:attrName>style.visibility</p:attrName>
                                        </p:attrNameLst>
                                      </p:cBhvr>
                                      <p:to>
                                        <p:strVal val="visible"/>
                                      </p:to>
                                    </p:set>
                                    <p:animEffect transition="in" filter="fade">
                                      <p:cBhvr>
                                        <p:cTn id="16" dur="500"/>
                                        <p:tgtEl>
                                          <p:spTgt spid="86"/>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5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5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spcAft>
                <a:spcPct val="0"/>
              </a:spcAft>
            </a:pPr>
            <a:r>
              <a:rPr lang="it-IT" sz="2800" dirty="0"/>
              <a:t>Context</a:t>
            </a:r>
            <a:endParaRPr lang="en-GB" sz="2800" dirty="0"/>
          </a:p>
        </p:txBody>
      </p:sp>
      <p:sp>
        <p:nvSpPr>
          <p:cNvPr id="4" name="Date Placeholder 3"/>
          <p:cNvSpPr>
            <a:spLocks noGrp="1"/>
          </p:cNvSpPr>
          <p:nvPr>
            <p:ph type="dt" sz="half" idx="10"/>
          </p:nvPr>
        </p:nvSpPr>
        <p:spPr/>
        <p:txBody>
          <a:bodyPr/>
          <a:lstStyle/>
          <a:p>
            <a:r>
              <a:rPr lang="en-US" smtClean="0"/>
              <a:t>04.12.2014</a:t>
            </a:r>
            <a:endParaRPr lang="en-US" dirty="0"/>
          </a:p>
        </p:txBody>
      </p:sp>
      <p:sp>
        <p:nvSpPr>
          <p:cNvPr id="5" name="Footer Placeholder 4"/>
          <p:cNvSpPr>
            <a:spLocks noGrp="1"/>
          </p:cNvSpPr>
          <p:nvPr>
            <p:ph type="ftr" sz="quarter" idx="11"/>
          </p:nvPr>
        </p:nvSpPr>
        <p:spPr/>
        <p:txBody>
          <a:bodyPr/>
          <a:lstStyle/>
          <a:p>
            <a:r>
              <a:rPr lang="en-US" smtClean="0"/>
              <a:t>F. Carra (CERN EN/MME)</a:t>
            </a:r>
            <a:endParaRPr lang="en-US" dirty="0"/>
          </a:p>
        </p:txBody>
      </p:sp>
      <p:sp>
        <p:nvSpPr>
          <p:cNvPr id="6" name="Slide Number Placeholder 5"/>
          <p:cNvSpPr>
            <a:spLocks noGrp="1"/>
          </p:cNvSpPr>
          <p:nvPr>
            <p:ph type="sldNum" sz="quarter" idx="12"/>
          </p:nvPr>
        </p:nvSpPr>
        <p:spPr/>
        <p:txBody>
          <a:bodyPr/>
          <a:lstStyle/>
          <a:p>
            <a:fld id="{AC5B1FEA-406A-7749-A5C3-DDCB5F67A4CE}" type="slidenum">
              <a:rPr lang="en-US" smtClean="0"/>
              <a:pPr/>
              <a:t>3</a:t>
            </a:fld>
            <a:endParaRPr lang="en-US" dirty="0"/>
          </a:p>
        </p:txBody>
      </p:sp>
      <p:sp>
        <p:nvSpPr>
          <p:cNvPr id="22" name="Rettangolo 17"/>
          <p:cNvSpPr/>
          <p:nvPr/>
        </p:nvSpPr>
        <p:spPr>
          <a:xfrm>
            <a:off x="1134533" y="602846"/>
            <a:ext cx="8771467" cy="4616648"/>
          </a:xfrm>
          <a:prstGeom prst="rect">
            <a:avLst/>
          </a:prstGeom>
        </p:spPr>
        <p:txBody>
          <a:bodyPr wrap="square">
            <a:spAutoFit/>
          </a:bodyPr>
          <a:lstStyle/>
          <a:p>
            <a:pPr marL="228600" indent="-228600">
              <a:spcBef>
                <a:spcPts val="600"/>
              </a:spcBef>
              <a:spcAft>
                <a:spcPts val="600"/>
              </a:spcAft>
              <a:buClr>
                <a:schemeClr val="accent1"/>
              </a:buClr>
              <a:buSzPct val="95000"/>
              <a:buFont typeface="Wingdings" charset="2"/>
              <a:buChar char="§"/>
            </a:pPr>
            <a:r>
              <a:rPr lang="en-GB" sz="1600" dirty="0" smtClean="0">
                <a:solidFill>
                  <a:srgbClr val="002060"/>
                </a:solidFill>
                <a:latin typeface="+mj-lt"/>
              </a:rPr>
              <a:t>Collimators are the </a:t>
            </a:r>
            <a:r>
              <a:rPr lang="en-GB" sz="1600" dirty="0">
                <a:solidFill>
                  <a:srgbClr val="002060"/>
                </a:solidFill>
              </a:rPr>
              <a:t>highest contributors to </a:t>
            </a:r>
            <a:r>
              <a:rPr lang="en-GB" sz="1600" b="1" dirty="0">
                <a:solidFill>
                  <a:srgbClr val="002060"/>
                </a:solidFill>
              </a:rPr>
              <a:t>machine RF impedance</a:t>
            </a:r>
            <a:r>
              <a:rPr lang="en-GB" sz="1600" dirty="0">
                <a:solidFill>
                  <a:srgbClr val="002060"/>
                </a:solidFill>
              </a:rPr>
              <a:t>, which potentially leads to serious </a:t>
            </a:r>
            <a:r>
              <a:rPr lang="en-GB" sz="1600" dirty="0" smtClean="0">
                <a:solidFill>
                  <a:srgbClr val="002060"/>
                </a:solidFill>
              </a:rPr>
              <a:t>instabilities</a:t>
            </a:r>
          </a:p>
          <a:p>
            <a:pPr marL="228600" indent="-228600">
              <a:spcBef>
                <a:spcPts val="600"/>
              </a:spcBef>
              <a:spcAft>
                <a:spcPts val="600"/>
              </a:spcAft>
              <a:buClr>
                <a:schemeClr val="accent1"/>
              </a:buClr>
              <a:buSzPct val="95000"/>
              <a:buFont typeface="Wingdings" charset="2"/>
              <a:buChar char="§"/>
            </a:pPr>
            <a:r>
              <a:rPr lang="en-GB" sz="1600" dirty="0">
                <a:solidFill>
                  <a:srgbClr val="002060"/>
                </a:solidFill>
              </a:rPr>
              <a:t>Resistive-wall impedance is decreased by </a:t>
            </a:r>
            <a:r>
              <a:rPr lang="en-GB" sz="1600" b="1" dirty="0">
                <a:solidFill>
                  <a:srgbClr val="002060"/>
                </a:solidFill>
              </a:rPr>
              <a:t>increasing the electrical </a:t>
            </a:r>
            <a:r>
              <a:rPr lang="en-GB" sz="1600" b="1" dirty="0" smtClean="0">
                <a:solidFill>
                  <a:srgbClr val="002060"/>
                </a:solidFill>
              </a:rPr>
              <a:t>conductivity </a:t>
            </a:r>
            <a:r>
              <a:rPr lang="en-GB" sz="1600" dirty="0" smtClean="0">
                <a:solidFill>
                  <a:srgbClr val="002060"/>
                </a:solidFill>
              </a:rPr>
              <a:t>(</a:t>
            </a:r>
            <a:r>
              <a:rPr lang="en-GB" sz="1600" b="1" dirty="0" smtClean="0">
                <a:solidFill>
                  <a:srgbClr val="002060"/>
                </a:solidFill>
                <a:latin typeface="Symbol" panose="05050102010706020507" pitchFamily="18" charset="2"/>
              </a:rPr>
              <a:t>g</a:t>
            </a:r>
            <a:r>
              <a:rPr lang="en-GB" sz="1600" dirty="0" smtClean="0">
                <a:solidFill>
                  <a:srgbClr val="002060"/>
                </a:solidFill>
              </a:rPr>
              <a:t>) </a:t>
            </a:r>
            <a:r>
              <a:rPr lang="en-GB" sz="1600" dirty="0">
                <a:solidFill>
                  <a:srgbClr val="002060"/>
                </a:solidFill>
              </a:rPr>
              <a:t>of jaw </a:t>
            </a:r>
            <a:r>
              <a:rPr lang="en-GB" sz="1600" dirty="0" smtClean="0">
                <a:solidFill>
                  <a:srgbClr val="002060"/>
                </a:solidFill>
              </a:rPr>
              <a:t>materials</a:t>
            </a:r>
          </a:p>
          <a:p>
            <a:pPr marL="228600" indent="-228600" algn="just">
              <a:spcBef>
                <a:spcPts val="600"/>
              </a:spcBef>
              <a:spcAft>
                <a:spcPts val="600"/>
              </a:spcAft>
              <a:buClr>
                <a:schemeClr val="accent1"/>
              </a:buClr>
              <a:buSzPct val="95000"/>
              <a:buFont typeface="Wingdings" charset="2"/>
              <a:buChar char="§"/>
            </a:pPr>
            <a:r>
              <a:rPr lang="en-GB" sz="1600" dirty="0" smtClean="0">
                <a:solidFill>
                  <a:srgbClr val="002060"/>
                </a:solidFill>
              </a:rPr>
              <a:t>R&amp;D is focusing on high-</a:t>
            </a:r>
            <a:r>
              <a:rPr lang="en-GB" sz="1600" b="1" dirty="0" smtClean="0">
                <a:solidFill>
                  <a:srgbClr val="002060"/>
                </a:solidFill>
                <a:latin typeface="Symbol" panose="05050102010706020507" pitchFamily="18" charset="2"/>
              </a:rPr>
              <a:t>g</a:t>
            </a:r>
            <a:r>
              <a:rPr lang="en-GB" sz="1600" dirty="0" smtClean="0">
                <a:solidFill>
                  <a:srgbClr val="002060"/>
                </a:solidFill>
              </a:rPr>
              <a:t> materials, also possessing good thermo-mechanical properties to guarantee </a:t>
            </a:r>
            <a:r>
              <a:rPr lang="en-GB" sz="1600" b="1" dirty="0" smtClean="0">
                <a:solidFill>
                  <a:srgbClr val="002060"/>
                </a:solidFill>
              </a:rPr>
              <a:t>robustness to beam impacts and geometrical </a:t>
            </a:r>
            <a:r>
              <a:rPr lang="en-GB" sz="1600" b="1" dirty="0">
                <a:solidFill>
                  <a:srgbClr val="002060"/>
                </a:solidFill>
              </a:rPr>
              <a:t>stability in standard </a:t>
            </a:r>
            <a:r>
              <a:rPr lang="en-GB" sz="1600" b="1" dirty="0" smtClean="0">
                <a:solidFill>
                  <a:srgbClr val="002060"/>
                </a:solidFill>
              </a:rPr>
              <a:t>operation</a:t>
            </a:r>
            <a:endParaRPr lang="en-GB" sz="1600" dirty="0" smtClean="0">
              <a:solidFill>
                <a:srgbClr val="002060"/>
              </a:solidFill>
            </a:endParaRPr>
          </a:p>
          <a:p>
            <a:pPr marL="228600" indent="-228600">
              <a:spcBef>
                <a:spcPts val="600"/>
              </a:spcBef>
              <a:spcAft>
                <a:spcPts val="600"/>
              </a:spcAft>
              <a:buClr>
                <a:schemeClr val="accent1"/>
              </a:buClr>
              <a:buSzPct val="95000"/>
              <a:buFont typeface="Wingdings" charset="2"/>
              <a:buChar char="§"/>
            </a:pPr>
            <a:r>
              <a:rPr lang="en-GB" sz="1600" dirty="0" smtClean="0">
                <a:solidFill>
                  <a:srgbClr val="002060"/>
                </a:solidFill>
              </a:rPr>
              <a:t>Further </a:t>
            </a:r>
            <a:r>
              <a:rPr lang="en-GB" sz="1600" dirty="0">
                <a:solidFill>
                  <a:srgbClr val="002060"/>
                </a:solidFill>
              </a:rPr>
              <a:t>material requirements include </a:t>
            </a:r>
            <a:r>
              <a:rPr lang="en-GB" sz="1600" b="1" dirty="0">
                <a:solidFill>
                  <a:srgbClr val="002060"/>
                </a:solidFill>
              </a:rPr>
              <a:t>radiation hardness, UHV compatibility, industrial feasibility, </a:t>
            </a:r>
            <a:r>
              <a:rPr lang="en-GB" sz="1600" b="1" dirty="0" smtClean="0">
                <a:solidFill>
                  <a:srgbClr val="002060"/>
                </a:solidFill>
              </a:rPr>
              <a:t>machinability</a:t>
            </a:r>
          </a:p>
          <a:p>
            <a:pPr marL="228600" indent="-228600">
              <a:spcBef>
                <a:spcPts val="600"/>
              </a:spcBef>
              <a:spcAft>
                <a:spcPts val="600"/>
              </a:spcAft>
              <a:buClr>
                <a:schemeClr val="accent1"/>
              </a:buClr>
              <a:buSzPct val="95000"/>
              <a:buFont typeface="Wingdings" charset="2"/>
              <a:buChar char="§"/>
            </a:pPr>
            <a:r>
              <a:rPr lang="en-GB" sz="1600" b="1" dirty="0" err="1" smtClean="0">
                <a:solidFill>
                  <a:srgbClr val="002060"/>
                </a:solidFill>
              </a:rPr>
              <a:t>MoGr</a:t>
            </a:r>
            <a:r>
              <a:rPr lang="en-GB" sz="1600" dirty="0" smtClean="0">
                <a:solidFill>
                  <a:srgbClr val="002060"/>
                </a:solidFill>
              </a:rPr>
              <a:t> and </a:t>
            </a:r>
            <a:r>
              <a:rPr lang="en-GB" sz="1600" b="1" dirty="0" err="1" smtClean="0">
                <a:solidFill>
                  <a:srgbClr val="002060"/>
                </a:solidFill>
              </a:rPr>
              <a:t>CuCD</a:t>
            </a:r>
            <a:r>
              <a:rPr lang="en-GB" sz="1600" b="1" dirty="0" smtClean="0">
                <a:solidFill>
                  <a:srgbClr val="002060"/>
                </a:solidFill>
              </a:rPr>
              <a:t> </a:t>
            </a:r>
            <a:r>
              <a:rPr lang="en-GB" sz="1600" dirty="0" smtClean="0">
                <a:solidFill>
                  <a:srgbClr val="002060"/>
                </a:solidFill>
              </a:rPr>
              <a:t>are the candidate materials for replacing CFC in primary and secondary collimators and will be tested in 2015 with a dedicated experiment in the </a:t>
            </a:r>
            <a:r>
              <a:rPr lang="en-GB" sz="1600" dirty="0" err="1" smtClean="0">
                <a:solidFill>
                  <a:srgbClr val="002060"/>
                </a:solidFill>
              </a:rPr>
              <a:t>HiRadMat</a:t>
            </a:r>
            <a:r>
              <a:rPr lang="en-GB" sz="1600" dirty="0" smtClean="0">
                <a:solidFill>
                  <a:srgbClr val="002060"/>
                </a:solidFill>
              </a:rPr>
              <a:t> facility</a:t>
            </a:r>
            <a:endParaRPr lang="en-GB" sz="1600" b="1" dirty="0" smtClean="0">
              <a:solidFill>
                <a:srgbClr val="002060"/>
              </a:solidFill>
            </a:endParaRPr>
          </a:p>
          <a:p>
            <a:pPr marL="228600" indent="-228600">
              <a:spcBef>
                <a:spcPts val="600"/>
              </a:spcBef>
              <a:spcAft>
                <a:spcPts val="600"/>
              </a:spcAft>
              <a:buClr>
                <a:schemeClr val="accent1"/>
              </a:buClr>
              <a:buSzPct val="95000"/>
              <a:buFont typeface="Wingdings" charset="2"/>
              <a:buChar char="§"/>
            </a:pPr>
            <a:r>
              <a:rPr lang="en-GB" sz="1600" dirty="0" smtClean="0">
                <a:solidFill>
                  <a:srgbClr val="002060"/>
                </a:solidFill>
              </a:rPr>
              <a:t>Main objective for collimation (related to WP11): </a:t>
            </a:r>
            <a:r>
              <a:rPr lang="en-GB" sz="1600" b="1" dirty="0" smtClean="0">
                <a:solidFill>
                  <a:srgbClr val="002060"/>
                </a:solidFill>
              </a:rPr>
              <a:t>install a new low-impedance secondary collimator prototype (TCSPM) in the LHC in early 2016</a:t>
            </a:r>
            <a:endParaRPr lang="en-GB" sz="1600" dirty="0" smtClean="0">
              <a:solidFill>
                <a:srgbClr val="002060"/>
              </a:solidFill>
              <a:latin typeface="+mj-lt"/>
            </a:endParaRPr>
          </a:p>
          <a:p>
            <a:pPr marL="228600" indent="-228600">
              <a:spcBef>
                <a:spcPts val="600"/>
              </a:spcBef>
              <a:spcAft>
                <a:spcPts val="600"/>
              </a:spcAft>
              <a:buClr>
                <a:schemeClr val="accent1"/>
              </a:buClr>
              <a:buSzPct val="95000"/>
              <a:buFont typeface="Wingdings" charset="2"/>
              <a:buChar char="§"/>
            </a:pPr>
            <a:endParaRPr lang="en-GB" sz="1600" b="1" dirty="0">
              <a:solidFill>
                <a:srgbClr val="002060"/>
              </a:solidFill>
              <a:latin typeface="+mj-lt"/>
            </a:endParaRPr>
          </a:p>
          <a:p>
            <a:pPr marL="228600" indent="-228600">
              <a:spcBef>
                <a:spcPts val="600"/>
              </a:spcBef>
              <a:spcAft>
                <a:spcPts val="600"/>
              </a:spcAft>
              <a:buClr>
                <a:schemeClr val="accent1"/>
              </a:buClr>
              <a:buSzPct val="95000"/>
              <a:buFont typeface="Wingdings" charset="2"/>
              <a:buChar char="§"/>
            </a:pPr>
            <a:endParaRPr lang="en-GB" sz="1600" dirty="0" smtClean="0">
              <a:solidFill>
                <a:srgbClr val="002060"/>
              </a:solidFill>
              <a:latin typeface="+mj-lt"/>
            </a:endParaRPr>
          </a:p>
        </p:txBody>
      </p:sp>
      <p:pic>
        <p:nvPicPr>
          <p:cNvPr id="13"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rcRect l="7590"/>
          <a:stretch/>
        </p:blipFill>
        <p:spPr bwMode="auto">
          <a:xfrm>
            <a:off x="1376158" y="4453210"/>
            <a:ext cx="3161154" cy="20915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descr="logobrevettibizz.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69028" y="4494666"/>
            <a:ext cx="1668284" cy="216000"/>
          </a:xfrm>
          <a:prstGeom prst="rect">
            <a:avLst/>
          </a:prstGeom>
        </p:spPr>
      </p:pic>
      <p:pic>
        <p:nvPicPr>
          <p:cNvPr id="18" name="Picture 2" descr="\\cern.ch\dfs\Departments\EN\Groups\MME_MechanicalEngineering\Alessandro.Bertarelli\Projects\Collimators\CollimationUpgrade\EuCARD\EuCARDMeetings\4thAnnualMeeting(2013)\Materials Pictures\CuCD\WP_20130606_018.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a:ext>
            </a:extLst>
          </a:blip>
          <a:srcRect/>
          <a:stretch/>
        </p:blipFill>
        <p:spPr bwMode="auto">
          <a:xfrm>
            <a:off x="4787473" y="5096416"/>
            <a:ext cx="4484163" cy="108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9" name="Picture 18" descr="rhp_logo_vert.jp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5400000">
            <a:off x="8305474" y="4463387"/>
            <a:ext cx="232615" cy="1341634"/>
          </a:xfrm>
          <a:prstGeom prst="rect">
            <a:avLst/>
          </a:prstGeom>
        </p:spPr>
      </p:pic>
      <p:sp>
        <p:nvSpPr>
          <p:cNvPr id="11" name="Ovale 10"/>
          <p:cNvSpPr/>
          <p:nvPr/>
        </p:nvSpPr>
        <p:spPr>
          <a:xfrm>
            <a:off x="6253077" y="1104405"/>
            <a:ext cx="2617791" cy="653143"/>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e 11"/>
          <p:cNvSpPr/>
          <p:nvPr/>
        </p:nvSpPr>
        <p:spPr>
          <a:xfrm>
            <a:off x="2232559" y="2066308"/>
            <a:ext cx="2833418" cy="496783"/>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Ovale 14"/>
          <p:cNvSpPr/>
          <p:nvPr/>
        </p:nvSpPr>
        <p:spPr>
          <a:xfrm>
            <a:off x="5184727" y="2066308"/>
            <a:ext cx="2356101" cy="496783"/>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78761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randombar(horizontal)">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randombar(horizontal)">
                                      <p:cBhvr>
                                        <p:cTn id="17" dur="500"/>
                                        <p:tgtEl>
                                          <p:spTgt spid="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dissolve">
                                      <p:cBhvr>
                                        <p:cTn id="25" dur="500"/>
                                        <p:tgtEl>
                                          <p:spTgt spid="12"/>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dissolv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22">
                                            <p:txEl>
                                              <p:pRg st="3" end="3"/>
                                            </p:txEl>
                                          </p:spTgt>
                                        </p:tgtEl>
                                        <p:attrNameLst>
                                          <p:attrName>style.visibility</p:attrName>
                                        </p:attrNameLst>
                                      </p:cBhvr>
                                      <p:to>
                                        <p:strVal val="visible"/>
                                      </p:to>
                                    </p:set>
                                    <p:animEffect transition="in" filter="randombar(horizontal)">
                                      <p:cBhvr>
                                        <p:cTn id="33" dur="500"/>
                                        <p:tgtEl>
                                          <p:spTgt spid="22">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22">
                                            <p:txEl>
                                              <p:pRg st="4" end="4"/>
                                            </p:txEl>
                                          </p:spTgt>
                                        </p:tgtEl>
                                        <p:attrNameLst>
                                          <p:attrName>style.visibility</p:attrName>
                                        </p:attrNameLst>
                                      </p:cBhvr>
                                      <p:to>
                                        <p:strVal val="visible"/>
                                      </p:to>
                                    </p:set>
                                    <p:animEffect transition="in" filter="randombar(horizontal)">
                                      <p:cBhvr>
                                        <p:cTn id="38" dur="500"/>
                                        <p:tgtEl>
                                          <p:spTgt spid="22">
                                            <p:txEl>
                                              <p:pRg st="4" end="4"/>
                                            </p:txEl>
                                          </p:spTgt>
                                        </p:tgtEl>
                                      </p:cBhvr>
                                    </p:animEffect>
                                  </p:childTnLst>
                                </p:cTn>
                              </p:par>
                              <p:par>
                                <p:cTn id="39" presetID="9"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dissolve">
                                      <p:cBhvr>
                                        <p:cTn id="41" dur="500"/>
                                        <p:tgtEl>
                                          <p:spTgt spid="18"/>
                                        </p:tgtEl>
                                      </p:cBhvr>
                                    </p:animEffect>
                                  </p:childTnLst>
                                </p:cTn>
                              </p:par>
                              <p:par>
                                <p:cTn id="42" presetID="9"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dissolve">
                                      <p:cBhvr>
                                        <p:cTn id="44" dur="500"/>
                                        <p:tgtEl>
                                          <p:spTgt spid="19"/>
                                        </p:tgtEl>
                                      </p:cBhvr>
                                    </p:animEffect>
                                  </p:childTnLst>
                                </p:cTn>
                              </p:par>
                              <p:par>
                                <p:cTn id="45" presetID="9" presetClass="entr" presetSubtype="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dissolve">
                                      <p:cBhvr>
                                        <p:cTn id="47" dur="500"/>
                                        <p:tgtEl>
                                          <p:spTgt spid="13"/>
                                        </p:tgtEl>
                                      </p:cBhvr>
                                    </p:animEffect>
                                  </p:childTnLst>
                                </p:cTn>
                              </p:par>
                              <p:par>
                                <p:cTn id="48" presetID="9" presetClass="entr" presetSubtype="0"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dissolve">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22">
                                            <p:txEl>
                                              <p:pRg st="5" end="5"/>
                                            </p:txEl>
                                          </p:spTgt>
                                        </p:tgtEl>
                                        <p:attrNameLst>
                                          <p:attrName>style.visibility</p:attrName>
                                        </p:attrNameLst>
                                      </p:cBhvr>
                                      <p:to>
                                        <p:strVal val="visible"/>
                                      </p:to>
                                    </p:set>
                                    <p:animEffect transition="in" filter="randombar(horizontal)">
                                      <p:cBhvr>
                                        <p:cTn id="55" dur="500"/>
                                        <p:tgtEl>
                                          <p:spTgt spid="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p:bldP spid="11" grpId="0" animBg="1"/>
      <p:bldP spid="12"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spcAft>
                <a:spcPct val="0"/>
              </a:spcAft>
            </a:pPr>
            <a:r>
              <a:rPr lang="it-IT" sz="2800" dirty="0"/>
              <a:t>Context</a:t>
            </a:r>
            <a:endParaRPr lang="en-GB" sz="2800" dirty="0"/>
          </a:p>
        </p:txBody>
      </p:sp>
      <p:sp>
        <p:nvSpPr>
          <p:cNvPr id="4" name="Date Placeholder 3"/>
          <p:cNvSpPr>
            <a:spLocks noGrp="1"/>
          </p:cNvSpPr>
          <p:nvPr>
            <p:ph type="dt" sz="half" idx="10"/>
          </p:nvPr>
        </p:nvSpPr>
        <p:spPr/>
        <p:txBody>
          <a:bodyPr/>
          <a:lstStyle/>
          <a:p>
            <a:r>
              <a:rPr lang="en-US" smtClean="0"/>
              <a:t>04.12.2014</a:t>
            </a:r>
            <a:endParaRPr lang="en-US" dirty="0"/>
          </a:p>
        </p:txBody>
      </p:sp>
      <p:sp>
        <p:nvSpPr>
          <p:cNvPr id="5" name="Footer Placeholder 4"/>
          <p:cNvSpPr>
            <a:spLocks noGrp="1"/>
          </p:cNvSpPr>
          <p:nvPr>
            <p:ph type="ftr" sz="quarter" idx="11"/>
          </p:nvPr>
        </p:nvSpPr>
        <p:spPr/>
        <p:txBody>
          <a:bodyPr/>
          <a:lstStyle/>
          <a:p>
            <a:r>
              <a:rPr lang="en-US" smtClean="0"/>
              <a:t>F. Carra (CERN EN/MME)</a:t>
            </a:r>
            <a:endParaRPr lang="en-US" dirty="0"/>
          </a:p>
        </p:txBody>
      </p:sp>
      <p:sp>
        <p:nvSpPr>
          <p:cNvPr id="6" name="Slide Number Placeholder 5"/>
          <p:cNvSpPr>
            <a:spLocks noGrp="1"/>
          </p:cNvSpPr>
          <p:nvPr>
            <p:ph type="sldNum" sz="quarter" idx="12"/>
          </p:nvPr>
        </p:nvSpPr>
        <p:spPr/>
        <p:txBody>
          <a:bodyPr/>
          <a:lstStyle/>
          <a:p>
            <a:fld id="{AC5B1FEA-406A-7749-A5C3-DDCB5F67A4CE}" type="slidenum">
              <a:rPr lang="en-US" smtClean="0"/>
              <a:pPr/>
              <a:t>4</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85066"/>
            <a:ext cx="5359479" cy="3235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ttangolo 17"/>
          <p:cNvSpPr/>
          <p:nvPr/>
        </p:nvSpPr>
        <p:spPr>
          <a:xfrm>
            <a:off x="1176868" y="762174"/>
            <a:ext cx="8570995" cy="2062103"/>
          </a:xfrm>
          <a:prstGeom prst="rect">
            <a:avLst/>
          </a:prstGeom>
        </p:spPr>
        <p:txBody>
          <a:bodyPr wrap="square">
            <a:spAutoFit/>
          </a:bodyPr>
          <a:lstStyle/>
          <a:p>
            <a:pPr marL="228600" indent="-228600">
              <a:spcBef>
                <a:spcPts val="600"/>
              </a:spcBef>
              <a:spcAft>
                <a:spcPts val="600"/>
              </a:spcAft>
              <a:buClr>
                <a:schemeClr val="accent1"/>
              </a:buClr>
              <a:buSzPct val="95000"/>
              <a:buFont typeface="Wingdings" charset="2"/>
              <a:buChar char="§"/>
            </a:pPr>
            <a:r>
              <a:rPr lang="en-GB" b="1" dirty="0" smtClean="0">
                <a:solidFill>
                  <a:srgbClr val="002060"/>
                </a:solidFill>
                <a:latin typeface="+mj-lt"/>
              </a:rPr>
              <a:t>Update on impedance calculations </a:t>
            </a:r>
            <a:r>
              <a:rPr lang="en-GB" dirty="0" smtClean="0">
                <a:solidFill>
                  <a:srgbClr val="002060"/>
                </a:solidFill>
                <a:latin typeface="+mj-lt"/>
              </a:rPr>
              <a:t>by N. Biancacci at 4</a:t>
            </a:r>
            <a:r>
              <a:rPr lang="en-GB" baseline="30000" dirty="0" smtClean="0">
                <a:solidFill>
                  <a:srgbClr val="002060"/>
                </a:solidFill>
                <a:latin typeface="+mj-lt"/>
              </a:rPr>
              <a:t>th</a:t>
            </a:r>
            <a:r>
              <a:rPr lang="en-GB" dirty="0" smtClean="0">
                <a:solidFill>
                  <a:srgbClr val="002060"/>
                </a:solidFill>
                <a:latin typeface="+mj-lt"/>
              </a:rPr>
              <a:t> </a:t>
            </a:r>
            <a:r>
              <a:rPr lang="en-GB" dirty="0" err="1" smtClean="0">
                <a:solidFill>
                  <a:srgbClr val="002060"/>
                </a:solidFill>
                <a:latin typeface="+mj-lt"/>
              </a:rPr>
              <a:t>HiLumi</a:t>
            </a:r>
            <a:r>
              <a:rPr lang="en-GB" dirty="0" smtClean="0">
                <a:solidFill>
                  <a:srgbClr val="002060"/>
                </a:solidFill>
                <a:latin typeface="+mj-lt"/>
              </a:rPr>
              <a:t> annual meeting (Tsukuba, 19 November 2014) </a:t>
            </a:r>
          </a:p>
          <a:p>
            <a:pPr marL="228600" indent="-228600">
              <a:spcBef>
                <a:spcPts val="600"/>
              </a:spcBef>
              <a:spcAft>
                <a:spcPts val="600"/>
              </a:spcAft>
              <a:buClr>
                <a:schemeClr val="accent1"/>
              </a:buClr>
              <a:buSzPct val="95000"/>
              <a:buFont typeface="Wingdings" charset="2"/>
              <a:buChar char="§"/>
            </a:pPr>
            <a:r>
              <a:rPr lang="en-GB" dirty="0" smtClean="0">
                <a:solidFill>
                  <a:srgbClr val="002060"/>
                </a:solidFill>
                <a:latin typeface="+mj-lt"/>
              </a:rPr>
              <a:t>Replacing CFC with MoGr in primary and secondary collimator leads to a </a:t>
            </a:r>
            <a:r>
              <a:rPr lang="en-GB" b="1" dirty="0" smtClean="0">
                <a:solidFill>
                  <a:srgbClr val="002060"/>
                </a:solidFill>
                <a:latin typeface="+mj-lt"/>
              </a:rPr>
              <a:t>~30% reduction  of the total collimators impedance </a:t>
            </a:r>
            <a:r>
              <a:rPr lang="en-GB" dirty="0" smtClean="0">
                <a:solidFill>
                  <a:srgbClr val="002060"/>
                </a:solidFill>
                <a:latin typeface="+mj-lt"/>
              </a:rPr>
              <a:t>integrated over the whole frequency spectrum</a:t>
            </a:r>
          </a:p>
          <a:p>
            <a:pPr marL="228600" indent="-228600">
              <a:spcBef>
                <a:spcPts val="600"/>
              </a:spcBef>
              <a:spcAft>
                <a:spcPts val="600"/>
              </a:spcAft>
              <a:buClr>
                <a:schemeClr val="accent1"/>
              </a:buClr>
              <a:buSzPct val="95000"/>
              <a:buFont typeface="Wingdings" charset="2"/>
              <a:buChar char="§"/>
            </a:pPr>
            <a:r>
              <a:rPr lang="en-GB" dirty="0" smtClean="0">
                <a:solidFill>
                  <a:srgbClr val="002060"/>
                </a:solidFill>
                <a:latin typeface="+mj-lt"/>
              </a:rPr>
              <a:t>If the MoGr is coated with a </a:t>
            </a:r>
            <a:r>
              <a:rPr lang="en-GB" b="1" dirty="0" smtClean="0">
                <a:solidFill>
                  <a:srgbClr val="002060"/>
                </a:solidFill>
                <a:latin typeface="+mj-lt"/>
              </a:rPr>
              <a:t>5 </a:t>
            </a:r>
            <a:r>
              <a:rPr lang="en-GB" b="1" dirty="0" smtClean="0">
                <a:solidFill>
                  <a:srgbClr val="002060"/>
                </a:solidFill>
                <a:latin typeface="Symbol" panose="05050102010706020507" pitchFamily="18" charset="2"/>
              </a:rPr>
              <a:t>m</a:t>
            </a:r>
            <a:r>
              <a:rPr lang="en-GB" b="1" dirty="0" smtClean="0">
                <a:solidFill>
                  <a:srgbClr val="002060"/>
                </a:solidFill>
                <a:latin typeface="+mj-lt"/>
              </a:rPr>
              <a:t>m Mo layer</a:t>
            </a:r>
            <a:r>
              <a:rPr lang="en-GB" dirty="0" smtClean="0">
                <a:solidFill>
                  <a:srgbClr val="002060"/>
                </a:solidFill>
                <a:latin typeface="+mj-lt"/>
              </a:rPr>
              <a:t>, the reduction is </a:t>
            </a:r>
            <a:r>
              <a:rPr lang="en-GB" b="1" dirty="0" smtClean="0">
                <a:solidFill>
                  <a:srgbClr val="002060"/>
                </a:solidFill>
                <a:latin typeface="+mj-lt"/>
              </a:rPr>
              <a:t>~50%</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2365" y="3363383"/>
            <a:ext cx="4435561" cy="3078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4136174" y="3863332"/>
            <a:ext cx="2493299" cy="369332"/>
          </a:xfrm>
          <a:prstGeom prst="rect">
            <a:avLst/>
          </a:prstGeom>
        </p:spPr>
        <p:txBody>
          <a:bodyPr wrap="square">
            <a:spAutoFit/>
          </a:bodyPr>
          <a:lstStyle/>
          <a:p>
            <a:r>
              <a:rPr lang="en-GB" i="1" dirty="0">
                <a:solidFill>
                  <a:srgbClr val="002060"/>
                </a:solidFill>
              </a:rPr>
              <a:t>C</a:t>
            </a:r>
            <a:r>
              <a:rPr lang="en-GB" i="1" dirty="0" smtClean="0">
                <a:solidFill>
                  <a:srgbClr val="002060"/>
                </a:solidFill>
              </a:rPr>
              <a:t>ourtesy </a:t>
            </a:r>
            <a:r>
              <a:rPr lang="en-GB" i="1" dirty="0">
                <a:solidFill>
                  <a:srgbClr val="002060"/>
                </a:solidFill>
              </a:rPr>
              <a:t>of </a:t>
            </a:r>
            <a:r>
              <a:rPr lang="en-GB" i="1" dirty="0" smtClean="0">
                <a:solidFill>
                  <a:srgbClr val="002060"/>
                </a:solidFill>
              </a:rPr>
              <a:t>N. Biancacci</a:t>
            </a:r>
            <a:endParaRPr lang="en-GB" i="1" dirty="0"/>
          </a:p>
        </p:txBody>
      </p:sp>
    </p:spTree>
    <p:extLst>
      <p:ext uri="{BB962C8B-B14F-4D97-AF65-F5344CB8AC3E}">
        <p14:creationId xmlns:p14="http://schemas.microsoft.com/office/powerpoint/2010/main" val="15158900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90628" y="8"/>
            <a:ext cx="7056000" cy="576000"/>
          </a:xfrm>
        </p:spPr>
        <p:txBody>
          <a:bodyPr/>
          <a:lstStyle/>
          <a:p>
            <a:r>
              <a:rPr lang="en-GB" sz="2800" dirty="0" smtClean="0"/>
              <a:t>TCSPM Design</a:t>
            </a:r>
            <a:endParaRPr lang="en-GB" sz="2800" dirty="0"/>
          </a:p>
        </p:txBody>
      </p:sp>
      <p:sp>
        <p:nvSpPr>
          <p:cNvPr id="7" name="Footer Placeholder 6"/>
          <p:cNvSpPr>
            <a:spLocks noGrp="1"/>
          </p:cNvSpPr>
          <p:nvPr>
            <p:ph type="ftr" sz="quarter" idx="11"/>
          </p:nvPr>
        </p:nvSpPr>
        <p:spPr/>
        <p:txBody>
          <a:bodyPr/>
          <a:lstStyle/>
          <a:p>
            <a:r>
              <a:rPr lang="fr-FR" smtClean="0">
                <a:solidFill>
                  <a:prstClr val="black">
                    <a:lumMod val="50000"/>
                    <a:lumOff val="50000"/>
                  </a:prstClr>
                </a:solidFill>
              </a:rPr>
              <a:t>F. Carra (CERN EN/MME)</a:t>
            </a:r>
            <a:endParaRPr lang="en-US" dirty="0">
              <a:solidFill>
                <a:prstClr val="black">
                  <a:lumMod val="50000"/>
                  <a:lumOff val="50000"/>
                </a:prstClr>
              </a:solidFill>
            </a:endParaRPr>
          </a:p>
        </p:txBody>
      </p:sp>
      <p:sp>
        <p:nvSpPr>
          <p:cNvPr id="8" name="Slide Number Placeholder 7"/>
          <p:cNvSpPr>
            <a:spLocks noGrp="1"/>
          </p:cNvSpPr>
          <p:nvPr>
            <p:ph type="sldNum" sz="quarter" idx="12"/>
          </p:nvPr>
        </p:nvSpPr>
        <p:spPr/>
        <p:txBody>
          <a:bodyPr/>
          <a:lstStyle/>
          <a:p>
            <a:fld id="{AC5B1FEA-406A-7749-A5C3-DDCB5F67A4CE}" type="slidenum">
              <a:rPr lang="en-US" smtClean="0">
                <a:solidFill>
                  <a:prstClr val="black">
                    <a:lumMod val="50000"/>
                    <a:lumOff val="50000"/>
                  </a:prstClr>
                </a:solidFill>
              </a:rPr>
              <a:pPr/>
              <a:t>5</a:t>
            </a:fld>
            <a:endParaRPr lang="en-US" dirty="0">
              <a:solidFill>
                <a:prstClr val="black">
                  <a:lumMod val="50000"/>
                  <a:lumOff val="50000"/>
                </a:prstClr>
              </a:solidFill>
            </a:endParaRPr>
          </a:p>
        </p:txBody>
      </p:sp>
      <p:sp>
        <p:nvSpPr>
          <p:cNvPr id="23" name="Content Placeholder 8"/>
          <p:cNvSpPr txBox="1">
            <a:spLocks/>
          </p:cNvSpPr>
          <p:nvPr/>
        </p:nvSpPr>
        <p:spPr>
          <a:xfrm>
            <a:off x="1194730" y="893604"/>
            <a:ext cx="8594269" cy="984885"/>
          </a:xfrm>
          <a:prstGeom prst="rect">
            <a:avLst/>
          </a:prstGeom>
        </p:spPr>
        <p:txBody>
          <a:bodyPr wrap="square">
            <a:spAutoFit/>
          </a:bodyPr>
          <a:lstStyle>
            <a:defPPr>
              <a:defRPr lang="en-US"/>
            </a:defPPr>
            <a:lvl1pPr marL="228600" indent="-228600">
              <a:spcBef>
                <a:spcPts val="600"/>
              </a:spcBef>
              <a:spcAft>
                <a:spcPts val="600"/>
              </a:spcAft>
              <a:buClr>
                <a:schemeClr val="accent1"/>
              </a:buClr>
              <a:buSzPct val="95000"/>
              <a:buFont typeface="Wingdings" charset="2"/>
              <a:buChar char="§"/>
              <a:defRPr sz="1600">
                <a:solidFill>
                  <a:srgbClr val="002060"/>
                </a:solidFill>
                <a:latin typeface="+mj-lt"/>
              </a:defRPr>
            </a:lvl1pPr>
          </a:lstStyle>
          <a:p>
            <a:r>
              <a:rPr lang="en-GB" dirty="0" smtClean="0"/>
              <a:t>The design of a low-impedance secondary collimator embarking one of the </a:t>
            </a:r>
            <a:r>
              <a:rPr lang="en-GB" b="1" dirty="0" smtClean="0"/>
              <a:t>novel composites </a:t>
            </a:r>
            <a:r>
              <a:rPr lang="en-GB" dirty="0" smtClean="0"/>
              <a:t>has been completed</a:t>
            </a:r>
          </a:p>
          <a:p>
            <a:r>
              <a:rPr lang="en-GB" dirty="0" smtClean="0"/>
              <a:t>Active jaw can be made of </a:t>
            </a:r>
            <a:r>
              <a:rPr lang="en-GB" b="1" dirty="0" smtClean="0"/>
              <a:t>CuCD or MoGr</a:t>
            </a:r>
            <a:r>
              <a:rPr lang="en-GB" dirty="0" smtClean="0"/>
              <a:t> without any modification to the other components</a:t>
            </a:r>
            <a:endParaRPr lang="en-GB" dirty="0"/>
          </a:p>
        </p:txBody>
      </p:sp>
      <p:pic>
        <p:nvPicPr>
          <p:cNvPr id="15" name="Picture 2" descr="\\cern.ch\dfs\Users\l\lgentini\Desktop\13.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6061" t="31263" r="1704" b="27621"/>
          <a:stretch/>
        </p:blipFill>
        <p:spPr bwMode="auto">
          <a:xfrm>
            <a:off x="1378839" y="1897338"/>
            <a:ext cx="7477194" cy="189940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ern.ch\dfs\Users\l\lgentini\Desktop\4.jpg"/>
          <p:cNvPicPr>
            <a:picLocks noChangeAspect="1" noChangeArrowheads="1"/>
          </p:cNvPicPr>
          <p:nvPr/>
        </p:nvPicPr>
        <p:blipFill rotWithShape="1">
          <a:blip r:embed="rId3">
            <a:extLst>
              <a:ext uri="{28A0092B-C50C-407E-A947-70E740481C1C}">
                <a14:useLocalDpi xmlns:a14="http://schemas.microsoft.com/office/drawing/2010/main" val="0"/>
              </a:ext>
            </a:extLst>
          </a:blip>
          <a:srcRect l="32260" t="21665" r="32247" b="13611"/>
          <a:stretch/>
        </p:blipFill>
        <p:spPr bwMode="auto">
          <a:xfrm>
            <a:off x="5392301" y="3499597"/>
            <a:ext cx="2688739" cy="2794037"/>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4890538" y="6133719"/>
            <a:ext cx="84751" cy="115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utoShape 1"/>
          <p:cNvSpPr>
            <a:spLocks/>
          </p:cNvSpPr>
          <p:nvPr/>
        </p:nvSpPr>
        <p:spPr bwMode="auto">
          <a:xfrm>
            <a:off x="8200180" y="3761147"/>
            <a:ext cx="1593219" cy="257369"/>
          </a:xfrm>
          <a:prstGeom prst="borderCallout2">
            <a:avLst>
              <a:gd name="adj1" fmla="val 50004"/>
              <a:gd name="adj2" fmla="val -1269"/>
              <a:gd name="adj3" fmla="val 49419"/>
              <a:gd name="adj4" fmla="val -18881"/>
              <a:gd name="adj5" fmla="val -8477"/>
              <a:gd name="adj6" fmla="val -39352"/>
            </a:avLst>
          </a:prstGeom>
          <a:ln w="15875">
            <a:solidFill>
              <a:srgbClr val="3366CB"/>
            </a:solidFill>
            <a:headEnd/>
            <a:tailEnd/>
          </a:ln>
        </p:spPr>
        <p:style>
          <a:lnRef idx="1">
            <a:schemeClr val="accent1"/>
          </a:lnRef>
          <a:fillRef idx="2">
            <a:schemeClr val="accent1"/>
          </a:fillRef>
          <a:effectRef idx="1">
            <a:schemeClr val="accent1"/>
          </a:effectRef>
          <a:fontRef idx="minor">
            <a:schemeClr val="dk1"/>
          </a:fontRef>
        </p:style>
        <p:txBody>
          <a:bodyPr vert="horz" wrap="square" lIns="36000" tIns="36000" rIns="36000" bIns="3600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0"/>
              </a:spcAft>
              <a:buClrTx/>
              <a:buSzTx/>
              <a:buFontTx/>
              <a:buNone/>
              <a:tabLst/>
            </a:pPr>
            <a:r>
              <a:rPr lang="en-GB" sz="1200" b="1" dirty="0" smtClean="0">
                <a:solidFill>
                  <a:srgbClr val="FF0000"/>
                </a:solidFill>
                <a:latin typeface="Calibri" pitchFamily="34" charset="0"/>
                <a:cs typeface="Arial" pitchFamily="34" charset="0"/>
              </a:rPr>
              <a:t>Screwed back stiffener</a:t>
            </a:r>
            <a:endParaRPr kumimoji="0" lang="en-GB" sz="1200" b="1" i="0" u="none" strike="noStrike" cap="none" normalizeH="0" baseline="0" dirty="0" smtClean="0">
              <a:ln>
                <a:noFill/>
              </a:ln>
              <a:solidFill>
                <a:srgbClr val="FF0000"/>
              </a:solidFill>
              <a:effectLst/>
              <a:latin typeface="Calibri" pitchFamily="34" charset="0"/>
              <a:cs typeface="Arial" pitchFamily="34" charset="0"/>
            </a:endParaRPr>
          </a:p>
        </p:txBody>
      </p:sp>
      <p:sp>
        <p:nvSpPr>
          <p:cNvPr id="19" name="AutoShape 1"/>
          <p:cNvSpPr>
            <a:spLocks/>
          </p:cNvSpPr>
          <p:nvPr/>
        </p:nvSpPr>
        <p:spPr bwMode="auto">
          <a:xfrm>
            <a:off x="8200179" y="4484973"/>
            <a:ext cx="1593219" cy="257369"/>
          </a:xfrm>
          <a:prstGeom prst="borderCallout2">
            <a:avLst>
              <a:gd name="adj1" fmla="val 50004"/>
              <a:gd name="adj2" fmla="val -1269"/>
              <a:gd name="adj3" fmla="val 49419"/>
              <a:gd name="adj4" fmla="val -18881"/>
              <a:gd name="adj5" fmla="val -122092"/>
              <a:gd name="adj6" fmla="val -31026"/>
            </a:avLst>
          </a:prstGeom>
          <a:ln w="15875">
            <a:solidFill>
              <a:srgbClr val="3366CB"/>
            </a:solidFill>
            <a:headEnd/>
            <a:tailEnd/>
          </a:ln>
        </p:spPr>
        <p:style>
          <a:lnRef idx="1">
            <a:schemeClr val="accent1"/>
          </a:lnRef>
          <a:fillRef idx="2">
            <a:schemeClr val="accent1"/>
          </a:fillRef>
          <a:effectRef idx="1">
            <a:schemeClr val="accent1"/>
          </a:effectRef>
          <a:fontRef idx="minor">
            <a:schemeClr val="dk1"/>
          </a:fontRef>
        </p:style>
        <p:txBody>
          <a:bodyPr vert="horz" wrap="square" lIns="36000" tIns="36000" rIns="36000" bIns="3600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0"/>
              </a:spcAft>
              <a:buClrTx/>
              <a:buSzTx/>
              <a:buFontTx/>
              <a:buNone/>
              <a:tabLst/>
            </a:pPr>
            <a:r>
              <a:rPr lang="en-GB" sz="1200" b="1" dirty="0" smtClean="0">
                <a:solidFill>
                  <a:srgbClr val="FF0000"/>
                </a:solidFill>
                <a:latin typeface="Calibri" pitchFamily="34" charset="0"/>
                <a:cs typeface="Arial" pitchFamily="34" charset="0"/>
              </a:rPr>
              <a:t>Bloc clamps</a:t>
            </a:r>
            <a:endParaRPr kumimoji="0" lang="en-GB" sz="1200" b="1" i="0" u="none" strike="noStrike" cap="none" normalizeH="0" baseline="0" dirty="0" smtClean="0">
              <a:ln>
                <a:noFill/>
              </a:ln>
              <a:solidFill>
                <a:srgbClr val="FF0000"/>
              </a:solidFill>
              <a:effectLst/>
              <a:latin typeface="Calibri" pitchFamily="34" charset="0"/>
              <a:cs typeface="Arial" pitchFamily="34" charset="0"/>
            </a:endParaRPr>
          </a:p>
        </p:txBody>
      </p:sp>
      <p:sp>
        <p:nvSpPr>
          <p:cNvPr id="20" name="AutoShape 1"/>
          <p:cNvSpPr>
            <a:spLocks/>
          </p:cNvSpPr>
          <p:nvPr/>
        </p:nvSpPr>
        <p:spPr bwMode="auto">
          <a:xfrm>
            <a:off x="8200180" y="5012747"/>
            <a:ext cx="1593219" cy="257369"/>
          </a:xfrm>
          <a:prstGeom prst="borderCallout2">
            <a:avLst>
              <a:gd name="adj1" fmla="val 50004"/>
              <a:gd name="adj2" fmla="val -1269"/>
              <a:gd name="adj3" fmla="val 49419"/>
              <a:gd name="adj4" fmla="val -18881"/>
              <a:gd name="adj5" fmla="val -76577"/>
              <a:gd name="adj6" fmla="val -41430"/>
            </a:avLst>
          </a:prstGeom>
          <a:ln w="15875">
            <a:solidFill>
              <a:srgbClr val="3366CB"/>
            </a:solidFill>
            <a:headEnd/>
            <a:tailEnd/>
          </a:ln>
        </p:spPr>
        <p:style>
          <a:lnRef idx="1">
            <a:schemeClr val="accent1"/>
          </a:lnRef>
          <a:fillRef idx="2">
            <a:schemeClr val="accent1"/>
          </a:fillRef>
          <a:effectRef idx="1">
            <a:schemeClr val="accent1"/>
          </a:effectRef>
          <a:fontRef idx="minor">
            <a:schemeClr val="dk1"/>
          </a:fontRef>
        </p:style>
        <p:txBody>
          <a:bodyPr vert="horz" wrap="square" lIns="36000" tIns="36000" rIns="36000" bIns="3600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0"/>
              </a:spcAft>
              <a:buClrTx/>
              <a:buSzTx/>
              <a:buFontTx/>
              <a:buNone/>
              <a:tabLst/>
            </a:pPr>
            <a:r>
              <a:rPr lang="en-GB" sz="1200" b="1" dirty="0" smtClean="0">
                <a:solidFill>
                  <a:srgbClr val="FF0000"/>
                </a:solidFill>
                <a:latin typeface="Calibri" pitchFamily="34" charset="0"/>
                <a:cs typeface="Arial" pitchFamily="34" charset="0"/>
              </a:rPr>
              <a:t>MoGr or CuCD blocs</a:t>
            </a:r>
            <a:endParaRPr kumimoji="0" lang="en-GB" sz="1200" b="1" i="0" u="none" strike="noStrike" cap="none" normalizeH="0" baseline="0" dirty="0" smtClean="0">
              <a:ln>
                <a:noFill/>
              </a:ln>
              <a:solidFill>
                <a:srgbClr val="FF0000"/>
              </a:solidFill>
              <a:effectLst/>
              <a:latin typeface="Calibri" pitchFamily="34" charset="0"/>
              <a:cs typeface="Arial" pitchFamily="34" charset="0"/>
            </a:endParaRPr>
          </a:p>
        </p:txBody>
      </p:sp>
      <p:sp>
        <p:nvSpPr>
          <p:cNvPr id="21" name="AutoShape 1"/>
          <p:cNvSpPr>
            <a:spLocks/>
          </p:cNvSpPr>
          <p:nvPr/>
        </p:nvSpPr>
        <p:spPr bwMode="auto">
          <a:xfrm>
            <a:off x="8200180" y="5453140"/>
            <a:ext cx="1593219" cy="257369"/>
          </a:xfrm>
          <a:prstGeom prst="borderCallout2">
            <a:avLst>
              <a:gd name="adj1" fmla="val 50004"/>
              <a:gd name="adj2" fmla="val -1269"/>
              <a:gd name="adj3" fmla="val 49419"/>
              <a:gd name="adj4" fmla="val -18881"/>
              <a:gd name="adj5" fmla="val -192041"/>
              <a:gd name="adj6" fmla="val -78411"/>
            </a:avLst>
          </a:prstGeom>
          <a:ln w="15875">
            <a:solidFill>
              <a:srgbClr val="3366CB"/>
            </a:solidFill>
            <a:headEnd/>
            <a:tailEnd/>
          </a:ln>
        </p:spPr>
        <p:style>
          <a:lnRef idx="1">
            <a:schemeClr val="accent1"/>
          </a:lnRef>
          <a:fillRef idx="2">
            <a:schemeClr val="accent1"/>
          </a:fillRef>
          <a:effectRef idx="1">
            <a:schemeClr val="accent1"/>
          </a:effectRef>
          <a:fontRef idx="minor">
            <a:schemeClr val="dk1"/>
          </a:fontRef>
        </p:style>
        <p:txBody>
          <a:bodyPr vert="horz" wrap="square" lIns="36000" tIns="36000" rIns="36000" bIns="3600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0"/>
              </a:spcAft>
              <a:buClrTx/>
              <a:buSzTx/>
              <a:buFontTx/>
              <a:buNone/>
              <a:tabLst/>
            </a:pPr>
            <a:r>
              <a:rPr lang="en-GB" sz="1200" b="1" dirty="0" smtClean="0">
                <a:solidFill>
                  <a:srgbClr val="FF0000"/>
                </a:solidFill>
                <a:latin typeface="Calibri" pitchFamily="34" charset="0"/>
                <a:cs typeface="Arial" pitchFamily="34" charset="0"/>
              </a:rPr>
              <a:t>Brazed cooling circuit</a:t>
            </a:r>
            <a:endParaRPr kumimoji="0" lang="en-GB" sz="1200" b="1" i="0" u="none" strike="noStrike" cap="none" normalizeH="0" baseline="0" dirty="0" smtClean="0">
              <a:ln>
                <a:noFill/>
              </a:ln>
              <a:solidFill>
                <a:srgbClr val="FF0000"/>
              </a:solidFill>
              <a:effectLst/>
              <a:latin typeface="Calibri" pitchFamily="34" charset="0"/>
              <a:cs typeface="Arial" pitchFamily="34" charset="0"/>
            </a:endParaRPr>
          </a:p>
        </p:txBody>
      </p:sp>
      <p:sp>
        <p:nvSpPr>
          <p:cNvPr id="22" name="AutoShape 1"/>
          <p:cNvSpPr>
            <a:spLocks/>
          </p:cNvSpPr>
          <p:nvPr/>
        </p:nvSpPr>
        <p:spPr bwMode="auto">
          <a:xfrm>
            <a:off x="8200180" y="4137970"/>
            <a:ext cx="1593219" cy="257369"/>
          </a:xfrm>
          <a:prstGeom prst="borderCallout2">
            <a:avLst>
              <a:gd name="adj1" fmla="val 50004"/>
              <a:gd name="adj2" fmla="val -1269"/>
              <a:gd name="adj3" fmla="val 49419"/>
              <a:gd name="adj4" fmla="val -18881"/>
              <a:gd name="adj5" fmla="val -100105"/>
              <a:gd name="adj6" fmla="val -42395"/>
            </a:avLst>
          </a:prstGeom>
          <a:ln w="15875">
            <a:solidFill>
              <a:srgbClr val="3366CB"/>
            </a:solidFill>
            <a:headEnd/>
            <a:tailEnd/>
          </a:ln>
        </p:spPr>
        <p:style>
          <a:lnRef idx="1">
            <a:schemeClr val="accent1"/>
          </a:lnRef>
          <a:fillRef idx="2">
            <a:schemeClr val="accent1"/>
          </a:fillRef>
          <a:effectRef idx="1">
            <a:schemeClr val="accent1"/>
          </a:effectRef>
          <a:fontRef idx="minor">
            <a:schemeClr val="dk1"/>
          </a:fontRef>
        </p:style>
        <p:txBody>
          <a:bodyPr vert="horz" wrap="square" lIns="36000" tIns="36000" rIns="36000" bIns="3600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0"/>
              </a:spcAft>
              <a:buClrTx/>
              <a:buSzTx/>
              <a:buFontTx/>
              <a:buNone/>
              <a:tabLst/>
            </a:pPr>
            <a:r>
              <a:rPr lang="en-GB" sz="1200" b="1" dirty="0" smtClean="0">
                <a:solidFill>
                  <a:srgbClr val="FF0000"/>
                </a:solidFill>
                <a:latin typeface="Calibri" pitchFamily="34" charset="0"/>
                <a:cs typeface="Arial" pitchFamily="34" charset="0"/>
              </a:rPr>
              <a:t>Housing</a:t>
            </a:r>
            <a:endParaRPr kumimoji="0" lang="en-GB" sz="1200" b="1" i="0" u="none" strike="noStrike" cap="none" normalizeH="0" baseline="0" dirty="0" smtClean="0">
              <a:ln>
                <a:noFill/>
              </a:ln>
              <a:solidFill>
                <a:srgbClr val="FF0000"/>
              </a:solidFill>
              <a:effectLst/>
              <a:latin typeface="Calibri" pitchFamily="34" charset="0"/>
              <a:cs typeface="Arial" pitchFamily="34" charset="0"/>
            </a:endParaRPr>
          </a:p>
        </p:txBody>
      </p:sp>
      <p:cxnSp>
        <p:nvCxnSpPr>
          <p:cNvPr id="32" name="Straight Arrow Connector 31"/>
          <p:cNvCxnSpPr/>
          <p:nvPr/>
        </p:nvCxnSpPr>
        <p:spPr bwMode="auto">
          <a:xfrm flipV="1">
            <a:off x="5367736" y="3625304"/>
            <a:ext cx="0" cy="2289826"/>
          </a:xfrm>
          <a:prstGeom prst="straightConnector1">
            <a:avLst/>
          </a:prstGeom>
          <a:solidFill>
            <a:schemeClr val="accent1"/>
          </a:solidFill>
          <a:ln w="12700" cap="flat" cmpd="sng" algn="ctr">
            <a:solidFill>
              <a:srgbClr val="FF0000"/>
            </a:solidFill>
            <a:prstDash val="solid"/>
            <a:round/>
            <a:headEnd type="arrow"/>
            <a:tailEnd type="arrow"/>
          </a:ln>
          <a:effectLst/>
        </p:spPr>
      </p:cxnSp>
      <p:sp>
        <p:nvSpPr>
          <p:cNvPr id="33" name="TextBox 32"/>
          <p:cNvSpPr txBox="1"/>
          <p:nvPr/>
        </p:nvSpPr>
        <p:spPr>
          <a:xfrm rot="16200000">
            <a:off x="5056463" y="4461657"/>
            <a:ext cx="382505" cy="307777"/>
          </a:xfrm>
          <a:prstGeom prst="rect">
            <a:avLst/>
          </a:prstGeom>
          <a:noFill/>
          <a:ln>
            <a:noFill/>
          </a:ln>
        </p:spPr>
        <p:txBody>
          <a:bodyPr wrap="square" rtlCol="0">
            <a:spAutoFit/>
          </a:bodyPr>
          <a:lstStyle/>
          <a:p>
            <a:pPr marL="261938" indent="-360363">
              <a:spcAft>
                <a:spcPts val="600"/>
              </a:spcAft>
            </a:pPr>
            <a:r>
              <a:rPr lang="en-GB" sz="1400" dirty="0" smtClean="0">
                <a:solidFill>
                  <a:srgbClr val="FF0000"/>
                </a:solidFill>
                <a:effectLst>
                  <a:outerShdw blurRad="38100" dist="38100" dir="2700000" algn="tl">
                    <a:srgbClr val="C0C0C0"/>
                  </a:outerShdw>
                </a:effectLst>
              </a:rPr>
              <a:t>88</a:t>
            </a:r>
            <a:endParaRPr lang="fr-FR" sz="1400" dirty="0" smtClean="0">
              <a:solidFill>
                <a:srgbClr val="FF0000"/>
              </a:solidFill>
              <a:effectLst>
                <a:outerShdw blurRad="38100" dist="38100" dir="2700000" algn="tl">
                  <a:srgbClr val="C0C0C0"/>
                </a:outerShdw>
              </a:effectLst>
            </a:endParaRPr>
          </a:p>
        </p:txBody>
      </p:sp>
      <p:cxnSp>
        <p:nvCxnSpPr>
          <p:cNvPr id="34" name="Straight Connector 33"/>
          <p:cNvCxnSpPr/>
          <p:nvPr/>
        </p:nvCxnSpPr>
        <p:spPr bwMode="auto">
          <a:xfrm>
            <a:off x="5121073" y="3625303"/>
            <a:ext cx="323985" cy="1"/>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35" name="Straight Connector 34"/>
          <p:cNvCxnSpPr/>
          <p:nvPr/>
        </p:nvCxnSpPr>
        <p:spPr bwMode="auto">
          <a:xfrm>
            <a:off x="5181406" y="5915127"/>
            <a:ext cx="323985" cy="1"/>
          </a:xfrm>
          <a:prstGeom prst="line">
            <a:avLst/>
          </a:prstGeom>
          <a:solidFill>
            <a:schemeClr val="accent1"/>
          </a:solidFill>
          <a:ln w="12700" cap="flat" cmpd="sng" algn="ctr">
            <a:solidFill>
              <a:srgbClr val="FF0000"/>
            </a:solidFill>
            <a:prstDash val="solid"/>
            <a:round/>
            <a:headEnd type="none" w="med" len="med"/>
            <a:tailEnd type="none" w="med" len="med"/>
          </a:ln>
          <a:effectLst/>
        </p:spPr>
      </p:cxnSp>
      <p:sp>
        <p:nvSpPr>
          <p:cNvPr id="36" name="Content Placeholder 2"/>
          <p:cNvSpPr txBox="1">
            <a:spLocks/>
          </p:cNvSpPr>
          <p:nvPr/>
        </p:nvSpPr>
        <p:spPr>
          <a:xfrm>
            <a:off x="1194730" y="3888555"/>
            <a:ext cx="4079808" cy="2862322"/>
          </a:xfrm>
          <a:prstGeom prst="rect">
            <a:avLst/>
          </a:prstGeom>
        </p:spPr>
        <p:txBody>
          <a:bodyPr wrap="square">
            <a:spAutoFit/>
          </a:bodyPr>
          <a:lstStyle>
            <a:defPPr>
              <a:defRPr lang="en-US"/>
            </a:defPPr>
            <a:lvl1pPr marL="228600" indent="-228600">
              <a:spcBef>
                <a:spcPts val="600"/>
              </a:spcBef>
              <a:spcAft>
                <a:spcPts val="600"/>
              </a:spcAft>
              <a:buClr>
                <a:schemeClr val="accent1"/>
              </a:buClr>
              <a:buSzPct val="95000"/>
              <a:buFont typeface="Wingdings" charset="2"/>
              <a:buChar char="§"/>
              <a:defRPr sz="1600" b="1">
                <a:solidFill>
                  <a:srgbClr val="002060"/>
                </a:solidFill>
                <a:latin typeface="+mj-lt"/>
              </a:defRPr>
            </a:lvl1pPr>
          </a:lstStyle>
          <a:p>
            <a:pPr>
              <a:spcBef>
                <a:spcPts val="300"/>
              </a:spcBef>
              <a:spcAft>
                <a:spcPts val="300"/>
              </a:spcAft>
            </a:pPr>
            <a:r>
              <a:rPr lang="en-GB" b="0" dirty="0" smtClean="0"/>
              <a:t>1m active jaw made of </a:t>
            </a:r>
            <a:r>
              <a:rPr lang="en-GB" dirty="0" smtClean="0"/>
              <a:t>10 composite blocs</a:t>
            </a:r>
          </a:p>
          <a:p>
            <a:pPr>
              <a:spcBef>
                <a:spcPts val="300"/>
              </a:spcBef>
              <a:spcAft>
                <a:spcPts val="300"/>
              </a:spcAft>
            </a:pPr>
            <a:r>
              <a:rPr lang="en-GB" dirty="0" smtClean="0"/>
              <a:t>Clamped solution </a:t>
            </a:r>
            <a:r>
              <a:rPr lang="en-GB" b="0" dirty="0" smtClean="0"/>
              <a:t>to avoid stress concentration on the material, allowing sliding between components with different CTE</a:t>
            </a:r>
          </a:p>
          <a:p>
            <a:pPr>
              <a:spcBef>
                <a:spcPts val="300"/>
              </a:spcBef>
              <a:spcAft>
                <a:spcPts val="300"/>
              </a:spcAft>
            </a:pPr>
            <a:r>
              <a:rPr lang="en-GB" dirty="0" smtClean="0"/>
              <a:t>Brazed cooling circuit</a:t>
            </a:r>
          </a:p>
          <a:p>
            <a:pPr>
              <a:spcBef>
                <a:spcPts val="300"/>
              </a:spcBef>
              <a:spcAft>
                <a:spcPts val="300"/>
              </a:spcAft>
            </a:pPr>
            <a:r>
              <a:rPr lang="en-GB" dirty="0" smtClean="0"/>
              <a:t>Screwed stiffener</a:t>
            </a:r>
            <a:r>
              <a:rPr lang="en-GB" b="0" dirty="0" smtClean="0"/>
              <a:t> to increase the geometrical stability of the jaw</a:t>
            </a:r>
          </a:p>
          <a:p>
            <a:pPr>
              <a:spcBef>
                <a:spcPts val="300"/>
              </a:spcBef>
              <a:spcAft>
                <a:spcPts val="300"/>
              </a:spcAft>
            </a:pPr>
            <a:endParaRPr lang="en-GB" b="0" dirty="0"/>
          </a:p>
        </p:txBody>
      </p:sp>
      <p:sp>
        <p:nvSpPr>
          <p:cNvPr id="2" name="Date Placeholder 1"/>
          <p:cNvSpPr>
            <a:spLocks noGrp="1"/>
          </p:cNvSpPr>
          <p:nvPr>
            <p:ph type="dt" sz="half" idx="10"/>
          </p:nvPr>
        </p:nvSpPr>
        <p:spPr>
          <a:xfrm>
            <a:off x="566763" y="6586790"/>
            <a:ext cx="2847729" cy="213483"/>
          </a:xfrm>
        </p:spPr>
        <p:txBody>
          <a:bodyPr/>
          <a:lstStyle/>
          <a:p>
            <a:r>
              <a:rPr lang="en-US" smtClean="0">
                <a:solidFill>
                  <a:prstClr val="black">
                    <a:lumMod val="50000"/>
                    <a:lumOff val="50000"/>
                  </a:prstClr>
                </a:solidFill>
              </a:rPr>
              <a:t>04.12.2014</a:t>
            </a:r>
            <a:endParaRPr lang="en-US" dirty="0">
              <a:solidFill>
                <a:prstClr val="black">
                  <a:lumMod val="50000"/>
                  <a:lumOff val="50000"/>
                </a:prstClr>
              </a:solidFill>
            </a:endParaRPr>
          </a:p>
        </p:txBody>
      </p:sp>
    </p:spTree>
    <p:extLst>
      <p:ext uri="{BB962C8B-B14F-4D97-AF65-F5344CB8AC3E}">
        <p14:creationId xmlns:p14="http://schemas.microsoft.com/office/powerpoint/2010/main" val="329421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33"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fr-FR" smtClean="0">
                <a:solidFill>
                  <a:prstClr val="black">
                    <a:lumMod val="50000"/>
                    <a:lumOff val="50000"/>
                  </a:prstClr>
                </a:solidFill>
              </a:rPr>
              <a:t>F. Carra (CERN EN/MME)</a:t>
            </a:r>
            <a:endParaRPr lang="en-US" dirty="0">
              <a:solidFill>
                <a:prstClr val="black">
                  <a:lumMod val="50000"/>
                  <a:lumOff val="50000"/>
                </a:prstClr>
              </a:solidFill>
            </a:endParaRPr>
          </a:p>
        </p:txBody>
      </p:sp>
      <p:sp>
        <p:nvSpPr>
          <p:cNvPr id="8" name="Slide Number Placeholder 7"/>
          <p:cNvSpPr>
            <a:spLocks noGrp="1"/>
          </p:cNvSpPr>
          <p:nvPr>
            <p:ph type="sldNum" sz="quarter" idx="12"/>
          </p:nvPr>
        </p:nvSpPr>
        <p:spPr/>
        <p:txBody>
          <a:bodyPr/>
          <a:lstStyle/>
          <a:p>
            <a:fld id="{AC5B1FEA-406A-7749-A5C3-DDCB5F67A4CE}" type="slidenum">
              <a:rPr lang="en-US" smtClean="0">
                <a:solidFill>
                  <a:prstClr val="black">
                    <a:lumMod val="50000"/>
                    <a:lumOff val="50000"/>
                  </a:prstClr>
                </a:solidFill>
              </a:rPr>
              <a:pPr/>
              <a:t>6</a:t>
            </a:fld>
            <a:endParaRPr lang="en-US" dirty="0">
              <a:solidFill>
                <a:prstClr val="black">
                  <a:lumMod val="50000"/>
                  <a:lumOff val="50000"/>
                </a:prstClr>
              </a:solidFill>
            </a:endParaRPr>
          </a:p>
        </p:txBody>
      </p:sp>
      <p:pic>
        <p:nvPicPr>
          <p:cNvPr id="24" name="Picture 6" descr="\\cern.ch\dfs\Users\l\lgentini\Desktop\CATIA V5 R23 64 -  CERN   Small Assembly - Luca R23 - Small Assembly - 2014.5.22_17.47.43 - [Drawing1]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3158" y="4208304"/>
            <a:ext cx="3901930" cy="131565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cern.ch\dfs\Users\l\lgentini\Desktop\CATIA V5 R23 64 -  CERN   Small Assembly - Luca R23 - Small Assembly - 2014.5.22_17.47.43 - [ST0338287_03 a.04 BIMETAL GLIDCOP BL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231" y="4119588"/>
            <a:ext cx="3825685" cy="1674557"/>
          </a:xfrm>
          <a:prstGeom prst="rect">
            <a:avLst/>
          </a:prstGeom>
          <a:noFill/>
          <a:extLst>
            <a:ext uri="{909E8E84-426E-40DD-AFC4-6F175D3DCCD1}">
              <a14:hiddenFill xmlns:a14="http://schemas.microsoft.com/office/drawing/2010/main">
                <a:solidFill>
                  <a:srgbClr val="FFFFFF"/>
                </a:solidFill>
              </a14:hiddenFill>
            </a:ext>
          </a:extLst>
        </p:spPr>
      </p:pic>
      <p:sp>
        <p:nvSpPr>
          <p:cNvPr id="26" name="Content Placeholder 2"/>
          <p:cNvSpPr txBox="1">
            <a:spLocks/>
          </p:cNvSpPr>
          <p:nvPr/>
        </p:nvSpPr>
        <p:spPr>
          <a:xfrm>
            <a:off x="1194866" y="2813375"/>
            <a:ext cx="8639384" cy="1154162"/>
          </a:xfrm>
          <a:prstGeom prst="rect">
            <a:avLst/>
          </a:prstGeom>
        </p:spPr>
        <p:txBody>
          <a:bodyPr wrap="square">
            <a:spAutoFit/>
          </a:bodyPr>
          <a:lstStyle>
            <a:defPPr>
              <a:defRPr lang="en-US"/>
            </a:defPPr>
            <a:lvl1pPr marL="228600" indent="-228600">
              <a:spcBef>
                <a:spcPts val="300"/>
              </a:spcBef>
              <a:spcAft>
                <a:spcPts val="300"/>
              </a:spcAft>
              <a:buClr>
                <a:schemeClr val="accent1"/>
              </a:buClr>
              <a:buSzPct val="95000"/>
              <a:buFont typeface="Wingdings" charset="2"/>
              <a:buChar char="§"/>
              <a:defRPr sz="1600" b="0">
                <a:solidFill>
                  <a:srgbClr val="002060"/>
                </a:solidFill>
                <a:latin typeface="+mj-lt"/>
              </a:defRPr>
            </a:lvl1pPr>
          </a:lstStyle>
          <a:p>
            <a:r>
              <a:rPr lang="en-GB" dirty="0"/>
              <a:t>Jaw 100 mm longer than TCSP, allowing a reduction of the tapering angle to </a:t>
            </a:r>
            <a:r>
              <a:rPr lang="en-GB" b="1" dirty="0"/>
              <a:t>further decrease the collimator </a:t>
            </a:r>
            <a:r>
              <a:rPr lang="en-GB" b="1" dirty="0" smtClean="0"/>
              <a:t>impedance</a:t>
            </a:r>
          </a:p>
          <a:p>
            <a:r>
              <a:rPr lang="en-GB" dirty="0" smtClean="0"/>
              <a:t>The tapering will also be made of a novel composite, to </a:t>
            </a:r>
            <a:r>
              <a:rPr lang="en-GB" b="1" dirty="0" smtClean="0"/>
              <a:t>increase its robustness to particle beam impact</a:t>
            </a:r>
            <a:endParaRPr lang="en-GB" b="1" dirty="0"/>
          </a:p>
        </p:txBody>
      </p:sp>
      <p:pic>
        <p:nvPicPr>
          <p:cNvPr id="27" name="Picture 2" descr="\\cern.ch\dfs\Users\l\lgentini\Desktop\8.jpg"/>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8084" t="44242" r="8945" b="42033"/>
          <a:stretch/>
        </p:blipFill>
        <p:spPr bwMode="auto">
          <a:xfrm>
            <a:off x="1049477" y="1150524"/>
            <a:ext cx="8807144" cy="830209"/>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Straight Arrow Connector 27"/>
          <p:cNvCxnSpPr/>
          <p:nvPr/>
        </p:nvCxnSpPr>
        <p:spPr bwMode="auto">
          <a:xfrm>
            <a:off x="1123818" y="2509517"/>
            <a:ext cx="8613857" cy="0"/>
          </a:xfrm>
          <a:prstGeom prst="straightConnector1">
            <a:avLst/>
          </a:prstGeom>
          <a:solidFill>
            <a:schemeClr val="accent1"/>
          </a:solidFill>
          <a:ln w="12700" cap="flat" cmpd="sng" algn="ctr">
            <a:solidFill>
              <a:srgbClr val="FF0000"/>
            </a:solidFill>
            <a:prstDash val="solid"/>
            <a:round/>
            <a:headEnd type="arrow"/>
            <a:tailEnd type="arrow"/>
          </a:ln>
          <a:effectLst/>
        </p:spPr>
      </p:cxnSp>
      <p:sp>
        <p:nvSpPr>
          <p:cNvPr id="29" name="TextBox 28"/>
          <p:cNvSpPr txBox="1"/>
          <p:nvPr/>
        </p:nvSpPr>
        <p:spPr>
          <a:xfrm>
            <a:off x="4948841" y="2198483"/>
            <a:ext cx="1008416" cy="307777"/>
          </a:xfrm>
          <a:prstGeom prst="rect">
            <a:avLst/>
          </a:prstGeom>
          <a:noFill/>
          <a:ln>
            <a:noFill/>
          </a:ln>
        </p:spPr>
        <p:txBody>
          <a:bodyPr wrap="square" rtlCol="0">
            <a:spAutoFit/>
          </a:bodyPr>
          <a:lstStyle/>
          <a:p>
            <a:pPr marL="261938" indent="-360363">
              <a:spcAft>
                <a:spcPts val="600"/>
              </a:spcAft>
            </a:pPr>
            <a:r>
              <a:rPr lang="en-GB" sz="1400" dirty="0" smtClean="0">
                <a:solidFill>
                  <a:srgbClr val="FF0000"/>
                </a:solidFill>
                <a:effectLst>
                  <a:outerShdw blurRad="38100" dist="38100" dir="2700000" algn="tl">
                    <a:srgbClr val="C0C0C0"/>
                  </a:outerShdw>
                </a:effectLst>
              </a:rPr>
              <a:t>1294 mm</a:t>
            </a:r>
            <a:endParaRPr lang="fr-FR" sz="1400" dirty="0" smtClean="0">
              <a:solidFill>
                <a:srgbClr val="FF0000"/>
              </a:solidFill>
              <a:effectLst>
                <a:outerShdw blurRad="38100" dist="38100" dir="2700000" algn="tl">
                  <a:srgbClr val="C0C0C0"/>
                </a:outerShdw>
              </a:effectLst>
            </a:endParaRPr>
          </a:p>
        </p:txBody>
      </p:sp>
      <p:cxnSp>
        <p:nvCxnSpPr>
          <p:cNvPr id="30" name="Straight Connector 29"/>
          <p:cNvCxnSpPr/>
          <p:nvPr/>
        </p:nvCxnSpPr>
        <p:spPr bwMode="auto">
          <a:xfrm>
            <a:off x="1123818" y="1905335"/>
            <a:ext cx="0" cy="677565"/>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37" name="Straight Connector 36"/>
          <p:cNvCxnSpPr/>
          <p:nvPr/>
        </p:nvCxnSpPr>
        <p:spPr bwMode="auto">
          <a:xfrm>
            <a:off x="9737675" y="1905334"/>
            <a:ext cx="0" cy="677566"/>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38" name="Straight Arrow Connector 37"/>
          <p:cNvCxnSpPr/>
          <p:nvPr/>
        </p:nvCxnSpPr>
        <p:spPr bwMode="auto">
          <a:xfrm>
            <a:off x="2132234" y="2134093"/>
            <a:ext cx="6663684" cy="0"/>
          </a:xfrm>
          <a:prstGeom prst="straightConnector1">
            <a:avLst/>
          </a:prstGeom>
          <a:solidFill>
            <a:schemeClr val="accent1"/>
          </a:solidFill>
          <a:ln w="12700" cap="flat" cmpd="sng" algn="ctr">
            <a:solidFill>
              <a:srgbClr val="FF0000"/>
            </a:solidFill>
            <a:prstDash val="solid"/>
            <a:round/>
            <a:headEnd type="arrow"/>
            <a:tailEnd type="arrow"/>
          </a:ln>
          <a:effectLst/>
        </p:spPr>
      </p:cxnSp>
      <p:sp>
        <p:nvSpPr>
          <p:cNvPr id="39" name="TextBox 38"/>
          <p:cNvSpPr txBox="1"/>
          <p:nvPr/>
        </p:nvSpPr>
        <p:spPr>
          <a:xfrm>
            <a:off x="4948841" y="1839347"/>
            <a:ext cx="1008416" cy="307777"/>
          </a:xfrm>
          <a:prstGeom prst="rect">
            <a:avLst/>
          </a:prstGeom>
          <a:noFill/>
          <a:ln>
            <a:noFill/>
          </a:ln>
        </p:spPr>
        <p:txBody>
          <a:bodyPr wrap="square" rtlCol="0">
            <a:spAutoFit/>
          </a:bodyPr>
          <a:lstStyle/>
          <a:p>
            <a:pPr marL="261938" indent="-360363">
              <a:spcAft>
                <a:spcPts val="600"/>
              </a:spcAft>
            </a:pPr>
            <a:r>
              <a:rPr lang="en-GB" sz="1400" dirty="0" smtClean="0">
                <a:solidFill>
                  <a:srgbClr val="FF0000"/>
                </a:solidFill>
                <a:effectLst>
                  <a:outerShdw blurRad="38100" dist="38100" dir="2700000" algn="tl">
                    <a:srgbClr val="C0C0C0"/>
                  </a:outerShdw>
                </a:effectLst>
              </a:rPr>
              <a:t>1000 mm</a:t>
            </a:r>
            <a:endParaRPr lang="fr-FR" sz="1400" dirty="0" smtClean="0">
              <a:solidFill>
                <a:srgbClr val="FF0000"/>
              </a:solidFill>
              <a:effectLst>
                <a:outerShdw blurRad="38100" dist="38100" dir="2700000" algn="tl">
                  <a:srgbClr val="C0C0C0"/>
                </a:outerShdw>
              </a:effectLst>
            </a:endParaRPr>
          </a:p>
        </p:txBody>
      </p:sp>
      <p:cxnSp>
        <p:nvCxnSpPr>
          <p:cNvPr id="40" name="Straight Connector 39"/>
          <p:cNvCxnSpPr/>
          <p:nvPr/>
        </p:nvCxnSpPr>
        <p:spPr bwMode="auto">
          <a:xfrm>
            <a:off x="2132234" y="1905335"/>
            <a:ext cx="0" cy="322885"/>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41" name="Straight Connector 40"/>
          <p:cNvCxnSpPr/>
          <p:nvPr/>
        </p:nvCxnSpPr>
        <p:spPr bwMode="auto">
          <a:xfrm>
            <a:off x="8795918" y="1874541"/>
            <a:ext cx="0" cy="322885"/>
          </a:xfrm>
          <a:prstGeom prst="line">
            <a:avLst/>
          </a:prstGeom>
          <a:solidFill>
            <a:schemeClr val="accent1"/>
          </a:solidFill>
          <a:ln w="12700" cap="flat" cmpd="sng" algn="ctr">
            <a:solidFill>
              <a:srgbClr val="FF0000"/>
            </a:solidFill>
            <a:prstDash val="solid"/>
            <a:round/>
            <a:headEnd type="none" w="med" len="med"/>
            <a:tailEnd type="none" w="med" len="med"/>
          </a:ln>
          <a:effectLst/>
        </p:spPr>
      </p:cxnSp>
      <p:sp>
        <p:nvSpPr>
          <p:cNvPr id="42" name="Content Placeholder 2"/>
          <p:cNvSpPr txBox="1">
            <a:spLocks/>
          </p:cNvSpPr>
          <p:nvPr/>
        </p:nvSpPr>
        <p:spPr>
          <a:xfrm>
            <a:off x="6135250" y="5607866"/>
            <a:ext cx="1807029" cy="342787"/>
          </a:xfrm>
          <a:prstGeom prst="rect">
            <a:avLst/>
          </a:prstGeom>
          <a:noFill/>
          <a:ln w="9525" algn="ctr">
            <a:noFill/>
            <a:miter lim="800000"/>
            <a:headEnd/>
            <a:tailEnd/>
          </a:ln>
          <a:effectLst/>
          <a:scene3d>
            <a:camera prst="orthographicFront">
              <a:rot lat="0" lon="0" rev="0"/>
            </a:camera>
            <a:lightRig rig="contrasting" dir="t">
              <a:rot lat="0" lon="0" rev="1500000"/>
            </a:lightRig>
          </a:scene3d>
          <a:sp3d prstMaterial="metal">
            <a:bevelT w="88900" h="88900"/>
          </a:sp3d>
        </p:spPr>
        <p:txBody>
          <a:bodyPr wrap="square" lIns="36000" tIns="46038" rIns="36000" bIns="46038">
            <a:spAutoFit/>
          </a:bodyPr>
          <a:lstStyle>
            <a:defPPr>
              <a:defRPr lang="en-US"/>
            </a:defPPr>
            <a:lvl1pPr marL="180975" indent="-180975">
              <a:lnSpc>
                <a:spcPct val="110000"/>
              </a:lnSpc>
              <a:spcBef>
                <a:spcPct val="0"/>
              </a:spcBef>
              <a:spcAft>
                <a:spcPts val="300"/>
              </a:spcAft>
              <a:buFont typeface="Arial" pitchFamily="34" charset="0"/>
              <a:buChar char="•"/>
              <a:defRPr sz="1600">
                <a:solidFill>
                  <a:srgbClr val="002060"/>
                </a:solidFill>
                <a:latin typeface="+mj-lt"/>
              </a:defRPr>
            </a:lvl1pPr>
          </a:lstStyle>
          <a:p>
            <a:pPr marL="0" indent="0">
              <a:buNone/>
            </a:pPr>
            <a:r>
              <a:rPr lang="en-GB" b="1" dirty="0" smtClean="0">
                <a:solidFill>
                  <a:srgbClr val="FF0000"/>
                </a:solidFill>
              </a:rPr>
              <a:t>TCSX section</a:t>
            </a:r>
          </a:p>
        </p:txBody>
      </p:sp>
      <p:sp>
        <p:nvSpPr>
          <p:cNvPr id="43" name="Rectangle 42"/>
          <p:cNvSpPr/>
          <p:nvPr/>
        </p:nvSpPr>
        <p:spPr>
          <a:xfrm>
            <a:off x="1495327" y="4837058"/>
            <a:ext cx="251290" cy="3047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p:cNvSpPr/>
          <p:nvPr/>
        </p:nvSpPr>
        <p:spPr>
          <a:xfrm>
            <a:off x="9272146" y="4690397"/>
            <a:ext cx="438223" cy="2396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p:cNvSpPr/>
          <p:nvPr/>
        </p:nvSpPr>
        <p:spPr>
          <a:xfrm>
            <a:off x="6535844" y="5101659"/>
            <a:ext cx="255872" cy="3660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p:cNvSpPr/>
          <p:nvPr/>
        </p:nvSpPr>
        <p:spPr>
          <a:xfrm>
            <a:off x="4592944" y="4816600"/>
            <a:ext cx="247507" cy="4162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Content Placeholder 2"/>
          <p:cNvSpPr txBox="1">
            <a:spLocks/>
          </p:cNvSpPr>
          <p:nvPr/>
        </p:nvSpPr>
        <p:spPr>
          <a:xfrm>
            <a:off x="1540562" y="5612235"/>
            <a:ext cx="1939231" cy="363819"/>
          </a:xfrm>
          <a:prstGeom prst="rect">
            <a:avLst/>
          </a:prstGeom>
          <a:noFill/>
          <a:ln w="9525" algn="ctr">
            <a:noFill/>
            <a:miter lim="800000"/>
            <a:headEnd/>
            <a:tailEnd/>
          </a:ln>
          <a:effectLst/>
          <a:scene3d>
            <a:camera prst="orthographicFront">
              <a:rot lat="0" lon="0" rev="0"/>
            </a:camera>
            <a:lightRig rig="contrasting" dir="t">
              <a:rot lat="0" lon="0" rev="1500000"/>
            </a:lightRig>
          </a:scene3d>
          <a:sp3d prstMaterial="metal">
            <a:bevelT w="88900" h="88900"/>
          </a:sp3d>
        </p:spPr>
        <p:txBody>
          <a:bodyPr wrap="square" lIns="36000" tIns="46038" rIns="36000" bIns="46038">
            <a:spAutoFit/>
          </a:bodyPr>
          <a:lstStyle>
            <a:defPPr>
              <a:defRPr lang="en-US"/>
            </a:defPPr>
            <a:lvl1pPr marL="180975" indent="-180975">
              <a:lnSpc>
                <a:spcPct val="110000"/>
              </a:lnSpc>
              <a:spcBef>
                <a:spcPct val="0"/>
              </a:spcBef>
              <a:spcAft>
                <a:spcPts val="300"/>
              </a:spcAft>
              <a:buFont typeface="Arial" pitchFamily="34" charset="0"/>
              <a:buChar char="•"/>
              <a:defRPr sz="1600">
                <a:solidFill>
                  <a:srgbClr val="002060"/>
                </a:solidFill>
                <a:latin typeface="+mj-lt"/>
              </a:defRPr>
            </a:lvl1pPr>
          </a:lstStyle>
          <a:p>
            <a:pPr marL="0" indent="0">
              <a:buNone/>
            </a:pPr>
            <a:r>
              <a:rPr lang="en-GB" b="1" dirty="0" smtClean="0">
                <a:solidFill>
                  <a:srgbClr val="FF0000"/>
                </a:solidFill>
              </a:rPr>
              <a:t>TCTP section</a:t>
            </a:r>
          </a:p>
        </p:txBody>
      </p:sp>
      <p:sp>
        <p:nvSpPr>
          <p:cNvPr id="51" name="Date Placeholder 6"/>
          <p:cNvSpPr>
            <a:spLocks noGrp="1"/>
          </p:cNvSpPr>
          <p:nvPr>
            <p:ph type="dt" sz="half" idx="10"/>
          </p:nvPr>
        </p:nvSpPr>
        <p:spPr>
          <a:xfrm>
            <a:off x="597219" y="6588000"/>
            <a:ext cx="2847729" cy="213483"/>
          </a:xfrm>
        </p:spPr>
        <p:txBody>
          <a:bodyPr/>
          <a:lstStyle/>
          <a:p>
            <a:r>
              <a:rPr lang="en-US" smtClean="0">
                <a:solidFill>
                  <a:prstClr val="black">
                    <a:lumMod val="50000"/>
                    <a:lumOff val="50000"/>
                  </a:prstClr>
                </a:solidFill>
              </a:rPr>
              <a:t>04.12.2014</a:t>
            </a:r>
            <a:endParaRPr lang="en-US" dirty="0">
              <a:solidFill>
                <a:prstClr val="black">
                  <a:lumMod val="50000"/>
                  <a:lumOff val="50000"/>
                </a:prstClr>
              </a:solidFill>
            </a:endParaRPr>
          </a:p>
        </p:txBody>
      </p:sp>
      <p:sp>
        <p:nvSpPr>
          <p:cNvPr id="33" name="Title 4"/>
          <p:cNvSpPr txBox="1">
            <a:spLocks/>
          </p:cNvSpPr>
          <p:nvPr/>
        </p:nvSpPr>
        <p:spPr>
          <a:xfrm>
            <a:off x="1990628" y="8"/>
            <a:ext cx="7056000" cy="576000"/>
          </a:xfrm>
          <a:prstGeom prst="rect">
            <a:avLst/>
          </a:prstGeom>
        </p:spPr>
        <p:txBody>
          <a:bodyPr lIns="72000" tIns="36000" rIns="72000" bIns="36000"/>
          <a:lstStyle>
            <a:lvl1pPr algn="ctr" defTabSz="457200" rtl="0" eaLnBrk="1" latinLnBrk="0" hangingPunct="1">
              <a:spcBef>
                <a:spcPct val="0"/>
              </a:spcBef>
              <a:buNone/>
              <a:defRPr sz="3200" b="1"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dirty="0" smtClean="0"/>
              <a:t>TCSPM Design</a:t>
            </a:r>
            <a:endParaRPr lang="en-GB" sz="2800" dirty="0"/>
          </a:p>
        </p:txBody>
      </p:sp>
    </p:spTree>
    <p:extLst>
      <p:ext uri="{BB962C8B-B14F-4D97-AF65-F5344CB8AC3E}">
        <p14:creationId xmlns:p14="http://schemas.microsoft.com/office/powerpoint/2010/main" val="2668789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89024" y="8"/>
            <a:ext cx="7056000" cy="576000"/>
          </a:xfrm>
        </p:spPr>
        <p:txBody>
          <a:bodyPr lIns="72000" tIns="36000" rIns="72000" bIns="36000"/>
          <a:lstStyle/>
          <a:p>
            <a:r>
              <a:rPr lang="en-GB" sz="2800" dirty="0" smtClean="0"/>
              <a:t>HRMT-23 Experiment</a:t>
            </a:r>
            <a:endParaRPr lang="en-GB" sz="2800" dirty="0"/>
          </a:p>
        </p:txBody>
      </p:sp>
      <p:sp>
        <p:nvSpPr>
          <p:cNvPr id="6" name="Date Placeholder 5"/>
          <p:cNvSpPr>
            <a:spLocks noGrp="1"/>
          </p:cNvSpPr>
          <p:nvPr>
            <p:ph type="dt" sz="half" idx="10"/>
          </p:nvPr>
        </p:nvSpPr>
        <p:spPr/>
        <p:txBody>
          <a:bodyPr/>
          <a:lstStyle/>
          <a:p>
            <a:r>
              <a:rPr lang="en-US" smtClean="0">
                <a:solidFill>
                  <a:prstClr val="black">
                    <a:lumMod val="50000"/>
                    <a:lumOff val="50000"/>
                  </a:prstClr>
                </a:solidFill>
              </a:rPr>
              <a:t>04.12.2014</a:t>
            </a:r>
            <a:endParaRPr lang="en-US" dirty="0">
              <a:solidFill>
                <a:prstClr val="black">
                  <a:lumMod val="50000"/>
                  <a:lumOff val="50000"/>
                </a:prstClr>
              </a:solidFill>
            </a:endParaRPr>
          </a:p>
        </p:txBody>
      </p:sp>
      <p:sp>
        <p:nvSpPr>
          <p:cNvPr id="7" name="Footer Placeholder 6"/>
          <p:cNvSpPr>
            <a:spLocks noGrp="1"/>
          </p:cNvSpPr>
          <p:nvPr>
            <p:ph type="ftr" sz="quarter" idx="11"/>
          </p:nvPr>
        </p:nvSpPr>
        <p:spPr/>
        <p:txBody>
          <a:bodyPr/>
          <a:lstStyle/>
          <a:p>
            <a:r>
              <a:rPr lang="fr-FR" smtClean="0">
                <a:solidFill>
                  <a:prstClr val="black">
                    <a:lumMod val="50000"/>
                    <a:lumOff val="50000"/>
                  </a:prstClr>
                </a:solidFill>
              </a:rPr>
              <a:t>F. Carra (CERN EN/MME)</a:t>
            </a:r>
            <a:endParaRPr lang="en-US" dirty="0">
              <a:solidFill>
                <a:prstClr val="black">
                  <a:lumMod val="50000"/>
                  <a:lumOff val="50000"/>
                </a:prstClr>
              </a:solidFill>
            </a:endParaRPr>
          </a:p>
        </p:txBody>
      </p:sp>
      <p:sp>
        <p:nvSpPr>
          <p:cNvPr id="8" name="Slide Number Placeholder 7"/>
          <p:cNvSpPr>
            <a:spLocks noGrp="1"/>
          </p:cNvSpPr>
          <p:nvPr>
            <p:ph type="sldNum" sz="quarter" idx="12"/>
          </p:nvPr>
        </p:nvSpPr>
        <p:spPr/>
        <p:txBody>
          <a:bodyPr/>
          <a:lstStyle/>
          <a:p>
            <a:fld id="{AC5B1FEA-406A-7749-A5C3-DDCB5F67A4CE}" type="slidenum">
              <a:rPr lang="en-US" smtClean="0">
                <a:solidFill>
                  <a:prstClr val="black">
                    <a:lumMod val="50000"/>
                    <a:lumOff val="50000"/>
                  </a:prstClr>
                </a:solidFill>
              </a:rPr>
              <a:pPr/>
              <a:t>7</a:t>
            </a:fld>
            <a:endParaRPr lang="en-US" dirty="0">
              <a:solidFill>
                <a:prstClr val="black">
                  <a:lumMod val="50000"/>
                  <a:lumOff val="50000"/>
                </a:prstClr>
              </a:solidFill>
            </a:endParaRPr>
          </a:p>
        </p:txBody>
      </p:sp>
      <p:sp>
        <p:nvSpPr>
          <p:cNvPr id="23" name="Content Placeholder 8"/>
          <p:cNvSpPr txBox="1">
            <a:spLocks/>
          </p:cNvSpPr>
          <p:nvPr/>
        </p:nvSpPr>
        <p:spPr>
          <a:xfrm>
            <a:off x="1194731" y="1088345"/>
            <a:ext cx="8406470" cy="4047262"/>
          </a:xfrm>
          <a:prstGeom prst="rect">
            <a:avLst/>
          </a:prstGeom>
        </p:spPr>
        <p:txBody>
          <a:bodyPr wrap="square">
            <a:spAutoFit/>
          </a:bodyPr>
          <a:lstStyle>
            <a:defPPr>
              <a:defRPr lang="en-US"/>
            </a:defPPr>
            <a:lvl1pPr marL="228600" indent="-228600">
              <a:spcBef>
                <a:spcPts val="600"/>
              </a:spcBef>
              <a:spcAft>
                <a:spcPts val="600"/>
              </a:spcAft>
              <a:buClr>
                <a:schemeClr val="accent1"/>
              </a:buClr>
              <a:buSzPct val="95000"/>
              <a:buFont typeface="Wingdings" charset="2"/>
              <a:buChar char="§"/>
              <a:defRPr sz="1600">
                <a:solidFill>
                  <a:srgbClr val="002060"/>
                </a:solidFill>
                <a:latin typeface="+mj-lt"/>
              </a:defRPr>
            </a:lvl1pPr>
          </a:lstStyle>
          <a:p>
            <a:pPr>
              <a:spcAft>
                <a:spcPts val="900"/>
              </a:spcAft>
            </a:pPr>
            <a:r>
              <a:rPr lang="en-GB" dirty="0" smtClean="0"/>
              <a:t>The final choice of the active jaw material can be made only after a </a:t>
            </a:r>
            <a:r>
              <a:rPr lang="en-GB" b="1" dirty="0" smtClean="0"/>
              <a:t>robustness test</a:t>
            </a:r>
            <a:r>
              <a:rPr lang="en-GB" dirty="0" smtClean="0"/>
              <a:t> against particle beam impacts at the </a:t>
            </a:r>
            <a:r>
              <a:rPr lang="en-GB" b="1" dirty="0" smtClean="0"/>
              <a:t>highest possible intensity (ideally HL-LHC beam parameters)</a:t>
            </a:r>
          </a:p>
          <a:p>
            <a:pPr>
              <a:spcAft>
                <a:spcPts val="900"/>
              </a:spcAft>
            </a:pPr>
            <a:r>
              <a:rPr lang="en-GB" dirty="0" smtClean="0"/>
              <a:t>With this goal, an experiment named </a:t>
            </a:r>
            <a:r>
              <a:rPr lang="en-GB" b="1" dirty="0" smtClean="0"/>
              <a:t>HRMT-23</a:t>
            </a:r>
            <a:r>
              <a:rPr lang="en-GB" dirty="0" smtClean="0"/>
              <a:t> will be performed in Spring 2015 in the </a:t>
            </a:r>
            <a:r>
              <a:rPr lang="en-GB" b="1" dirty="0" smtClean="0"/>
              <a:t>HiRadMat facility</a:t>
            </a:r>
          </a:p>
          <a:p>
            <a:r>
              <a:rPr lang="en-GB" dirty="0" smtClean="0"/>
              <a:t>Objectives of the experiment include:</a:t>
            </a:r>
          </a:p>
          <a:p>
            <a:pPr marL="742950" lvl="1" indent="-285750">
              <a:spcBef>
                <a:spcPts val="600"/>
              </a:spcBef>
              <a:spcAft>
                <a:spcPts val="600"/>
              </a:spcAft>
              <a:buClr>
                <a:schemeClr val="accent1"/>
              </a:buClr>
              <a:buFont typeface="Wingdings" panose="05000000000000000000" pitchFamily="2" charset="2"/>
              <a:buChar char="§"/>
            </a:pPr>
            <a:r>
              <a:rPr lang="en-GB" sz="1600" dirty="0" smtClean="0">
                <a:solidFill>
                  <a:srgbClr val="002060"/>
                </a:solidFill>
                <a:latin typeface="+mj-lt"/>
              </a:rPr>
              <a:t>Test collimator jaws under beam intensity and energy density </a:t>
            </a:r>
            <a:r>
              <a:rPr lang="en-GB" sz="1600" b="1" dirty="0" smtClean="0">
                <a:solidFill>
                  <a:srgbClr val="002060"/>
                </a:solidFill>
                <a:latin typeface="+mj-lt"/>
              </a:rPr>
              <a:t>as close as possible to HL-LHC parameters</a:t>
            </a:r>
          </a:p>
          <a:p>
            <a:pPr marL="742950" lvl="1" indent="-285750">
              <a:spcBef>
                <a:spcPts val="600"/>
              </a:spcBef>
              <a:spcAft>
                <a:spcPts val="600"/>
              </a:spcAft>
              <a:buClr>
                <a:schemeClr val="accent1"/>
              </a:buClr>
              <a:buFont typeface="Wingdings" panose="05000000000000000000" pitchFamily="2" charset="2"/>
              <a:buChar char="§"/>
            </a:pPr>
            <a:r>
              <a:rPr lang="en-GB" sz="1600" b="1" dirty="0" smtClean="0">
                <a:solidFill>
                  <a:srgbClr val="002060"/>
                </a:solidFill>
                <a:latin typeface="+mj-lt"/>
              </a:rPr>
              <a:t>Determine </a:t>
            </a:r>
            <a:r>
              <a:rPr lang="en-GB" sz="1600" b="1" dirty="0">
                <a:solidFill>
                  <a:srgbClr val="002060"/>
                </a:solidFill>
                <a:latin typeface="+mj-lt"/>
              </a:rPr>
              <a:t>damage thresholds </a:t>
            </a:r>
            <a:r>
              <a:rPr lang="en-GB" sz="1600" dirty="0">
                <a:solidFill>
                  <a:srgbClr val="002060"/>
                </a:solidFill>
                <a:latin typeface="+mj-lt"/>
              </a:rPr>
              <a:t>for </a:t>
            </a:r>
            <a:r>
              <a:rPr lang="en-GB" sz="1600" dirty="0" smtClean="0">
                <a:solidFill>
                  <a:srgbClr val="002060"/>
                </a:solidFill>
                <a:latin typeface="+mj-lt"/>
              </a:rPr>
              <a:t>secondary collimators with BPM buttons (TCSP) and for TCSPM</a:t>
            </a:r>
          </a:p>
          <a:p>
            <a:pPr marL="742950" lvl="1" indent="-285750">
              <a:spcBef>
                <a:spcPts val="600"/>
              </a:spcBef>
              <a:spcAft>
                <a:spcPts val="600"/>
              </a:spcAft>
              <a:buClr>
                <a:schemeClr val="accent1"/>
              </a:buClr>
              <a:buFont typeface="Wingdings" panose="05000000000000000000" pitchFamily="2" charset="2"/>
              <a:buChar char="§"/>
            </a:pPr>
            <a:r>
              <a:rPr lang="en-GB" sz="1600" b="1" dirty="0" smtClean="0">
                <a:solidFill>
                  <a:srgbClr val="002060"/>
                </a:solidFill>
                <a:latin typeface="+mj-lt"/>
              </a:rPr>
              <a:t>Acquire </a:t>
            </a:r>
            <a:r>
              <a:rPr lang="en-GB" sz="1600" b="1" dirty="0">
                <a:solidFill>
                  <a:srgbClr val="002060"/>
                </a:solidFill>
                <a:latin typeface="+mj-lt"/>
              </a:rPr>
              <a:t>online data </a:t>
            </a:r>
            <a:r>
              <a:rPr lang="en-GB" sz="1600" dirty="0">
                <a:solidFill>
                  <a:srgbClr val="002060"/>
                </a:solidFill>
                <a:latin typeface="+mj-lt"/>
              </a:rPr>
              <a:t>about </a:t>
            </a:r>
            <a:r>
              <a:rPr lang="en-GB" sz="1600" b="1" dirty="0">
                <a:solidFill>
                  <a:srgbClr val="002060"/>
                </a:solidFill>
                <a:latin typeface="+mj-lt"/>
              </a:rPr>
              <a:t>response of complete jaws </a:t>
            </a:r>
            <a:r>
              <a:rPr lang="en-GB" sz="1600" dirty="0">
                <a:solidFill>
                  <a:srgbClr val="002060"/>
                </a:solidFill>
                <a:latin typeface="+mj-lt"/>
              </a:rPr>
              <a:t>to beam impact</a:t>
            </a:r>
          </a:p>
          <a:p>
            <a:pPr marL="742950" lvl="1" indent="-285750">
              <a:spcBef>
                <a:spcPts val="600"/>
              </a:spcBef>
              <a:spcAft>
                <a:spcPts val="600"/>
              </a:spcAft>
              <a:buClr>
                <a:schemeClr val="accent1"/>
              </a:buClr>
              <a:buFont typeface="Wingdings" panose="05000000000000000000" pitchFamily="2" charset="2"/>
              <a:buChar char="§"/>
            </a:pPr>
            <a:r>
              <a:rPr lang="en-GB" sz="1600" b="1" dirty="0">
                <a:solidFill>
                  <a:srgbClr val="002060"/>
                </a:solidFill>
                <a:latin typeface="+mj-lt"/>
              </a:rPr>
              <a:t>Assess impact consequences</a:t>
            </a:r>
            <a:r>
              <a:rPr lang="en-GB" sz="1600" dirty="0">
                <a:solidFill>
                  <a:srgbClr val="002060"/>
                </a:solidFill>
                <a:latin typeface="+mj-lt"/>
              </a:rPr>
              <a:t> on jaws components after </a:t>
            </a:r>
            <a:r>
              <a:rPr lang="en-GB" sz="1600" dirty="0" smtClean="0">
                <a:solidFill>
                  <a:srgbClr val="002060"/>
                </a:solidFill>
                <a:latin typeface="+mj-lt"/>
              </a:rPr>
              <a:t>irradiation</a:t>
            </a:r>
            <a:endParaRPr lang="en-GB" sz="1600" dirty="0">
              <a:solidFill>
                <a:srgbClr val="002060"/>
              </a:solidFill>
              <a:latin typeface="+mj-lt"/>
            </a:endParaRPr>
          </a:p>
        </p:txBody>
      </p:sp>
      <p:sp>
        <p:nvSpPr>
          <p:cNvPr id="2" name="Rectangle 1"/>
          <p:cNvSpPr/>
          <p:nvPr/>
        </p:nvSpPr>
        <p:spPr>
          <a:xfrm>
            <a:off x="1194731" y="5144974"/>
            <a:ext cx="8575806" cy="584775"/>
          </a:xfrm>
          <a:prstGeom prst="rect">
            <a:avLst/>
          </a:prstGeom>
        </p:spPr>
        <p:txBody>
          <a:bodyPr wrap="square">
            <a:spAutoFit/>
          </a:bodyPr>
          <a:lstStyle/>
          <a:p>
            <a:pPr marL="228600" indent="-228600">
              <a:spcBef>
                <a:spcPts val="600"/>
              </a:spcBef>
              <a:spcAft>
                <a:spcPts val="600"/>
              </a:spcAft>
              <a:buClr>
                <a:schemeClr val="accent1"/>
              </a:buClr>
              <a:buSzPct val="95000"/>
              <a:buFont typeface="Wingdings" charset="2"/>
              <a:buChar char="§"/>
            </a:pPr>
            <a:r>
              <a:rPr lang="en-GB" sz="1600" dirty="0">
                <a:solidFill>
                  <a:srgbClr val="002060"/>
                </a:solidFill>
                <a:latin typeface="+mj-lt"/>
              </a:rPr>
              <a:t>Approved by the HiRadMat Scientific Committee and recently submitted to the HiRadMat Technical Board</a:t>
            </a:r>
          </a:p>
        </p:txBody>
      </p:sp>
    </p:spTree>
    <p:extLst>
      <p:ext uri="{BB962C8B-B14F-4D97-AF65-F5344CB8AC3E}">
        <p14:creationId xmlns:p14="http://schemas.microsoft.com/office/powerpoint/2010/main" val="712548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r>
              <a:rPr lang="en-US" smtClean="0">
                <a:solidFill>
                  <a:prstClr val="black">
                    <a:lumMod val="50000"/>
                    <a:lumOff val="50000"/>
                  </a:prstClr>
                </a:solidFill>
              </a:rPr>
              <a:t>04.12.2014</a:t>
            </a:r>
            <a:endParaRPr lang="en-US" dirty="0">
              <a:solidFill>
                <a:prstClr val="black">
                  <a:lumMod val="50000"/>
                  <a:lumOff val="50000"/>
                </a:prstClr>
              </a:solidFill>
            </a:endParaRPr>
          </a:p>
        </p:txBody>
      </p:sp>
      <p:sp>
        <p:nvSpPr>
          <p:cNvPr id="7" name="Footer Placeholder 6"/>
          <p:cNvSpPr>
            <a:spLocks noGrp="1"/>
          </p:cNvSpPr>
          <p:nvPr>
            <p:ph type="ftr" sz="quarter" idx="11"/>
          </p:nvPr>
        </p:nvSpPr>
        <p:spPr/>
        <p:txBody>
          <a:bodyPr/>
          <a:lstStyle/>
          <a:p>
            <a:r>
              <a:rPr lang="fr-FR" smtClean="0">
                <a:solidFill>
                  <a:prstClr val="black">
                    <a:lumMod val="50000"/>
                    <a:lumOff val="50000"/>
                  </a:prstClr>
                </a:solidFill>
              </a:rPr>
              <a:t>F. Carra (CERN EN/MME)</a:t>
            </a:r>
            <a:endParaRPr lang="en-US" dirty="0">
              <a:solidFill>
                <a:prstClr val="black">
                  <a:lumMod val="50000"/>
                  <a:lumOff val="50000"/>
                </a:prstClr>
              </a:solidFill>
            </a:endParaRPr>
          </a:p>
        </p:txBody>
      </p:sp>
      <p:sp>
        <p:nvSpPr>
          <p:cNvPr id="8" name="Slide Number Placeholder 7"/>
          <p:cNvSpPr>
            <a:spLocks noGrp="1"/>
          </p:cNvSpPr>
          <p:nvPr>
            <p:ph type="sldNum" sz="quarter" idx="12"/>
          </p:nvPr>
        </p:nvSpPr>
        <p:spPr/>
        <p:txBody>
          <a:bodyPr/>
          <a:lstStyle/>
          <a:p>
            <a:fld id="{AC5B1FEA-406A-7749-A5C3-DDCB5F67A4CE}" type="slidenum">
              <a:rPr lang="en-US" smtClean="0">
                <a:solidFill>
                  <a:prstClr val="black">
                    <a:lumMod val="50000"/>
                    <a:lumOff val="50000"/>
                  </a:prstClr>
                </a:solidFill>
              </a:rPr>
              <a:pPr/>
              <a:t>8</a:t>
            </a:fld>
            <a:endParaRPr lang="en-US" dirty="0">
              <a:solidFill>
                <a:prstClr val="black">
                  <a:lumMod val="50000"/>
                  <a:lumOff val="50000"/>
                </a:prstClr>
              </a:solidFill>
            </a:endParaRPr>
          </a:p>
        </p:txBody>
      </p:sp>
      <p:pic>
        <p:nvPicPr>
          <p:cNvPr id="9" name="Picture 2" descr="\\cern.ch\dfs\Users\l\lgentini\Desktop\3.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4981" b="69553" l="19180" r="84091"/>
                    </a14:imgEffect>
                  </a14:imgLayer>
                </a14:imgProps>
              </a:ext>
              <a:ext uri="{28A0092B-C50C-407E-A947-70E740481C1C}">
                <a14:useLocalDpi xmlns:a14="http://schemas.microsoft.com/office/drawing/2010/main" val="0"/>
              </a:ext>
            </a:extLst>
          </a:blip>
          <a:srcRect l="19094" t="14891" r="16042" b="30699"/>
          <a:stretch/>
        </p:blipFill>
        <p:spPr bwMode="auto">
          <a:xfrm>
            <a:off x="949138" y="3573016"/>
            <a:ext cx="5901471" cy="2820939"/>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a:xfrm>
            <a:off x="1244600" y="946189"/>
            <a:ext cx="5652615" cy="2673357"/>
          </a:xfrm>
          <a:prstGeom prst="rect">
            <a:avLst/>
          </a:prstGeom>
        </p:spPr>
        <p:txBody>
          <a:bodyPr/>
          <a:lstStyle>
            <a:defPPr>
              <a:defRPr lang="en-US"/>
            </a:defPPr>
            <a:lvl1pPr marL="360000" indent="-360000" defTabSz="457200">
              <a:spcBef>
                <a:spcPts val="0"/>
              </a:spcBef>
              <a:spcAft>
                <a:spcPts val="1200"/>
              </a:spcAft>
              <a:buClr>
                <a:schemeClr val="accent1"/>
              </a:buClr>
              <a:buSzPct val="95000"/>
              <a:buFont typeface="Wingdings" charset="2"/>
              <a:buChar char="§"/>
              <a:defRPr>
                <a:solidFill>
                  <a:srgbClr val="002060"/>
                </a:solidFill>
                <a:latin typeface="+mj-lt"/>
                <a:ea typeface="+mn-ea"/>
                <a:cs typeface="+mn-cs"/>
              </a:defRPr>
            </a:lvl1pPr>
            <a:lvl2pPr marL="817200" lvl="1" indent="-360000" defTabSz="457200">
              <a:spcBef>
                <a:spcPts val="0"/>
              </a:spcBef>
              <a:spcAft>
                <a:spcPts val="1200"/>
              </a:spcAft>
              <a:buClr>
                <a:schemeClr val="accent1"/>
              </a:buClr>
              <a:buSzPct val="95000"/>
              <a:buFont typeface="Wingdings" charset="2"/>
              <a:buChar char="§"/>
              <a:defRPr>
                <a:solidFill>
                  <a:srgbClr val="002060"/>
                </a:solidFill>
                <a:latin typeface="+mj-lt"/>
                <a:ea typeface="+mn-ea"/>
                <a:cs typeface="+mn-cs"/>
              </a:defRPr>
            </a:lvl2pPr>
          </a:lstStyle>
          <a:p>
            <a:pPr>
              <a:defRPr/>
            </a:pPr>
            <a:r>
              <a:rPr lang="en-US" sz="1600" b="1" dirty="0"/>
              <a:t>3 </a:t>
            </a:r>
            <a:r>
              <a:rPr lang="en-US" sz="1600" dirty="0"/>
              <a:t>separate </a:t>
            </a:r>
            <a:r>
              <a:rPr lang="en-US" sz="1600" b="1" dirty="0"/>
              <a:t>complete jaws</a:t>
            </a:r>
            <a:r>
              <a:rPr lang="en-US" sz="1600" dirty="0"/>
              <a:t> extensively instrumented.</a:t>
            </a:r>
            <a:endParaRPr lang="en-US" sz="1600" b="1" dirty="0"/>
          </a:p>
          <a:p>
            <a:pPr>
              <a:defRPr/>
            </a:pPr>
            <a:r>
              <a:rPr lang="en-US" sz="1600" b="1" dirty="0"/>
              <a:t>Stainless steel vacuum vessel </a:t>
            </a:r>
            <a:r>
              <a:rPr lang="en-US" sz="1600" dirty="0"/>
              <a:t>(p &gt; 10</a:t>
            </a:r>
            <a:r>
              <a:rPr lang="en-US" sz="1600" baseline="30000" dirty="0"/>
              <a:t>-3 </a:t>
            </a:r>
            <a:r>
              <a:rPr lang="en-US" sz="1600" dirty="0"/>
              <a:t>mbar). Quick dismounting system to access and manipulate jaws in a glove </a:t>
            </a:r>
            <a:r>
              <a:rPr lang="en-US" sz="1600" dirty="0" smtClean="0"/>
              <a:t>box</a:t>
            </a:r>
          </a:p>
          <a:p>
            <a:pPr>
              <a:defRPr/>
            </a:pPr>
            <a:r>
              <a:rPr lang="en-US" sz="1600" b="1" dirty="0"/>
              <a:t>Control system </a:t>
            </a:r>
            <a:r>
              <a:rPr lang="en-US" sz="1600" dirty="0"/>
              <a:t>derived from </a:t>
            </a:r>
            <a:r>
              <a:rPr lang="en-US" sz="1600" dirty="0" smtClean="0"/>
              <a:t>HRMT-14. Horizontal (jaws) and vertical (whole tank) movement enabled.</a:t>
            </a:r>
            <a:endParaRPr lang="en-US" sz="1600" dirty="0"/>
          </a:p>
          <a:p>
            <a:pPr>
              <a:defRPr/>
            </a:pPr>
            <a:r>
              <a:rPr lang="en-US" sz="1600" dirty="0"/>
              <a:t>Total expected number or protons </a:t>
            </a:r>
            <a:r>
              <a:rPr lang="en-US" sz="1600" b="1" dirty="0"/>
              <a:t>~ 3e14 p</a:t>
            </a:r>
          </a:p>
          <a:p>
            <a:pPr>
              <a:defRPr/>
            </a:pPr>
            <a:endParaRPr lang="en-US" sz="1600" dirty="0"/>
          </a:p>
        </p:txBody>
      </p:sp>
      <p:pic>
        <p:nvPicPr>
          <p:cNvPr id="11"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603864" y="764704"/>
            <a:ext cx="3245680" cy="4061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le 4"/>
          <p:cNvSpPr>
            <a:spLocks noGrp="1"/>
          </p:cNvSpPr>
          <p:nvPr>
            <p:ph type="title"/>
          </p:nvPr>
        </p:nvSpPr>
        <p:spPr>
          <a:xfrm>
            <a:off x="1889024" y="8"/>
            <a:ext cx="7056000" cy="576000"/>
          </a:xfrm>
        </p:spPr>
        <p:txBody>
          <a:bodyPr lIns="72000" tIns="36000" rIns="72000" bIns="36000"/>
          <a:lstStyle/>
          <a:p>
            <a:r>
              <a:rPr lang="en-GB" sz="2800" dirty="0" smtClean="0"/>
              <a:t>HRMT-23 Experiment</a:t>
            </a:r>
            <a:endParaRPr lang="en-GB" sz="2800" dirty="0"/>
          </a:p>
        </p:txBody>
      </p:sp>
    </p:spTree>
    <p:extLst>
      <p:ext uri="{BB962C8B-B14F-4D97-AF65-F5344CB8AC3E}">
        <p14:creationId xmlns:p14="http://schemas.microsoft.com/office/powerpoint/2010/main" val="28672073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r>
              <a:rPr lang="en-US" smtClean="0">
                <a:solidFill>
                  <a:prstClr val="black">
                    <a:lumMod val="50000"/>
                    <a:lumOff val="50000"/>
                  </a:prstClr>
                </a:solidFill>
              </a:rPr>
              <a:t>04.12.2014</a:t>
            </a:r>
            <a:endParaRPr lang="en-US" dirty="0">
              <a:solidFill>
                <a:prstClr val="black">
                  <a:lumMod val="50000"/>
                  <a:lumOff val="50000"/>
                </a:prstClr>
              </a:solidFill>
            </a:endParaRPr>
          </a:p>
        </p:txBody>
      </p:sp>
      <p:sp>
        <p:nvSpPr>
          <p:cNvPr id="7" name="Footer Placeholder 6"/>
          <p:cNvSpPr>
            <a:spLocks noGrp="1"/>
          </p:cNvSpPr>
          <p:nvPr>
            <p:ph type="ftr" sz="quarter" idx="11"/>
          </p:nvPr>
        </p:nvSpPr>
        <p:spPr/>
        <p:txBody>
          <a:bodyPr/>
          <a:lstStyle/>
          <a:p>
            <a:r>
              <a:rPr lang="fr-FR" smtClean="0">
                <a:solidFill>
                  <a:prstClr val="black">
                    <a:lumMod val="50000"/>
                    <a:lumOff val="50000"/>
                  </a:prstClr>
                </a:solidFill>
              </a:rPr>
              <a:t>F. Carra (CERN EN/MME)</a:t>
            </a:r>
            <a:endParaRPr lang="en-US" dirty="0">
              <a:solidFill>
                <a:prstClr val="black">
                  <a:lumMod val="50000"/>
                  <a:lumOff val="50000"/>
                </a:prstClr>
              </a:solidFill>
            </a:endParaRPr>
          </a:p>
        </p:txBody>
      </p:sp>
      <p:sp>
        <p:nvSpPr>
          <p:cNvPr id="8" name="Slide Number Placeholder 7"/>
          <p:cNvSpPr>
            <a:spLocks noGrp="1"/>
          </p:cNvSpPr>
          <p:nvPr>
            <p:ph type="sldNum" sz="quarter" idx="12"/>
          </p:nvPr>
        </p:nvSpPr>
        <p:spPr/>
        <p:txBody>
          <a:bodyPr/>
          <a:lstStyle/>
          <a:p>
            <a:fld id="{AC5B1FEA-406A-7749-A5C3-DDCB5F67A4CE}" type="slidenum">
              <a:rPr lang="en-US" smtClean="0">
                <a:solidFill>
                  <a:prstClr val="black">
                    <a:lumMod val="50000"/>
                    <a:lumOff val="50000"/>
                  </a:prstClr>
                </a:solidFill>
              </a:rPr>
              <a:pPr/>
              <a:t>9</a:t>
            </a:fld>
            <a:endParaRPr lang="en-US" dirty="0">
              <a:solidFill>
                <a:prstClr val="black">
                  <a:lumMod val="50000"/>
                  <a:lumOff val="50000"/>
                </a:prstClr>
              </a:solidFill>
            </a:endParaRPr>
          </a:p>
        </p:txBody>
      </p:sp>
      <p:sp>
        <p:nvSpPr>
          <p:cNvPr id="13" name="Title 10"/>
          <p:cNvSpPr txBox="1">
            <a:spLocks/>
          </p:cNvSpPr>
          <p:nvPr/>
        </p:nvSpPr>
        <p:spPr>
          <a:xfrm>
            <a:off x="1159932" y="760432"/>
            <a:ext cx="8401579" cy="2664296"/>
          </a:xfrm>
          <a:prstGeom prst="rect">
            <a:avLst/>
          </a:prstGeom>
        </p:spPr>
        <p:txBody>
          <a:bodyPr/>
          <a:lstStyle/>
          <a:p>
            <a:pPr defTabSz="457200">
              <a:spcBef>
                <a:spcPts val="0"/>
              </a:spcBef>
              <a:spcAft>
                <a:spcPts val="1200"/>
              </a:spcAft>
              <a:buClr>
                <a:schemeClr val="accent1"/>
              </a:buClr>
              <a:buSzPct val="95000"/>
              <a:defRPr/>
            </a:pPr>
            <a:r>
              <a:rPr lang="en-US" sz="1700" dirty="0" smtClean="0">
                <a:solidFill>
                  <a:srgbClr val="002060"/>
                </a:solidFill>
                <a:latin typeface="+mj-lt"/>
                <a:ea typeface="+mn-ea"/>
                <a:cs typeface="+mn-cs"/>
              </a:rPr>
              <a:t>Currently envisaged proposal for Jaws:</a:t>
            </a:r>
          </a:p>
          <a:p>
            <a:pPr marL="817200" lvl="1" indent="-360000" defTabSz="457200">
              <a:spcBef>
                <a:spcPts val="0"/>
              </a:spcBef>
              <a:spcAft>
                <a:spcPts val="1200"/>
              </a:spcAft>
              <a:buClr>
                <a:schemeClr val="accent1"/>
              </a:buClr>
              <a:buSzPct val="95000"/>
              <a:buFont typeface="+mj-lt"/>
              <a:buAutoNum type="arabicPeriod"/>
              <a:defRPr/>
            </a:pPr>
            <a:r>
              <a:rPr lang="en-US" sz="1700" b="1" dirty="0" smtClean="0">
                <a:solidFill>
                  <a:srgbClr val="002060"/>
                </a:solidFill>
                <a:latin typeface="+mj-lt"/>
                <a:ea typeface="+mn-ea"/>
                <a:cs typeface="+mn-cs"/>
              </a:rPr>
              <a:t>TCSPM </a:t>
            </a:r>
            <a:r>
              <a:rPr lang="en-US" sz="1700" dirty="0" smtClean="0">
                <a:solidFill>
                  <a:srgbClr val="002060"/>
                </a:solidFill>
                <a:latin typeface="+mj-lt"/>
                <a:ea typeface="+mn-ea"/>
                <a:cs typeface="+mn-cs"/>
              </a:rPr>
              <a:t>with 10 </a:t>
            </a:r>
            <a:r>
              <a:rPr lang="en-US" sz="1700" b="1" dirty="0" smtClean="0">
                <a:solidFill>
                  <a:srgbClr val="002060"/>
                </a:solidFill>
                <a:latin typeface="+mj-lt"/>
                <a:ea typeface="+mn-ea"/>
                <a:cs typeface="+mn-cs"/>
              </a:rPr>
              <a:t>Molybdenum-Graphite </a:t>
            </a:r>
            <a:r>
              <a:rPr lang="en-US" sz="1700" dirty="0" smtClean="0">
                <a:solidFill>
                  <a:srgbClr val="002060"/>
                </a:solidFill>
                <a:latin typeface="+mj-lt"/>
                <a:ea typeface="+mn-ea"/>
                <a:cs typeface="+mn-cs"/>
              </a:rPr>
              <a:t>inserts (some inserts possibly coated)</a:t>
            </a:r>
            <a:endParaRPr lang="en-US" sz="1700" dirty="0">
              <a:solidFill>
                <a:srgbClr val="002060"/>
              </a:solidFill>
              <a:latin typeface="+mj-lt"/>
              <a:ea typeface="+mn-ea"/>
              <a:cs typeface="+mn-cs"/>
            </a:endParaRPr>
          </a:p>
          <a:p>
            <a:pPr marL="817200" lvl="1" indent="-360000" defTabSz="457200">
              <a:spcBef>
                <a:spcPts val="0"/>
              </a:spcBef>
              <a:spcAft>
                <a:spcPts val="1200"/>
              </a:spcAft>
              <a:buClr>
                <a:schemeClr val="accent1"/>
              </a:buClr>
              <a:buSzPct val="95000"/>
              <a:buFont typeface="+mj-lt"/>
              <a:buAutoNum type="arabicPeriod"/>
              <a:defRPr/>
            </a:pPr>
            <a:r>
              <a:rPr lang="en-US" sz="1700" b="1" dirty="0" smtClean="0">
                <a:solidFill>
                  <a:srgbClr val="002060"/>
                </a:solidFill>
                <a:latin typeface="+mj-lt"/>
                <a:ea typeface="+mn-ea"/>
                <a:cs typeface="+mn-cs"/>
              </a:rPr>
              <a:t>TCSPM </a:t>
            </a:r>
            <a:r>
              <a:rPr lang="en-US" sz="1700" dirty="0" smtClean="0">
                <a:solidFill>
                  <a:srgbClr val="002060"/>
                </a:solidFill>
                <a:latin typeface="+mj-lt"/>
                <a:ea typeface="+mn-ea"/>
                <a:cs typeface="+mn-cs"/>
              </a:rPr>
              <a:t>with </a:t>
            </a:r>
            <a:r>
              <a:rPr lang="en-GB" sz="1700" dirty="0" smtClean="0">
                <a:solidFill>
                  <a:srgbClr val="002060"/>
                </a:solidFill>
                <a:latin typeface="+mj-lt"/>
                <a:ea typeface="+mn-ea"/>
                <a:cs typeface="+mn-cs"/>
              </a:rPr>
              <a:t>10 </a:t>
            </a:r>
            <a:r>
              <a:rPr lang="en-US" sz="1700" b="1" dirty="0" smtClean="0">
                <a:solidFill>
                  <a:srgbClr val="002060"/>
                </a:solidFill>
                <a:latin typeface="+mj-lt"/>
                <a:ea typeface="+mn-ea"/>
                <a:cs typeface="+mn-cs"/>
              </a:rPr>
              <a:t>Copper–Diamond </a:t>
            </a:r>
            <a:r>
              <a:rPr lang="en-US" sz="1700" dirty="0" smtClean="0">
                <a:solidFill>
                  <a:srgbClr val="002060"/>
                </a:solidFill>
                <a:latin typeface="+mj-lt"/>
                <a:ea typeface="+mn-ea"/>
                <a:cs typeface="+mn-cs"/>
              </a:rPr>
              <a:t>inserts</a:t>
            </a:r>
            <a:endParaRPr lang="en-US" sz="1700" b="1" dirty="0" smtClean="0">
              <a:solidFill>
                <a:srgbClr val="002060"/>
              </a:solidFill>
              <a:latin typeface="+mj-lt"/>
              <a:ea typeface="+mn-ea"/>
              <a:cs typeface="+mn-cs"/>
            </a:endParaRPr>
          </a:p>
          <a:p>
            <a:pPr marL="817200" lvl="1" indent="-360000" defTabSz="457200">
              <a:spcBef>
                <a:spcPts val="0"/>
              </a:spcBef>
              <a:spcAft>
                <a:spcPts val="1200"/>
              </a:spcAft>
              <a:buClr>
                <a:schemeClr val="accent1"/>
              </a:buClr>
              <a:buSzPct val="95000"/>
              <a:buFont typeface="+mj-lt"/>
              <a:buAutoNum type="arabicPeriod"/>
              <a:defRPr/>
            </a:pPr>
            <a:r>
              <a:rPr lang="en-US" sz="1700" b="1" dirty="0" smtClean="0">
                <a:solidFill>
                  <a:srgbClr val="002060"/>
                </a:solidFill>
                <a:latin typeface="+mj-lt"/>
                <a:ea typeface="+mn-ea"/>
                <a:cs typeface="+mn-cs"/>
              </a:rPr>
              <a:t>TCSP jaw</a:t>
            </a:r>
            <a:r>
              <a:rPr lang="en-US" sz="1700" dirty="0" smtClean="0">
                <a:solidFill>
                  <a:srgbClr val="002060"/>
                </a:solidFill>
                <a:latin typeface="+mj-lt"/>
                <a:ea typeface="+mn-ea"/>
                <a:cs typeface="+mn-cs"/>
              </a:rPr>
              <a:t>: to verify the resistance of CFC jaw, metallic taperings and BPM buttons to beam injection accident with HL-LHC parameters</a:t>
            </a:r>
            <a:endParaRPr lang="en-US" sz="1700" i="1" dirty="0" smtClean="0">
              <a:solidFill>
                <a:srgbClr val="002060"/>
              </a:solidFill>
              <a:latin typeface="+mj-lt"/>
              <a:ea typeface="+mn-ea"/>
              <a:cs typeface="+mn-cs"/>
            </a:endParaRPr>
          </a:p>
        </p:txBody>
      </p:sp>
      <p:pic>
        <p:nvPicPr>
          <p:cNvPr id="14" name="Picture 2" descr="C:\Users\fcarra\AppData\Local\Microsoft\Windows\Temporary Internet Files\Content.Outlook\0K25HH0D\TCSX 1.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347" t="2749" r="7657" b="28365"/>
          <a:stretch/>
        </p:blipFill>
        <p:spPr bwMode="auto">
          <a:xfrm>
            <a:off x="529618" y="3167921"/>
            <a:ext cx="4604769" cy="250908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C:\Users\abertare\AppData\Local\Microsoft\Windows\Temporary Internet Files\Content.Outlook\I58GSHQR\foto (4).JPG"/>
          <p:cNvPicPr/>
          <p:nvPr/>
        </p:nvPicPr>
        <p:blipFill rotWithShape="1">
          <a:blip r:embed="rId3" cstate="print">
            <a:extLst>
              <a:ext uri="{28A0092B-C50C-407E-A947-70E740481C1C}">
                <a14:useLocalDpi xmlns:a14="http://schemas.microsoft.com/office/drawing/2010/main" val="0"/>
              </a:ext>
            </a:extLst>
          </a:blip>
          <a:srcRect l="1695" t="10385" r="1" b="6423"/>
          <a:stretch/>
        </p:blipFill>
        <p:spPr bwMode="auto">
          <a:xfrm>
            <a:off x="5114336" y="3098633"/>
            <a:ext cx="4786010" cy="3024336"/>
          </a:xfrm>
          <a:prstGeom prst="rect">
            <a:avLst/>
          </a:prstGeom>
          <a:noFill/>
          <a:ln>
            <a:noFill/>
          </a:ln>
        </p:spPr>
      </p:pic>
      <p:sp>
        <p:nvSpPr>
          <p:cNvPr id="11" name="Title 4"/>
          <p:cNvSpPr>
            <a:spLocks noGrp="1"/>
          </p:cNvSpPr>
          <p:nvPr>
            <p:ph type="title"/>
          </p:nvPr>
        </p:nvSpPr>
        <p:spPr>
          <a:xfrm>
            <a:off x="1889024" y="8"/>
            <a:ext cx="7056000" cy="576000"/>
          </a:xfrm>
        </p:spPr>
        <p:txBody>
          <a:bodyPr lIns="72000" tIns="36000" rIns="72000" bIns="36000"/>
          <a:lstStyle/>
          <a:p>
            <a:r>
              <a:rPr lang="en-GB" sz="2800" dirty="0" smtClean="0"/>
              <a:t>HRMT-23 Experiment</a:t>
            </a:r>
            <a:endParaRPr lang="en-GB" sz="2800" dirty="0"/>
          </a:p>
        </p:txBody>
      </p:sp>
    </p:spTree>
    <p:extLst>
      <p:ext uri="{BB962C8B-B14F-4D97-AF65-F5344CB8AC3E}">
        <p14:creationId xmlns:p14="http://schemas.microsoft.com/office/powerpoint/2010/main" val="17664266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2_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3_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Sketchbook.thmx</Template>
  <TotalTime>44451</TotalTime>
  <Words>2292</Words>
  <Application>Microsoft Office PowerPoint</Application>
  <PresentationFormat>A4 Paper (210x297 mm)</PresentationFormat>
  <Paragraphs>336</Paragraphs>
  <Slides>26</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26</vt:i4>
      </vt:variant>
    </vt:vector>
  </HeadingPairs>
  <TitlesOfParts>
    <vt:vector size="38" baseType="lpstr">
      <vt:lpstr>Arial</vt:lpstr>
      <vt:lpstr>Times New Roman</vt:lpstr>
      <vt:lpstr>Cambria</vt:lpstr>
      <vt:lpstr>Wingdings</vt:lpstr>
      <vt:lpstr>Rage Italic</vt:lpstr>
      <vt:lpstr>Palatino</vt:lpstr>
      <vt:lpstr>ＭＳ Ｐゴシック</vt:lpstr>
      <vt:lpstr>Calibri</vt:lpstr>
      <vt:lpstr>Lucida Grande</vt:lpstr>
      <vt:lpstr>Symbol</vt:lpstr>
      <vt:lpstr>2_Sketchbook</vt:lpstr>
      <vt:lpstr>3_Sketchbook</vt:lpstr>
      <vt:lpstr>HiRadMat Experiments:  Simulation, Design and Planning  F. Carra1,2 A. Bertarelli, E. Berthomé, M. Borg, R. Bruce, F. Cerutti, A. Dallocchio, M. Garlasché,  L. Gentini, P. Gradassi, J. Guardia, M. Guinchard, E. Quaranta, S. Redaelli, A. Rossi,  O. Sacristan de Frutos, E. Skordis, G. Valentino and many others!    (1) CERN – European Organization for Nuclear Research, Geneva, Switzerland (2) Politecnico di Torino, Turin, Italy   2nd EuCARD2 ColMat-HDED annual meeting GSI, Darmstadt, Germany – 4 December, 2014</vt:lpstr>
      <vt:lpstr>Outline</vt:lpstr>
      <vt:lpstr>Context</vt:lpstr>
      <vt:lpstr>Context</vt:lpstr>
      <vt:lpstr>TCSPM Design</vt:lpstr>
      <vt:lpstr>PowerPoint Presentation</vt:lpstr>
      <vt:lpstr>HRMT-23 Experiment</vt:lpstr>
      <vt:lpstr>HRMT-23 Experiment</vt:lpstr>
      <vt:lpstr>HRMT-23 Experiment</vt:lpstr>
      <vt:lpstr>HRMT-23 DAQ</vt:lpstr>
      <vt:lpstr>Simulations of HRMT-23 jaws</vt:lpstr>
      <vt:lpstr>Simulations: TCSG</vt:lpstr>
      <vt:lpstr>Simulations: TCSG</vt:lpstr>
      <vt:lpstr>Simulations: TCSG</vt:lpstr>
      <vt:lpstr>Simulations: TCSG</vt:lpstr>
      <vt:lpstr>Simulations: TCSPM with CuCD</vt:lpstr>
      <vt:lpstr>Simulations: TCSPM with MoGr</vt:lpstr>
      <vt:lpstr>Simulations: TCSPM with MoGr</vt:lpstr>
      <vt:lpstr>Simulations: TCSPM with MoGr</vt:lpstr>
      <vt:lpstr>MultiMat Experiment Proposal</vt:lpstr>
      <vt:lpstr>MultiMat Design Main Features</vt:lpstr>
      <vt:lpstr>MultiMat Materials</vt:lpstr>
      <vt:lpstr>Summary (1/2)</vt:lpstr>
      <vt:lpstr>Summary (2/2)</vt:lpstr>
      <vt:lpstr>PowerPoint Presentation</vt:lpstr>
      <vt:lpstr>PowerPoint Presentation</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 General Meeting</dc:title>
  <dc:creator>Roberto Saban</dc:creator>
  <cp:lastModifiedBy>fcarra</cp:lastModifiedBy>
  <cp:revision>1684</cp:revision>
  <dcterms:created xsi:type="dcterms:W3CDTF">2010-12-06T08:06:36Z</dcterms:created>
  <dcterms:modified xsi:type="dcterms:W3CDTF">2014-12-04T14:17:46Z</dcterms:modified>
</cp:coreProperties>
</file>