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351" r:id="rId4"/>
    <p:sldId id="343" r:id="rId5"/>
    <p:sldId id="344" r:id="rId6"/>
    <p:sldId id="334" r:id="rId7"/>
    <p:sldId id="336" r:id="rId8"/>
    <p:sldId id="337" r:id="rId9"/>
    <p:sldId id="340" r:id="rId10"/>
    <p:sldId id="338" r:id="rId11"/>
    <p:sldId id="33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AE67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872" y="-11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38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D993-5534-8347-BC25-D8C307AC8FF0}" type="datetimeFigureOut">
              <a:rPr lang="en-US" smtClean="0"/>
              <a:t>04/12/14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291E-52B3-1340-ABFF-D5D53568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EAA9-C327-4CBA-91A2-D692AEF187D5}" type="datetimeFigureOut">
              <a:rPr lang="en-GB" smtClean="0"/>
              <a:pPr/>
              <a:t>04/12/14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EF53-9050-4DF2-888C-8E65C18F91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1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Main founding to </a:t>
            </a:r>
            <a:r>
              <a:rPr lang="en-US" dirty="0" err="1" smtClean="0"/>
              <a:t>Kurchatov</a:t>
            </a:r>
            <a:r>
              <a:rPr lang="en-US" dirty="0" smtClean="0"/>
              <a:t> lab. From CERN Collimation Project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en-US" sz="1200" dirty="0" smtClean="0">
                <a:solidFill>
                  <a:srgbClr val="0000FF"/>
                </a:solidFill>
                <a:latin typeface="Helvetica" charset="0"/>
                <a:ea typeface="ＭＳ Ｐゴシック" charset="-128"/>
                <a:sym typeface="Helvetica" charset="0"/>
              </a:rPr>
              <a:t>Complementarity with irradiation tests at BLN, different energies and additional materials tested 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Glidcop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Molybdenum,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CuCD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MoGr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BNL Features: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Irradiation with proton beam at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 MeV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Indirect water cooling and T~100°C (samples encapsulated with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inert gas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Thermo-physical and mechanical characterization for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fluence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 to 10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p/cm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Possibility to irradiate with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neutrons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(simulate shower on secondary coll.)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1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Già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r>
              <a:rPr lang="en-US" dirty="0" smtClean="0"/>
              <a:t> </a:t>
            </a:r>
            <a:r>
              <a:rPr lang="en-US" dirty="0" err="1" smtClean="0"/>
              <a:t>vogliamo</a:t>
            </a:r>
            <a:r>
              <a:rPr lang="en-US" dirty="0" smtClean="0"/>
              <a:t> </a:t>
            </a:r>
            <a:r>
              <a:rPr lang="en-US" dirty="0" err="1" smtClean="0"/>
              <a:t>migliorare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, e HL-LHC </a:t>
            </a:r>
            <a:r>
              <a:rPr lang="en-US" dirty="0" err="1" smtClean="0"/>
              <a:t>richiede</a:t>
            </a:r>
            <a:r>
              <a:rPr lang="en-US" dirty="0" smtClean="0"/>
              <a:t> </a:t>
            </a:r>
            <a:r>
              <a:rPr lang="en-US" dirty="0" err="1" smtClean="0"/>
              <a:t>parametri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stringenti</a:t>
            </a:r>
            <a:endParaRPr lang="en-US" baseline="0" dirty="0" smtClean="0"/>
          </a:p>
          <a:p>
            <a:r>
              <a:rPr lang="en-US" baseline="0" dirty="0" err="1" smtClean="0"/>
              <a:t>Primari</a:t>
            </a:r>
            <a:r>
              <a:rPr lang="en-US" baseline="0" dirty="0" smtClean="0"/>
              <a:t> e </a:t>
            </a:r>
            <a:r>
              <a:rPr lang="en-US" baseline="0" dirty="0" err="1" smtClean="0"/>
              <a:t>secondari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specifiche</a:t>
            </a:r>
            <a:endParaRPr lang="en-US" baseline="0" dirty="0" smtClean="0"/>
          </a:p>
          <a:p>
            <a:r>
              <a:rPr lang="en-US" baseline="0" dirty="0" err="1" smtClean="0"/>
              <a:t>Terziari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specifiche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Definire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lista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contributi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istituti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programmi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programmi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collimazione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vanno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menzionati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18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9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1" name="Picture 3" descr="\\cern.ch\dfs\Users\a\ASZEBERE\Documents\DG-EU\eu flags\FP7-Capacities\colour\FP7-cap-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380999"/>
            <a:ext cx="11241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722327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cern.ch\dfs\Users\a\ASZEBERE\Documents\DG-EU\eu flags\eu flag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032" y="6324600"/>
            <a:ext cx="458788" cy="31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1066800" y="6389181"/>
            <a:ext cx="75438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EuCARD-2 is co-funded by the partners and the European Commission under Capacities 7th Framework Programme, Grant Agreement 312453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olMat-HDED-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578" y="6214305"/>
            <a:ext cx="2016422" cy="643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cern.ch\dfs\Users\a\ASZEBERE\Documents\DG-EU\EuCARD2\EuCARD2-logo-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2514600" cy="17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457200" y="624840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GSI– Dec ‘14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jpe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19.jpeg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gif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gif"/><Relationship Id="rId8" Type="http://schemas.openxmlformats.org/officeDocument/2006/relationships/image" Target="../media/image12.jpeg"/><Relationship Id="rId9" Type="http://schemas.openxmlformats.org/officeDocument/2006/relationships/image" Target="../media/image13.png"/><Relationship Id="rId1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the 2</a:t>
            </a:r>
            <a:r>
              <a:rPr lang="en-US" baseline="30000" dirty="0" smtClean="0"/>
              <a:t>nd</a:t>
            </a:r>
            <a:r>
              <a:rPr lang="en-US" dirty="0" smtClean="0"/>
              <a:t> EuCARD2 </a:t>
            </a:r>
            <a:r>
              <a:rPr lang="en-US" dirty="0" err="1" smtClean="0"/>
              <a:t>ColMat</a:t>
            </a:r>
            <a:r>
              <a:rPr lang="en-US" dirty="0" smtClean="0"/>
              <a:t> HDED annual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Adriana Rossi on behalf of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8" descr="ColMat-HDED-LOGO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5257800"/>
            <a:ext cx="2732528" cy="872295"/>
          </a:xfrm>
          <a:prstGeom prst="rect">
            <a:avLst/>
          </a:prstGeom>
        </p:spPr>
      </p:pic>
      <p:pic>
        <p:nvPicPr>
          <p:cNvPr id="8" name="Picture 7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5181600"/>
            <a:ext cx="1077389" cy="114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334387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GSI, Dec. 4-5,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2014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2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morning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500" i="1" dirty="0"/>
              <a:t>Adriana ROSSI</a:t>
            </a:r>
          </a:p>
          <a:p>
            <a:pPr>
              <a:lnSpc>
                <a:spcPct val="80000"/>
              </a:lnSpc>
            </a:pPr>
            <a:r>
              <a:rPr lang="en-US" sz="1500" b="1" dirty="0" smtClean="0"/>
              <a:t>Introduction</a:t>
            </a:r>
            <a:r>
              <a:rPr lang="en-US" sz="1500" b="1" dirty="0"/>
              <a:t>: can we use DPA as figure of </a:t>
            </a:r>
            <a:r>
              <a:rPr lang="en-US" sz="1500" b="1" dirty="0" smtClean="0"/>
              <a:t>merit?</a:t>
            </a:r>
            <a:r>
              <a:rPr lang="en-US" sz="1500" i="1" dirty="0"/>
              <a:t> </a:t>
            </a:r>
            <a:r>
              <a:rPr lang="en-US" sz="1500" i="1" dirty="0" smtClean="0"/>
              <a:t>                                                                 </a:t>
            </a:r>
            <a:r>
              <a:rPr lang="en-US" sz="1500" dirty="0" smtClean="0"/>
              <a:t>09</a:t>
            </a:r>
            <a:r>
              <a:rPr lang="en-US" sz="1500" dirty="0"/>
              <a:t>:00 - 09:15</a:t>
            </a:r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i="1" dirty="0" smtClean="0"/>
              <a:t>Nikolai </a:t>
            </a:r>
            <a:r>
              <a:rPr lang="en-US" sz="1500" i="1" dirty="0"/>
              <a:t>MOKHOV</a:t>
            </a:r>
          </a:p>
          <a:p>
            <a:pPr>
              <a:lnSpc>
                <a:spcPct val="80000"/>
              </a:lnSpc>
            </a:pPr>
            <a:r>
              <a:rPr lang="en-US" sz="1500" b="1" dirty="0"/>
              <a:t>Radiation damage at high energy: theoretical model and data (30 + 15 min discussion</a:t>
            </a:r>
            <a:r>
              <a:rPr lang="en-US" sz="1500" b="1" dirty="0" smtClean="0"/>
              <a:t>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500" b="1" dirty="0" smtClean="0"/>
              <a:t>                                                                                                                                                                  </a:t>
            </a:r>
            <a:r>
              <a:rPr lang="en-US" sz="1500" dirty="0" smtClean="0"/>
              <a:t>09:15 - 10:00</a:t>
            </a:r>
          </a:p>
          <a:p>
            <a:pPr marL="0" indent="0">
              <a:lnSpc>
                <a:spcPct val="80000"/>
              </a:lnSpc>
              <a:buNone/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i="1" dirty="0" smtClean="0"/>
              <a:t>Anton </a:t>
            </a:r>
            <a:r>
              <a:rPr lang="en-US" sz="1500" i="1" dirty="0"/>
              <a:t>LECHNER</a:t>
            </a:r>
          </a:p>
          <a:p>
            <a:pPr>
              <a:lnSpc>
                <a:spcPct val="80000"/>
              </a:lnSpc>
            </a:pPr>
            <a:r>
              <a:rPr lang="en-US" sz="1500" b="1" dirty="0"/>
              <a:t>Estimation of DPA at CERN (15 + 10 min discussion</a:t>
            </a:r>
            <a:r>
              <a:rPr lang="en-US" sz="1500" b="1" dirty="0" smtClean="0"/>
              <a:t>)                                                             </a:t>
            </a:r>
            <a:r>
              <a:rPr lang="en-US" sz="1500" dirty="0" smtClean="0"/>
              <a:t>10</a:t>
            </a:r>
            <a:r>
              <a:rPr lang="en-US" sz="1500" dirty="0"/>
              <a:t>:00 - 10:</a:t>
            </a:r>
            <a:r>
              <a:rPr lang="en-US" sz="1500" dirty="0" smtClean="0"/>
              <a:t>25</a:t>
            </a:r>
            <a:endParaRPr lang="en-US" sz="1500" i="1" dirty="0"/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b="1" dirty="0"/>
              <a:t>Coffee </a:t>
            </a:r>
            <a:r>
              <a:rPr lang="en-US" sz="1500" b="1" dirty="0" smtClean="0"/>
              <a:t>break</a:t>
            </a:r>
            <a:r>
              <a:rPr lang="en-US" sz="1500" i="1" dirty="0"/>
              <a:t> </a:t>
            </a:r>
            <a:r>
              <a:rPr lang="en-US" sz="1500" i="1" dirty="0" smtClean="0"/>
              <a:t>                                                                                                                                   </a:t>
            </a:r>
            <a:r>
              <a:rPr lang="en-US" sz="1500" dirty="0" smtClean="0"/>
              <a:t>10</a:t>
            </a:r>
            <a:r>
              <a:rPr lang="en-US" sz="1500" dirty="0"/>
              <a:t>:25 - 10:55</a:t>
            </a:r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i="1" dirty="0" err="1" smtClean="0"/>
              <a:t>Marilena</a:t>
            </a:r>
            <a:r>
              <a:rPr lang="en-US" sz="1500" i="1" dirty="0" smtClean="0"/>
              <a:t> </a:t>
            </a:r>
            <a:r>
              <a:rPr lang="en-US" sz="1500" i="1" dirty="0"/>
              <a:t>TOMUT</a:t>
            </a:r>
          </a:p>
          <a:p>
            <a:pPr>
              <a:lnSpc>
                <a:spcPct val="80000"/>
              </a:lnSpc>
            </a:pPr>
            <a:r>
              <a:rPr lang="en-US" sz="1500" b="1" dirty="0"/>
              <a:t>Graphite radiation damage (20 +10 min discussion</a:t>
            </a:r>
            <a:r>
              <a:rPr lang="en-US" sz="1500" b="1" dirty="0" smtClean="0"/>
              <a:t>)</a:t>
            </a:r>
            <a:r>
              <a:rPr lang="en-US" sz="1500" i="1" dirty="0"/>
              <a:t> </a:t>
            </a:r>
            <a:r>
              <a:rPr lang="en-US" sz="1500" i="1" dirty="0" smtClean="0"/>
              <a:t>                                                            </a:t>
            </a:r>
            <a:r>
              <a:rPr lang="en-US" sz="1500" dirty="0" smtClean="0"/>
              <a:t>10</a:t>
            </a:r>
            <a:r>
              <a:rPr lang="en-US" sz="1500" dirty="0"/>
              <a:t>:55 - 11:25</a:t>
            </a:r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i="1" dirty="0" smtClean="0"/>
              <a:t>Alexander </a:t>
            </a:r>
            <a:r>
              <a:rPr lang="en-US" sz="1500" i="1" dirty="0"/>
              <a:t>RYAZANOV</a:t>
            </a:r>
          </a:p>
          <a:p>
            <a:pPr>
              <a:lnSpc>
                <a:spcPct val="80000"/>
              </a:lnSpc>
            </a:pPr>
            <a:r>
              <a:rPr lang="en-US" sz="1500" b="1" dirty="0"/>
              <a:t>DPA calculations at NRC KI (30 + 15 min discussion</a:t>
            </a:r>
            <a:r>
              <a:rPr lang="en-US" sz="1500" b="1" dirty="0" smtClean="0"/>
              <a:t>)</a:t>
            </a:r>
            <a:r>
              <a:rPr lang="en-US" sz="1500" i="1" dirty="0"/>
              <a:t> </a:t>
            </a:r>
            <a:r>
              <a:rPr lang="en-US" sz="1500" i="1" dirty="0" smtClean="0"/>
              <a:t>                                                            </a:t>
            </a:r>
            <a:r>
              <a:rPr lang="en-US" sz="1500" dirty="0" smtClean="0"/>
              <a:t>11</a:t>
            </a:r>
            <a:r>
              <a:rPr lang="en-US" sz="1500" dirty="0"/>
              <a:t>:25 - 12:10</a:t>
            </a:r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b="1" dirty="0"/>
              <a:t>Warm-up </a:t>
            </a:r>
            <a:r>
              <a:rPr lang="en-US" sz="1500" b="1" dirty="0" smtClean="0"/>
              <a:t>discussion</a:t>
            </a:r>
            <a:r>
              <a:rPr lang="en-US" sz="1500" i="1" dirty="0"/>
              <a:t> </a:t>
            </a:r>
            <a:r>
              <a:rPr lang="en-US" sz="1500" i="1" dirty="0" smtClean="0"/>
              <a:t>                                                                                                                     </a:t>
            </a:r>
            <a:r>
              <a:rPr lang="en-US" sz="1500" dirty="0" smtClean="0"/>
              <a:t>12</a:t>
            </a:r>
            <a:r>
              <a:rPr lang="en-US" sz="1500" dirty="0"/>
              <a:t>:10 - 12:40</a:t>
            </a:r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9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afternoon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b="1" dirty="0" smtClean="0"/>
              <a:t>Lunch</a:t>
            </a:r>
            <a:r>
              <a:rPr lang="en-US" sz="1600" i="1" dirty="0" smtClean="0"/>
              <a:t>                </a:t>
            </a:r>
            <a:r>
              <a:rPr lang="en-US" sz="1500" i="1" dirty="0" smtClean="0"/>
              <a:t>                                                                                                                              </a:t>
            </a:r>
            <a:r>
              <a:rPr lang="en-US" sz="1500" dirty="0" smtClean="0"/>
              <a:t>12:40 </a:t>
            </a:r>
            <a:r>
              <a:rPr lang="en-US" sz="1500" dirty="0"/>
              <a:t>- </a:t>
            </a:r>
            <a:r>
              <a:rPr lang="en-US" sz="1500" dirty="0" smtClean="0"/>
              <a:t>14:30</a:t>
            </a:r>
            <a:endParaRPr lang="en-US" sz="1500" dirty="0"/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500" i="1" dirty="0" smtClean="0"/>
              <a:t>Alessandro BERTARELLI</a:t>
            </a: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600" b="1" dirty="0"/>
              <a:t>Preliminary summary on DPA and </a:t>
            </a:r>
            <a:r>
              <a:rPr lang="en-US" sz="1600" b="1" dirty="0" smtClean="0"/>
              <a:t>discussion</a:t>
            </a:r>
            <a:r>
              <a:rPr lang="en-US" sz="1500" b="1" dirty="0" smtClean="0"/>
              <a:t>     </a:t>
            </a:r>
            <a:r>
              <a:rPr lang="en-US" sz="1500" i="1" dirty="0" smtClean="0"/>
              <a:t>                                                              </a:t>
            </a:r>
            <a:r>
              <a:rPr lang="en-US" sz="1500" dirty="0" smtClean="0"/>
              <a:t>14:30 - 16:00</a:t>
            </a:r>
            <a:r>
              <a:rPr lang="en-US" sz="1500" b="1" dirty="0" smtClean="0"/>
              <a:t>                                                                                                                                                   </a:t>
            </a:r>
            <a:endParaRPr lang="en-US" sz="1500" i="1" dirty="0"/>
          </a:p>
          <a:p>
            <a:pPr>
              <a:lnSpc>
                <a:spcPct val="80000"/>
              </a:lnSpc>
            </a:pPr>
            <a:endParaRPr lang="en-US" sz="1500" i="1" dirty="0"/>
          </a:p>
          <a:p>
            <a:pPr>
              <a:lnSpc>
                <a:spcPct val="80000"/>
              </a:lnSpc>
            </a:pPr>
            <a:r>
              <a:rPr lang="en-US" sz="1600" i="1" dirty="0"/>
              <a:t>Alessandro BERTARELLI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Wrap</a:t>
            </a:r>
            <a:r>
              <a:rPr lang="en-US" sz="1600" b="1" dirty="0"/>
              <a:t>-up and future plans for DPA studies</a:t>
            </a:r>
            <a:r>
              <a:rPr lang="en-US" sz="1500" i="1" dirty="0" smtClean="0"/>
              <a:t>                                                                         </a:t>
            </a:r>
            <a:r>
              <a:rPr lang="en-US" sz="1500" dirty="0" smtClean="0"/>
              <a:t>16:00 </a:t>
            </a:r>
            <a:r>
              <a:rPr lang="en-US" sz="1500" dirty="0"/>
              <a:t>- </a:t>
            </a:r>
            <a:r>
              <a:rPr lang="en-US" sz="1500" dirty="0" smtClean="0"/>
              <a:t>17:00</a:t>
            </a:r>
            <a:endParaRPr lang="en-US" sz="1500" dirty="0"/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2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4343400"/>
            <a:ext cx="8229600" cy="1600200"/>
          </a:xfrm>
          <a:prstGeom prst="rect">
            <a:avLst/>
          </a:prstGeom>
          <a:gradFill flip="none" rotWithShape="1">
            <a:gsLst>
              <a:gs pos="84000">
                <a:schemeClr val="tx1">
                  <a:lumMod val="20000"/>
                  <a:lumOff val="80000"/>
                </a:schemeClr>
              </a:gs>
              <a:gs pos="9000">
                <a:srgbClr val="FFFFFF"/>
              </a:gs>
            </a:gsLst>
            <a:lin ang="0" scaled="1"/>
            <a:tileRect/>
          </a:gra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 smtClean="0">
              <a:solidFill>
                <a:srgbClr val="40B0FF"/>
              </a:solidFill>
            </a:endParaRPr>
          </a:p>
          <a:p>
            <a:r>
              <a:rPr lang="en-US" sz="2000" dirty="0" smtClean="0">
                <a:solidFill>
                  <a:srgbClr val="40B0FF"/>
                </a:solidFill>
              </a:rPr>
              <a:t>Partnership </a:t>
            </a:r>
            <a:r>
              <a:rPr lang="en-US" sz="2000" dirty="0">
                <a:solidFill>
                  <a:srgbClr val="40B0FF"/>
                </a:solidFill>
              </a:rPr>
              <a:t>agreement with CERN (KN2045</a:t>
            </a:r>
            <a:r>
              <a:rPr lang="en-US" sz="2000" dirty="0" smtClean="0">
                <a:solidFill>
                  <a:srgbClr val="40B0FF"/>
                </a:solidFill>
              </a:rPr>
              <a:t>)</a:t>
            </a:r>
            <a:endParaRPr lang="en-US" sz="2000" dirty="0" smtClean="0"/>
          </a:p>
        </p:txBody>
      </p:sp>
      <p:pic>
        <p:nvPicPr>
          <p:cNvPr id="18" name="Picture 17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5114994"/>
            <a:ext cx="8229600" cy="1514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Collaboration CERN with US-LARP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257800" cy="1020762"/>
          </a:xfrm>
        </p:spPr>
        <p:txBody>
          <a:bodyPr/>
          <a:lstStyle/>
          <a:p>
            <a:r>
              <a:rPr lang="en-US" sz="2800" b="1" dirty="0" err="1"/>
              <a:t>ColMat</a:t>
            </a:r>
            <a:r>
              <a:rPr lang="en-US" sz="2800" b="1" dirty="0"/>
              <a:t>-HDED </a:t>
            </a:r>
            <a:r>
              <a:rPr lang="en-US" sz="2800" b="1" dirty="0" smtClean="0"/>
              <a:t>collaboration and </a:t>
            </a:r>
            <a:r>
              <a:rPr lang="en-US" sz="2800" b="1" dirty="0"/>
              <a:t>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1752600"/>
          </a:xfrm>
        </p:spPr>
        <p:txBody>
          <a:bodyPr/>
          <a:lstStyle/>
          <a:p>
            <a:pPr>
              <a:tabLst>
                <a:tab pos="3224213" algn="l"/>
              </a:tabLst>
            </a:pPr>
            <a:r>
              <a:rPr lang="en-US" sz="2400" dirty="0" err="1"/>
              <a:t>ColMat</a:t>
            </a:r>
            <a:r>
              <a:rPr lang="en-US" sz="2400" dirty="0"/>
              <a:t>-</a:t>
            </a:r>
            <a:r>
              <a:rPr lang="en-US" sz="2400" dirty="0" smtClean="0"/>
              <a:t>HDED partners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81284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2202543"/>
            <a:ext cx="1219200" cy="61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2364388"/>
            <a:ext cx="1600200" cy="30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51" t="-1" r="3363" b="47014"/>
          <a:stretch/>
        </p:blipFill>
        <p:spPr>
          <a:xfrm>
            <a:off x="7315200" y="2133600"/>
            <a:ext cx="792000" cy="792000"/>
          </a:xfrm>
          <a:prstGeom prst="rect">
            <a:avLst/>
          </a:prstGeom>
        </p:spPr>
      </p:pic>
      <p:pic>
        <p:nvPicPr>
          <p:cNvPr id="9" name="Content Placeholder 9" descr="HUD_homepage-log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1" y="2133601"/>
            <a:ext cx="793319" cy="79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7000" y="3434966"/>
            <a:ext cx="2209800" cy="613834"/>
          </a:xfrm>
          <a:prstGeom prst="teardrop">
            <a:avLst/>
          </a:prstGeom>
        </p:spPr>
      </p:pic>
      <p:pic>
        <p:nvPicPr>
          <p:cNvPr id="11" name="Content Placeholder 9" descr="HUD_homepage-logo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67000" y="3439200"/>
            <a:ext cx="1587132" cy="648000"/>
          </a:xfrm>
          <a:prstGeom prst="rect">
            <a:avLst/>
          </a:prstGeom>
        </p:spPr>
      </p:pic>
      <p:pic>
        <p:nvPicPr>
          <p:cNvPr id="12" name="Content Placeholder 9" descr="HUD_homepage-logo.jpg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881" r="-6431"/>
          <a:stretch/>
        </p:blipFill>
        <p:spPr>
          <a:xfrm>
            <a:off x="381000" y="3439200"/>
            <a:ext cx="1174797" cy="82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400" y="2133600"/>
            <a:ext cx="768059" cy="756000"/>
          </a:xfrm>
          <a:prstGeom prst="rect">
            <a:avLst/>
          </a:prstGeom>
        </p:spPr>
      </p:pic>
      <p:pic>
        <p:nvPicPr>
          <p:cNvPr id="14" name="Picture 13" descr="RHULBrandLogo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95800" y="3448674"/>
            <a:ext cx="1828799" cy="5239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00200" y="3439200"/>
            <a:ext cx="914400" cy="590842"/>
          </a:xfrm>
          <a:prstGeom prst="rect">
            <a:avLst/>
          </a:prstGeom>
        </p:spPr>
      </p:pic>
      <p:pic>
        <p:nvPicPr>
          <p:cNvPr id="16" name="Picture 15" descr="logobrevettibizz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4482" y="4572000"/>
            <a:ext cx="2309918" cy="324000"/>
          </a:xfrm>
          <a:prstGeom prst="rect">
            <a:avLst/>
          </a:prstGeom>
        </p:spPr>
      </p:pic>
      <p:pic>
        <p:nvPicPr>
          <p:cNvPr id="25" name="Picture 24" descr="BNL_Logo_Small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5052060"/>
            <a:ext cx="1810512" cy="66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9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new collimator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Accelerator performance with ever increasing beam brightness and stored energies pushes </a:t>
            </a:r>
            <a:r>
              <a:rPr lang="en-GB" b="1" dirty="0">
                <a:solidFill>
                  <a:srgbClr val="0000FF"/>
                </a:solidFill>
              </a:rPr>
              <a:t>material requirements for collimators </a:t>
            </a:r>
            <a:r>
              <a:rPr lang="en-GB" dirty="0"/>
              <a:t>into more challenging grounds: Collimators (and all Beam Intercepting Devices) are inherently exposed to extreme events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  <a:p>
            <a:r>
              <a:rPr lang="en-GB" dirty="0"/>
              <a:t>Several effects can cause </a:t>
            </a:r>
            <a:r>
              <a:rPr lang="en-GB" dirty="0" smtClean="0"/>
              <a:t>continuous beam losses (few % of the beam):</a:t>
            </a:r>
          </a:p>
          <a:p>
            <a:pPr lvl="1"/>
            <a:r>
              <a:rPr lang="en-GB" b="1" dirty="0" smtClean="0">
                <a:solidFill>
                  <a:srgbClr val="0000FF"/>
                </a:solidFill>
              </a:rPr>
              <a:t>Collisions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r>
              <a:rPr lang="en-GB" dirty="0"/>
              <a:t>in the interaction points (beam burn up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Interaction </a:t>
            </a:r>
            <a:r>
              <a:rPr lang="en-GB" dirty="0"/>
              <a:t>with </a:t>
            </a:r>
            <a:r>
              <a:rPr lang="en-GB" b="1" dirty="0">
                <a:solidFill>
                  <a:srgbClr val="0000FF"/>
                </a:solidFill>
              </a:rPr>
              <a:t>residual gas </a:t>
            </a:r>
            <a:r>
              <a:rPr lang="en-GB" dirty="0"/>
              <a:t>and </a:t>
            </a:r>
            <a:r>
              <a:rPr lang="en-GB" b="1" dirty="0">
                <a:solidFill>
                  <a:srgbClr val="0000FF"/>
                </a:solidFill>
              </a:rPr>
              <a:t>intra-beam </a:t>
            </a:r>
            <a:r>
              <a:rPr lang="en-GB" b="1" dirty="0" smtClean="0">
                <a:solidFill>
                  <a:srgbClr val="0000FF"/>
                </a:solidFill>
              </a:rPr>
              <a:t>scattering</a:t>
            </a:r>
          </a:p>
          <a:p>
            <a:pPr lvl="1"/>
            <a:r>
              <a:rPr lang="en-GB" b="1" dirty="0" smtClean="0">
                <a:solidFill>
                  <a:srgbClr val="0000FF"/>
                </a:solidFill>
              </a:rPr>
              <a:t>Beam </a:t>
            </a:r>
            <a:r>
              <a:rPr lang="en-GB" b="1" dirty="0">
                <a:solidFill>
                  <a:srgbClr val="0000FF"/>
                </a:solidFill>
              </a:rPr>
              <a:t>instabilities </a:t>
            </a:r>
            <a:r>
              <a:rPr lang="en-GB" dirty="0"/>
              <a:t>(single-bunch, collective, beam-beam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Dynamics </a:t>
            </a:r>
            <a:r>
              <a:rPr lang="en-GB" dirty="0"/>
              <a:t>changes during OP cycle (orbit drifts, optics </a:t>
            </a:r>
            <a:br>
              <a:rPr lang="en-GB" dirty="0"/>
            </a:br>
            <a:r>
              <a:rPr lang="en-GB" dirty="0"/>
              <a:t>	  changes, energy ramp, ...): “</a:t>
            </a:r>
            <a:r>
              <a:rPr lang="en-GB" b="1" dirty="0">
                <a:solidFill>
                  <a:srgbClr val="0000FF"/>
                </a:solidFill>
              </a:rPr>
              <a:t>operational losses</a:t>
            </a:r>
            <a:r>
              <a:rPr lang="en-GB" dirty="0" smtClean="0"/>
              <a:t>”</a:t>
            </a:r>
          </a:p>
          <a:p>
            <a:pPr lvl="1"/>
            <a:r>
              <a:rPr lang="en-GB" b="1" dirty="0" smtClean="0">
                <a:solidFill>
                  <a:srgbClr val="0000FF"/>
                </a:solidFill>
              </a:rPr>
              <a:t>Beam resonances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Capture </a:t>
            </a:r>
            <a:r>
              <a:rPr lang="en-GB" dirty="0"/>
              <a:t>losses at beginning of the </a:t>
            </a:r>
            <a:r>
              <a:rPr lang="en-GB" dirty="0" smtClean="0"/>
              <a:t>ramp.</a:t>
            </a:r>
          </a:p>
          <a:p>
            <a:pPr lvl="1"/>
            <a:r>
              <a:rPr lang="en-GB" dirty="0" smtClean="0"/>
              <a:t>Injection </a:t>
            </a:r>
            <a:r>
              <a:rPr lang="en-GB" dirty="0"/>
              <a:t>and dump losses. </a:t>
            </a:r>
            <a:endParaRPr lang="en-GB" dirty="0" smtClean="0"/>
          </a:p>
          <a:p>
            <a:r>
              <a:rPr lang="en-GB" dirty="0" smtClean="0"/>
              <a:t>Fast beam losses (1 -few bunches) due to injection or dump failure</a:t>
            </a:r>
            <a:endParaRPr lang="en-GB" dirty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95600"/>
            <a:ext cx="82296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100" dirty="0" smtClean="0"/>
              <a:t>Higher </a:t>
            </a:r>
            <a:r>
              <a:rPr lang="en-GB" sz="2100" b="1" dirty="0" smtClean="0">
                <a:solidFill>
                  <a:srgbClr val="0000FF"/>
                </a:solidFill>
              </a:rPr>
              <a:t>robustness</a:t>
            </a:r>
            <a:r>
              <a:rPr lang="en-GB" sz="2100" dirty="0" smtClean="0">
                <a:solidFill>
                  <a:srgbClr val="0000FF"/>
                </a:solidFill>
              </a:rPr>
              <a:t> </a:t>
            </a:r>
            <a:r>
              <a:rPr lang="en-GB" sz="2100" dirty="0" smtClean="0"/>
              <a:t>(LHC beam energy density up to 15 GJ/mm</a:t>
            </a:r>
            <a:r>
              <a:rPr lang="en-GB" sz="2100" baseline="30000" dirty="0" smtClean="0"/>
              <a:t>2</a:t>
            </a:r>
            <a:r>
              <a:rPr lang="en-GB" sz="2100" dirty="0" smtClean="0"/>
              <a:t>, </a:t>
            </a:r>
            <a:br>
              <a:rPr lang="en-GB" sz="2100" dirty="0" smtClean="0"/>
            </a:br>
            <a:r>
              <a:rPr lang="en-GB" sz="2100" dirty="0" smtClean="0"/>
              <a:t>2-3 orders &gt; other machines).</a:t>
            </a:r>
          </a:p>
          <a:p>
            <a:pPr lvl="1"/>
            <a:r>
              <a:rPr lang="en-GB" sz="2100" dirty="0" smtClean="0"/>
              <a:t>Lower </a:t>
            </a:r>
            <a:r>
              <a:rPr lang="en-GB" sz="2100" b="1" dirty="0" smtClean="0">
                <a:solidFill>
                  <a:srgbClr val="0000FF"/>
                </a:solidFill>
              </a:rPr>
              <a:t>impedance</a:t>
            </a:r>
            <a:r>
              <a:rPr lang="en-GB" sz="2100" dirty="0" smtClean="0">
                <a:solidFill>
                  <a:srgbClr val="0000FF"/>
                </a:solidFill>
              </a:rPr>
              <a:t> </a:t>
            </a:r>
            <a:r>
              <a:rPr lang="en-GB" sz="2100" dirty="0" smtClean="0"/>
              <a:t>since collimators give, by far, the highest contribution to </a:t>
            </a:r>
            <a:br>
              <a:rPr lang="en-GB" sz="2100" dirty="0" smtClean="0"/>
            </a:br>
            <a:r>
              <a:rPr lang="en-GB" sz="2100" dirty="0" smtClean="0"/>
              <a:t>machine impedance, potentially leading to serious beam instabilities.</a:t>
            </a:r>
          </a:p>
          <a:p>
            <a:pPr lvl="1"/>
            <a:r>
              <a:rPr lang="en-GB" sz="2100" b="1" dirty="0" smtClean="0">
                <a:solidFill>
                  <a:srgbClr val="0000FF"/>
                </a:solidFill>
              </a:rPr>
              <a:t>Larger resistance to radiation </a:t>
            </a:r>
            <a:r>
              <a:rPr lang="en-GB" sz="2100" dirty="0" smtClean="0"/>
              <a:t>(1E16 p/y doses in LHC betatron </a:t>
            </a:r>
            <a:br>
              <a:rPr lang="en-GB" sz="2100" dirty="0" smtClean="0"/>
            </a:br>
            <a:r>
              <a:rPr lang="en-GB" sz="2100" dirty="0" smtClean="0"/>
              <a:t>cleaning insertion)</a:t>
            </a:r>
          </a:p>
          <a:p>
            <a:pPr lvl="1"/>
            <a:r>
              <a:rPr lang="en-GB" sz="2100" b="1" dirty="0" smtClean="0">
                <a:solidFill>
                  <a:srgbClr val="0000FF"/>
                </a:solidFill>
              </a:rPr>
              <a:t>Higher absorption </a:t>
            </a:r>
            <a:r>
              <a:rPr lang="en-GB" sz="2100" dirty="0" smtClean="0"/>
              <a:t>(clean efficiency for machine protection)</a:t>
            </a:r>
            <a:endParaRPr lang="en-GB" sz="21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smtClean="0"/>
              <a:t>Studies on Collimation Materials</a:t>
            </a:r>
          </a:p>
          <a:p>
            <a:r>
              <a:rPr lang="en-US" smtClean="0"/>
              <a:t>Numerical simulations (tracking, thermo-mechanical, equation of state, …)</a:t>
            </a:r>
          </a:p>
          <a:p>
            <a:r>
              <a:rPr lang="en-US" smtClean="0"/>
              <a:t>Material R&amp;D</a:t>
            </a:r>
          </a:p>
          <a:p>
            <a:r>
              <a:rPr lang="en-US" smtClean="0"/>
              <a:t>Validation before machine installation (thermo-physical, mechanical, irradiation studies, HiRadMat)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7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74" r="-374"/>
          <a:stretch/>
        </p:blipFill>
        <p:spPr>
          <a:xfrm>
            <a:off x="1760" y="0"/>
            <a:ext cx="9142240" cy="687652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"/>
            <a:ext cx="8737688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2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Progress</a:t>
            </a:r>
            <a:r>
              <a:rPr lang="en-US" sz="2400" dirty="0"/>
              <a:t>, in </a:t>
            </a:r>
            <a:r>
              <a:rPr lang="en-US" sz="2400" dirty="0" smtClean="0"/>
              <a:t>particular with materials R&amp;D, radiation damage assessment </a:t>
            </a:r>
            <a:r>
              <a:rPr lang="en-US" sz="2400" dirty="0"/>
              <a:t>and mechanical </a:t>
            </a:r>
            <a:r>
              <a:rPr lang="en-US" sz="2400" dirty="0" err="1"/>
              <a:t>characterisation</a:t>
            </a:r>
            <a:r>
              <a:rPr lang="en-US" sz="2400" dirty="0"/>
              <a:t> of materials for collimators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How do different materials behave?</a:t>
            </a:r>
            <a:endParaRPr lang="en-US" sz="2400" b="1" dirty="0"/>
          </a:p>
          <a:p>
            <a:endParaRPr lang="en-US" sz="2000" dirty="0" smtClean="0">
              <a:solidFill>
                <a:srgbClr val="F7C120"/>
              </a:solidFill>
            </a:endParaRPr>
          </a:p>
          <a:p>
            <a:r>
              <a:rPr lang="en-US" sz="2400" dirty="0" smtClean="0">
                <a:solidFill>
                  <a:srgbClr val="F7C120"/>
                </a:solidFill>
              </a:rPr>
              <a:t>Outcome </a:t>
            </a:r>
            <a:r>
              <a:rPr lang="en-US" sz="2400" dirty="0">
                <a:solidFill>
                  <a:srgbClr val="F7C120"/>
                </a:solidFill>
              </a:rPr>
              <a:t>of the meeting should </a:t>
            </a:r>
            <a:r>
              <a:rPr lang="en-US" sz="2400" dirty="0" smtClean="0">
                <a:solidFill>
                  <a:srgbClr val="F7C120"/>
                </a:solidFill>
              </a:rPr>
              <a:t>be: </a:t>
            </a:r>
            <a:endParaRPr lang="en-US" sz="2000" dirty="0" smtClean="0">
              <a:solidFill>
                <a:srgbClr val="F7C120"/>
              </a:solidFill>
            </a:endParaRPr>
          </a:p>
          <a:p>
            <a:pPr lvl="1"/>
            <a:r>
              <a:rPr lang="en-US" sz="2200" dirty="0" smtClean="0">
                <a:solidFill>
                  <a:srgbClr val="F7C120"/>
                </a:solidFill>
              </a:rPr>
              <a:t>A work plan </a:t>
            </a:r>
            <a:r>
              <a:rPr lang="en-US" sz="2200" dirty="0">
                <a:solidFill>
                  <a:srgbClr val="F7C120"/>
                </a:solidFill>
              </a:rPr>
              <a:t>for </a:t>
            </a:r>
            <a:r>
              <a:rPr lang="en-US" sz="2200" dirty="0" smtClean="0">
                <a:solidFill>
                  <a:srgbClr val="F7C120"/>
                </a:solidFill>
              </a:rPr>
              <a:t>future work</a:t>
            </a:r>
          </a:p>
          <a:p>
            <a:pPr lvl="1"/>
            <a:r>
              <a:rPr lang="en-US" sz="2200" dirty="0" smtClean="0">
                <a:solidFill>
                  <a:srgbClr val="F7C120"/>
                </a:solidFill>
              </a:rPr>
              <a:t>Immediate deadline: M24 </a:t>
            </a:r>
            <a:r>
              <a:rPr lang="en-US" sz="2200" dirty="0">
                <a:solidFill>
                  <a:srgbClr val="F7C120"/>
                </a:solidFill>
              </a:rPr>
              <a:t>milestone (MS70 Present results on material damage from irradiation)</a:t>
            </a:r>
            <a:r>
              <a:rPr lang="en-US" sz="2200" dirty="0" smtClean="0">
                <a:solidFill>
                  <a:srgbClr val="F7C120"/>
                </a:solidFill>
              </a:rPr>
              <a:t>.</a:t>
            </a:r>
          </a:p>
          <a:p>
            <a:pPr lvl="1"/>
            <a:r>
              <a:rPr lang="en-US" sz="2200" dirty="0" smtClean="0">
                <a:solidFill>
                  <a:srgbClr val="F7C120"/>
                </a:solidFill>
              </a:rPr>
              <a:t>Define contribution of partners to ongoing beam-test </a:t>
            </a:r>
            <a:r>
              <a:rPr lang="en-US" sz="2200" dirty="0" err="1" smtClean="0">
                <a:solidFill>
                  <a:srgbClr val="F7C120"/>
                </a:solidFill>
              </a:rPr>
              <a:t>programme</a:t>
            </a:r>
            <a:r>
              <a:rPr lang="en-US" sz="2200" dirty="0" smtClean="0">
                <a:solidFill>
                  <a:srgbClr val="F7C120"/>
                </a:solidFill>
              </a:rPr>
              <a:t> at CERN.</a:t>
            </a:r>
            <a:endParaRPr lang="en-US" sz="2200" dirty="0">
              <a:solidFill>
                <a:srgbClr val="F7C120"/>
              </a:solidFill>
            </a:endParaRPr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2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morning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i="1" dirty="0"/>
              <a:t>Adriana ROSSI</a:t>
            </a:r>
          </a:p>
          <a:p>
            <a:r>
              <a:rPr lang="en-US" b="1" dirty="0" smtClean="0"/>
              <a:t>Introduction</a:t>
            </a:r>
            <a:r>
              <a:rPr lang="en-US" b="1" dirty="0"/>
              <a:t>, scope and </a:t>
            </a:r>
            <a:r>
              <a:rPr lang="en-US" b="1" dirty="0" err="1" smtClean="0"/>
              <a:t>programme</a:t>
            </a:r>
            <a:r>
              <a:rPr lang="en-US" b="1" dirty="0" smtClean="0"/>
              <a:t>                                                                                         </a:t>
            </a:r>
            <a:r>
              <a:rPr lang="en-US" dirty="0" smtClean="0"/>
              <a:t>10:00 - 10:15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Oscar </a:t>
            </a:r>
            <a:r>
              <a:rPr lang="en-US" i="1" dirty="0"/>
              <a:t>SACRISTAN DE FRUTOS</a:t>
            </a:r>
          </a:p>
          <a:p>
            <a:r>
              <a:rPr lang="en-US" b="1" dirty="0"/>
              <a:t>Thermo-physical and mechanical </a:t>
            </a:r>
            <a:r>
              <a:rPr lang="en-US" b="1" dirty="0" err="1"/>
              <a:t>characterisation</a:t>
            </a:r>
            <a:r>
              <a:rPr lang="en-US" b="1" dirty="0"/>
              <a:t> of collimator materials (20 + 10 min discussion</a:t>
            </a:r>
            <a:r>
              <a:rPr lang="en-US" b="1" dirty="0" smtClean="0"/>
              <a:t>)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10</a:t>
            </a:r>
            <a:r>
              <a:rPr lang="en-US" dirty="0"/>
              <a:t>:15 - 10:45</a:t>
            </a:r>
          </a:p>
          <a:p>
            <a:endParaRPr lang="en-US" i="1" dirty="0" smtClean="0"/>
          </a:p>
          <a:p>
            <a:r>
              <a:rPr lang="en-US" i="1" dirty="0" smtClean="0"/>
              <a:t>Lorenzo </a:t>
            </a:r>
            <a:r>
              <a:rPr lang="en-US" i="1" dirty="0"/>
              <a:t>PERONI</a:t>
            </a:r>
          </a:p>
          <a:p>
            <a:r>
              <a:rPr lang="en-US" b="1" dirty="0"/>
              <a:t>New methods for high strain rate and high temperature </a:t>
            </a:r>
            <a:r>
              <a:rPr lang="en-US" b="1" dirty="0" err="1"/>
              <a:t>characterisation</a:t>
            </a:r>
            <a:r>
              <a:rPr lang="en-US" b="1" dirty="0"/>
              <a:t> of collimator materials (20 + 10 min discussion</a:t>
            </a:r>
            <a:r>
              <a:rPr lang="en-US" b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                                                                                                             </a:t>
            </a:r>
            <a:r>
              <a:rPr lang="en-US" dirty="0" smtClean="0"/>
              <a:t>10</a:t>
            </a:r>
            <a:r>
              <a:rPr lang="en-US" dirty="0"/>
              <a:t>:45 - 11:15</a:t>
            </a:r>
          </a:p>
          <a:p>
            <a:endParaRPr lang="en-US" i="1" dirty="0" smtClean="0"/>
          </a:p>
          <a:p>
            <a:r>
              <a:rPr lang="en-US" i="1" dirty="0" smtClean="0"/>
              <a:t>Federico </a:t>
            </a:r>
            <a:r>
              <a:rPr lang="en-US" i="1" dirty="0"/>
              <a:t>CARRA</a:t>
            </a:r>
          </a:p>
          <a:p>
            <a:r>
              <a:rPr lang="en-US" b="1" dirty="0" err="1"/>
              <a:t>HiRadMat</a:t>
            </a:r>
            <a:r>
              <a:rPr lang="en-US" b="1" dirty="0"/>
              <a:t> experiment: simulation, design and planning (20 +10 min discussion</a:t>
            </a:r>
            <a:r>
              <a:rPr lang="en-US" b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        </a:t>
            </a:r>
            <a:r>
              <a:rPr lang="en-US" dirty="0" smtClean="0"/>
              <a:t>11</a:t>
            </a:r>
            <a:r>
              <a:rPr lang="en-US" dirty="0"/>
              <a:t>:15 - 11:45</a:t>
            </a:r>
          </a:p>
          <a:p>
            <a:endParaRPr lang="en-US" i="1" dirty="0" smtClean="0"/>
          </a:p>
          <a:p>
            <a:r>
              <a:rPr lang="en-US" i="1" dirty="0" smtClean="0"/>
              <a:t>Elena </a:t>
            </a:r>
            <a:r>
              <a:rPr lang="en-US" i="1" dirty="0"/>
              <a:t>QUARANTA</a:t>
            </a:r>
          </a:p>
          <a:p>
            <a:r>
              <a:rPr lang="en-US" b="1" dirty="0"/>
              <a:t>Updated failure scenarios and damage limit of TCTs and status of </a:t>
            </a:r>
            <a:r>
              <a:rPr lang="en-US" b="1" dirty="0" err="1"/>
              <a:t>SixTrack</a:t>
            </a:r>
            <a:r>
              <a:rPr lang="en-US" b="1" dirty="0"/>
              <a:t> simulations (20 + 10 min discussion</a:t>
            </a:r>
            <a:r>
              <a:rPr lang="en-US" b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                                                                                                </a:t>
            </a:r>
            <a:r>
              <a:rPr lang="en-US" dirty="0" smtClean="0"/>
              <a:t>                             11</a:t>
            </a:r>
            <a:r>
              <a:rPr lang="en-US" dirty="0"/>
              <a:t>:45 - 12:15</a:t>
            </a:r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7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Visit to GSI</a:t>
            </a:r>
            <a:r>
              <a:rPr lang="en-US" dirty="0" smtClean="0"/>
              <a:t>                                                                                                                                      13:45 - 15:00   </a:t>
            </a:r>
            <a:endParaRPr lang="en-US" b="1" dirty="0" smtClean="0"/>
          </a:p>
          <a:p>
            <a:endParaRPr lang="en-US" i="1" dirty="0" smtClean="0"/>
          </a:p>
          <a:p>
            <a:r>
              <a:rPr lang="en-US" i="1" dirty="0" err="1" smtClean="0"/>
              <a:t>Marilena</a:t>
            </a:r>
            <a:r>
              <a:rPr lang="en-US" i="1" dirty="0" smtClean="0"/>
              <a:t> TOMUT</a:t>
            </a:r>
            <a:endParaRPr lang="en-US" b="1" dirty="0" smtClean="0"/>
          </a:p>
          <a:p>
            <a:r>
              <a:rPr lang="en-US" b="1" dirty="0" smtClean="0"/>
              <a:t>GSI </a:t>
            </a:r>
            <a:r>
              <a:rPr lang="en-US" b="1" dirty="0"/>
              <a:t>tests status and preliminary results (45 + 15 min discussion</a:t>
            </a:r>
            <a:r>
              <a:rPr lang="en-US" b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                                    </a:t>
            </a:r>
            <a:r>
              <a:rPr lang="en-US" dirty="0" smtClean="0"/>
              <a:t>15</a:t>
            </a:r>
            <a:r>
              <a:rPr lang="en-US" dirty="0"/>
              <a:t>:00 - 16:00</a:t>
            </a:r>
          </a:p>
          <a:p>
            <a:endParaRPr lang="en-US" b="1" dirty="0" smtClean="0"/>
          </a:p>
          <a:p>
            <a:r>
              <a:rPr lang="en-US" b="1" dirty="0" smtClean="0"/>
              <a:t>Coffee break</a:t>
            </a:r>
            <a:r>
              <a:rPr lang="en-US" i="1" dirty="0"/>
              <a:t> </a:t>
            </a:r>
            <a:r>
              <a:rPr lang="en-US" i="1" dirty="0" smtClean="0"/>
              <a:t>                            </a:t>
            </a:r>
            <a:r>
              <a:rPr lang="en-US" i="1" dirty="0"/>
              <a:t>    </a:t>
            </a:r>
            <a:r>
              <a:rPr lang="en-US" i="1" dirty="0" smtClean="0"/>
              <a:t>                                                                                                  </a:t>
            </a:r>
            <a:r>
              <a:rPr lang="en-US" dirty="0" smtClean="0"/>
              <a:t>16</a:t>
            </a:r>
            <a:r>
              <a:rPr lang="en-US" dirty="0"/>
              <a:t>:00 - 16:30</a:t>
            </a:r>
          </a:p>
          <a:p>
            <a:endParaRPr lang="en-US" i="1" dirty="0" smtClean="0"/>
          </a:p>
          <a:p>
            <a:r>
              <a:rPr lang="en-US" i="1" dirty="0" smtClean="0"/>
              <a:t>Alexander </a:t>
            </a:r>
            <a:r>
              <a:rPr lang="en-US" i="1" dirty="0"/>
              <a:t>RYAZANOV</a:t>
            </a:r>
          </a:p>
          <a:p>
            <a:r>
              <a:rPr lang="en-US" b="1" dirty="0"/>
              <a:t>NRC_KI tests status and results (20 + 10 min discussion</a:t>
            </a:r>
            <a:r>
              <a:rPr lang="en-US" b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                                                   </a:t>
            </a:r>
            <a:r>
              <a:rPr lang="en-US" dirty="0" smtClean="0"/>
              <a:t>16</a:t>
            </a:r>
            <a:r>
              <a:rPr lang="en-US" dirty="0"/>
              <a:t>:30 - 17:00</a:t>
            </a:r>
          </a:p>
          <a:p>
            <a:endParaRPr lang="en-US" i="1" dirty="0" smtClean="0"/>
          </a:p>
          <a:p>
            <a:r>
              <a:rPr lang="en-US" i="1" dirty="0" err="1" smtClean="0"/>
              <a:t>Nikolaos</a:t>
            </a:r>
            <a:r>
              <a:rPr lang="en-US" i="1" dirty="0" smtClean="0"/>
              <a:t> </a:t>
            </a:r>
            <a:r>
              <a:rPr lang="en-US" i="1" dirty="0"/>
              <a:t>SIMOS</a:t>
            </a:r>
          </a:p>
          <a:p>
            <a:r>
              <a:rPr lang="en-US" b="1" dirty="0"/>
              <a:t>BNL tests status and preliminary results (20 + 10 min discussion</a:t>
            </a:r>
            <a:r>
              <a:rPr lang="en-US" b="1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                                    </a:t>
            </a:r>
            <a:r>
              <a:rPr lang="en-US" dirty="0" smtClean="0"/>
              <a:t>17</a:t>
            </a:r>
            <a:r>
              <a:rPr lang="en-US" dirty="0"/>
              <a:t>:00 - 17:30</a:t>
            </a:r>
          </a:p>
          <a:p>
            <a:endParaRPr lang="en-US" i="1" dirty="0"/>
          </a:p>
          <a:p>
            <a:r>
              <a:rPr lang="en-US" i="1" dirty="0" smtClean="0"/>
              <a:t>Adriana </a:t>
            </a:r>
            <a:r>
              <a:rPr lang="en-US" i="1" dirty="0"/>
              <a:t>ROSSI</a:t>
            </a:r>
          </a:p>
          <a:p>
            <a:r>
              <a:rPr lang="en-US" b="1" dirty="0"/>
              <a:t>Wrap–up, discussion, and future plans (including planning of future meetings and deadlines</a:t>
            </a:r>
            <a:r>
              <a:rPr lang="en-US" b="1" dirty="0" smtClean="0"/>
              <a:t>)</a:t>
            </a:r>
            <a:endParaRPr lang="en-US" i="1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17</a:t>
            </a:r>
            <a:r>
              <a:rPr lang="en-US" dirty="0"/>
              <a:t>:30 - 18:00</a:t>
            </a:r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2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Present and discuss </a:t>
            </a:r>
            <a:r>
              <a:rPr lang="en-US" sz="5100" b="1" dirty="0" smtClean="0"/>
              <a:t>different methods to calculate DPA</a:t>
            </a:r>
          </a:p>
          <a:p>
            <a:pPr lvl="1"/>
            <a:r>
              <a:rPr lang="en-US" sz="4800" dirty="0"/>
              <a:t>Is DPA a valid and comprehensive figure of merit for damage? If not what else?</a:t>
            </a:r>
          </a:p>
          <a:p>
            <a:pPr lvl="1"/>
            <a:r>
              <a:rPr lang="en-US" sz="4700" dirty="0" smtClean="0"/>
              <a:t>Equivalent damage from different beams (ion, proton, energy, flux, fluency), will give similar values of DPA?</a:t>
            </a:r>
          </a:p>
          <a:p>
            <a:pPr lvl="1"/>
            <a:r>
              <a:rPr lang="en-US" sz="4700" dirty="0" smtClean="0"/>
              <a:t>A DPA value has the same meaning for different materials</a:t>
            </a:r>
            <a:r>
              <a:rPr lang="en-US" sz="4700" dirty="0" smtClean="0"/>
              <a:t>? </a:t>
            </a:r>
            <a:endParaRPr lang="en-US" sz="4700" dirty="0"/>
          </a:p>
          <a:p>
            <a:pPr lvl="1"/>
            <a:r>
              <a:rPr lang="en-US" sz="4700" dirty="0" smtClean="0"/>
              <a:t>What property degradation can we infer? Is it function of the material? </a:t>
            </a:r>
            <a:endParaRPr lang="en-US" sz="4700" dirty="0" smtClean="0"/>
          </a:p>
          <a:p>
            <a:pPr lvl="1"/>
            <a:r>
              <a:rPr lang="en-US" sz="4700" dirty="0" smtClean="0"/>
              <a:t>How can we extrapolate to different conditions (LHC in particular)?</a:t>
            </a:r>
          </a:p>
          <a:p>
            <a:pPr lvl="1"/>
            <a:r>
              <a:rPr lang="en-US" sz="4700" dirty="0" smtClean="0"/>
              <a:t>What values for LHC nominal case (7TeV – nominal losses)?</a:t>
            </a:r>
          </a:p>
          <a:p>
            <a:pPr marL="0" indent="0">
              <a:buNone/>
            </a:pPr>
            <a:endParaRPr lang="en-US" sz="2900" dirty="0"/>
          </a:p>
          <a:p>
            <a:r>
              <a:rPr lang="en-US" sz="5100" dirty="0">
                <a:solidFill>
                  <a:srgbClr val="F7C120"/>
                </a:solidFill>
              </a:rPr>
              <a:t>Outcome of the meeting should be a consensus on how calculate DPA and a planning for future studies and extrapolations.</a:t>
            </a:r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0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CARD-2">
      <a:dk1>
        <a:srgbClr val="0070C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FFC000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21301</TotalTime>
  <Words>884</Words>
  <Application>Microsoft Macintosh PowerPoint</Application>
  <PresentationFormat>On-screen Show (4:3)</PresentationFormat>
  <Paragraphs>127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Introduction to the 2nd EuCARD2 ColMat HDED annual meeting</vt:lpstr>
      <vt:lpstr>ColMat-HDED collaboration and beyond</vt:lpstr>
      <vt:lpstr>Why new collimator materials</vt:lpstr>
      <vt:lpstr>PowerPoint Presentation</vt:lpstr>
      <vt:lpstr>PowerPoint Presentation</vt:lpstr>
      <vt:lpstr>Programme Day 1</vt:lpstr>
      <vt:lpstr>Day 1 morning</vt:lpstr>
      <vt:lpstr>Day 1 afternoon</vt:lpstr>
      <vt:lpstr>Programme Day 2</vt:lpstr>
      <vt:lpstr>Day 2 morning</vt:lpstr>
      <vt:lpstr>Day 2 afternoon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adriana rossi</dc:creator>
  <cp:keywords/>
  <dc:description/>
  <cp:lastModifiedBy>Adriana Rossi</cp:lastModifiedBy>
  <cp:revision>268</cp:revision>
  <cp:lastPrinted>2014-11-21T15:22:30Z</cp:lastPrinted>
  <dcterms:created xsi:type="dcterms:W3CDTF">2013-06-13T12:32:15Z</dcterms:created>
  <dcterms:modified xsi:type="dcterms:W3CDTF">2014-12-04T05:10:55Z</dcterms:modified>
  <cp:category/>
</cp:coreProperties>
</file>