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0B7BB-BDF6-4399-B785-05416BC9F9DA}" type="datetimeFigureOut">
              <a:rPr lang="en-GB" smtClean="0"/>
              <a:t>05/12/14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1DB95-0BDF-4F62-94EA-A5F7FB232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5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 userDrawn="1"/>
        </p:nvCxnSpPr>
        <p:spPr>
          <a:xfrm flipV="1">
            <a:off x="540000" y="656692"/>
            <a:ext cx="0" cy="532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1740" y="80628"/>
            <a:ext cx="662426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>
            <a:lvl1pPr algn="r">
              <a:defRPr kumimoji="0" lang="it-IT" sz="22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64923" y="720000"/>
            <a:ext cx="8460000" cy="5544000"/>
          </a:xfrm>
          <a:prstGeom prst="rect">
            <a:avLst/>
          </a:prstGeom>
        </p:spPr>
        <p:txBody>
          <a:bodyPr/>
          <a:lstStyle>
            <a:lvl1pPr marL="180000" indent="-180000" algn="l" rtl="0" eaLnBrk="0" fontAlgn="base" hangingPunct="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  <a:defRPr lang="en-US" sz="1600" b="0" kern="1200" baseline="0" dirty="0" smtClean="0">
                <a:solidFill>
                  <a:srgbClr val="22529E"/>
                </a:solidFill>
                <a:latin typeface="Helvetica" pitchFamily="34" charset="0"/>
                <a:ea typeface="Helvetica" pitchFamily="34" charset="0"/>
                <a:cs typeface="Helvetica" pitchFamily="34" charset="0"/>
              </a:defRPr>
            </a:lvl1pPr>
            <a:lvl2pPr marL="540000" indent="-180000" algn="l" rtl="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 lang="en-US" sz="1600" b="0" kern="1200" baseline="0" dirty="0" smtClean="0">
                <a:solidFill>
                  <a:srgbClr val="22529E"/>
                </a:solidFill>
                <a:latin typeface="Helvetica" pitchFamily="34" charset="0"/>
                <a:ea typeface="Helvetica" pitchFamily="34" charset="0"/>
                <a:cs typeface="Helvetica" pitchFamily="34" charset="0"/>
              </a:defRPr>
            </a:lvl2pPr>
            <a:lvl3pPr marL="900000" indent="-180000" algn="l" rtl="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 lang="en-US" sz="1600" b="0" kern="1200" baseline="0" dirty="0" smtClean="0">
                <a:solidFill>
                  <a:srgbClr val="22529E"/>
                </a:solidFill>
                <a:latin typeface="Helvetica" pitchFamily="34" charset="0"/>
                <a:ea typeface="Helvetica" pitchFamily="34" charset="0"/>
                <a:cs typeface="Helvetica" pitchFamily="34" charset="0"/>
              </a:defRPr>
            </a:lvl3pPr>
            <a:lvl4pPr marL="1260000" indent="-180000" algn="l" rtl="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 lang="en-US" sz="1600" b="0" kern="1200" baseline="0" dirty="0" smtClean="0">
                <a:solidFill>
                  <a:srgbClr val="22529E"/>
                </a:solidFill>
                <a:latin typeface="Helvetica" pitchFamily="34" charset="0"/>
                <a:ea typeface="Helvetica" pitchFamily="34" charset="0"/>
                <a:cs typeface="Helvetica" pitchFamily="34" charset="0"/>
              </a:defRPr>
            </a:lvl4pPr>
            <a:lvl5pPr marL="1620000" indent="-180000" algn="l" rtl="0" eaLnBrk="0" fontAlgn="base" hangingPunct="0">
              <a:lnSpc>
                <a:spcPts val="22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 lang="en-GB" sz="1600" b="0" kern="1200" baseline="0" dirty="0">
                <a:solidFill>
                  <a:srgbClr val="22529E"/>
                </a:solidFill>
                <a:latin typeface="Helvetica" pitchFamily="34" charset="0"/>
                <a:ea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1560" y="6649337"/>
            <a:ext cx="6336704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300" b="1" kern="1200" spc="-20" baseline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 pitchFamily="34" charset="0"/>
                <a:ea typeface="ＭＳ Ｐゴシック"/>
                <a:cs typeface="Calibri" pitchFamily="34" charset="0"/>
              </a:defRPr>
            </a:lvl1pPr>
          </a:lstStyle>
          <a:p>
            <a:r>
              <a:rPr lang="nn-NO" dirty="0"/>
              <a:t>A. Bertarelli   </a:t>
            </a:r>
            <a:r>
              <a:rPr lang="nn-NO" b="0" dirty="0"/>
              <a:t>HB2014 – East Lansing, MI, USA – 13 November 2014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40352" y="6669372"/>
            <a:ext cx="1332148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lang="en-GB" sz="1300" b="1" kern="1200" spc="-20" baseline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 pitchFamily="34" charset="0"/>
                <a:ea typeface="ＭＳ Ｐゴシック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5B1FEA-406A-7749-A5C3-DDCB5F67A4CE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0" y="648000"/>
            <a:ext cx="540000" cy="5688632"/>
          </a:xfrm>
          <a:prstGeom prst="rect">
            <a:avLst/>
          </a:prstGeom>
          <a:gradFill flip="none" rotWithShape="1">
            <a:gsLst>
              <a:gs pos="10000">
                <a:srgbClr val="D5E0F5"/>
              </a:gs>
              <a:gs pos="0">
                <a:schemeClr val="bg1"/>
              </a:gs>
              <a:gs pos="100000">
                <a:srgbClr val="21519C"/>
              </a:gs>
            </a:gsLst>
            <a:lin ang="5400000" scaled="1"/>
            <a:tileRect/>
          </a:gradFill>
        </p:spPr>
        <p:txBody>
          <a:bodyPr vert="vert270" lIns="0" tIns="0" rIns="0" bIns="360000" anchor="ctr" anchorCtr="0"/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00" y="6318000"/>
            <a:ext cx="5409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8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olMat-HDED-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578" y="6214305"/>
            <a:ext cx="2016422" cy="64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26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160000" y="0"/>
            <a:ext cx="6984000" cy="648000"/>
          </a:xfrm>
          <a:prstGeom prst="rect">
            <a:avLst/>
          </a:prstGeom>
          <a:gradFill flip="none" rotWithShape="1">
            <a:gsLst>
              <a:gs pos="10000">
                <a:srgbClr val="B4C7EC"/>
              </a:gs>
              <a:gs pos="0">
                <a:srgbClr val="3366CC">
                  <a:gamma/>
                  <a:tint val="25490"/>
                  <a:invGamma/>
                </a:srgbClr>
              </a:gs>
              <a:gs pos="100000">
                <a:srgbClr val="3366CC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9" name="Rectangle 10"/>
          <p:cNvSpPr>
            <a:spLocks noChangeArrowheads="1"/>
          </p:cNvSpPr>
          <p:nvPr userDrawn="1"/>
        </p:nvSpPr>
        <p:spPr bwMode="auto">
          <a:xfrm>
            <a:off x="0" y="0"/>
            <a:ext cx="1654175" cy="6480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292100" y="6477000"/>
            <a:ext cx="8851900" cy="330200"/>
          </a:xfrm>
          <a:prstGeom prst="rect">
            <a:avLst/>
          </a:prstGeom>
          <a:solidFill>
            <a:schemeClr val="bg2">
              <a:alpha val="3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39558" y="6649326"/>
            <a:ext cx="633670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1300" b="1" kern="1200" spc="-20" baseline="0" dirty="0" smtClean="0">
                <a:solidFill>
                  <a:srgbClr val="3366CB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/>
              <a:t>A. Bertarelli   HB2014 – East Lansing, MI, USA – 13 November 2014</a:t>
            </a:r>
            <a:endParaRPr lang="en-GB" sz="1200" b="0" i="1"/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2160000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75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Damage </a:t>
            </a:r>
            <a:r>
              <a:rPr lang="en-US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923" y="720000"/>
            <a:ext cx="8460000" cy="5877352"/>
          </a:xfrm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r>
              <a:rPr lang="en-US" b="1" dirty="0" smtClean="0"/>
              <a:t>N. </a:t>
            </a:r>
            <a:r>
              <a:rPr lang="en-US" b="1" dirty="0" err="1" smtClean="0"/>
              <a:t>Mokhov</a:t>
            </a:r>
            <a:endParaRPr lang="en-GB" b="1" dirty="0" smtClean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GB" dirty="0" smtClean="0"/>
              <a:t>DPA good metrics at t=0. For longer times rely on Kinematic Monte Carlo.</a:t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dirty="0" smtClean="0"/>
              <a:t>: can DPA be assessed at t=</a:t>
            </a:r>
            <a:r>
              <a:rPr lang="en-GB" dirty="0" smtClean="0">
                <a:sym typeface="Symbol"/>
              </a:rPr>
              <a:t>?</a:t>
            </a:r>
            <a:r>
              <a:rPr lang="en-GB" dirty="0" smtClean="0"/>
              <a:t> Does it make sense</a:t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dirty="0" smtClean="0"/>
              <a:t>How mature/reliable is Kinematic Monte Carlo? Kinematic Monte Carlo for dummies?</a:t>
            </a:r>
            <a:endParaRPr lang="en-GB" dirty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GB" dirty="0" smtClean="0"/>
              <a:t>Good agreement in DPA estimation btw MARS, FLUKA, PHYTS. More complex and less reliable simulations in case of high energy 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b="1" dirty="0" smtClean="0"/>
              <a:t>Gas production </a:t>
            </a:r>
            <a:r>
              <a:rPr lang="en-US" dirty="0" smtClean="0"/>
              <a:t>(H + He) plays a very important role in radiation damage. This must be added up to DPA effects …</a:t>
            </a:r>
            <a:endParaRPr lang="en-GB" dirty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A damage threshold effect is found on graphitic materials under p irradiation at BNL. The DPA value (0.2) is lower than what expected from reactor data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: why conductivity degradation is different for different types of carbon materials (Gr, 2-D C/C, 3-D C/C …) under a same DPA? Effect of graphitic ordering?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DPA can be “counted” by Si detectors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DPA is proportional to </a:t>
            </a:r>
            <a:r>
              <a:rPr lang="en-US" dirty="0" err="1" smtClean="0"/>
              <a:t>dE</a:t>
            </a:r>
            <a:r>
              <a:rPr lang="en-US" dirty="0" smtClean="0"/>
              <a:t>/dx, hadron </a:t>
            </a:r>
            <a:r>
              <a:rPr lang="en-US" dirty="0" err="1" smtClean="0"/>
              <a:t>fluence</a:t>
            </a:r>
            <a:r>
              <a:rPr lang="en-US" dirty="0" smtClean="0"/>
              <a:t> and interaction length.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A radiation damage FOM should be defined, based on DPA. However DPA alone is not a sufficient indicator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: so how do we define this indicator?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Bertarelli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C5B1FEA-406A-7749-A5C3-DDCB5F67A4CE}" type="slidenum">
              <a:rPr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dirty="0"/>
          </a:p>
        </p:txBody>
      </p:sp>
      <p:pic>
        <p:nvPicPr>
          <p:cNvPr id="6" name="Picture 2" descr="\\cern.ch\dfs\Users\a\ASZEBERE\Documents\DG-EU\EuCARD2\EuCARD2-logo-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99392"/>
            <a:ext cx="1296144" cy="91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74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Damage </a:t>
            </a:r>
            <a:r>
              <a:rPr lang="en-US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923" y="720000"/>
            <a:ext cx="8460000" cy="5877352"/>
          </a:xfrm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r>
              <a:rPr lang="en-US" b="1" dirty="0" smtClean="0"/>
              <a:t>A. Lechner</a:t>
            </a:r>
            <a:endParaRPr lang="en-GB" b="1" dirty="0" smtClean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dirty="0"/>
              <a:t>Simulation predicts a peak DPA of </a:t>
            </a:r>
            <a:r>
              <a:rPr lang="en-US" dirty="0" smtClean="0"/>
              <a:t>3e-3 </a:t>
            </a:r>
            <a:r>
              <a:rPr lang="en-US" dirty="0"/>
              <a:t>for </a:t>
            </a:r>
            <a:r>
              <a:rPr lang="en-US" dirty="0" smtClean="0"/>
              <a:t>40 fm-1 (1e16 </a:t>
            </a:r>
            <a:r>
              <a:rPr lang="en-US" dirty="0"/>
              <a:t>protons </a:t>
            </a:r>
            <a:r>
              <a:rPr lang="en-US" dirty="0" smtClean="0"/>
              <a:t>lost) on a primary collimator. This scales to 0.3 DPA for 4000 fb-1 (HL-LHC integrated luminosity).</a:t>
            </a:r>
            <a:endParaRPr lang="en-US" dirty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One should expect to have less in other collimators, even if contributions from primary protons before interaction is neglected.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 smtClean="0"/>
              <a:t>Bertarelli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C5B1FEA-406A-7749-A5C3-DDCB5F67A4CE}" type="slidenum">
              <a:rPr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dirty="0"/>
          </a:p>
        </p:txBody>
      </p:sp>
      <p:pic>
        <p:nvPicPr>
          <p:cNvPr id="6" name="Picture 2" descr="\\cern.ch\dfs\Users\a\ASZEBERE\Documents\DG-EU\EuCARD2\EuCARD2-logo-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99392"/>
            <a:ext cx="1296144" cy="91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12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Damage </a:t>
            </a:r>
            <a:r>
              <a:rPr lang="en-US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923" y="720000"/>
            <a:ext cx="8460000" cy="5877352"/>
          </a:xfrm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r>
              <a:rPr lang="en-US" b="1" dirty="0" smtClean="0"/>
              <a:t>M. </a:t>
            </a:r>
            <a:r>
              <a:rPr lang="en-US" b="1" dirty="0" err="1" smtClean="0"/>
              <a:t>Tomut</a:t>
            </a:r>
            <a:endParaRPr lang="en-GB" b="1" dirty="0" smtClean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GB" dirty="0" smtClean="0"/>
              <a:t>Damage in HOPG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GB" dirty="0" smtClean="0"/>
              <a:t>Raman spectra good tool to assess damage in graphite (damage peak at 1350 cm-1, 2D-peak, graphene plane length La, tortuosity length </a:t>
            </a:r>
            <a:r>
              <a:rPr lang="en-GB" dirty="0" err="1" smtClean="0"/>
              <a:t>Leq</a:t>
            </a:r>
            <a:r>
              <a:rPr lang="en-GB" dirty="0" smtClean="0"/>
              <a:t> …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dirty="0" smtClean="0"/>
              <a:t>A damage threshold is found at 1.8e13 ions/cm2 (with Au ions 11.1 MeV/u ?). This is likely due to clustering of defects.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: is this threshold corresponding to the one identified in BNL for p irradiation? MT: “No, DPA is not a valid indicator of damage for Heavy Ion irradiation because of the different damage mechanism… I don’t believe in DPA</a:t>
            </a:r>
            <a:r>
              <a:rPr lang="en-US" dirty="0" smtClean="0"/>
              <a:t>”</a:t>
            </a:r>
            <a:endParaRPr lang="en-GB" dirty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b="1" dirty="0" smtClean="0"/>
              <a:t>AB provocative question: if damage mechanism are different for SHI and p irradiation and they cannot be correlated, why do we study heavy ion irradiation at all?</a:t>
            </a:r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 smtClean="0"/>
              <a:t>Bertarelli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C5B1FEA-406A-7749-A5C3-DDCB5F67A4CE}" type="slidenum">
              <a:rPr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dirty="0"/>
          </a:p>
        </p:txBody>
      </p:sp>
      <p:pic>
        <p:nvPicPr>
          <p:cNvPr id="6" name="Picture 2" descr="\\cern.ch\dfs\Users\a\ASZEBERE\Documents\DG-EU\EuCARD2\EuCARD2-logo-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99392"/>
            <a:ext cx="1296144" cy="91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3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Damage </a:t>
            </a:r>
            <a:r>
              <a:rPr lang="en-US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923" y="720000"/>
            <a:ext cx="8460000" cy="5877352"/>
          </a:xfrm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r>
              <a:rPr lang="en-US" b="1" dirty="0" smtClean="0"/>
              <a:t>A. Ryazanov</a:t>
            </a:r>
            <a:endParaRPr lang="en-GB" b="1" dirty="0" smtClean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GB" dirty="0" smtClean="0"/>
              <a:t>DPA/s is an important parameter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GB" dirty="0" smtClean="0"/>
              <a:t>Role of point </a:t>
            </a:r>
            <a:r>
              <a:rPr lang="en-GB" dirty="0" smtClean="0"/>
              <a:t>defects. </a:t>
            </a:r>
            <a:r>
              <a:rPr lang="en-GB" dirty="0" smtClean="0"/>
              <a:t>Cascades/</a:t>
            </a:r>
            <a:r>
              <a:rPr lang="en-GB" dirty="0" err="1" smtClean="0"/>
              <a:t>subcascades</a:t>
            </a:r>
            <a:r>
              <a:rPr lang="en-GB" dirty="0" smtClean="0"/>
              <a:t> …</a:t>
            </a:r>
            <a:br>
              <a:rPr lang="en-GB" dirty="0" smtClean="0"/>
            </a:br>
            <a:r>
              <a:rPr lang="en-GB" dirty="0" smtClean="0"/>
              <a:t>Q: do we understand this </a:t>
            </a:r>
            <a:r>
              <a:rPr lang="en-GB" dirty="0" smtClean="0"/>
              <a:t>difference?</a:t>
            </a:r>
            <a:endParaRPr lang="en-GB" dirty="0" smtClean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en-US" b="1" dirty="0" smtClean="0"/>
              <a:t>Can we benchmark KI DPA estimations at 450 </a:t>
            </a:r>
            <a:r>
              <a:rPr lang="en-US" b="1" dirty="0" err="1" smtClean="0"/>
              <a:t>GeV</a:t>
            </a:r>
            <a:r>
              <a:rPr lang="en-US" b="1" dirty="0" smtClean="0"/>
              <a:t> / 7 TeV to CERN’s?</a:t>
            </a:r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 smtClean="0"/>
              <a:t>Bertarelli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C5B1FEA-406A-7749-A5C3-DDCB5F67A4CE}" type="slidenum">
              <a:rPr smtClean="0"/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dirty="0"/>
          </a:p>
        </p:txBody>
      </p:sp>
      <p:pic>
        <p:nvPicPr>
          <p:cNvPr id="6" name="Picture 2" descr="\\cern.ch\dfs\Users\a\ASZEBERE\Documents\DG-EU\EuCARD2\EuCARD2-logo-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99392"/>
            <a:ext cx="1296144" cy="91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28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200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3_Struttura predefinita</vt:lpstr>
      <vt:lpstr>Radiation Damage Assessment</vt:lpstr>
      <vt:lpstr>Radiation Damage Assessment</vt:lpstr>
      <vt:lpstr>Radiation Damage Assessment</vt:lpstr>
      <vt:lpstr>Radiation Damage Assessment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Damage Assessment</dc:title>
  <dc:creator>abertare</dc:creator>
  <cp:lastModifiedBy>Adriana Rossi</cp:lastModifiedBy>
  <cp:revision>13</cp:revision>
  <dcterms:created xsi:type="dcterms:W3CDTF">2014-12-05T10:26:44Z</dcterms:created>
  <dcterms:modified xsi:type="dcterms:W3CDTF">2014-12-05T12:55:08Z</dcterms:modified>
</cp:coreProperties>
</file>