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0" r:id="rId3"/>
    <p:sldId id="341" r:id="rId4"/>
    <p:sldId id="342" r:id="rId5"/>
    <p:sldId id="343" r:id="rId6"/>
    <p:sldId id="344" r:id="rId7"/>
    <p:sldId id="34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AE67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888" y="-9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380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DD993-5534-8347-BC25-D8C307AC8FF0}" type="datetimeFigureOut">
              <a:rPr lang="en-US" smtClean="0"/>
              <a:t>05/12/14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5291E-52B3-1340-ABFF-D5D53568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FEAA9-C327-4CBA-91A2-D692AEF187D5}" type="datetimeFigureOut">
              <a:rPr lang="en-GB" smtClean="0"/>
              <a:pPr/>
              <a:t>05/12/14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2EF53-9050-4DF2-888C-8E65C18F91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618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2EF53-9050-4DF2-888C-8E65C18F91D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9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051" name="Picture 3" descr="\\cern.ch\dfs\Users\a\ASZEBERE\Documents\DG-EU\eu flags\FP7-Capacities\colour\FP7-cap-RGB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380999"/>
            <a:ext cx="11241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722327"/>
            <a:ext cx="91440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\\cern.ch\dfs\Users\a\ASZEBERE\Documents\DG-EU\eu flags\eu flag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032" y="6324600"/>
            <a:ext cx="458788" cy="31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1066800" y="6389181"/>
            <a:ext cx="75438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EuCARD-2 is co-funded by the partners and the European Commission under Capacities 7th Framework Programme, Grant Agreement 312453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020762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26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olMat-HDED-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7578" y="6214305"/>
            <a:ext cx="2016422" cy="6436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\\cern.ch\dfs\Users\a\ASZEBERE\Documents\DG-EU\EuCARD2\EuCARD2-logo-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-76200"/>
            <a:ext cx="2514600" cy="177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457200" y="6248400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GSI– Dec ‘14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1375"/>
            <a:ext cx="7772400" cy="1470025"/>
          </a:xfrm>
        </p:spPr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EuCARD2 </a:t>
            </a:r>
            <a:r>
              <a:rPr lang="en-US" dirty="0" err="1" smtClean="0"/>
              <a:t>ColMat</a:t>
            </a:r>
            <a:r>
              <a:rPr lang="en-US" dirty="0" smtClean="0"/>
              <a:t> HDED annual meeting </a:t>
            </a:r>
            <a:r>
              <a:rPr lang="en-US" dirty="0" smtClean="0"/>
              <a:t>wrap-up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endParaRPr lang="en-GB" sz="2000" dirty="0" smtClean="0"/>
          </a:p>
        </p:txBody>
      </p:sp>
      <p:pic>
        <p:nvPicPr>
          <p:cNvPr id="9" name="Picture 8" descr="ColMat-HDED-LOGO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0400" y="5257800"/>
            <a:ext cx="2732528" cy="872295"/>
          </a:xfrm>
          <a:prstGeom prst="rect">
            <a:avLst/>
          </a:prstGeom>
        </p:spPr>
      </p:pic>
      <p:pic>
        <p:nvPicPr>
          <p:cNvPr id="8" name="Picture 7" descr="lcoll_logo3_small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5181600"/>
            <a:ext cx="1077389" cy="1143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38200" y="3343870"/>
            <a:ext cx="746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GSI, Dec. 4-5,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2014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2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F. </a:t>
            </a:r>
            <a:r>
              <a:rPr lang="en-US" dirty="0" err="1"/>
              <a:t>Carra</a:t>
            </a:r>
            <a:r>
              <a:rPr lang="en-US" dirty="0"/>
              <a:t>: HL-LHC scenario, </a:t>
            </a:r>
            <a:r>
              <a:rPr lang="en-US" dirty="0" err="1"/>
              <a:t>CuCD</a:t>
            </a:r>
            <a:r>
              <a:rPr lang="en-US" dirty="0"/>
              <a:t> major failure, CFC and </a:t>
            </a:r>
            <a:r>
              <a:rPr lang="en-US" dirty="0" err="1"/>
              <a:t>MoGr</a:t>
            </a:r>
            <a:r>
              <a:rPr lang="en-US" dirty="0"/>
              <a:t> minor damage</a:t>
            </a:r>
          </a:p>
          <a:p>
            <a:r>
              <a:rPr lang="en-US" dirty="0"/>
              <a:t>SR: </a:t>
            </a:r>
            <a:r>
              <a:rPr lang="en-US" dirty="0" err="1"/>
              <a:t>MoGr</a:t>
            </a:r>
            <a:r>
              <a:rPr lang="en-US" dirty="0"/>
              <a:t> and </a:t>
            </a:r>
            <a:r>
              <a:rPr lang="en-US" dirty="0" err="1"/>
              <a:t>CuCD</a:t>
            </a:r>
            <a:r>
              <a:rPr lang="en-US" dirty="0"/>
              <a:t> mandatory to achieve -50% impedance for HL-LHC scenario</a:t>
            </a:r>
          </a:p>
          <a:p>
            <a:r>
              <a:rPr lang="en-US" dirty="0"/>
              <a:t>MT: remarked differences in </a:t>
            </a:r>
            <a:r>
              <a:rPr lang="en-US" dirty="0" err="1"/>
              <a:t>behaviour</a:t>
            </a:r>
            <a:r>
              <a:rPr lang="en-US" dirty="0"/>
              <a:t> of graphite in </a:t>
            </a:r>
            <a:r>
              <a:rPr lang="en-US" dirty="0" err="1"/>
              <a:t>MoGr</a:t>
            </a:r>
            <a:r>
              <a:rPr lang="en-US" dirty="0"/>
              <a:t> and CFC</a:t>
            </a:r>
          </a:p>
          <a:p>
            <a:r>
              <a:rPr lang="en-US" dirty="0"/>
              <a:t>O. Sacristan: latest results of thermo-mechanical characterization of </a:t>
            </a:r>
            <a:r>
              <a:rPr lang="en-US" dirty="0" err="1"/>
              <a:t>MoGr</a:t>
            </a:r>
            <a:r>
              <a:rPr lang="en-US" dirty="0"/>
              <a:t> and CFC, </a:t>
            </a:r>
            <a:r>
              <a:rPr lang="en-US" dirty="0" err="1"/>
              <a:t>CuCD</a:t>
            </a:r>
            <a:r>
              <a:rPr lang="en-US" dirty="0"/>
              <a:t> samples missing</a:t>
            </a:r>
          </a:p>
          <a:p>
            <a:pPr lvl="1"/>
            <a:r>
              <a:rPr lang="en-US" dirty="0">
                <a:solidFill>
                  <a:srgbClr val="FADA7A"/>
                </a:solidFill>
              </a:rPr>
              <a:t>Action: provide </a:t>
            </a:r>
            <a:r>
              <a:rPr lang="en-US" dirty="0" err="1">
                <a:solidFill>
                  <a:srgbClr val="FADA7A"/>
                </a:solidFill>
              </a:rPr>
              <a:t>CuCD</a:t>
            </a:r>
            <a:r>
              <a:rPr lang="en-US" dirty="0">
                <a:solidFill>
                  <a:srgbClr val="FADA7A"/>
                </a:solidFill>
              </a:rPr>
              <a:t> samples before Christmas (M. </a:t>
            </a:r>
            <a:r>
              <a:rPr lang="en-US" dirty="0" err="1">
                <a:solidFill>
                  <a:srgbClr val="FADA7A"/>
                </a:solidFill>
              </a:rPr>
              <a:t>Kitzmantel</a:t>
            </a:r>
            <a:r>
              <a:rPr lang="en-US" dirty="0">
                <a:solidFill>
                  <a:srgbClr val="FADA7A"/>
                </a:solidFill>
              </a:rPr>
              <a:t>)</a:t>
            </a:r>
          </a:p>
          <a:p>
            <a:pPr lvl="1"/>
            <a:r>
              <a:rPr lang="en-US" dirty="0"/>
              <a:t>Important outcome: different resistance in the 2 planar directions of CFC (previously considered as transversally isotropic material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 descr="lcoll_logo3_small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381000"/>
            <a:ext cx="79008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0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L. </a:t>
            </a:r>
            <a:r>
              <a:rPr lang="en-US" dirty="0" err="1"/>
              <a:t>Peroni</a:t>
            </a:r>
            <a:r>
              <a:rPr lang="en-US" dirty="0"/>
              <a:t>: dynamic </a:t>
            </a:r>
            <a:r>
              <a:rPr lang="en-US" dirty="0" err="1"/>
              <a:t>characterisation</a:t>
            </a:r>
            <a:r>
              <a:rPr lang="en-US" dirty="0"/>
              <a:t> of collimator material at high temperature</a:t>
            </a:r>
          </a:p>
          <a:p>
            <a:pPr lvl="1"/>
            <a:r>
              <a:rPr lang="en-US" dirty="0"/>
              <a:t>limited heating up to 1000°C by the stainless steel </a:t>
            </a:r>
            <a:r>
              <a:rPr lang="en-US" dirty="0" err="1"/>
              <a:t>equipments</a:t>
            </a:r>
            <a:endParaRPr lang="en-US" dirty="0"/>
          </a:p>
          <a:p>
            <a:pPr lvl="1"/>
            <a:r>
              <a:rPr lang="en-US" dirty="0" err="1"/>
              <a:t>CuCD</a:t>
            </a:r>
            <a:r>
              <a:rPr lang="en-US" dirty="0"/>
              <a:t> can be tested in the facility devised for brittle materials</a:t>
            </a:r>
          </a:p>
          <a:p>
            <a:pPr lvl="1"/>
            <a:r>
              <a:rPr lang="en-US" dirty="0"/>
              <a:t>strong tension/compression asymmetry found in Inermet180</a:t>
            </a:r>
          </a:p>
          <a:p>
            <a:pPr lvl="1"/>
            <a:r>
              <a:rPr lang="en-US" dirty="0">
                <a:solidFill>
                  <a:schemeClr val="accent4"/>
                </a:solidFill>
              </a:rPr>
              <a:t>Next step: improvement of setup to test brittle material (ex: </a:t>
            </a:r>
            <a:r>
              <a:rPr lang="en-US" dirty="0" err="1">
                <a:solidFill>
                  <a:schemeClr val="accent4"/>
                </a:solidFill>
              </a:rPr>
              <a:t>MoGr</a:t>
            </a:r>
            <a:r>
              <a:rPr lang="en-US" dirty="0">
                <a:solidFill>
                  <a:schemeClr val="accent4"/>
                </a:solidFill>
              </a:rPr>
              <a:t>, </a:t>
            </a:r>
            <a:r>
              <a:rPr lang="en-US" dirty="0" err="1">
                <a:solidFill>
                  <a:schemeClr val="accent4"/>
                </a:solidFill>
              </a:rPr>
              <a:t>CuCD</a:t>
            </a:r>
            <a:r>
              <a:rPr lang="en-US" dirty="0">
                <a:solidFill>
                  <a:schemeClr val="accent4"/>
                </a:solidFill>
              </a:rPr>
              <a:t>, CFC..)</a:t>
            </a:r>
          </a:p>
          <a:p>
            <a:r>
              <a:rPr lang="en-US" dirty="0"/>
              <a:t>E. </a:t>
            </a:r>
            <a:r>
              <a:rPr lang="en-US" dirty="0" err="1"/>
              <a:t>Quaranta</a:t>
            </a:r>
            <a:r>
              <a:rPr lang="en-US" dirty="0"/>
              <a:t>: failure scenarios for TCTs and </a:t>
            </a:r>
            <a:r>
              <a:rPr lang="en-US" dirty="0" err="1"/>
              <a:t>SixTrack</a:t>
            </a:r>
            <a:r>
              <a:rPr lang="en-US" dirty="0"/>
              <a:t> simulations with advanced collimator</a:t>
            </a:r>
          </a:p>
          <a:p>
            <a:pPr lvl="1"/>
            <a:r>
              <a:rPr lang="en-US" dirty="0"/>
              <a:t>impact distribution coordinates in TCT for different scenarios available for FLUKA and AUTODYN simulations</a:t>
            </a:r>
          </a:p>
          <a:p>
            <a:pPr lvl="1"/>
            <a:r>
              <a:rPr lang="en-US" dirty="0"/>
              <a:t>compare with FLUKA and other codes composite parameters used to model </a:t>
            </a:r>
            <a:r>
              <a:rPr lang="en-US" dirty="0" err="1"/>
              <a:t>MoGr</a:t>
            </a:r>
            <a:r>
              <a:rPr lang="en-US" dirty="0"/>
              <a:t> and </a:t>
            </a:r>
            <a:r>
              <a:rPr lang="en-US" dirty="0" err="1"/>
              <a:t>CuCD</a:t>
            </a:r>
            <a:r>
              <a:rPr lang="en-US" dirty="0"/>
              <a:t> in </a:t>
            </a:r>
            <a:r>
              <a:rPr lang="en-US" dirty="0" err="1"/>
              <a:t>SixTrack</a:t>
            </a:r>
            <a:endParaRPr lang="en-US" dirty="0"/>
          </a:p>
          <a:p>
            <a:pPr lvl="1"/>
            <a:r>
              <a:rPr lang="en-US" dirty="0" err="1"/>
              <a:t>AlexR</a:t>
            </a:r>
            <a:r>
              <a:rPr lang="en-US" dirty="0"/>
              <a:t>: take into account electronic contribution to energy deposition calculated by FLUKA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M. </a:t>
            </a:r>
            <a:r>
              <a:rPr lang="en-US" dirty="0" err="1"/>
              <a:t>Tomut</a:t>
            </a:r>
            <a:r>
              <a:rPr lang="en-US" dirty="0"/>
              <a:t>: results of irradiation tests at GSI on LHC collimator material samples</a:t>
            </a:r>
          </a:p>
          <a:p>
            <a:pPr lvl="1"/>
            <a:r>
              <a:rPr lang="en-US" dirty="0"/>
              <a:t>irradiated carbon fibers showed strong radial contraction</a:t>
            </a:r>
          </a:p>
          <a:p>
            <a:pPr lvl="1"/>
            <a:r>
              <a:rPr lang="en-US" dirty="0"/>
              <a:t>beneficial effect of heat treatment on </a:t>
            </a:r>
            <a:r>
              <a:rPr lang="en-US" dirty="0" err="1"/>
              <a:t>MoGr</a:t>
            </a:r>
            <a:r>
              <a:rPr lang="en-US" dirty="0"/>
              <a:t> radiation-induced deformation</a:t>
            </a:r>
          </a:p>
          <a:p>
            <a:pPr lvl="1"/>
            <a:r>
              <a:rPr lang="en-US" dirty="0"/>
              <a:t>thermal diffusivity degradation in </a:t>
            </a:r>
            <a:r>
              <a:rPr lang="en-US" dirty="0" err="1"/>
              <a:t>MoGr</a:t>
            </a:r>
            <a:r>
              <a:rPr lang="en-US" dirty="0"/>
              <a:t> very fast at low fluencies with respect to </a:t>
            </a:r>
            <a:r>
              <a:rPr lang="en-US" dirty="0" err="1"/>
              <a:t>CuCD</a:t>
            </a:r>
            <a:r>
              <a:rPr lang="en-US" dirty="0"/>
              <a:t>, but plateau reached at higher fluencies. Much better </a:t>
            </a:r>
            <a:r>
              <a:rPr lang="en-US" dirty="0" err="1"/>
              <a:t>behaviour</a:t>
            </a:r>
            <a:r>
              <a:rPr lang="en-US" dirty="0"/>
              <a:t> than pure graphite</a:t>
            </a:r>
          </a:p>
          <a:p>
            <a:pPr lvl="1"/>
            <a:r>
              <a:rPr lang="en-US" dirty="0">
                <a:solidFill>
                  <a:srgbClr val="FADA7A"/>
                </a:solidFill>
              </a:rPr>
              <a:t>Intermediate material meeting in February to discuss latest results more in details before the milestone due in May 2015</a:t>
            </a:r>
          </a:p>
          <a:p>
            <a:pPr lvl="1"/>
            <a:r>
              <a:rPr lang="en-US" dirty="0" err="1">
                <a:solidFill>
                  <a:srgbClr val="FADA7A"/>
                </a:solidFill>
              </a:rPr>
              <a:t>Marilena</a:t>
            </a:r>
            <a:r>
              <a:rPr lang="en-US" dirty="0">
                <a:solidFill>
                  <a:srgbClr val="FADA7A"/>
                </a:solidFill>
              </a:rPr>
              <a:t> to continue and </a:t>
            </a:r>
            <a:r>
              <a:rPr lang="en-US" dirty="0" err="1">
                <a:solidFill>
                  <a:srgbClr val="FADA7A"/>
                </a:solidFill>
              </a:rPr>
              <a:t>finalise</a:t>
            </a:r>
            <a:r>
              <a:rPr lang="en-US" dirty="0">
                <a:solidFill>
                  <a:srgbClr val="FADA7A"/>
                </a:solidFill>
              </a:rPr>
              <a:t> </a:t>
            </a:r>
            <a:r>
              <a:rPr lang="en-US" dirty="0" err="1">
                <a:solidFill>
                  <a:srgbClr val="FADA7A"/>
                </a:solidFill>
              </a:rPr>
              <a:t>characterisation</a:t>
            </a:r>
            <a:r>
              <a:rPr lang="en-US" dirty="0">
                <a:solidFill>
                  <a:srgbClr val="FADA7A"/>
                </a:solidFill>
              </a:rPr>
              <a:t> of irradiated samples </a:t>
            </a:r>
            <a:endParaRPr lang="en-US" dirty="0">
              <a:solidFill>
                <a:srgbClr val="FADA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55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A. </a:t>
            </a:r>
            <a:r>
              <a:rPr lang="en-US" dirty="0" err="1"/>
              <a:t>Ryazanov</a:t>
            </a:r>
            <a:r>
              <a:rPr lang="en-US" dirty="0"/>
              <a:t>: results on </a:t>
            </a:r>
            <a:r>
              <a:rPr lang="en-US" dirty="0" err="1"/>
              <a:t>MoCuCD</a:t>
            </a:r>
            <a:endParaRPr lang="en-US" dirty="0"/>
          </a:p>
          <a:p>
            <a:r>
              <a:rPr lang="en-US" dirty="0"/>
              <a:t>N. </a:t>
            </a:r>
            <a:r>
              <a:rPr lang="en-US" dirty="0" err="1"/>
              <a:t>Simos</a:t>
            </a:r>
            <a:r>
              <a:rPr lang="en-US" dirty="0"/>
              <a:t>: results of irradiation tests at BNL on LHC collimator material samples</a:t>
            </a:r>
          </a:p>
          <a:p>
            <a:pPr lvl="1"/>
            <a:r>
              <a:rPr lang="en-US" dirty="0"/>
              <a:t>wait for the most radioactive samples to cool down before can be handle for measurement</a:t>
            </a:r>
          </a:p>
          <a:p>
            <a:pPr lvl="1"/>
            <a:r>
              <a:rPr lang="en-US" dirty="0">
                <a:solidFill>
                  <a:srgbClr val="FADA7A"/>
                </a:solidFill>
              </a:rPr>
              <a:t>Action: complete analysis of irradiated samples (student from CERN will be sent in February to follow them up)</a:t>
            </a:r>
            <a:endParaRPr lang="en-US" dirty="0">
              <a:solidFill>
                <a:srgbClr val="FADA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89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Simulations Federico: need to review impact parameters for </a:t>
            </a:r>
            <a:r>
              <a:rPr lang="en-US" dirty="0" err="1"/>
              <a:t>HiLumi</a:t>
            </a:r>
            <a:r>
              <a:rPr lang="en-US" dirty="0"/>
              <a:t>. Find </a:t>
            </a:r>
            <a:r>
              <a:rPr lang="en-US" dirty="0" smtClean="0"/>
              <a:t>worst </a:t>
            </a:r>
            <a:r>
              <a:rPr lang="en-US" dirty="0"/>
              <a:t>case in </a:t>
            </a:r>
            <a:r>
              <a:rPr lang="en-US" dirty="0" err="1"/>
              <a:t>therms</a:t>
            </a:r>
            <a:r>
              <a:rPr lang="en-US" dirty="0"/>
              <a:t> of impacting beam sizes (after ongoing tests with </a:t>
            </a:r>
            <a:r>
              <a:rPr lang="en-US" dirty="0" smtClean="0"/>
              <a:t>old </a:t>
            </a:r>
            <a:r>
              <a:rPr lang="en-US" dirty="0"/>
              <a:t>reference case). </a:t>
            </a:r>
          </a:p>
          <a:p>
            <a:endParaRPr lang="en-US" dirty="0"/>
          </a:p>
          <a:p>
            <a:r>
              <a:rPr lang="en-US" dirty="0"/>
              <a:t>Action for RHP: new samples for characterization by end 2014. </a:t>
            </a:r>
          </a:p>
          <a:p>
            <a:endParaRPr lang="en-US" dirty="0"/>
          </a:p>
          <a:p>
            <a:r>
              <a:rPr lang="en-US" dirty="0"/>
              <a:t>Action CERN and Graz: finalize proposal for microphone </a:t>
            </a:r>
            <a:r>
              <a:rPr lang="en-US" dirty="0" smtClean="0"/>
              <a:t>measurements for </a:t>
            </a:r>
            <a:r>
              <a:rPr lang="en-US" dirty="0"/>
              <a:t>HRM tests, with clear responsibilities for different experiments. </a:t>
            </a:r>
          </a:p>
          <a:p>
            <a:endParaRPr lang="en-US" dirty="0"/>
          </a:p>
          <a:p>
            <a:r>
              <a:rPr lang="en-US" dirty="0" err="1"/>
              <a:t>CuCD</a:t>
            </a:r>
            <a:r>
              <a:rPr lang="en-US" dirty="0"/>
              <a:t> tests at </a:t>
            </a:r>
            <a:r>
              <a:rPr lang="en-US" dirty="0" err="1"/>
              <a:t>polito</a:t>
            </a:r>
            <a:r>
              <a:rPr lang="en-US" dirty="0"/>
              <a:t> with samples without screw threads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06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Beam </a:t>
            </a:r>
            <a:r>
              <a:rPr lang="en-US" dirty="0"/>
              <a:t>tests GSI: </a:t>
            </a:r>
          </a:p>
          <a:p>
            <a:pPr lvl="1"/>
            <a:r>
              <a:rPr lang="en-US" dirty="0" smtClean="0"/>
              <a:t>plan </a:t>
            </a:r>
            <a:r>
              <a:rPr lang="en-US" dirty="0"/>
              <a:t>and prepare well tests during short run after summer </a:t>
            </a:r>
            <a:r>
              <a:rPr lang="en-US" dirty="0" smtClean="0"/>
              <a:t>2015 (</a:t>
            </a:r>
            <a:r>
              <a:rPr lang="en-US" dirty="0"/>
              <a:t>New samples, final grades, for final feedback on prototype)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compile a list of available data, with action plan for </a:t>
            </a:r>
            <a:r>
              <a:rPr lang="en-US" dirty="0" smtClean="0"/>
              <a:t>detailed </a:t>
            </a:r>
            <a:r>
              <a:rPr lang="en-US" dirty="0"/>
              <a:t>analysis. Who/how other teams can help?</a:t>
            </a:r>
          </a:p>
          <a:p>
            <a:r>
              <a:rPr lang="en-US" dirty="0"/>
              <a:t>Important for official EU documents due in 6 months. 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Beam tests BNL:</a:t>
            </a:r>
          </a:p>
          <a:p>
            <a:pPr lvl="1"/>
            <a:r>
              <a:rPr lang="en-US" dirty="0"/>
              <a:t>Same as second point for GSI. </a:t>
            </a:r>
          </a:p>
          <a:p>
            <a:pPr lvl="1"/>
            <a:r>
              <a:rPr lang="en-US" dirty="0"/>
              <a:t>What is the impact of different grades of </a:t>
            </a:r>
            <a:r>
              <a:rPr lang="en-US" dirty="0" err="1"/>
              <a:t>MoGr</a:t>
            </a:r>
            <a:r>
              <a:rPr lang="en-US" dirty="0"/>
              <a:t>, as samples older than </a:t>
            </a:r>
            <a:r>
              <a:rPr lang="en-US" dirty="0" smtClean="0"/>
              <a:t>2 </a:t>
            </a:r>
            <a:r>
              <a:rPr lang="en-US" dirty="0"/>
              <a:t>years were irradiated?</a:t>
            </a:r>
          </a:p>
          <a:p>
            <a:pPr lvl="1"/>
            <a:r>
              <a:rPr lang="en-US" dirty="0"/>
              <a:t>Strategy for analysis to be defined in order to optimize the </a:t>
            </a:r>
            <a:r>
              <a:rPr lang="en-US" dirty="0" smtClean="0"/>
              <a:t>exploitation of </a:t>
            </a:r>
            <a:r>
              <a:rPr lang="en-US" dirty="0"/>
              <a:t>beam tests. How do we </a:t>
            </a:r>
            <a:r>
              <a:rPr lang="en-US" dirty="0" err="1"/>
              <a:t>analyse</a:t>
            </a:r>
            <a:r>
              <a:rPr lang="en-US" dirty="0"/>
              <a:t> the X-ray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118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uCARD-2">
      <a:dk1>
        <a:srgbClr val="0070C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FFC000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21719</TotalTime>
  <Words>274</Words>
  <Application>Microsoft Macintosh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2nd EuCARD2 ColMat HDED annual meeting wrap-up</vt:lpstr>
      <vt:lpstr>Wrap-up</vt:lpstr>
      <vt:lpstr>Wrap-up</vt:lpstr>
      <vt:lpstr>Wrap-up</vt:lpstr>
      <vt:lpstr>Wrap-up</vt:lpstr>
      <vt:lpstr>Actions</vt:lpstr>
      <vt:lpstr>Actions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adriana rossi</dc:creator>
  <cp:keywords/>
  <dc:description/>
  <cp:lastModifiedBy>Adriana Rossi</cp:lastModifiedBy>
  <cp:revision>268</cp:revision>
  <cp:lastPrinted>2014-11-21T15:22:30Z</cp:lastPrinted>
  <dcterms:created xsi:type="dcterms:W3CDTF">2013-06-13T12:32:15Z</dcterms:created>
  <dcterms:modified xsi:type="dcterms:W3CDTF">2014-12-05T14:43:44Z</dcterms:modified>
  <cp:category/>
</cp:coreProperties>
</file>