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08" r:id="rId2"/>
    <p:sldId id="317" r:id="rId3"/>
    <p:sldId id="318" r:id="rId4"/>
    <p:sldId id="319" r:id="rId5"/>
    <p:sldId id="321" r:id="rId6"/>
    <p:sldId id="323" r:id="rId7"/>
    <p:sldId id="324" r:id="rId8"/>
    <p:sldId id="322" r:id="rId9"/>
    <p:sldId id="325" r:id="rId10"/>
    <p:sldId id="326" r:id="rId11"/>
    <p:sldId id="327" r:id="rId12"/>
    <p:sldId id="328" r:id="rId13"/>
    <p:sldId id="329" r:id="rId14"/>
    <p:sldId id="307" r:id="rId15"/>
    <p:sldId id="296" r:id="rId16"/>
    <p:sldId id="261" r:id="rId17"/>
    <p:sldId id="274" r:id="rId18"/>
    <p:sldId id="268" r:id="rId19"/>
    <p:sldId id="295" r:id="rId20"/>
    <p:sldId id="265" r:id="rId21"/>
    <p:sldId id="306" r:id="rId22"/>
    <p:sldId id="288" r:id="rId23"/>
    <p:sldId id="294" r:id="rId24"/>
    <p:sldId id="297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9" autoAdjust="0"/>
    <p:restoredTop sz="94660"/>
  </p:normalViewPr>
  <p:slideViewPr>
    <p:cSldViewPr>
      <p:cViewPr>
        <p:scale>
          <a:sx n="116" d="100"/>
          <a:sy n="116" d="100"/>
        </p:scale>
        <p:origin x="-1160" y="-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85EA0-3E22-6C48-A745-E8EBD69AF5C2}" type="datetimeFigureOut">
              <a:rPr lang="en-US" smtClean="0"/>
              <a:t>28/10/14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FD906-AF4A-8945-B197-80FD33B6B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29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841D1-C9D9-4179-8FBC-75B4E06E48CC}" type="datetimeFigureOut">
              <a:rPr lang="it-IT" smtClean="0"/>
              <a:t>28/10/14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753A6-7C5A-439E-BF49-F3E1B9BB42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693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71ECB-1B2E-4AE8-AB91-61641B8C2703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367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i="1" dirty="0" smtClean="0">
                <a:solidFill>
                  <a:srgbClr val="FF0000"/>
                </a:solidFill>
              </a:rPr>
              <a:t>WE NEED TO KNOW IF THE FORWARD SIDE OF THE MAGNET IS ACCESSIBLE DURING THIS PHASE</a:t>
            </a:r>
            <a:endParaRPr lang="it-IT" i="1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753A6-7C5A-439E-BF49-F3E1B9BB429A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2029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81FF-6D6C-4CE6-94CC-8C67AF6AE6C1}" type="datetime1">
              <a:rPr lang="it-IT" smtClean="0"/>
              <a:t>28/10/14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BCE-3343-46EF-B6F1-234A009DA6E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7932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4F4D-6840-422D-9CA0-403394DE080E}" type="datetime1">
              <a:rPr lang="it-IT" smtClean="0"/>
              <a:t>28/10/14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BCE-3343-46EF-B6F1-234A009DA6E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4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8C7B-E524-492D-814A-D2B75FDAAB9B}" type="datetime1">
              <a:rPr lang="it-IT" smtClean="0"/>
              <a:t>28/10/14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BCE-3343-46EF-B6F1-234A009DA6E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821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70D9-7E3C-45F7-8401-B5DB1DA5C6B0}" type="datetime1">
              <a:rPr lang="it-IT" smtClean="0"/>
              <a:t>28/10/14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BCE-3343-46EF-B6F1-234A009DA6E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925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9F9C-C0E4-435D-898B-8EA6AB836A74}" type="datetime1">
              <a:rPr lang="it-IT" smtClean="0"/>
              <a:t>28/10/14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BCE-3343-46EF-B6F1-234A009DA6E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494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598CC-5E28-4E97-83CC-552D366BC154}" type="datetime1">
              <a:rPr lang="it-IT" smtClean="0"/>
              <a:t>28/10/14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BCE-3343-46EF-B6F1-234A009DA6E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301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8716-0DF2-4891-B5FC-3EE81165A022}" type="datetime1">
              <a:rPr lang="it-IT" smtClean="0"/>
              <a:t>28/10/14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BCE-3343-46EF-B6F1-234A009DA6E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087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95E8-7A72-4024-864E-EF63682608AC}" type="datetime1">
              <a:rPr lang="it-IT" smtClean="0"/>
              <a:t>28/10/14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BCE-3343-46EF-B6F1-234A009DA6E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760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3AE8-3ADF-470D-8225-B6DFDCF4467F}" type="datetime1">
              <a:rPr lang="it-IT" smtClean="0"/>
              <a:t>28/10/14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BCE-3343-46EF-B6F1-234A009DA6E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3157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3DD9F-1CE3-4F00-B479-1A61FD032362}" type="datetime1">
              <a:rPr lang="it-IT" smtClean="0"/>
              <a:t>28/10/14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BCE-3343-46EF-B6F1-234A009DA6E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76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68A89-1A2B-43E1-91B7-0FAE9FD21C02}" type="datetime1">
              <a:rPr lang="it-IT" smtClean="0"/>
              <a:t>28/10/14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BCE-3343-46EF-B6F1-234A009DA6E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561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CF457-D9C9-418B-966D-25EC08C97EE7}" type="datetime1">
              <a:rPr lang="it-IT" smtClean="0"/>
              <a:t>28/10/14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E4BCE-3343-46EF-B6F1-234A009DA6E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23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microsoft.com/office/2007/relationships/hdphoto" Target="../media/hdphoto15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Relationship Id="rId3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jpeg"/><Relationship Id="rId5" Type="http://schemas.microsoft.com/office/2007/relationships/hdphoto" Target="../media/hdphoto2.wdp"/><Relationship Id="rId6" Type="http://schemas.openxmlformats.org/officeDocument/2006/relationships/image" Target="../media/image6.jpeg"/><Relationship Id="rId7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4" Type="http://schemas.openxmlformats.org/officeDocument/2006/relationships/image" Target="../media/image9.jpeg"/><Relationship Id="rId5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4" Type="http://schemas.openxmlformats.org/officeDocument/2006/relationships/image" Target="../media/image11.jpeg"/><Relationship Id="rId5" Type="http://schemas.microsoft.com/office/2007/relationships/hdphoto" Target="../media/hdphoto8.wdp"/><Relationship Id="rId6" Type="http://schemas.openxmlformats.org/officeDocument/2006/relationships/image" Target="../media/image12.jpeg"/><Relationship Id="rId7" Type="http://schemas.microsoft.com/office/2007/relationships/hdphoto" Target="../media/hdphoto9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4" Type="http://schemas.openxmlformats.org/officeDocument/2006/relationships/image" Target="../media/image14.jpeg"/><Relationship Id="rId5" Type="http://schemas.microsoft.com/office/2007/relationships/hdphoto" Target="../media/hdphoto1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4" Type="http://schemas.openxmlformats.org/officeDocument/2006/relationships/image" Target="../media/image16.jpeg"/><Relationship Id="rId5" Type="http://schemas.microsoft.com/office/2007/relationships/hdphoto" Target="../media/hdphoto1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7BCE4BCE-3343-46EF-B6F1-234A009DA6E1}" type="slidenum">
              <a:rPr lang="it-IT" smtClean="0"/>
              <a:t>1</a:t>
            </a:fld>
            <a:endParaRPr lang="it-IT" dirty="0"/>
          </a:p>
        </p:txBody>
      </p:sp>
      <p:pic>
        <p:nvPicPr>
          <p:cNvPr id="1026" name="Picture 2" descr="C:\Users\Dario Orecchini\Desktop\D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41199"/>
            <a:ext cx="3816424" cy="287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rio Orecchini\Desktop\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84115"/>
            <a:ext cx="4065226" cy="304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ario Orecchini\Desktop\L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3"/>
            <a:ext cx="4012069" cy="302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ccia a destra 4"/>
          <p:cNvSpPr/>
          <p:nvPr/>
        </p:nvSpPr>
        <p:spPr>
          <a:xfrm>
            <a:off x="6588224" y="5373217"/>
            <a:ext cx="543286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 rot="10800000">
            <a:off x="6588224" y="5590317"/>
            <a:ext cx="543286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Box 13"/>
          <p:cNvSpPr txBox="1"/>
          <p:nvPr/>
        </p:nvSpPr>
        <p:spPr>
          <a:xfrm>
            <a:off x="4572000" y="908720"/>
            <a:ext cx="432048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rgbClr val="FF0000"/>
                </a:solidFill>
                <a:latin typeface="Comic Sans MS"/>
                <a:cs typeface="Comic Sans MS"/>
              </a:rPr>
              <a:t>SPLIT SETUP OF STT… </a:t>
            </a:r>
          </a:p>
          <a:p>
            <a:r>
              <a:rPr lang="en-US" sz="12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200" dirty="0" smtClean="0">
                <a:solidFill>
                  <a:srgbClr val="FF0000"/>
                </a:solidFill>
                <a:latin typeface="Comic Sans MS"/>
                <a:cs typeface="Comic Sans MS"/>
              </a:rPr>
              <a:t>   …… </a:t>
            </a:r>
            <a:r>
              <a:rPr lang="en-US" sz="1200" dirty="0" smtClean="0">
                <a:solidFill>
                  <a:srgbClr val="FF0000"/>
                </a:solidFill>
                <a:latin typeface="Comic Sans MS"/>
                <a:cs typeface="Comic Sans MS"/>
              </a:rPr>
              <a:t>ACCESS </a:t>
            </a:r>
            <a:r>
              <a:rPr lang="en-US" sz="1200" dirty="0">
                <a:solidFill>
                  <a:srgbClr val="FF0000"/>
                </a:solidFill>
                <a:latin typeface="Comic Sans MS"/>
                <a:cs typeface="Comic Sans MS"/>
              </a:rPr>
              <a:t>FOR MAINTENANCE </a:t>
            </a:r>
            <a:r>
              <a:rPr lang="en-US" sz="1200" dirty="0" smtClean="0">
                <a:solidFill>
                  <a:srgbClr val="FF0000"/>
                </a:solidFill>
                <a:latin typeface="Comic Sans MS"/>
                <a:cs typeface="Comic Sans MS"/>
              </a:rPr>
              <a:t> EASY &amp; SMART</a:t>
            </a:r>
          </a:p>
        </p:txBody>
      </p:sp>
      <p:sp>
        <p:nvSpPr>
          <p:cNvPr id="12" name="Arrotonda angolo diagonale rettangolo 11"/>
          <p:cNvSpPr/>
          <p:nvPr/>
        </p:nvSpPr>
        <p:spPr>
          <a:xfrm>
            <a:off x="1187624" y="116632"/>
            <a:ext cx="6768751" cy="288032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i="1" dirty="0">
                <a:solidFill>
                  <a:srgbClr val="0070C0"/>
                </a:solidFill>
                <a:latin typeface="Comic Sans MS"/>
                <a:cs typeface="Comic Sans MS"/>
              </a:rPr>
              <a:t>- RECOMMENDATIONS </a:t>
            </a:r>
            <a:r>
              <a:rPr lang="en-US" sz="1200" i="1" dirty="0" smtClean="0">
                <a:solidFill>
                  <a:srgbClr val="0070C0"/>
                </a:solidFill>
                <a:latin typeface="Comic Sans MS"/>
                <a:cs typeface="Comic Sans MS"/>
              </a:rPr>
              <a:t> MADE </a:t>
            </a:r>
            <a:r>
              <a:rPr lang="en-US" sz="1200" i="1" dirty="0">
                <a:solidFill>
                  <a:srgbClr val="3366FF"/>
                </a:solidFill>
                <a:latin typeface="Comic Sans MS"/>
                <a:cs typeface="Comic Sans MS"/>
              </a:rPr>
              <a:t>BY</a:t>
            </a:r>
            <a:r>
              <a:rPr lang="en-US" sz="1200" i="1" dirty="0">
                <a:solidFill>
                  <a:srgbClr val="0070C0"/>
                </a:solidFill>
                <a:latin typeface="Comic Sans MS"/>
                <a:cs typeface="Comic Sans MS"/>
              </a:rPr>
              <a:t> LARS DURING THE LAST </a:t>
            </a:r>
            <a:r>
              <a:rPr lang="en-US" sz="1200" i="1" dirty="0" smtClean="0">
                <a:solidFill>
                  <a:srgbClr val="0070C0"/>
                </a:solidFill>
                <a:latin typeface="Comic Sans MS"/>
                <a:cs typeface="Comic Sans MS"/>
              </a:rPr>
              <a:t> FRASCATI  MEETING</a:t>
            </a:r>
            <a:r>
              <a:rPr lang="en-US" sz="1200" i="1" dirty="0">
                <a:solidFill>
                  <a:srgbClr val="0070C0"/>
                </a:solidFill>
                <a:latin typeface="Comic Sans MS"/>
                <a:cs typeface="Comic Sans MS"/>
              </a:rPr>
              <a:t>……..</a:t>
            </a:r>
            <a:endParaRPr lang="en-US" sz="1200" i="1" dirty="0" smtClean="0">
              <a:solidFill>
                <a:srgbClr val="0070C0"/>
              </a:solidFill>
              <a:latin typeface="Comic Sans MS"/>
              <a:cs typeface="Comic Sans MS"/>
            </a:endParaRPr>
          </a:p>
        </p:txBody>
      </p:sp>
      <p:sp>
        <p:nvSpPr>
          <p:cNvPr id="6" name="Arrotonda angolo diagonale rettangolo 5"/>
          <p:cNvSpPr/>
          <p:nvPr/>
        </p:nvSpPr>
        <p:spPr>
          <a:xfrm>
            <a:off x="2987824" y="2924944"/>
            <a:ext cx="2376264" cy="360040"/>
          </a:xfrm>
          <a:prstGeom prst="round2Diag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/>
          <p:cNvCxnSpPr/>
          <p:nvPr/>
        </p:nvCxnSpPr>
        <p:spPr>
          <a:xfrm flipH="1">
            <a:off x="5076056" y="1412776"/>
            <a:ext cx="360040" cy="151216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3"/>
          <p:cNvSpPr txBox="1"/>
          <p:nvPr/>
        </p:nvSpPr>
        <p:spPr>
          <a:xfrm>
            <a:off x="251520" y="5445224"/>
            <a:ext cx="4176464" cy="55399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… TRYING </a:t>
            </a:r>
            <a:r>
              <a:rPr lang="en-US" sz="1000" i="1" dirty="0">
                <a:solidFill>
                  <a:srgbClr val="FF0000"/>
                </a:solidFill>
                <a:latin typeface="Comic Sans MS"/>
                <a:cs typeface="Comic Sans MS"/>
              </a:rPr>
              <a:t>TO GIVE AN ANSWER </a:t>
            </a:r>
            <a:r>
              <a:rPr lang="en-US" sz="1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TO LARS REQUEST  </a:t>
            </a:r>
            <a:r>
              <a:rPr lang="en-US" sz="1000" i="1" dirty="0">
                <a:solidFill>
                  <a:srgbClr val="FF0000"/>
                </a:solidFill>
                <a:latin typeface="Comic Sans MS"/>
                <a:cs typeface="Comic Sans MS"/>
              </a:rPr>
              <a:t>... </a:t>
            </a:r>
            <a:r>
              <a:rPr lang="en-US" sz="1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</a:p>
          <a:p>
            <a:r>
              <a:rPr lang="en-US" sz="1000" i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         THAT'S </a:t>
            </a:r>
            <a:r>
              <a:rPr lang="en-US" sz="1000" i="1" dirty="0">
                <a:solidFill>
                  <a:srgbClr val="FF0000"/>
                </a:solidFill>
                <a:latin typeface="Comic Sans MS"/>
                <a:cs typeface="Comic Sans MS"/>
              </a:rPr>
              <a:t>A PRELIMINARY PROPOSAL FOR A DIFFERENT </a:t>
            </a:r>
            <a:endParaRPr lang="en-US" sz="1000" i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sz="1000" i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         SOLUTION </a:t>
            </a:r>
            <a:r>
              <a:rPr lang="en-US" sz="1000" i="1" dirty="0">
                <a:solidFill>
                  <a:srgbClr val="FF0000"/>
                </a:solidFill>
                <a:latin typeface="Comic Sans MS"/>
                <a:cs typeface="Comic Sans MS"/>
              </a:rPr>
              <a:t>OF ASSEMBLY OF CENTRAL TRACKER</a:t>
            </a:r>
            <a:r>
              <a:rPr lang="en-US" sz="1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).</a:t>
            </a:r>
          </a:p>
        </p:txBody>
      </p:sp>
      <p:sp>
        <p:nvSpPr>
          <p:cNvPr id="14" name="Segnaposto numero diapositiva 3"/>
          <p:cNvSpPr txBox="1">
            <a:spLocks/>
          </p:cNvSpPr>
          <p:nvPr/>
        </p:nvSpPr>
        <p:spPr>
          <a:xfrm>
            <a:off x="179512" y="64466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26221" y="6631468"/>
            <a:ext cx="45460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>
                <a:solidFill>
                  <a:srgbClr val="3366FF"/>
                </a:solidFill>
                <a:latin typeface="Comic Sans MS"/>
                <a:cs typeface="Comic Sans MS"/>
              </a:rPr>
              <a:t>OCTOBER 27-28 / GSI / PANDA WS / D. ORECCHINI (LNF-INFN)</a:t>
            </a:r>
            <a:endParaRPr lang="en-US" sz="1050" i="1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37347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7BCE4BCE-3343-46EF-B6F1-234A009DA6E1}" type="slidenum">
              <a:rPr lang="it-IT" smtClean="0"/>
              <a:t>10</a:t>
            </a:fld>
            <a:endParaRPr lang="it-IT"/>
          </a:p>
        </p:txBody>
      </p:sp>
      <p:pic>
        <p:nvPicPr>
          <p:cNvPr id="12290" name="Picture 2" descr="C:\Users\Dario Orecchini\Desktop\NNNN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617192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tonda angolo diagonale rettangolo 7"/>
          <p:cNvSpPr/>
          <p:nvPr/>
        </p:nvSpPr>
        <p:spPr>
          <a:xfrm>
            <a:off x="1835696" y="116632"/>
            <a:ext cx="5735020" cy="288032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i="1" dirty="0">
                <a:solidFill>
                  <a:srgbClr val="0070C0"/>
                </a:solidFill>
                <a:latin typeface="Comic Sans MS"/>
                <a:cs typeface="Comic Sans MS"/>
              </a:rPr>
              <a:t>- </a:t>
            </a:r>
            <a:r>
              <a:rPr lang="en-US" sz="1200" i="1" dirty="0" smtClean="0">
                <a:solidFill>
                  <a:srgbClr val="0070C0"/>
                </a:solidFill>
                <a:latin typeface="Comic Sans MS"/>
                <a:cs typeface="Comic Sans MS"/>
              </a:rPr>
              <a:t>CENTRAL TRACKER INSERTION SYSTEM IN EXPERIMENTAL HALL ……..</a:t>
            </a:r>
          </a:p>
        </p:txBody>
      </p:sp>
      <p:sp>
        <p:nvSpPr>
          <p:cNvPr id="9" name="TextBox 13"/>
          <p:cNvSpPr txBox="1"/>
          <p:nvPr/>
        </p:nvSpPr>
        <p:spPr>
          <a:xfrm>
            <a:off x="539552" y="692696"/>
            <a:ext cx="1728191" cy="2308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PICTORIAL FRONT VIEW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228184" y="4077072"/>
            <a:ext cx="0" cy="864096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213706" y="4945207"/>
            <a:ext cx="12573" cy="757801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3"/>
          <p:cNvSpPr txBox="1"/>
          <p:nvPr/>
        </p:nvSpPr>
        <p:spPr>
          <a:xfrm>
            <a:off x="6117004" y="4832759"/>
            <a:ext cx="2592288" cy="21544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  <a:latin typeface="Comic Sans MS"/>
                <a:cs typeface="Comic Sans MS"/>
              </a:rPr>
              <a:t>2240mm (DISTANCE  PLATFORM/HALL FLOOR)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6176" y="3068960"/>
            <a:ext cx="1728191" cy="2308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AUXILIARY PLATFORM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5616" y="2276872"/>
            <a:ext cx="1728191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AUXILIARY SUPPORT STRUCTURE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627784" y="2636912"/>
            <a:ext cx="1008112" cy="57606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12160" y="3311345"/>
            <a:ext cx="295508" cy="76572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221" y="6631468"/>
            <a:ext cx="4498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>
                <a:solidFill>
                  <a:srgbClr val="3366FF"/>
                </a:solidFill>
                <a:latin typeface="Comic Sans MS"/>
                <a:cs typeface="Comic Sans MS"/>
              </a:rPr>
              <a:t>OCTOBER 27-28 / GSI / PANDA WS / D. ORECCHINI (LNF-INFN</a:t>
            </a:r>
            <a:r>
              <a:rPr lang="en-US" sz="1050" dirty="0" smtClean="0">
                <a:latin typeface="Comic Sans MS"/>
                <a:cs typeface="Comic Sans MS"/>
              </a:rPr>
              <a:t>)</a:t>
            </a:r>
            <a:endParaRPr lang="en-US" sz="1050" dirty="0">
              <a:latin typeface="Comic Sans MS"/>
              <a:cs typeface="Comic Sans MS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5818199" y="5105603"/>
            <a:ext cx="3240360" cy="246221"/>
          </a:xfrm>
          <a:prstGeom prst="rect">
            <a:avLst/>
          </a:prstGeom>
          <a:solidFill>
            <a:srgbClr val="FFFF00"/>
          </a:solidFill>
          <a:ln w="127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- TO BE AGREED WITH THE EMC-BW PEOPLE</a:t>
            </a:r>
          </a:p>
        </p:txBody>
      </p:sp>
    </p:spTree>
    <p:extLst>
      <p:ext uri="{BB962C8B-B14F-4D97-AF65-F5344CB8AC3E}">
        <p14:creationId xmlns:p14="http://schemas.microsoft.com/office/powerpoint/2010/main" val="898036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7BCE4BCE-3343-46EF-B6F1-234A009DA6E1}" type="slidenum">
              <a:rPr lang="it-IT" smtClean="0"/>
              <a:t>11</a:t>
            </a:fld>
            <a:endParaRPr lang="it-IT" dirty="0"/>
          </a:p>
        </p:txBody>
      </p:sp>
      <p:sp>
        <p:nvSpPr>
          <p:cNvPr id="5" name="Arrotonda angolo diagonale rettangolo 4"/>
          <p:cNvSpPr/>
          <p:nvPr/>
        </p:nvSpPr>
        <p:spPr>
          <a:xfrm>
            <a:off x="271786" y="3429000"/>
            <a:ext cx="8764710" cy="1008112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i="1" dirty="0" smtClean="0">
                <a:latin typeface="Comic Sans MS" panose="030F0702030302020204" pitchFamily="66" charset="0"/>
              </a:rPr>
              <a:t>1. THE  </a:t>
            </a:r>
            <a:r>
              <a:rPr lang="en-US" sz="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“AUXILIARY STRUCTURE”  </a:t>
            </a:r>
            <a:r>
              <a:rPr lang="en-US" sz="800" i="1" dirty="0" smtClean="0">
                <a:latin typeface="Comic Sans MS" panose="030F0702030302020204" pitchFamily="66" charset="0"/>
              </a:rPr>
              <a:t>AND THE </a:t>
            </a:r>
            <a:r>
              <a:rPr lang="en-US" sz="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“CENTRAL SUPPORT FRAME” </a:t>
            </a:r>
            <a:r>
              <a:rPr lang="en-US" sz="800" i="1" dirty="0" smtClean="0">
                <a:latin typeface="Comic Sans MS" panose="030F0702030302020204" pitchFamily="66" charset="0"/>
              </a:rPr>
              <a:t>ARE MOVED  </a:t>
            </a:r>
            <a:r>
              <a:rPr lang="en-US" sz="800" i="1" dirty="0">
                <a:latin typeface="Comic Sans MS" panose="030F0702030302020204" pitchFamily="66" charset="0"/>
              </a:rPr>
              <a:t>IN </a:t>
            </a:r>
            <a:r>
              <a:rPr lang="en-US" sz="800" i="1" dirty="0" smtClean="0">
                <a:latin typeface="Comic Sans MS" panose="030F0702030302020204" pitchFamily="66" charset="0"/>
              </a:rPr>
              <a:t>THE DEDICATED LABORATORY  (IN FAIR AREA) WHERE:</a:t>
            </a:r>
          </a:p>
          <a:p>
            <a:r>
              <a:rPr lang="en-US" sz="800" i="1" dirty="0">
                <a:latin typeface="Comic Sans MS" panose="030F0702030302020204" pitchFamily="66" charset="0"/>
              </a:rPr>
              <a:t> </a:t>
            </a:r>
            <a:r>
              <a:rPr lang="en-US" sz="800" i="1" dirty="0" smtClean="0">
                <a:latin typeface="Comic Sans MS" panose="030F0702030302020204" pitchFamily="66" charset="0"/>
              </a:rPr>
              <a:t>                </a:t>
            </a:r>
            <a:r>
              <a:rPr lang="en-US" sz="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-THE  CROSS-PIPE  IS  MOUNTED  ON  THE  CENTRAL  SUPPORT   FRAME.</a:t>
            </a:r>
          </a:p>
          <a:p>
            <a:r>
              <a:rPr lang="en-US" sz="8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8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-THE  MVD  HALVES  ARE  ASSEMBLED ON  THE CENTRAL  FRAME.</a:t>
            </a:r>
          </a:p>
          <a:p>
            <a:r>
              <a:rPr lang="en-US" sz="8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     -THE  MVD  CABLES  AND  SERVICES  ARE  INSTALLED ON THE CROSS PIPE.</a:t>
            </a:r>
          </a:p>
          <a:p>
            <a:r>
              <a:rPr lang="en-US" sz="8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</a:t>
            </a:r>
            <a:r>
              <a:rPr lang="en-US" sz="8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-THE  </a:t>
            </a:r>
            <a:r>
              <a:rPr lang="en-US" sz="800" i="1" dirty="0">
                <a:solidFill>
                  <a:srgbClr val="C00000"/>
                </a:solidFill>
                <a:latin typeface="Comic Sans MS" panose="030F0702030302020204" pitchFamily="66" charset="0"/>
              </a:rPr>
              <a:t>MVD  CABLES  AND  SERVICES  ARE  INSTALLED ON THE </a:t>
            </a:r>
            <a:r>
              <a:rPr lang="en-US" sz="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PIPE SECTOR 1.</a:t>
            </a:r>
            <a:endParaRPr lang="en-US" sz="8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Arrotonda angolo diagonale rettangolo 6"/>
          <p:cNvSpPr/>
          <p:nvPr/>
        </p:nvSpPr>
        <p:spPr>
          <a:xfrm>
            <a:off x="283859" y="476672"/>
            <a:ext cx="8752637" cy="1224136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i="1" dirty="0" smtClean="0">
                <a:latin typeface="Comic Sans MS" panose="030F0702030302020204" pitchFamily="66" charset="0"/>
              </a:rPr>
              <a:t>1. </a:t>
            </a:r>
            <a:r>
              <a:rPr lang="en-US" sz="800" i="1" dirty="0" smtClean="0">
                <a:latin typeface="Comic Sans MS" panose="030F0702030302020204" pitchFamily="66" charset="0"/>
              </a:rPr>
              <a:t>STT  SYSTEM  (THE  TWO   SEPARATED HALVES)  IS  PREASSEMBLED INCLUDED THE ELECTRONIC CARDS (IN  JUELICH OR FAIR).</a:t>
            </a:r>
          </a:p>
          <a:p>
            <a:r>
              <a:rPr lang="en-US" sz="800" i="1" dirty="0">
                <a:latin typeface="Comic Sans MS" panose="030F0702030302020204" pitchFamily="66" charset="0"/>
              </a:rPr>
              <a:t> </a:t>
            </a:r>
            <a:r>
              <a:rPr lang="en-US" sz="800" i="1" dirty="0" smtClean="0">
                <a:latin typeface="Comic Sans MS" panose="030F0702030302020204" pitchFamily="66" charset="0"/>
              </a:rPr>
              <a:t>                    </a:t>
            </a:r>
            <a:r>
              <a:rPr lang="en-US" sz="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(~ </a:t>
            </a:r>
            <a:r>
              <a:rPr lang="en-US" sz="800" i="1" dirty="0">
                <a:solidFill>
                  <a:srgbClr val="C00000"/>
                </a:solidFill>
                <a:latin typeface="Comic Sans MS" panose="030F0702030302020204" pitchFamily="66" charset="0"/>
              </a:rPr>
              <a:t>3 months  for electronic  tests ,  that should  be  done  before  the mechanical  installation).</a:t>
            </a:r>
          </a:p>
          <a:p>
            <a:pPr marL="228600" indent="-228600">
              <a:buFont typeface="+mj-lt"/>
              <a:buAutoNum type="arabicPeriod"/>
            </a:pPr>
            <a:endParaRPr lang="en-US" sz="900" i="1" dirty="0" smtClean="0">
              <a:latin typeface="Comic Sans MS" panose="030F0702030302020204" pitchFamily="66" charset="0"/>
            </a:endParaRPr>
          </a:p>
          <a:p>
            <a:r>
              <a:rPr lang="en-US" sz="800" i="1" dirty="0" smtClean="0">
                <a:latin typeface="Comic Sans MS" panose="030F0702030302020204" pitchFamily="66" charset="0"/>
              </a:rPr>
              <a:t>2. </a:t>
            </a:r>
            <a:r>
              <a:rPr lang="en-US" sz="800" i="1" dirty="0">
                <a:latin typeface="Comic Sans MS" panose="030F0702030302020204" pitchFamily="66" charset="0"/>
              </a:rPr>
              <a:t>EACH “</a:t>
            </a:r>
            <a:r>
              <a:rPr lang="en-US" sz="800" i="1" dirty="0">
                <a:solidFill>
                  <a:srgbClr val="C00000"/>
                </a:solidFill>
                <a:latin typeface="Comic Sans MS" panose="030F0702030302020204" pitchFamily="66" charset="0"/>
              </a:rPr>
              <a:t>STT HALVE” </a:t>
            </a:r>
            <a:r>
              <a:rPr lang="en-US" sz="800" i="1" dirty="0">
                <a:latin typeface="Comic Sans MS" panose="030F0702030302020204" pitchFamily="66" charset="0"/>
              </a:rPr>
              <a:t>AND THE  RELATIVE </a:t>
            </a:r>
            <a:r>
              <a:rPr lang="en-US" sz="800" i="1" dirty="0">
                <a:solidFill>
                  <a:srgbClr val="C00000"/>
                </a:solidFill>
                <a:latin typeface="Comic Sans MS" panose="030F0702030302020204" pitchFamily="66" charset="0"/>
              </a:rPr>
              <a:t>“SERVICES SUPPORT FRAME” </a:t>
            </a:r>
            <a:r>
              <a:rPr lang="en-US" sz="800" i="1" dirty="0">
                <a:latin typeface="Comic Sans MS" panose="030F0702030302020204" pitchFamily="66" charset="0"/>
              </a:rPr>
              <a:t>ARE FITTED </a:t>
            </a:r>
            <a:r>
              <a:rPr lang="en-US" sz="800" i="1" dirty="0" smtClean="0">
                <a:latin typeface="Comic Sans MS" panose="030F0702030302020204" pitchFamily="66" charset="0"/>
              </a:rPr>
              <a:t> ON THE “</a:t>
            </a:r>
            <a:r>
              <a:rPr lang="en-US" sz="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ASSEMBLING AND HANDLING TOOL” </a:t>
            </a:r>
            <a:r>
              <a:rPr lang="en-US" sz="800" i="1" dirty="0" smtClean="0">
                <a:latin typeface="Comic Sans MS" panose="030F0702030302020204" pitchFamily="66" charset="0"/>
              </a:rPr>
              <a:t>(IN FAIR LABORATORY ).</a:t>
            </a:r>
          </a:p>
          <a:p>
            <a:pPr marL="228600" indent="-228600">
              <a:buAutoNum type="arabicPlain" startAt="2"/>
            </a:pPr>
            <a:endParaRPr lang="en-US" sz="800" i="1" dirty="0" smtClean="0">
              <a:latin typeface="Comic Sans MS" panose="030F0702030302020204" pitchFamily="66" charset="0"/>
            </a:endParaRPr>
          </a:p>
          <a:p>
            <a:r>
              <a:rPr lang="en-US" sz="800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3. THE CABLES, GAS PIPES AND ALL OTHER SERVICES ARE ASSEMBLED.</a:t>
            </a:r>
          </a:p>
        </p:txBody>
      </p:sp>
      <p:sp>
        <p:nvSpPr>
          <p:cNvPr id="8" name="TextBox 13"/>
          <p:cNvSpPr txBox="1"/>
          <p:nvPr/>
        </p:nvSpPr>
        <p:spPr>
          <a:xfrm>
            <a:off x="6300192" y="1325960"/>
            <a:ext cx="2160240" cy="2308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OPERATIONS ON “STT TRACKER”</a:t>
            </a:r>
          </a:p>
        </p:txBody>
      </p:sp>
      <p:sp>
        <p:nvSpPr>
          <p:cNvPr id="15" name="Arrotonda angolo diagonale rettangolo 14"/>
          <p:cNvSpPr/>
          <p:nvPr/>
        </p:nvSpPr>
        <p:spPr>
          <a:xfrm>
            <a:off x="2882243" y="116632"/>
            <a:ext cx="3777989" cy="288032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i="1" dirty="0">
                <a:solidFill>
                  <a:srgbClr val="0070C0"/>
                </a:solidFill>
                <a:latin typeface="Comic Sans MS"/>
                <a:cs typeface="Comic Sans MS"/>
              </a:rPr>
              <a:t>- SUMMARY OF </a:t>
            </a:r>
            <a:r>
              <a:rPr lang="en-US" sz="1200" i="1" dirty="0" smtClean="0">
                <a:solidFill>
                  <a:srgbClr val="0070C0"/>
                </a:solidFill>
                <a:latin typeface="Comic Sans MS"/>
                <a:cs typeface="Comic Sans MS"/>
              </a:rPr>
              <a:t> THE  MAIN  OPERATIONS</a:t>
            </a:r>
            <a:r>
              <a:rPr lang="en-US" sz="1200" i="1" dirty="0">
                <a:solidFill>
                  <a:srgbClr val="0070C0"/>
                </a:solidFill>
                <a:latin typeface="Comic Sans MS"/>
                <a:cs typeface="Comic Sans MS"/>
              </a:rPr>
              <a:t>……..</a:t>
            </a:r>
            <a:endParaRPr lang="en-US" sz="1200" i="1" dirty="0" smtClean="0">
              <a:solidFill>
                <a:srgbClr val="0070C0"/>
              </a:solidFill>
              <a:latin typeface="Comic Sans MS"/>
              <a:cs typeface="Comic Sans MS"/>
            </a:endParaRPr>
          </a:p>
        </p:txBody>
      </p:sp>
      <p:sp>
        <p:nvSpPr>
          <p:cNvPr id="16" name="Arrotonda angolo diagonale rettangolo 15"/>
          <p:cNvSpPr/>
          <p:nvPr/>
        </p:nvSpPr>
        <p:spPr>
          <a:xfrm>
            <a:off x="293398" y="1772816"/>
            <a:ext cx="8752637" cy="1584176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i="1" dirty="0" smtClean="0">
                <a:latin typeface="Comic Sans MS" panose="030F0702030302020204" pitchFamily="66" charset="0"/>
              </a:rPr>
              <a:t>2. THE  SERVICE  PLATFORM  IS  MOUNTED  IN  FRONT  OF  THE  MAGNET. </a:t>
            </a:r>
          </a:p>
          <a:p>
            <a:pPr marL="228600" indent="-228600">
              <a:buFont typeface="+mj-lt"/>
              <a:buAutoNum type="arabicPeriod"/>
            </a:pPr>
            <a:endParaRPr lang="en-US" sz="800" i="1" dirty="0" smtClean="0">
              <a:latin typeface="Comic Sans MS" panose="030F0702030302020204" pitchFamily="66" charset="0"/>
            </a:endParaRPr>
          </a:p>
          <a:p>
            <a:r>
              <a:rPr lang="en-US" sz="800" i="1" dirty="0" smtClean="0">
                <a:latin typeface="Comic Sans MS" panose="030F0702030302020204" pitchFamily="66" charset="0"/>
              </a:rPr>
              <a:t>3. THE  “CT AUXILIARY STRUCTURE “ IS  POSITIONED  ON  THE PLATFORM,  AND THE  RAIL  SYSTEM  IS  ALIGNED  AND  CONNECTED WITH  THE MAGNET    </a:t>
            </a:r>
          </a:p>
          <a:p>
            <a:r>
              <a:rPr lang="en-US" sz="800" i="1" dirty="0">
                <a:latin typeface="Comic Sans MS" panose="030F0702030302020204" pitchFamily="66" charset="0"/>
              </a:rPr>
              <a:t> </a:t>
            </a:r>
            <a:r>
              <a:rPr lang="en-US" sz="800" i="1" dirty="0" smtClean="0">
                <a:latin typeface="Comic Sans MS" panose="030F0702030302020204" pitchFamily="66" charset="0"/>
              </a:rPr>
              <a:t>        INNER  RAILS.</a:t>
            </a:r>
          </a:p>
          <a:p>
            <a:pPr marL="228600" indent="-228600">
              <a:buFont typeface="+mj-lt"/>
              <a:buAutoNum type="arabicPeriod"/>
            </a:pPr>
            <a:endParaRPr lang="en-US" sz="800" i="1" dirty="0" smtClean="0">
              <a:latin typeface="Comic Sans MS" panose="030F0702030302020204" pitchFamily="66" charset="0"/>
            </a:endParaRPr>
          </a:p>
          <a:p>
            <a:r>
              <a:rPr lang="en-US" sz="800" i="1" dirty="0" smtClean="0">
                <a:latin typeface="Comic Sans MS" panose="030F0702030302020204" pitchFamily="66" charset="0"/>
              </a:rPr>
              <a:t>4. THE  </a:t>
            </a:r>
            <a:r>
              <a:rPr lang="en-US" sz="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CENTRAL  SUPPORT  FRAME  WITHOUT  ANY  DETECTORS  ATTACHED  </a:t>
            </a:r>
            <a:r>
              <a:rPr lang="en-US" sz="800" i="1" dirty="0" smtClean="0">
                <a:latin typeface="Comic Sans MS" panose="030F0702030302020204" pitchFamily="66" charset="0"/>
              </a:rPr>
              <a:t>IS  USED AS  A “JIG” WITH THE AIM:                             </a:t>
            </a:r>
          </a:p>
          <a:p>
            <a:r>
              <a:rPr lang="en-US" sz="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      -TO REALIZE THE GENERAL ALIGNEMENT</a:t>
            </a:r>
            <a:r>
              <a:rPr lang="en-US" sz="800" i="1" dirty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r>
              <a:rPr lang="en-US" sz="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                                                                                                   </a:t>
            </a:r>
          </a:p>
          <a:p>
            <a:r>
              <a:rPr lang="en-US" sz="8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     -TO ADJUST THE COUPLING  WITH THE TARGET PIPES. </a:t>
            </a:r>
          </a:p>
          <a:p>
            <a:endParaRPr lang="en-US" sz="800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US" sz="800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5. THE  </a:t>
            </a:r>
            <a:r>
              <a:rPr lang="en-US" sz="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“AUXIIARY STRUCTURE” </a:t>
            </a:r>
            <a:r>
              <a:rPr lang="en-US" sz="800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IS DISMOUNTED BUT THE</a:t>
            </a:r>
            <a:r>
              <a:rPr lang="en-US" sz="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“ALIGNEMENT FEETS” </a:t>
            </a:r>
            <a:r>
              <a:rPr lang="en-US" sz="800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REMAIN FIXED ON THE PLATFORM.</a:t>
            </a:r>
          </a:p>
        </p:txBody>
      </p:sp>
      <p:sp>
        <p:nvSpPr>
          <p:cNvPr id="17" name="Arrotonda angolo diagonale rettangolo 16"/>
          <p:cNvSpPr/>
          <p:nvPr/>
        </p:nvSpPr>
        <p:spPr>
          <a:xfrm>
            <a:off x="283859" y="4509120"/>
            <a:ext cx="8752637" cy="1872208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800" i="1" dirty="0" smtClean="0">
              <a:latin typeface="Comic Sans MS" panose="030F0702030302020204" pitchFamily="66" charset="0"/>
            </a:endParaRPr>
          </a:p>
          <a:p>
            <a:endParaRPr lang="en-US" sz="800" i="1" dirty="0" smtClean="0">
              <a:latin typeface="Comic Sans MS" panose="030F0702030302020204" pitchFamily="66" charset="0"/>
            </a:endParaRPr>
          </a:p>
          <a:p>
            <a:endParaRPr lang="en-US" sz="800" i="1" dirty="0">
              <a:latin typeface="Comic Sans MS" panose="030F0702030302020204" pitchFamily="66" charset="0"/>
            </a:endParaRPr>
          </a:p>
          <a:p>
            <a:r>
              <a:rPr lang="en-US" sz="800" i="1" dirty="0" smtClean="0">
                <a:latin typeface="Comic Sans MS" panose="030F0702030302020204" pitchFamily="66" charset="0"/>
              </a:rPr>
              <a:t>1. THE  </a:t>
            </a:r>
            <a:r>
              <a:rPr lang="en-US" sz="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“AUXILIARY STRUCTURE”  </a:t>
            </a:r>
            <a:r>
              <a:rPr lang="en-US" sz="800" i="1" dirty="0" smtClean="0">
                <a:latin typeface="Comic Sans MS" panose="030F0702030302020204" pitchFamily="66" charset="0"/>
              </a:rPr>
              <a:t>WITH ASSEMBLED ON IT: “CSF” – “VERTEX” – “CROSS PIPE”- “PIPE SECTOR_1” – “ALL THE  “VERTEX SERVICES “CABLED, ARE  </a:t>
            </a:r>
          </a:p>
          <a:p>
            <a:r>
              <a:rPr lang="en-US" sz="800" i="1" dirty="0">
                <a:latin typeface="Comic Sans MS" panose="030F0702030302020204" pitchFamily="66" charset="0"/>
              </a:rPr>
              <a:t> </a:t>
            </a:r>
            <a:r>
              <a:rPr lang="en-US" sz="800" i="1" dirty="0" smtClean="0">
                <a:latin typeface="Comic Sans MS" panose="030F0702030302020204" pitchFamily="66" charset="0"/>
              </a:rPr>
              <a:t>             MOVED  </a:t>
            </a:r>
            <a:r>
              <a:rPr lang="en-US" sz="800" i="1" dirty="0">
                <a:latin typeface="Comic Sans MS" panose="030F0702030302020204" pitchFamily="66" charset="0"/>
              </a:rPr>
              <a:t>0</a:t>
            </a:r>
            <a:r>
              <a:rPr lang="en-US" sz="800" i="1" dirty="0" smtClean="0">
                <a:latin typeface="Comic Sans MS" panose="030F0702030302020204" pitchFamily="66" charset="0"/>
              </a:rPr>
              <a:t>N “THE SERVICES PLATFORM” </a:t>
            </a:r>
            <a:r>
              <a:rPr lang="en-US" sz="800" i="1" dirty="0">
                <a:latin typeface="Comic Sans MS" panose="030F0702030302020204" pitchFamily="66" charset="0"/>
              </a:rPr>
              <a:t>.</a:t>
            </a:r>
            <a:endParaRPr lang="en-US" sz="800" i="1" dirty="0" smtClean="0">
              <a:latin typeface="Comic Sans MS" panose="030F0702030302020204" pitchFamily="66" charset="0"/>
            </a:endParaRPr>
          </a:p>
          <a:p>
            <a:endParaRPr lang="en-US" sz="800" i="1" dirty="0" smtClean="0">
              <a:latin typeface="Comic Sans MS" panose="030F0702030302020204" pitchFamily="66" charset="0"/>
            </a:endParaRPr>
          </a:p>
          <a:p>
            <a:r>
              <a:rPr lang="en-US" sz="800" i="1" dirty="0" smtClean="0">
                <a:latin typeface="Comic Sans MS" panose="030F0702030302020204" pitchFamily="66" charset="0"/>
              </a:rPr>
              <a:t>2</a:t>
            </a:r>
            <a:r>
              <a:rPr lang="en-US" sz="800" i="1" dirty="0">
                <a:latin typeface="Comic Sans MS" panose="030F0702030302020204" pitchFamily="66" charset="0"/>
              </a:rPr>
              <a:t>. A QUICK CHECK OF </a:t>
            </a:r>
            <a:r>
              <a:rPr lang="en-US" sz="800" i="1" dirty="0" smtClean="0">
                <a:latin typeface="Comic Sans MS" panose="030F0702030302020204" pitchFamily="66" charset="0"/>
              </a:rPr>
              <a:t>ALIGNMENT IS DONE .</a:t>
            </a:r>
          </a:p>
          <a:p>
            <a:endParaRPr lang="en-US" sz="800" i="1" dirty="0" smtClean="0">
              <a:latin typeface="Comic Sans MS" panose="030F0702030302020204" pitchFamily="66" charset="0"/>
            </a:endParaRPr>
          </a:p>
          <a:p>
            <a:r>
              <a:rPr lang="en-US" sz="800" i="1" dirty="0">
                <a:latin typeface="Comic Sans MS" panose="030F0702030302020204" pitchFamily="66" charset="0"/>
              </a:rPr>
              <a:t>3</a:t>
            </a:r>
            <a:r>
              <a:rPr lang="en-US" sz="800" i="1" dirty="0" smtClean="0">
                <a:latin typeface="Comic Sans MS" panose="030F0702030302020204" pitchFamily="66" charset="0"/>
              </a:rPr>
              <a:t>. THE </a:t>
            </a:r>
            <a:r>
              <a:rPr lang="en-US" sz="800" i="1" dirty="0">
                <a:latin typeface="Comic Sans MS" panose="030F0702030302020204" pitchFamily="66" charset="0"/>
              </a:rPr>
              <a:t>“</a:t>
            </a:r>
            <a:r>
              <a:rPr lang="en-US" sz="800" i="1" dirty="0">
                <a:solidFill>
                  <a:srgbClr val="C00000"/>
                </a:solidFill>
                <a:latin typeface="Comic Sans MS" panose="030F0702030302020204" pitchFamily="66" charset="0"/>
              </a:rPr>
              <a:t>STT HALVE” </a:t>
            </a:r>
            <a:r>
              <a:rPr lang="en-US" sz="800" i="1" dirty="0">
                <a:latin typeface="Comic Sans MS" panose="030F0702030302020204" pitchFamily="66" charset="0"/>
              </a:rPr>
              <a:t>AND THE  RELATIVE </a:t>
            </a:r>
            <a:r>
              <a:rPr lang="en-US" sz="800" i="1" dirty="0">
                <a:solidFill>
                  <a:srgbClr val="C00000"/>
                </a:solidFill>
                <a:latin typeface="Comic Sans MS" panose="030F0702030302020204" pitchFamily="66" charset="0"/>
              </a:rPr>
              <a:t>“SERVICES SUPPORT FRAME” </a:t>
            </a:r>
            <a:r>
              <a:rPr lang="en-US" sz="800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FIXED </a:t>
            </a:r>
            <a:r>
              <a:rPr lang="en-US" sz="800" i="1" dirty="0" smtClean="0">
                <a:latin typeface="Comic Sans MS" panose="030F0702030302020204" pitchFamily="66" charset="0"/>
              </a:rPr>
              <a:t>ON </a:t>
            </a:r>
            <a:r>
              <a:rPr lang="en-US" sz="800" i="1" dirty="0">
                <a:latin typeface="Comic Sans MS" panose="030F0702030302020204" pitchFamily="66" charset="0"/>
              </a:rPr>
              <a:t>THE “</a:t>
            </a:r>
            <a:r>
              <a:rPr lang="en-US" sz="800" i="1" dirty="0">
                <a:solidFill>
                  <a:srgbClr val="C00000"/>
                </a:solidFill>
                <a:latin typeface="Comic Sans MS" panose="030F0702030302020204" pitchFamily="66" charset="0"/>
              </a:rPr>
              <a:t>ASSEMBLING AND HANDLING TOOL” </a:t>
            </a:r>
            <a:r>
              <a:rPr lang="en-US" sz="800" i="1" dirty="0" smtClean="0">
                <a:latin typeface="Comic Sans MS" panose="030F0702030302020204" pitchFamily="66" charset="0"/>
              </a:rPr>
              <a:t>IS LOCATED BESIDE THE </a:t>
            </a:r>
            <a:r>
              <a:rPr lang="en-US" sz="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n-US" sz="800" i="1" dirty="0">
                <a:solidFill>
                  <a:srgbClr val="C00000"/>
                </a:solidFill>
                <a:latin typeface="Comic Sans MS" panose="030F0702030302020204" pitchFamily="66" charset="0"/>
              </a:rPr>
              <a:t>AUXILIARY </a:t>
            </a:r>
            <a:r>
              <a:rPr lang="en-US" sz="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US" sz="8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     STRUCTURE</a:t>
            </a:r>
            <a:r>
              <a:rPr lang="en-US" sz="800" i="1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-US" sz="800" i="1" dirty="0" smtClean="0">
                <a:latin typeface="Comic Sans MS" panose="030F0702030302020204" pitchFamily="66" charset="0"/>
              </a:rPr>
              <a:t>.</a:t>
            </a:r>
          </a:p>
          <a:p>
            <a:endParaRPr lang="en-US" sz="800" i="1" dirty="0" smtClean="0">
              <a:latin typeface="Comic Sans MS" panose="030F0702030302020204" pitchFamily="66" charset="0"/>
            </a:endParaRPr>
          </a:p>
          <a:p>
            <a:r>
              <a:rPr lang="en-US" sz="800" i="1" dirty="0" smtClean="0">
                <a:latin typeface="Comic Sans MS" panose="030F0702030302020204" pitchFamily="66" charset="0"/>
              </a:rPr>
              <a:t>4. THE </a:t>
            </a:r>
            <a:r>
              <a:rPr lang="en-US" sz="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“STT SYSTEM” </a:t>
            </a:r>
            <a:r>
              <a:rPr lang="en-US" sz="800" i="1" dirty="0" smtClean="0">
                <a:latin typeface="Comic Sans MS" panose="030F0702030302020204" pitchFamily="66" charset="0"/>
              </a:rPr>
              <a:t>IS SHIFTED ON THE </a:t>
            </a:r>
            <a:r>
              <a:rPr lang="en-US" sz="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“CENTRAL FRAME” </a:t>
            </a:r>
            <a:r>
              <a:rPr lang="en-US" sz="800" i="1" dirty="0" smtClean="0">
                <a:latin typeface="Comic Sans MS" panose="030F0702030302020204" pitchFamily="66" charset="0"/>
              </a:rPr>
              <a:t>AND FIXED ON IT.</a:t>
            </a:r>
          </a:p>
          <a:p>
            <a:endParaRPr lang="en-US" sz="800" i="1" dirty="0">
              <a:latin typeface="Comic Sans MS" panose="030F0702030302020204" pitchFamily="66" charset="0"/>
            </a:endParaRPr>
          </a:p>
          <a:p>
            <a:r>
              <a:rPr lang="en-US" sz="800" i="1" dirty="0" smtClean="0">
                <a:latin typeface="Comic Sans MS" panose="030F0702030302020204" pitchFamily="66" charset="0"/>
              </a:rPr>
              <a:t>5. ALL THE </a:t>
            </a:r>
            <a:r>
              <a:rPr lang="en-US" sz="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“CENTRAL TRACKER”  </a:t>
            </a:r>
            <a:r>
              <a:rPr lang="en-US" sz="800" i="1" dirty="0" smtClean="0">
                <a:latin typeface="Comic Sans MS" panose="030F0702030302020204" pitchFamily="66" charset="0"/>
              </a:rPr>
              <a:t>IS SHIFTED INSIDE THE MAGNET.</a:t>
            </a:r>
          </a:p>
          <a:p>
            <a:endParaRPr lang="en-US" sz="800" i="1" dirty="0" smtClean="0">
              <a:latin typeface="Comic Sans MS" panose="030F0702030302020204" pitchFamily="66" charset="0"/>
            </a:endParaRPr>
          </a:p>
          <a:p>
            <a:r>
              <a:rPr lang="en-US" sz="800" i="1" dirty="0" smtClean="0">
                <a:latin typeface="Comic Sans MS" panose="030F0702030302020204" pitchFamily="66" charset="0"/>
              </a:rPr>
              <a:t>6. THE SUPPORT  SYSTEM OF THE </a:t>
            </a:r>
            <a:r>
              <a:rPr lang="en-US" sz="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“CROSS PIPE SECTOR 1” </a:t>
            </a:r>
            <a:r>
              <a:rPr lang="en-US" sz="800" i="1" dirty="0" smtClean="0">
                <a:latin typeface="Comic Sans MS" panose="030F0702030302020204" pitchFamily="66" charset="0"/>
              </a:rPr>
              <a:t>CAN BE DISMOUNTED AND EXTRACTED. </a:t>
            </a:r>
          </a:p>
          <a:p>
            <a:r>
              <a:rPr lang="en-US" sz="800" i="1" dirty="0">
                <a:latin typeface="Comic Sans MS" panose="030F0702030302020204" pitchFamily="66" charset="0"/>
              </a:rPr>
              <a:t> </a:t>
            </a:r>
            <a:r>
              <a:rPr lang="en-US" sz="800" i="1" dirty="0" smtClean="0">
                <a:latin typeface="Comic Sans MS" panose="030F0702030302020204" pitchFamily="66" charset="0"/>
              </a:rPr>
              <a:t>             </a:t>
            </a:r>
            <a:endParaRPr lang="en-US" sz="800" i="1" dirty="0">
              <a:latin typeface="Comic Sans MS" panose="030F0702030302020204" pitchFamily="66" charset="0"/>
            </a:endParaRPr>
          </a:p>
          <a:p>
            <a:pPr marL="228600" indent="-228600">
              <a:buAutoNum type="arabicPeriod" startAt="6"/>
            </a:pPr>
            <a:endParaRPr lang="en-US" sz="800" i="1" dirty="0" smtClean="0">
              <a:latin typeface="Comic Sans MS" panose="030F0702030302020204" pitchFamily="66" charset="0"/>
            </a:endParaRPr>
          </a:p>
          <a:p>
            <a:pPr marL="171450" indent="-171450">
              <a:buFontTx/>
              <a:buChar char="-"/>
            </a:pPr>
            <a:endParaRPr lang="en-US" sz="800" i="1" dirty="0" smtClean="0">
              <a:latin typeface="Comic Sans MS" panose="030F0702030302020204" pitchFamily="66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5445635" y="1830016"/>
            <a:ext cx="3312368" cy="2308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“PRELIMINARY OPERATIONS IN EXPERIMENTAL ALL”</a:t>
            </a:r>
          </a:p>
        </p:txBody>
      </p:sp>
      <p:sp>
        <p:nvSpPr>
          <p:cNvPr id="19" name="TextBox 13"/>
          <p:cNvSpPr txBox="1"/>
          <p:nvPr/>
        </p:nvSpPr>
        <p:spPr>
          <a:xfrm>
            <a:off x="5941566" y="3990256"/>
            <a:ext cx="2812676" cy="2308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OPERATIONS ON “CROSS PIPE AND VERTEX ”</a:t>
            </a:r>
          </a:p>
        </p:txBody>
      </p:sp>
      <p:sp>
        <p:nvSpPr>
          <p:cNvPr id="20" name="TextBox 13"/>
          <p:cNvSpPr txBox="1"/>
          <p:nvPr/>
        </p:nvSpPr>
        <p:spPr>
          <a:xfrm>
            <a:off x="5796136" y="5877272"/>
            <a:ext cx="2887197" cy="2308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“FINAL OPERATIONS IN EXPERIMENTAL ALL”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221" y="6631468"/>
            <a:ext cx="4498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Comic Sans MS"/>
                <a:cs typeface="Comic Sans MS"/>
              </a:rPr>
              <a:t>OCTOBER 27-28 / GSI / PANDA WS / D. ORECCHINI (LNF-INFN)</a:t>
            </a:r>
            <a:endParaRPr lang="en-US" sz="105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71205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88224" y="6520259"/>
            <a:ext cx="2133600" cy="365125"/>
          </a:xfrm>
        </p:spPr>
        <p:txBody>
          <a:bodyPr/>
          <a:lstStyle/>
          <a:p>
            <a:fld id="{7BCE4BCE-3343-46EF-B6F1-234A009DA6E1}" type="slidenum">
              <a:rPr lang="it-IT" smtClean="0"/>
              <a:t>12</a:t>
            </a:fld>
            <a:endParaRPr lang="it-IT" dirty="0"/>
          </a:p>
        </p:txBody>
      </p:sp>
      <p:sp>
        <p:nvSpPr>
          <p:cNvPr id="5" name="Arrotonda angolo diagonale rettangolo 4"/>
          <p:cNvSpPr/>
          <p:nvPr/>
        </p:nvSpPr>
        <p:spPr>
          <a:xfrm>
            <a:off x="395536" y="1268760"/>
            <a:ext cx="8352928" cy="1584176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1. DUE </a:t>
            </a:r>
            <a:r>
              <a:rPr lang="en-US" sz="900" i="1" dirty="0">
                <a:solidFill>
                  <a:srgbClr val="C00000"/>
                </a:solidFill>
                <a:latin typeface="Comic Sans MS" panose="030F0702030302020204" pitchFamily="66" charset="0"/>
              </a:rPr>
              <a:t>TO THE MODIFICATION OF MANY COMPONENTS, </a:t>
            </a:r>
            <a:r>
              <a:rPr lang="en-US" sz="9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I MUST </a:t>
            </a:r>
            <a:r>
              <a:rPr lang="en-US" sz="900" i="1" dirty="0">
                <a:solidFill>
                  <a:srgbClr val="C00000"/>
                </a:solidFill>
                <a:latin typeface="Comic Sans MS" panose="030F0702030302020204" pitchFamily="66" charset="0"/>
              </a:rPr>
              <a:t>PROCEED TO </a:t>
            </a:r>
            <a:r>
              <a:rPr lang="en-US" sz="9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VERIFY  LOADS </a:t>
            </a:r>
            <a:r>
              <a:rPr lang="en-US" sz="900" i="1" dirty="0">
                <a:solidFill>
                  <a:srgbClr val="C00000"/>
                </a:solidFill>
                <a:latin typeface="Comic Sans MS" panose="030F0702030302020204" pitchFamily="66" charset="0"/>
              </a:rPr>
              <a:t>AND MECHANICAL </a:t>
            </a:r>
            <a:r>
              <a:rPr lang="en-US" sz="9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BEHAVIOUR.</a:t>
            </a:r>
          </a:p>
          <a:p>
            <a:pPr marL="228600" indent="-228600">
              <a:buAutoNum type="arabicPeriod"/>
            </a:pPr>
            <a:endParaRPr lang="en-US" sz="900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US" sz="900" i="1" dirty="0">
                <a:solidFill>
                  <a:srgbClr val="C00000"/>
                </a:solidFill>
                <a:latin typeface="Comic Sans MS" panose="030F0702030302020204" pitchFamily="66" charset="0"/>
              </a:rPr>
              <a:t>2. THE FUNCTIONAL ASPECTS OF THE PROPOSED </a:t>
            </a:r>
            <a:r>
              <a:rPr lang="en-US" sz="9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SOLUTIONS HAVE </a:t>
            </a:r>
            <a:r>
              <a:rPr lang="en-US" sz="900" i="1" dirty="0">
                <a:solidFill>
                  <a:srgbClr val="C00000"/>
                </a:solidFill>
                <a:latin typeface="Comic Sans MS" panose="030F0702030302020204" pitchFamily="66" charset="0"/>
              </a:rPr>
              <a:t>TO </a:t>
            </a:r>
            <a:r>
              <a:rPr lang="en-US" sz="9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BE FURTHER  VERIFIED.</a:t>
            </a:r>
          </a:p>
          <a:p>
            <a:endParaRPr lang="en-US" sz="9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US" sz="9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3</a:t>
            </a:r>
            <a:r>
              <a:rPr lang="en-US" sz="900" i="1" dirty="0">
                <a:solidFill>
                  <a:srgbClr val="C00000"/>
                </a:solidFill>
                <a:latin typeface="Comic Sans MS" panose="030F0702030302020204" pitchFamily="66" charset="0"/>
              </a:rPr>
              <a:t>. </a:t>
            </a:r>
            <a:r>
              <a:rPr lang="en-US" sz="9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PROPOSED  EQUIPMENT  TO ASSEMBLY </a:t>
            </a:r>
            <a:r>
              <a:rPr lang="en-US" sz="900" i="1" dirty="0">
                <a:solidFill>
                  <a:srgbClr val="C00000"/>
                </a:solidFill>
                <a:latin typeface="Comic Sans MS" panose="030F0702030302020204" pitchFamily="66" charset="0"/>
              </a:rPr>
              <a:t>AND HANDLING </a:t>
            </a:r>
            <a:r>
              <a:rPr lang="en-US" sz="9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HAVE  TO BE  IMPROVED </a:t>
            </a:r>
            <a:r>
              <a:rPr lang="en-US" sz="900" i="1" dirty="0">
                <a:solidFill>
                  <a:srgbClr val="C00000"/>
                </a:solidFill>
                <a:latin typeface="Comic Sans MS" panose="030F0702030302020204" pitchFamily="66" charset="0"/>
              </a:rPr>
              <a:t>AND </a:t>
            </a:r>
            <a:r>
              <a:rPr lang="en-US" sz="9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THEIR GEOMETRY  OPTIMIZED.</a:t>
            </a:r>
          </a:p>
          <a:p>
            <a:endParaRPr lang="en-US" sz="9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US" sz="9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4</a:t>
            </a:r>
            <a:r>
              <a:rPr lang="en-US" sz="900" i="1" dirty="0">
                <a:solidFill>
                  <a:srgbClr val="C00000"/>
                </a:solidFill>
                <a:latin typeface="Comic Sans MS" panose="030F0702030302020204" pitchFamily="66" charset="0"/>
              </a:rPr>
              <a:t>. THE WHOLE STEP OF INSERTION MUST BE CHECKED AND </a:t>
            </a:r>
            <a:r>
              <a:rPr lang="en-US" sz="9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IMPROVED  DUE TO THE SCENARIO THAT IS DRASTICALLY CHANGED</a:t>
            </a:r>
            <a:r>
              <a:rPr lang="en-US" sz="9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9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……:</a:t>
            </a:r>
            <a:endParaRPr lang="en-US" sz="9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US" sz="9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  - INSTEAD </a:t>
            </a:r>
            <a:r>
              <a:rPr lang="en-US" sz="900" i="1" dirty="0">
                <a:solidFill>
                  <a:srgbClr val="C00000"/>
                </a:solidFill>
                <a:latin typeface="Comic Sans MS" panose="030F0702030302020204" pitchFamily="66" charset="0"/>
              </a:rPr>
              <a:t>OF INSERT ONLY </a:t>
            </a:r>
            <a:r>
              <a:rPr lang="en-US" sz="9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CENTRAL TRACKER,THE </a:t>
            </a:r>
            <a:r>
              <a:rPr lang="en-US" sz="900" i="1" dirty="0">
                <a:solidFill>
                  <a:srgbClr val="C00000"/>
                </a:solidFill>
                <a:latin typeface="Comic Sans MS" panose="030F0702030302020204" pitchFamily="66" charset="0"/>
              </a:rPr>
              <a:t>CURRENT SCENARIO INVOLVES THE </a:t>
            </a:r>
            <a:r>
              <a:rPr lang="en-US" sz="9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INSERTION OF A </a:t>
            </a:r>
            <a:r>
              <a:rPr lang="en-US" sz="900" i="1" dirty="0">
                <a:solidFill>
                  <a:srgbClr val="C00000"/>
                </a:solidFill>
                <a:latin typeface="Comic Sans MS" panose="030F0702030302020204" pitchFamily="66" charset="0"/>
              </a:rPr>
              <a:t>SORT OF TRAIN. </a:t>
            </a:r>
          </a:p>
          <a:p>
            <a:r>
              <a:rPr lang="en-US" sz="9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  - FRICTION </a:t>
            </a:r>
            <a:r>
              <a:rPr lang="en-US" sz="900" i="1" dirty="0">
                <a:solidFill>
                  <a:srgbClr val="C00000"/>
                </a:solidFill>
                <a:latin typeface="Comic Sans MS" panose="030F0702030302020204" pitchFamily="66" charset="0"/>
              </a:rPr>
              <a:t>AND LOADS ARE TO ANALYZE AGAIN.</a:t>
            </a:r>
            <a:endParaRPr lang="en-US" sz="900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rrotonda angolo diagonale rettangolo 5"/>
          <p:cNvSpPr/>
          <p:nvPr/>
        </p:nvSpPr>
        <p:spPr>
          <a:xfrm>
            <a:off x="845489" y="3861048"/>
            <a:ext cx="5906306" cy="648072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 ALL </a:t>
            </a:r>
            <a:r>
              <a:rPr lang="en-US" sz="1050" i="1" dirty="0">
                <a:solidFill>
                  <a:srgbClr val="C00000"/>
                </a:solidFill>
                <a:latin typeface="Comic Sans MS" panose="030F0702030302020204" pitchFamily="66" charset="0"/>
              </a:rPr>
              <a:t>PHASES </a:t>
            </a:r>
            <a:r>
              <a:rPr lang="en-US" sz="105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THAT INVOLVE </a:t>
            </a:r>
            <a:r>
              <a:rPr lang="en-US" sz="1050" i="1" dirty="0">
                <a:solidFill>
                  <a:srgbClr val="C00000"/>
                </a:solidFill>
                <a:latin typeface="Comic Sans MS" panose="030F0702030302020204" pitchFamily="66" charset="0"/>
              </a:rPr>
              <a:t>THE CROSS PIPE ARE STILL TO BE </a:t>
            </a:r>
            <a:r>
              <a:rPr lang="en-US" sz="105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ADDRESSED.</a:t>
            </a:r>
          </a:p>
        </p:txBody>
      </p:sp>
      <p:sp>
        <p:nvSpPr>
          <p:cNvPr id="7" name="Arrotonda angolo diagonale rettangolo 6"/>
          <p:cNvSpPr/>
          <p:nvPr/>
        </p:nvSpPr>
        <p:spPr>
          <a:xfrm>
            <a:off x="1443631" y="4653136"/>
            <a:ext cx="5906306" cy="648072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 ALL </a:t>
            </a:r>
            <a:r>
              <a:rPr lang="en-US" sz="1050" i="1" dirty="0">
                <a:solidFill>
                  <a:srgbClr val="C00000"/>
                </a:solidFill>
                <a:latin typeface="Comic Sans MS" panose="030F0702030302020204" pitchFamily="66" charset="0"/>
              </a:rPr>
              <a:t>PHASES </a:t>
            </a:r>
            <a:r>
              <a:rPr lang="en-US" sz="105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THAT INVOLVE </a:t>
            </a:r>
            <a:r>
              <a:rPr lang="en-US" sz="1050" i="1" dirty="0">
                <a:solidFill>
                  <a:srgbClr val="C00000"/>
                </a:solidFill>
                <a:latin typeface="Comic Sans MS" panose="030F0702030302020204" pitchFamily="66" charset="0"/>
              </a:rPr>
              <a:t>THE </a:t>
            </a:r>
            <a:r>
              <a:rPr lang="en-US" sz="105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PIPE SECTOR_1 ARE </a:t>
            </a:r>
            <a:r>
              <a:rPr lang="en-US" sz="1050" i="1" dirty="0">
                <a:solidFill>
                  <a:srgbClr val="C00000"/>
                </a:solidFill>
                <a:latin typeface="Comic Sans MS" panose="030F0702030302020204" pitchFamily="66" charset="0"/>
              </a:rPr>
              <a:t>STILL TO BE </a:t>
            </a:r>
            <a:r>
              <a:rPr lang="en-US" sz="105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ADDRESSED.</a:t>
            </a:r>
          </a:p>
        </p:txBody>
      </p:sp>
      <p:sp>
        <p:nvSpPr>
          <p:cNvPr id="8" name="TextBox 13"/>
          <p:cNvSpPr txBox="1"/>
          <p:nvPr/>
        </p:nvSpPr>
        <p:spPr>
          <a:xfrm>
            <a:off x="5454001" y="4437112"/>
            <a:ext cx="2592288" cy="2616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- OTHER  ITEMS TO  BE SOLVED -   </a:t>
            </a:r>
          </a:p>
        </p:txBody>
      </p:sp>
      <p:sp>
        <p:nvSpPr>
          <p:cNvPr id="9" name="TextBox 13"/>
          <p:cNvSpPr txBox="1"/>
          <p:nvPr/>
        </p:nvSpPr>
        <p:spPr>
          <a:xfrm>
            <a:off x="899592" y="1079158"/>
            <a:ext cx="4222183" cy="2616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FF0000"/>
                </a:solidFill>
                <a:latin typeface="Comic Sans MS"/>
                <a:cs typeface="Comic Sans MS"/>
              </a:rPr>
              <a:t>- CONSEQUENCES </a:t>
            </a:r>
            <a:r>
              <a:rPr lang="en-US" sz="11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ARISING </a:t>
            </a:r>
            <a:r>
              <a:rPr lang="en-US" sz="1100" i="1" dirty="0">
                <a:solidFill>
                  <a:srgbClr val="FF0000"/>
                </a:solidFill>
                <a:latin typeface="Comic Sans MS"/>
                <a:cs typeface="Comic Sans MS"/>
              </a:rPr>
              <a:t>FROM THE CHANGES MADE-   </a:t>
            </a:r>
            <a:endParaRPr lang="en-US" sz="1100" i="1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Arrotonda angolo diagonale rettangolo 10"/>
          <p:cNvSpPr/>
          <p:nvPr/>
        </p:nvSpPr>
        <p:spPr>
          <a:xfrm>
            <a:off x="2411761" y="116632"/>
            <a:ext cx="4320479" cy="288032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i="1" dirty="0">
                <a:solidFill>
                  <a:srgbClr val="0070C0"/>
                </a:solidFill>
                <a:latin typeface="Comic Sans MS"/>
                <a:cs typeface="Comic Sans MS"/>
              </a:rPr>
              <a:t>- NEW AND OLD PROBLEMS YET TO BE RESOLVED……..</a:t>
            </a:r>
            <a:endParaRPr lang="en-US" sz="1200" i="1" dirty="0" smtClean="0">
              <a:solidFill>
                <a:srgbClr val="0070C0"/>
              </a:solidFill>
              <a:latin typeface="Comic Sans MS"/>
              <a:cs typeface="Comic Sans MS"/>
            </a:endParaRPr>
          </a:p>
        </p:txBody>
      </p:sp>
      <p:sp>
        <p:nvSpPr>
          <p:cNvPr id="10" name="Arrotonda angolo diagonale rettangolo 6"/>
          <p:cNvSpPr/>
          <p:nvPr/>
        </p:nvSpPr>
        <p:spPr>
          <a:xfrm>
            <a:off x="1835696" y="5517232"/>
            <a:ext cx="6552728" cy="648072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 ……….. AND SURELY </a:t>
            </a:r>
            <a:r>
              <a:rPr lang="en-US" sz="1050" i="1" dirty="0">
                <a:solidFill>
                  <a:srgbClr val="C00000"/>
                </a:solidFill>
                <a:latin typeface="Comic Sans MS" panose="030F0702030302020204" pitchFamily="66" charset="0"/>
              </a:rPr>
              <a:t>MANY OTHER ISSUES THAT I AM FORGETTING TO PUT IN </a:t>
            </a:r>
            <a:r>
              <a:rPr lang="en-US" sz="105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EVIDENCE.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221" y="6631468"/>
            <a:ext cx="4498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Comic Sans MS"/>
                <a:cs typeface="Comic Sans MS"/>
              </a:rPr>
              <a:t>OCTOBER 27-28 / GSI / PANDA WS / D. ORECCHINI (LNF-INFN)</a:t>
            </a:r>
            <a:endParaRPr lang="en-US" sz="105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67025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BCE-3343-46EF-B6F1-234A009DA6E1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0600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BCE-3343-46EF-B6F1-234A009DA6E1}" type="slidenum">
              <a:rPr lang="it-IT" smtClean="0"/>
              <a:t>14</a:t>
            </a:fld>
            <a:endParaRPr lang="it-IT"/>
          </a:p>
        </p:txBody>
      </p:sp>
      <p:pic>
        <p:nvPicPr>
          <p:cNvPr id="1026" name="Picture 2" descr="C:\Users\Dario Orecchini\Desktop\DFG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85463"/>
            <a:ext cx="8518042" cy="583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971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rio Orecchini\Desktop\ff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46002"/>
            <a:ext cx="6696744" cy="569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/>
          <p:nvPr/>
        </p:nvSpPr>
        <p:spPr>
          <a:xfrm>
            <a:off x="123414" y="40989"/>
            <a:ext cx="8913082" cy="307777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                 </a:t>
            </a:r>
            <a:r>
              <a:rPr lang="en-US" sz="1400" dirty="0" smtClean="0">
                <a:solidFill>
                  <a:srgbClr val="0070C0"/>
                </a:solidFill>
                <a:latin typeface="Comic Sans MS" pitchFamily="66" charset="0"/>
              </a:rPr>
              <a:t>- STRAW TUBES  TRACKER </a:t>
            </a:r>
            <a:r>
              <a:rPr lang="en-US" sz="1400" i="1" dirty="0" smtClean="0">
                <a:solidFill>
                  <a:srgbClr val="0070C0"/>
                </a:solidFill>
                <a:latin typeface="Comic Sans MS" pitchFamily="66" charset="0"/>
              </a:rPr>
              <a:t>: Assembly with VERTEX -</a:t>
            </a:r>
            <a:endParaRPr lang="it-IT" sz="1400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707904" y="1628800"/>
            <a:ext cx="1152128" cy="21602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120084" y="2815087"/>
            <a:ext cx="651716" cy="21602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660232" y="1431074"/>
            <a:ext cx="1008112" cy="41374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2556943" y="2224752"/>
            <a:ext cx="646905" cy="21602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304331" y="2492896"/>
            <a:ext cx="683493" cy="21602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211960" y="1900687"/>
            <a:ext cx="720080" cy="21602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5364088" y="2008728"/>
            <a:ext cx="792088" cy="21602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7242930" y="2973169"/>
            <a:ext cx="929470" cy="21602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21"/>
          <p:cNvSpPr txBox="1"/>
          <p:nvPr/>
        </p:nvSpPr>
        <p:spPr>
          <a:xfrm>
            <a:off x="7013841" y="5589240"/>
            <a:ext cx="1806631" cy="21544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NB. THE STT IS 90° ROTATED.</a:t>
            </a:r>
            <a:endParaRPr lang="en-GB" sz="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Arrotonda angolo diagonale rettangolo 14"/>
          <p:cNvSpPr/>
          <p:nvPr/>
        </p:nvSpPr>
        <p:spPr>
          <a:xfrm>
            <a:off x="498880" y="5935461"/>
            <a:ext cx="6495068" cy="273747"/>
          </a:xfrm>
          <a:prstGeom prst="round2DiagRect">
            <a:avLst/>
          </a:prstGeom>
          <a:solidFill>
            <a:schemeClr val="accent1">
              <a:lumMod val="75000"/>
              <a:alpha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i="1" dirty="0" smtClean="0">
                <a:latin typeface="Comic Sans MS" panose="030F0702030302020204" pitchFamily="66" charset="0"/>
              </a:rPr>
              <a:t>THE  </a:t>
            </a:r>
            <a:r>
              <a:rPr lang="it-IT" sz="1000" i="1" dirty="0" smtClean="0">
                <a:latin typeface="Comic Sans MS" panose="030F0702030302020204" pitchFamily="66" charset="0"/>
              </a:rPr>
              <a:t>VERIFICATION OF  THE  INTERFERENCES   BETWEEN THE STT  AND THE VERTEX  IT’S  OK. </a:t>
            </a:r>
          </a:p>
        </p:txBody>
      </p:sp>
      <p:sp>
        <p:nvSpPr>
          <p:cNvPr id="16" name="Arrotonda angolo diagonale rettangolo 15"/>
          <p:cNvSpPr/>
          <p:nvPr/>
        </p:nvSpPr>
        <p:spPr>
          <a:xfrm>
            <a:off x="994526" y="6336704"/>
            <a:ext cx="5089642" cy="288032"/>
          </a:xfrm>
          <a:prstGeom prst="round2DiagRect">
            <a:avLst/>
          </a:prstGeom>
          <a:solidFill>
            <a:schemeClr val="accent1">
              <a:lumMod val="75000"/>
              <a:alpha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i="1" dirty="0" smtClean="0">
                <a:latin typeface="Comic Sans MS" panose="030F0702030302020204" pitchFamily="66" charset="0"/>
              </a:rPr>
              <a:t>THE  </a:t>
            </a:r>
            <a:r>
              <a:rPr lang="it-IT" sz="1000" i="1" dirty="0" smtClean="0">
                <a:latin typeface="Comic Sans MS" panose="030F0702030302020204" pitchFamily="66" charset="0"/>
              </a:rPr>
              <a:t>STT  INNER  RADIAL  ENCUMBRANCE  MUST BE CONSIDER FROZEN.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BCE-3343-46EF-B6F1-234A009DA6E1}" type="slidenum">
              <a:rPr lang="it-IT" smtClean="0"/>
              <a:t>15</a:t>
            </a:fld>
            <a:endParaRPr lang="it-IT"/>
          </a:p>
        </p:txBody>
      </p:sp>
      <p:sp>
        <p:nvSpPr>
          <p:cNvPr id="31" name="TextBox 13"/>
          <p:cNvSpPr txBox="1"/>
          <p:nvPr/>
        </p:nvSpPr>
        <p:spPr>
          <a:xfrm>
            <a:off x="347938" y="332656"/>
            <a:ext cx="3071934" cy="430887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“ST_TRACKER: </a:t>
            </a:r>
          </a:p>
          <a:p>
            <a:r>
              <a:rPr lang="en-US" sz="1100" b="1" i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1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   INNER  RADIAL  ENCUMBRANCES</a:t>
            </a:r>
          </a:p>
        </p:txBody>
      </p:sp>
      <p:cxnSp>
        <p:nvCxnSpPr>
          <p:cNvPr id="33" name="Connettore 2 32"/>
          <p:cNvCxnSpPr/>
          <p:nvPr/>
        </p:nvCxnSpPr>
        <p:spPr>
          <a:xfrm flipH="1" flipV="1">
            <a:off x="3572933" y="2929467"/>
            <a:ext cx="719667" cy="67733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13"/>
          <p:cNvSpPr txBox="1"/>
          <p:nvPr/>
        </p:nvSpPr>
        <p:spPr>
          <a:xfrm>
            <a:off x="429922" y="1531355"/>
            <a:ext cx="1662637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150mm</a:t>
            </a:r>
          </a:p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(STT Inner Encumbrance)</a:t>
            </a:r>
          </a:p>
        </p:txBody>
      </p:sp>
      <p:cxnSp>
        <p:nvCxnSpPr>
          <p:cNvPr id="37" name="Connettore 1 36"/>
          <p:cNvCxnSpPr/>
          <p:nvPr/>
        </p:nvCxnSpPr>
        <p:spPr>
          <a:xfrm flipH="1" flipV="1">
            <a:off x="1893859" y="1900687"/>
            <a:ext cx="1687541" cy="10287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104"/>
          <p:cNvSpPr txBox="1"/>
          <p:nvPr/>
        </p:nvSpPr>
        <p:spPr>
          <a:xfrm>
            <a:off x="6228184" y="6597352"/>
            <a:ext cx="2952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rgbClr val="0070C0"/>
                </a:solidFill>
                <a:latin typeface="Comic Sans MS"/>
                <a:cs typeface="Comic Sans MS"/>
              </a:rPr>
              <a:t>GSI / TB – JUNE 2014  -  </a:t>
            </a:r>
            <a:r>
              <a:rPr lang="en-GB" sz="900" dirty="0" err="1" smtClean="0">
                <a:solidFill>
                  <a:srgbClr val="0070C0"/>
                </a:solidFill>
                <a:latin typeface="Comic Sans MS"/>
                <a:cs typeface="Comic Sans MS"/>
              </a:rPr>
              <a:t>D.Orecchini</a:t>
            </a:r>
            <a:r>
              <a:rPr lang="en-GB" sz="900" dirty="0" smtClean="0">
                <a:solidFill>
                  <a:srgbClr val="0070C0"/>
                </a:solidFill>
                <a:latin typeface="Comic Sans MS"/>
                <a:cs typeface="Comic Sans MS"/>
              </a:rPr>
              <a:t>  / </a:t>
            </a:r>
            <a:r>
              <a:rPr lang="en-GB" sz="900" dirty="0" err="1" smtClean="0">
                <a:solidFill>
                  <a:srgbClr val="0070C0"/>
                </a:solidFill>
                <a:latin typeface="Comic Sans MS"/>
                <a:cs typeface="Comic Sans MS"/>
              </a:rPr>
              <a:t>P.Gianotti</a:t>
            </a:r>
            <a:endParaRPr lang="en-GB" sz="900" dirty="0">
              <a:solidFill>
                <a:srgbClr val="0070C0"/>
              </a:solidFill>
              <a:latin typeface="Comic Sans MS"/>
              <a:cs typeface="Comic Sans MS"/>
            </a:endParaRPr>
          </a:p>
        </p:txBody>
      </p:sp>
      <p:pic>
        <p:nvPicPr>
          <p:cNvPr id="40" name="Picture 16" descr="panda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6" y="6601674"/>
            <a:ext cx="211061" cy="23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873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1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rio\Desktop\Pan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89" y="643952"/>
            <a:ext cx="7166508" cy="517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Rettangolo 1058"/>
          <p:cNvSpPr/>
          <p:nvPr/>
        </p:nvSpPr>
        <p:spPr>
          <a:xfrm>
            <a:off x="1633236" y="4545572"/>
            <a:ext cx="1049190" cy="566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1599875" y="680086"/>
            <a:ext cx="723931" cy="2308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BW_EMC</a:t>
            </a:r>
          </a:p>
        </p:txBody>
      </p:sp>
      <p:sp>
        <p:nvSpPr>
          <p:cNvPr id="29" name="Rectangle 3"/>
          <p:cNvSpPr/>
          <p:nvPr/>
        </p:nvSpPr>
        <p:spPr>
          <a:xfrm>
            <a:off x="123414" y="40989"/>
            <a:ext cx="8913082" cy="307777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                 </a:t>
            </a:r>
            <a:r>
              <a:rPr lang="en-US" sz="1400" dirty="0" smtClean="0">
                <a:solidFill>
                  <a:srgbClr val="0070C0"/>
                </a:solidFill>
                <a:latin typeface="Comic Sans MS" pitchFamily="66" charset="0"/>
              </a:rPr>
              <a:t>- STRAW TUBES  TRACKER </a:t>
            </a:r>
            <a:r>
              <a:rPr lang="en-US" sz="1400" i="1" dirty="0" smtClean="0">
                <a:solidFill>
                  <a:srgbClr val="0070C0"/>
                </a:solidFill>
                <a:latin typeface="Comic Sans MS" pitchFamily="66" charset="0"/>
              </a:rPr>
              <a:t>: General  layout along Z axis -</a:t>
            </a:r>
            <a:endParaRPr lang="it-IT" sz="1400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444649" y="5651605"/>
            <a:ext cx="158510" cy="8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42"/>
          <p:cNvSpPr/>
          <p:nvPr/>
        </p:nvSpPr>
        <p:spPr>
          <a:xfrm>
            <a:off x="7698813" y="5790950"/>
            <a:ext cx="158510" cy="8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43"/>
          <p:cNvSpPr/>
          <p:nvPr/>
        </p:nvSpPr>
        <p:spPr>
          <a:xfrm>
            <a:off x="3016714" y="5662142"/>
            <a:ext cx="158510" cy="8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44"/>
          <p:cNvSpPr/>
          <p:nvPr/>
        </p:nvSpPr>
        <p:spPr>
          <a:xfrm>
            <a:off x="2751670" y="5778761"/>
            <a:ext cx="158510" cy="8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ttangolo 45"/>
          <p:cNvSpPr/>
          <p:nvPr/>
        </p:nvSpPr>
        <p:spPr>
          <a:xfrm>
            <a:off x="3599810" y="5931161"/>
            <a:ext cx="158510" cy="8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ttangolo 46"/>
          <p:cNvSpPr/>
          <p:nvPr/>
        </p:nvSpPr>
        <p:spPr>
          <a:xfrm>
            <a:off x="6134949" y="5935649"/>
            <a:ext cx="234045" cy="83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Rettangolo 47"/>
          <p:cNvSpPr/>
          <p:nvPr/>
        </p:nvSpPr>
        <p:spPr>
          <a:xfrm>
            <a:off x="6323129" y="6084073"/>
            <a:ext cx="234045" cy="83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Rettangolo 48"/>
          <p:cNvSpPr/>
          <p:nvPr/>
        </p:nvSpPr>
        <p:spPr>
          <a:xfrm>
            <a:off x="2825880" y="6089374"/>
            <a:ext cx="234045" cy="83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Rettangolo 49"/>
          <p:cNvSpPr/>
          <p:nvPr/>
        </p:nvSpPr>
        <p:spPr>
          <a:xfrm>
            <a:off x="5169243" y="1070707"/>
            <a:ext cx="234045" cy="83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Rettangolo 50"/>
          <p:cNvSpPr/>
          <p:nvPr/>
        </p:nvSpPr>
        <p:spPr>
          <a:xfrm>
            <a:off x="5179138" y="1217169"/>
            <a:ext cx="234045" cy="83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Rettangolo 66"/>
          <p:cNvSpPr/>
          <p:nvPr/>
        </p:nvSpPr>
        <p:spPr>
          <a:xfrm>
            <a:off x="2843189" y="889457"/>
            <a:ext cx="158510" cy="8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Rettangolo 73"/>
          <p:cNvSpPr/>
          <p:nvPr/>
        </p:nvSpPr>
        <p:spPr>
          <a:xfrm>
            <a:off x="2109859" y="4877508"/>
            <a:ext cx="158510" cy="8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Rettangolo 74"/>
          <p:cNvSpPr/>
          <p:nvPr/>
        </p:nvSpPr>
        <p:spPr>
          <a:xfrm>
            <a:off x="1705260" y="4013698"/>
            <a:ext cx="865924" cy="273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Rettangolo 76"/>
          <p:cNvSpPr/>
          <p:nvPr/>
        </p:nvSpPr>
        <p:spPr>
          <a:xfrm>
            <a:off x="949789" y="4923954"/>
            <a:ext cx="158510" cy="8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Rettangolo 82"/>
          <p:cNvSpPr/>
          <p:nvPr/>
        </p:nvSpPr>
        <p:spPr>
          <a:xfrm>
            <a:off x="1216768" y="643952"/>
            <a:ext cx="1490147" cy="283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4" name="Rettangolo 83"/>
          <p:cNvSpPr/>
          <p:nvPr/>
        </p:nvSpPr>
        <p:spPr>
          <a:xfrm>
            <a:off x="1335885" y="935026"/>
            <a:ext cx="296337" cy="220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5" name="Rettangolo 84"/>
          <p:cNvSpPr/>
          <p:nvPr/>
        </p:nvSpPr>
        <p:spPr>
          <a:xfrm>
            <a:off x="8320527" y="2909951"/>
            <a:ext cx="296337" cy="220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Rettangolo 85"/>
          <p:cNvSpPr/>
          <p:nvPr/>
        </p:nvSpPr>
        <p:spPr>
          <a:xfrm>
            <a:off x="7955377" y="5017022"/>
            <a:ext cx="227440" cy="113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0" name="Connettore 1 109"/>
          <p:cNvCxnSpPr/>
          <p:nvPr/>
        </p:nvCxnSpPr>
        <p:spPr>
          <a:xfrm flipH="1">
            <a:off x="2813492" y="1032971"/>
            <a:ext cx="1106" cy="5273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ttore 1 110"/>
          <p:cNvCxnSpPr/>
          <p:nvPr/>
        </p:nvCxnSpPr>
        <p:spPr>
          <a:xfrm>
            <a:off x="7342750" y="1024136"/>
            <a:ext cx="0" cy="3726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949220" y="1831033"/>
            <a:ext cx="941495" cy="230832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GEM Forward</a:t>
            </a:r>
          </a:p>
        </p:txBody>
      </p:sp>
      <p:cxnSp>
        <p:nvCxnSpPr>
          <p:cNvPr id="106" name="Connettore 2 65"/>
          <p:cNvCxnSpPr/>
          <p:nvPr/>
        </p:nvCxnSpPr>
        <p:spPr>
          <a:xfrm flipH="1">
            <a:off x="2811521" y="5874562"/>
            <a:ext cx="77874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2 53"/>
          <p:cNvCxnSpPr/>
          <p:nvPr/>
        </p:nvCxnSpPr>
        <p:spPr>
          <a:xfrm>
            <a:off x="3851920" y="5873062"/>
            <a:ext cx="614870" cy="3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ttore 2 53"/>
          <p:cNvCxnSpPr/>
          <p:nvPr/>
        </p:nvCxnSpPr>
        <p:spPr>
          <a:xfrm>
            <a:off x="5896821" y="5880525"/>
            <a:ext cx="1446257" cy="2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ttore 2 65"/>
          <p:cNvCxnSpPr/>
          <p:nvPr/>
        </p:nvCxnSpPr>
        <p:spPr>
          <a:xfrm flipH="1">
            <a:off x="4481704" y="5874562"/>
            <a:ext cx="139528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CasellaDiTesto 21"/>
          <p:cNvSpPr txBox="1"/>
          <p:nvPr/>
        </p:nvSpPr>
        <p:spPr>
          <a:xfrm>
            <a:off x="5762142" y="5752920"/>
            <a:ext cx="489829" cy="21544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1100</a:t>
            </a:r>
            <a:endParaRPr lang="en-GB" sz="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23" name="Connettore 2 65"/>
          <p:cNvCxnSpPr/>
          <p:nvPr/>
        </p:nvCxnSpPr>
        <p:spPr>
          <a:xfrm flipH="1">
            <a:off x="7168860" y="5138853"/>
            <a:ext cx="27578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ttore 2 167"/>
          <p:cNvCxnSpPr/>
          <p:nvPr/>
        </p:nvCxnSpPr>
        <p:spPr>
          <a:xfrm>
            <a:off x="2236829" y="4810379"/>
            <a:ext cx="582103" cy="4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4" name="Rettangolo 1073"/>
          <p:cNvSpPr/>
          <p:nvPr/>
        </p:nvSpPr>
        <p:spPr>
          <a:xfrm>
            <a:off x="7881837" y="5034596"/>
            <a:ext cx="374191" cy="240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0" name="Connettore 1 89"/>
          <p:cNvCxnSpPr/>
          <p:nvPr/>
        </p:nvCxnSpPr>
        <p:spPr>
          <a:xfrm>
            <a:off x="7690646" y="778668"/>
            <a:ext cx="0" cy="5484063"/>
          </a:xfrm>
          <a:prstGeom prst="line">
            <a:avLst/>
          </a:prstGeom>
          <a:ln w="12700" cmpd="sng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2" name="Rettangolo 1081"/>
          <p:cNvSpPr/>
          <p:nvPr/>
        </p:nvSpPr>
        <p:spPr>
          <a:xfrm>
            <a:off x="4638042" y="6103773"/>
            <a:ext cx="3617986" cy="281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6" name="Rettangolo 205"/>
          <p:cNvSpPr/>
          <p:nvPr/>
        </p:nvSpPr>
        <p:spPr>
          <a:xfrm>
            <a:off x="1270266" y="6134605"/>
            <a:ext cx="3328162" cy="281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4318074" y="148478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IP</a:t>
            </a:r>
            <a:endParaRPr lang="it-IT" sz="2400" dirty="0">
              <a:solidFill>
                <a:srgbClr val="FF0000"/>
              </a:solidFill>
            </a:endParaRPr>
          </a:p>
        </p:txBody>
      </p:sp>
      <p:cxnSp>
        <p:nvCxnSpPr>
          <p:cNvPr id="129" name="Connettore 1 128"/>
          <p:cNvCxnSpPr/>
          <p:nvPr/>
        </p:nvCxnSpPr>
        <p:spPr>
          <a:xfrm>
            <a:off x="1511548" y="768184"/>
            <a:ext cx="0" cy="44724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1216768" y="1556792"/>
            <a:ext cx="86382" cy="3460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1187624" y="903579"/>
            <a:ext cx="75926" cy="291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1187624" y="5043516"/>
            <a:ext cx="216024" cy="1200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2" name="Connettore 2 124"/>
          <p:cNvCxnSpPr/>
          <p:nvPr/>
        </p:nvCxnSpPr>
        <p:spPr>
          <a:xfrm>
            <a:off x="6099252" y="899072"/>
            <a:ext cx="1599861" cy="76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Arrotonda angolo diagonale rettangolo 132"/>
          <p:cNvSpPr/>
          <p:nvPr/>
        </p:nvSpPr>
        <p:spPr>
          <a:xfrm>
            <a:off x="453197" y="6093296"/>
            <a:ext cx="6567075" cy="273747"/>
          </a:xfrm>
          <a:prstGeom prst="round2DiagRect">
            <a:avLst/>
          </a:prstGeom>
          <a:solidFill>
            <a:schemeClr val="accent1">
              <a:lumMod val="75000"/>
              <a:alpha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i="1" dirty="0" smtClean="0">
                <a:latin typeface="Comic Sans MS" panose="030F0702030302020204" pitchFamily="66" charset="0"/>
              </a:rPr>
              <a:t>THE  </a:t>
            </a:r>
            <a:r>
              <a:rPr lang="it-IT" sz="1000" i="1" dirty="0" smtClean="0">
                <a:latin typeface="Comic Sans MS" panose="030F0702030302020204" pitchFamily="66" charset="0"/>
              </a:rPr>
              <a:t>VERIFICATION OF  THE  INTERFERENCES   WITH  B_EMC  AND F_GEM IT’S OK. </a:t>
            </a:r>
          </a:p>
        </p:txBody>
      </p:sp>
      <p:cxnSp>
        <p:nvCxnSpPr>
          <p:cNvPr id="134" name="Connettore 2 124"/>
          <p:cNvCxnSpPr/>
          <p:nvPr/>
        </p:nvCxnSpPr>
        <p:spPr>
          <a:xfrm>
            <a:off x="6881647" y="1946449"/>
            <a:ext cx="107111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ttore 2 124"/>
          <p:cNvCxnSpPr/>
          <p:nvPr/>
        </p:nvCxnSpPr>
        <p:spPr>
          <a:xfrm flipH="1">
            <a:off x="1428006" y="548680"/>
            <a:ext cx="49970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ttore 1 89"/>
          <p:cNvCxnSpPr/>
          <p:nvPr/>
        </p:nvCxnSpPr>
        <p:spPr>
          <a:xfrm>
            <a:off x="1429976" y="458058"/>
            <a:ext cx="0" cy="4465896"/>
          </a:xfrm>
          <a:prstGeom prst="line">
            <a:avLst/>
          </a:prstGeom>
          <a:ln w="19050" cmpd="sng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80"/>
          <p:cNvSpPr txBox="1"/>
          <p:nvPr/>
        </p:nvSpPr>
        <p:spPr>
          <a:xfrm>
            <a:off x="1930900" y="443187"/>
            <a:ext cx="1056924" cy="230832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EMC backward</a:t>
            </a:r>
          </a:p>
        </p:txBody>
      </p:sp>
      <p:cxnSp>
        <p:nvCxnSpPr>
          <p:cNvPr id="142" name="Connettore 2 126"/>
          <p:cNvCxnSpPr/>
          <p:nvPr/>
        </p:nvCxnSpPr>
        <p:spPr>
          <a:xfrm flipH="1">
            <a:off x="1515645" y="874439"/>
            <a:ext cx="120196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CasellaDiTesto 21"/>
          <p:cNvSpPr txBox="1"/>
          <p:nvPr/>
        </p:nvSpPr>
        <p:spPr>
          <a:xfrm>
            <a:off x="1674120" y="4285163"/>
            <a:ext cx="1087131" cy="215444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E_BOARDS AREA</a:t>
            </a:r>
            <a:endParaRPr lang="en-GB" sz="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6" name="CasellaDiTesto 21"/>
          <p:cNvSpPr txBox="1"/>
          <p:nvPr/>
        </p:nvSpPr>
        <p:spPr>
          <a:xfrm>
            <a:off x="5611301" y="4005064"/>
            <a:ext cx="1112875" cy="338554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GAS MANIFOLD  </a:t>
            </a:r>
          </a:p>
          <a:p>
            <a:r>
              <a:rPr lang="en-GB" sz="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AREA</a:t>
            </a:r>
            <a:endParaRPr lang="en-GB" sz="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8" name="Arrotonda angolo diagonale rettangolo 147"/>
          <p:cNvSpPr/>
          <p:nvPr/>
        </p:nvSpPr>
        <p:spPr>
          <a:xfrm>
            <a:off x="202438" y="6453336"/>
            <a:ext cx="5233658" cy="273747"/>
          </a:xfrm>
          <a:prstGeom prst="round2DiagRect">
            <a:avLst/>
          </a:prstGeom>
          <a:solidFill>
            <a:schemeClr val="accent1">
              <a:lumMod val="75000"/>
              <a:alpha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i="1" dirty="0" smtClean="0">
                <a:latin typeface="Comic Sans MS" panose="030F0702030302020204" pitchFamily="66" charset="0"/>
              </a:rPr>
              <a:t>THE  </a:t>
            </a:r>
            <a:r>
              <a:rPr lang="it-IT" sz="1000" i="1" dirty="0" smtClean="0">
                <a:latin typeface="Comic Sans MS" panose="030F0702030302020204" pitchFamily="66" charset="0"/>
              </a:rPr>
              <a:t>LONGITUDINAL STT GENERAL LAYOUT MUST BE CONSIDER FROZEN. </a:t>
            </a:r>
          </a:p>
        </p:txBody>
      </p:sp>
      <p:sp>
        <p:nvSpPr>
          <p:cNvPr id="1066" name="Rettangolo 1065"/>
          <p:cNvSpPr/>
          <p:nvPr/>
        </p:nvSpPr>
        <p:spPr>
          <a:xfrm>
            <a:off x="6952836" y="5043315"/>
            <a:ext cx="170340" cy="86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0" name="Connettore 2 209"/>
          <p:cNvCxnSpPr/>
          <p:nvPr/>
        </p:nvCxnSpPr>
        <p:spPr>
          <a:xfrm flipH="1">
            <a:off x="1511548" y="4810379"/>
            <a:ext cx="44304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ttore 2 211"/>
          <p:cNvCxnSpPr/>
          <p:nvPr/>
        </p:nvCxnSpPr>
        <p:spPr>
          <a:xfrm>
            <a:off x="2761251" y="5149983"/>
            <a:ext cx="22482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ttore 2 65"/>
          <p:cNvCxnSpPr/>
          <p:nvPr/>
        </p:nvCxnSpPr>
        <p:spPr>
          <a:xfrm flipH="1">
            <a:off x="3256752" y="5154093"/>
            <a:ext cx="27578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CasellaDiTesto 21"/>
          <p:cNvSpPr txBox="1"/>
          <p:nvPr/>
        </p:nvSpPr>
        <p:spPr>
          <a:xfrm>
            <a:off x="3491880" y="5004261"/>
            <a:ext cx="328582" cy="21544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30</a:t>
            </a:r>
            <a:endParaRPr lang="en-GB" sz="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7" name="Rettangolo 216"/>
          <p:cNvSpPr/>
          <p:nvPr/>
        </p:nvSpPr>
        <p:spPr>
          <a:xfrm>
            <a:off x="3051384" y="5052041"/>
            <a:ext cx="170340" cy="86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2" name="Rettangolo 221"/>
          <p:cNvSpPr/>
          <p:nvPr/>
        </p:nvSpPr>
        <p:spPr>
          <a:xfrm>
            <a:off x="7589540" y="2654848"/>
            <a:ext cx="438843" cy="86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2" name="Connettore 1 89"/>
          <p:cNvCxnSpPr/>
          <p:nvPr/>
        </p:nvCxnSpPr>
        <p:spPr>
          <a:xfrm flipH="1">
            <a:off x="7951150" y="487265"/>
            <a:ext cx="8000" cy="5950520"/>
          </a:xfrm>
          <a:prstGeom prst="line">
            <a:avLst/>
          </a:prstGeom>
          <a:ln w="19050" cmpd="sng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asellaDiTesto 21"/>
          <p:cNvSpPr txBox="1"/>
          <p:nvPr/>
        </p:nvSpPr>
        <p:spPr>
          <a:xfrm>
            <a:off x="1949643" y="4653716"/>
            <a:ext cx="390109" cy="21544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140</a:t>
            </a:r>
            <a:endParaRPr lang="en-GB" sz="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3" name="Rettangolo 222"/>
          <p:cNvSpPr/>
          <p:nvPr/>
        </p:nvSpPr>
        <p:spPr>
          <a:xfrm>
            <a:off x="2818932" y="5287175"/>
            <a:ext cx="1639404" cy="158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4" name="Rettangolo 223"/>
          <p:cNvSpPr/>
          <p:nvPr/>
        </p:nvSpPr>
        <p:spPr>
          <a:xfrm>
            <a:off x="4497202" y="5287175"/>
            <a:ext cx="3171142" cy="356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1" name="Connettore 1 220"/>
          <p:cNvCxnSpPr/>
          <p:nvPr/>
        </p:nvCxnSpPr>
        <p:spPr>
          <a:xfrm flipH="1">
            <a:off x="7342750" y="4508363"/>
            <a:ext cx="328" cy="14645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Rettangolo 224"/>
          <p:cNvSpPr/>
          <p:nvPr/>
        </p:nvSpPr>
        <p:spPr>
          <a:xfrm>
            <a:off x="1484053" y="5287175"/>
            <a:ext cx="2981360" cy="457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0" name="Connettore 1 89"/>
          <p:cNvCxnSpPr/>
          <p:nvPr/>
        </p:nvCxnSpPr>
        <p:spPr>
          <a:xfrm flipH="1">
            <a:off x="2810025" y="4491779"/>
            <a:ext cx="328" cy="14645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asellaDiTesto 21"/>
          <p:cNvSpPr txBox="1"/>
          <p:nvPr/>
        </p:nvSpPr>
        <p:spPr>
          <a:xfrm>
            <a:off x="3491880" y="5720321"/>
            <a:ext cx="399761" cy="21544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400</a:t>
            </a:r>
            <a:endParaRPr lang="en-GB" sz="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7" name="Rettangolo 226"/>
          <p:cNvSpPr/>
          <p:nvPr/>
        </p:nvSpPr>
        <p:spPr>
          <a:xfrm>
            <a:off x="7348325" y="4508363"/>
            <a:ext cx="329071" cy="164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1" name="Rettangolo 100"/>
          <p:cNvSpPr/>
          <p:nvPr/>
        </p:nvSpPr>
        <p:spPr>
          <a:xfrm>
            <a:off x="2922445" y="1161172"/>
            <a:ext cx="4288570" cy="174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0" name="Connettore 2 159"/>
          <p:cNvCxnSpPr/>
          <p:nvPr/>
        </p:nvCxnSpPr>
        <p:spPr>
          <a:xfrm flipV="1">
            <a:off x="4981809" y="1230169"/>
            <a:ext cx="2179612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ttore 1 164"/>
          <p:cNvCxnSpPr/>
          <p:nvPr/>
        </p:nvCxnSpPr>
        <p:spPr>
          <a:xfrm flipH="1">
            <a:off x="2986965" y="1151298"/>
            <a:ext cx="1106" cy="5273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1 107"/>
          <p:cNvCxnSpPr/>
          <p:nvPr/>
        </p:nvCxnSpPr>
        <p:spPr>
          <a:xfrm>
            <a:off x="7170725" y="1154363"/>
            <a:ext cx="0" cy="4064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asellaDiTesto 104"/>
          <p:cNvSpPr txBox="1"/>
          <p:nvPr/>
        </p:nvSpPr>
        <p:spPr>
          <a:xfrm>
            <a:off x="6192345" y="6597352"/>
            <a:ext cx="29161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rgbClr val="0070C0"/>
                </a:solidFill>
                <a:latin typeface="Comic Sans MS"/>
                <a:cs typeface="Comic Sans MS"/>
              </a:rPr>
              <a:t>GSI / TB – JUNE 2014  -  </a:t>
            </a:r>
            <a:r>
              <a:rPr lang="en-GB" sz="900" dirty="0" err="1" smtClean="0">
                <a:solidFill>
                  <a:srgbClr val="0070C0"/>
                </a:solidFill>
                <a:latin typeface="Comic Sans MS"/>
                <a:cs typeface="Comic Sans MS"/>
              </a:rPr>
              <a:t>D.Orecchini</a:t>
            </a:r>
            <a:r>
              <a:rPr lang="en-GB" sz="900" dirty="0" smtClean="0">
                <a:solidFill>
                  <a:srgbClr val="0070C0"/>
                </a:solidFill>
                <a:latin typeface="Comic Sans MS"/>
                <a:cs typeface="Comic Sans MS"/>
              </a:rPr>
              <a:t>  / </a:t>
            </a:r>
            <a:r>
              <a:rPr lang="en-GB" sz="900" dirty="0" err="1" smtClean="0">
                <a:solidFill>
                  <a:srgbClr val="0070C0"/>
                </a:solidFill>
                <a:latin typeface="Comic Sans MS"/>
                <a:cs typeface="Comic Sans MS"/>
              </a:rPr>
              <a:t>P.Gianotti</a:t>
            </a:r>
            <a:r>
              <a:rPr lang="en-GB" sz="900" dirty="0" smtClean="0">
                <a:solidFill>
                  <a:srgbClr val="0070C0"/>
                </a:solidFill>
                <a:latin typeface="Comic Sans MS"/>
                <a:cs typeface="Comic Sans MS"/>
              </a:rPr>
              <a:t> </a:t>
            </a:r>
            <a:endParaRPr lang="en-GB" sz="900" dirty="0">
              <a:solidFill>
                <a:srgbClr val="0070C0"/>
              </a:solidFill>
              <a:latin typeface="Comic Sans MS"/>
              <a:cs typeface="Comic Sans MS"/>
            </a:endParaRPr>
          </a:p>
        </p:txBody>
      </p:sp>
      <p:pic>
        <p:nvPicPr>
          <p:cNvPr id="113" name="Picture 16" descr="panda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312" y="6601674"/>
            <a:ext cx="252195" cy="23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5" name="Connettore 2 124"/>
          <p:cNvCxnSpPr/>
          <p:nvPr/>
        </p:nvCxnSpPr>
        <p:spPr>
          <a:xfrm>
            <a:off x="6764235" y="5594642"/>
            <a:ext cx="582103" cy="4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ttore 2 125"/>
          <p:cNvCxnSpPr/>
          <p:nvPr/>
        </p:nvCxnSpPr>
        <p:spPr>
          <a:xfrm flipH="1">
            <a:off x="7683764" y="5595067"/>
            <a:ext cx="22152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CasellaDiTesto 21"/>
          <p:cNvSpPr txBox="1"/>
          <p:nvPr/>
        </p:nvSpPr>
        <p:spPr>
          <a:xfrm>
            <a:off x="6630163" y="5437979"/>
            <a:ext cx="390109" cy="21544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50</a:t>
            </a:r>
            <a:endParaRPr lang="en-GB" sz="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7342750" y="5595067"/>
            <a:ext cx="3478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4318074" y="795502"/>
            <a:ext cx="319968" cy="4900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1" name="Connettore 2 126"/>
          <p:cNvCxnSpPr/>
          <p:nvPr/>
        </p:nvCxnSpPr>
        <p:spPr>
          <a:xfrm flipH="1">
            <a:off x="4484708" y="892500"/>
            <a:ext cx="1629512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ttore 2 160"/>
          <p:cNvCxnSpPr/>
          <p:nvPr/>
        </p:nvCxnSpPr>
        <p:spPr>
          <a:xfrm flipH="1">
            <a:off x="2986300" y="1230170"/>
            <a:ext cx="207163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1 98"/>
          <p:cNvCxnSpPr/>
          <p:nvPr/>
        </p:nvCxnSpPr>
        <p:spPr>
          <a:xfrm>
            <a:off x="4475168" y="558603"/>
            <a:ext cx="1073" cy="5460808"/>
          </a:xfrm>
          <a:prstGeom prst="line">
            <a:avLst/>
          </a:prstGeom>
          <a:ln w="1905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CasellaDiTesto 21"/>
          <p:cNvSpPr txBox="1"/>
          <p:nvPr/>
        </p:nvSpPr>
        <p:spPr>
          <a:xfrm>
            <a:off x="4767356" y="1168943"/>
            <a:ext cx="489032" cy="21544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1460</a:t>
            </a:r>
            <a:endParaRPr lang="en-GB" sz="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825880" y="1024136"/>
            <a:ext cx="1530096" cy="144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7" name="Connettore 2 116"/>
          <p:cNvCxnSpPr/>
          <p:nvPr/>
        </p:nvCxnSpPr>
        <p:spPr>
          <a:xfrm flipH="1">
            <a:off x="2800644" y="1100376"/>
            <a:ext cx="226777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4572000" y="979032"/>
            <a:ext cx="2764824" cy="189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9" name="Connettore 2 118"/>
          <p:cNvCxnSpPr/>
          <p:nvPr/>
        </p:nvCxnSpPr>
        <p:spPr>
          <a:xfrm>
            <a:off x="4579955" y="1097083"/>
            <a:ext cx="275686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21"/>
          <p:cNvSpPr txBox="1"/>
          <p:nvPr/>
        </p:nvSpPr>
        <p:spPr>
          <a:xfrm>
            <a:off x="4860032" y="933267"/>
            <a:ext cx="489032" cy="215444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1500</a:t>
            </a:r>
            <a:endParaRPr lang="en-GB" sz="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278289" y="2736325"/>
            <a:ext cx="1077687" cy="283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7" name="Connettore 2 126"/>
          <p:cNvCxnSpPr/>
          <p:nvPr/>
        </p:nvCxnSpPr>
        <p:spPr>
          <a:xfrm flipH="1">
            <a:off x="3264502" y="2816914"/>
            <a:ext cx="145151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nettore 2 170"/>
          <p:cNvCxnSpPr/>
          <p:nvPr/>
        </p:nvCxnSpPr>
        <p:spPr>
          <a:xfrm flipH="1">
            <a:off x="3255358" y="3005150"/>
            <a:ext cx="69936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21"/>
          <p:cNvSpPr txBox="1"/>
          <p:nvPr/>
        </p:nvSpPr>
        <p:spPr>
          <a:xfrm>
            <a:off x="3720587" y="2870945"/>
            <a:ext cx="419365" cy="21544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350</a:t>
            </a:r>
            <a:endParaRPr lang="en-GB" sz="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4" name="Connettore 2 63"/>
          <p:cNvCxnSpPr/>
          <p:nvPr/>
        </p:nvCxnSpPr>
        <p:spPr>
          <a:xfrm>
            <a:off x="4127898" y="3001554"/>
            <a:ext cx="3432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4607773" y="2910136"/>
            <a:ext cx="2217444" cy="17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8" name="Connettore 2 65"/>
          <p:cNvCxnSpPr/>
          <p:nvPr/>
        </p:nvCxnSpPr>
        <p:spPr>
          <a:xfrm>
            <a:off x="5966081" y="3003334"/>
            <a:ext cx="93163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ttore 2 65"/>
          <p:cNvCxnSpPr/>
          <p:nvPr/>
        </p:nvCxnSpPr>
        <p:spPr>
          <a:xfrm flipH="1">
            <a:off x="4469352" y="3005150"/>
            <a:ext cx="117369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21"/>
          <p:cNvSpPr txBox="1"/>
          <p:nvPr/>
        </p:nvSpPr>
        <p:spPr>
          <a:xfrm>
            <a:off x="5580112" y="2910136"/>
            <a:ext cx="489032" cy="21544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1050</a:t>
            </a:r>
            <a:endParaRPr lang="en-GB" sz="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0" name="Rettangolo 129"/>
          <p:cNvSpPr/>
          <p:nvPr/>
        </p:nvSpPr>
        <p:spPr>
          <a:xfrm>
            <a:off x="4638042" y="2702007"/>
            <a:ext cx="2217444" cy="17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9" name="Connettore 2 15"/>
          <p:cNvCxnSpPr/>
          <p:nvPr/>
        </p:nvCxnSpPr>
        <p:spPr>
          <a:xfrm>
            <a:off x="5796136" y="2815507"/>
            <a:ext cx="109457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1"/>
          <p:cNvSpPr txBox="1"/>
          <p:nvPr/>
        </p:nvSpPr>
        <p:spPr>
          <a:xfrm>
            <a:off x="4607773" y="2620910"/>
            <a:ext cx="1620411" cy="215444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TUBE LENGTH: 1400mm</a:t>
            </a:r>
            <a:endParaRPr lang="en-GB" sz="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855486" y="3645023"/>
            <a:ext cx="315239" cy="1574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6" name="Connettore 1 115"/>
          <p:cNvCxnSpPr/>
          <p:nvPr/>
        </p:nvCxnSpPr>
        <p:spPr>
          <a:xfrm>
            <a:off x="6911904" y="5138510"/>
            <a:ext cx="317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1 94"/>
          <p:cNvCxnSpPr/>
          <p:nvPr/>
        </p:nvCxnSpPr>
        <p:spPr>
          <a:xfrm flipH="1">
            <a:off x="6894576" y="2736326"/>
            <a:ext cx="1409" cy="24803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6498050" y="5139315"/>
            <a:ext cx="41385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1 117"/>
          <p:cNvCxnSpPr/>
          <p:nvPr/>
        </p:nvCxnSpPr>
        <p:spPr>
          <a:xfrm flipH="1">
            <a:off x="7162982" y="2861430"/>
            <a:ext cx="1409" cy="24803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21"/>
          <p:cNvSpPr txBox="1"/>
          <p:nvPr/>
        </p:nvSpPr>
        <p:spPr>
          <a:xfrm>
            <a:off x="6331650" y="5011475"/>
            <a:ext cx="328582" cy="21544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30</a:t>
            </a:r>
            <a:endParaRPr lang="en-GB" sz="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47" name="Connettore 2 53"/>
          <p:cNvCxnSpPr/>
          <p:nvPr/>
        </p:nvCxnSpPr>
        <p:spPr>
          <a:xfrm flipV="1">
            <a:off x="6724176" y="4206437"/>
            <a:ext cx="778387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2960789" y="4761438"/>
            <a:ext cx="317500" cy="368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7" name="Connettore 1 96"/>
          <p:cNvCxnSpPr/>
          <p:nvPr/>
        </p:nvCxnSpPr>
        <p:spPr>
          <a:xfrm flipH="1">
            <a:off x="3255358" y="2736326"/>
            <a:ext cx="9144" cy="25042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1 121"/>
          <p:cNvCxnSpPr/>
          <p:nvPr/>
        </p:nvCxnSpPr>
        <p:spPr>
          <a:xfrm flipH="1">
            <a:off x="2983049" y="2836354"/>
            <a:ext cx="1409" cy="24803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3001699" y="5111983"/>
            <a:ext cx="199195" cy="104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3" name="Connettore 1 212"/>
          <p:cNvCxnSpPr/>
          <p:nvPr/>
        </p:nvCxnSpPr>
        <p:spPr>
          <a:xfrm>
            <a:off x="2960789" y="5154161"/>
            <a:ext cx="317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BCE-3343-46EF-B6F1-234A009DA6E1}" type="slidenum">
              <a:rPr lang="it-IT" smtClean="0"/>
              <a:t>16</a:t>
            </a:fld>
            <a:endParaRPr lang="it-IT"/>
          </a:p>
        </p:txBody>
      </p:sp>
      <p:sp>
        <p:nvSpPr>
          <p:cNvPr id="124" name="TextBox 13"/>
          <p:cNvSpPr txBox="1"/>
          <p:nvPr/>
        </p:nvSpPr>
        <p:spPr>
          <a:xfrm>
            <a:off x="6090785" y="323682"/>
            <a:ext cx="3004784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“STT TRACKER:</a:t>
            </a:r>
          </a:p>
          <a:p>
            <a:r>
              <a:rPr lang="en-US" sz="1100" b="1" i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1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 LONGITUDINAL   ENCUMBRANCES</a:t>
            </a:r>
          </a:p>
        </p:txBody>
      </p:sp>
      <p:sp>
        <p:nvSpPr>
          <p:cNvPr id="135" name="CasellaDiTesto 21"/>
          <p:cNvSpPr txBox="1"/>
          <p:nvPr/>
        </p:nvSpPr>
        <p:spPr>
          <a:xfrm>
            <a:off x="5876989" y="786492"/>
            <a:ext cx="492005" cy="215444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1150</a:t>
            </a:r>
            <a:endParaRPr lang="en-GB" sz="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38" name="Connettore 2 124"/>
          <p:cNvCxnSpPr/>
          <p:nvPr/>
        </p:nvCxnSpPr>
        <p:spPr>
          <a:xfrm>
            <a:off x="2898751" y="891733"/>
            <a:ext cx="1599861" cy="76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CasellaDiTesto 21"/>
          <p:cNvSpPr txBox="1"/>
          <p:nvPr/>
        </p:nvSpPr>
        <p:spPr>
          <a:xfrm>
            <a:off x="2699792" y="777084"/>
            <a:ext cx="428295" cy="21544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540</a:t>
            </a:r>
            <a:endParaRPr lang="en-GB" sz="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17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48" grpId="0" animBg="1"/>
      <p:bldP spid="1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ario Orecchini\Desktop\ffffffff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764704"/>
            <a:ext cx="593510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3346" y="44623"/>
            <a:ext cx="8821142" cy="307777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                    </a:t>
            </a:r>
            <a:r>
              <a:rPr lang="en-US" sz="1400" dirty="0" smtClean="0">
                <a:solidFill>
                  <a:srgbClr val="0070C0"/>
                </a:solidFill>
                <a:latin typeface="Comic Sans MS" pitchFamily="66" charset="0"/>
              </a:rPr>
              <a:t>- S_TUBES TRACKER AREA: </a:t>
            </a:r>
            <a:r>
              <a:rPr lang="en-US" sz="1400" i="1" dirty="0" smtClean="0">
                <a:solidFill>
                  <a:srgbClr val="0070C0"/>
                </a:solidFill>
                <a:latin typeface="Comic Sans MS" pitchFamily="66" charset="0"/>
              </a:rPr>
              <a:t>Radial</a:t>
            </a:r>
            <a:r>
              <a:rPr lang="en-US" sz="1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400" i="1" dirty="0">
                <a:solidFill>
                  <a:srgbClr val="0070C0"/>
                </a:solidFill>
                <a:latin typeface="Comic Sans MS" pitchFamily="66" charset="0"/>
              </a:rPr>
              <a:t>m</a:t>
            </a:r>
            <a:r>
              <a:rPr lang="en-US" sz="1400" i="1" dirty="0" smtClean="0">
                <a:solidFill>
                  <a:srgbClr val="0070C0"/>
                </a:solidFill>
                <a:latin typeface="Comic Sans MS" pitchFamily="66" charset="0"/>
              </a:rPr>
              <a:t>ain encumbrance  -</a:t>
            </a:r>
            <a:endParaRPr lang="it-IT" sz="1400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5" name="Connettore 2 4"/>
          <p:cNvCxnSpPr/>
          <p:nvPr/>
        </p:nvCxnSpPr>
        <p:spPr>
          <a:xfrm flipH="1">
            <a:off x="2771800" y="999039"/>
            <a:ext cx="72008" cy="170988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3"/>
          <p:cNvSpPr txBox="1"/>
          <p:nvPr/>
        </p:nvSpPr>
        <p:spPr>
          <a:xfrm>
            <a:off x="2411760" y="768207"/>
            <a:ext cx="1116124" cy="2308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Gas supply lines.</a:t>
            </a:r>
          </a:p>
        </p:txBody>
      </p:sp>
      <p:cxnSp>
        <p:nvCxnSpPr>
          <p:cNvPr id="9" name="Connettore 2 8"/>
          <p:cNvCxnSpPr/>
          <p:nvPr/>
        </p:nvCxnSpPr>
        <p:spPr>
          <a:xfrm>
            <a:off x="2915816" y="999039"/>
            <a:ext cx="216024" cy="228594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2987824" y="999039"/>
            <a:ext cx="576064" cy="271799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3"/>
          <p:cNvSpPr txBox="1"/>
          <p:nvPr/>
        </p:nvSpPr>
        <p:spPr>
          <a:xfrm>
            <a:off x="3203848" y="1052736"/>
            <a:ext cx="189799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They are placed externally to the STT encumbrance .</a:t>
            </a:r>
          </a:p>
        </p:txBody>
      </p:sp>
      <p:sp>
        <p:nvSpPr>
          <p:cNvPr id="18" name="CasellaDiTesto 21"/>
          <p:cNvSpPr txBox="1"/>
          <p:nvPr/>
        </p:nvSpPr>
        <p:spPr>
          <a:xfrm>
            <a:off x="6228183" y="3033246"/>
            <a:ext cx="2736303" cy="21544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GAS SYSTEM RADIAL ENCUMBRANCE: R 431mm</a:t>
            </a:r>
            <a:endParaRPr lang="en-GB" sz="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9" name="Connettore 2 22"/>
          <p:cNvCxnSpPr>
            <a:stCxn id="18" idx="1"/>
          </p:cNvCxnSpPr>
          <p:nvPr/>
        </p:nvCxnSpPr>
        <p:spPr>
          <a:xfrm flipH="1">
            <a:off x="4211961" y="3140968"/>
            <a:ext cx="2016222" cy="432048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21"/>
          <p:cNvSpPr txBox="1"/>
          <p:nvPr/>
        </p:nvSpPr>
        <p:spPr>
          <a:xfrm>
            <a:off x="1211584" y="5301788"/>
            <a:ext cx="2808312" cy="21544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STRAW TRACKER RADIAL ENCUMBRANCE: R 418mm</a:t>
            </a:r>
            <a:endParaRPr lang="en-GB" sz="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1" name="Connettore 2 22"/>
          <p:cNvCxnSpPr/>
          <p:nvPr/>
        </p:nvCxnSpPr>
        <p:spPr>
          <a:xfrm flipV="1">
            <a:off x="3203848" y="4077072"/>
            <a:ext cx="648072" cy="1224716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6190541" y="4499386"/>
            <a:ext cx="2706213" cy="21544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INNER DIRC RADIAL ENCUMBRANCE: R 448mm </a:t>
            </a:r>
            <a:endParaRPr lang="en-GB" sz="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3" name="Connettore 2 22"/>
          <p:cNvCxnSpPr>
            <a:stCxn id="22" idx="1"/>
          </p:cNvCxnSpPr>
          <p:nvPr/>
        </p:nvCxnSpPr>
        <p:spPr>
          <a:xfrm flipH="1" flipV="1">
            <a:off x="5440373" y="4246489"/>
            <a:ext cx="750168" cy="360619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1"/>
          <p:cNvSpPr txBox="1"/>
          <p:nvPr/>
        </p:nvSpPr>
        <p:spPr>
          <a:xfrm>
            <a:off x="6372200" y="3743440"/>
            <a:ext cx="2016224" cy="276999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i="1" dirty="0" smtClean="0">
                <a:solidFill>
                  <a:srgbClr val="FF0000"/>
                </a:solidFill>
              </a:rPr>
              <a:t>448-431=17mm (Clearance)</a:t>
            </a:r>
            <a:endParaRPr lang="en-GB" sz="1200" b="1" i="1" dirty="0">
              <a:solidFill>
                <a:srgbClr val="FF0000"/>
              </a:solidFill>
            </a:endParaRPr>
          </a:p>
        </p:txBody>
      </p:sp>
      <p:sp>
        <p:nvSpPr>
          <p:cNvPr id="53" name="Freccia in giù 52"/>
          <p:cNvSpPr/>
          <p:nvPr/>
        </p:nvSpPr>
        <p:spPr>
          <a:xfrm>
            <a:off x="7134114" y="3284984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Freccia in giù 54"/>
          <p:cNvSpPr/>
          <p:nvPr/>
        </p:nvSpPr>
        <p:spPr>
          <a:xfrm rot="10800000">
            <a:off x="7137523" y="4056497"/>
            <a:ext cx="149074" cy="3969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Arrotonda angolo diagonale rettangolo 56"/>
          <p:cNvSpPr/>
          <p:nvPr/>
        </p:nvSpPr>
        <p:spPr>
          <a:xfrm>
            <a:off x="525205" y="5891557"/>
            <a:ext cx="7196587" cy="273747"/>
          </a:xfrm>
          <a:prstGeom prst="round2DiagRect">
            <a:avLst/>
          </a:prstGeom>
          <a:solidFill>
            <a:schemeClr val="accent1">
              <a:lumMod val="75000"/>
              <a:alpha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i="1" dirty="0" smtClean="0">
                <a:latin typeface="Comic Sans MS" panose="030F0702030302020204" pitchFamily="66" charset="0"/>
              </a:rPr>
              <a:t>THE  </a:t>
            </a:r>
            <a:r>
              <a:rPr lang="it-IT" sz="1000" i="1" dirty="0" smtClean="0">
                <a:latin typeface="Comic Sans MS" panose="030F0702030302020204" pitchFamily="66" charset="0"/>
              </a:rPr>
              <a:t>VERIFICATION OF  INTERFERENCES  BETWEEN THE STT GAS SYSTEM ANT THE INNER DIRC IT’S OK. </a:t>
            </a:r>
          </a:p>
        </p:txBody>
      </p:sp>
      <p:sp>
        <p:nvSpPr>
          <p:cNvPr id="58" name="Arrotonda angolo diagonale rettangolo 57"/>
          <p:cNvSpPr/>
          <p:nvPr/>
        </p:nvSpPr>
        <p:spPr>
          <a:xfrm>
            <a:off x="827584" y="6237312"/>
            <a:ext cx="4888663" cy="288032"/>
          </a:xfrm>
          <a:prstGeom prst="round2DiagRect">
            <a:avLst/>
          </a:prstGeom>
          <a:solidFill>
            <a:schemeClr val="accent1">
              <a:lumMod val="75000"/>
              <a:alpha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i="1" dirty="0" smtClean="0">
                <a:latin typeface="Comic Sans MS" panose="030F0702030302020204" pitchFamily="66" charset="0"/>
              </a:rPr>
              <a:t>THE  </a:t>
            </a:r>
            <a:r>
              <a:rPr lang="it-IT" sz="1000" i="1" dirty="0" smtClean="0">
                <a:latin typeface="Comic Sans MS" panose="030F0702030302020204" pitchFamily="66" charset="0"/>
              </a:rPr>
              <a:t>STT  OUTER  RADIAL ENCUMBRANCE MUST BE CONSIDER FROZEN. </a:t>
            </a:r>
          </a:p>
        </p:txBody>
      </p:sp>
      <p:sp>
        <p:nvSpPr>
          <p:cNvPr id="25" name="CasellaDiTesto 104"/>
          <p:cNvSpPr txBox="1"/>
          <p:nvPr/>
        </p:nvSpPr>
        <p:spPr>
          <a:xfrm>
            <a:off x="6192345" y="6597352"/>
            <a:ext cx="29161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rgbClr val="0070C0"/>
                </a:solidFill>
                <a:latin typeface="Comic Sans MS"/>
                <a:cs typeface="Comic Sans MS"/>
              </a:rPr>
              <a:t>GSI / TB – JUNE 2014  -  </a:t>
            </a:r>
            <a:r>
              <a:rPr lang="en-GB" sz="900" dirty="0" err="1" smtClean="0">
                <a:solidFill>
                  <a:srgbClr val="0070C0"/>
                </a:solidFill>
                <a:latin typeface="Comic Sans MS"/>
                <a:cs typeface="Comic Sans MS"/>
              </a:rPr>
              <a:t>D.Orecchini</a:t>
            </a:r>
            <a:r>
              <a:rPr lang="en-GB" sz="900" dirty="0" smtClean="0">
                <a:solidFill>
                  <a:srgbClr val="0070C0"/>
                </a:solidFill>
                <a:latin typeface="Comic Sans MS"/>
                <a:cs typeface="Comic Sans MS"/>
              </a:rPr>
              <a:t>  / </a:t>
            </a:r>
            <a:r>
              <a:rPr lang="en-GB" sz="900" dirty="0" err="1" smtClean="0">
                <a:solidFill>
                  <a:srgbClr val="0070C0"/>
                </a:solidFill>
                <a:latin typeface="Comic Sans MS"/>
                <a:cs typeface="Comic Sans MS"/>
              </a:rPr>
              <a:t>P.Gianotti</a:t>
            </a:r>
            <a:r>
              <a:rPr lang="en-GB" sz="900" dirty="0" smtClean="0">
                <a:solidFill>
                  <a:srgbClr val="0070C0"/>
                </a:solidFill>
                <a:latin typeface="Comic Sans MS"/>
                <a:cs typeface="Comic Sans MS"/>
              </a:rPr>
              <a:t> </a:t>
            </a:r>
            <a:endParaRPr lang="en-GB" sz="900" dirty="0">
              <a:solidFill>
                <a:srgbClr val="0070C0"/>
              </a:solidFill>
              <a:latin typeface="Comic Sans MS"/>
              <a:cs typeface="Comic Sans MS"/>
            </a:endParaRPr>
          </a:p>
        </p:txBody>
      </p:sp>
      <p:pic>
        <p:nvPicPr>
          <p:cNvPr id="26" name="Picture 16" descr="panda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312" y="6601674"/>
            <a:ext cx="252195" cy="23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BCE-3343-46EF-B6F1-234A009DA6E1}" type="slidenum">
              <a:rPr lang="it-IT" smtClean="0"/>
              <a:t>17</a:t>
            </a:fld>
            <a:endParaRPr lang="it-IT"/>
          </a:p>
        </p:txBody>
      </p:sp>
      <p:sp>
        <p:nvSpPr>
          <p:cNvPr id="27" name="TextBox 13"/>
          <p:cNvSpPr txBox="1"/>
          <p:nvPr/>
        </p:nvSpPr>
        <p:spPr>
          <a:xfrm>
            <a:off x="5243429" y="2060848"/>
            <a:ext cx="2478363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R 431mm</a:t>
            </a:r>
          </a:p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(STT  GAS SYSTEM Outer Encumbrance)</a:t>
            </a:r>
          </a:p>
        </p:txBody>
      </p:sp>
      <p:cxnSp>
        <p:nvCxnSpPr>
          <p:cNvPr id="10" name="Connettore 2 9"/>
          <p:cNvCxnSpPr/>
          <p:nvPr/>
        </p:nvCxnSpPr>
        <p:spPr>
          <a:xfrm>
            <a:off x="6804248" y="2430180"/>
            <a:ext cx="0" cy="60306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3"/>
          <p:cNvSpPr txBox="1"/>
          <p:nvPr/>
        </p:nvSpPr>
        <p:spPr>
          <a:xfrm>
            <a:off x="5686179" y="333817"/>
            <a:ext cx="2952587" cy="430887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“STT TRACKER: </a:t>
            </a:r>
          </a:p>
          <a:p>
            <a:r>
              <a:rPr lang="en-US" sz="1100" b="1" i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1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   OUTER  RADIAL  ENCUMBRANCES</a:t>
            </a:r>
          </a:p>
        </p:txBody>
      </p:sp>
    </p:spTree>
    <p:extLst>
      <p:ext uri="{BB962C8B-B14F-4D97-AF65-F5344CB8AC3E}">
        <p14:creationId xmlns:p14="http://schemas.microsoft.com/office/powerpoint/2010/main" val="2788169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57" grpId="0" animBg="1"/>
      <p:bldP spid="58" grpId="0" animBg="1"/>
      <p:bldP spid="27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rio\Desktop\jos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84976" cy="494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6730490" y="2053398"/>
            <a:ext cx="53287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770656" y="764704"/>
            <a:ext cx="1" cy="4566049"/>
          </a:xfrm>
          <a:prstGeom prst="line">
            <a:avLst/>
          </a:prstGeom>
          <a:ln w="1270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28927" y="2450433"/>
            <a:ext cx="0" cy="3196952"/>
          </a:xfrm>
          <a:prstGeom prst="line">
            <a:avLst/>
          </a:prstGeom>
          <a:ln w="28575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515723" y="5165831"/>
            <a:ext cx="254933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636818" y="5165832"/>
            <a:ext cx="29188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263360" y="1933078"/>
            <a:ext cx="1" cy="4160218"/>
          </a:xfrm>
          <a:prstGeom prst="line">
            <a:avLst/>
          </a:prstGeom>
          <a:ln w="28575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332006" y="5150915"/>
            <a:ext cx="93135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4770657" y="5165832"/>
            <a:ext cx="106683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3643276" y="5402761"/>
            <a:ext cx="1541468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436096" y="5402761"/>
            <a:ext cx="1827264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3"/>
          <p:cNvSpPr/>
          <p:nvPr/>
        </p:nvSpPr>
        <p:spPr>
          <a:xfrm>
            <a:off x="143346" y="44623"/>
            <a:ext cx="8821142" cy="307777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latin typeface="Comic Sans MS" pitchFamily="66" charset="0"/>
              </a:rPr>
              <a:t>                     </a:t>
            </a:r>
            <a:r>
              <a:rPr lang="en-US" sz="1400" dirty="0" smtClean="0">
                <a:solidFill>
                  <a:srgbClr val="0070C0"/>
                </a:solidFill>
                <a:latin typeface="Comic Sans MS" pitchFamily="66" charset="0"/>
              </a:rPr>
              <a:t>- ST_TRACKER: </a:t>
            </a:r>
            <a:r>
              <a:rPr lang="en-US" sz="1400" i="1" dirty="0" smtClean="0">
                <a:solidFill>
                  <a:srgbClr val="0070C0"/>
                </a:solidFill>
                <a:latin typeface="Comic Sans MS" pitchFamily="66" charset="0"/>
              </a:rPr>
              <a:t>“STT Detector  /  STT Routing Frame:  Main encumbrance along Z Axis  -</a:t>
            </a:r>
            <a:endParaRPr lang="it-IT" sz="1400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7" name="Straight Connector 27"/>
          <p:cNvCxnSpPr/>
          <p:nvPr/>
        </p:nvCxnSpPr>
        <p:spPr>
          <a:xfrm>
            <a:off x="323528" y="2276261"/>
            <a:ext cx="0" cy="3817035"/>
          </a:xfrm>
          <a:prstGeom prst="line">
            <a:avLst/>
          </a:prstGeom>
          <a:ln w="28575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28"/>
          <p:cNvCxnSpPr/>
          <p:nvPr/>
        </p:nvCxnSpPr>
        <p:spPr>
          <a:xfrm>
            <a:off x="2411760" y="5165835"/>
            <a:ext cx="120471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0"/>
          <p:cNvCxnSpPr/>
          <p:nvPr/>
        </p:nvCxnSpPr>
        <p:spPr>
          <a:xfrm flipH="1">
            <a:off x="818435" y="5181182"/>
            <a:ext cx="137730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3"/>
          <p:cNvSpPr txBox="1"/>
          <p:nvPr/>
        </p:nvSpPr>
        <p:spPr>
          <a:xfrm>
            <a:off x="3834813" y="5027804"/>
            <a:ext cx="680910" cy="24622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540mm</a:t>
            </a:r>
          </a:p>
        </p:txBody>
      </p:sp>
      <p:sp>
        <p:nvSpPr>
          <p:cNvPr id="39" name="TextBox 13"/>
          <p:cNvSpPr txBox="1"/>
          <p:nvPr/>
        </p:nvSpPr>
        <p:spPr>
          <a:xfrm>
            <a:off x="5652120" y="5031446"/>
            <a:ext cx="679886" cy="24622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1150mm</a:t>
            </a:r>
          </a:p>
        </p:txBody>
      </p:sp>
      <p:sp>
        <p:nvSpPr>
          <p:cNvPr id="40" name="TextBox 13"/>
          <p:cNvSpPr txBox="1"/>
          <p:nvPr/>
        </p:nvSpPr>
        <p:spPr>
          <a:xfrm>
            <a:off x="5076055" y="5280233"/>
            <a:ext cx="761431" cy="2462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1690mm</a:t>
            </a:r>
          </a:p>
        </p:txBody>
      </p:sp>
      <p:sp>
        <p:nvSpPr>
          <p:cNvPr id="41" name="TextBox 13"/>
          <p:cNvSpPr txBox="1"/>
          <p:nvPr/>
        </p:nvSpPr>
        <p:spPr>
          <a:xfrm>
            <a:off x="1979712" y="5027804"/>
            <a:ext cx="679886" cy="3847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1300m</a:t>
            </a:r>
            <a:r>
              <a:rPr lang="en-US" sz="9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</a:p>
        </p:txBody>
      </p:sp>
      <p:sp>
        <p:nvSpPr>
          <p:cNvPr id="45" name="TextBox 13"/>
          <p:cNvSpPr txBox="1"/>
          <p:nvPr/>
        </p:nvSpPr>
        <p:spPr>
          <a:xfrm>
            <a:off x="4414010" y="5531969"/>
            <a:ext cx="2102206" cy="230832"/>
          </a:xfrm>
          <a:prstGeom prst="rect">
            <a:avLst/>
          </a:prstGeom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“ST_DETECTOR TOTAL LENGHT</a:t>
            </a:r>
          </a:p>
        </p:txBody>
      </p:sp>
      <p:sp>
        <p:nvSpPr>
          <p:cNvPr id="46" name="TextBox 13"/>
          <p:cNvSpPr txBox="1"/>
          <p:nvPr/>
        </p:nvSpPr>
        <p:spPr>
          <a:xfrm>
            <a:off x="1043609" y="5269477"/>
            <a:ext cx="2304256" cy="369332"/>
          </a:xfrm>
          <a:prstGeom prst="rect">
            <a:avLst/>
          </a:prstGeom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“STT_SERVICES ROUTING  FRAME </a:t>
            </a:r>
          </a:p>
          <a:p>
            <a:pPr algn="ctr"/>
            <a:r>
              <a:rPr lang="en-US" sz="900" b="1" i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9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  TOTAL LENGHT</a:t>
            </a:r>
          </a:p>
        </p:txBody>
      </p:sp>
      <p:sp>
        <p:nvSpPr>
          <p:cNvPr id="49" name="Arrotonda angolo diagonale rettangolo 48"/>
          <p:cNvSpPr/>
          <p:nvPr/>
        </p:nvSpPr>
        <p:spPr>
          <a:xfrm>
            <a:off x="1533508" y="6093296"/>
            <a:ext cx="4623000" cy="360040"/>
          </a:xfrm>
          <a:prstGeom prst="round2DiagRect">
            <a:avLst/>
          </a:prstGeom>
          <a:solidFill>
            <a:schemeClr val="accent1">
              <a:lumMod val="75000"/>
              <a:alpha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i="1" dirty="0" smtClean="0">
                <a:latin typeface="Comic Sans MS" panose="030F0702030302020204" pitchFamily="66" charset="0"/>
              </a:rPr>
              <a:t>THE  </a:t>
            </a:r>
            <a:r>
              <a:rPr lang="it-IT" sz="1000" i="1" dirty="0" smtClean="0">
                <a:latin typeface="Comic Sans MS" panose="030F0702030302020204" pitchFamily="66" charset="0"/>
              </a:rPr>
              <a:t>LONGITUDINAL DIMENSIONS  MUST BE CONSIDER FROZEN. 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5184744" y="1902024"/>
            <a:ext cx="1548938" cy="2308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b="1" i="1" dirty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  <a:r>
              <a:rPr lang="en-US" sz="9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UPPORT BEAM LIMIT</a:t>
            </a:r>
          </a:p>
        </p:txBody>
      </p:sp>
      <p:sp>
        <p:nvSpPr>
          <p:cNvPr id="30" name="CasellaDiTesto 104"/>
          <p:cNvSpPr txBox="1"/>
          <p:nvPr/>
        </p:nvSpPr>
        <p:spPr>
          <a:xfrm>
            <a:off x="6192345" y="6597352"/>
            <a:ext cx="29161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rgbClr val="0070C0"/>
                </a:solidFill>
                <a:latin typeface="Comic Sans MS"/>
                <a:cs typeface="Comic Sans MS"/>
              </a:rPr>
              <a:t>GSI / TB – JUNE 2014  -  </a:t>
            </a:r>
            <a:r>
              <a:rPr lang="en-GB" sz="900" dirty="0" err="1" smtClean="0">
                <a:solidFill>
                  <a:srgbClr val="0070C0"/>
                </a:solidFill>
                <a:latin typeface="Comic Sans MS"/>
                <a:cs typeface="Comic Sans MS"/>
              </a:rPr>
              <a:t>D.Orecchini</a:t>
            </a:r>
            <a:r>
              <a:rPr lang="en-GB" sz="900" dirty="0" smtClean="0">
                <a:solidFill>
                  <a:srgbClr val="0070C0"/>
                </a:solidFill>
                <a:latin typeface="Comic Sans MS"/>
                <a:cs typeface="Comic Sans MS"/>
              </a:rPr>
              <a:t>  / </a:t>
            </a:r>
            <a:r>
              <a:rPr lang="en-GB" sz="900" dirty="0" err="1" smtClean="0">
                <a:solidFill>
                  <a:srgbClr val="0070C0"/>
                </a:solidFill>
                <a:latin typeface="Comic Sans MS"/>
                <a:cs typeface="Comic Sans MS"/>
              </a:rPr>
              <a:t>P.Gianotti</a:t>
            </a:r>
            <a:r>
              <a:rPr lang="en-GB" sz="900" dirty="0" smtClean="0">
                <a:solidFill>
                  <a:srgbClr val="0070C0"/>
                </a:solidFill>
                <a:latin typeface="Comic Sans MS"/>
                <a:cs typeface="Comic Sans MS"/>
              </a:rPr>
              <a:t> </a:t>
            </a:r>
            <a:endParaRPr lang="en-GB" sz="900" dirty="0">
              <a:solidFill>
                <a:srgbClr val="0070C0"/>
              </a:solidFill>
              <a:latin typeface="Comic Sans MS"/>
              <a:cs typeface="Comic Sans MS"/>
            </a:endParaRPr>
          </a:p>
        </p:txBody>
      </p:sp>
      <p:pic>
        <p:nvPicPr>
          <p:cNvPr id="34" name="Picture 16" descr="panda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312" y="6601674"/>
            <a:ext cx="252195" cy="23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BCE-3343-46EF-B6F1-234A009DA6E1}" type="slidenum">
              <a:rPr lang="it-IT" smtClean="0"/>
              <a:t>18</a:t>
            </a:fld>
            <a:endParaRPr lang="it-IT" dirty="0"/>
          </a:p>
        </p:txBody>
      </p:sp>
      <p:cxnSp>
        <p:nvCxnSpPr>
          <p:cNvPr id="44" name="Straight Arrow Connector 34"/>
          <p:cNvCxnSpPr/>
          <p:nvPr/>
        </p:nvCxnSpPr>
        <p:spPr>
          <a:xfrm>
            <a:off x="4414010" y="5949280"/>
            <a:ext cx="285781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30"/>
          <p:cNvCxnSpPr/>
          <p:nvPr/>
        </p:nvCxnSpPr>
        <p:spPr>
          <a:xfrm flipH="1">
            <a:off x="323528" y="5951649"/>
            <a:ext cx="316835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3"/>
          <p:cNvSpPr txBox="1"/>
          <p:nvPr/>
        </p:nvSpPr>
        <p:spPr>
          <a:xfrm>
            <a:off x="3563888" y="5828538"/>
            <a:ext cx="767728" cy="24622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3500mm</a:t>
            </a:r>
          </a:p>
        </p:txBody>
      </p:sp>
    </p:spTree>
    <p:extLst>
      <p:ext uri="{BB962C8B-B14F-4D97-AF65-F5344CB8AC3E}">
        <p14:creationId xmlns:p14="http://schemas.microsoft.com/office/powerpoint/2010/main" val="495806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5" grpId="0" animBg="1"/>
      <p:bldP spid="46" grpId="0" animBg="1"/>
      <p:bldP spid="49" grpId="0" animBg="1"/>
      <p:bldP spid="26" grpId="0" animBg="1"/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tonda angolo diagonale rettangolo 5"/>
          <p:cNvSpPr/>
          <p:nvPr/>
        </p:nvSpPr>
        <p:spPr>
          <a:xfrm>
            <a:off x="899592" y="2492896"/>
            <a:ext cx="7416824" cy="720080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070C0"/>
              </a:solidFill>
              <a:latin typeface="Comic Sans MS"/>
              <a:cs typeface="Comic Sans MS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en-US" sz="2000" i="1" dirty="0" smtClean="0">
                <a:solidFill>
                  <a:srgbClr val="0070C0"/>
                </a:solidFill>
                <a:latin typeface="Comic Sans MS"/>
                <a:cs typeface="Comic Sans MS"/>
              </a:rPr>
              <a:t>STT SERVICES / CABLE  ROUTING FRAME. </a:t>
            </a:r>
            <a:endParaRPr lang="en-US" sz="1100" i="1" dirty="0" smtClean="0">
              <a:solidFill>
                <a:schemeClr val="accent5">
                  <a:lumMod val="75000"/>
                </a:schemeClr>
              </a:solidFill>
              <a:latin typeface="Comic Sans MS"/>
              <a:cs typeface="Comic Sans MS"/>
            </a:endParaRPr>
          </a:p>
          <a:p>
            <a:pPr marL="171450" indent="-171450">
              <a:buFontTx/>
              <a:buChar char="-"/>
            </a:pPr>
            <a:endParaRPr lang="en-US" sz="1100" dirty="0">
              <a:solidFill>
                <a:schemeClr val="accent5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33837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7BCE4BCE-3343-46EF-B6F1-234A009DA6E1}" type="slidenum">
              <a:rPr lang="it-IT" smtClean="0"/>
              <a:t>2</a:t>
            </a:fld>
            <a:endParaRPr lang="it-IT"/>
          </a:p>
        </p:txBody>
      </p:sp>
      <p:pic>
        <p:nvPicPr>
          <p:cNvPr id="2051" name="Picture 3" descr="C:\Users\Dario Orecchini\Desktop\gg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59" y="656190"/>
            <a:ext cx="5239253" cy="350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3"/>
          <p:cNvSpPr txBox="1"/>
          <p:nvPr/>
        </p:nvSpPr>
        <p:spPr>
          <a:xfrm>
            <a:off x="179512" y="260648"/>
            <a:ext cx="1368152" cy="21544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  <a:latin typeface="Comic Sans MS"/>
                <a:cs typeface="Comic Sans MS"/>
              </a:rPr>
              <a:t>- HALF  ST_TRACKER</a:t>
            </a:r>
          </a:p>
        </p:txBody>
      </p:sp>
      <p:cxnSp>
        <p:nvCxnSpPr>
          <p:cNvPr id="10" name="Connettore 2 9"/>
          <p:cNvCxnSpPr/>
          <p:nvPr/>
        </p:nvCxnSpPr>
        <p:spPr>
          <a:xfrm>
            <a:off x="1403648" y="476672"/>
            <a:ext cx="360040" cy="108012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3"/>
          <p:cNvSpPr txBox="1"/>
          <p:nvPr/>
        </p:nvSpPr>
        <p:spPr>
          <a:xfrm>
            <a:off x="5940152" y="692696"/>
            <a:ext cx="2376264" cy="21544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  <a:latin typeface="Comic Sans MS"/>
                <a:cs typeface="Comic Sans MS"/>
              </a:rPr>
              <a:t>- HALF  SERVICES WITH  SUPPORT FRAME</a:t>
            </a:r>
          </a:p>
        </p:txBody>
      </p:sp>
      <p:cxnSp>
        <p:nvCxnSpPr>
          <p:cNvPr id="12" name="Connettore 2 11"/>
          <p:cNvCxnSpPr>
            <a:stCxn id="11" idx="1"/>
          </p:cNvCxnSpPr>
          <p:nvPr/>
        </p:nvCxnSpPr>
        <p:spPr>
          <a:xfrm flipH="1">
            <a:off x="4932041" y="800418"/>
            <a:ext cx="1008111" cy="82838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 descr="C:\Users\Dario Orecchini\Desktop\FF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95434"/>
            <a:ext cx="3499341" cy="265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ario Orecchini\Desktop\GGGGG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93096"/>
            <a:ext cx="3888432" cy="212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arrotondato 4"/>
          <p:cNvSpPr/>
          <p:nvPr/>
        </p:nvSpPr>
        <p:spPr>
          <a:xfrm>
            <a:off x="2712424" y="2271224"/>
            <a:ext cx="1008112" cy="50405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2 12"/>
          <p:cNvCxnSpPr>
            <a:stCxn id="5" idx="2"/>
          </p:cNvCxnSpPr>
          <p:nvPr/>
        </p:nvCxnSpPr>
        <p:spPr>
          <a:xfrm flipH="1">
            <a:off x="2771800" y="2775280"/>
            <a:ext cx="444680" cy="20938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3"/>
          <p:cNvSpPr txBox="1"/>
          <p:nvPr/>
        </p:nvSpPr>
        <p:spPr>
          <a:xfrm>
            <a:off x="5652120" y="1124744"/>
            <a:ext cx="3456384" cy="86177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THE STT ASSEMBLING AND </a:t>
            </a:r>
            <a:r>
              <a:rPr lang="en-US" sz="1000" dirty="0">
                <a:solidFill>
                  <a:srgbClr val="FF0000"/>
                </a:solidFill>
                <a:latin typeface="Comic Sans MS"/>
                <a:cs typeface="Comic Sans MS"/>
              </a:rPr>
              <a:t>HANDLING TOOL </a:t>
            </a:r>
            <a:endParaRPr lang="en-US" sz="10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000" dirty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S FORMED BY:</a:t>
            </a:r>
          </a:p>
          <a:p>
            <a:r>
              <a:rPr lang="en-US" sz="10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    - A </a:t>
            </a:r>
            <a:r>
              <a:rPr lang="en-US" sz="1000" dirty="0">
                <a:solidFill>
                  <a:srgbClr val="FF0000"/>
                </a:solidFill>
                <a:latin typeface="Comic Sans MS"/>
                <a:cs typeface="Comic Sans MS"/>
              </a:rPr>
              <a:t>RIGID </a:t>
            </a:r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AND </a:t>
            </a:r>
            <a:r>
              <a:rPr lang="en-US" sz="1000" dirty="0">
                <a:solidFill>
                  <a:srgbClr val="FF0000"/>
                </a:solidFill>
                <a:latin typeface="Comic Sans MS"/>
                <a:cs typeface="Comic Sans MS"/>
              </a:rPr>
              <a:t>PRECISE </a:t>
            </a:r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SUPPORT TABLE;</a:t>
            </a:r>
          </a:p>
          <a:p>
            <a:r>
              <a:rPr lang="en-US" sz="10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    - A SHIFTING SYSTEM WITH RAILS AND </a:t>
            </a:r>
          </a:p>
          <a:p>
            <a:r>
              <a:rPr lang="en-US" sz="10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       SKATES.</a:t>
            </a:r>
          </a:p>
        </p:txBody>
      </p:sp>
      <p:sp>
        <p:nvSpPr>
          <p:cNvPr id="22" name="Arrotonda angolo diagonale rettangolo 6"/>
          <p:cNvSpPr/>
          <p:nvPr/>
        </p:nvSpPr>
        <p:spPr>
          <a:xfrm>
            <a:off x="1907704" y="116632"/>
            <a:ext cx="5616624" cy="360040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i="1" dirty="0">
                <a:solidFill>
                  <a:srgbClr val="0070C0"/>
                </a:solidFill>
                <a:latin typeface="Comic Sans MS"/>
                <a:cs typeface="Comic Sans MS"/>
              </a:rPr>
              <a:t>- </a:t>
            </a:r>
            <a:r>
              <a:rPr lang="en-US" sz="1200" i="1" dirty="0" smtClean="0">
                <a:solidFill>
                  <a:srgbClr val="0070C0"/>
                </a:solidFill>
                <a:latin typeface="Comic Sans MS"/>
                <a:cs typeface="Comic Sans MS"/>
              </a:rPr>
              <a:t>STT ASSEMBLING AND HANDLING TOOL:   BASIC  CONCEPTS……..</a:t>
            </a:r>
          </a:p>
        </p:txBody>
      </p:sp>
      <p:sp>
        <p:nvSpPr>
          <p:cNvPr id="25" name="TextBox 13"/>
          <p:cNvSpPr txBox="1"/>
          <p:nvPr/>
        </p:nvSpPr>
        <p:spPr>
          <a:xfrm>
            <a:off x="249550" y="3933057"/>
            <a:ext cx="1224136" cy="24622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INSIDE  VIEW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5304410" y="6298957"/>
            <a:ext cx="1368152" cy="24622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OUTSIDE  VIEW</a:t>
            </a:r>
          </a:p>
        </p:txBody>
      </p:sp>
      <p:sp>
        <p:nvSpPr>
          <p:cNvPr id="27" name="TextBox 13"/>
          <p:cNvSpPr txBox="1"/>
          <p:nvPr/>
        </p:nvSpPr>
        <p:spPr>
          <a:xfrm>
            <a:off x="660564" y="6237312"/>
            <a:ext cx="2111236" cy="24622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RAILS AND SKATES  DETAILS</a:t>
            </a:r>
          </a:p>
        </p:txBody>
      </p:sp>
      <p:sp>
        <p:nvSpPr>
          <p:cNvPr id="33" name="TextBox 13"/>
          <p:cNvSpPr txBox="1"/>
          <p:nvPr/>
        </p:nvSpPr>
        <p:spPr>
          <a:xfrm>
            <a:off x="5652119" y="2668850"/>
            <a:ext cx="3447185" cy="40441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THE SERVICES FRAME IS FIXED ON THE HANDLING  TOOL. </a:t>
            </a:r>
          </a:p>
        </p:txBody>
      </p:sp>
      <p:sp>
        <p:nvSpPr>
          <p:cNvPr id="34" name="TextBox 13"/>
          <p:cNvSpPr txBox="1"/>
          <p:nvPr/>
        </p:nvSpPr>
        <p:spPr>
          <a:xfrm>
            <a:off x="5652120" y="2164794"/>
            <a:ext cx="3434855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THE STT HALVE IS FIXED ON THE HANDLING TOOL. </a:t>
            </a:r>
          </a:p>
        </p:txBody>
      </p:sp>
      <p:sp>
        <p:nvSpPr>
          <p:cNvPr id="35" name="TextBox 13"/>
          <p:cNvSpPr txBox="1"/>
          <p:nvPr/>
        </p:nvSpPr>
        <p:spPr>
          <a:xfrm>
            <a:off x="5664509" y="3172906"/>
            <a:ext cx="3447185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ALL THE CABLES AND THE GAS PIPES ARE ASSEMBLED. (CABLES PATH ARE NOT SHOWED)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221" y="6631468"/>
            <a:ext cx="4498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>
                <a:solidFill>
                  <a:srgbClr val="3366FF"/>
                </a:solidFill>
                <a:latin typeface="Comic Sans MS"/>
                <a:cs typeface="Comic Sans MS"/>
              </a:rPr>
              <a:t>OCTOBER 27-28 / GSI / PANDA WS / D. ORECCHINI (LNF-INFN</a:t>
            </a:r>
            <a:r>
              <a:rPr lang="en-US" sz="1050" dirty="0" smtClean="0">
                <a:latin typeface="Comic Sans MS"/>
                <a:cs typeface="Comic Sans MS"/>
              </a:rPr>
              <a:t>)</a:t>
            </a:r>
            <a:endParaRPr lang="en-US" sz="1050" dirty="0">
              <a:latin typeface="Comic Sans MS"/>
              <a:cs typeface="Comic Sans MS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3404722" y="4469279"/>
            <a:ext cx="4680520" cy="24622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THE SERVICES ASSEMBLING MENAGEMENT APPEARS OPTIMIZED.</a:t>
            </a:r>
            <a:endParaRPr lang="en-US" sz="1000" b="1" i="1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4125840" y="5017533"/>
            <a:ext cx="4032448" cy="24622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THE STABILITY OF CABLE DUCT HACE TO BE VERIFIED.</a:t>
            </a:r>
            <a:endParaRPr lang="en-US" sz="1000" b="1" i="1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3226019" y="4304269"/>
            <a:ext cx="1152128" cy="2160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  <a:latin typeface="Comic Sans MS"/>
                <a:cs typeface="Comic Sans MS"/>
              </a:rPr>
              <a:t>- </a:t>
            </a:r>
            <a:r>
              <a:rPr lang="en-US" sz="800" dirty="0" smtClean="0">
                <a:solidFill>
                  <a:srgbClr val="FF0000"/>
                </a:solidFill>
                <a:latin typeface="Comic Sans MS"/>
                <a:cs typeface="Comic Sans MS"/>
              </a:rPr>
              <a:t>IMPROVEMENT</a:t>
            </a:r>
            <a:endParaRPr lang="en-US" sz="800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3993126" y="4839680"/>
            <a:ext cx="1152128" cy="2160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  <a:latin typeface="Comic Sans MS"/>
                <a:cs typeface="Comic Sans MS"/>
              </a:rPr>
              <a:t>- </a:t>
            </a:r>
            <a:r>
              <a:rPr lang="en-US" sz="800" dirty="0" smtClean="0">
                <a:solidFill>
                  <a:srgbClr val="FF0000"/>
                </a:solidFill>
                <a:latin typeface="Comic Sans MS"/>
                <a:cs typeface="Comic Sans MS"/>
              </a:rPr>
              <a:t>CONCERN</a:t>
            </a:r>
            <a:endParaRPr lang="en-US" sz="800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65513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5" grpId="0" animBg="1"/>
      <p:bldP spid="23" grpId="0" animBg="1"/>
      <p:bldP spid="26" grpId="0" animBg="1"/>
      <p:bldP spid="27" grpId="0" animBg="1"/>
      <p:bldP spid="33" grpId="0" animBg="1"/>
      <p:bldP spid="34" grpId="0" animBg="1"/>
      <p:bldP spid="35" grpId="0" animBg="1"/>
      <p:bldP spid="21" grpId="0" animBg="1"/>
      <p:bldP spid="24" grpId="0" animBg="1"/>
      <p:bldP spid="28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"/>
          <p:cNvSpPr/>
          <p:nvPr/>
        </p:nvSpPr>
        <p:spPr>
          <a:xfrm>
            <a:off x="143346" y="44623"/>
            <a:ext cx="8821142" cy="307777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latin typeface="Comic Sans MS" pitchFamily="66" charset="0"/>
              </a:rPr>
              <a:t>                       </a:t>
            </a:r>
            <a:r>
              <a:rPr lang="en-US" sz="1400" dirty="0" smtClean="0">
                <a:solidFill>
                  <a:srgbClr val="0070C0"/>
                </a:solidFill>
                <a:latin typeface="Comic Sans MS" pitchFamily="66" charset="0"/>
              </a:rPr>
              <a:t>- ST_TRACKER SERVICES  ROUTING FRAME: BW-</a:t>
            </a:r>
            <a:r>
              <a:rPr lang="en-US" sz="1400" i="1" dirty="0" smtClean="0">
                <a:solidFill>
                  <a:srgbClr val="0070C0"/>
                </a:solidFill>
                <a:latin typeface="Comic Sans MS" pitchFamily="66" charset="0"/>
              </a:rPr>
              <a:t>EMC / INNER DIRC final arrangement </a:t>
            </a:r>
            <a:r>
              <a:rPr lang="en-US" sz="1400" dirty="0" smtClean="0">
                <a:solidFill>
                  <a:srgbClr val="0070C0"/>
                </a:solidFill>
                <a:latin typeface="Comic Sans MS" pitchFamily="66" charset="0"/>
              </a:rPr>
              <a:t>- </a:t>
            </a:r>
            <a:endParaRPr lang="it-IT" sz="1400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242" name="Picture 2" descr="C:\Users\dario\Desktop\ghjk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5691353" cy="521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88024" y="626130"/>
            <a:ext cx="14798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FF00"/>
                </a:solidFill>
                <a:latin typeface="Comic Sans MS" pitchFamily="66" charset="0"/>
              </a:rPr>
              <a:t>DIRC </a:t>
            </a:r>
            <a:r>
              <a:rPr lang="it-IT" sz="800" dirty="0" err="1" smtClean="0">
                <a:solidFill>
                  <a:srgbClr val="FFFF00"/>
                </a:solidFill>
                <a:latin typeface="Comic Sans MS" pitchFamily="66" charset="0"/>
              </a:rPr>
              <a:t>inner</a:t>
            </a:r>
            <a:r>
              <a:rPr lang="it-IT" sz="8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it-IT" sz="800" dirty="0" err="1" smtClean="0">
                <a:solidFill>
                  <a:srgbClr val="FFFF00"/>
                </a:solidFill>
                <a:latin typeface="Comic Sans MS" pitchFamily="66" charset="0"/>
              </a:rPr>
              <a:t>radius</a:t>
            </a:r>
            <a:r>
              <a:rPr lang="it-IT" sz="800" dirty="0" smtClean="0">
                <a:solidFill>
                  <a:srgbClr val="FFFF00"/>
                </a:solidFill>
                <a:latin typeface="Comic Sans MS" pitchFamily="66" charset="0"/>
              </a:rPr>
              <a:t>:  448mm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86611" y="1844824"/>
            <a:ext cx="1295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FF00"/>
                </a:solidFill>
                <a:latin typeface="Comic Sans MS" pitchFamily="66" charset="0"/>
              </a:rPr>
              <a:t>EMC-BW outer radius: </a:t>
            </a:r>
          </a:p>
          <a:p>
            <a:r>
              <a:rPr lang="it-IT" sz="800" dirty="0" smtClean="0">
                <a:solidFill>
                  <a:srgbClr val="FFFF00"/>
                </a:solidFill>
                <a:latin typeface="Comic Sans MS" pitchFamily="66" charset="0"/>
              </a:rPr>
              <a:t>438mm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431512" y="1210826"/>
            <a:ext cx="1421842" cy="1778560"/>
          </a:xfrm>
          <a:prstGeom prst="straightConnector1">
            <a:avLst/>
          </a:prstGeom>
          <a:ln w="95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6"/>
          <p:cNvSpPr txBox="1"/>
          <p:nvPr/>
        </p:nvSpPr>
        <p:spPr>
          <a:xfrm>
            <a:off x="3524521" y="395454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  <a:latin typeface="Comic Sans MS" pitchFamily="66" charset="0"/>
              </a:rPr>
              <a:t>Lateral Routing way.</a:t>
            </a:r>
          </a:p>
          <a:p>
            <a:r>
              <a:rPr lang="it-IT" sz="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800" dirty="0" smtClean="0">
                <a:solidFill>
                  <a:srgbClr val="FF0000"/>
                </a:solidFill>
                <a:latin typeface="Comic Sans MS" pitchFamily="66" charset="0"/>
              </a:rPr>
              <a:t>   Available Cross </a:t>
            </a:r>
            <a:r>
              <a:rPr lang="it-IT" sz="800" dirty="0" err="1" smtClean="0">
                <a:solidFill>
                  <a:srgbClr val="FF0000"/>
                </a:solidFill>
                <a:latin typeface="Comic Sans MS" pitchFamily="66" charset="0"/>
              </a:rPr>
              <a:t>Section</a:t>
            </a:r>
            <a:endParaRPr lang="it-IT" sz="800" i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5" name="Straight Arrow Connector 17"/>
          <p:cNvCxnSpPr/>
          <p:nvPr/>
        </p:nvCxnSpPr>
        <p:spPr>
          <a:xfrm flipV="1">
            <a:off x="1250084" y="3165025"/>
            <a:ext cx="0" cy="1006857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8"/>
          <p:cNvSpPr txBox="1"/>
          <p:nvPr/>
        </p:nvSpPr>
        <p:spPr>
          <a:xfrm>
            <a:off x="1994976" y="1232904"/>
            <a:ext cx="1462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  <a:latin typeface="Comic Sans MS" pitchFamily="66" charset="0"/>
              </a:rPr>
              <a:t>Top &amp; Bottom Routing way.</a:t>
            </a:r>
          </a:p>
          <a:p>
            <a:r>
              <a:rPr lang="it-IT" sz="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800" dirty="0" smtClean="0">
                <a:solidFill>
                  <a:srgbClr val="FF0000"/>
                </a:solidFill>
                <a:latin typeface="Comic Sans MS" pitchFamily="66" charset="0"/>
              </a:rPr>
              <a:t>   Available Cross </a:t>
            </a:r>
            <a:r>
              <a:rPr lang="it-IT" sz="800" dirty="0" err="1" smtClean="0">
                <a:solidFill>
                  <a:srgbClr val="FF0000"/>
                </a:solidFill>
                <a:latin typeface="Comic Sans MS" pitchFamily="66" charset="0"/>
              </a:rPr>
              <a:t>Section</a:t>
            </a:r>
            <a:endParaRPr lang="it-IT" sz="800" i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9" name="Straight Arrow Connector 19"/>
          <p:cNvCxnSpPr/>
          <p:nvPr/>
        </p:nvCxnSpPr>
        <p:spPr>
          <a:xfrm flipV="1">
            <a:off x="2987824" y="772259"/>
            <a:ext cx="0" cy="496501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5"/>
          <p:cNvSpPr txBox="1"/>
          <p:nvPr/>
        </p:nvSpPr>
        <p:spPr>
          <a:xfrm>
            <a:off x="1674782" y="2453236"/>
            <a:ext cx="14654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FF00"/>
                </a:solidFill>
                <a:latin typeface="Comic Sans MS" pitchFamily="66" charset="0"/>
              </a:rPr>
              <a:t>EMC-BW flat side: 405mm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1250084" y="4171882"/>
            <a:ext cx="2457820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rotonda angolo diagonale rettangolo 20"/>
          <p:cNvSpPr/>
          <p:nvPr/>
        </p:nvSpPr>
        <p:spPr>
          <a:xfrm>
            <a:off x="4644008" y="5157192"/>
            <a:ext cx="4399727" cy="1080120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smtClean="0">
                <a:latin typeface="Comic Sans MS"/>
                <a:cs typeface="Comic Sans MS"/>
              </a:rPr>
              <a:t>Four regions are available for the STT services: Top and Bottom,  </a:t>
            </a:r>
          </a:p>
          <a:p>
            <a:r>
              <a:rPr lang="en-US" sz="1050" dirty="0">
                <a:latin typeface="Comic Sans MS"/>
                <a:cs typeface="Comic Sans MS"/>
              </a:rPr>
              <a:t> </a:t>
            </a:r>
            <a:r>
              <a:rPr lang="en-US" sz="1050" dirty="0" smtClean="0">
                <a:latin typeface="Comic Sans MS"/>
                <a:cs typeface="Comic Sans MS"/>
              </a:rPr>
              <a:t>  Left and Right.</a:t>
            </a:r>
          </a:p>
          <a:p>
            <a:pPr marL="342900" indent="-342900">
              <a:buFont typeface="+mj-lt"/>
              <a:buAutoNum type="arabicPeriod"/>
            </a:pPr>
            <a:endParaRPr lang="en-US" sz="1050" dirty="0" smtClean="0">
              <a:latin typeface="Comic Sans MS"/>
              <a:cs typeface="Comic Sans MS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050" dirty="0" smtClean="0">
                <a:latin typeface="Comic Sans MS"/>
                <a:cs typeface="Comic Sans MS"/>
              </a:rPr>
              <a:t>- Signal cables will be routed in the Left/Right cutouts,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50" dirty="0" smtClean="0">
                <a:latin typeface="Comic Sans MS"/>
                <a:cs typeface="Comic Sans MS"/>
              </a:rPr>
              <a:t>- HV and gas pipes will be routed in the Top/Bottom.</a:t>
            </a:r>
          </a:p>
        </p:txBody>
      </p:sp>
      <p:cxnSp>
        <p:nvCxnSpPr>
          <p:cNvPr id="29" name="Straight Arrow Connector 17"/>
          <p:cNvCxnSpPr/>
          <p:nvPr/>
        </p:nvCxnSpPr>
        <p:spPr>
          <a:xfrm flipV="1">
            <a:off x="5637600" y="3214297"/>
            <a:ext cx="0" cy="1006857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 flipH="1">
            <a:off x="4932040" y="4221154"/>
            <a:ext cx="705561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6"/>
          <p:cNvSpPr txBox="1"/>
          <p:nvPr/>
        </p:nvSpPr>
        <p:spPr>
          <a:xfrm>
            <a:off x="1273815" y="3038763"/>
            <a:ext cx="7168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i="1" u="sng" dirty="0" smtClean="0">
                <a:solidFill>
                  <a:srgbClr val="FF0000"/>
                </a:solidFill>
                <a:latin typeface="Comic Sans MS" pitchFamily="66" charset="0"/>
              </a:rPr>
              <a:t>5800mm^2</a:t>
            </a:r>
            <a:endParaRPr lang="it-IT" sz="800" i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TextBox 16"/>
          <p:cNvSpPr txBox="1"/>
          <p:nvPr/>
        </p:nvSpPr>
        <p:spPr>
          <a:xfrm>
            <a:off x="5652120" y="3178483"/>
            <a:ext cx="7168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i="1" u="sng" dirty="0" smtClean="0">
                <a:solidFill>
                  <a:srgbClr val="FF0000"/>
                </a:solidFill>
                <a:latin typeface="Comic Sans MS" pitchFamily="66" charset="0"/>
              </a:rPr>
              <a:t>5800mm^2</a:t>
            </a:r>
            <a:endParaRPr lang="it-IT" sz="800" i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" name="TextBox 16"/>
          <p:cNvSpPr txBox="1"/>
          <p:nvPr/>
        </p:nvSpPr>
        <p:spPr>
          <a:xfrm>
            <a:off x="2446783" y="5271011"/>
            <a:ext cx="700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i="1" u="sng" dirty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it-IT" sz="800" i="1" u="sng" dirty="0" smtClean="0">
                <a:solidFill>
                  <a:srgbClr val="FF0000"/>
                </a:solidFill>
                <a:latin typeface="Comic Sans MS" pitchFamily="66" charset="0"/>
              </a:rPr>
              <a:t>800mm^2</a:t>
            </a:r>
            <a:endParaRPr lang="it-IT" sz="800" i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" name="TextBox 16"/>
          <p:cNvSpPr txBox="1"/>
          <p:nvPr/>
        </p:nvSpPr>
        <p:spPr>
          <a:xfrm>
            <a:off x="3598911" y="5271011"/>
            <a:ext cx="700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i="1" u="sng" dirty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it-IT" sz="800" i="1" u="sng" dirty="0" smtClean="0">
                <a:solidFill>
                  <a:srgbClr val="FF0000"/>
                </a:solidFill>
                <a:latin typeface="Comic Sans MS" pitchFamily="66" charset="0"/>
              </a:rPr>
              <a:t>800mm^2</a:t>
            </a:r>
            <a:endParaRPr lang="it-IT" sz="800" i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4" name="Straight Arrow Connector 19"/>
          <p:cNvCxnSpPr/>
          <p:nvPr/>
        </p:nvCxnSpPr>
        <p:spPr>
          <a:xfrm flipV="1">
            <a:off x="3877606" y="786852"/>
            <a:ext cx="0" cy="481908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 flipH="1">
            <a:off x="2330938" y="1268760"/>
            <a:ext cx="1546670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16"/>
          <p:cNvSpPr txBox="1"/>
          <p:nvPr/>
        </p:nvSpPr>
        <p:spPr>
          <a:xfrm>
            <a:off x="2251968" y="540516"/>
            <a:ext cx="700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i="1" u="sng" dirty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it-IT" sz="800" i="1" u="sng" dirty="0" smtClean="0">
                <a:solidFill>
                  <a:srgbClr val="FF0000"/>
                </a:solidFill>
                <a:latin typeface="Comic Sans MS" pitchFamily="66" charset="0"/>
              </a:rPr>
              <a:t>800mm^2</a:t>
            </a:r>
            <a:endParaRPr lang="it-IT" sz="800" i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TextBox 16"/>
          <p:cNvSpPr txBox="1"/>
          <p:nvPr/>
        </p:nvSpPr>
        <p:spPr>
          <a:xfrm>
            <a:off x="3943175" y="549260"/>
            <a:ext cx="700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i="1" u="sng" dirty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it-IT" sz="800" i="1" u="sng" dirty="0" smtClean="0">
                <a:solidFill>
                  <a:srgbClr val="FF0000"/>
                </a:solidFill>
                <a:latin typeface="Comic Sans MS" pitchFamily="66" charset="0"/>
              </a:rPr>
              <a:t>800mm^2</a:t>
            </a:r>
            <a:endParaRPr lang="it-IT" sz="800" i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2" name="TextBox 18"/>
          <p:cNvSpPr txBox="1"/>
          <p:nvPr/>
        </p:nvSpPr>
        <p:spPr>
          <a:xfrm>
            <a:off x="1632741" y="4348362"/>
            <a:ext cx="1462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  <a:latin typeface="Comic Sans MS" pitchFamily="66" charset="0"/>
              </a:rPr>
              <a:t>Top &amp; Bottom Routing way.</a:t>
            </a:r>
          </a:p>
          <a:p>
            <a:r>
              <a:rPr lang="it-IT" sz="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800" dirty="0" smtClean="0">
                <a:solidFill>
                  <a:srgbClr val="FF0000"/>
                </a:solidFill>
                <a:latin typeface="Comic Sans MS" pitchFamily="66" charset="0"/>
              </a:rPr>
              <a:t>   Available Cross </a:t>
            </a:r>
            <a:r>
              <a:rPr lang="it-IT" sz="800" dirty="0" err="1" smtClean="0">
                <a:solidFill>
                  <a:srgbClr val="FF0000"/>
                </a:solidFill>
                <a:latin typeface="Comic Sans MS" pitchFamily="66" charset="0"/>
              </a:rPr>
              <a:t>Section</a:t>
            </a:r>
            <a:endParaRPr lang="it-IT" sz="800" i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53" name="Straight Arrow Connector 19"/>
          <p:cNvCxnSpPr/>
          <p:nvPr/>
        </p:nvCxnSpPr>
        <p:spPr>
          <a:xfrm>
            <a:off x="3038833" y="4660432"/>
            <a:ext cx="0" cy="523460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19"/>
          <p:cNvCxnSpPr/>
          <p:nvPr/>
        </p:nvCxnSpPr>
        <p:spPr>
          <a:xfrm>
            <a:off x="3932608" y="4653136"/>
            <a:ext cx="1" cy="530756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/>
          <p:nvPr/>
        </p:nvCxnSpPr>
        <p:spPr>
          <a:xfrm flipH="1">
            <a:off x="2538264" y="4653136"/>
            <a:ext cx="1394914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sellaDiTesto 104"/>
          <p:cNvSpPr txBox="1"/>
          <p:nvPr/>
        </p:nvSpPr>
        <p:spPr>
          <a:xfrm>
            <a:off x="6228184" y="6597352"/>
            <a:ext cx="2952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rgbClr val="0070C0"/>
                </a:solidFill>
                <a:latin typeface="Comic Sans MS"/>
                <a:cs typeface="Comic Sans MS"/>
              </a:rPr>
              <a:t>GSI / TB – JUNE 2014  -  </a:t>
            </a:r>
            <a:r>
              <a:rPr lang="en-GB" sz="900" dirty="0" err="1" smtClean="0">
                <a:solidFill>
                  <a:srgbClr val="0070C0"/>
                </a:solidFill>
                <a:latin typeface="Comic Sans MS"/>
                <a:cs typeface="Comic Sans MS"/>
              </a:rPr>
              <a:t>D.Orecchini</a:t>
            </a:r>
            <a:r>
              <a:rPr lang="en-GB" sz="900" dirty="0" smtClean="0">
                <a:solidFill>
                  <a:srgbClr val="0070C0"/>
                </a:solidFill>
                <a:latin typeface="Comic Sans MS"/>
                <a:cs typeface="Comic Sans MS"/>
              </a:rPr>
              <a:t>  / </a:t>
            </a:r>
            <a:r>
              <a:rPr lang="en-GB" sz="900" dirty="0" err="1" smtClean="0">
                <a:solidFill>
                  <a:srgbClr val="0070C0"/>
                </a:solidFill>
                <a:latin typeface="Comic Sans MS"/>
                <a:cs typeface="Comic Sans MS"/>
              </a:rPr>
              <a:t>P.Gianotti</a:t>
            </a:r>
            <a:endParaRPr lang="en-GB" sz="900" dirty="0">
              <a:solidFill>
                <a:srgbClr val="0070C0"/>
              </a:solidFill>
              <a:latin typeface="Comic Sans MS"/>
              <a:cs typeface="Comic Sans MS"/>
            </a:endParaRPr>
          </a:p>
        </p:txBody>
      </p:sp>
      <p:pic>
        <p:nvPicPr>
          <p:cNvPr id="61" name="Picture 16" descr="panda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6" y="6601674"/>
            <a:ext cx="211061" cy="23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Arrow Connector 11"/>
          <p:cNvCxnSpPr/>
          <p:nvPr/>
        </p:nvCxnSpPr>
        <p:spPr>
          <a:xfrm flipV="1">
            <a:off x="3431512" y="1642905"/>
            <a:ext cx="1914211" cy="1346481"/>
          </a:xfrm>
          <a:prstGeom prst="straightConnector1">
            <a:avLst/>
          </a:prstGeom>
          <a:ln w="95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>
            <a:off x="5004048" y="786852"/>
            <a:ext cx="0" cy="1057972"/>
          </a:xfrm>
          <a:prstGeom prst="line">
            <a:avLst/>
          </a:prstGeom>
          <a:ln w="63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2187335" y="2060848"/>
            <a:ext cx="1997403" cy="0"/>
          </a:xfrm>
          <a:prstGeom prst="line">
            <a:avLst/>
          </a:prstGeom>
          <a:ln w="63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 flipV="1">
            <a:off x="2313632" y="2623111"/>
            <a:ext cx="1119487" cy="35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/>
          <p:cNvCxnSpPr/>
          <p:nvPr/>
        </p:nvCxnSpPr>
        <p:spPr>
          <a:xfrm flipH="1">
            <a:off x="1326382" y="2623462"/>
            <a:ext cx="1077818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11"/>
          <p:cNvCxnSpPr/>
          <p:nvPr/>
        </p:nvCxnSpPr>
        <p:spPr>
          <a:xfrm flipV="1">
            <a:off x="3432412" y="2511188"/>
            <a:ext cx="2245057" cy="47767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13"/>
          <p:cNvSpPr txBox="1"/>
          <p:nvPr/>
        </p:nvSpPr>
        <p:spPr>
          <a:xfrm>
            <a:off x="5639114" y="1573503"/>
            <a:ext cx="2317261" cy="369332"/>
          </a:xfrm>
          <a:prstGeom prst="rect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900" b="1" dirty="0">
                <a:solidFill>
                  <a:srgbClr val="FF0000"/>
                </a:solidFill>
                <a:latin typeface="Comic Sans MS" pitchFamily="66" charset="0"/>
              </a:rPr>
              <a:t>STT SERVICES ROUTING FRAME</a:t>
            </a:r>
          </a:p>
          <a:p>
            <a:r>
              <a:rPr lang="it-IT" sz="900" b="1" dirty="0">
                <a:solidFill>
                  <a:srgbClr val="FF0000"/>
                </a:solidFill>
                <a:latin typeface="Comic Sans MS" pitchFamily="66" charset="0"/>
              </a:rPr>
              <a:t> O</a:t>
            </a:r>
            <a:r>
              <a:rPr lang="it-IT" sz="900" b="1" dirty="0" smtClean="0">
                <a:solidFill>
                  <a:srgbClr val="FF0000"/>
                </a:solidFill>
                <a:latin typeface="Comic Sans MS" pitchFamily="66" charset="0"/>
              </a:rPr>
              <a:t>uter </a:t>
            </a:r>
            <a:r>
              <a:rPr lang="it-IT" sz="900" b="1" dirty="0" err="1">
                <a:solidFill>
                  <a:srgbClr val="FF0000"/>
                </a:solidFill>
                <a:latin typeface="Comic Sans MS" pitchFamily="66" charset="0"/>
              </a:rPr>
              <a:t>radius</a:t>
            </a:r>
            <a:r>
              <a:rPr lang="it-IT" sz="900" b="1" dirty="0">
                <a:solidFill>
                  <a:srgbClr val="FF0000"/>
                </a:solidFill>
                <a:latin typeface="Comic Sans MS" pitchFamily="66" charset="0"/>
              </a:rPr>
              <a:t>: 443mm</a:t>
            </a:r>
            <a:endParaRPr lang="it-IT" sz="900" b="1" i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66" name="Connettore 1 65"/>
          <p:cNvCxnSpPr/>
          <p:nvPr/>
        </p:nvCxnSpPr>
        <p:spPr>
          <a:xfrm flipH="1">
            <a:off x="5345723" y="1942835"/>
            <a:ext cx="635256" cy="6181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/>
          <p:cNvCxnSpPr/>
          <p:nvPr/>
        </p:nvCxnSpPr>
        <p:spPr>
          <a:xfrm>
            <a:off x="4397190" y="3308126"/>
            <a:ext cx="1198392" cy="145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2 68"/>
          <p:cNvCxnSpPr/>
          <p:nvPr/>
        </p:nvCxnSpPr>
        <p:spPr>
          <a:xfrm flipH="1">
            <a:off x="3409940" y="3308125"/>
            <a:ext cx="1077818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13"/>
          <p:cNvSpPr txBox="1"/>
          <p:nvPr/>
        </p:nvSpPr>
        <p:spPr>
          <a:xfrm>
            <a:off x="2251968" y="3533059"/>
            <a:ext cx="2235790" cy="369332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900" b="1" dirty="0">
                <a:solidFill>
                  <a:srgbClr val="FF0000"/>
                </a:solidFill>
                <a:latin typeface="Comic Sans MS" pitchFamily="66" charset="0"/>
              </a:rPr>
              <a:t>STT SERVICES ROUTING FRAME</a:t>
            </a:r>
          </a:p>
          <a:p>
            <a:r>
              <a:rPr lang="it-IT" sz="900" b="1" dirty="0" smtClean="0">
                <a:solidFill>
                  <a:srgbClr val="FF0000"/>
                </a:solidFill>
                <a:latin typeface="Comic Sans MS" pitchFamily="66" charset="0"/>
              </a:rPr>
              <a:t>Inner </a:t>
            </a:r>
            <a:r>
              <a:rPr lang="it-IT" sz="900" b="1" dirty="0" err="1" smtClean="0">
                <a:solidFill>
                  <a:srgbClr val="FF0000"/>
                </a:solidFill>
                <a:latin typeface="Comic Sans MS" pitchFamily="66" charset="0"/>
              </a:rPr>
              <a:t>flat</a:t>
            </a:r>
            <a:r>
              <a:rPr lang="it-IT" sz="900" b="1" dirty="0" smtClean="0">
                <a:solidFill>
                  <a:srgbClr val="FF0000"/>
                </a:solidFill>
                <a:latin typeface="Comic Sans MS" pitchFamily="66" charset="0"/>
              </a:rPr>
              <a:t> side: 410mm</a:t>
            </a:r>
            <a:endParaRPr lang="it-IT" sz="900" b="1" i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79" name="Connettore 1 78"/>
          <p:cNvCxnSpPr/>
          <p:nvPr/>
        </p:nvCxnSpPr>
        <p:spPr>
          <a:xfrm flipV="1">
            <a:off x="4142433" y="3309582"/>
            <a:ext cx="0" cy="22347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asellaDiTesto 21"/>
          <p:cNvSpPr txBox="1"/>
          <p:nvPr/>
        </p:nvSpPr>
        <p:spPr>
          <a:xfrm>
            <a:off x="6372200" y="3743440"/>
            <a:ext cx="2304256" cy="400110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FREE SPACE AT BOTH SIDES:</a:t>
            </a:r>
          </a:p>
          <a:p>
            <a:r>
              <a:rPr lang="en-GB" sz="1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10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ONLY 5mm </a:t>
            </a:r>
            <a:endParaRPr lang="en-GB" sz="10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BCE-3343-46EF-B6F1-234A009DA6E1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9118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5" grpId="0" animBg="1"/>
      <p:bldP spid="7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BCE-3343-46EF-B6F1-234A009DA6E1}" type="slidenum">
              <a:rPr lang="it-IT" smtClean="0"/>
              <a:t>21</a:t>
            </a:fld>
            <a:endParaRPr lang="it-IT"/>
          </a:p>
        </p:txBody>
      </p:sp>
      <p:sp>
        <p:nvSpPr>
          <p:cNvPr id="5" name="Arrotonda angolo diagonale rettangolo 4"/>
          <p:cNvSpPr/>
          <p:nvPr/>
        </p:nvSpPr>
        <p:spPr>
          <a:xfrm>
            <a:off x="899592" y="2852936"/>
            <a:ext cx="7344816" cy="584722"/>
          </a:xfrm>
          <a:prstGeom prst="round2DiagRect">
            <a:avLst/>
          </a:prstGeom>
          <a:gradFill flip="none" rotWithShape="1">
            <a:gsLst>
              <a:gs pos="54000">
                <a:srgbClr val="FFFF00">
                  <a:shade val="30000"/>
                  <a:satMod val="115000"/>
                  <a:alpha val="29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 smtClean="0">
              <a:solidFill>
                <a:srgbClr val="0070C0"/>
              </a:solidFill>
              <a:latin typeface="Comic Sans MS"/>
              <a:cs typeface="Comic Sans MS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en-US" sz="20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CENTRAL TRACKER MOUNTING  SEQUENCE. </a:t>
            </a:r>
          </a:p>
          <a:p>
            <a:pPr marL="171450" indent="-171450">
              <a:buFontTx/>
              <a:buChar char="-"/>
            </a:pPr>
            <a:endParaRPr lang="en-US" sz="1100" dirty="0" smtClean="0">
              <a:solidFill>
                <a:schemeClr val="accent5">
                  <a:lumMod val="75000"/>
                </a:schemeClr>
              </a:solidFill>
              <a:latin typeface="Comic Sans MS"/>
              <a:cs typeface="Comic Sans MS"/>
            </a:endParaRPr>
          </a:p>
          <a:p>
            <a:pPr marL="171450" indent="-171450">
              <a:buFontTx/>
              <a:buChar char="-"/>
            </a:pPr>
            <a:endParaRPr lang="en-US" sz="1100" dirty="0">
              <a:solidFill>
                <a:schemeClr val="accent5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03870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/>
        </p:nvSpPr>
        <p:spPr>
          <a:xfrm>
            <a:off x="143346" y="44623"/>
            <a:ext cx="8821142" cy="307777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                     </a:t>
            </a:r>
            <a:r>
              <a:rPr lang="en-US" sz="1400" dirty="0" smtClean="0">
                <a:solidFill>
                  <a:srgbClr val="0070C0"/>
                </a:solidFill>
                <a:latin typeface="Comic Sans MS" pitchFamily="66" charset="0"/>
              </a:rPr>
              <a:t>- CENTRAL TRACKER: </a:t>
            </a:r>
            <a:r>
              <a:rPr lang="en-US" sz="1400" i="1" dirty="0" smtClean="0">
                <a:solidFill>
                  <a:srgbClr val="0070C0"/>
                </a:solidFill>
                <a:latin typeface="Comic Sans MS" pitchFamily="66" charset="0"/>
              </a:rPr>
              <a:t>Mounting sequence 1° Phase </a:t>
            </a:r>
            <a:r>
              <a:rPr lang="en-US" sz="1400" dirty="0" smtClean="0">
                <a:solidFill>
                  <a:srgbClr val="0070C0"/>
                </a:solidFill>
                <a:latin typeface="Comic Sans MS" pitchFamily="66" charset="0"/>
              </a:rPr>
              <a:t>-</a:t>
            </a:r>
            <a:endParaRPr lang="it-IT" sz="1400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Arrotonda angolo diagonale rettangolo 5"/>
          <p:cNvSpPr/>
          <p:nvPr/>
        </p:nvSpPr>
        <p:spPr>
          <a:xfrm>
            <a:off x="143344" y="1778332"/>
            <a:ext cx="8821144" cy="4608512"/>
          </a:xfrm>
          <a:prstGeom prst="round2DiagRect">
            <a:avLst/>
          </a:prstGeom>
          <a:solidFill>
            <a:schemeClr val="accent1">
              <a:lumMod val="75000"/>
              <a:alpha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i="1" dirty="0" smtClean="0">
              <a:latin typeface="Comic Sans MS" panose="030F0702030302020204" pitchFamily="66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i="1" dirty="0" smtClean="0">
                <a:latin typeface="Comic Sans MS" panose="030F0702030302020204" pitchFamily="66" charset="0"/>
              </a:rPr>
              <a:t>STT  SYSTEM  (THE  TWO   HALVES)  IS  PREASSEMBLED. FUNCTIONAL  DETECTOR  TESTS  ARE COMPLETED  IN  JUELICH / FAIR).</a:t>
            </a:r>
          </a:p>
          <a:p>
            <a:r>
              <a:rPr lang="en-US" sz="1100" i="1" dirty="0">
                <a:latin typeface="Comic Sans MS" panose="030F0702030302020204" pitchFamily="66" charset="0"/>
              </a:rPr>
              <a:t> </a:t>
            </a:r>
            <a:r>
              <a:rPr lang="en-US" sz="1100" i="1" dirty="0" smtClean="0">
                <a:latin typeface="Comic Sans MS" panose="030F0702030302020204" pitchFamily="66" charset="0"/>
              </a:rPr>
              <a:t>                   </a:t>
            </a:r>
            <a:r>
              <a:rPr lang="en-US" sz="1100" i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(~ 3 months  for electronic  tests ,  that should  be  done  before  the mechanical  installation).</a:t>
            </a:r>
          </a:p>
          <a:p>
            <a:endParaRPr lang="en-US" sz="1100" i="1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n-US" sz="1100" i="1" dirty="0">
                <a:latin typeface="Comic Sans MS" panose="030F0702030302020204" pitchFamily="66" charset="0"/>
              </a:rPr>
              <a:t> </a:t>
            </a:r>
            <a:r>
              <a:rPr lang="en-US" sz="1100" i="1" dirty="0" smtClean="0">
                <a:latin typeface="Comic Sans MS" panose="030F0702030302020204" pitchFamily="66" charset="0"/>
              </a:rPr>
              <a:t>2. THE  SERVICE  PLATFORM  IS  MOUNTED  IN  FRONT  OF  THE  MAGNET. </a:t>
            </a:r>
          </a:p>
          <a:p>
            <a:r>
              <a:rPr lang="en-US" sz="1100" i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1100" i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                </a:t>
            </a:r>
            <a:r>
              <a:rPr lang="en-US" sz="11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(It means that all the final steps of the CT assembling procedure must be done in front of the apparatus)</a:t>
            </a:r>
          </a:p>
          <a:p>
            <a:pPr marL="228600" indent="-228600">
              <a:buFont typeface="+mj-lt"/>
              <a:buAutoNum type="arabicPeriod"/>
            </a:pPr>
            <a:endParaRPr lang="en-US" sz="1100" i="1" dirty="0" smtClean="0">
              <a:latin typeface="Comic Sans MS" panose="030F0702030302020204" pitchFamily="66" charset="0"/>
            </a:endParaRPr>
          </a:p>
          <a:p>
            <a:r>
              <a:rPr lang="en-US" sz="1100" i="1" dirty="0" smtClean="0">
                <a:latin typeface="Comic Sans MS" panose="030F0702030302020204" pitchFamily="66" charset="0"/>
              </a:rPr>
              <a:t>3.  THE  AUXILIARY S UPPORT  STRUCTURE  IS  POSITIONED  ON  THE PLATFORM,  AND THE  RAIL  SYSTEM  IS  </a:t>
            </a:r>
          </a:p>
          <a:p>
            <a:r>
              <a:rPr lang="en-US" sz="1100" i="1" dirty="0">
                <a:latin typeface="Comic Sans MS" panose="030F0702030302020204" pitchFamily="66" charset="0"/>
              </a:rPr>
              <a:t> </a:t>
            </a:r>
            <a:r>
              <a:rPr lang="en-US" sz="1100" i="1" dirty="0" smtClean="0">
                <a:latin typeface="Comic Sans MS" panose="030F0702030302020204" pitchFamily="66" charset="0"/>
              </a:rPr>
              <a:t>    ALIGNED  AND  CONNECTED WITH  THE MAGNET   INNER  RAILS.</a:t>
            </a:r>
          </a:p>
          <a:p>
            <a:pPr marL="228600" indent="-228600">
              <a:buFont typeface="+mj-lt"/>
              <a:buAutoNum type="arabicPeriod"/>
            </a:pPr>
            <a:endParaRPr lang="en-US" sz="1100" i="1" dirty="0" smtClean="0">
              <a:latin typeface="Comic Sans MS" panose="030F0702030302020204" pitchFamily="66" charset="0"/>
            </a:endParaRPr>
          </a:p>
          <a:p>
            <a:r>
              <a:rPr lang="en-US" sz="1100" i="1" dirty="0" smtClean="0">
                <a:latin typeface="Comic Sans MS" panose="030F0702030302020204" pitchFamily="66" charset="0"/>
              </a:rPr>
              <a:t>4.  THE  </a:t>
            </a:r>
            <a:r>
              <a:rPr lang="en-US" sz="1100" i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CENTRAL  SUPPORT  FRAME  WITHOUT  ANY  DETECTORS  ATTACHED  </a:t>
            </a:r>
            <a:r>
              <a:rPr lang="en-US" sz="1100" i="1" dirty="0" smtClean="0">
                <a:latin typeface="Comic Sans MS" panose="030F0702030302020204" pitchFamily="66" charset="0"/>
              </a:rPr>
              <a:t>IS  USED AS  A “JIG” WITH THE AIM:                             </a:t>
            </a:r>
          </a:p>
          <a:p>
            <a:r>
              <a:rPr lang="en-US" sz="1100" i="1" dirty="0" smtClean="0">
                <a:latin typeface="Comic Sans MS" panose="030F0702030302020204" pitchFamily="66" charset="0"/>
              </a:rPr>
              <a:t>                 </a:t>
            </a:r>
            <a:r>
              <a:rPr lang="en-US" sz="1100" i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-TO VERIFY THE GENERAL ALIGNEMENT;                                                                                                                </a:t>
            </a:r>
          </a:p>
          <a:p>
            <a:r>
              <a:rPr lang="en-US" sz="1100" i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1100" i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             -TO ADJUST THE COUPLING  WITH THE TARGET PIPES. </a:t>
            </a:r>
            <a:endParaRPr lang="en-US" sz="1100" i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sz="1100" i="1" dirty="0" smtClean="0">
              <a:latin typeface="Comic Sans MS" panose="030F0702030302020204" pitchFamily="66" charset="0"/>
            </a:endParaRPr>
          </a:p>
          <a:p>
            <a:pPr marL="228600" indent="-228600">
              <a:buAutoNum type="arabicPeriod" startAt="5"/>
            </a:pPr>
            <a:r>
              <a:rPr lang="en-US" sz="1100" i="1" dirty="0" smtClean="0">
                <a:latin typeface="Comic Sans MS" panose="030F0702030302020204" pitchFamily="66" charset="0"/>
              </a:rPr>
              <a:t>THE  CROSS-PIPE  IS  MOUNTED  ON  THE  CENTRAL  SUPPORT   FRAME .</a:t>
            </a:r>
          </a:p>
          <a:p>
            <a:pPr marL="228600" indent="-228600">
              <a:buAutoNum type="arabicPeriod" startAt="5"/>
            </a:pPr>
            <a:endParaRPr lang="en-US" sz="1100" i="1" dirty="0" smtClean="0">
              <a:latin typeface="Comic Sans MS" panose="030F0702030302020204" pitchFamily="66" charset="0"/>
            </a:endParaRPr>
          </a:p>
          <a:p>
            <a:pPr marL="228600" indent="-228600">
              <a:buAutoNum type="arabicPeriod" startAt="6"/>
            </a:pPr>
            <a:r>
              <a:rPr lang="en-US" sz="1100" i="1" dirty="0" smtClean="0">
                <a:latin typeface="Comic Sans MS" panose="030F0702030302020204" pitchFamily="66" charset="0"/>
              </a:rPr>
              <a:t>THE  MVD  HALVES  ARE  MOUNTED  ON  THE CENTRAL  FRAME.</a:t>
            </a:r>
          </a:p>
          <a:p>
            <a:pPr marL="228600" indent="-228600">
              <a:buAutoNum type="arabicPeriod" startAt="6"/>
            </a:pPr>
            <a:endParaRPr lang="en-US" sz="1100" i="1" dirty="0" smtClean="0">
              <a:latin typeface="Comic Sans MS" panose="030F0702030302020204" pitchFamily="66" charset="0"/>
            </a:endParaRPr>
          </a:p>
          <a:p>
            <a:pPr marL="228600" indent="-228600">
              <a:buAutoNum type="arabicPeriod" startAt="6"/>
            </a:pPr>
            <a:r>
              <a:rPr lang="en-US" sz="1100" i="1" dirty="0" smtClean="0">
                <a:latin typeface="Comic Sans MS" panose="030F0702030302020204" pitchFamily="66" charset="0"/>
              </a:rPr>
              <a:t> THE  MVD  CABLES  AND  SERVICES  ARE  INSTALLED.</a:t>
            </a:r>
          </a:p>
          <a:p>
            <a:pPr marL="228600" indent="-228600">
              <a:buAutoNum type="arabicPeriod" startAt="6"/>
            </a:pPr>
            <a:endParaRPr lang="en-US" sz="1100" i="1" dirty="0" smtClean="0">
              <a:latin typeface="Comic Sans MS" panose="030F0702030302020204" pitchFamily="66" charset="0"/>
            </a:endParaRPr>
          </a:p>
          <a:p>
            <a:pPr marL="228600" indent="-228600">
              <a:buFontTx/>
              <a:buAutoNum type="arabicPeriod" startAt="6"/>
            </a:pPr>
            <a:r>
              <a:rPr lang="en-US" sz="1100" i="1" dirty="0">
                <a:latin typeface="Comic Sans MS" panose="030F0702030302020204" pitchFamily="66" charset="0"/>
              </a:rPr>
              <a:t>THE </a:t>
            </a:r>
            <a:r>
              <a:rPr lang="en-US" sz="1100" i="1" dirty="0" smtClean="0">
                <a:latin typeface="Comic Sans MS" panose="030F0702030302020204" pitchFamily="66" charset="0"/>
              </a:rPr>
              <a:t> STT  HALVES  ARE  MOUNTED  ON  THE  CENTRAL  FRAME.</a:t>
            </a:r>
          </a:p>
          <a:p>
            <a:pPr marL="171450" indent="-171450">
              <a:buFontTx/>
              <a:buChar char="-"/>
            </a:pPr>
            <a:endParaRPr lang="en-US" sz="1100" i="1" dirty="0" smtClean="0">
              <a:latin typeface="Comic Sans MS" panose="030F0702030302020204" pitchFamily="66" charset="0"/>
            </a:endParaRPr>
          </a:p>
        </p:txBody>
      </p:sp>
      <p:sp>
        <p:nvSpPr>
          <p:cNvPr id="7" name="CasellaDiTesto 104"/>
          <p:cNvSpPr txBox="1"/>
          <p:nvPr/>
        </p:nvSpPr>
        <p:spPr>
          <a:xfrm>
            <a:off x="6192345" y="6597352"/>
            <a:ext cx="29161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rgbClr val="0070C0"/>
                </a:solidFill>
                <a:latin typeface="Comic Sans MS"/>
                <a:cs typeface="Comic Sans MS"/>
              </a:rPr>
              <a:t>GSI / TB – JUNE 2014  -  </a:t>
            </a:r>
            <a:r>
              <a:rPr lang="en-GB" sz="900" dirty="0" err="1" smtClean="0">
                <a:solidFill>
                  <a:srgbClr val="0070C0"/>
                </a:solidFill>
                <a:latin typeface="Comic Sans MS"/>
                <a:cs typeface="Comic Sans MS"/>
              </a:rPr>
              <a:t>D.Orecchini</a:t>
            </a:r>
            <a:r>
              <a:rPr lang="en-GB" sz="900" dirty="0" smtClean="0">
                <a:solidFill>
                  <a:srgbClr val="0070C0"/>
                </a:solidFill>
                <a:latin typeface="Comic Sans MS"/>
                <a:cs typeface="Comic Sans MS"/>
              </a:rPr>
              <a:t>  / </a:t>
            </a:r>
            <a:r>
              <a:rPr lang="en-GB" sz="900" dirty="0" err="1" smtClean="0">
                <a:solidFill>
                  <a:srgbClr val="0070C0"/>
                </a:solidFill>
                <a:latin typeface="Comic Sans MS"/>
                <a:cs typeface="Comic Sans MS"/>
              </a:rPr>
              <a:t>P.Gianotti</a:t>
            </a:r>
            <a:r>
              <a:rPr lang="en-GB" sz="900" dirty="0" smtClean="0">
                <a:solidFill>
                  <a:srgbClr val="0070C0"/>
                </a:solidFill>
                <a:latin typeface="Comic Sans MS"/>
                <a:cs typeface="Comic Sans MS"/>
              </a:rPr>
              <a:t> </a:t>
            </a:r>
            <a:endParaRPr lang="en-GB" sz="900" dirty="0">
              <a:solidFill>
                <a:srgbClr val="0070C0"/>
              </a:solidFill>
              <a:latin typeface="Comic Sans MS"/>
              <a:cs typeface="Comic Sans MS"/>
            </a:endParaRPr>
          </a:p>
        </p:txBody>
      </p:sp>
      <p:pic>
        <p:nvPicPr>
          <p:cNvPr id="8" name="Picture 16" descr="panda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312" y="6601674"/>
            <a:ext cx="252195" cy="23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BCE-3343-46EF-B6F1-234A009DA6E1}" type="slidenum">
              <a:rPr lang="it-IT" smtClean="0"/>
              <a:t>22</a:t>
            </a:fld>
            <a:endParaRPr lang="it-IT"/>
          </a:p>
        </p:txBody>
      </p:sp>
      <p:sp>
        <p:nvSpPr>
          <p:cNvPr id="9" name="TextBox 6"/>
          <p:cNvSpPr txBox="1"/>
          <p:nvPr/>
        </p:nvSpPr>
        <p:spPr>
          <a:xfrm>
            <a:off x="2699793" y="1639833"/>
            <a:ext cx="2448272" cy="276999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0070C0"/>
                </a:solidFill>
                <a:latin typeface="Comic Sans MS" pitchFamily="66" charset="0"/>
              </a:rPr>
              <a:t>- 1</a:t>
            </a:r>
            <a:r>
              <a:rPr lang="en-US" sz="1200" b="1" i="1" baseline="30000" dirty="0" smtClean="0">
                <a:solidFill>
                  <a:srgbClr val="0070C0"/>
                </a:solidFill>
                <a:latin typeface="Comic Sans MS" pitchFamily="66" charset="0"/>
              </a:rPr>
              <a:t>st</a:t>
            </a:r>
            <a:r>
              <a:rPr lang="en-US" sz="1200" b="1" i="1" dirty="0" smtClean="0">
                <a:solidFill>
                  <a:srgbClr val="0070C0"/>
                </a:solidFill>
                <a:latin typeface="Comic Sans MS" pitchFamily="66" charset="0"/>
              </a:rPr>
              <a:t> PHASE  MAIN  STEPS:</a:t>
            </a:r>
          </a:p>
        </p:txBody>
      </p:sp>
    </p:spTree>
    <p:extLst>
      <p:ext uri="{BB962C8B-B14F-4D97-AF65-F5344CB8AC3E}">
        <p14:creationId xmlns:p14="http://schemas.microsoft.com/office/powerpoint/2010/main" val="411266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tonda angolo diagonale rettangolo 3"/>
          <p:cNvSpPr/>
          <p:nvPr/>
        </p:nvSpPr>
        <p:spPr>
          <a:xfrm>
            <a:off x="359368" y="1772816"/>
            <a:ext cx="8389096" cy="2952328"/>
          </a:xfrm>
          <a:prstGeom prst="round2DiagRect">
            <a:avLst/>
          </a:prstGeom>
          <a:solidFill>
            <a:schemeClr val="accent1">
              <a:lumMod val="75000"/>
              <a:alpha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00" b="1" i="1" dirty="0" smtClean="0">
              <a:latin typeface="Comic Sans MS" panose="030F0702030302020204" pitchFamily="66" charset="0"/>
            </a:endParaRPr>
          </a:p>
          <a:p>
            <a:pPr marL="171450" indent="-171450" algn="ctr">
              <a:buFontTx/>
              <a:buChar char="-"/>
            </a:pPr>
            <a:endParaRPr lang="en-US" sz="1100" i="1" dirty="0">
              <a:latin typeface="Comic Sans MS" panose="030F0702030302020204" pitchFamily="66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i="1" dirty="0">
                <a:latin typeface="Comic Sans MS" panose="030F0702030302020204" pitchFamily="66" charset="0"/>
              </a:rPr>
              <a:t>THE STT SERVICE ROUTING </a:t>
            </a:r>
            <a:r>
              <a:rPr lang="en-US" sz="1100" i="1" dirty="0" smtClean="0">
                <a:latin typeface="Comic Sans MS" panose="030F0702030302020204" pitchFamily="66" charset="0"/>
              </a:rPr>
              <a:t>FRAME </a:t>
            </a:r>
            <a:r>
              <a:rPr lang="en-US" sz="1100" i="1" dirty="0">
                <a:latin typeface="Comic Sans MS" panose="030F0702030302020204" pitchFamily="66" charset="0"/>
              </a:rPr>
              <a:t>IS MOVED CLOSE TO THE </a:t>
            </a:r>
            <a:r>
              <a:rPr lang="en-US" sz="1100" i="1" dirty="0" smtClean="0">
                <a:latin typeface="Comic Sans MS" panose="030F0702030302020204" pitchFamily="66" charset="0"/>
              </a:rPr>
              <a:t>STT AND FIXED TO IT .</a:t>
            </a:r>
          </a:p>
          <a:p>
            <a:pPr marL="228600" indent="-228600">
              <a:buFont typeface="+mj-lt"/>
              <a:buAutoNum type="arabicPeriod"/>
            </a:pPr>
            <a:endParaRPr lang="en-US" sz="1100" i="1" dirty="0" smtClean="0">
              <a:latin typeface="Comic Sans MS" panose="030F0702030302020204" pitchFamily="66" charset="0"/>
            </a:endParaRPr>
          </a:p>
          <a:p>
            <a:r>
              <a:rPr lang="en-US" sz="1100" i="1" dirty="0">
                <a:latin typeface="Comic Sans MS" panose="030F0702030302020204" pitchFamily="66" charset="0"/>
              </a:rPr>
              <a:t> </a:t>
            </a:r>
            <a:r>
              <a:rPr lang="en-US" sz="1100" i="1" dirty="0" smtClean="0">
                <a:latin typeface="Comic Sans MS" panose="030F0702030302020204" pitchFamily="66" charset="0"/>
              </a:rPr>
              <a:t>       </a:t>
            </a:r>
            <a:r>
              <a:rPr lang="en-US" sz="1100" i="1" dirty="0">
                <a:latin typeface="Comic Sans MS" panose="030F0702030302020204" pitchFamily="66" charset="0"/>
              </a:rPr>
              <a:t> </a:t>
            </a:r>
            <a:r>
              <a:rPr lang="en-US" sz="1100" i="1" dirty="0" smtClean="0">
                <a:latin typeface="Comic Sans MS" panose="030F0702030302020204" pitchFamily="66" charset="0"/>
              </a:rPr>
              <a:t> </a:t>
            </a:r>
            <a:r>
              <a:rPr lang="en-US" sz="1100" i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THE </a:t>
            </a:r>
            <a:r>
              <a:rPr lang="en-US" sz="1100" i="1" dirty="0">
                <a:solidFill>
                  <a:srgbClr val="FFFF00"/>
                </a:solidFill>
                <a:latin typeface="Comic Sans MS" panose="030F0702030302020204" pitchFamily="66" charset="0"/>
              </a:rPr>
              <a:t>CABLES AND SERVICES </a:t>
            </a:r>
            <a:r>
              <a:rPr lang="en-US" sz="1100" i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PREVIOUSLY ROUTED  IN THE SERVICE ROUTING FRAME, ARE   </a:t>
            </a:r>
          </a:p>
          <a:p>
            <a:r>
              <a:rPr lang="en-US" sz="1100" i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1100" i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       CONNECTED  TO THE STT</a:t>
            </a:r>
            <a:r>
              <a:rPr lang="en-US" sz="1100" i="1" dirty="0" smtClean="0">
                <a:latin typeface="Comic Sans MS" panose="030F0702030302020204" pitchFamily="66" charset="0"/>
              </a:rPr>
              <a:t>.</a:t>
            </a:r>
          </a:p>
          <a:p>
            <a:endParaRPr lang="en-US" sz="1100" i="1" dirty="0">
              <a:latin typeface="Comic Sans MS" panose="030F0702030302020204" pitchFamily="66" charset="0"/>
            </a:endParaRPr>
          </a:p>
          <a:p>
            <a:endParaRPr lang="en-US" sz="1100" i="1" dirty="0" smtClean="0">
              <a:latin typeface="Comic Sans MS" panose="030F0702030302020204" pitchFamily="66" charset="0"/>
            </a:endParaRPr>
          </a:p>
          <a:p>
            <a:r>
              <a:rPr lang="en-US" sz="1100" i="1" dirty="0">
                <a:latin typeface="Comic Sans MS" panose="030F0702030302020204" pitchFamily="66" charset="0"/>
              </a:rPr>
              <a:t>2</a:t>
            </a:r>
            <a:r>
              <a:rPr lang="en-US" sz="1100" i="1" dirty="0" smtClean="0">
                <a:latin typeface="Comic Sans MS" panose="030F0702030302020204" pitchFamily="66" charset="0"/>
              </a:rPr>
              <a:t>. THE WHOLE CENTRAL TRACKER IS SHIFTED  INSIDE THE MAGNET.</a:t>
            </a:r>
          </a:p>
          <a:p>
            <a:endParaRPr lang="en-US" sz="1100" i="1" dirty="0" smtClean="0">
              <a:latin typeface="Comic Sans MS" panose="030F0702030302020204" pitchFamily="66" charset="0"/>
            </a:endParaRPr>
          </a:p>
          <a:p>
            <a:endParaRPr lang="en-US" sz="1100" i="1" dirty="0" smtClean="0">
              <a:latin typeface="Comic Sans MS" panose="030F0702030302020204" pitchFamily="66" charset="0"/>
            </a:endParaRPr>
          </a:p>
          <a:p>
            <a:r>
              <a:rPr lang="en-US" sz="1100" i="1" dirty="0">
                <a:latin typeface="Comic Sans MS" panose="030F0702030302020204" pitchFamily="66" charset="0"/>
              </a:rPr>
              <a:t>3</a:t>
            </a:r>
            <a:r>
              <a:rPr lang="en-US" sz="1100" i="1" dirty="0" smtClean="0">
                <a:latin typeface="Comic Sans MS" panose="030F0702030302020204" pitchFamily="66" charset="0"/>
              </a:rPr>
              <a:t>. THE  STT CABLES AND OTHER SERVICES (GAS PIPES) ARE CONNECTED TO THE RACKS.</a:t>
            </a:r>
          </a:p>
          <a:p>
            <a:pPr marL="228600" indent="-228600">
              <a:buFont typeface="+mj-lt"/>
              <a:buAutoNum type="arabicPeriod"/>
            </a:pPr>
            <a:endParaRPr lang="en-US" sz="1100" i="1" dirty="0" smtClean="0">
              <a:latin typeface="Comic Sans MS" panose="030F0702030302020204" pitchFamily="66" charset="0"/>
            </a:endParaRPr>
          </a:p>
          <a:p>
            <a:pPr marL="171450" indent="-171450">
              <a:buFontTx/>
              <a:buChar char="-"/>
            </a:pPr>
            <a:endParaRPr lang="en-US" sz="1100" i="1" dirty="0" smtClean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346" y="44623"/>
            <a:ext cx="8821142" cy="307777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latin typeface="Comic Sans MS" pitchFamily="66" charset="0"/>
              </a:rPr>
              <a:t>                        </a:t>
            </a:r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100" dirty="0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en-US" sz="1400" dirty="0" smtClean="0">
                <a:solidFill>
                  <a:srgbClr val="0070C0"/>
                </a:solidFill>
                <a:latin typeface="Comic Sans MS" pitchFamily="66" charset="0"/>
              </a:rPr>
              <a:t>- ST_TRACKER SERVICE ROUTING FRAME: </a:t>
            </a:r>
            <a:r>
              <a:rPr lang="en-US" sz="1400" i="1" dirty="0" smtClean="0">
                <a:solidFill>
                  <a:srgbClr val="0070C0"/>
                </a:solidFill>
                <a:latin typeface="Comic Sans MS" pitchFamily="66" charset="0"/>
              </a:rPr>
              <a:t>Mounting sequence 2° Phase -</a:t>
            </a:r>
            <a:endParaRPr lang="it-IT" sz="1400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CasellaDiTesto 104"/>
          <p:cNvSpPr txBox="1"/>
          <p:nvPr/>
        </p:nvSpPr>
        <p:spPr>
          <a:xfrm>
            <a:off x="6192345" y="6597352"/>
            <a:ext cx="29161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rgbClr val="0070C0"/>
                </a:solidFill>
                <a:latin typeface="Comic Sans MS"/>
                <a:cs typeface="Comic Sans MS"/>
              </a:rPr>
              <a:t>GSI / TB – JUNE 2014  -  </a:t>
            </a:r>
            <a:r>
              <a:rPr lang="en-GB" sz="900" dirty="0" err="1" smtClean="0">
                <a:solidFill>
                  <a:srgbClr val="0070C0"/>
                </a:solidFill>
                <a:latin typeface="Comic Sans MS"/>
                <a:cs typeface="Comic Sans MS"/>
              </a:rPr>
              <a:t>D.Orecchini</a:t>
            </a:r>
            <a:r>
              <a:rPr lang="en-GB" sz="900" dirty="0" smtClean="0">
                <a:solidFill>
                  <a:srgbClr val="0070C0"/>
                </a:solidFill>
                <a:latin typeface="Comic Sans MS"/>
                <a:cs typeface="Comic Sans MS"/>
              </a:rPr>
              <a:t>  / </a:t>
            </a:r>
            <a:r>
              <a:rPr lang="en-GB" sz="900" dirty="0" err="1" smtClean="0">
                <a:solidFill>
                  <a:srgbClr val="0070C0"/>
                </a:solidFill>
                <a:latin typeface="Comic Sans MS"/>
                <a:cs typeface="Comic Sans MS"/>
              </a:rPr>
              <a:t>P.Gianotti</a:t>
            </a:r>
            <a:r>
              <a:rPr lang="en-GB" sz="900" dirty="0" smtClean="0">
                <a:solidFill>
                  <a:srgbClr val="0070C0"/>
                </a:solidFill>
                <a:latin typeface="Comic Sans MS"/>
                <a:cs typeface="Comic Sans MS"/>
              </a:rPr>
              <a:t> </a:t>
            </a:r>
            <a:endParaRPr lang="en-GB" sz="900" dirty="0">
              <a:solidFill>
                <a:srgbClr val="0070C0"/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16" descr="panda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312" y="6601674"/>
            <a:ext cx="252195" cy="23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BCE-3343-46EF-B6F1-234A009DA6E1}" type="slidenum">
              <a:rPr lang="it-IT" smtClean="0"/>
              <a:t>23</a:t>
            </a:fld>
            <a:endParaRPr lang="it-IT"/>
          </a:p>
        </p:txBody>
      </p:sp>
      <p:sp>
        <p:nvSpPr>
          <p:cNvPr id="8" name="TextBox 6"/>
          <p:cNvSpPr txBox="1"/>
          <p:nvPr/>
        </p:nvSpPr>
        <p:spPr>
          <a:xfrm>
            <a:off x="2843809" y="1639833"/>
            <a:ext cx="2448271" cy="276999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0070C0"/>
                </a:solidFill>
                <a:latin typeface="Comic Sans MS" pitchFamily="66" charset="0"/>
              </a:rPr>
              <a:t>- 2</a:t>
            </a:r>
            <a:r>
              <a:rPr lang="en-US" sz="1200" b="1" i="1" baseline="30000" dirty="0" smtClean="0">
                <a:solidFill>
                  <a:srgbClr val="0070C0"/>
                </a:solidFill>
                <a:latin typeface="Comic Sans MS" pitchFamily="66" charset="0"/>
              </a:rPr>
              <a:t>st</a:t>
            </a:r>
            <a:r>
              <a:rPr lang="en-US" sz="1200" b="1" i="1" dirty="0" smtClean="0">
                <a:solidFill>
                  <a:srgbClr val="0070C0"/>
                </a:solidFill>
                <a:latin typeface="Comic Sans MS" pitchFamily="66" charset="0"/>
              </a:rPr>
              <a:t> PHASE  MAIN  STEPS:</a:t>
            </a:r>
          </a:p>
        </p:txBody>
      </p:sp>
    </p:spTree>
    <p:extLst>
      <p:ext uri="{BB962C8B-B14F-4D97-AF65-F5344CB8AC3E}">
        <p14:creationId xmlns:p14="http://schemas.microsoft.com/office/powerpoint/2010/main" val="600453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BCE-3343-46EF-B6F1-234A009DA6E1}" type="slidenum">
              <a:rPr lang="it-IT" smtClean="0"/>
              <a:t>24</a:t>
            </a:fld>
            <a:endParaRPr lang="it-IT" dirty="0"/>
          </a:p>
        </p:txBody>
      </p:sp>
      <p:sp>
        <p:nvSpPr>
          <p:cNvPr id="5" name="Rectangle 3"/>
          <p:cNvSpPr/>
          <p:nvPr/>
        </p:nvSpPr>
        <p:spPr>
          <a:xfrm>
            <a:off x="164459" y="44623"/>
            <a:ext cx="8800029" cy="307777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</a:t>
            </a:r>
            <a:r>
              <a:rPr lang="en-US" sz="1400" dirty="0" smtClean="0">
                <a:solidFill>
                  <a:srgbClr val="0070C0"/>
                </a:solidFill>
                <a:latin typeface="Comic Sans MS" pitchFamily="66" charset="0"/>
              </a:rPr>
              <a:t>- CENTRAL TRACKER  INTEGRATION: </a:t>
            </a:r>
            <a:r>
              <a:rPr lang="en-US" sz="1400" i="1" dirty="0" smtClean="0">
                <a:solidFill>
                  <a:srgbClr val="0070C0"/>
                </a:solidFill>
                <a:latin typeface="Comic Sans MS" pitchFamily="66" charset="0"/>
              </a:rPr>
              <a:t>About STT Services  in PANDA Hall -</a:t>
            </a:r>
            <a:endParaRPr lang="it-IT" sz="1400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Arrotonda angolo diagonale rettangolo 5"/>
          <p:cNvSpPr/>
          <p:nvPr/>
        </p:nvSpPr>
        <p:spPr>
          <a:xfrm>
            <a:off x="182477" y="908720"/>
            <a:ext cx="8205947" cy="2232248"/>
          </a:xfrm>
          <a:prstGeom prst="round2DiagRect">
            <a:avLst/>
          </a:prstGeom>
          <a:solidFill>
            <a:schemeClr val="accent1">
              <a:lumMod val="75000"/>
              <a:alpha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i="1" dirty="0">
                <a:latin typeface="Comic Sans MS" panose="030F0702030302020204" pitchFamily="66" charset="0"/>
              </a:rPr>
              <a:t> </a:t>
            </a:r>
            <a:r>
              <a:rPr lang="en-US" sz="1100" i="1" dirty="0" smtClean="0">
                <a:latin typeface="Comic Sans MS" panose="030F0702030302020204" pitchFamily="66" charset="0"/>
              </a:rPr>
              <a:t>N. 2 READOUT  RACKS</a:t>
            </a:r>
            <a:r>
              <a:rPr lang="en-US" sz="1100" i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.</a:t>
            </a:r>
          </a:p>
          <a:p>
            <a:pPr marL="228600" indent="-228600">
              <a:buFont typeface="Wingdings" panose="05000000000000000000" pitchFamily="2" charset="2"/>
              <a:buChar char="Ø"/>
            </a:pPr>
            <a:endParaRPr lang="en-US" sz="1100" i="1" dirty="0" smtClean="0">
              <a:latin typeface="Comic Sans MS" panose="030F0702030302020204" pitchFamily="66" charset="0"/>
            </a:endParaRPr>
          </a:p>
          <a:p>
            <a:pPr marL="228600" indent="-228600">
              <a:buFont typeface="Wingdings" panose="05000000000000000000" pitchFamily="2" charset="2"/>
              <a:buChar char="Ø"/>
            </a:pPr>
            <a:r>
              <a:rPr lang="en-US" sz="1100" i="1" dirty="0" smtClean="0">
                <a:latin typeface="Comic Sans MS" panose="030F0702030302020204" pitchFamily="66" charset="0"/>
              </a:rPr>
              <a:t>N. ½  RACK  FOR  DCS/HV.</a:t>
            </a:r>
          </a:p>
          <a:p>
            <a:endParaRPr lang="en-US" sz="1100" i="1" dirty="0" smtClean="0">
              <a:latin typeface="Comic Sans MS" panose="030F0702030302020204" pitchFamily="66" charset="0"/>
            </a:endParaRPr>
          </a:p>
          <a:p>
            <a:pPr marL="228600" indent="-228600">
              <a:buFont typeface="Wingdings" panose="05000000000000000000" pitchFamily="2" charset="2"/>
              <a:buChar char="Ø"/>
            </a:pPr>
            <a:r>
              <a:rPr lang="en-US" sz="1100" i="1" dirty="0" smtClean="0">
                <a:latin typeface="Comic Sans MS" panose="030F0702030302020204" pitchFamily="66" charset="0"/>
              </a:rPr>
              <a:t>N. 1-2 RACKS  </a:t>
            </a:r>
            <a:r>
              <a:rPr lang="en-US" sz="1100" i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(?)  </a:t>
            </a:r>
            <a:r>
              <a:rPr lang="en-US" sz="11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FOR  THE GAS SYSTEM  (MIXING / DISTRIBUTION).</a:t>
            </a:r>
          </a:p>
          <a:p>
            <a:pPr marL="228600" indent="-228600">
              <a:buFont typeface="Wingdings" panose="05000000000000000000" pitchFamily="2" charset="2"/>
              <a:buChar char="Ø"/>
            </a:pPr>
            <a:endParaRPr lang="en-US" sz="11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28600" indent="-228600">
              <a:buFont typeface="Wingdings" panose="05000000000000000000" pitchFamily="2" charset="2"/>
              <a:buChar char="Ø"/>
            </a:pPr>
            <a:r>
              <a:rPr lang="en-US" sz="11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PATCH -PANELS  </a:t>
            </a:r>
            <a:r>
              <a:rPr lang="en-US" sz="1100" i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(?)</a:t>
            </a:r>
          </a:p>
        </p:txBody>
      </p:sp>
      <p:sp>
        <p:nvSpPr>
          <p:cNvPr id="7" name="Arrotonda angolo diagonale rettangolo 6"/>
          <p:cNvSpPr/>
          <p:nvPr/>
        </p:nvSpPr>
        <p:spPr>
          <a:xfrm>
            <a:off x="1835696" y="3717032"/>
            <a:ext cx="7053819" cy="1872208"/>
          </a:xfrm>
          <a:prstGeom prst="round2DiagRect">
            <a:avLst/>
          </a:prstGeom>
          <a:solidFill>
            <a:schemeClr val="accent1">
              <a:lumMod val="75000"/>
              <a:alpha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i="1" dirty="0" smtClean="0">
                <a:latin typeface="Comic Sans MS" panose="030F0702030302020204" pitchFamily="66" charset="0"/>
              </a:rPr>
              <a:t>OPTICAL  LINKS   (FOR  READ  OUT , CDS).</a:t>
            </a:r>
            <a:endParaRPr lang="en-US" sz="1100" i="1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228600" indent="-228600">
              <a:buFont typeface="Wingdings" panose="05000000000000000000" pitchFamily="2" charset="2"/>
              <a:buChar char="Ø"/>
            </a:pPr>
            <a:endParaRPr lang="en-US" sz="1100" i="1" dirty="0" smtClean="0">
              <a:latin typeface="Comic Sans MS" panose="030F0702030302020204" pitchFamily="66" charset="0"/>
            </a:endParaRPr>
          </a:p>
          <a:p>
            <a:pPr marL="228600" indent="-228600">
              <a:buFont typeface="Wingdings" panose="05000000000000000000" pitchFamily="2" charset="2"/>
              <a:buChar char="Ø"/>
            </a:pPr>
            <a:r>
              <a:rPr lang="en-US" sz="1100" i="1" dirty="0" smtClean="0">
                <a:latin typeface="Comic Sans MS" panose="030F0702030302020204" pitchFamily="66" charset="0"/>
              </a:rPr>
              <a:t>GAS  SUPPLY  LINES  (ARGON,  C02,  N2,  SPARES…)</a:t>
            </a:r>
            <a:endParaRPr lang="en-US" sz="1100" i="1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228600" indent="-228600">
              <a:buFont typeface="Wingdings" panose="05000000000000000000" pitchFamily="2" charset="2"/>
              <a:buChar char="Ø"/>
            </a:pPr>
            <a:endParaRPr lang="en-US" sz="1100" i="1" dirty="0" smtClean="0">
              <a:latin typeface="Comic Sans MS" panose="030F0702030302020204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i="1" dirty="0" smtClean="0">
                <a:latin typeface="Comic Sans MS" panose="030F0702030302020204" pitchFamily="66" charset="0"/>
              </a:rPr>
              <a:t>ADDITIONAL  SIGNAL  LINES  (SENSORS,  TEST  SIGNALS, …….)</a:t>
            </a:r>
          </a:p>
          <a:p>
            <a:pPr marL="171450" indent="-171450">
              <a:buFontTx/>
              <a:buChar char="-"/>
            </a:pPr>
            <a:endParaRPr lang="en-US" sz="1100" i="1" dirty="0" smtClean="0">
              <a:latin typeface="Comic Sans MS" panose="030F0702030302020204" pitchFamily="66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2771800" y="620688"/>
            <a:ext cx="2518857" cy="461665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71450" indent="-171450" algn="ctr">
              <a:buFontTx/>
              <a:buChar char="-"/>
            </a:pPr>
            <a:r>
              <a:rPr lang="it-IT" sz="12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PANDA </a:t>
            </a:r>
            <a:r>
              <a:rPr lang="it-IT" sz="12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HALL (CLOSE TO THE MAGNET):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4069367" y="3573016"/>
            <a:ext cx="2518857" cy="276999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71450" indent="-171450" algn="ctr">
              <a:buFontTx/>
              <a:buChar char="-"/>
            </a:pPr>
            <a:r>
              <a:rPr lang="it-IT" sz="12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INTO PANDA HALL</a:t>
            </a:r>
            <a:endParaRPr lang="it-IT" sz="1200" b="1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CasellaDiTesto 104"/>
          <p:cNvSpPr txBox="1"/>
          <p:nvPr/>
        </p:nvSpPr>
        <p:spPr>
          <a:xfrm>
            <a:off x="6228184" y="6597352"/>
            <a:ext cx="2952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rgbClr val="0070C0"/>
                </a:solidFill>
                <a:latin typeface="Comic Sans MS"/>
                <a:cs typeface="Comic Sans MS"/>
              </a:rPr>
              <a:t>GSI / TB – JUNE 2014  -  </a:t>
            </a:r>
            <a:r>
              <a:rPr lang="en-GB" sz="900" dirty="0" err="1" smtClean="0">
                <a:solidFill>
                  <a:srgbClr val="0070C0"/>
                </a:solidFill>
                <a:latin typeface="Comic Sans MS"/>
                <a:cs typeface="Comic Sans MS"/>
              </a:rPr>
              <a:t>D.Orecchini</a:t>
            </a:r>
            <a:r>
              <a:rPr lang="en-GB" sz="900" dirty="0" smtClean="0">
                <a:solidFill>
                  <a:srgbClr val="0070C0"/>
                </a:solidFill>
                <a:latin typeface="Comic Sans MS"/>
                <a:cs typeface="Comic Sans MS"/>
              </a:rPr>
              <a:t>  / </a:t>
            </a:r>
            <a:r>
              <a:rPr lang="en-GB" sz="900" dirty="0" err="1" smtClean="0">
                <a:solidFill>
                  <a:srgbClr val="0070C0"/>
                </a:solidFill>
                <a:latin typeface="Comic Sans MS"/>
                <a:cs typeface="Comic Sans MS"/>
              </a:rPr>
              <a:t>P.Gianotti</a:t>
            </a:r>
            <a:endParaRPr lang="en-GB" sz="900" dirty="0">
              <a:solidFill>
                <a:srgbClr val="0070C0"/>
              </a:solidFill>
              <a:latin typeface="Comic Sans MS"/>
              <a:cs typeface="Comic Sans MS"/>
            </a:endParaRPr>
          </a:p>
        </p:txBody>
      </p:sp>
      <p:pic>
        <p:nvPicPr>
          <p:cNvPr id="13" name="Picture 16" descr="panda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6" y="6601674"/>
            <a:ext cx="211061" cy="23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081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7BCE4BCE-3343-46EF-B6F1-234A009DA6E1}" type="slidenum">
              <a:rPr lang="it-IT" smtClean="0"/>
              <a:t>3</a:t>
            </a:fld>
            <a:endParaRPr lang="it-IT"/>
          </a:p>
        </p:txBody>
      </p:sp>
      <p:pic>
        <p:nvPicPr>
          <p:cNvPr id="3074" name="Picture 2" descr="C:\Users\Dario Orecchini\Desktop\VB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5"/>
            <a:ext cx="7272808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tonda angolo diagonale rettangolo 6"/>
          <p:cNvSpPr/>
          <p:nvPr/>
        </p:nvSpPr>
        <p:spPr>
          <a:xfrm>
            <a:off x="1907704" y="116632"/>
            <a:ext cx="5616624" cy="360040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i="1" dirty="0" smtClean="0">
                <a:solidFill>
                  <a:srgbClr val="0070C0"/>
                </a:solidFill>
                <a:latin typeface="Comic Sans MS"/>
                <a:cs typeface="Comic Sans MS"/>
              </a:rPr>
              <a:t>- THE AUXILIARY  SUPPORT STRUCTURE: BASIC CONCEPTS …..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548680"/>
            <a:ext cx="144016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AUXILIARY SUPPORT STRUCTURE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23728" y="836712"/>
            <a:ext cx="1440160" cy="1008112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63888" y="620688"/>
            <a:ext cx="1728191" cy="2308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CENTRAL SUPPORT FRAME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076056" y="836712"/>
            <a:ext cx="648072" cy="1008112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51920" y="908720"/>
            <a:ext cx="936104" cy="2308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VERTEX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31840" y="1196752"/>
            <a:ext cx="936104" cy="2308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CROSS PIPE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7504" y="2132856"/>
            <a:ext cx="1080120" cy="2308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PIPE SECTOR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39952" y="4653136"/>
            <a:ext cx="2088232" cy="2308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RAILS SYSTEM FOR SHIFTING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644008" y="1124744"/>
            <a:ext cx="648072" cy="1080120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923928" y="1412776"/>
            <a:ext cx="504056" cy="864096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187624" y="2276872"/>
            <a:ext cx="1008112" cy="504056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355976" y="3933056"/>
            <a:ext cx="0" cy="720080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860032" y="3356992"/>
            <a:ext cx="504056" cy="1296144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508104" y="2996952"/>
            <a:ext cx="1728192" cy="1656184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13"/>
          <p:cNvSpPr txBox="1"/>
          <p:nvPr/>
        </p:nvSpPr>
        <p:spPr>
          <a:xfrm>
            <a:off x="683568" y="5589240"/>
            <a:ext cx="3456384" cy="55399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THE CROSS PIPE, THE VERTEX WITH SERVICES, AND THE PIPE SECTOR 1, ARE ASSEMBLED ON THE “AUXILIARY SUPPORT STRUCTURE”.</a:t>
            </a:r>
          </a:p>
        </p:txBody>
      </p:sp>
      <p:sp>
        <p:nvSpPr>
          <p:cNvPr id="41" name="TextBox 13"/>
          <p:cNvSpPr txBox="1"/>
          <p:nvPr/>
        </p:nvSpPr>
        <p:spPr>
          <a:xfrm>
            <a:off x="2051720" y="6237312"/>
            <a:ext cx="3168352" cy="24622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- A RAILS SYSTEM HAS BEEN IMPLEMENTED.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221" y="6631468"/>
            <a:ext cx="4498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>
                <a:solidFill>
                  <a:srgbClr val="3366FF"/>
                </a:solidFill>
                <a:latin typeface="Comic Sans MS"/>
                <a:cs typeface="Comic Sans MS"/>
              </a:rPr>
              <a:t>OCTOBER 27-28 / GSI / PANDA WS / D. ORECCHINI (LNF-INFN</a:t>
            </a:r>
            <a:r>
              <a:rPr lang="en-US" sz="1050" dirty="0" smtClean="0">
                <a:latin typeface="Comic Sans MS"/>
                <a:cs typeface="Comic Sans MS"/>
              </a:rPr>
              <a:t>)</a:t>
            </a:r>
            <a:endParaRPr lang="en-US" sz="105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48564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  <p:bldP spid="15" grpId="0" animBg="1"/>
      <p:bldP spid="16" grpId="0" animBg="1"/>
      <p:bldP spid="18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7BCE4BCE-3343-46EF-B6F1-234A009DA6E1}" type="slidenum">
              <a:rPr lang="it-IT" smtClean="0"/>
              <a:t>4</a:t>
            </a:fld>
            <a:endParaRPr lang="it-IT" dirty="0"/>
          </a:p>
        </p:txBody>
      </p:sp>
      <p:pic>
        <p:nvPicPr>
          <p:cNvPr id="4098" name="Picture 2" descr="C:\Users\Dario Orecchini\Desktop\VBN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7346123" cy="461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tonda angolo diagonale rettangolo 5"/>
          <p:cNvSpPr/>
          <p:nvPr/>
        </p:nvSpPr>
        <p:spPr>
          <a:xfrm>
            <a:off x="107504" y="116632"/>
            <a:ext cx="8928992" cy="360040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i="1" dirty="0" smtClean="0">
                <a:solidFill>
                  <a:srgbClr val="0070C0"/>
                </a:solidFill>
                <a:latin typeface="Comic Sans MS"/>
                <a:cs typeface="Comic Sans MS"/>
              </a:rPr>
              <a:t>- COUPLING  PHASE BETWEEN  THE “AUXILIARY  SUPPORT STRUCTURE”  AND  THE  “STT HANDLING TOOL” ………. </a:t>
            </a:r>
          </a:p>
        </p:txBody>
      </p:sp>
      <p:pic>
        <p:nvPicPr>
          <p:cNvPr id="7" name="Picture 3" descr="C:\Users\Dario Orecchini\Desktop\BH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3371517" cy="212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836712"/>
            <a:ext cx="144016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AUXILIARY SUPPORT STRUCTURE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07704" y="1124744"/>
            <a:ext cx="360040" cy="504056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04248" y="4725144"/>
            <a:ext cx="1584176" cy="2308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STT  HANDLING  TOOL </a:t>
            </a: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 flipV="1">
            <a:off x="5652120" y="3645024"/>
            <a:ext cx="1152128" cy="1195536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3"/>
          <p:cNvSpPr txBox="1"/>
          <p:nvPr/>
        </p:nvSpPr>
        <p:spPr>
          <a:xfrm>
            <a:off x="3707904" y="5373216"/>
            <a:ext cx="5328592" cy="24622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THE STT HANDLING </a:t>
            </a:r>
            <a:r>
              <a:rPr lang="en-US" sz="1000" dirty="0">
                <a:solidFill>
                  <a:srgbClr val="FF0000"/>
                </a:solidFill>
                <a:latin typeface="Comic Sans MS"/>
                <a:cs typeface="Comic Sans MS"/>
              </a:rPr>
              <a:t>TOOL </a:t>
            </a:r>
            <a:r>
              <a:rPr lang="en-US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IS LOCATED </a:t>
            </a:r>
            <a:r>
              <a:rPr lang="en-US" sz="1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BESIDE </a:t>
            </a:r>
            <a:r>
              <a:rPr lang="en-US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THE “AUXILIARY  </a:t>
            </a:r>
            <a:r>
              <a:rPr lang="en-US" sz="1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STRUCTURE”</a:t>
            </a:r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07904" y="5805265"/>
            <a:ext cx="3456384" cy="24622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Comic Sans MS" panose="030F0702030302020204" pitchFamily="66" charset="0"/>
              </a:rPr>
              <a:t>THE RAILS </a:t>
            </a:r>
            <a:r>
              <a:rPr lang="en-US" sz="1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OF THE TWO SYSTEMS ARE ALIGNED.</a:t>
            </a:r>
            <a:endParaRPr lang="en-US" sz="1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ttangolo arrotondato 4"/>
          <p:cNvSpPr/>
          <p:nvPr/>
        </p:nvSpPr>
        <p:spPr>
          <a:xfrm>
            <a:off x="3995936" y="3501008"/>
            <a:ext cx="1008112" cy="50405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2 12"/>
          <p:cNvCxnSpPr/>
          <p:nvPr/>
        </p:nvCxnSpPr>
        <p:spPr>
          <a:xfrm flipH="1">
            <a:off x="1403648" y="3789040"/>
            <a:ext cx="2592288" cy="11521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ccia a destra 8"/>
          <p:cNvSpPr/>
          <p:nvPr/>
        </p:nvSpPr>
        <p:spPr>
          <a:xfrm rot="5400000">
            <a:off x="6294376" y="1307098"/>
            <a:ext cx="844877" cy="50405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TextBox 21"/>
          <p:cNvSpPr txBox="1"/>
          <p:nvPr/>
        </p:nvSpPr>
        <p:spPr>
          <a:xfrm>
            <a:off x="26221" y="6631468"/>
            <a:ext cx="45460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>
                <a:solidFill>
                  <a:srgbClr val="3366FF"/>
                </a:solidFill>
                <a:latin typeface="Comic Sans MS"/>
                <a:cs typeface="Comic Sans MS"/>
              </a:rPr>
              <a:t>OCTOBER 27-28 / GSI / PANDA WS / D. ORECCHINI (LNF-INFN)</a:t>
            </a:r>
            <a:endParaRPr lang="en-US" sz="1050" i="1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27873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7BCE4BCE-3343-46EF-B6F1-234A009DA6E1}" type="slidenum">
              <a:rPr lang="it-IT" smtClean="0"/>
              <a:t>5</a:t>
            </a:fld>
            <a:endParaRPr lang="it-IT"/>
          </a:p>
        </p:txBody>
      </p:sp>
      <p:pic>
        <p:nvPicPr>
          <p:cNvPr id="6146" name="Picture 2" descr="C:\Users\Dario Orecchini\Desktop\HHH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16446"/>
            <a:ext cx="4128820" cy="194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ario Orecchini\Desktop\CVBN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86881"/>
            <a:ext cx="4112344" cy="194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Dario Orecchini\Desktop\BNM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09120"/>
            <a:ext cx="412732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ccia a destra 8"/>
          <p:cNvSpPr/>
          <p:nvPr/>
        </p:nvSpPr>
        <p:spPr>
          <a:xfrm rot="10800000">
            <a:off x="2719011" y="2924944"/>
            <a:ext cx="412829" cy="19351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Arrotonda angolo diagonale rettangolo 6"/>
          <p:cNvSpPr/>
          <p:nvPr/>
        </p:nvSpPr>
        <p:spPr>
          <a:xfrm>
            <a:off x="827584" y="116632"/>
            <a:ext cx="7560840" cy="360040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i="1" dirty="0">
                <a:solidFill>
                  <a:srgbClr val="0070C0"/>
                </a:solidFill>
                <a:latin typeface="Comic Sans MS"/>
                <a:cs typeface="Comic Sans MS"/>
              </a:rPr>
              <a:t>- </a:t>
            </a:r>
            <a:r>
              <a:rPr lang="en-US" sz="1200" i="1" dirty="0" smtClean="0">
                <a:solidFill>
                  <a:srgbClr val="0070C0"/>
                </a:solidFill>
                <a:latin typeface="Comic Sans MS"/>
                <a:cs typeface="Comic Sans MS"/>
              </a:rPr>
              <a:t>STT AND SERVICES FRAME: ASSEMBLY  PHASE  ON  AUXILIARY  SUPPORT  SCTRUCTURE ……..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3968" y="764704"/>
            <a:ext cx="3528392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THE STT HANDLING TOOL IS PLACED NEAR THE    </a:t>
            </a:r>
          </a:p>
          <a:p>
            <a:r>
              <a:rPr lang="en-US" sz="9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      AUXILIARY STRUCTURE, ALIGNED AND FIXED ON IT.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23928" y="548680"/>
            <a:ext cx="576064" cy="2308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1 STEP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32040" y="2636912"/>
            <a:ext cx="3312368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rgbClr val="FF0000"/>
                </a:solidFill>
                <a:latin typeface="Comic Sans MS" panose="030F0702030302020204" pitchFamily="66" charset="0"/>
              </a:rPr>
              <a:t>THE “STT SYSTEM” </a:t>
            </a:r>
            <a:r>
              <a:rPr lang="en-US" sz="9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(STT PLUS SERVICES FRAME) IS    </a:t>
            </a:r>
          </a:p>
          <a:p>
            <a:r>
              <a:rPr lang="en-US" sz="9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9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SHIFTED TOWARD </a:t>
            </a:r>
            <a:r>
              <a:rPr lang="en-US" sz="900" i="1" dirty="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en-US" sz="9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“</a:t>
            </a:r>
            <a:r>
              <a:rPr lang="en-US" sz="900" i="1" dirty="0">
                <a:solidFill>
                  <a:srgbClr val="FF0000"/>
                </a:solidFill>
                <a:latin typeface="Comic Sans MS" panose="030F0702030302020204" pitchFamily="66" charset="0"/>
              </a:rPr>
              <a:t>CENTRAL </a:t>
            </a:r>
            <a:r>
              <a:rPr lang="en-US" sz="9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FRAME”.</a:t>
            </a:r>
            <a:endParaRPr lang="en-US" sz="9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2420888"/>
            <a:ext cx="576064" cy="2308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2 STEP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52120" y="4581128"/>
            <a:ext cx="3168352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rgbClr val="FF0000"/>
                </a:solidFill>
                <a:latin typeface="Comic Sans MS" panose="030F0702030302020204" pitchFamily="66" charset="0"/>
              </a:rPr>
              <a:t>THE “STT SYSTEM” IS </a:t>
            </a:r>
            <a:r>
              <a:rPr lang="en-US" sz="9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CONNECTED  </a:t>
            </a:r>
            <a:r>
              <a:rPr lang="en-US" sz="900" i="1" dirty="0">
                <a:solidFill>
                  <a:srgbClr val="FF0000"/>
                </a:solidFill>
                <a:latin typeface="Comic Sans MS" panose="030F0702030302020204" pitchFamily="66" charset="0"/>
              </a:rPr>
              <a:t>ON </a:t>
            </a:r>
            <a:r>
              <a:rPr lang="en-US" sz="9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   </a:t>
            </a:r>
          </a:p>
          <a:p>
            <a:r>
              <a:rPr lang="en-US" sz="9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9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CENTRAL FRAME.</a:t>
            </a:r>
            <a:endParaRPr lang="en-US" sz="9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8064" y="4365104"/>
            <a:ext cx="648072" cy="2308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 STEP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221" y="6631468"/>
            <a:ext cx="4498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>
                <a:solidFill>
                  <a:srgbClr val="3366FF"/>
                </a:solidFill>
                <a:latin typeface="Comic Sans MS"/>
                <a:cs typeface="Comic Sans MS"/>
              </a:rPr>
              <a:t>OCTOBER 27-28 / GSI / PANDA WS / D. ORECCHINI (LNF-INFN</a:t>
            </a:r>
            <a:r>
              <a:rPr lang="en-US" sz="1050" dirty="0" smtClean="0">
                <a:latin typeface="Comic Sans MS"/>
                <a:cs typeface="Comic Sans MS"/>
              </a:rPr>
              <a:t>)</a:t>
            </a:r>
            <a:endParaRPr lang="en-US" sz="1050" dirty="0"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24128" y="1628800"/>
            <a:ext cx="1584176" cy="2308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STT  HANDLING  TOOL </a:t>
            </a:r>
          </a:p>
        </p:txBody>
      </p:sp>
      <p:cxnSp>
        <p:nvCxnSpPr>
          <p:cNvPr id="20" name="Straight Arrow Connector 19"/>
          <p:cNvCxnSpPr>
            <a:stCxn id="19" idx="1"/>
          </p:cNvCxnSpPr>
          <p:nvPr/>
        </p:nvCxnSpPr>
        <p:spPr>
          <a:xfrm flipH="1">
            <a:off x="3635896" y="1744216"/>
            <a:ext cx="2088232" cy="316632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539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7BCE4BCE-3343-46EF-B6F1-234A009DA6E1}" type="slidenum">
              <a:rPr lang="it-IT" smtClean="0"/>
              <a:t>6</a:t>
            </a:fld>
            <a:endParaRPr lang="it-IT"/>
          </a:p>
        </p:txBody>
      </p:sp>
      <p:pic>
        <p:nvPicPr>
          <p:cNvPr id="9218" name="Picture 2" descr="C:\Users\Dario Orecchini\Desktop\BBBB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505609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Dario Orecchini\Desktop\HHHHH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123" y="3429000"/>
            <a:ext cx="4662349" cy="294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tonda angolo diagonale rettangolo 6"/>
          <p:cNvSpPr/>
          <p:nvPr/>
        </p:nvSpPr>
        <p:spPr>
          <a:xfrm>
            <a:off x="1331640" y="116632"/>
            <a:ext cx="6480720" cy="360040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i="1" dirty="0">
                <a:solidFill>
                  <a:srgbClr val="0070C0"/>
                </a:solidFill>
                <a:latin typeface="Comic Sans MS"/>
                <a:cs typeface="Comic Sans MS"/>
              </a:rPr>
              <a:t>- </a:t>
            </a:r>
            <a:r>
              <a:rPr lang="en-US" sz="1200" i="1" dirty="0" smtClean="0">
                <a:solidFill>
                  <a:srgbClr val="0070C0"/>
                </a:solidFill>
                <a:latin typeface="Comic Sans MS"/>
                <a:cs typeface="Comic Sans MS"/>
              </a:rPr>
              <a:t>CENTRAL TRACKER OPENING SYSTEM DURING THE MAINENTANCE PHASE……..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4128" y="1628909"/>
            <a:ext cx="288032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THE STT AND SERVICES FRAME ARE SHIFTED </a:t>
            </a:r>
          </a:p>
          <a:p>
            <a:r>
              <a:rPr lang="en-US" sz="9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            TOGHETER ON THE RAIL SYSTEM</a:t>
            </a:r>
          </a:p>
        </p:txBody>
      </p:sp>
      <p:cxnSp>
        <p:nvCxnSpPr>
          <p:cNvPr id="7" name="Straight Arrow Connector 6"/>
          <p:cNvCxnSpPr>
            <a:stCxn id="15" idx="1"/>
          </p:cNvCxnSpPr>
          <p:nvPr/>
        </p:nvCxnSpPr>
        <p:spPr>
          <a:xfrm flipH="1">
            <a:off x="2675542" y="998686"/>
            <a:ext cx="3048586" cy="351376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596336" y="1988949"/>
            <a:ext cx="288032" cy="2016115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24128" y="814020"/>
            <a:ext cx="3168352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THE STT AND SERVICES FRAME ARE </a:t>
            </a:r>
          </a:p>
          <a:p>
            <a:r>
              <a:rPr lang="en-US" sz="9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       DISCONNETED FROM THE SUPPORT FRAME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64088" y="620688"/>
            <a:ext cx="576064" cy="2308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1 STEP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66562" y="1431266"/>
            <a:ext cx="576064" cy="2308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 STEP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75656" y="4437112"/>
            <a:ext cx="1728191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AUXILIARY SUPPORT STRUCTURE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907703" y="2276872"/>
            <a:ext cx="432049" cy="2160240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0" idx="3"/>
          </p:cNvCxnSpPr>
          <p:nvPr/>
        </p:nvCxnSpPr>
        <p:spPr>
          <a:xfrm flipV="1">
            <a:off x="3203847" y="4293096"/>
            <a:ext cx="1872209" cy="328682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221" y="6631468"/>
            <a:ext cx="45460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>
                <a:solidFill>
                  <a:srgbClr val="3366FF"/>
                </a:solidFill>
                <a:latin typeface="Comic Sans MS"/>
                <a:cs typeface="Comic Sans MS"/>
              </a:rPr>
              <a:t>OCTOBER 27-28 / GSI / PANDA WS / D. ORECCHINI (LNF-INFN)</a:t>
            </a:r>
            <a:endParaRPr lang="en-US" sz="1050" i="1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5661248"/>
            <a:ext cx="374441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NB. </a:t>
            </a:r>
            <a:r>
              <a:rPr lang="en-US" sz="900" dirty="0">
                <a:solidFill>
                  <a:srgbClr val="FF0000"/>
                </a:solidFill>
                <a:latin typeface="Comic Sans MS"/>
                <a:cs typeface="Comic Sans MS"/>
              </a:rPr>
              <a:t>IF </a:t>
            </a:r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IT IS NOT </a:t>
            </a:r>
            <a:r>
              <a:rPr lang="en-US" sz="900" dirty="0">
                <a:solidFill>
                  <a:srgbClr val="FF0000"/>
                </a:solidFill>
                <a:latin typeface="Comic Sans MS"/>
                <a:cs typeface="Comic Sans MS"/>
              </a:rPr>
              <a:t>'NECESSARY TO </a:t>
            </a:r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CARRY OUT </a:t>
            </a:r>
            <a:r>
              <a:rPr lang="en-US" sz="900" dirty="0">
                <a:solidFill>
                  <a:srgbClr val="FF0000"/>
                </a:solidFill>
                <a:latin typeface="Comic Sans MS"/>
                <a:cs typeface="Comic Sans MS"/>
              </a:rPr>
              <a:t>THE </a:t>
            </a:r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STT, THE  </a:t>
            </a:r>
          </a:p>
          <a:p>
            <a:r>
              <a:rPr lang="en-US" sz="9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      HANDLING TOOL IS NOT NEEDED.  </a:t>
            </a:r>
          </a:p>
        </p:txBody>
      </p:sp>
      <p:sp>
        <p:nvSpPr>
          <p:cNvPr id="23" name="Freccia a destra 8"/>
          <p:cNvSpPr/>
          <p:nvPr/>
        </p:nvSpPr>
        <p:spPr>
          <a:xfrm>
            <a:off x="6948264" y="4005064"/>
            <a:ext cx="576064" cy="36004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9603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7" grpId="0" animBg="1"/>
      <p:bldP spid="19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7BCE4BCE-3343-46EF-B6F1-234A009DA6E1}" type="slidenum">
              <a:rPr lang="it-IT" smtClean="0"/>
              <a:t>7</a:t>
            </a:fld>
            <a:endParaRPr lang="it-IT"/>
          </a:p>
        </p:txBody>
      </p:sp>
      <p:pic>
        <p:nvPicPr>
          <p:cNvPr id="10243" name="Picture 3" descr="C:\Users\Dario Orecchini\Desktop\VVVVV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61" y="548680"/>
            <a:ext cx="563427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Dario Orecchini\Desktop\HHHHH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15078"/>
            <a:ext cx="444429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tonda angolo diagonale rettangolo 6"/>
          <p:cNvSpPr/>
          <p:nvPr/>
        </p:nvSpPr>
        <p:spPr>
          <a:xfrm>
            <a:off x="1331640" y="116632"/>
            <a:ext cx="6480720" cy="360040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i="1" dirty="0">
                <a:solidFill>
                  <a:srgbClr val="0070C0"/>
                </a:solidFill>
                <a:latin typeface="Comic Sans MS"/>
                <a:cs typeface="Comic Sans MS"/>
              </a:rPr>
              <a:t>- </a:t>
            </a:r>
            <a:r>
              <a:rPr lang="en-US" sz="1200" i="1" dirty="0" smtClean="0">
                <a:solidFill>
                  <a:srgbClr val="0070C0"/>
                </a:solidFill>
                <a:latin typeface="Comic Sans MS"/>
                <a:cs typeface="Comic Sans MS"/>
              </a:rPr>
              <a:t>CENTRAL TRACKER OPENING SYSTEM DURING THE MAINENTANCE PHASE……..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620688"/>
            <a:ext cx="1728191" cy="2308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AUXILIARY PLATFORM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691680" y="836712"/>
            <a:ext cx="7476" cy="1008112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03649" y="5661248"/>
            <a:ext cx="1728191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AUXILIARY SUPPORT STRUCTURE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835696" y="4005064"/>
            <a:ext cx="144016" cy="1656184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56176" y="836712"/>
            <a:ext cx="2592288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STT AND SERVICES FRAME ARE SHIFTED TOGHETER ON THE RAIL SYSTEM</a:t>
            </a: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>
            <a:off x="4932040" y="1021378"/>
            <a:ext cx="1224136" cy="1471518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3"/>
          <p:cNvSpPr txBox="1"/>
          <p:nvPr/>
        </p:nvSpPr>
        <p:spPr>
          <a:xfrm>
            <a:off x="5364088" y="2276872"/>
            <a:ext cx="2592288" cy="55399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Comic Sans MS"/>
                <a:cs typeface="Comic Sans MS"/>
              </a:rPr>
              <a:t>FREE SPACE </a:t>
            </a:r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TO OPERATE </a:t>
            </a:r>
            <a:r>
              <a:rPr lang="en-US" sz="1000" dirty="0">
                <a:solidFill>
                  <a:srgbClr val="FF0000"/>
                </a:solidFill>
                <a:latin typeface="Comic Sans MS"/>
                <a:cs typeface="Comic Sans MS"/>
              </a:rPr>
              <a:t>AT THE SAME TIME ON THE </a:t>
            </a:r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VERTEX AND ON THE STT.</a:t>
            </a:r>
          </a:p>
        </p:txBody>
      </p:sp>
      <p:cxnSp>
        <p:nvCxnSpPr>
          <p:cNvPr id="17" name="Straight Arrow Connector 16"/>
          <p:cNvCxnSpPr>
            <a:stCxn id="8" idx="3"/>
          </p:cNvCxnSpPr>
          <p:nvPr/>
        </p:nvCxnSpPr>
        <p:spPr>
          <a:xfrm flipV="1">
            <a:off x="3131840" y="5229200"/>
            <a:ext cx="1872208" cy="616714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812360" y="1196752"/>
            <a:ext cx="648072" cy="3096344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6" idx="1"/>
          </p:cNvCxnSpPr>
          <p:nvPr/>
        </p:nvCxnSpPr>
        <p:spPr>
          <a:xfrm flipH="1">
            <a:off x="3851920" y="2553871"/>
            <a:ext cx="1512168" cy="22705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203848" y="2708920"/>
            <a:ext cx="2160240" cy="64807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221" y="6631468"/>
            <a:ext cx="4498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>
                <a:solidFill>
                  <a:srgbClr val="3366FF"/>
                </a:solidFill>
                <a:latin typeface="Comic Sans MS"/>
                <a:cs typeface="Comic Sans MS"/>
              </a:rPr>
              <a:t>OCTOBER 27-28 / GSI / PANDA WS / D. ORECCHINI (LNF-INFN</a:t>
            </a:r>
            <a:r>
              <a:rPr lang="en-US" sz="1050" dirty="0" smtClean="0">
                <a:latin typeface="Comic Sans MS"/>
                <a:cs typeface="Comic Sans MS"/>
              </a:rPr>
              <a:t>)</a:t>
            </a:r>
            <a:endParaRPr lang="en-US" sz="105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933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7BCE4BCE-3343-46EF-B6F1-234A009DA6E1}" type="slidenum">
              <a:rPr lang="it-IT" smtClean="0"/>
              <a:t>8</a:t>
            </a:fld>
            <a:endParaRPr lang="it-IT"/>
          </a:p>
        </p:txBody>
      </p:sp>
      <p:pic>
        <p:nvPicPr>
          <p:cNvPr id="7170" name="Picture 2" descr="C:\Users\Dario Orecchini\Desktop\HHHH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"/>
          <a:stretch/>
        </p:blipFill>
        <p:spPr bwMode="auto">
          <a:xfrm>
            <a:off x="395536" y="607633"/>
            <a:ext cx="5678167" cy="31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ario Orecchini\Desktop\NMK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" b="2564"/>
          <a:stretch/>
        </p:blipFill>
        <p:spPr bwMode="auto">
          <a:xfrm>
            <a:off x="3085981" y="3429000"/>
            <a:ext cx="5832648" cy="304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tonda angolo diagonale rettangolo 6"/>
          <p:cNvSpPr/>
          <p:nvPr/>
        </p:nvSpPr>
        <p:spPr>
          <a:xfrm>
            <a:off x="323528" y="116632"/>
            <a:ext cx="8496944" cy="360040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i="1" dirty="0">
                <a:solidFill>
                  <a:srgbClr val="0070C0"/>
                </a:solidFill>
                <a:latin typeface="Comic Sans MS"/>
                <a:cs typeface="Comic Sans MS"/>
              </a:rPr>
              <a:t>- </a:t>
            </a:r>
            <a:r>
              <a:rPr lang="en-US" sz="1200" i="1" dirty="0" smtClean="0">
                <a:solidFill>
                  <a:srgbClr val="0070C0"/>
                </a:solidFill>
                <a:latin typeface="Comic Sans MS"/>
                <a:cs typeface="Comic Sans MS"/>
              </a:rPr>
              <a:t>AUXILARY SUPPORT STRUCTURE PLUS STT ASSEMBLING AND HANDLING TOOL MAIN DIMENSIONS ……..</a:t>
            </a:r>
          </a:p>
        </p:txBody>
      </p:sp>
      <p:sp>
        <p:nvSpPr>
          <p:cNvPr id="6" name="TextBox 13"/>
          <p:cNvSpPr txBox="1"/>
          <p:nvPr/>
        </p:nvSpPr>
        <p:spPr>
          <a:xfrm>
            <a:off x="467544" y="3573016"/>
            <a:ext cx="1296144" cy="24622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FRONT VIEW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1763688" y="5949280"/>
            <a:ext cx="1296144" cy="24622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LATERAL  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21" y="6631468"/>
            <a:ext cx="45460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>
                <a:solidFill>
                  <a:srgbClr val="3366FF"/>
                </a:solidFill>
                <a:latin typeface="Comic Sans MS"/>
                <a:cs typeface="Comic Sans MS"/>
              </a:rPr>
              <a:t>OCTOBER 27-28 / GSI / PANDA WS / D. ORECCHINI (LNF-INFN)</a:t>
            </a:r>
            <a:endParaRPr lang="en-US" sz="1050" i="1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118335" y="699204"/>
            <a:ext cx="2457256" cy="3760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99735" y="701482"/>
            <a:ext cx="1800200" cy="0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13"/>
          <p:cNvSpPr txBox="1"/>
          <p:nvPr/>
        </p:nvSpPr>
        <p:spPr>
          <a:xfrm>
            <a:off x="3078590" y="515111"/>
            <a:ext cx="648072" cy="21544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  <a:latin typeface="Comic Sans MS"/>
                <a:cs typeface="Comic Sans MS"/>
              </a:rPr>
              <a:t>4300mm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707904" y="3510642"/>
            <a:ext cx="2557530" cy="2964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016671" y="3515347"/>
            <a:ext cx="1800200" cy="0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3"/>
          <p:cNvSpPr txBox="1"/>
          <p:nvPr/>
        </p:nvSpPr>
        <p:spPr>
          <a:xfrm>
            <a:off x="5744684" y="3450559"/>
            <a:ext cx="648072" cy="21602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  <a:latin typeface="Comic Sans MS"/>
                <a:cs typeface="Comic Sans MS"/>
              </a:rPr>
              <a:t>4500mm)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707904" y="3429000"/>
            <a:ext cx="0" cy="1008112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840580" y="3423413"/>
            <a:ext cx="0" cy="1008112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127769" y="626765"/>
            <a:ext cx="0" cy="1008112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315136" y="639408"/>
            <a:ext cx="0" cy="1008112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268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7BCE4BCE-3343-46EF-B6F1-234A009DA6E1}" type="slidenum">
              <a:rPr lang="it-IT" smtClean="0"/>
              <a:t>9</a:t>
            </a:fld>
            <a:endParaRPr lang="it-IT" dirty="0"/>
          </a:p>
        </p:txBody>
      </p:sp>
      <p:pic>
        <p:nvPicPr>
          <p:cNvPr id="11267" name="Picture 3" descr="C:\Users\Dario Orecchini\Desktop\DDDD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488727" cy="523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tonda angolo diagonale rettangolo 6"/>
          <p:cNvSpPr/>
          <p:nvPr/>
        </p:nvSpPr>
        <p:spPr>
          <a:xfrm>
            <a:off x="1763688" y="116632"/>
            <a:ext cx="5688632" cy="288032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i="1" dirty="0">
                <a:solidFill>
                  <a:srgbClr val="0070C0"/>
                </a:solidFill>
                <a:latin typeface="Comic Sans MS"/>
                <a:cs typeface="Comic Sans MS"/>
              </a:rPr>
              <a:t>- </a:t>
            </a:r>
            <a:r>
              <a:rPr lang="en-US" sz="1200" i="1" dirty="0" smtClean="0">
                <a:solidFill>
                  <a:srgbClr val="0070C0"/>
                </a:solidFill>
                <a:latin typeface="Comic Sans MS"/>
                <a:cs typeface="Comic Sans MS"/>
              </a:rPr>
              <a:t>CENTRAL TRACKER INSERTION SYSTEM IN EXPERIMENTAL HALL ……..</a:t>
            </a:r>
          </a:p>
        </p:txBody>
      </p:sp>
      <p:sp>
        <p:nvSpPr>
          <p:cNvPr id="9" name="TextBox 13"/>
          <p:cNvSpPr txBox="1"/>
          <p:nvPr/>
        </p:nvSpPr>
        <p:spPr>
          <a:xfrm>
            <a:off x="539552" y="764705"/>
            <a:ext cx="1872208" cy="24622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PICTORIAL FRONT VIEW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9592" y="2636912"/>
            <a:ext cx="1728191" cy="2308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AUXILIARY PLATFORM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23928" y="5733256"/>
            <a:ext cx="1728191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omic Sans MS"/>
                <a:cs typeface="Comic Sans MS"/>
              </a:rPr>
              <a:t>AUXILIARY SUPPORT STRUCTURE</a:t>
            </a:r>
          </a:p>
        </p:txBody>
      </p:sp>
      <p:sp>
        <p:nvSpPr>
          <p:cNvPr id="17" name="TextBox 13"/>
          <p:cNvSpPr txBox="1"/>
          <p:nvPr/>
        </p:nvSpPr>
        <p:spPr>
          <a:xfrm>
            <a:off x="5724128" y="6093296"/>
            <a:ext cx="3240360" cy="246221"/>
          </a:xfrm>
          <a:prstGeom prst="rect">
            <a:avLst/>
          </a:prstGeom>
          <a:solidFill>
            <a:srgbClr val="FFFF00"/>
          </a:solidFill>
          <a:ln w="127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Comic Sans MS"/>
                <a:cs typeface="Comic Sans MS"/>
              </a:rPr>
              <a:t>- TO BE AGREED WITH THE EMC-BW PEOPLE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224151" y="2393279"/>
            <a:ext cx="358777" cy="496480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976433" y="2140073"/>
            <a:ext cx="363842" cy="448850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311449" y="2420888"/>
            <a:ext cx="260551" cy="96147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563355" y="2250146"/>
            <a:ext cx="488909" cy="175893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3"/>
          <p:cNvSpPr txBox="1"/>
          <p:nvPr/>
        </p:nvSpPr>
        <p:spPr>
          <a:xfrm>
            <a:off x="1907704" y="2205444"/>
            <a:ext cx="2818852" cy="21544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  <a:latin typeface="Comic Sans MS"/>
                <a:cs typeface="Comic Sans MS"/>
              </a:rPr>
              <a:t>1800mm  (DISTANCE PLATFORM / MAGNET DOORS)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619672" y="3329778"/>
            <a:ext cx="1213279" cy="387255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731097" y="5584909"/>
            <a:ext cx="1249687" cy="538691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1896775" y="3647288"/>
            <a:ext cx="529143" cy="1066506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423646" y="4711510"/>
            <a:ext cx="645384" cy="1264180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13"/>
          <p:cNvSpPr txBox="1"/>
          <p:nvPr/>
        </p:nvSpPr>
        <p:spPr>
          <a:xfrm>
            <a:off x="971600" y="4653136"/>
            <a:ext cx="1512168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  <a:latin typeface="Comic Sans MS"/>
                <a:cs typeface="Comic Sans MS"/>
              </a:rPr>
              <a:t>5600mm (PLATFORM   </a:t>
            </a:r>
          </a:p>
          <a:p>
            <a:r>
              <a:rPr lang="en-US" sz="8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Comic Sans MS"/>
                <a:cs typeface="Comic Sans MS"/>
              </a:rPr>
              <a:t>                    DIMENSION)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339752" y="2852936"/>
            <a:ext cx="7476" cy="100811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8" idx="1"/>
          </p:cNvCxnSpPr>
          <p:nvPr/>
        </p:nvCxnSpPr>
        <p:spPr>
          <a:xfrm flipV="1">
            <a:off x="4188759" y="4607958"/>
            <a:ext cx="1688800" cy="687905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808529" y="5023162"/>
            <a:ext cx="2051447" cy="879257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13"/>
          <p:cNvSpPr txBox="1"/>
          <p:nvPr/>
        </p:nvSpPr>
        <p:spPr>
          <a:xfrm>
            <a:off x="4188759" y="5126586"/>
            <a:ext cx="1391353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  <a:latin typeface="Comic Sans MS"/>
                <a:cs typeface="Comic Sans MS"/>
              </a:rPr>
              <a:t>5800mm (PLATFORM   </a:t>
            </a:r>
          </a:p>
          <a:p>
            <a:r>
              <a:rPr lang="en-US" sz="8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Comic Sans MS"/>
                <a:cs typeface="Comic Sans MS"/>
              </a:rPr>
              <a:t>                DIMENSION)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419872" y="4365104"/>
            <a:ext cx="720081" cy="136815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221" y="6631468"/>
            <a:ext cx="45460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>
                <a:solidFill>
                  <a:srgbClr val="3366FF"/>
                </a:solidFill>
                <a:latin typeface="Comic Sans MS"/>
                <a:cs typeface="Comic Sans MS"/>
              </a:rPr>
              <a:t>OCTOBER 27-28 / GSI / PANDA WS / D. ORECCHINI (LNF-INFN)</a:t>
            </a:r>
            <a:endParaRPr lang="en-US" sz="1050" i="1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3131840" y="1989420"/>
            <a:ext cx="2880320" cy="21544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  <a:latin typeface="Comic Sans MS"/>
                <a:cs typeface="Comic Sans MS"/>
              </a:rPr>
              <a:t>IT DEPENDS </a:t>
            </a:r>
            <a:r>
              <a:rPr lang="en-US" sz="800" dirty="0">
                <a:solidFill>
                  <a:srgbClr val="FF0000"/>
                </a:solidFill>
                <a:latin typeface="Comic Sans MS"/>
                <a:cs typeface="Comic Sans MS"/>
              </a:rPr>
              <a:t>ON THE ARRANGEMENT OF </a:t>
            </a:r>
            <a:r>
              <a:rPr lang="en-US" sz="800" dirty="0" smtClean="0">
                <a:solidFill>
                  <a:srgbClr val="FF0000"/>
                </a:solidFill>
                <a:latin typeface="Comic Sans MS"/>
                <a:cs typeface="Comic Sans MS"/>
              </a:rPr>
              <a:t>THE RACKS</a:t>
            </a:r>
          </a:p>
        </p:txBody>
      </p:sp>
    </p:spTree>
    <p:extLst>
      <p:ext uri="{BB962C8B-B14F-4D97-AF65-F5344CB8AC3E}">
        <p14:creationId xmlns:p14="http://schemas.microsoft.com/office/powerpoint/2010/main" val="510615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3671</TotalTime>
  <Words>2395</Words>
  <Application>Microsoft Macintosh PowerPoint</Application>
  <PresentationFormat>On-screen Show (4:3)</PresentationFormat>
  <Paragraphs>332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 UP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Dario Orecchini</dc:creator>
  <cp:lastModifiedBy>Dario</cp:lastModifiedBy>
  <cp:revision>281</cp:revision>
  <dcterms:created xsi:type="dcterms:W3CDTF">2014-06-03T07:23:24Z</dcterms:created>
  <dcterms:modified xsi:type="dcterms:W3CDTF">2014-10-28T06:48:34Z</dcterms:modified>
</cp:coreProperties>
</file>