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60" r:id="rId2"/>
    <p:sldId id="258" r:id="rId3"/>
    <p:sldId id="266" r:id="rId4"/>
    <p:sldId id="267" r:id="rId5"/>
    <p:sldId id="268" r:id="rId6"/>
    <p:sldId id="269" r:id="rId7"/>
    <p:sldId id="261" r:id="rId8"/>
    <p:sldId id="262" r:id="rId9"/>
    <p:sldId id="263" r:id="rId10"/>
    <p:sldId id="264" r:id="rId11"/>
    <p:sldId id="265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7558-A5B4-E842-B1DF-677745561FCD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63EC-9147-6E43-B1C5-595DF9CCBB2A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5549-2B01-B242-8802-82B8589C809D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0D1B-B268-524A-8345-D1626C161D9C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C2D24-40FC-7D40-8933-20B3F8593012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3908-4EF1-FE48-AD15-A61E23EBC998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3D12-6D71-EA48-94D4-F90E3FF291D2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C4CC-83A5-5945-BB56-0701AF6952BE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CA52-547C-E34D-BE14-8174050EC035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0418-891E-6547-86F4-9C60FA69BAAC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4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Cryogenic flow scheme for the PANDA magnet</a:t>
            </a:r>
            <a:endParaRPr lang="en-GB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Panda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353D12-6D71-EA48-94D4-F90E3FF291D2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Slow dump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913908-4EF1-FE48-AD15-A61E23EBC998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41" y="1325563"/>
            <a:ext cx="5844942" cy="4667250"/>
          </a:xfrm>
        </p:spPr>
      </p:pic>
    </p:spTree>
    <p:extLst>
      <p:ext uri="{BB962C8B-B14F-4D97-AF65-F5344CB8AC3E}">
        <p14:creationId xmlns:p14="http://schemas.microsoft.com/office/powerpoint/2010/main" val="9480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Warm-up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913908-4EF1-FE48-AD15-A61E23EBC998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41" y="1325563"/>
            <a:ext cx="5844942" cy="4667250"/>
          </a:xfrm>
        </p:spPr>
      </p:pic>
    </p:spTree>
    <p:extLst>
      <p:ext uri="{BB962C8B-B14F-4D97-AF65-F5344CB8AC3E}">
        <p14:creationId xmlns:p14="http://schemas.microsoft.com/office/powerpoint/2010/main" val="2030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Heat budget</a:t>
            </a:r>
          </a:p>
          <a:p>
            <a:pPr lvl="1"/>
            <a:r>
              <a:rPr lang="en-GB" dirty="0" smtClean="0"/>
              <a:t>Total value and contingency.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ne common approach or different for each consumer</a:t>
            </a:r>
            <a:r>
              <a:rPr lang="en-GB" dirty="0" smtClean="0"/>
              <a:t>?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Magnet</a:t>
            </a:r>
          </a:p>
          <a:p>
            <a:pPr lvl="1"/>
            <a:r>
              <a:rPr lang="en-GB" dirty="0" smtClean="0"/>
              <a:t>Magnet instrumentation</a:t>
            </a:r>
          </a:p>
          <a:p>
            <a:pPr lvl="1"/>
            <a:r>
              <a:rPr lang="en-GB" dirty="0" smtClean="0"/>
              <a:t>Operating limits for Cool-down and </a:t>
            </a:r>
            <a:r>
              <a:rPr lang="en-GB" dirty="0" smtClean="0"/>
              <a:t>warm-up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Current leads</a:t>
            </a:r>
          </a:p>
          <a:p>
            <a:pPr lvl="1"/>
            <a:r>
              <a:rPr lang="en-GB" dirty="0" smtClean="0"/>
              <a:t>Instrumentation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General system</a:t>
            </a:r>
          </a:p>
          <a:p>
            <a:pPr lvl="1"/>
            <a:r>
              <a:rPr lang="en-GB" dirty="0" smtClean="0"/>
              <a:t>Recovery and gas cleaning; is there an existing infra structure ?</a:t>
            </a:r>
          </a:p>
          <a:p>
            <a:pPr lvl="1"/>
            <a:r>
              <a:rPr lang="en-GB" dirty="0" smtClean="0"/>
              <a:t>A separate recovery system for PANDA might not be worth while economically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Transfer lines between refrigerator and cryostat</a:t>
            </a:r>
          </a:p>
          <a:p>
            <a:pPr lvl="1"/>
            <a:r>
              <a:rPr lang="en-GB" dirty="0" smtClean="0"/>
              <a:t>Length; </a:t>
            </a:r>
            <a:r>
              <a:rPr lang="en-GB" dirty="0" smtClean="0"/>
              <a:t>design?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913908-4EF1-FE48-AD15-A61E23EBC998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General remarks</a:t>
            </a:r>
          </a:p>
          <a:p>
            <a:r>
              <a:rPr lang="en-GB" dirty="0" smtClean="0"/>
              <a:t>Changes with respect to the version send in August 2014</a:t>
            </a:r>
          </a:p>
          <a:p>
            <a:r>
              <a:rPr lang="en-GB" dirty="0" smtClean="0"/>
              <a:t>PFD proposal</a:t>
            </a:r>
          </a:p>
          <a:p>
            <a:r>
              <a:rPr lang="en-GB" dirty="0" smtClean="0"/>
              <a:t>Operating </a:t>
            </a:r>
            <a:r>
              <a:rPr lang="en-GB" dirty="0" smtClean="0"/>
              <a:t>modes</a:t>
            </a:r>
          </a:p>
          <a:p>
            <a:r>
              <a:rPr lang="en-GB" dirty="0" smtClean="0"/>
              <a:t>Open topics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913908-4EF1-FE48-AD15-A61E23EBC998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remarks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The </a:t>
            </a:r>
            <a:r>
              <a:rPr lang="en-US" dirty="0"/>
              <a:t>cryogenic scheme </a:t>
            </a:r>
            <a:r>
              <a:rPr lang="en-GB" dirty="0"/>
              <a:t>send to </a:t>
            </a:r>
            <a:r>
              <a:rPr lang="en-GB" dirty="0" smtClean="0"/>
              <a:t>CERN by </a:t>
            </a:r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Koshurnikov</a:t>
            </a:r>
            <a:r>
              <a:rPr lang="en-US" dirty="0"/>
              <a:t> on 17-8-14</a:t>
            </a:r>
            <a:r>
              <a:rPr lang="en-US" dirty="0" smtClean="0"/>
              <a:t>, </a:t>
            </a:r>
            <a:r>
              <a:rPr lang="en-US" dirty="0"/>
              <a:t>was compliant with the discussions we had at CERN during the meeting on </a:t>
            </a:r>
            <a:r>
              <a:rPr lang="en-US" dirty="0" smtClean="0"/>
              <a:t>22-1-14.</a:t>
            </a:r>
            <a:endParaRPr lang="en-GB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cryogenic scheme proposed in this document </a:t>
            </a:r>
            <a:r>
              <a:rPr lang="en-US" dirty="0" smtClean="0"/>
              <a:t>revises </a:t>
            </a:r>
            <a:r>
              <a:rPr lang="en-US" dirty="0"/>
              <a:t>several of the comments made by CERN during the meeting in January</a:t>
            </a:r>
            <a:r>
              <a:rPr lang="en-US" dirty="0" smtClean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913908-4EF1-FE48-AD15-A61E23EBC998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Changes compared to discussions in January 1 of 2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Removal of the subcooler</a:t>
            </a:r>
          </a:p>
          <a:p>
            <a:pPr lvl="1"/>
            <a:r>
              <a:rPr lang="en-GB" dirty="0" smtClean="0"/>
              <a:t>Forced flow cooling is no longer deemed essential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/>
              <a:t>Removal of the by-pass between screen circuit and cold </a:t>
            </a:r>
            <a:r>
              <a:rPr lang="en-GB" dirty="0" smtClean="0"/>
              <a:t>circuit.</a:t>
            </a:r>
          </a:p>
          <a:p>
            <a:pPr lvl="1"/>
            <a:r>
              <a:rPr lang="en-GB" dirty="0" smtClean="0"/>
              <a:t>No advantage identified, may cause problems in operation if leaking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/>
              <a:t>Current leads removed from the two phase </a:t>
            </a:r>
            <a:r>
              <a:rPr lang="en-GB" dirty="0" smtClean="0"/>
              <a:t>vessel</a:t>
            </a:r>
          </a:p>
          <a:p>
            <a:pPr lvl="1"/>
            <a:r>
              <a:rPr lang="en-GB" dirty="0" smtClean="0"/>
              <a:t>Current lead design does not foresee integration in the 2-phase vessel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/>
              <a:t>Only four cold interface lines to the magnet </a:t>
            </a:r>
            <a:r>
              <a:rPr lang="en-GB" dirty="0" smtClean="0"/>
              <a:t>cryostat</a:t>
            </a:r>
          </a:p>
          <a:p>
            <a:pPr lvl="1"/>
            <a:r>
              <a:rPr lang="en-GB" dirty="0" smtClean="0"/>
              <a:t>According to the magnet design.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913908-4EF1-FE48-AD15-A61E23EBC998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Changes compared to discussions in January 2 of 2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Including </a:t>
            </a:r>
            <a:r>
              <a:rPr lang="en-GB" dirty="0"/>
              <a:t>only control valves into the cryogenic </a:t>
            </a:r>
            <a:r>
              <a:rPr lang="en-GB" dirty="0" smtClean="0"/>
              <a:t>circuit.</a:t>
            </a:r>
          </a:p>
          <a:p>
            <a:pPr lvl="1"/>
            <a:r>
              <a:rPr lang="en-GB" dirty="0" smtClean="0"/>
              <a:t>Preferred for connecting, pressurisation etc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r>
              <a:rPr lang="en-GB" dirty="0"/>
              <a:t>No 300k line for warm-up to the cold </a:t>
            </a:r>
            <a:r>
              <a:rPr lang="en-GB" dirty="0" smtClean="0"/>
              <a:t>circuits.</a:t>
            </a:r>
          </a:p>
          <a:p>
            <a:pPr lvl="1"/>
            <a:r>
              <a:rPr lang="en-GB" dirty="0" smtClean="0"/>
              <a:t>Only needed if the magnet needs to be warmed up independently of the cold box.</a:t>
            </a:r>
          </a:p>
          <a:p>
            <a:pPr lvl="1"/>
            <a:r>
              <a:rPr lang="en-GB" dirty="0" smtClean="0"/>
              <a:t>Risk of parasite heat load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Thermal shielding for the cryostat of the control dewar.</a:t>
            </a:r>
          </a:p>
          <a:p>
            <a:pPr lvl="1"/>
            <a:r>
              <a:rPr lang="en-GB" dirty="0" smtClean="0"/>
              <a:t>The estimated heat load to the 4.5 K level is estimated to ~ 6 W without shielding</a:t>
            </a:r>
            <a:r>
              <a:rPr lang="en-GB" dirty="0" smtClean="0"/>
              <a:t>. ~ 40% of magnet.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 rigid compound transfer line with thermal shielding between cold box and cryostat.</a:t>
            </a:r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913908-4EF1-FE48-AD15-A61E23EBC998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PFD proposal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proposed Process Flow Diagram includes:</a:t>
            </a:r>
          </a:p>
          <a:p>
            <a:pPr lvl="1"/>
            <a:r>
              <a:rPr lang="en-GB" dirty="0" smtClean="0"/>
              <a:t>Magnet cryostat</a:t>
            </a:r>
          </a:p>
          <a:p>
            <a:pPr lvl="1"/>
            <a:r>
              <a:rPr lang="en-GB" dirty="0" smtClean="0"/>
              <a:t>Control dewar cryostat</a:t>
            </a:r>
          </a:p>
          <a:p>
            <a:pPr lvl="1"/>
            <a:r>
              <a:rPr lang="en-GB" dirty="0" smtClean="0"/>
              <a:t>All other elements </a:t>
            </a:r>
            <a:r>
              <a:rPr lang="en-GB" dirty="0" smtClean="0"/>
              <a:t>only for </a:t>
            </a:r>
            <a:r>
              <a:rPr lang="en-GB" dirty="0" smtClean="0"/>
              <a:t>information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 minimum level of instrumentation is proposed for the control dewar cryostat.</a:t>
            </a:r>
          </a:p>
          <a:p>
            <a:pPr lvl="1"/>
            <a:r>
              <a:rPr lang="en-GB" dirty="0" smtClean="0"/>
              <a:t>The instrumentation for </a:t>
            </a:r>
            <a:r>
              <a:rPr lang="en-GB" dirty="0" smtClean="0"/>
              <a:t>magnet and current leads is </a:t>
            </a:r>
            <a:r>
              <a:rPr lang="en-GB" dirty="0" smtClean="0"/>
              <a:t>not </a:t>
            </a:r>
            <a:r>
              <a:rPr lang="en-GB" dirty="0" smtClean="0"/>
              <a:t>included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913908-4EF1-FE48-AD15-A61E23EBC998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PFD proposal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913908-4EF1-FE48-AD15-A61E23EBC998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22" y="1325563"/>
            <a:ext cx="4213581" cy="4667250"/>
          </a:xfrm>
        </p:spPr>
      </p:pic>
      <p:grpSp>
        <p:nvGrpSpPr>
          <p:cNvPr id="40" name="Group 39"/>
          <p:cNvGrpSpPr/>
          <p:nvPr/>
        </p:nvGrpSpPr>
        <p:grpSpPr>
          <a:xfrm>
            <a:off x="184150" y="1607789"/>
            <a:ext cx="6563435" cy="3384581"/>
            <a:chOff x="184150" y="1653509"/>
            <a:chExt cx="6563435" cy="338458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194050" y="2501752"/>
              <a:ext cx="838200" cy="1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981450" y="2711303"/>
              <a:ext cx="590550" cy="1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572000" y="2501455"/>
              <a:ext cx="410285" cy="148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191585" y="2501603"/>
              <a:ext cx="2465" cy="209698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978985" y="2501455"/>
              <a:ext cx="2465" cy="209698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569535" y="2510609"/>
              <a:ext cx="2465" cy="209698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747585" y="1653509"/>
              <a:ext cx="0" cy="3350291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184150" y="1678643"/>
              <a:ext cx="6563435" cy="3359447"/>
              <a:chOff x="184150" y="1644353"/>
              <a:chExt cx="6563435" cy="335944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400300" y="1644353"/>
                <a:ext cx="4347285" cy="3359447"/>
                <a:chOff x="2400300" y="1644353"/>
                <a:chExt cx="4347285" cy="3359447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2400300" y="2711302"/>
                  <a:ext cx="838200" cy="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982285" y="1644353"/>
                  <a:ext cx="1765300" cy="915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4925135" y="1644354"/>
                  <a:ext cx="0" cy="8571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2400300" y="2711154"/>
                  <a:ext cx="0" cy="229249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400300" y="5003652"/>
                  <a:ext cx="4347285" cy="14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/>
              <p:cNvSpPr txBox="1"/>
              <p:nvPr/>
            </p:nvSpPr>
            <p:spPr>
              <a:xfrm>
                <a:off x="184150" y="2668032"/>
                <a:ext cx="19639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>
                    <a:solidFill>
                      <a:srgbClr val="FF0000"/>
                    </a:solidFill>
                  </a:rPr>
                  <a:t>Cryostat equipment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1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Cool-down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913908-4EF1-FE48-AD15-A61E23EBC998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41" y="1325563"/>
            <a:ext cx="5844942" cy="4667250"/>
          </a:xfrm>
        </p:spPr>
      </p:pic>
    </p:spTree>
    <p:extLst>
      <p:ext uri="{BB962C8B-B14F-4D97-AF65-F5344CB8AC3E}">
        <p14:creationId xmlns:p14="http://schemas.microsoft.com/office/powerpoint/2010/main" val="16989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Nominal operation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913908-4EF1-FE48-AD15-A61E23EBC998}" type="datetime1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41" y="1325563"/>
            <a:ext cx="5844942" cy="4667250"/>
          </a:xfrm>
        </p:spPr>
      </p:pic>
    </p:spTree>
    <p:extLst>
      <p:ext uri="{BB962C8B-B14F-4D97-AF65-F5344CB8AC3E}">
        <p14:creationId xmlns:p14="http://schemas.microsoft.com/office/powerpoint/2010/main" val="7514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240</TotalTime>
  <Words>374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CERNCorporate4-3</vt:lpstr>
      <vt:lpstr>Cryogenic flow scheme for the PANDA magnet</vt:lpstr>
      <vt:lpstr>Topics</vt:lpstr>
      <vt:lpstr>General remarks</vt:lpstr>
      <vt:lpstr>Changes compared to discussions in January 1 of 2</vt:lpstr>
      <vt:lpstr>Changes compared to discussions in January 2 of 2</vt:lpstr>
      <vt:lpstr>PFD proposal</vt:lpstr>
      <vt:lpstr>PFD proposal</vt:lpstr>
      <vt:lpstr>Cool-down</vt:lpstr>
      <vt:lpstr>Nominal operation</vt:lpstr>
      <vt:lpstr>Slow dump</vt:lpstr>
      <vt:lpstr>Warm-up</vt:lpstr>
      <vt:lpstr>Open Questions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Cryogenic flow scheme for the PANDA magnet</dc:title>
  <dc:creator>Udo Wagner</dc:creator>
  <cp:lastModifiedBy>Udo Wagner</cp:lastModifiedBy>
  <cp:revision>20</cp:revision>
  <dcterms:created xsi:type="dcterms:W3CDTF">2014-09-15T16:08:55Z</dcterms:created>
  <dcterms:modified xsi:type="dcterms:W3CDTF">2014-09-17T13:45:10Z</dcterms:modified>
</cp:coreProperties>
</file>