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9" r:id="rId4"/>
    <p:sldId id="272" r:id="rId5"/>
    <p:sldId id="273" r:id="rId6"/>
    <p:sldId id="275" r:id="rId7"/>
    <p:sldId id="266" r:id="rId8"/>
    <p:sldId id="267" r:id="rId9"/>
    <p:sldId id="259" r:id="rId10"/>
    <p:sldId id="271" r:id="rId11"/>
    <p:sldId id="274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briella Rolando" initials="G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412C9-8780-4CA8-A789-7C7FEC95F58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61BE3-7C95-48FB-A2A7-C9DE39B3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7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088F0-D738-4D45-B7CE-B444FEC1CA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5491-AAD7-4A91-A5AB-46A12C0B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88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7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1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58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58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5466-8300-413D-B556-322410A97BCD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2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72D-302E-48E7-A254-E0E6B473EF1D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9E4A-AD5E-4651-9ACE-95E7E0241CA9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815-EA0F-4A9F-9439-7EA0D203753A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BB67B-D45F-4C66-B47C-F3953895C053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152-993B-4A19-876D-0ED5673CDCFF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5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B760-E953-48B9-BB27-0EF9FC1301C5}" type="datetime1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A89-5F49-4568-A466-62E96E06D8FF}" type="datetime1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7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8D-CA77-4724-B948-8C712B52436B}" type="datetime1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3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116-D8D5-4AB5-A2FC-E3F927904674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33D3-1DE5-47F3-958B-AE4B5C4675D6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15D1-69E4-483F-85D8-DA55DE724B06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5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15" y="16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on the conductor analysis for the PANDA solenoid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Gabriella Rolando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Herman ten Kate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Alexey Dudarev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Helder Pais Da Silva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19 September 2014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76200"/>
            <a:ext cx="1048544" cy="104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8493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65113"/>
            <a:ext cx="8640960" cy="49006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Thermo-siphon – preliminary calculation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98072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Preliminary </a:t>
            </a:r>
            <a:r>
              <a:rPr lang="en-US" b="1" dirty="0"/>
              <a:t>assessment of the feasibility of thermosiphon cooling of the Panda </a:t>
            </a:r>
            <a:r>
              <a:rPr lang="en-US" b="1" dirty="0" smtClean="0"/>
              <a:t>coils:</a:t>
            </a:r>
          </a:p>
          <a:p>
            <a:endParaRPr lang="en-US" dirty="0"/>
          </a:p>
          <a:p>
            <a:r>
              <a:rPr lang="en-US" dirty="0" smtClean="0"/>
              <a:t>Homogenous model as used for the preliminary study for CMS in </a:t>
            </a:r>
            <a:r>
              <a:rPr lang="en-US" i="1" dirty="0" smtClean="0"/>
              <a:t>‘Experimental and theoretical study of a two phase helium high circulation loop’ </a:t>
            </a:r>
            <a:r>
              <a:rPr lang="en-US" dirty="0" smtClean="0"/>
              <a:t>P. </a:t>
            </a:r>
            <a:r>
              <a:rPr lang="en-US" dirty="0" err="1" smtClean="0"/>
              <a:t>Bredy</a:t>
            </a:r>
            <a:r>
              <a:rPr lang="en-US" dirty="0"/>
              <a:t> </a:t>
            </a:r>
            <a:r>
              <a:rPr lang="en-US" i="1" dirty="0"/>
              <a:t>et al.</a:t>
            </a:r>
            <a:r>
              <a:rPr lang="en-US" dirty="0"/>
              <a:t> AIP Conf</a:t>
            </a:r>
            <a:r>
              <a:rPr lang="en-US" dirty="0" smtClean="0"/>
              <a:t>. Proc</a:t>
            </a:r>
            <a:r>
              <a:rPr lang="en-US" dirty="0"/>
              <a:t>. 823 (2006) 496-503</a:t>
            </a:r>
            <a:r>
              <a:rPr lang="en-US" i="1" dirty="0" smtClean="0"/>
              <a:t>.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6562" y="5488090"/>
            <a:ext cx="4525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Two-phase friction correlation: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133" y="2495056"/>
            <a:ext cx="3545019" cy="1980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04" y="4731936"/>
            <a:ext cx="3192620" cy="18816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51520" y="3300724"/>
            <a:ext cx="4525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Continuity, </a:t>
            </a:r>
            <a:r>
              <a:rPr lang="en-US" dirty="0"/>
              <a:t>m</a:t>
            </a:r>
            <a:r>
              <a:rPr lang="en-US" dirty="0" smtClean="0"/>
              <a:t>omentum and energy equations: </a:t>
            </a:r>
          </a:p>
        </p:txBody>
      </p:sp>
    </p:spTree>
    <p:extLst>
      <p:ext uri="{BB962C8B-B14F-4D97-AF65-F5344CB8AC3E}">
        <p14:creationId xmlns:p14="http://schemas.microsoft.com/office/powerpoint/2010/main" val="20455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1" y="165113"/>
            <a:ext cx="8694737" cy="49006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Thermo-siphon – preliminary calculations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5677" y="918161"/>
            <a:ext cx="37362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Main approximations: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Pressure drop at singularities neglected. In preliminary CMS studies, this was found to be one of the dominant terms. It could lead to a reduction of the order of   ̴30% in the computed mass flow (and consequent increase in vapor fraction</a:t>
            </a:r>
            <a:r>
              <a:rPr lang="en-US" dirty="0" smtClean="0"/>
              <a:t>).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</a:t>
            </a:r>
            <a:r>
              <a:rPr lang="en-US" dirty="0" smtClean="0"/>
              <a:t>ifference between outflow flow and liquid level in the dewar neglected.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5263197"/>
            <a:ext cx="37362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Heat load             </a:t>
            </a:r>
            <a:r>
              <a:rPr lang="en-US" i="1" dirty="0" smtClean="0"/>
              <a:t>Q</a:t>
            </a:r>
            <a:r>
              <a:rPr lang="en-US" dirty="0" smtClean="0"/>
              <a:t> = 57 W (from TDR)</a:t>
            </a:r>
          </a:p>
          <a:p>
            <a:endParaRPr lang="en-US" sz="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Mass flow rate    </a:t>
            </a:r>
            <a:r>
              <a:rPr lang="en-US" i="1" dirty="0" smtClean="0"/>
              <a:t>m</a:t>
            </a:r>
            <a:r>
              <a:rPr lang="en-US" dirty="0" smtClean="0"/>
              <a:t>̇ = 112 g/s</a:t>
            </a:r>
            <a:endParaRPr lang="en-US" dirty="0"/>
          </a:p>
          <a:p>
            <a:endParaRPr lang="en-US" sz="6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Vapor fraction     </a:t>
            </a:r>
            <a:r>
              <a:rPr lang="en-US" i="1" dirty="0" smtClean="0"/>
              <a:t>x </a:t>
            </a:r>
            <a:r>
              <a:rPr lang="en-US" dirty="0" smtClean="0"/>
              <a:t> = &lt; 3%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6" y="1124744"/>
            <a:ext cx="4590281" cy="412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3966" y="5458326"/>
            <a:ext cx="4590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Based on these numbers we expect that the thermo-siphon mode will work for the present pipework layout and dimensions.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01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Outline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b="1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/>
              <a:t>Conductor layout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/>
              <a:t>Conductor cost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/>
              <a:t>Coil dimensions &amp; field quality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/>
              <a:t>Magnetic force between yoke and cold mass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/>
              <a:t>Thermosiphon – preliminary calculation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988493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18D771-619A-4D97-BA46-8365111FB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Conductor layout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54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2" y="1216550"/>
            <a:ext cx="362444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minimize the risk of coil training and quenches due to unexpected heat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loads,  we specified a temperature margin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2.4 K.</a:t>
            </a:r>
            <a:endParaRPr lang="en-US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/>
              <a:t>For </a:t>
            </a:r>
            <a:r>
              <a:rPr lang="el-GR" sz="2000" b="1" dirty="0"/>
              <a:t>Δ</a:t>
            </a:r>
            <a:r>
              <a:rPr lang="en-US" sz="2000" b="1" dirty="0"/>
              <a:t>T = 2.4 K we need 26 </a:t>
            </a:r>
            <a:r>
              <a:rPr lang="en-US" sz="2000" b="1" dirty="0" smtClean="0"/>
              <a:t>strands.</a:t>
            </a:r>
            <a:endParaRPr lang="en-US" sz="2000" b="1" dirty="0"/>
          </a:p>
          <a:p>
            <a:pPr algn="just"/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49" y="4221088"/>
            <a:ext cx="7245017" cy="2028310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26905"/>
              </p:ext>
            </p:extLst>
          </p:nvPr>
        </p:nvGraphicFramePr>
        <p:xfrm>
          <a:off x="4533004" y="1183104"/>
          <a:ext cx="4177850" cy="28041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84605"/>
                <a:gridCol w="1152128"/>
                <a:gridCol w="1241117"/>
              </a:tblGrid>
              <a:tr h="532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Parameter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New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layout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Old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layout</a:t>
                      </a:r>
                    </a:p>
                  </a:txBody>
                  <a:tcPr marL="68580" marR="68580" marT="0" marB="0"/>
                </a:tc>
              </a:tr>
              <a:tr h="2664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strands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Strand diameter [mm]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64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 :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nonCu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ratio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Rutherford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dimensions [mm]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1.5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x 1.15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2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Conductor bare dimensions [mm]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3.40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 x 3.40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Conductor cost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54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5" y="908720"/>
            <a:ext cx="828091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 budgetary offer has been requested to Furukawa on July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31;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and yielded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shocking high price of 267 $/m;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some 90% higher than expected!</a:t>
            </a:r>
            <a:endParaRPr lang="en-US" sz="2000" b="1" dirty="0">
              <a:solidFill>
                <a:srgbClr val="FF0000"/>
              </a:solidFill>
            </a:endParaRPr>
          </a:p>
          <a:p>
            <a:pPr algn="just"/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7" y="3653585"/>
            <a:ext cx="7151893" cy="18790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1539" y="5800823"/>
            <a:ext cx="828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costs quoted to Fermilab for the Mu2e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solenoid conductors,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expected cost of the Panda conductor is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120-140 $/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85888" y="4221088"/>
            <a:ext cx="115212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41559"/>
              </p:ext>
            </p:extLst>
          </p:nvPr>
        </p:nvGraphicFramePr>
        <p:xfrm>
          <a:off x="1605209" y="1655133"/>
          <a:ext cx="5832648" cy="16824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880321"/>
                <a:gridCol w="1036781"/>
                <a:gridCol w="191554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Unit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Minimum unit length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length for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ownstream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length for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length for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stream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conductor length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1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Conductor cost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54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023" y="3318986"/>
            <a:ext cx="8280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After a second complaint about cost and request to mention cost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drivers,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on September 15 they mentioned the conductor unit length for Panda much longer than for Mu2e.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21" y="1517053"/>
            <a:ext cx="7168367" cy="175371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165156" y="2143500"/>
            <a:ext cx="115212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9679" y="836712"/>
            <a:ext cx="8253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After serious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complaints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and inquiry about cost drivers, Furukawa made a second offer on August 29 of 191 $/m; much better,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but still 36% higher than expected.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81827"/>
              </p:ext>
            </p:extLst>
          </p:nvPr>
        </p:nvGraphicFramePr>
        <p:xfrm>
          <a:off x="4524052" y="4221088"/>
          <a:ext cx="4359537" cy="25237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20618"/>
                <a:gridCol w="583347"/>
                <a:gridCol w="1077786"/>
                <a:gridCol w="1077786"/>
              </a:tblGrid>
              <a:tr h="797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Unit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Minimum unit length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NEW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Minimum unit length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OLD</a:t>
                      </a:r>
                    </a:p>
                  </a:txBody>
                  <a:tcPr marL="68580" marR="68580" marT="0" marB="0"/>
                </a:tc>
              </a:tr>
              <a:tr h="526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length for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ownstream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16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6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length for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6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length for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stream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coil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16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3230" y="4667597"/>
            <a:ext cx="385428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Mu2e has unit lengths of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1750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1660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m, 1280m, 1100 m and 750 m.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We requested shorter unit lengths for downstream and upstream coils, thus accepting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and extra layer jump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joint.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Conductor cost – Next steps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54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544" y="908720"/>
            <a:ext cx="820891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We are waiting for a confirmation that the offer now is in the expected range of 120-140 $/m; answer is awaited in the coming days. Likely they will reduce cost but probably not entirely to the level we wish as they still need a margin for the real tender (with Hitachi as competitor).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Enquiry at FNAL:  it seems the companies have underestimated the effort and may not making profit, which can be part of the explanation.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Also, Furukawa has requested a face-to-face meeting for further discussion of the conductor price by early October, date to be agreed.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Next:  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Cost may be 150-170 $/m in budget offer, further down with the competitive tender. 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Finalize the conductor specification based on new unit length, issue these documents.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Need budget availability confirmation to start the tender by early October.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Need confirmation of the organization issuing the tender (FAIR in the draft agreement).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Start to draft the commercial tendering documents and send tender by October.</a:t>
            </a:r>
          </a:p>
        </p:txBody>
      </p:sp>
    </p:spTree>
    <p:extLst>
      <p:ext uri="{BB962C8B-B14F-4D97-AF65-F5344CB8AC3E}">
        <p14:creationId xmlns:p14="http://schemas.microsoft.com/office/powerpoint/2010/main" val="42003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Coil dimensions &amp; field quality – Radial dimensions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54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900" y="980728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ssess the effect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radial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errors of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coils on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field quality within the tracker region.</a:t>
            </a:r>
          </a:p>
          <a:p>
            <a:pPr algn="just"/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coils thickness is fixed at the nominal value, i.e. 50 mm.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radius of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coil is varied in the ± 9 mm range.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6761" y="2822950"/>
            <a:ext cx="3283151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present coil radius is optimized for field homogeneity.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reductions of the coil radii are allowed. However, increase of the radii will result in the integral of the radial field component to exceeding the maximum allowable value of 2 mm.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45720" y="6522631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444" y="2634822"/>
            <a:ext cx="4963240" cy="372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Coil </a:t>
            </a:r>
            <a:r>
              <a:rPr lang="en-US" sz="2800" b="1" dirty="0" smtClean="0">
                <a:solidFill>
                  <a:srgbClr val="FF0000"/>
                </a:solidFill>
              </a:rPr>
              <a:t>dimensions </a:t>
            </a:r>
            <a:r>
              <a:rPr lang="en-US" sz="2800" b="1" dirty="0">
                <a:solidFill>
                  <a:srgbClr val="FF0000"/>
                </a:solidFill>
              </a:rPr>
              <a:t>&amp; field quality – </a:t>
            </a:r>
            <a:r>
              <a:rPr lang="en-US" sz="2800" b="1" dirty="0" smtClean="0">
                <a:solidFill>
                  <a:srgbClr val="FF0000"/>
                </a:solidFill>
              </a:rPr>
              <a:t>Axial dimensions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54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71753"/>
              </p:ext>
            </p:extLst>
          </p:nvPr>
        </p:nvGraphicFramePr>
        <p:xfrm>
          <a:off x="1055256" y="2420888"/>
          <a:ext cx="7048258" cy="220827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015810"/>
                <a:gridCol w="2088232"/>
                <a:gridCol w="1944216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Extra length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|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|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max  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[%]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  <a:r>
                        <a:rPr lang="en-US" sz="18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[mm]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Criterion: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2.0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2.00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Default, perfect shape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92D050"/>
                          </a:solidFill>
                          <a:effectLst/>
                        </a:rPr>
                        <a:t>+½ turn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</a:rPr>
                        <a:t>upstream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 turn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</a:rPr>
                        <a:t>upstream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92D050"/>
                          </a:solidFill>
                          <a:effectLst/>
                        </a:rPr>
                        <a:t>+½ turn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effectLst/>
                        </a:rPr>
                        <a:t>downstream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</a:rPr>
                        <a:t>+1 turn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effectLst/>
                        </a:rPr>
                        <a:t>downstream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2983" y="4869160"/>
            <a:ext cx="8684982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eventual loss of one turn, and thus the need to increase the coil length,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integral of the radial field component just above the allowed threshold. 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increase is larger when the extra length is added towards the downstream side of the detector.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585" y="961331"/>
            <a:ext cx="8229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the effect on the field quality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the tracker region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small deviations in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axial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coils. </a:t>
            </a:r>
          </a:p>
          <a:p>
            <a:pPr algn="just"/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length of the coils is increased by half or one turn at each coil end plane (upstream &amp; downstream).</a:t>
            </a:r>
          </a:p>
        </p:txBody>
      </p:sp>
    </p:spTree>
    <p:extLst>
      <p:ext uri="{BB962C8B-B14F-4D97-AF65-F5344CB8AC3E}">
        <p14:creationId xmlns:p14="http://schemas.microsoft.com/office/powerpoint/2010/main" val="1045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65113"/>
            <a:ext cx="8640960" cy="49006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Magnetic force on the cold mass by the yoke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6882" y="1079965"/>
            <a:ext cx="38914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Cross-check of the axial force between cold mass and yoke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eference values are in the table following R.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Parodi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Orth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(2012).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12836"/>
              </p:ext>
            </p:extLst>
          </p:nvPr>
        </p:nvGraphicFramePr>
        <p:xfrm>
          <a:off x="4558352" y="1054326"/>
          <a:ext cx="4248471" cy="162653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31966"/>
                <a:gridCol w="810423"/>
                <a:gridCol w="741986"/>
                <a:gridCol w="864096"/>
              </a:tblGrid>
              <a:tr h="25029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</a:rPr>
                        <a:t>F</a:t>
                      </a:r>
                      <a:r>
                        <a:rPr lang="en-US" sz="1600" baseline="-25000" dirty="0" err="1">
                          <a:effectLst/>
                        </a:rPr>
                        <a:t>x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 err="1" smtClean="0">
                          <a:effectLst/>
                        </a:rPr>
                        <a:t>kN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</a:rPr>
                        <a:t>F</a:t>
                      </a:r>
                      <a:r>
                        <a:rPr lang="en-US" sz="1600" baseline="-25000" dirty="0" err="1">
                          <a:effectLst/>
                        </a:rPr>
                        <a:t>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 err="1" smtClean="0">
                          <a:effectLst/>
                        </a:rPr>
                        <a:t>kN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</a:rPr>
                        <a:t>F</a:t>
                      </a:r>
                      <a:r>
                        <a:rPr lang="en-US" sz="1600" baseline="-25000" dirty="0" err="1">
                          <a:effectLst/>
                        </a:rPr>
                        <a:t>z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 err="1" smtClean="0">
                          <a:effectLst/>
                        </a:rPr>
                        <a:t>kN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2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Nominal </a:t>
                      </a:r>
                      <a:r>
                        <a:rPr lang="en-US" sz="1600" dirty="0">
                          <a:effectLst/>
                        </a:rPr>
                        <a:t>position </a:t>
                      </a:r>
                      <a:r>
                        <a:rPr lang="en-US" sz="1600" dirty="0" smtClean="0">
                          <a:effectLst/>
                        </a:rPr>
                        <a:t>@ </a:t>
                      </a:r>
                      <a:r>
                        <a:rPr lang="en-US" sz="1600" dirty="0">
                          <a:effectLst/>
                        </a:rPr>
                        <a:t>maximum current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-40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77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Under</a:t>
                      </a:r>
                      <a:r>
                        <a:rPr lang="en-US" sz="1600" baseline="0" dirty="0" smtClean="0">
                          <a:effectLst/>
                        </a:rPr>
                        <a:t> t</a:t>
                      </a:r>
                      <a:r>
                        <a:rPr lang="en-US" sz="1600" dirty="0" smtClean="0">
                          <a:effectLst/>
                        </a:rPr>
                        <a:t>olerable </a:t>
                      </a:r>
                      <a:r>
                        <a:rPr lang="en-US" sz="1600" dirty="0">
                          <a:effectLst/>
                        </a:rPr>
                        <a:t>misalignment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±</a:t>
                      </a:r>
                      <a:r>
                        <a:rPr lang="en-US" sz="1600" dirty="0">
                          <a:effectLst/>
                        </a:rPr>
                        <a:t>45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±</a:t>
                      </a:r>
                      <a:r>
                        <a:rPr lang="en-US" sz="1600" dirty="0">
                          <a:effectLst/>
                        </a:rPr>
                        <a:t>45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±</a:t>
                      </a: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77054"/>
              </p:ext>
            </p:extLst>
          </p:nvPr>
        </p:nvGraphicFramePr>
        <p:xfrm>
          <a:off x="5206424" y="3261273"/>
          <a:ext cx="3585840" cy="15773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765338"/>
                <a:gridCol w="1820502"/>
              </a:tblGrid>
              <a:tr h="25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Model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effectLst/>
                          <a:latin typeface="+mj-lt"/>
                        </a:rPr>
                        <a:t>F</a:t>
                      </a:r>
                      <a:r>
                        <a:rPr lang="en-US" sz="1800" baseline="-25000" dirty="0" err="1">
                          <a:effectLst/>
                          <a:latin typeface="+mj-lt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[</a:t>
                      </a:r>
                      <a:r>
                        <a:rPr lang="en-US" sz="1800" dirty="0" err="1" smtClean="0">
                          <a:effectLst/>
                          <a:latin typeface="+mj-lt"/>
                        </a:rPr>
                        <a:t>kN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]</a:t>
                      </a:r>
                      <a:endParaRPr lang="en-US" sz="18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ANSYS 2D</a:t>
                      </a:r>
                      <a:endParaRPr lang="en-US" sz="1800" dirty="0">
                        <a:solidFill>
                          <a:srgbClr val="00B050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-41</a:t>
                      </a:r>
                      <a:endParaRPr lang="en-US" sz="16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ANSYS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 3D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-60</a:t>
                      </a:r>
                      <a:endParaRPr lang="en-US" sz="1600" baseline="300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Opera 2D</a:t>
                      </a:r>
                      <a:endParaRPr lang="en-US" sz="1800" dirty="0">
                        <a:solidFill>
                          <a:srgbClr val="00B050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-38</a:t>
                      </a:r>
                      <a:endParaRPr lang="en-US" sz="16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Opera 3D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-57</a:t>
                      </a:r>
                      <a:endParaRPr lang="en-US" sz="1600" baseline="300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6354" y="2918293"/>
            <a:ext cx="85341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Calculations of the axial force at </a:t>
            </a:r>
          </a:p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nominal position and - operating current:</a:t>
            </a:r>
          </a:p>
          <a:p>
            <a:pPr algn="just"/>
            <a:endParaRPr lang="en-US" sz="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two 2D are consistent, and 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the two 3D calculations as well!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2D calculation results agree with the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reference value</a:t>
            </a:r>
          </a:p>
          <a:p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clear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 of the difference between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3D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is. Investigation of the issue is ongoing.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6394</TotalTime>
  <Words>1137</Words>
  <Application>Microsoft Office PowerPoint</Application>
  <PresentationFormat>On-screen Show (4:3)</PresentationFormat>
  <Paragraphs>207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Update on the conductor analysis for the PANDA solenoid</vt:lpstr>
      <vt:lpstr>Outline</vt:lpstr>
      <vt:lpstr>Conductor layout</vt:lpstr>
      <vt:lpstr>Conductor cost</vt:lpstr>
      <vt:lpstr>Conductor cost</vt:lpstr>
      <vt:lpstr>Conductor cost – Next steps</vt:lpstr>
      <vt:lpstr>Coil dimensions &amp; field quality – Radial dimensions</vt:lpstr>
      <vt:lpstr>Coil dimensions &amp; field quality – Axial dimensions</vt:lpstr>
      <vt:lpstr>Magnetic force on the cold mass by the yoke</vt:lpstr>
      <vt:lpstr>Thermo-siphon – preliminary calculation</vt:lpstr>
      <vt:lpstr>Thermo-siphon – preliminary calculations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Cryostat for Ar-vessel and magnet</dc:title>
  <dc:creator>Herman Ten Kate</dc:creator>
  <cp:lastModifiedBy>Gabriella Rolando</cp:lastModifiedBy>
  <cp:revision>367</cp:revision>
  <cp:lastPrinted>2014-02-04T12:24:05Z</cp:lastPrinted>
  <dcterms:created xsi:type="dcterms:W3CDTF">2014-01-13T10:28:40Z</dcterms:created>
  <dcterms:modified xsi:type="dcterms:W3CDTF">2014-09-19T09:14:19Z</dcterms:modified>
</cp:coreProperties>
</file>