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0" r:id="rId3"/>
    <p:sldId id="267" r:id="rId4"/>
    <p:sldId id="297" r:id="rId5"/>
    <p:sldId id="274" r:id="rId6"/>
    <p:sldId id="276" r:id="rId7"/>
    <p:sldId id="260" r:id="rId8"/>
    <p:sldId id="271" r:id="rId9"/>
    <p:sldId id="258" r:id="rId10"/>
    <p:sldId id="298" r:id="rId11"/>
    <p:sldId id="300" r:id="rId12"/>
    <p:sldId id="270" r:id="rId13"/>
    <p:sldId id="299" r:id="rId14"/>
    <p:sldId id="272" r:id="rId15"/>
    <p:sldId id="296" r:id="rId16"/>
    <p:sldId id="261" r:id="rId17"/>
    <p:sldId id="257" r:id="rId18"/>
    <p:sldId id="259" r:id="rId19"/>
    <p:sldId id="293" r:id="rId20"/>
    <p:sldId id="281" r:id="rId21"/>
    <p:sldId id="262" r:id="rId22"/>
    <p:sldId id="291" r:id="rId23"/>
    <p:sldId id="263" r:id="rId24"/>
    <p:sldId id="294" r:id="rId25"/>
    <p:sldId id="277" r:id="rId26"/>
    <p:sldId id="264" r:id="rId27"/>
    <p:sldId id="266" r:id="rId28"/>
    <p:sldId id="285" r:id="rId29"/>
    <p:sldId id="284" r:id="rId30"/>
    <p:sldId id="289" r:id="rId31"/>
    <p:sldId id="286" r:id="rId32"/>
    <p:sldId id="287" r:id="rId33"/>
    <p:sldId id="302" r:id="rId34"/>
  </p:sldIdLst>
  <p:sldSz cx="9144000" cy="6858000" type="screen4x3"/>
  <p:notesSz cx="6794500" cy="99314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9" autoAdjust="0"/>
    <p:restoredTop sz="94660"/>
  </p:normalViewPr>
  <p:slideViewPr>
    <p:cSldViewPr>
      <p:cViewPr varScale="1">
        <p:scale>
          <a:sx n="122" d="100"/>
          <a:sy n="122" d="100"/>
        </p:scale>
        <p:origin x="-1723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6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CF299-B33E-448D-9996-2C68C99509DA}" type="datetimeFigureOut">
              <a:rPr lang="de-DE" smtClean="0"/>
              <a:t>25.09.2014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6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1F9DF-6B9E-4DE3-B1D8-78649A241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112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407E7-E89D-4EAC-B078-5B9CB9C5C076}" type="datetimeFigureOut">
              <a:rPr lang="de-DE" smtClean="0"/>
              <a:t>25.09.2014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6" y="9433107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AF03E-269E-4E6B-A08D-BC78C076DD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0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AF03E-269E-4E6B-A08D-BC78C076DDC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526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E201C-E557-41C8-9E97-8EA2AF282B6C}" type="slidenum">
              <a:rPr lang="de-DE" altLang="de-DE"/>
              <a:pPr/>
              <a:t>33</a:t>
            </a:fld>
            <a:endParaRPr lang="de-DE" altLang="de-DE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03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DB87AC-EA62-425D-BEF5-1E9D8D8FD37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18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C116962-4E5D-402B-A6F7-C270F129B49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6717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7388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7388" y="1895475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9788" y="1895475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7388" y="4029075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9788" y="4029075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22275" y="6400800"/>
            <a:ext cx="1903413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27.3.2007</a:t>
            </a:r>
            <a:endParaRPr lang="en-US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23691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/>
              <a:t>Klaus Knie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965950" y="6400800"/>
            <a:ext cx="173672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BCDB02D-1B47-4EE3-8508-F490F9B79EFF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2943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0738F1-4F64-4A50-8C3B-147F0C8041E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743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B01AEB-A908-4369-A63B-3C329004980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00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1694CD-28FF-4DB8-8CF2-FD0E3CBEEC7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9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75F39C8-97F2-4D88-AEB6-6F9F12C8F2A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43329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274E4C-1435-4AE7-BED5-B09AEA0A66D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11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82ACBD-C6C8-46BA-9295-19F2F2B582E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662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9EA840C-BC02-4E09-8DF6-60EF595A9F6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726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0532B7C-7600-4F84-9227-3204A000DC3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6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4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4213" y="6524625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pic>
        <p:nvPicPr>
          <p:cNvPr id="102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324600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1031" name="Picture 1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39713"/>
            <a:ext cx="7772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7" y="1390288"/>
            <a:ext cx="901502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052736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Status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FAIR </a:t>
            </a:r>
            <a:r>
              <a:rPr lang="de-DE" altLang="de-DE" dirty="0" err="1" smtClean="0"/>
              <a:t>pbar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:</a:t>
            </a:r>
            <a:br>
              <a:rPr lang="de-DE" altLang="de-DE" dirty="0" smtClean="0"/>
            </a:br>
            <a:r>
              <a:rPr lang="de-DE" altLang="de-DE" dirty="0" smtClean="0"/>
              <a:t>Target </a:t>
            </a:r>
            <a:r>
              <a:rPr lang="de-DE" altLang="de-DE" dirty="0" err="1" smtClean="0"/>
              <a:t>handling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study</a:t>
            </a:r>
            <a:endParaRPr lang="de-DE" alt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3275855" y="2174631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(M. </a:t>
            </a:r>
            <a:r>
              <a:rPr lang="de-DE" dirty="0" err="1" smtClean="0"/>
              <a:t>Helmecke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 bwMode="auto">
          <a:xfrm>
            <a:off x="8100392" y="1484784"/>
            <a:ext cx="864096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Residual dose rate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</a:t>
            </a:r>
            <a:r>
              <a:rPr lang="de-DE" dirty="0" smtClean="0"/>
              <a:t>II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61521" y="5373216"/>
            <a:ext cx="8496944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According to Kraftanlagen Heidelberg even after a cooling time of 1 week </a:t>
            </a:r>
            <a:r>
              <a:rPr lang="de-DE" b="1" dirty="0" smtClean="0"/>
              <a:t>remote handling </a:t>
            </a:r>
            <a:r>
              <a:rPr lang="de-DE" dirty="0" smtClean="0"/>
              <a:t>is necessary!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5976664" cy="448249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3347864" y="1556792"/>
            <a:ext cx="1080120" cy="288032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75648" y="1412776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ost </a:t>
            </a:r>
            <a:r>
              <a:rPr lang="en-US" sz="2000" dirty="0"/>
              <a:t>problematic </a:t>
            </a:r>
            <a:r>
              <a:rPr lang="en-US" sz="2000" dirty="0" smtClean="0"/>
              <a:t>isotopes:</a:t>
            </a:r>
          </a:p>
          <a:p>
            <a:r>
              <a:rPr lang="en-US" sz="2000" baseline="30000" dirty="0" smtClean="0"/>
              <a:t>54</a:t>
            </a:r>
            <a:r>
              <a:rPr lang="en-US" sz="2000" dirty="0" smtClean="0"/>
              <a:t>Mn </a:t>
            </a:r>
            <a:r>
              <a:rPr lang="en-US" sz="2000" dirty="0"/>
              <a:t>(T</a:t>
            </a:r>
            <a:r>
              <a:rPr lang="en-US" sz="2000" baseline="-25000" dirty="0"/>
              <a:t>1/2</a:t>
            </a:r>
            <a:r>
              <a:rPr lang="en-US" sz="2000" dirty="0"/>
              <a:t> = 312.13 </a:t>
            </a:r>
            <a:r>
              <a:rPr lang="en-US" sz="2000" dirty="0" smtClean="0"/>
              <a:t>d) </a:t>
            </a:r>
          </a:p>
          <a:p>
            <a:r>
              <a:rPr lang="en-US" sz="2000" baseline="30000" dirty="0" smtClean="0"/>
              <a:t>51</a:t>
            </a:r>
            <a:r>
              <a:rPr lang="en-US" sz="2000" dirty="0" smtClean="0"/>
              <a:t>Cr </a:t>
            </a:r>
            <a:r>
              <a:rPr lang="en-US" sz="2000" dirty="0"/>
              <a:t>(T</a:t>
            </a:r>
            <a:r>
              <a:rPr lang="en-US" sz="2000" baseline="-25000" dirty="0"/>
              <a:t>1/2</a:t>
            </a:r>
            <a:r>
              <a:rPr lang="en-US" sz="2000" dirty="0"/>
              <a:t> = 28 d</a:t>
            </a:r>
            <a:r>
              <a:rPr lang="en-US" sz="2000" dirty="0" smtClean="0"/>
              <a:t>) </a:t>
            </a:r>
          </a:p>
          <a:p>
            <a:r>
              <a:rPr lang="en-US" sz="2000" baseline="30000" dirty="0" smtClean="0"/>
              <a:t>48,49</a:t>
            </a:r>
            <a:r>
              <a:rPr lang="en-US" sz="2000" dirty="0" smtClean="0"/>
              <a:t>V </a:t>
            </a:r>
            <a:r>
              <a:rPr lang="en-US" sz="2000" dirty="0"/>
              <a:t>(T</a:t>
            </a:r>
            <a:r>
              <a:rPr lang="en-US" sz="2000" baseline="-25000" dirty="0"/>
              <a:t>1/2</a:t>
            </a:r>
            <a:r>
              <a:rPr lang="en-US" sz="2000" dirty="0"/>
              <a:t> = 16 d, 329 d</a:t>
            </a:r>
            <a:r>
              <a:rPr lang="en-US" sz="2000" dirty="0" smtClean="0"/>
              <a:t>) </a:t>
            </a:r>
          </a:p>
          <a:p>
            <a:r>
              <a:rPr lang="en-US" sz="2000" b="1" baseline="30000" dirty="0" smtClean="0"/>
              <a:t>56</a:t>
            </a:r>
            <a:r>
              <a:rPr lang="en-US" sz="2000" baseline="30000" dirty="0" smtClean="0"/>
              <a:t>,60</a:t>
            </a:r>
            <a:r>
              <a:rPr lang="en-US" sz="2000" dirty="0" smtClean="0"/>
              <a:t>Co </a:t>
            </a:r>
            <a:r>
              <a:rPr lang="en-US" sz="2000" dirty="0"/>
              <a:t>(T</a:t>
            </a:r>
            <a:r>
              <a:rPr lang="en-US" sz="2000" baseline="-25000" dirty="0"/>
              <a:t>1/2</a:t>
            </a:r>
            <a:r>
              <a:rPr lang="en-US" sz="2000" dirty="0"/>
              <a:t> = </a:t>
            </a:r>
            <a:r>
              <a:rPr lang="en-US" sz="2000" b="1" dirty="0" smtClean="0"/>
              <a:t>77 d</a:t>
            </a:r>
            <a:r>
              <a:rPr lang="en-US" sz="2000" dirty="0" smtClean="0"/>
              <a:t>, 5.3 </a:t>
            </a:r>
            <a:r>
              <a:rPr lang="en-US" sz="2000" dirty="0" err="1"/>
              <a:t>yr</a:t>
            </a:r>
            <a:r>
              <a:rPr lang="en-US" sz="2000" dirty="0" smtClean="0"/>
              <a:t>)</a:t>
            </a:r>
            <a:endParaRPr lang="de-DE" sz="2000" dirty="0" smtClean="0"/>
          </a:p>
          <a:p>
            <a:endParaRPr lang="de-DE" sz="2000" dirty="0"/>
          </a:p>
        </p:txBody>
      </p:sp>
      <p:sp>
        <p:nvSpPr>
          <p:cNvPr id="8" name="Rechteck 7"/>
          <p:cNvSpPr/>
          <p:nvPr/>
        </p:nvSpPr>
        <p:spPr bwMode="auto">
          <a:xfrm>
            <a:off x="1294259" y="3501008"/>
            <a:ext cx="1584176" cy="49476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79" y="3562385"/>
            <a:ext cx="16589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6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Activity/Dose after Cooling</a:t>
            </a:r>
          </a:p>
        </p:txBody>
      </p:sp>
      <p:graphicFrame>
        <p:nvGraphicFramePr>
          <p:cNvPr id="12390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133600"/>
          <a:ext cx="4038600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hart" r:id="rId3" imgW="4705462" imgH="4029212" progId="Excel.Chart.8">
                  <p:embed/>
                </p:oleObj>
              </mc:Choice>
              <mc:Fallback>
                <p:oleObj name="Chart" r:id="rId3" imgW="4705462" imgH="4029212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4038600" cy="345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0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133600"/>
          <a:ext cx="4038600" cy="345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hart" r:id="rId5" imgW="4714890" imgH="4038641" progId="Excel.Chart.8">
                  <p:embed/>
                </p:oleObj>
              </mc:Choice>
              <mc:Fallback>
                <p:oleObj name="Chart" r:id="rId5" imgW="4714890" imgH="4038641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33600"/>
                        <a:ext cx="4038600" cy="345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5" name="Line 11"/>
          <p:cNvSpPr>
            <a:spLocks noChangeShapeType="1"/>
          </p:cNvSpPr>
          <p:nvPr/>
        </p:nvSpPr>
        <p:spPr bwMode="auto">
          <a:xfrm flipH="1">
            <a:off x="6081713" y="2871788"/>
            <a:ext cx="885825" cy="146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6923088" y="2735263"/>
            <a:ext cx="1435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b="1" baseline="30000" dirty="0">
                <a:solidFill>
                  <a:srgbClr val="EF1F1D"/>
                </a:solidFill>
              </a:rPr>
              <a:t>56</a:t>
            </a:r>
            <a:r>
              <a:rPr lang="de-DE" altLang="de-DE" sz="1400" b="1" dirty="0">
                <a:solidFill>
                  <a:srgbClr val="EF1F1D"/>
                </a:solidFill>
              </a:rPr>
              <a:t>Co, t</a:t>
            </a:r>
            <a:r>
              <a:rPr lang="de-DE" altLang="de-DE" sz="1400" b="1" baseline="-25000" dirty="0">
                <a:solidFill>
                  <a:srgbClr val="EF1F1D"/>
                </a:solidFill>
              </a:rPr>
              <a:t>1/2</a:t>
            </a:r>
            <a:r>
              <a:rPr lang="de-DE" altLang="de-DE" sz="1400" b="1" dirty="0">
                <a:solidFill>
                  <a:srgbClr val="EF1F1D"/>
                </a:solidFill>
              </a:rPr>
              <a:t> = 77 d</a:t>
            </a:r>
            <a:endParaRPr lang="de-DE" altLang="de-DE" sz="1400" b="1" baseline="30000" dirty="0">
              <a:solidFill>
                <a:srgbClr val="EF1F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856984" cy="1039812"/>
          </a:xfrm>
        </p:spPr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29498"/>
            <a:ext cx="4393505" cy="263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00" y="2492896"/>
            <a:ext cx="4334409" cy="38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04" y="2735140"/>
            <a:ext cx="469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90771"/>
            <a:ext cx="685924" cy="68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627784" y="3284984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Start </a:t>
            </a:r>
            <a:r>
              <a:rPr lang="de-DE" dirty="0" err="1" smtClean="0"/>
              <a:t>point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948264" y="2659938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End </a:t>
            </a:r>
            <a:r>
              <a:rPr lang="de-DE" dirty="0" err="1" smtClean="0"/>
              <a:t>point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99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/>
          <a:stretch/>
        </p:blipFill>
        <p:spPr bwMode="auto">
          <a:xfrm rot="5400000">
            <a:off x="1652517" y="-207561"/>
            <a:ext cx="5043562" cy="799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 bwMode="auto">
          <a:xfrm flipV="1">
            <a:off x="1979712" y="4149080"/>
            <a:ext cx="792088" cy="15841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176196" y="5805264"/>
            <a:ext cx="318067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Anti-Proton-Separator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 flipV="1">
            <a:off x="2915816" y="3933056"/>
            <a:ext cx="2160240" cy="10081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5148064" y="4941168"/>
            <a:ext cx="1693092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Building 6c</a:t>
            </a:r>
            <a:endParaRPr lang="de-DE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H="1" flipV="1">
            <a:off x="4174298" y="3573016"/>
            <a:ext cx="2269910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6156176" y="4206279"/>
            <a:ext cx="290816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Super-FRS Building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5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Transport </a:t>
            </a:r>
            <a:r>
              <a:rPr lang="de-DE" dirty="0" err="1" smtClean="0"/>
              <a:t>concept</a:t>
            </a:r>
            <a:r>
              <a:rPr lang="de-DE" dirty="0" smtClean="0"/>
              <a:t> in </a:t>
            </a:r>
            <a:r>
              <a:rPr lang="de-DE" dirty="0" err="1" smtClean="0"/>
              <a:t>building</a:t>
            </a:r>
            <a:r>
              <a:rPr lang="de-DE" dirty="0" smtClean="0"/>
              <a:t> 6c</a:t>
            </a:r>
            <a:endParaRPr lang="de-D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6336704" cy="473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4355976" y="134076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Transport container moves to the </a:t>
            </a:r>
            <a:r>
              <a:rPr lang="en-US" sz="2000" dirty="0" smtClean="0"/>
              <a:t>shaft (1-2).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Crane </a:t>
            </a:r>
            <a:r>
              <a:rPr lang="en-US" sz="2000" dirty="0" smtClean="0"/>
              <a:t>of </a:t>
            </a:r>
            <a:r>
              <a:rPr lang="en-US" sz="2000" dirty="0"/>
              <a:t>carrying frame of the shielding flask lifts up the </a:t>
            </a:r>
            <a:r>
              <a:rPr lang="en-US" sz="2000" dirty="0" smtClean="0"/>
              <a:t>component (3).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8067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039812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dirty="0" smtClean="0"/>
              <a:t>Bring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endParaRPr lang="de-DE" dirty="0" smtClean="0"/>
          </a:p>
        </p:txBody>
      </p:sp>
      <p:pic>
        <p:nvPicPr>
          <p:cNvPr id="78851" name="Picture 3" descr="TE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3091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309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T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309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T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309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E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309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TE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309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 descr="TE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309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10" descr="TE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2769"/>
            <a:ext cx="60309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1892" y="6085799"/>
            <a:ext cx="846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/>
              <a:t>T</a:t>
            </a:r>
            <a:r>
              <a:rPr lang="de-DE" sz="1800" dirty="0" smtClean="0"/>
              <a:t>op </a:t>
            </a:r>
            <a:r>
              <a:rPr lang="de-DE" sz="1800" dirty="0" err="1" smtClean="0"/>
              <a:t>view</a:t>
            </a:r>
            <a:r>
              <a:rPr lang="de-DE" sz="1800" dirty="0" smtClean="0"/>
              <a:t>, beam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left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right</a:t>
            </a:r>
            <a:r>
              <a:rPr lang="de-DE" sz="1800" dirty="0" smtClean="0"/>
              <a:t>. </a:t>
            </a:r>
            <a:r>
              <a:rPr lang="de-DE" sz="1800" b="1" dirty="0" err="1" smtClean="0"/>
              <a:t>Inner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part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of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target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station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is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always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shielded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39520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in </a:t>
            </a:r>
            <a:r>
              <a:rPr lang="de-DE" dirty="0" err="1" smtClean="0"/>
              <a:t>building</a:t>
            </a:r>
            <a:r>
              <a:rPr lang="de-DE" dirty="0" smtClean="0"/>
              <a:t> 6c</a:t>
            </a:r>
            <a:endParaRPr lang="de-DE" dirty="0"/>
          </a:p>
        </p:txBody>
      </p:sp>
      <p:pic>
        <p:nvPicPr>
          <p:cNvPr id="2050" name="Picture 2" descr="0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6696744" cy="500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588224" y="49411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1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12495" y="55172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2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93710" y="22048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3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928992" cy="1039812"/>
          </a:xfrm>
        </p:spPr>
        <p:txBody>
          <a:bodyPr/>
          <a:lstStyle/>
          <a:p>
            <a:r>
              <a:rPr lang="de-DE" dirty="0"/>
              <a:t>T</a:t>
            </a:r>
            <a:r>
              <a:rPr lang="de-DE" dirty="0" smtClean="0"/>
              <a:t>ransportation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Kraftanlagen Heidelberg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4825007"/>
          </a:xfrm>
        </p:spPr>
        <p:txBody>
          <a:bodyPr/>
          <a:lstStyle/>
          <a:p>
            <a:r>
              <a:rPr lang="de-DE" dirty="0" smtClean="0"/>
              <a:t>Analysis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endParaRPr lang="de-DE" dirty="0" smtClean="0"/>
          </a:p>
          <a:p>
            <a:pPr lvl="1"/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exposition</a:t>
            </a:r>
            <a:endParaRPr lang="de-DE" dirty="0" smtClean="0"/>
          </a:p>
          <a:p>
            <a:pPr lvl="1"/>
            <a:r>
              <a:rPr lang="de-DE" dirty="0" smtClean="0"/>
              <a:t>legal </a:t>
            </a:r>
            <a:r>
              <a:rPr lang="de-DE" dirty="0" err="1" smtClean="0"/>
              <a:t>aspects</a:t>
            </a:r>
            <a:r>
              <a:rPr lang="de-DE" dirty="0" smtClean="0"/>
              <a:t> („Genehmigungsfähigkeit“)</a:t>
            </a:r>
          </a:p>
          <a:p>
            <a:pPr lvl="1"/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intervention</a:t>
            </a:r>
            <a:endParaRPr lang="de-DE" dirty="0" smtClean="0"/>
          </a:p>
          <a:p>
            <a:r>
              <a:rPr lang="de-DE" dirty="0" err="1" smtClean="0"/>
              <a:t>Functional</a:t>
            </a:r>
            <a:r>
              <a:rPr lang="de-DE" dirty="0" smtClean="0"/>
              <a:t> </a:t>
            </a:r>
            <a:r>
              <a:rPr lang="de-DE" dirty="0" err="1" smtClean="0"/>
              <a:t>specifications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/>
              <a:t>transportation</a:t>
            </a:r>
            <a:r>
              <a:rPr lang="de-DE" dirty="0"/>
              <a:t> </a:t>
            </a:r>
            <a:r>
              <a:rPr lang="de-DE" dirty="0" err="1"/>
              <a:t>container</a:t>
            </a:r>
            <a:endParaRPr lang="de-DE" dirty="0"/>
          </a:p>
          <a:p>
            <a:pPr lvl="1"/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trolley</a:t>
            </a:r>
            <a:endParaRPr lang="de-DE" dirty="0" smtClean="0"/>
          </a:p>
          <a:p>
            <a:pPr lvl="1"/>
            <a:r>
              <a:rPr lang="de-DE" dirty="0" err="1"/>
              <a:t>shielding</a:t>
            </a:r>
            <a:r>
              <a:rPr lang="de-DE" dirty="0"/>
              <a:t> </a:t>
            </a:r>
            <a:r>
              <a:rPr lang="de-DE" dirty="0" err="1"/>
              <a:t>flask</a:t>
            </a:r>
            <a:r>
              <a:rPr lang="de-DE" dirty="0"/>
              <a:t>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Required</a:t>
            </a:r>
            <a:r>
              <a:rPr lang="de-DE" dirty="0" smtClean="0"/>
              <a:t> follow-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1366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239713"/>
            <a:ext cx="8208267" cy="1039812"/>
          </a:xfrm>
        </p:spPr>
        <p:txBody>
          <a:bodyPr/>
          <a:lstStyle/>
          <a:p>
            <a:r>
              <a:rPr lang="de-DE" dirty="0"/>
              <a:t>T</a:t>
            </a:r>
            <a:r>
              <a:rPr lang="de-DE" dirty="0" smtClean="0"/>
              <a:t>arget </a:t>
            </a:r>
            <a:r>
              <a:rPr lang="de-DE" dirty="0" err="1" smtClean="0"/>
              <a:t>station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container</a:t>
            </a:r>
            <a:r>
              <a:rPr lang="de-DE" dirty="0" smtClean="0"/>
              <a:t> in </a:t>
            </a:r>
            <a:r>
              <a:rPr lang="de-DE" dirty="0" err="1" smtClean="0"/>
              <a:t>tunnel</a:t>
            </a:r>
            <a:r>
              <a:rPr lang="de-DE" dirty="0" smtClean="0"/>
              <a:t> (E 10)</a:t>
            </a:r>
            <a:endParaRPr lang="de-DE" dirty="0"/>
          </a:p>
        </p:txBody>
      </p:sp>
      <p:pic>
        <p:nvPicPr>
          <p:cNvPr id="1026" name="Picture 2" descr="0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9" y="1268760"/>
            <a:ext cx="49831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292080" y="1628800"/>
            <a:ext cx="374441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000" dirty="0" smtClean="0"/>
              <a:t>    </a:t>
            </a:r>
            <a:r>
              <a:rPr lang="de-DE" sz="2000" dirty="0" err="1" smtClean="0"/>
              <a:t>Process</a:t>
            </a:r>
            <a:r>
              <a:rPr lang="de-DE" sz="2000" dirty="0" smtClean="0"/>
              <a:t> </a:t>
            </a:r>
            <a:r>
              <a:rPr lang="de-DE" sz="2000" dirty="0" err="1" smtClean="0"/>
              <a:t>sequence</a:t>
            </a:r>
            <a:r>
              <a:rPr lang="de-DE" sz="2000" dirty="0" smtClean="0"/>
              <a:t>:</a:t>
            </a:r>
          </a:p>
          <a:p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Transport </a:t>
            </a:r>
            <a:r>
              <a:rPr lang="de-DE" sz="2000" dirty="0" err="1" smtClean="0"/>
              <a:t>container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placed</a:t>
            </a:r>
            <a:r>
              <a:rPr lang="de-DE" sz="2000" dirty="0" smtClean="0"/>
              <a:t> in front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target</a:t>
            </a:r>
            <a:r>
              <a:rPr lang="de-DE" sz="2000" dirty="0" smtClean="0"/>
              <a:t> </a:t>
            </a:r>
            <a:r>
              <a:rPr lang="de-DE" sz="2000" dirty="0" err="1" smtClean="0"/>
              <a:t>station</a:t>
            </a:r>
            <a:r>
              <a:rPr lang="de-DE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/>
              <a:t>Door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target</a:t>
            </a:r>
            <a:r>
              <a:rPr lang="de-DE" sz="2000" dirty="0" smtClean="0"/>
              <a:t> </a:t>
            </a:r>
            <a:r>
              <a:rPr lang="de-DE" sz="2000" dirty="0" err="1" smtClean="0"/>
              <a:t>station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transport</a:t>
            </a:r>
            <a:r>
              <a:rPr lang="de-DE" sz="2000" dirty="0" smtClean="0"/>
              <a:t> </a:t>
            </a:r>
            <a:r>
              <a:rPr lang="de-DE" sz="2000" dirty="0" err="1" smtClean="0"/>
              <a:t>container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opened</a:t>
            </a:r>
            <a:r>
              <a:rPr lang="de-DE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/>
              <a:t>Component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gripped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a quick </a:t>
            </a:r>
            <a:r>
              <a:rPr lang="de-DE" sz="2000" dirty="0" err="1" smtClean="0"/>
              <a:t>coupling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Trolley </a:t>
            </a:r>
            <a:r>
              <a:rPr lang="de-DE" sz="2000" dirty="0" err="1" smtClean="0"/>
              <a:t>moves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component</a:t>
            </a:r>
            <a:r>
              <a:rPr lang="de-DE" sz="2000" dirty="0" smtClean="0"/>
              <a:t> via </a:t>
            </a:r>
            <a:r>
              <a:rPr lang="de-DE" sz="2000" dirty="0" err="1" smtClean="0"/>
              <a:t>rail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transport</a:t>
            </a:r>
            <a:r>
              <a:rPr lang="de-DE" sz="2000" dirty="0" smtClean="0"/>
              <a:t> </a:t>
            </a:r>
            <a:r>
              <a:rPr lang="de-DE" sz="2000" dirty="0" err="1" smtClean="0"/>
              <a:t>container</a:t>
            </a:r>
            <a:r>
              <a:rPr lang="de-DE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Doors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closed</a:t>
            </a:r>
            <a:r>
              <a:rPr lang="de-DE" sz="2000" dirty="0" smtClean="0"/>
              <a:t>.</a:t>
            </a:r>
          </a:p>
          <a:p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 bwMode="auto">
          <a:xfrm flipH="1" flipV="1">
            <a:off x="2267744" y="3140968"/>
            <a:ext cx="1368152" cy="6423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3558829" y="3594554"/>
            <a:ext cx="8685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C00000"/>
                </a:solidFill>
              </a:rPr>
              <a:t>T</a:t>
            </a:r>
            <a:r>
              <a:rPr lang="de-DE" sz="1800" dirty="0" smtClean="0">
                <a:solidFill>
                  <a:srgbClr val="C00000"/>
                </a:solidFill>
              </a:rPr>
              <a:t>rolley</a:t>
            </a:r>
            <a:endParaRPr lang="de-DE" sz="1800" dirty="0">
              <a:solidFill>
                <a:srgbClr val="C00000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H="1" flipV="1">
            <a:off x="3779912" y="2636912"/>
            <a:ext cx="504056" cy="2880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/>
          <p:nvPr/>
        </p:nvCxnSpPr>
        <p:spPr bwMode="auto">
          <a:xfrm flipH="1" flipV="1">
            <a:off x="3498522" y="2636912"/>
            <a:ext cx="713438" cy="3600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Gerade Verbindung mit Pfeil 20"/>
          <p:cNvCxnSpPr/>
          <p:nvPr/>
        </p:nvCxnSpPr>
        <p:spPr bwMode="auto">
          <a:xfrm flipH="1" flipV="1">
            <a:off x="2922458" y="2573288"/>
            <a:ext cx="1076004" cy="5676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Gerade Verbindung mit Pfeil 21"/>
          <p:cNvCxnSpPr/>
          <p:nvPr/>
        </p:nvCxnSpPr>
        <p:spPr bwMode="auto">
          <a:xfrm flipH="1" flipV="1">
            <a:off x="3161497" y="2573288"/>
            <a:ext cx="1008112" cy="4956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feld 28"/>
          <p:cNvSpPr txBox="1"/>
          <p:nvPr/>
        </p:nvSpPr>
        <p:spPr>
          <a:xfrm>
            <a:off x="4211960" y="275860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C00000"/>
                </a:solidFill>
              </a:rPr>
              <a:t>Coupling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de-DE" sz="1800" dirty="0" err="1" smtClean="0">
                <a:solidFill>
                  <a:srgbClr val="C00000"/>
                </a:solidFill>
              </a:rPr>
              <a:t>system</a:t>
            </a:r>
            <a:endParaRPr lang="de-DE" sz="1800" dirty="0">
              <a:solidFill>
                <a:srgbClr val="C00000"/>
              </a:solidFill>
            </a:endParaRPr>
          </a:p>
        </p:txBody>
      </p:sp>
      <p:cxnSp>
        <p:nvCxnSpPr>
          <p:cNvPr id="1024" name="Gerade Verbindung mit Pfeil 1023"/>
          <p:cNvCxnSpPr/>
          <p:nvPr/>
        </p:nvCxnSpPr>
        <p:spPr bwMode="auto">
          <a:xfrm flipH="1">
            <a:off x="2843808" y="1484784"/>
            <a:ext cx="1440160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28" name="Textfeld 1027"/>
          <p:cNvSpPr txBox="1"/>
          <p:nvPr/>
        </p:nvSpPr>
        <p:spPr>
          <a:xfrm>
            <a:off x="4211960" y="132302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C00000"/>
                </a:solidFill>
              </a:rPr>
              <a:t>Rail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system</a:t>
            </a:r>
            <a:endParaRPr lang="de-DE" sz="1800" dirty="0">
              <a:solidFill>
                <a:srgbClr val="C00000"/>
              </a:solidFill>
            </a:endParaRPr>
          </a:p>
        </p:txBody>
      </p:sp>
      <p:cxnSp>
        <p:nvCxnSpPr>
          <p:cNvPr id="1030" name="Gerade Verbindung mit Pfeil 1029"/>
          <p:cNvCxnSpPr/>
          <p:nvPr/>
        </p:nvCxnSpPr>
        <p:spPr bwMode="auto">
          <a:xfrm flipH="1" flipV="1">
            <a:off x="2853163" y="4581128"/>
            <a:ext cx="612068" cy="943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31" name="Textfeld 1030"/>
          <p:cNvSpPr txBox="1"/>
          <p:nvPr/>
        </p:nvSpPr>
        <p:spPr>
          <a:xfrm>
            <a:off x="3442506" y="4521899"/>
            <a:ext cx="194155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Front </a:t>
            </a:r>
            <a:r>
              <a:rPr lang="de-DE" sz="1800" dirty="0" err="1" smtClean="0">
                <a:solidFill>
                  <a:srgbClr val="C00000"/>
                </a:solidFill>
              </a:rPr>
              <a:t>door</a:t>
            </a:r>
            <a:r>
              <a:rPr lang="de-DE" sz="1800" dirty="0" smtClean="0">
                <a:solidFill>
                  <a:srgbClr val="C00000"/>
                </a:solidFill>
              </a:rPr>
              <a:t> (</a:t>
            </a:r>
            <a:r>
              <a:rPr lang="de-DE" sz="1800" dirty="0" err="1" smtClean="0">
                <a:solidFill>
                  <a:srgbClr val="C00000"/>
                </a:solidFill>
              </a:rPr>
              <a:t>for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de-DE" sz="1800" dirty="0" err="1" smtClean="0">
                <a:solidFill>
                  <a:srgbClr val="C00000"/>
                </a:solidFill>
              </a:rPr>
              <a:t>intervention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only</a:t>
            </a:r>
            <a:r>
              <a:rPr lang="de-DE" sz="1800" dirty="0" smtClean="0">
                <a:solidFill>
                  <a:srgbClr val="C00000"/>
                </a:solidFill>
              </a:rPr>
              <a:t>)</a:t>
            </a:r>
            <a:endParaRPr lang="de-DE" sz="1800" dirty="0">
              <a:solidFill>
                <a:srgbClr val="C00000"/>
              </a:solidFill>
            </a:endParaRPr>
          </a:p>
        </p:txBody>
      </p:sp>
      <p:cxnSp>
        <p:nvCxnSpPr>
          <p:cNvPr id="1033" name="Gerade Verbindung mit Pfeil 1032"/>
          <p:cNvCxnSpPr>
            <a:stCxn id="1034" idx="1"/>
          </p:cNvCxnSpPr>
          <p:nvPr/>
        </p:nvCxnSpPr>
        <p:spPr bwMode="auto">
          <a:xfrm flipH="1" flipV="1">
            <a:off x="3275856" y="4005064"/>
            <a:ext cx="355221" cy="1846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34" name="Textfeld 1033"/>
          <p:cNvSpPr txBox="1"/>
          <p:nvPr/>
        </p:nvSpPr>
        <p:spPr>
          <a:xfrm>
            <a:off x="3631077" y="400506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C00000"/>
                </a:solidFill>
              </a:rPr>
              <a:t>Inner</a:t>
            </a:r>
            <a:r>
              <a:rPr lang="de-DE" sz="1800" dirty="0" smtClean="0">
                <a:solidFill>
                  <a:srgbClr val="C00000"/>
                </a:solidFill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</a:rPr>
              <a:t>door</a:t>
            </a:r>
            <a:endParaRPr lang="de-DE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1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in </a:t>
            </a:r>
            <a:r>
              <a:rPr lang="de-DE" dirty="0" err="1" smtClean="0"/>
              <a:t>building</a:t>
            </a:r>
            <a:r>
              <a:rPr lang="de-DE" dirty="0" smtClean="0"/>
              <a:t> 6c II</a:t>
            </a:r>
            <a:endParaRPr lang="de-DE" dirty="0"/>
          </a:p>
        </p:txBody>
      </p:sp>
      <p:pic>
        <p:nvPicPr>
          <p:cNvPr id="2050" name="Picture 2" descr="0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6696744" cy="500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56176" y="501317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1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72652" y="55167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2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43608" y="222393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3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3707"/>
          <a:stretch/>
        </p:blipFill>
        <p:spPr bwMode="auto">
          <a:xfrm>
            <a:off x="7236296" y="1340767"/>
            <a:ext cx="1636353" cy="491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4709" r="8187"/>
          <a:stretch/>
        </p:blipFill>
        <p:spPr bwMode="auto">
          <a:xfrm>
            <a:off x="4716016" y="1340767"/>
            <a:ext cx="2342368" cy="2914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994817"/>
            <a:ext cx="8278688" cy="3816895"/>
          </a:xfrm>
        </p:spPr>
        <p:txBody>
          <a:bodyPr/>
          <a:lstStyle/>
          <a:p>
            <a:r>
              <a:rPr lang="de-DE" dirty="0" smtClean="0"/>
              <a:t>General </a:t>
            </a:r>
            <a:r>
              <a:rPr lang="de-DE" dirty="0" err="1" smtClean="0"/>
              <a:t>overview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pbar</a:t>
            </a:r>
            <a:r>
              <a:rPr lang="de-DE" dirty="0" smtClean="0"/>
              <a:t> </a:t>
            </a:r>
            <a:r>
              <a:rPr lang="de-DE" dirty="0" err="1" smtClean="0"/>
              <a:t>separator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layout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endParaRPr lang="de-DE" dirty="0" smtClean="0"/>
          </a:p>
          <a:p>
            <a:r>
              <a:rPr lang="de-DE" dirty="0" err="1" smtClean="0"/>
              <a:t>Activation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horn</a:t>
            </a:r>
            <a:endParaRPr lang="de-DE" dirty="0" smtClean="0"/>
          </a:p>
          <a:p>
            <a:r>
              <a:rPr lang="de-DE" dirty="0" smtClean="0"/>
              <a:t>Content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transportation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b="1" dirty="0" err="1" smtClean="0"/>
              <a:t>How</a:t>
            </a:r>
            <a:r>
              <a:rPr lang="de-DE" b="1" dirty="0" smtClean="0"/>
              <a:t> will </a:t>
            </a:r>
            <a:r>
              <a:rPr lang="de-DE" b="1" dirty="0" err="1" smtClean="0"/>
              <a:t>be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activated</a:t>
            </a:r>
            <a:r>
              <a:rPr lang="de-DE" b="1" dirty="0" smtClean="0"/>
              <a:t> </a:t>
            </a:r>
            <a:r>
              <a:rPr lang="de-DE" b="1" dirty="0" err="1" smtClean="0"/>
              <a:t>components</a:t>
            </a:r>
            <a:r>
              <a:rPr lang="de-DE" b="1" dirty="0" smtClean="0"/>
              <a:t> </a:t>
            </a:r>
            <a:r>
              <a:rPr lang="de-DE" b="1" dirty="0" err="1" smtClean="0"/>
              <a:t>handled</a:t>
            </a:r>
            <a:r>
              <a:rPr lang="de-DE" b="1" dirty="0" smtClean="0"/>
              <a:t>?</a:t>
            </a:r>
          </a:p>
          <a:p>
            <a:pPr marL="0" indent="0">
              <a:buNone/>
            </a:pPr>
            <a:endParaRPr lang="de-DE" b="1" dirty="0" smtClean="0"/>
          </a:p>
          <a:p>
            <a:r>
              <a:rPr lang="de-DE" dirty="0" smtClean="0"/>
              <a:t>Outlook</a:t>
            </a:r>
          </a:p>
          <a:p>
            <a:pPr marL="0" indent="0">
              <a:buNone/>
            </a:pPr>
            <a:r>
              <a:rPr lang="de-DE" dirty="0" smtClean="0"/>
              <a:t>	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Rechteck 3"/>
          <p:cNvSpPr/>
          <p:nvPr/>
        </p:nvSpPr>
        <p:spPr bwMode="auto">
          <a:xfrm>
            <a:off x="395536" y="4186508"/>
            <a:ext cx="7128792" cy="504056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Shielding</a:t>
            </a:r>
            <a:r>
              <a:rPr lang="de-DE" dirty="0" smtClean="0"/>
              <a:t> </a:t>
            </a:r>
            <a:r>
              <a:rPr lang="de-DE" dirty="0" err="1" smtClean="0"/>
              <a:t>flask</a:t>
            </a:r>
            <a:r>
              <a:rPr lang="de-DE" dirty="0" smtClean="0"/>
              <a:t>: dose rate </a:t>
            </a:r>
            <a:r>
              <a:rPr lang="de-DE" dirty="0" err="1" smtClean="0"/>
              <a:t>calculations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3122762" cy="40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93851" y="1340768"/>
            <a:ext cx="895629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 smtClean="0"/>
              <a:t>Agreement: Design </a:t>
            </a:r>
            <a:r>
              <a:rPr lang="de-DE" sz="2000" dirty="0" err="1" smtClean="0"/>
              <a:t>according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a dose rate at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max.100 </a:t>
            </a:r>
            <a:r>
              <a:rPr lang="de-DE" sz="2000" dirty="0"/>
              <a:t>µ</a:t>
            </a:r>
            <a:r>
              <a:rPr lang="de-DE" sz="2000" dirty="0" err="1"/>
              <a:t>Sv</a:t>
            </a:r>
            <a:r>
              <a:rPr lang="de-DE" sz="2000" dirty="0"/>
              <a:t>/h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686433" y="1856225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FLUKA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0" y="1837337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Cross-check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Microshield</a:t>
            </a:r>
            <a:endParaRPr lang="de-DE" sz="20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0" y="2220833"/>
            <a:ext cx="2100261" cy="42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382036" y="3284984"/>
            <a:ext cx="305885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part</a:t>
            </a:r>
            <a:r>
              <a:rPr lang="de-DE" sz="2000" dirty="0" smtClean="0"/>
              <a:t> 3: 1250mm-3000mm</a:t>
            </a:r>
          </a:p>
          <a:p>
            <a:r>
              <a:rPr lang="de-DE" sz="2000" dirty="0" smtClean="0"/>
              <a:t>max. 98</a:t>
            </a:r>
            <a:r>
              <a:rPr lang="de-DE" sz="2000" dirty="0"/>
              <a:t> µ</a:t>
            </a:r>
            <a:r>
              <a:rPr lang="de-DE" sz="2000" dirty="0" err="1"/>
              <a:t>Sv</a:t>
            </a:r>
            <a:r>
              <a:rPr lang="de-DE" sz="2000" dirty="0"/>
              <a:t>/h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5524704" y="4067226"/>
            <a:ext cx="291618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part</a:t>
            </a:r>
            <a:r>
              <a:rPr lang="de-DE" sz="2000" dirty="0" smtClean="0"/>
              <a:t> 2: 850mm-1250mm</a:t>
            </a:r>
          </a:p>
          <a:p>
            <a:r>
              <a:rPr lang="de-DE" sz="2000" dirty="0" smtClean="0"/>
              <a:t>max. 95 </a:t>
            </a:r>
            <a:r>
              <a:rPr lang="de-DE" sz="2000" dirty="0"/>
              <a:t>µ</a:t>
            </a:r>
            <a:r>
              <a:rPr lang="de-DE" sz="2000" dirty="0" err="1"/>
              <a:t>Sv</a:t>
            </a:r>
            <a:r>
              <a:rPr lang="de-DE" sz="2000" dirty="0"/>
              <a:t>/h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5580112" y="5157192"/>
            <a:ext cx="57606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80112" y="5610661"/>
            <a:ext cx="206178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part</a:t>
            </a:r>
            <a:r>
              <a:rPr lang="de-DE" sz="2000" dirty="0" smtClean="0"/>
              <a:t> 1: 0-850mm</a:t>
            </a:r>
          </a:p>
          <a:p>
            <a:r>
              <a:rPr lang="de-DE" sz="2000" dirty="0" smtClean="0"/>
              <a:t>max. 72 </a:t>
            </a:r>
            <a:r>
              <a:rPr lang="de-DE" sz="2000" dirty="0"/>
              <a:t>µ</a:t>
            </a:r>
            <a:r>
              <a:rPr lang="de-DE" sz="2000" dirty="0" err="1"/>
              <a:t>Sv</a:t>
            </a:r>
            <a:r>
              <a:rPr lang="de-DE" sz="2000" dirty="0"/>
              <a:t>/h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2771800" y="2492896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</a:t>
            </a:r>
            <a:r>
              <a:rPr lang="de-DE" dirty="0" err="1" smtClean="0"/>
              <a:t>Sv</a:t>
            </a:r>
            <a:r>
              <a:rPr lang="de-DE" dirty="0" smtClean="0"/>
              <a:t>/h]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39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1039812"/>
          </a:xfrm>
        </p:spPr>
        <p:txBody>
          <a:bodyPr/>
          <a:lstStyle/>
          <a:p>
            <a:r>
              <a:rPr lang="de-DE" dirty="0" err="1" smtClean="0"/>
              <a:t>Shielding</a:t>
            </a:r>
            <a:r>
              <a:rPr lang="de-DE" dirty="0" smtClean="0"/>
              <a:t> </a:t>
            </a:r>
            <a:r>
              <a:rPr lang="de-DE" dirty="0" err="1" smtClean="0"/>
              <a:t>flask</a:t>
            </a:r>
            <a:r>
              <a:rPr lang="de-DE" dirty="0" smtClean="0"/>
              <a:t>: </a:t>
            </a:r>
            <a:r>
              <a:rPr lang="de-DE" dirty="0" err="1" smtClean="0"/>
              <a:t>technical</a:t>
            </a:r>
            <a:r>
              <a:rPr lang="de-DE" dirty="0" smtClean="0"/>
              <a:t> design 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3493190" cy="491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21" y="1268760"/>
            <a:ext cx="3599767" cy="480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940152" y="1628800"/>
            <a:ext cx="3010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S</a:t>
            </a:r>
            <a:r>
              <a:rPr lang="de-DE" sz="2000" dirty="0" smtClean="0"/>
              <a:t>ubsystems: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C</a:t>
            </a:r>
            <a:r>
              <a:rPr lang="de-DE" sz="2000" dirty="0" err="1" smtClean="0"/>
              <a:t>arrying</a:t>
            </a:r>
            <a:r>
              <a:rPr lang="de-DE" sz="2000" dirty="0" smtClean="0"/>
              <a:t> </a:t>
            </a:r>
            <a:r>
              <a:rPr lang="de-DE" sz="2000" dirty="0" err="1" smtClean="0"/>
              <a:t>frame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Traverse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crane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Mobile </a:t>
            </a:r>
            <a:r>
              <a:rPr lang="de-DE" sz="2000" dirty="0" err="1" smtClean="0"/>
              <a:t>operator</a:t>
            </a:r>
            <a:r>
              <a:rPr lang="de-DE" sz="2000" dirty="0" smtClean="0"/>
              <a:t> </a:t>
            </a:r>
            <a:r>
              <a:rPr lang="de-DE" sz="2000" dirty="0" err="1" smtClean="0"/>
              <a:t>panel</a:t>
            </a:r>
            <a:endParaRPr lang="de-DE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68960"/>
            <a:ext cx="1809185" cy="1900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411760" y="6021288"/>
            <a:ext cx="22557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weight</a:t>
            </a:r>
            <a:r>
              <a:rPr lang="de-DE" dirty="0" smtClean="0"/>
              <a:t>: 25 </a:t>
            </a:r>
            <a:r>
              <a:rPr lang="de-DE" dirty="0" err="1" smtClean="0"/>
              <a:t>tons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21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WinFileSvH\Fair@GSI$Root\helmecke\Eigene Dateien\Transportstudie\Ausfahrt 6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b="2782"/>
          <a:stretch/>
        </p:blipFill>
        <p:spPr bwMode="auto">
          <a:xfrm>
            <a:off x="175996" y="1268760"/>
            <a:ext cx="8140420" cy="50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Transport in E20 (</a:t>
            </a:r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)</a:t>
            </a:r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4572000" y="3861048"/>
            <a:ext cx="0" cy="15121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026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Transport outside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building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95536" y="5707921"/>
            <a:ext cx="7399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First positive </a:t>
            </a:r>
            <a:r>
              <a:rPr lang="de-DE" sz="2000" dirty="0" err="1" smtClean="0"/>
              <a:t>statement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authorities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transportation</a:t>
            </a:r>
            <a:r>
              <a:rPr lang="de-DE" sz="2000" dirty="0" smtClean="0"/>
              <a:t> </a:t>
            </a:r>
            <a:r>
              <a:rPr lang="de-DE" sz="2000" dirty="0" err="1" smtClean="0"/>
              <a:t>concept</a:t>
            </a:r>
            <a:r>
              <a:rPr lang="de-DE" sz="2000" dirty="0" smtClean="0"/>
              <a:t> </a:t>
            </a:r>
          </a:p>
          <a:p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already</a:t>
            </a:r>
            <a:r>
              <a:rPr lang="de-DE" sz="2000" dirty="0" smtClean="0"/>
              <a:t> </a:t>
            </a:r>
            <a:r>
              <a:rPr lang="de-DE" sz="2000" dirty="0" err="1" smtClean="0"/>
              <a:t>obtained</a:t>
            </a:r>
            <a:r>
              <a:rPr lang="de-DE" sz="2000" dirty="0" smtClean="0"/>
              <a:t>. </a:t>
            </a:r>
            <a:endParaRPr lang="de-DE" sz="20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644143" y="1387441"/>
            <a:ext cx="3240360" cy="4320480"/>
            <a:chOff x="-1002690" y="-697532"/>
            <a:chExt cx="3240360" cy="46076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2690" y="-697532"/>
              <a:ext cx="3240360" cy="460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ihandform 6"/>
            <p:cNvSpPr/>
            <p:nvPr/>
          </p:nvSpPr>
          <p:spPr bwMode="auto">
            <a:xfrm>
              <a:off x="349460" y="80387"/>
              <a:ext cx="588645" cy="3017004"/>
            </a:xfrm>
            <a:custGeom>
              <a:avLst/>
              <a:gdLst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240280 h 3051810"/>
                <a:gd name="connsiteX4" fmla="*/ 565785 w 588645"/>
                <a:gd name="connsiteY4" fmla="*/ 1503045 h 3051810"/>
                <a:gd name="connsiteX5" fmla="*/ 320040 w 588645"/>
                <a:gd name="connsiteY5" fmla="*/ 354330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5785 w 588645"/>
                <a:gd name="connsiteY4" fmla="*/ 1503045 h 3051810"/>
                <a:gd name="connsiteX5" fmla="*/ 320040 w 588645"/>
                <a:gd name="connsiteY5" fmla="*/ 354330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0070 w 588645"/>
                <a:gd name="connsiteY4" fmla="*/ 1457325 h 3051810"/>
                <a:gd name="connsiteX5" fmla="*/ 320040 w 588645"/>
                <a:gd name="connsiteY5" fmla="*/ 354330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0070 w 588645"/>
                <a:gd name="connsiteY4" fmla="*/ 1457325 h 3051810"/>
                <a:gd name="connsiteX5" fmla="*/ 331470 w 588645"/>
                <a:gd name="connsiteY5" fmla="*/ 468630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0070 w 588645"/>
                <a:gd name="connsiteY4" fmla="*/ 1457325 h 3051810"/>
                <a:gd name="connsiteX5" fmla="*/ 331470 w 588645"/>
                <a:gd name="connsiteY5" fmla="*/ 542925 h 3051810"/>
                <a:gd name="connsiteX6" fmla="*/ 588645 w 588645"/>
                <a:gd name="connsiteY6" fmla="*/ 0 h 3051810"/>
                <a:gd name="connsiteX0" fmla="*/ 0 w 588645"/>
                <a:gd name="connsiteY0" fmla="*/ 3051810 h 3051810"/>
                <a:gd name="connsiteX1" fmla="*/ 251460 w 588645"/>
                <a:gd name="connsiteY1" fmla="*/ 2806065 h 3051810"/>
                <a:gd name="connsiteX2" fmla="*/ 365760 w 588645"/>
                <a:gd name="connsiteY2" fmla="*/ 2486025 h 3051810"/>
                <a:gd name="connsiteX3" fmla="*/ 337185 w 588645"/>
                <a:gd name="connsiteY3" fmla="*/ 2131695 h 3051810"/>
                <a:gd name="connsiteX4" fmla="*/ 560070 w 588645"/>
                <a:gd name="connsiteY4" fmla="*/ 1457325 h 3051810"/>
                <a:gd name="connsiteX5" fmla="*/ 365760 w 588645"/>
                <a:gd name="connsiteY5" fmla="*/ 537210 h 3051810"/>
                <a:gd name="connsiteX6" fmla="*/ 588645 w 588645"/>
                <a:gd name="connsiteY6" fmla="*/ 0 h 305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8645" h="3051810">
                  <a:moveTo>
                    <a:pt x="0" y="3051810"/>
                  </a:moveTo>
                  <a:cubicBezTo>
                    <a:pt x="95250" y="2976086"/>
                    <a:pt x="190500" y="2900362"/>
                    <a:pt x="251460" y="2806065"/>
                  </a:cubicBezTo>
                  <a:cubicBezTo>
                    <a:pt x="312420" y="2711768"/>
                    <a:pt x="351472" y="2598420"/>
                    <a:pt x="365760" y="2486025"/>
                  </a:cubicBezTo>
                  <a:cubicBezTo>
                    <a:pt x="380048" y="2373630"/>
                    <a:pt x="304800" y="2303145"/>
                    <a:pt x="337185" y="2131695"/>
                  </a:cubicBezTo>
                  <a:cubicBezTo>
                    <a:pt x="369570" y="1960245"/>
                    <a:pt x="562928" y="1771650"/>
                    <a:pt x="560070" y="1457325"/>
                  </a:cubicBezTo>
                  <a:cubicBezTo>
                    <a:pt x="557213" y="1143000"/>
                    <a:pt x="360998" y="780097"/>
                    <a:pt x="365760" y="537210"/>
                  </a:cubicBezTo>
                  <a:cubicBezTo>
                    <a:pt x="370522" y="294323"/>
                    <a:pt x="456247" y="51911"/>
                    <a:pt x="588645" y="0"/>
                  </a:cubicBezTo>
                </a:path>
              </a:pathLst>
            </a:custGeom>
            <a:noFill/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de-DE" sz="1100"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</p:grpSp>
      <p:pic>
        <p:nvPicPr>
          <p:cNvPr id="9" name="Grafik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b="3142"/>
          <a:stretch/>
        </p:blipFill>
        <p:spPr bwMode="auto">
          <a:xfrm>
            <a:off x="4237437" y="1390639"/>
            <a:ext cx="4341495" cy="270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102620" y="4293096"/>
            <a:ext cx="4245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Special design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trailer</a:t>
            </a:r>
            <a:r>
              <a:rPr lang="de-DE" sz="2000" dirty="0" smtClean="0"/>
              <a:t> </a:t>
            </a:r>
            <a:r>
              <a:rPr lang="de-DE" sz="2000" dirty="0" err="1" smtClean="0"/>
              <a:t>necessary</a:t>
            </a:r>
            <a:r>
              <a:rPr lang="de-DE" sz="2000" dirty="0" smtClean="0"/>
              <a:t>;</a:t>
            </a:r>
          </a:p>
          <a:p>
            <a:r>
              <a:rPr lang="de-DE" sz="2000" dirty="0" err="1" smtClean="0"/>
              <a:t>no</a:t>
            </a:r>
            <a:r>
              <a:rPr lang="de-DE" sz="2000" dirty="0" smtClean="0"/>
              <a:t> </a:t>
            </a:r>
            <a:r>
              <a:rPr lang="de-DE" sz="2000" dirty="0" err="1" smtClean="0"/>
              <a:t>standard</a:t>
            </a:r>
            <a:r>
              <a:rPr lang="de-DE" sz="2000" dirty="0" smtClean="0"/>
              <a:t> </a:t>
            </a:r>
            <a:r>
              <a:rPr lang="de-DE" sz="2000" dirty="0" err="1" smtClean="0"/>
              <a:t>vehicle</a:t>
            </a:r>
            <a:r>
              <a:rPr lang="de-DE" sz="2000" dirty="0" smtClean="0"/>
              <a:t> </a:t>
            </a:r>
            <a:r>
              <a:rPr lang="de-DE" sz="2000" dirty="0" err="1" smtClean="0"/>
              <a:t>avaliable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651039" y="1762929"/>
            <a:ext cx="14366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 smtClean="0"/>
              <a:t>200 m</a:t>
            </a:r>
          </a:p>
          <a:p>
            <a:r>
              <a:rPr lang="de-DE" sz="2000" dirty="0" smtClean="0"/>
              <a:t>flat </a:t>
            </a:r>
            <a:r>
              <a:rPr lang="de-DE" sz="2000" dirty="0" err="1" smtClean="0"/>
              <a:t>surface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830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Layout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in Super FRS </a:t>
            </a:r>
            <a:r>
              <a:rPr lang="de-DE" dirty="0" err="1" smtClean="0"/>
              <a:t>building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5"/>
            <a:ext cx="5688632" cy="5071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11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24544" y="466069"/>
            <a:ext cx="7772400" cy="813023"/>
          </a:xfrm>
        </p:spPr>
        <p:txBody>
          <a:bodyPr/>
          <a:lstStyle/>
          <a:p>
            <a:pPr algn="ctr"/>
            <a:r>
              <a:rPr lang="de-DE" dirty="0" smtClean="0"/>
              <a:t>Hot </a:t>
            </a:r>
            <a:r>
              <a:rPr lang="de-DE" dirty="0" err="1" smtClean="0"/>
              <a:t>cell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Super FRS: </a:t>
            </a:r>
            <a:r>
              <a:rPr lang="de-DE" dirty="0"/>
              <a:t>S</a:t>
            </a:r>
            <a:r>
              <a:rPr lang="de-DE" dirty="0" smtClean="0"/>
              <a:t>ide </a:t>
            </a:r>
            <a:r>
              <a:rPr lang="de-DE" dirty="0" err="1" smtClean="0"/>
              <a:t>view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6376" r="1542" b="3652"/>
          <a:stretch/>
        </p:blipFill>
        <p:spPr bwMode="auto">
          <a:xfrm>
            <a:off x="395536" y="1281524"/>
            <a:ext cx="8493261" cy="5159047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6" name="Gerade Verbindung mit Pfeil 5"/>
          <p:cNvCxnSpPr/>
          <p:nvPr/>
        </p:nvCxnSpPr>
        <p:spPr bwMode="auto">
          <a:xfrm flipH="1">
            <a:off x="5868144" y="3825499"/>
            <a:ext cx="938516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 bwMode="auto">
          <a:xfrm>
            <a:off x="5868144" y="4077072"/>
            <a:ext cx="0" cy="93610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 bwMode="auto">
          <a:xfrm>
            <a:off x="4856751" y="5229200"/>
            <a:ext cx="867378" cy="7920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2400" cy="1039812"/>
          </a:xfrm>
        </p:spPr>
        <p:txBody>
          <a:bodyPr/>
          <a:lstStyle/>
          <a:p>
            <a:r>
              <a:rPr lang="de-DE" dirty="0" err="1" smtClean="0"/>
              <a:t>Strategy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intervention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340768"/>
            <a:ext cx="7772400" cy="4611687"/>
          </a:xfrm>
        </p:spPr>
        <p:txBody>
          <a:bodyPr/>
          <a:lstStyle/>
          <a:p>
            <a:r>
              <a:rPr lang="de-DE" sz="2000" dirty="0" err="1" smtClean="0"/>
              <a:t>Collaboration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Kerntechnischer Hilfsdienst (KHG)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planned</a:t>
            </a:r>
            <a:r>
              <a:rPr lang="de-DE" sz="2000" dirty="0" smtClean="0"/>
              <a:t>. </a:t>
            </a:r>
            <a:r>
              <a:rPr lang="de-DE" sz="2000" dirty="0" err="1" smtClean="0"/>
              <a:t>Own</a:t>
            </a:r>
            <a:r>
              <a:rPr lang="de-DE" sz="2000" dirty="0" smtClean="0"/>
              <a:t> </a:t>
            </a:r>
            <a:r>
              <a:rPr lang="de-DE" sz="2000" dirty="0" err="1" smtClean="0"/>
              <a:t>equipment</a:t>
            </a:r>
            <a:r>
              <a:rPr lang="de-DE" sz="2000" dirty="0" smtClean="0"/>
              <a:t> </a:t>
            </a:r>
            <a:r>
              <a:rPr lang="de-DE" sz="2000" dirty="0" err="1" smtClean="0"/>
              <a:t>would</a:t>
            </a:r>
            <a:r>
              <a:rPr lang="de-DE" sz="2000" dirty="0" smtClean="0"/>
              <a:t> not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cost-efficient</a:t>
            </a:r>
            <a:r>
              <a:rPr lang="de-DE" sz="2000" dirty="0" smtClean="0"/>
              <a:t>.</a:t>
            </a:r>
          </a:p>
          <a:p>
            <a:r>
              <a:rPr lang="de-DE" sz="2000" dirty="0" smtClean="0"/>
              <a:t>More </a:t>
            </a:r>
            <a:r>
              <a:rPr lang="de-DE" sz="2000" dirty="0" err="1" smtClean="0"/>
              <a:t>detailed</a:t>
            </a:r>
            <a:r>
              <a:rPr lang="de-DE" sz="2000" dirty="0" smtClean="0"/>
              <a:t> </a:t>
            </a:r>
            <a:r>
              <a:rPr lang="de-DE" sz="2000" dirty="0" err="1" smtClean="0"/>
              <a:t>analysis</a:t>
            </a:r>
            <a:r>
              <a:rPr lang="de-DE" sz="2000" dirty="0" smtClean="0"/>
              <a:t>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possible</a:t>
            </a:r>
            <a:r>
              <a:rPr lang="de-DE" sz="2000" dirty="0" smtClean="0"/>
              <a:t>, </a:t>
            </a:r>
            <a:r>
              <a:rPr lang="de-DE" sz="2000" dirty="0" err="1" smtClean="0"/>
              <a:t>when</a:t>
            </a:r>
            <a:r>
              <a:rPr lang="de-DE" sz="2000" dirty="0" smtClean="0"/>
              <a:t> </a:t>
            </a:r>
            <a:r>
              <a:rPr lang="de-DE" sz="2000" dirty="0" err="1" smtClean="0"/>
              <a:t>actual</a:t>
            </a:r>
            <a:r>
              <a:rPr lang="de-DE" sz="2000" dirty="0" smtClean="0"/>
              <a:t> </a:t>
            </a:r>
            <a:r>
              <a:rPr lang="de-DE" sz="2000" dirty="0" err="1" smtClean="0"/>
              <a:t>plans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building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manipulators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.</a:t>
            </a:r>
            <a:endParaRPr lang="de-DE" sz="2000" dirty="0"/>
          </a:p>
        </p:txBody>
      </p:sp>
      <p:pic>
        <p:nvPicPr>
          <p:cNvPr id="6146" name="Picture 2" descr="Ferngesteuerte Fahrzeu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WinFileSvH\Fair@GSI$Root\helmecke\Eigene Dateien\My Pictures\2CL2bCvGh7ZMcCULkvPdGyUfrh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35"/>
          <a:stretch/>
        </p:blipFill>
        <p:spPr bwMode="auto">
          <a:xfrm>
            <a:off x="5508104" y="3357119"/>
            <a:ext cx="2811377" cy="26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3275856" y="6018470"/>
            <a:ext cx="1498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www.khgmbh.de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1590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 &amp; follow-</a:t>
            </a:r>
            <a:r>
              <a:rPr lang="de-DE" dirty="0" err="1" smtClean="0"/>
              <a:t>up</a:t>
            </a:r>
            <a:r>
              <a:rPr lang="de-DE" dirty="0"/>
              <a:t>-</a:t>
            </a:r>
            <a:r>
              <a:rPr lang="de-DE" dirty="0" smtClean="0"/>
              <a:t>tasks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484784"/>
            <a:ext cx="8352928" cy="4611687"/>
          </a:xfrm>
        </p:spPr>
        <p:txBody>
          <a:bodyPr/>
          <a:lstStyle/>
          <a:p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on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r>
              <a:rPr lang="de-DE" dirty="0" smtClean="0"/>
              <a:t> </a:t>
            </a:r>
            <a:r>
              <a:rPr lang="de-DE" dirty="0" err="1" smtClean="0"/>
              <a:t>starts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month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DE" dirty="0" err="1" smtClean="0"/>
              <a:t>Detailing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(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r>
              <a:rPr lang="de-DE" dirty="0" smtClean="0"/>
              <a:t> -&gt; 	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container</a:t>
            </a:r>
            <a:r>
              <a:rPr lang="de-DE" dirty="0" smtClean="0"/>
              <a:t> -&gt; </a:t>
            </a:r>
            <a:r>
              <a:rPr lang="de-DE" dirty="0" err="1" smtClean="0"/>
              <a:t>shielding</a:t>
            </a:r>
            <a:r>
              <a:rPr lang="de-DE" dirty="0" smtClean="0"/>
              <a:t> </a:t>
            </a:r>
            <a:r>
              <a:rPr lang="de-DE" dirty="0" err="1" smtClean="0"/>
              <a:t>flask</a:t>
            </a:r>
            <a:r>
              <a:rPr lang="de-DE" dirty="0" smtClean="0"/>
              <a:t>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DE" dirty="0" err="1" smtClean="0"/>
              <a:t>Concept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mounting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r>
              <a:rPr lang="de-DE" dirty="0" smtClean="0"/>
              <a:t> (</a:t>
            </a:r>
            <a:r>
              <a:rPr lang="de-DE" dirty="0" err="1" smtClean="0"/>
              <a:t>dis</a:t>
            </a:r>
            <a:r>
              <a:rPr lang="de-DE" dirty="0" smtClean="0"/>
              <a:t>)</a:t>
            </a:r>
            <a:r>
              <a:rPr lang="de-DE" dirty="0" err="1" smtClean="0"/>
              <a:t>connection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	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horn</a:t>
            </a:r>
            <a:endParaRPr lang="de-DE" dirty="0" smtClean="0"/>
          </a:p>
          <a:p>
            <a:r>
              <a:rPr lang="de-DE" dirty="0" err="1" smtClean="0"/>
              <a:t>Preparation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specifications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in </a:t>
            </a:r>
            <a:r>
              <a:rPr lang="de-DE" dirty="0" err="1" smtClean="0"/>
              <a:t>progress</a:t>
            </a:r>
            <a:endParaRPr lang="de-DE" dirty="0" smtClean="0"/>
          </a:p>
          <a:p>
            <a:r>
              <a:rPr lang="de-DE" dirty="0" err="1" smtClean="0"/>
              <a:t>Detailing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intervention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,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plans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avaliable</a:t>
            </a:r>
            <a:endParaRPr lang="de-DE" dirty="0" smtClean="0"/>
          </a:p>
          <a:p>
            <a:r>
              <a:rPr lang="de-DE" dirty="0" smtClean="0"/>
              <a:t>Infrastructure </a:t>
            </a:r>
            <a:r>
              <a:rPr lang="de-DE" dirty="0" err="1" smtClean="0"/>
              <a:t>requirements</a:t>
            </a:r>
            <a:r>
              <a:rPr lang="de-DE" dirty="0" smtClean="0"/>
              <a:t> on Super FRS </a:t>
            </a:r>
            <a:r>
              <a:rPr lang="de-DE" dirty="0" err="1" smtClean="0"/>
              <a:t>building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195736" y="5805264"/>
            <a:ext cx="4455066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Thank</a:t>
            </a:r>
            <a:r>
              <a:rPr lang="de-DE" b="1" dirty="0" smtClean="0"/>
              <a:t> </a:t>
            </a:r>
            <a:r>
              <a:rPr lang="de-DE" b="1" dirty="0" err="1" smtClean="0"/>
              <a:t>you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your</a:t>
            </a:r>
            <a:r>
              <a:rPr lang="de-DE" b="1" dirty="0" smtClean="0"/>
              <a:t> </a:t>
            </a:r>
            <a:r>
              <a:rPr lang="de-DE" b="1" dirty="0" err="1" smtClean="0"/>
              <a:t>attention</a:t>
            </a:r>
            <a:r>
              <a:rPr lang="de-DE" b="1" dirty="0" smtClean="0"/>
              <a:t>!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476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17253"/>
              </p:ext>
            </p:extLst>
          </p:nvPr>
        </p:nvGraphicFramePr>
        <p:xfrm>
          <a:off x="539552" y="1556792"/>
          <a:ext cx="7848600" cy="2144714"/>
        </p:xfrm>
        <a:graphic>
          <a:graphicData uri="http://schemas.openxmlformats.org/drawingml/2006/table">
            <a:tbl>
              <a:tblPr/>
              <a:tblGrid>
                <a:gridCol w="1730375"/>
                <a:gridCol w="2019300"/>
                <a:gridCol w="2006600"/>
                <a:gridCol w="2092325"/>
              </a:tblGrid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CERN (AC+AA)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FNAL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E(p), E(pbar)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 GeV, 3 GeV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GeV, 2.7 GeV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GeV, 8 GeV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acceptance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240 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mm mrad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mm mrad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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mm mrad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protons / pulse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×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1 - 2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×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5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×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de-DE" sz="1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bunch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(50 </a:t>
                      </a:r>
                      <a:r>
                        <a:rPr kumimoji="0" lang="de-D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ns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bunches in 400 ns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bunch 1.6 µs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cycle 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84213" y="239713"/>
            <a:ext cx="7772400" cy="1039812"/>
          </a:xfrm>
        </p:spPr>
        <p:txBody>
          <a:bodyPr/>
          <a:lstStyle/>
          <a:p>
            <a:r>
              <a:rPr lang="de-DE" dirty="0" smtClean="0"/>
              <a:t>Appendix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8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30313"/>
            <a:ext cx="6769100" cy="52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18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/>
          <a:stretch/>
        </p:blipFill>
        <p:spPr bwMode="auto">
          <a:xfrm rot="5400000">
            <a:off x="1652517" y="-207561"/>
            <a:ext cx="5043562" cy="799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 bwMode="auto">
          <a:xfrm flipV="1">
            <a:off x="1979712" y="4149080"/>
            <a:ext cx="792088" cy="15841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176196" y="5805264"/>
            <a:ext cx="318067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Anti-Proton-Separator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 flipV="1">
            <a:off x="2915816" y="3933056"/>
            <a:ext cx="2160240" cy="10081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5148064" y="4941168"/>
            <a:ext cx="1693092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Building 6c</a:t>
            </a:r>
            <a:endParaRPr lang="de-DE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H="1" flipV="1">
            <a:off x="4174298" y="3573016"/>
            <a:ext cx="2269910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6156176" y="4206279"/>
            <a:ext cx="290816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Super-FRS Building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56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663575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6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2228"/>
            <a:ext cx="321945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Grafik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"/>
          <a:stretch/>
        </p:blipFill>
        <p:spPr bwMode="auto">
          <a:xfrm>
            <a:off x="3059832" y="1874801"/>
            <a:ext cx="5966908" cy="354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6096778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PSI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59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00025"/>
            <a:ext cx="2808312" cy="51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94712"/>
            <a:ext cx="3264545" cy="377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4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770188" y="692150"/>
            <a:ext cx="3541712" cy="431800"/>
          </a:xfrm>
        </p:spPr>
        <p:txBody>
          <a:bodyPr/>
          <a:lstStyle/>
          <a:p>
            <a:r>
              <a:rPr lang="de-DE" altLang="de-DE">
                <a:solidFill>
                  <a:schemeClr val="accent2"/>
                </a:solidFill>
              </a:rPr>
              <a:t>The Magnetic Horn</a:t>
            </a:r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2124075" y="4292600"/>
            <a:ext cx="4968875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 flipH="1" flipV="1">
            <a:off x="7092950" y="4292600"/>
            <a:ext cx="0" cy="1008063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87" name="Line 15"/>
          <p:cNvSpPr>
            <a:spLocks noChangeShapeType="1"/>
          </p:cNvSpPr>
          <p:nvPr/>
        </p:nvSpPr>
        <p:spPr bwMode="auto">
          <a:xfrm flipV="1">
            <a:off x="2124075" y="4292600"/>
            <a:ext cx="0" cy="15843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>
            <a:off x="2411413" y="5300663"/>
            <a:ext cx="4681537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2411413" y="5300663"/>
            <a:ext cx="0" cy="57626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>
            <a:off x="2413000" y="2276475"/>
            <a:ext cx="467995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1" name="Line 19"/>
          <p:cNvSpPr>
            <a:spLocks noChangeShapeType="1"/>
          </p:cNvSpPr>
          <p:nvPr/>
        </p:nvSpPr>
        <p:spPr bwMode="auto">
          <a:xfrm flipH="1" flipV="1">
            <a:off x="7092950" y="2276475"/>
            <a:ext cx="0" cy="1008063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2" name="Line 20"/>
          <p:cNvSpPr>
            <a:spLocks noChangeShapeType="1"/>
          </p:cNvSpPr>
          <p:nvPr/>
        </p:nvSpPr>
        <p:spPr bwMode="auto">
          <a:xfrm flipV="1">
            <a:off x="2124075" y="1700213"/>
            <a:ext cx="0" cy="15843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2124075" y="3284538"/>
            <a:ext cx="4968875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4" name="Line 22"/>
          <p:cNvSpPr>
            <a:spLocks noChangeShapeType="1"/>
          </p:cNvSpPr>
          <p:nvPr/>
        </p:nvSpPr>
        <p:spPr bwMode="auto">
          <a:xfrm>
            <a:off x="2413000" y="1700213"/>
            <a:ext cx="0" cy="57626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1547813" y="3789363"/>
            <a:ext cx="6119812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6" name="Oval 24"/>
          <p:cNvSpPr>
            <a:spLocks noChangeArrowheads="1"/>
          </p:cNvSpPr>
          <p:nvPr/>
        </p:nvSpPr>
        <p:spPr bwMode="auto">
          <a:xfrm>
            <a:off x="21256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7" name="Oval 25"/>
          <p:cNvSpPr>
            <a:spLocks noChangeArrowheads="1"/>
          </p:cNvSpPr>
          <p:nvPr/>
        </p:nvSpPr>
        <p:spPr bwMode="auto">
          <a:xfrm>
            <a:off x="21986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8" name="Oval 26"/>
          <p:cNvSpPr>
            <a:spLocks noChangeArrowheads="1"/>
          </p:cNvSpPr>
          <p:nvPr/>
        </p:nvSpPr>
        <p:spPr bwMode="auto">
          <a:xfrm>
            <a:off x="25574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299" name="Oval 27"/>
          <p:cNvSpPr>
            <a:spLocks noChangeArrowheads="1"/>
          </p:cNvSpPr>
          <p:nvPr/>
        </p:nvSpPr>
        <p:spPr bwMode="auto">
          <a:xfrm>
            <a:off x="26304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0" name="Oval 28"/>
          <p:cNvSpPr>
            <a:spLocks noChangeArrowheads="1"/>
          </p:cNvSpPr>
          <p:nvPr/>
        </p:nvSpPr>
        <p:spPr bwMode="auto">
          <a:xfrm>
            <a:off x="29892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1" name="Oval 29"/>
          <p:cNvSpPr>
            <a:spLocks noChangeArrowheads="1"/>
          </p:cNvSpPr>
          <p:nvPr/>
        </p:nvSpPr>
        <p:spPr bwMode="auto">
          <a:xfrm>
            <a:off x="30622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2" name="Oval 30"/>
          <p:cNvSpPr>
            <a:spLocks noChangeArrowheads="1"/>
          </p:cNvSpPr>
          <p:nvPr/>
        </p:nvSpPr>
        <p:spPr bwMode="auto">
          <a:xfrm>
            <a:off x="34210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3" name="Oval 31"/>
          <p:cNvSpPr>
            <a:spLocks noChangeArrowheads="1"/>
          </p:cNvSpPr>
          <p:nvPr/>
        </p:nvSpPr>
        <p:spPr bwMode="auto">
          <a:xfrm>
            <a:off x="34940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4" name="Oval 32"/>
          <p:cNvSpPr>
            <a:spLocks noChangeArrowheads="1"/>
          </p:cNvSpPr>
          <p:nvPr/>
        </p:nvSpPr>
        <p:spPr bwMode="auto">
          <a:xfrm>
            <a:off x="38528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5" name="Oval 33"/>
          <p:cNvSpPr>
            <a:spLocks noChangeArrowheads="1"/>
          </p:cNvSpPr>
          <p:nvPr/>
        </p:nvSpPr>
        <p:spPr bwMode="auto">
          <a:xfrm>
            <a:off x="39258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6" name="Oval 34"/>
          <p:cNvSpPr>
            <a:spLocks noChangeArrowheads="1"/>
          </p:cNvSpPr>
          <p:nvPr/>
        </p:nvSpPr>
        <p:spPr bwMode="auto">
          <a:xfrm>
            <a:off x="42846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7" name="Oval 35"/>
          <p:cNvSpPr>
            <a:spLocks noChangeArrowheads="1"/>
          </p:cNvSpPr>
          <p:nvPr/>
        </p:nvSpPr>
        <p:spPr bwMode="auto">
          <a:xfrm>
            <a:off x="43576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8" name="Oval 36"/>
          <p:cNvSpPr>
            <a:spLocks noChangeArrowheads="1"/>
          </p:cNvSpPr>
          <p:nvPr/>
        </p:nvSpPr>
        <p:spPr bwMode="auto">
          <a:xfrm>
            <a:off x="47164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09" name="Oval 37"/>
          <p:cNvSpPr>
            <a:spLocks noChangeArrowheads="1"/>
          </p:cNvSpPr>
          <p:nvPr/>
        </p:nvSpPr>
        <p:spPr bwMode="auto">
          <a:xfrm>
            <a:off x="47894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10" name="Oval 38"/>
          <p:cNvSpPr>
            <a:spLocks noChangeArrowheads="1"/>
          </p:cNvSpPr>
          <p:nvPr/>
        </p:nvSpPr>
        <p:spPr bwMode="auto">
          <a:xfrm>
            <a:off x="51482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11" name="Oval 39"/>
          <p:cNvSpPr>
            <a:spLocks noChangeArrowheads="1"/>
          </p:cNvSpPr>
          <p:nvPr/>
        </p:nvSpPr>
        <p:spPr bwMode="auto">
          <a:xfrm>
            <a:off x="52212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12" name="Oval 40"/>
          <p:cNvSpPr>
            <a:spLocks noChangeArrowheads="1"/>
          </p:cNvSpPr>
          <p:nvPr/>
        </p:nvSpPr>
        <p:spPr bwMode="auto">
          <a:xfrm>
            <a:off x="55800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13" name="Oval 41"/>
          <p:cNvSpPr>
            <a:spLocks noChangeArrowheads="1"/>
          </p:cNvSpPr>
          <p:nvPr/>
        </p:nvSpPr>
        <p:spPr bwMode="auto">
          <a:xfrm>
            <a:off x="56530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14" name="Oval 42"/>
          <p:cNvSpPr>
            <a:spLocks noChangeArrowheads="1"/>
          </p:cNvSpPr>
          <p:nvPr/>
        </p:nvSpPr>
        <p:spPr bwMode="auto">
          <a:xfrm>
            <a:off x="60118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15" name="Oval 43"/>
          <p:cNvSpPr>
            <a:spLocks noChangeArrowheads="1"/>
          </p:cNvSpPr>
          <p:nvPr/>
        </p:nvSpPr>
        <p:spPr bwMode="auto">
          <a:xfrm>
            <a:off x="60848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16" name="Oval 44"/>
          <p:cNvSpPr>
            <a:spLocks noChangeArrowheads="1"/>
          </p:cNvSpPr>
          <p:nvPr/>
        </p:nvSpPr>
        <p:spPr bwMode="auto">
          <a:xfrm>
            <a:off x="64436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17" name="Oval 45"/>
          <p:cNvSpPr>
            <a:spLocks noChangeArrowheads="1"/>
          </p:cNvSpPr>
          <p:nvPr/>
        </p:nvSpPr>
        <p:spPr bwMode="auto">
          <a:xfrm>
            <a:off x="65166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0" name="Oval 68"/>
          <p:cNvSpPr>
            <a:spLocks noChangeArrowheads="1"/>
          </p:cNvSpPr>
          <p:nvPr/>
        </p:nvSpPr>
        <p:spPr bwMode="auto">
          <a:xfrm>
            <a:off x="2335213" y="24923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1" name="Oval 69"/>
          <p:cNvSpPr>
            <a:spLocks noChangeArrowheads="1"/>
          </p:cNvSpPr>
          <p:nvPr/>
        </p:nvSpPr>
        <p:spPr bwMode="auto">
          <a:xfrm>
            <a:off x="2408238" y="25654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2" name="Oval 70"/>
          <p:cNvSpPr>
            <a:spLocks noChangeArrowheads="1"/>
          </p:cNvSpPr>
          <p:nvPr/>
        </p:nvSpPr>
        <p:spPr bwMode="auto">
          <a:xfrm>
            <a:off x="3055938" y="24923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3" name="Oval 71"/>
          <p:cNvSpPr>
            <a:spLocks noChangeArrowheads="1"/>
          </p:cNvSpPr>
          <p:nvPr/>
        </p:nvSpPr>
        <p:spPr bwMode="auto">
          <a:xfrm>
            <a:off x="3128963" y="25654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4" name="Oval 72"/>
          <p:cNvSpPr>
            <a:spLocks noChangeArrowheads="1"/>
          </p:cNvSpPr>
          <p:nvPr/>
        </p:nvSpPr>
        <p:spPr bwMode="auto">
          <a:xfrm>
            <a:off x="3776663" y="24923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5" name="Oval 73"/>
          <p:cNvSpPr>
            <a:spLocks noChangeArrowheads="1"/>
          </p:cNvSpPr>
          <p:nvPr/>
        </p:nvSpPr>
        <p:spPr bwMode="auto">
          <a:xfrm>
            <a:off x="3849688" y="25654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6" name="Oval 74"/>
          <p:cNvSpPr>
            <a:spLocks noChangeArrowheads="1"/>
          </p:cNvSpPr>
          <p:nvPr/>
        </p:nvSpPr>
        <p:spPr bwMode="auto">
          <a:xfrm>
            <a:off x="4497388" y="24923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7" name="Oval 75"/>
          <p:cNvSpPr>
            <a:spLocks noChangeArrowheads="1"/>
          </p:cNvSpPr>
          <p:nvPr/>
        </p:nvSpPr>
        <p:spPr bwMode="auto">
          <a:xfrm>
            <a:off x="4570413" y="25654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8" name="Oval 76"/>
          <p:cNvSpPr>
            <a:spLocks noChangeArrowheads="1"/>
          </p:cNvSpPr>
          <p:nvPr/>
        </p:nvSpPr>
        <p:spPr bwMode="auto">
          <a:xfrm>
            <a:off x="5218113" y="24923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49" name="Oval 77"/>
          <p:cNvSpPr>
            <a:spLocks noChangeArrowheads="1"/>
          </p:cNvSpPr>
          <p:nvPr/>
        </p:nvSpPr>
        <p:spPr bwMode="auto">
          <a:xfrm>
            <a:off x="5291138" y="25654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50" name="Oval 78"/>
          <p:cNvSpPr>
            <a:spLocks noChangeArrowheads="1"/>
          </p:cNvSpPr>
          <p:nvPr/>
        </p:nvSpPr>
        <p:spPr bwMode="auto">
          <a:xfrm>
            <a:off x="5938838" y="24923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51" name="Oval 79"/>
          <p:cNvSpPr>
            <a:spLocks noChangeArrowheads="1"/>
          </p:cNvSpPr>
          <p:nvPr/>
        </p:nvSpPr>
        <p:spPr bwMode="auto">
          <a:xfrm>
            <a:off x="6011863" y="25654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52" name="Oval 80"/>
          <p:cNvSpPr>
            <a:spLocks noChangeArrowheads="1"/>
          </p:cNvSpPr>
          <p:nvPr/>
        </p:nvSpPr>
        <p:spPr bwMode="auto">
          <a:xfrm>
            <a:off x="6659563" y="24923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53" name="Oval 81"/>
          <p:cNvSpPr>
            <a:spLocks noChangeArrowheads="1"/>
          </p:cNvSpPr>
          <p:nvPr/>
        </p:nvSpPr>
        <p:spPr bwMode="auto">
          <a:xfrm>
            <a:off x="6732588" y="25654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54" name="Oval 82"/>
          <p:cNvSpPr>
            <a:spLocks noChangeArrowheads="1"/>
          </p:cNvSpPr>
          <p:nvPr/>
        </p:nvSpPr>
        <p:spPr bwMode="auto">
          <a:xfrm>
            <a:off x="6875463" y="2924175"/>
            <a:ext cx="215900" cy="215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55" name="Oval 83"/>
          <p:cNvSpPr>
            <a:spLocks noChangeArrowheads="1"/>
          </p:cNvSpPr>
          <p:nvPr/>
        </p:nvSpPr>
        <p:spPr bwMode="auto">
          <a:xfrm>
            <a:off x="6948488" y="2997200"/>
            <a:ext cx="71437" cy="71438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59" name="AutoShape 87"/>
          <p:cNvSpPr>
            <a:spLocks noChangeArrowheads="1"/>
          </p:cNvSpPr>
          <p:nvPr/>
        </p:nvSpPr>
        <p:spPr bwMode="auto">
          <a:xfrm>
            <a:off x="21240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0" name="AutoShape 88"/>
          <p:cNvSpPr>
            <a:spLocks noChangeArrowheads="1"/>
          </p:cNvSpPr>
          <p:nvPr/>
        </p:nvSpPr>
        <p:spPr bwMode="auto">
          <a:xfrm>
            <a:off x="25558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1" name="AutoShape 89"/>
          <p:cNvSpPr>
            <a:spLocks noChangeArrowheads="1"/>
          </p:cNvSpPr>
          <p:nvPr/>
        </p:nvSpPr>
        <p:spPr bwMode="auto">
          <a:xfrm>
            <a:off x="29876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2" name="AutoShape 90"/>
          <p:cNvSpPr>
            <a:spLocks noChangeArrowheads="1"/>
          </p:cNvSpPr>
          <p:nvPr/>
        </p:nvSpPr>
        <p:spPr bwMode="auto">
          <a:xfrm>
            <a:off x="34194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3" name="AutoShape 91"/>
          <p:cNvSpPr>
            <a:spLocks noChangeArrowheads="1"/>
          </p:cNvSpPr>
          <p:nvPr/>
        </p:nvSpPr>
        <p:spPr bwMode="auto">
          <a:xfrm>
            <a:off x="38512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4" name="AutoShape 92"/>
          <p:cNvSpPr>
            <a:spLocks noChangeArrowheads="1"/>
          </p:cNvSpPr>
          <p:nvPr/>
        </p:nvSpPr>
        <p:spPr bwMode="auto">
          <a:xfrm>
            <a:off x="42830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5" name="AutoShape 93"/>
          <p:cNvSpPr>
            <a:spLocks noChangeArrowheads="1"/>
          </p:cNvSpPr>
          <p:nvPr/>
        </p:nvSpPr>
        <p:spPr bwMode="auto">
          <a:xfrm>
            <a:off x="47148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6" name="AutoShape 94"/>
          <p:cNvSpPr>
            <a:spLocks noChangeArrowheads="1"/>
          </p:cNvSpPr>
          <p:nvPr/>
        </p:nvSpPr>
        <p:spPr bwMode="auto">
          <a:xfrm>
            <a:off x="51466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7" name="AutoShape 95"/>
          <p:cNvSpPr>
            <a:spLocks noChangeArrowheads="1"/>
          </p:cNvSpPr>
          <p:nvPr/>
        </p:nvSpPr>
        <p:spPr bwMode="auto">
          <a:xfrm>
            <a:off x="55784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8" name="AutoShape 96"/>
          <p:cNvSpPr>
            <a:spLocks noChangeArrowheads="1"/>
          </p:cNvSpPr>
          <p:nvPr/>
        </p:nvSpPr>
        <p:spPr bwMode="auto">
          <a:xfrm>
            <a:off x="60102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69" name="AutoShape 97"/>
          <p:cNvSpPr>
            <a:spLocks noChangeArrowheads="1"/>
          </p:cNvSpPr>
          <p:nvPr/>
        </p:nvSpPr>
        <p:spPr bwMode="auto">
          <a:xfrm>
            <a:off x="64420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0" name="AutoShape 98"/>
          <p:cNvSpPr>
            <a:spLocks noChangeArrowheads="1"/>
          </p:cNvSpPr>
          <p:nvPr/>
        </p:nvSpPr>
        <p:spPr bwMode="auto">
          <a:xfrm>
            <a:off x="6873875" y="44370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1" name="AutoShape 99"/>
          <p:cNvSpPr>
            <a:spLocks noChangeArrowheads="1"/>
          </p:cNvSpPr>
          <p:nvPr/>
        </p:nvSpPr>
        <p:spPr bwMode="auto">
          <a:xfrm>
            <a:off x="2344738" y="48688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2" name="AutoShape 100"/>
          <p:cNvSpPr>
            <a:spLocks noChangeArrowheads="1"/>
          </p:cNvSpPr>
          <p:nvPr/>
        </p:nvSpPr>
        <p:spPr bwMode="auto">
          <a:xfrm>
            <a:off x="3063875" y="48688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3" name="AutoShape 101"/>
          <p:cNvSpPr>
            <a:spLocks noChangeArrowheads="1"/>
          </p:cNvSpPr>
          <p:nvPr/>
        </p:nvSpPr>
        <p:spPr bwMode="auto">
          <a:xfrm>
            <a:off x="3783013" y="48688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4" name="AutoShape 102"/>
          <p:cNvSpPr>
            <a:spLocks noChangeArrowheads="1"/>
          </p:cNvSpPr>
          <p:nvPr/>
        </p:nvSpPr>
        <p:spPr bwMode="auto">
          <a:xfrm>
            <a:off x="4502150" y="48688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5" name="AutoShape 103"/>
          <p:cNvSpPr>
            <a:spLocks noChangeArrowheads="1"/>
          </p:cNvSpPr>
          <p:nvPr/>
        </p:nvSpPr>
        <p:spPr bwMode="auto">
          <a:xfrm>
            <a:off x="5221288" y="48688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6" name="AutoShape 104"/>
          <p:cNvSpPr>
            <a:spLocks noChangeArrowheads="1"/>
          </p:cNvSpPr>
          <p:nvPr/>
        </p:nvSpPr>
        <p:spPr bwMode="auto">
          <a:xfrm>
            <a:off x="5940425" y="48688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7" name="AutoShape 105"/>
          <p:cNvSpPr>
            <a:spLocks noChangeArrowheads="1"/>
          </p:cNvSpPr>
          <p:nvPr/>
        </p:nvSpPr>
        <p:spPr bwMode="auto">
          <a:xfrm>
            <a:off x="6659563" y="4868863"/>
            <a:ext cx="215900" cy="215900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79" name="Freeform 107"/>
          <p:cNvSpPr>
            <a:spLocks/>
          </p:cNvSpPr>
          <p:nvPr/>
        </p:nvSpPr>
        <p:spPr bwMode="auto">
          <a:xfrm>
            <a:off x="468313" y="3789363"/>
            <a:ext cx="7704137" cy="1103312"/>
          </a:xfrm>
          <a:custGeom>
            <a:avLst/>
            <a:gdLst>
              <a:gd name="T0" fmla="*/ 0 w 4853"/>
              <a:gd name="T1" fmla="*/ 0 h 695"/>
              <a:gd name="T2" fmla="*/ 1224 w 4853"/>
              <a:gd name="T3" fmla="*/ 272 h 695"/>
              <a:gd name="T4" fmla="*/ 2086 w 4853"/>
              <a:gd name="T5" fmla="*/ 453 h 695"/>
              <a:gd name="T6" fmla="*/ 2903 w 4853"/>
              <a:gd name="T7" fmla="*/ 589 h 695"/>
              <a:gd name="T8" fmla="*/ 3810 w 4853"/>
              <a:gd name="T9" fmla="*/ 680 h 695"/>
              <a:gd name="T10" fmla="*/ 4853 w 4853"/>
              <a:gd name="T11" fmla="*/ 68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53" h="695">
                <a:moveTo>
                  <a:pt x="0" y="0"/>
                </a:moveTo>
                <a:cubicBezTo>
                  <a:pt x="438" y="98"/>
                  <a:pt x="876" y="197"/>
                  <a:pt x="1224" y="272"/>
                </a:cubicBezTo>
                <a:cubicBezTo>
                  <a:pt x="1572" y="347"/>
                  <a:pt x="1806" y="400"/>
                  <a:pt x="2086" y="453"/>
                </a:cubicBezTo>
                <a:cubicBezTo>
                  <a:pt x="2366" y="506"/>
                  <a:pt x="2616" y="551"/>
                  <a:pt x="2903" y="589"/>
                </a:cubicBezTo>
                <a:cubicBezTo>
                  <a:pt x="3190" y="627"/>
                  <a:pt x="3485" y="665"/>
                  <a:pt x="3810" y="680"/>
                </a:cubicBezTo>
                <a:cubicBezTo>
                  <a:pt x="4135" y="695"/>
                  <a:pt x="4679" y="680"/>
                  <a:pt x="4853" y="680"/>
                </a:cubicBezTo>
              </a:path>
            </a:pathLst>
          </a:custGeom>
          <a:noFill/>
          <a:ln w="25400" cap="flat" cmpd="sng">
            <a:solidFill>
              <a:srgbClr val="99CC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80" name="Line 108"/>
          <p:cNvSpPr>
            <a:spLocks noChangeShapeType="1"/>
          </p:cNvSpPr>
          <p:nvPr/>
        </p:nvSpPr>
        <p:spPr bwMode="auto">
          <a:xfrm>
            <a:off x="468313" y="3789363"/>
            <a:ext cx="7920037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83" name="Text Box 111"/>
          <p:cNvSpPr txBox="1">
            <a:spLocks noChangeArrowheads="1"/>
          </p:cNvSpPr>
          <p:nvPr/>
        </p:nvSpPr>
        <p:spPr bwMode="auto">
          <a:xfrm>
            <a:off x="7308850" y="4941888"/>
            <a:ext cx="16556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b="1" dirty="0" err="1" smtClean="0">
                <a:solidFill>
                  <a:srgbClr val="99CC00"/>
                </a:solidFill>
              </a:rPr>
              <a:t>reactio</a:t>
            </a:r>
            <a:r>
              <a:rPr lang="de-DE" altLang="de-DE" b="1" dirty="0" smtClean="0">
                <a:solidFill>
                  <a:srgbClr val="99CC00"/>
                </a:solidFill>
              </a:rPr>
              <a:t> </a:t>
            </a:r>
            <a:r>
              <a:rPr lang="de-DE" altLang="de-DE" b="1" dirty="0" err="1">
                <a:solidFill>
                  <a:srgbClr val="99CC00"/>
                </a:solidFill>
              </a:rPr>
              <a:t>products</a:t>
            </a:r>
            <a:endParaRPr lang="de-DE" altLang="de-DE" b="1" dirty="0">
              <a:solidFill>
                <a:srgbClr val="99CC00"/>
              </a:solidFill>
            </a:endParaRPr>
          </a:p>
        </p:txBody>
      </p:sp>
      <p:sp>
        <p:nvSpPr>
          <p:cNvPr id="54384" name="Line 112"/>
          <p:cNvSpPr>
            <a:spLocks noChangeShapeType="1"/>
          </p:cNvSpPr>
          <p:nvPr/>
        </p:nvSpPr>
        <p:spPr bwMode="auto">
          <a:xfrm>
            <a:off x="539750" y="3789363"/>
            <a:ext cx="7632700" cy="360362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385" name="Text Box 113"/>
          <p:cNvSpPr txBox="1">
            <a:spLocks noChangeArrowheads="1"/>
          </p:cNvSpPr>
          <p:nvPr/>
        </p:nvSpPr>
        <p:spPr bwMode="auto">
          <a:xfrm>
            <a:off x="5651500" y="2420938"/>
            <a:ext cx="936625" cy="36671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b="1"/>
              <a:t>B </a:t>
            </a:r>
            <a:r>
              <a:rPr lang="de-DE" altLang="de-DE" b="1">
                <a:sym typeface="Symbol" pitchFamily="18" charset="2"/>
              </a:rPr>
              <a:t> 1/r</a:t>
            </a:r>
          </a:p>
        </p:txBody>
      </p:sp>
      <p:sp>
        <p:nvSpPr>
          <p:cNvPr id="54386" name="Rectangle 114"/>
          <p:cNvSpPr>
            <a:spLocks noChangeArrowheads="1"/>
          </p:cNvSpPr>
          <p:nvPr/>
        </p:nvSpPr>
        <p:spPr bwMode="auto">
          <a:xfrm>
            <a:off x="2555875" y="3357563"/>
            <a:ext cx="41862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800">
                <a:solidFill>
                  <a:srgbClr val="0000FF"/>
                </a:solidFill>
                <a:latin typeface="Times New Roman" pitchFamily="18" charset="0"/>
              </a:defRPr>
            </a:lvl1pPr>
            <a:lvl2pPr algn="ctr">
              <a:defRPr sz="2800">
                <a:solidFill>
                  <a:srgbClr val="0000FF"/>
                </a:solidFill>
                <a:latin typeface="Times New Roman" pitchFamily="18" charset="0"/>
              </a:defRPr>
            </a:lvl2pPr>
            <a:lvl3pPr algn="ctr">
              <a:defRPr sz="2800">
                <a:solidFill>
                  <a:srgbClr val="0000FF"/>
                </a:solidFill>
                <a:latin typeface="Times New Roman" pitchFamily="18" charset="0"/>
              </a:defRPr>
            </a:lvl3pPr>
            <a:lvl4pPr algn="ctr">
              <a:defRPr sz="2800">
                <a:solidFill>
                  <a:srgbClr val="0000FF"/>
                </a:solidFill>
                <a:latin typeface="Times New Roman" pitchFamily="18" charset="0"/>
              </a:defRPr>
            </a:lvl4pPr>
            <a:lvl5pPr algn="ctr">
              <a:defRPr sz="2800">
                <a:solidFill>
                  <a:srgbClr val="0000FF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1800" b="1">
                <a:solidFill>
                  <a:srgbClr val="FF9933"/>
                </a:solidFill>
                <a:latin typeface="Arial" charset="0"/>
              </a:rPr>
              <a:t>primary beam </a:t>
            </a:r>
            <a:r>
              <a:rPr lang="de-DE" altLang="de-DE" sz="1800">
                <a:solidFill>
                  <a:srgbClr val="FF9933"/>
                </a:solidFill>
                <a:latin typeface="Arial" charset="0"/>
              </a:rPr>
              <a:t>does not hit the horn</a:t>
            </a:r>
          </a:p>
        </p:txBody>
      </p:sp>
    </p:spTree>
    <p:extLst>
      <p:ext uri="{BB962C8B-B14F-4D97-AF65-F5344CB8AC3E}">
        <p14:creationId xmlns:p14="http://schemas.microsoft.com/office/powerpoint/2010/main" val="17795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4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4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6" grpId="0" animBg="1"/>
      <p:bldP spid="54287" grpId="0" animBg="1"/>
      <p:bldP spid="54288" grpId="0" animBg="1"/>
      <p:bldP spid="54289" grpId="0" animBg="1"/>
      <p:bldP spid="54290" grpId="0" animBg="1"/>
      <p:bldP spid="54291" grpId="0" animBg="1"/>
      <p:bldP spid="54292" grpId="0" animBg="1"/>
      <p:bldP spid="54294" grpId="0" animBg="1"/>
      <p:bldP spid="54296" grpId="0" animBg="1"/>
      <p:bldP spid="54297" grpId="0" animBg="1"/>
      <p:bldP spid="54298" grpId="0" animBg="1"/>
      <p:bldP spid="54299" grpId="0" animBg="1"/>
      <p:bldP spid="54300" grpId="0" animBg="1"/>
      <p:bldP spid="54301" grpId="0" animBg="1"/>
      <p:bldP spid="54302" grpId="0" animBg="1"/>
      <p:bldP spid="54303" grpId="0" animBg="1"/>
      <p:bldP spid="54304" grpId="0" animBg="1"/>
      <p:bldP spid="54305" grpId="0" animBg="1"/>
      <p:bldP spid="54306" grpId="0" animBg="1"/>
      <p:bldP spid="54307" grpId="0" animBg="1"/>
      <p:bldP spid="54308" grpId="0" animBg="1"/>
      <p:bldP spid="54309" grpId="0" animBg="1"/>
      <p:bldP spid="54310" grpId="0" animBg="1"/>
      <p:bldP spid="54311" grpId="0" animBg="1"/>
      <p:bldP spid="54312" grpId="0" animBg="1"/>
      <p:bldP spid="54313" grpId="0" animBg="1"/>
      <p:bldP spid="54314" grpId="0" animBg="1"/>
      <p:bldP spid="54315" grpId="0" animBg="1"/>
      <p:bldP spid="54316" grpId="0" animBg="1"/>
      <p:bldP spid="54317" grpId="0" animBg="1"/>
      <p:bldP spid="54340" grpId="0" animBg="1"/>
      <p:bldP spid="54341" grpId="0" animBg="1"/>
      <p:bldP spid="54342" grpId="0" animBg="1"/>
      <p:bldP spid="54343" grpId="0" animBg="1"/>
      <p:bldP spid="54344" grpId="0" animBg="1"/>
      <p:bldP spid="54345" grpId="0" animBg="1"/>
      <p:bldP spid="54346" grpId="0" animBg="1"/>
      <p:bldP spid="54347" grpId="0" animBg="1"/>
      <p:bldP spid="54348" grpId="0" animBg="1"/>
      <p:bldP spid="54349" grpId="0" animBg="1"/>
      <p:bldP spid="54350" grpId="0" animBg="1"/>
      <p:bldP spid="54351" grpId="0" animBg="1"/>
      <p:bldP spid="54352" grpId="0" animBg="1"/>
      <p:bldP spid="54353" grpId="0" animBg="1"/>
      <p:bldP spid="54354" grpId="0" animBg="1"/>
      <p:bldP spid="54355" grpId="0" animBg="1"/>
      <p:bldP spid="54359" grpId="0" animBg="1"/>
      <p:bldP spid="54360" grpId="0" animBg="1"/>
      <p:bldP spid="54361" grpId="0" animBg="1"/>
      <p:bldP spid="54362" grpId="0" animBg="1"/>
      <p:bldP spid="54363" grpId="0" animBg="1"/>
      <p:bldP spid="54364" grpId="0" animBg="1"/>
      <p:bldP spid="54365" grpId="0" animBg="1"/>
      <p:bldP spid="54366" grpId="0" animBg="1"/>
      <p:bldP spid="54367" grpId="0" animBg="1"/>
      <p:bldP spid="54368" grpId="0" animBg="1"/>
      <p:bldP spid="54369" grpId="0" animBg="1"/>
      <p:bldP spid="54370" grpId="0" animBg="1"/>
      <p:bldP spid="54371" grpId="0" animBg="1"/>
      <p:bldP spid="54372" grpId="0" animBg="1"/>
      <p:bldP spid="54373" grpId="0" animBg="1"/>
      <p:bldP spid="54374" grpId="0" animBg="1"/>
      <p:bldP spid="54375" grpId="0" animBg="1"/>
      <p:bldP spid="54376" grpId="0" animBg="1"/>
      <p:bldP spid="54377" grpId="0" animBg="1"/>
      <p:bldP spid="54379" grpId="0" animBg="1"/>
      <p:bldP spid="54380" grpId="0" animBg="1"/>
      <p:bldP spid="54383" grpId="0"/>
      <p:bldP spid="54384" grpId="0" animBg="1"/>
      <p:bldP spid="54385" grpId="0" animBg="1"/>
      <p:bldP spid="543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pbar </a:t>
            </a:r>
            <a:r>
              <a:rPr lang="de-DE" dirty="0" err="1" smtClean="0"/>
              <a:t>separator</a:t>
            </a:r>
            <a:endParaRPr lang="de-DE" dirty="0"/>
          </a:p>
        </p:txBody>
      </p:sp>
      <p:pic>
        <p:nvPicPr>
          <p:cNvPr id="15362" name="Picture 2" descr="LayoutNew-4RefPkt_g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" y="1360562"/>
            <a:ext cx="8859731" cy="2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 bwMode="auto">
          <a:xfrm>
            <a:off x="72564" y="2636912"/>
            <a:ext cx="210923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2201047" y="2636912"/>
            <a:ext cx="106045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Gerade Verbindung mit Pfeil 28"/>
          <p:cNvCxnSpPr/>
          <p:nvPr/>
        </p:nvCxnSpPr>
        <p:spPr bwMode="auto">
          <a:xfrm flipV="1">
            <a:off x="3203848" y="1854116"/>
            <a:ext cx="2736304" cy="768350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feld 35"/>
          <p:cNvSpPr txBox="1"/>
          <p:nvPr/>
        </p:nvSpPr>
        <p:spPr>
          <a:xfrm>
            <a:off x="4860032" y="136056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PS01 (</a:t>
            </a:r>
            <a:r>
              <a:rPr lang="de-DE" b="1" dirty="0" err="1" smtClean="0">
                <a:solidFill>
                  <a:srgbClr val="0070C0"/>
                </a:solidFill>
              </a:rPr>
              <a:t>vac</a:t>
            </a:r>
            <a:r>
              <a:rPr lang="de-DE" b="1" dirty="0" smtClean="0">
                <a:solidFill>
                  <a:srgbClr val="0070C0"/>
                </a:solidFill>
              </a:rPr>
              <a:t>.)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201047" y="177281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B0F0"/>
                </a:solidFill>
              </a:rPr>
              <a:t>PS01 (</a:t>
            </a:r>
            <a:r>
              <a:rPr lang="de-DE" b="1" dirty="0" err="1" smtClean="0">
                <a:solidFill>
                  <a:srgbClr val="00B0F0"/>
                </a:solidFill>
              </a:rPr>
              <a:t>air</a:t>
            </a:r>
            <a:r>
              <a:rPr lang="de-DE" b="1" dirty="0" smtClean="0">
                <a:solidFill>
                  <a:srgbClr val="00B0F0"/>
                </a:solidFill>
              </a:rPr>
              <a:t>)</a:t>
            </a:r>
            <a:endParaRPr lang="de-DE" b="1" dirty="0">
              <a:solidFill>
                <a:srgbClr val="00B0F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69" y="3717032"/>
            <a:ext cx="89989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 bwMode="auto">
          <a:xfrm>
            <a:off x="1907704" y="2370438"/>
            <a:ext cx="504056" cy="50405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3269659" y="2657972"/>
            <a:ext cx="94230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835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772400" cy="741015"/>
          </a:xfrm>
        </p:spPr>
        <p:txBody>
          <a:bodyPr/>
          <a:lstStyle/>
          <a:p>
            <a:r>
              <a:rPr lang="de-DE" dirty="0" smtClean="0"/>
              <a:t>Target </a:t>
            </a:r>
            <a:r>
              <a:rPr lang="de-DE" dirty="0" err="1" smtClean="0"/>
              <a:t>station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mounted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horn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050" name="Grafi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691143" cy="480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 bwMode="auto">
          <a:xfrm flipV="1">
            <a:off x="1331640" y="4149080"/>
            <a:ext cx="936104" cy="72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1125627" y="4365104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BEAM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11068"/>
            <a:ext cx="7772400" cy="813023"/>
          </a:xfrm>
        </p:spPr>
        <p:txBody>
          <a:bodyPr/>
          <a:lstStyle/>
          <a:p>
            <a:r>
              <a:rPr lang="de-DE" dirty="0" smtClean="0"/>
              <a:t>Target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horn</a:t>
            </a:r>
            <a:r>
              <a:rPr lang="de-DE" dirty="0" smtClean="0"/>
              <a:t> in </a:t>
            </a:r>
            <a:r>
              <a:rPr lang="de-DE" dirty="0" err="1" smtClean="0"/>
              <a:t>detail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932040" y="1628800"/>
            <a:ext cx="3384376" cy="16312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FFC000"/>
                </a:solidFill>
              </a:rPr>
              <a:t>5 Nickel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/>
              <a:t>rods</a:t>
            </a:r>
            <a:r>
              <a:rPr lang="de-DE" sz="2000" dirty="0" smtClean="0"/>
              <a:t> (3mm </a:t>
            </a:r>
            <a:r>
              <a:rPr lang="de-DE" sz="2000" dirty="0" err="1" smtClean="0"/>
              <a:t>diameter</a:t>
            </a:r>
            <a:r>
              <a:rPr lang="de-DE" sz="2000" dirty="0" smtClean="0"/>
              <a:t>, 100 mm </a:t>
            </a:r>
            <a:r>
              <a:rPr lang="de-DE" sz="2000" dirty="0" err="1" smtClean="0"/>
              <a:t>length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surrounded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graphite</a:t>
            </a:r>
            <a:endParaRPr lang="de-DE" sz="2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de-DE" sz="2000" dirty="0" smtClean="0"/>
              <a:t>in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aluminum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smtClean="0"/>
              <a:t>block,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rgbClr val="FF33CC"/>
                </a:solidFill>
              </a:rPr>
              <a:t>titanium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/>
              <a:t>windows</a:t>
            </a:r>
            <a:endParaRPr lang="de-DE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73399"/>
            <a:ext cx="4896867" cy="22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691680" y="4221088"/>
            <a:ext cx="4208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sz="2000" dirty="0"/>
              <a:t>CERN ACOL </a:t>
            </a:r>
            <a:r>
              <a:rPr lang="de-DE" altLang="en-US" sz="2000" dirty="0" smtClean="0"/>
              <a:t>Horn- </a:t>
            </a:r>
            <a:r>
              <a:rPr lang="de-DE" altLang="en-US" sz="2000" dirty="0" err="1" smtClean="0"/>
              <a:t>inner</a:t>
            </a:r>
            <a:r>
              <a:rPr lang="de-DE" altLang="en-US" sz="2000" dirty="0" smtClean="0"/>
              <a:t> </a:t>
            </a:r>
            <a:r>
              <a:rPr lang="de-DE" altLang="en-US" sz="2000" dirty="0" err="1" smtClean="0"/>
              <a:t>conductor</a:t>
            </a:r>
            <a:endParaRPr lang="de-DE" sz="2000" dirty="0"/>
          </a:p>
        </p:txBody>
      </p:sp>
      <p:pic>
        <p:nvPicPr>
          <p:cNvPr id="4098" name="Grafik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b="12646"/>
          <a:stretch/>
        </p:blipFill>
        <p:spPr bwMode="auto">
          <a:xfrm>
            <a:off x="95605" y="1224091"/>
            <a:ext cx="4591864" cy="256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020272" y="5435363"/>
            <a:ext cx="1492716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I= 400 </a:t>
            </a:r>
            <a:r>
              <a:rPr lang="de-DE" dirty="0" err="1" smtClean="0"/>
              <a:t>kA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01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772400" cy="741015"/>
          </a:xfrm>
        </p:spPr>
        <p:txBody>
          <a:bodyPr/>
          <a:lstStyle/>
          <a:p>
            <a:r>
              <a:rPr lang="de-DE" dirty="0" err="1" smtClean="0"/>
              <a:t>Assemblies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disposed</a:t>
            </a:r>
            <a:endParaRPr lang="de-DE" dirty="0"/>
          </a:p>
        </p:txBody>
      </p:sp>
      <p:pic>
        <p:nvPicPr>
          <p:cNvPr id="1026" name="Grafik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6" r="36743" b="3315"/>
          <a:stretch/>
        </p:blipFill>
        <p:spPr bwMode="auto">
          <a:xfrm>
            <a:off x="2653554" y="1386598"/>
            <a:ext cx="2109290" cy="434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k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6" r="38507" b="2064"/>
          <a:stretch/>
        </p:blipFill>
        <p:spPr bwMode="auto">
          <a:xfrm>
            <a:off x="5724128" y="1374189"/>
            <a:ext cx="2036364" cy="444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203848" y="5941475"/>
            <a:ext cx="915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 ≈ 70 kg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84168" y="5961780"/>
            <a:ext cx="1005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 ≈ 120 kg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300192" y="3376461"/>
            <a:ext cx="1273105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I= 400 </a:t>
            </a:r>
            <a:r>
              <a:rPr lang="de-DE" sz="2000" dirty="0" err="1" smtClean="0">
                <a:solidFill>
                  <a:schemeClr val="bg1"/>
                </a:solidFill>
              </a:rPr>
              <a:t>kA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3528" y="1556792"/>
            <a:ext cx="21427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Activation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about</a:t>
            </a:r>
            <a:r>
              <a:rPr lang="de-DE" dirty="0" smtClean="0"/>
              <a:t> 10</a:t>
            </a:r>
            <a:r>
              <a:rPr lang="de-DE" baseline="30000" dirty="0" smtClean="0"/>
              <a:t>11</a:t>
            </a:r>
            <a:r>
              <a:rPr lang="de-DE" dirty="0" smtClean="0"/>
              <a:t> </a:t>
            </a:r>
            <a:r>
              <a:rPr lang="de-DE" dirty="0" err="1" smtClean="0"/>
              <a:t>Bq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72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dose rates during operation: Horizontal Cut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89989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9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Residual dose rate </a:t>
            </a:r>
            <a:r>
              <a:rPr lang="de-DE" dirty="0" err="1" smtClean="0"/>
              <a:t>around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r>
              <a:rPr lang="de-DE" dirty="0" smtClean="0"/>
              <a:t> I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90220"/>
            <a:ext cx="5760640" cy="43204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3275856" y="3290809"/>
            <a:ext cx="1008112" cy="21602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023222" y="558075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err="1"/>
              <a:t>a</a:t>
            </a:r>
            <a:r>
              <a:rPr lang="de-DE" sz="1800" b="1" dirty="0" err="1" smtClean="0"/>
              <a:t>ir</a:t>
            </a:r>
            <a:endParaRPr lang="de-DE" sz="18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2836374" y="3573016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</a:rPr>
              <a:t>c</a:t>
            </a:r>
            <a:r>
              <a:rPr lang="de-DE" sz="1600" b="1" dirty="0" err="1" smtClean="0">
                <a:solidFill>
                  <a:schemeClr val="bg1"/>
                </a:solidFill>
              </a:rPr>
              <a:t>oncrete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749196" y="4772546"/>
            <a:ext cx="10390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err="1"/>
              <a:t>c</a:t>
            </a:r>
            <a:r>
              <a:rPr lang="de-DE" sz="1600" b="1" dirty="0" err="1" smtClean="0"/>
              <a:t>oncrete</a:t>
            </a:r>
            <a:endParaRPr lang="de-DE" sz="16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1655070" y="4005064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a</a:t>
            </a:r>
            <a:r>
              <a:rPr lang="de-DE" sz="1600" b="1" dirty="0" err="1" smtClean="0"/>
              <a:t>ir</a:t>
            </a:r>
            <a:endParaRPr lang="de-DE" sz="16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2629287" y="4086364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i</a:t>
            </a:r>
            <a:r>
              <a:rPr lang="de-DE" sz="1600" b="1" dirty="0" err="1" smtClean="0"/>
              <a:t>ron</a:t>
            </a:r>
            <a:endParaRPr lang="de-DE" sz="1600" b="1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1187624" y="5148709"/>
            <a:ext cx="1584176" cy="49476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206913" y="5226814"/>
            <a:ext cx="1620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Handling Area</a:t>
            </a:r>
            <a:endParaRPr lang="de-DE" sz="16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2" y="1259490"/>
            <a:ext cx="5584402" cy="18722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966258" y="4005064"/>
            <a:ext cx="3082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Restricted</a:t>
            </a:r>
            <a:r>
              <a:rPr lang="de-DE" sz="1600" dirty="0" smtClean="0"/>
              <a:t> </a:t>
            </a:r>
            <a:r>
              <a:rPr lang="de-DE" sz="1600" dirty="0" err="1" smtClean="0"/>
              <a:t>area</a:t>
            </a:r>
            <a:r>
              <a:rPr lang="de-DE" sz="1600" dirty="0"/>
              <a:t> </a:t>
            </a:r>
            <a:r>
              <a:rPr lang="de-DE" sz="1600" dirty="0" smtClean="0"/>
              <a:t>(„Sperrbereich“)</a:t>
            </a:r>
            <a:endParaRPr lang="de-DE" sz="1600" dirty="0"/>
          </a:p>
        </p:txBody>
      </p:sp>
      <p:sp>
        <p:nvSpPr>
          <p:cNvPr id="18" name="Geschweifte Klammer rechts 17"/>
          <p:cNvSpPr/>
          <p:nvPr/>
        </p:nvSpPr>
        <p:spPr bwMode="auto">
          <a:xfrm>
            <a:off x="5724128" y="3506833"/>
            <a:ext cx="288032" cy="1290319"/>
          </a:xfrm>
          <a:prstGeom prst="righ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Geschweifte Klammer rechts 18"/>
          <p:cNvSpPr/>
          <p:nvPr/>
        </p:nvSpPr>
        <p:spPr bwMode="auto">
          <a:xfrm>
            <a:off x="5735294" y="4803721"/>
            <a:ext cx="288032" cy="641503"/>
          </a:xfrm>
          <a:prstGeom prst="righ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968973" y="4955195"/>
            <a:ext cx="328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Controlled</a:t>
            </a:r>
            <a:r>
              <a:rPr lang="de-DE" sz="1600" dirty="0" smtClean="0"/>
              <a:t> </a:t>
            </a:r>
            <a:r>
              <a:rPr lang="de-DE" sz="1600" dirty="0" err="1" smtClean="0"/>
              <a:t>area</a:t>
            </a:r>
            <a:r>
              <a:rPr lang="de-DE" sz="1600" dirty="0" smtClean="0"/>
              <a:t> („Kontrollbereich“)</a:t>
            </a:r>
            <a:endParaRPr lang="de-DE" sz="1600" dirty="0"/>
          </a:p>
        </p:txBody>
      </p:sp>
      <p:sp>
        <p:nvSpPr>
          <p:cNvPr id="21" name="Geschweifte Klammer rechts 20"/>
          <p:cNvSpPr/>
          <p:nvPr/>
        </p:nvSpPr>
        <p:spPr bwMode="auto">
          <a:xfrm>
            <a:off x="5765715" y="5445224"/>
            <a:ext cx="227190" cy="320199"/>
          </a:xfrm>
          <a:prstGeom prst="rightBrac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045347" y="5473035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Monitored</a:t>
            </a:r>
            <a:r>
              <a:rPr lang="de-DE" sz="1600" dirty="0" smtClean="0"/>
              <a:t> </a:t>
            </a:r>
            <a:r>
              <a:rPr lang="de-DE" sz="1600" dirty="0" err="1" smtClean="0"/>
              <a:t>area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(„Überwachungsbereich“)</a:t>
            </a:r>
            <a:endParaRPr lang="de-DE" sz="1600" dirty="0"/>
          </a:p>
        </p:txBody>
      </p:sp>
      <p:sp>
        <p:nvSpPr>
          <p:cNvPr id="23" name="Textfeld 22"/>
          <p:cNvSpPr txBox="1"/>
          <p:nvPr/>
        </p:nvSpPr>
        <p:spPr>
          <a:xfrm>
            <a:off x="5966258" y="1259490"/>
            <a:ext cx="2952328" cy="206210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According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</a:p>
          <a:p>
            <a:r>
              <a:rPr lang="de-DE" sz="1600" dirty="0"/>
              <a:t>R</a:t>
            </a:r>
            <a:r>
              <a:rPr lang="de-DE" sz="1600" dirty="0" smtClean="0"/>
              <a:t>adiation </a:t>
            </a:r>
            <a:r>
              <a:rPr lang="de-DE" sz="1600" dirty="0" err="1"/>
              <a:t>protection</a:t>
            </a:r>
            <a:r>
              <a:rPr lang="de-DE" sz="1600" dirty="0"/>
              <a:t> </a:t>
            </a:r>
            <a:r>
              <a:rPr lang="de-DE" sz="1600" dirty="0" err="1" smtClean="0"/>
              <a:t>law</a:t>
            </a:r>
            <a:r>
              <a:rPr lang="de-DE" sz="1600" dirty="0" smtClean="0"/>
              <a:t> („Strahlenschutzverordnung“):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Critical </a:t>
            </a:r>
            <a:r>
              <a:rPr lang="de-DE" sz="1600" dirty="0" err="1" smtClean="0"/>
              <a:t>value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professionals: 20 </a:t>
            </a:r>
            <a:r>
              <a:rPr lang="de-DE" sz="1600" dirty="0" err="1" smtClean="0"/>
              <a:t>mSv</a:t>
            </a:r>
            <a:r>
              <a:rPr lang="de-DE" sz="1600" dirty="0" smtClean="0"/>
              <a:t>/a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The dose </a:t>
            </a:r>
            <a:r>
              <a:rPr lang="de-DE" sz="1600" dirty="0" err="1" smtClean="0"/>
              <a:t>has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b="1" dirty="0"/>
              <a:t>A</a:t>
            </a:r>
            <a:r>
              <a:rPr lang="de-DE" sz="1600" dirty="0" smtClean="0"/>
              <a:t>s </a:t>
            </a:r>
            <a:r>
              <a:rPr lang="de-DE" sz="1600" b="1" dirty="0"/>
              <a:t>L</a:t>
            </a:r>
            <a:r>
              <a:rPr lang="de-DE" sz="1600" dirty="0" smtClean="0"/>
              <a:t>ow </a:t>
            </a:r>
            <a:r>
              <a:rPr lang="de-DE" sz="1600" b="1" dirty="0"/>
              <a:t>A</a:t>
            </a:r>
            <a:r>
              <a:rPr lang="de-DE" sz="1600" dirty="0" smtClean="0"/>
              <a:t>s </a:t>
            </a:r>
            <a:r>
              <a:rPr lang="de-DE" sz="1600" b="1" dirty="0" err="1"/>
              <a:t>R</a:t>
            </a:r>
            <a:r>
              <a:rPr lang="de-DE" sz="1600" dirty="0" err="1" smtClean="0"/>
              <a:t>easonable</a:t>
            </a:r>
            <a:r>
              <a:rPr lang="de-DE" sz="1600" dirty="0" smtClean="0"/>
              <a:t> </a:t>
            </a:r>
            <a:r>
              <a:rPr lang="de-DE" sz="1600" b="1" dirty="0" err="1" smtClean="0"/>
              <a:t>A</a:t>
            </a:r>
            <a:r>
              <a:rPr lang="de-DE" sz="1600" dirty="0" err="1" smtClean="0"/>
              <a:t>chievable</a:t>
            </a:r>
            <a:r>
              <a:rPr lang="de-DE" sz="1600" dirty="0" smtClean="0"/>
              <a:t> (ALARA)!</a:t>
            </a:r>
            <a:endParaRPr lang="de-DE" sz="1600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>
            <a:off x="745913" y="2112259"/>
            <a:ext cx="57606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578160" y="211725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C00000"/>
                </a:solidFill>
              </a:rPr>
              <a:t>BEAM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343113" y="1844824"/>
            <a:ext cx="2580815" cy="57606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Microsoft Office PowerPoint</Application>
  <PresentationFormat>Bildschirmpräsentation (4:3)</PresentationFormat>
  <Paragraphs>176</Paragraphs>
  <Slides>33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5" baseType="lpstr">
      <vt:lpstr>Leere Präsentation</vt:lpstr>
      <vt:lpstr>Chart</vt:lpstr>
      <vt:lpstr>Status of the FAIR pbar target: Target handling study</vt:lpstr>
      <vt:lpstr>Outline</vt:lpstr>
      <vt:lpstr>Overview</vt:lpstr>
      <vt:lpstr>Sections of the pbar separator</vt:lpstr>
      <vt:lpstr>Target station with mounted target and magnetic horn</vt:lpstr>
      <vt:lpstr>Target and magnetic horn in detail</vt:lpstr>
      <vt:lpstr>Assemblies to be disposed</vt:lpstr>
      <vt:lpstr>Equivalent dose rates during operation: Horizontal Cut</vt:lpstr>
      <vt:lpstr>Residual dose rate around target station I</vt:lpstr>
      <vt:lpstr>Residual dose rate around target station II</vt:lpstr>
      <vt:lpstr>Activity/Dose after Cooling</vt:lpstr>
      <vt:lpstr>How to transport the components to the hot cell?</vt:lpstr>
      <vt:lpstr>Overview</vt:lpstr>
      <vt:lpstr>Transport concept in building 6c</vt:lpstr>
      <vt:lpstr>Bring the target out of the target station</vt:lpstr>
      <vt:lpstr>Overview of transport in building 6c</vt:lpstr>
      <vt:lpstr>Transportation study of Kraftanlagen Heidelberg</vt:lpstr>
      <vt:lpstr>Target station and transport container in tunnel (E 10)</vt:lpstr>
      <vt:lpstr>Overview of transport in building 6c II</vt:lpstr>
      <vt:lpstr>Shielding flask: dose rate calculations</vt:lpstr>
      <vt:lpstr>Shielding flask: technical design </vt:lpstr>
      <vt:lpstr>Transport in E20 (ground level)</vt:lpstr>
      <vt:lpstr>Transport outside of the building</vt:lpstr>
      <vt:lpstr>Layout of hot cell in Super FRS building</vt:lpstr>
      <vt:lpstr>Hot cell of Super FRS: Side view</vt:lpstr>
      <vt:lpstr>Strategy for the case of intervention</vt:lpstr>
      <vt:lpstr>Outlook &amp; follow-up-tasks</vt:lpstr>
      <vt:lpstr>Appendix</vt:lpstr>
      <vt:lpstr>PowerPoint-Präsentation</vt:lpstr>
      <vt:lpstr>PowerPoint-Präsentation</vt:lpstr>
      <vt:lpstr>PowerPoint-Präsentation</vt:lpstr>
      <vt:lpstr>PowerPoint-Präsentation</vt:lpstr>
      <vt:lpstr>The Magnetic Horn</vt:lpstr>
    </vt:vector>
  </TitlesOfParts>
  <Company>Carola Pomplun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Manuela Helmecke</cp:lastModifiedBy>
  <cp:revision>261</cp:revision>
  <cp:lastPrinted>2014-09-25T09:30:25Z</cp:lastPrinted>
  <dcterms:created xsi:type="dcterms:W3CDTF">2006-05-04T10:03:59Z</dcterms:created>
  <dcterms:modified xsi:type="dcterms:W3CDTF">2014-09-25T09:37:48Z</dcterms:modified>
</cp:coreProperties>
</file>