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  <p:sldId id="265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33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72" y="1604841"/>
            <a:ext cx="8228763" cy="397813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B5A2B-8C60-4D4A-B526-44D6EBD5CF20}" type="datetimeFigureOut">
              <a:rPr lang="pl-PL" smtClean="0"/>
              <a:pPr/>
              <a:t>2014-09-10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3C4E-A1B7-49BB-8E97-D5F4AFA8FD0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Presentation</a:t>
            </a:r>
            <a:r>
              <a:rPr lang="pl-PL" dirty="0" smtClean="0"/>
              <a:t> of </a:t>
            </a:r>
            <a:r>
              <a:rPr lang="pl-PL" dirty="0" err="1" smtClean="0"/>
              <a:t>new</a:t>
            </a:r>
            <a:r>
              <a:rPr lang="pl-PL" dirty="0" smtClean="0"/>
              <a:t> Kraków Group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16824" cy="1752600"/>
          </a:xfrm>
        </p:spPr>
        <p:txBody>
          <a:bodyPr/>
          <a:lstStyle/>
          <a:p>
            <a:r>
              <a:rPr lang="pl-PL" dirty="0" smtClean="0"/>
              <a:t>Krzysztof </a:t>
            </a:r>
            <a:r>
              <a:rPr lang="pl-PL" dirty="0" err="1" smtClean="0"/>
              <a:t>Korcyl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smtClean="0"/>
              <a:t>(</a:t>
            </a:r>
            <a:r>
              <a:rPr lang="pl-PL" dirty="0" err="1" smtClean="0"/>
              <a:t>Cracow</a:t>
            </a:r>
            <a:r>
              <a:rPr lang="pl-PL" dirty="0" smtClean="0"/>
              <a:t> </a:t>
            </a:r>
            <a:r>
              <a:rPr lang="pl-PL" dirty="0" err="1" smtClean="0"/>
              <a:t>University</a:t>
            </a:r>
            <a:r>
              <a:rPr lang="pl-PL" dirty="0" smtClean="0"/>
              <a:t> of Technology, IFJ - PAN)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6950"/>
          </a:xfrm>
        </p:spPr>
        <p:txBody>
          <a:bodyPr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group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51520" y="1700808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4 (6) </a:t>
            </a:r>
            <a:r>
              <a:rPr lang="pl-PL" sz="2400" dirty="0" err="1" smtClean="0"/>
              <a:t>persons</a:t>
            </a:r>
            <a:r>
              <a:rPr lang="pl-PL" sz="2400" dirty="0" smtClean="0"/>
              <a:t>  (</a:t>
            </a:r>
            <a:r>
              <a:rPr lang="pl-PL" sz="2400" dirty="0" err="1" smtClean="0"/>
              <a:t>lecturers</a:t>
            </a:r>
            <a:r>
              <a:rPr lang="pl-PL" sz="2400" dirty="0" smtClean="0"/>
              <a:t> </a:t>
            </a:r>
            <a:r>
              <a:rPr lang="pl-PL" sz="2400" dirty="0" err="1" smtClean="0"/>
              <a:t>at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Cracow</a:t>
            </a:r>
            <a:r>
              <a:rPr lang="pl-PL" sz="2400" dirty="0" smtClean="0"/>
              <a:t> </a:t>
            </a:r>
            <a:r>
              <a:rPr lang="pl-PL" sz="2400" dirty="0" err="1" smtClean="0"/>
              <a:t>University</a:t>
            </a:r>
            <a:r>
              <a:rPr lang="pl-PL" sz="2400" dirty="0" smtClean="0"/>
              <a:t> of Technology </a:t>
            </a:r>
            <a:r>
              <a:rPr lang="pl-PL" sz="2400" dirty="0"/>
              <a:t> </a:t>
            </a:r>
            <a:r>
              <a:rPr lang="pl-PL" sz="2400" dirty="0" smtClean="0"/>
              <a:t>			</a:t>
            </a:r>
            <a:r>
              <a:rPr lang="pl-PL" sz="2400" dirty="0" err="1" smtClean="0"/>
              <a:t>Institute</a:t>
            </a:r>
            <a:r>
              <a:rPr lang="pl-PL" sz="2400" dirty="0" smtClean="0"/>
              <a:t> of </a:t>
            </a:r>
            <a:r>
              <a:rPr lang="pl-PL" sz="2400" dirty="0" err="1" smtClean="0"/>
              <a:t>Teleinformatics</a:t>
            </a:r>
            <a:r>
              <a:rPr lang="pl-PL" sz="2400" dirty="0" smtClean="0"/>
              <a:t> 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	</a:t>
            </a:r>
            <a:r>
              <a:rPr lang="pl-PL" sz="2400" dirty="0" err="1" smtClean="0"/>
              <a:t>Faculty</a:t>
            </a:r>
            <a:r>
              <a:rPr lang="pl-PL" sz="2400" dirty="0" smtClean="0"/>
              <a:t> of </a:t>
            </a:r>
            <a:r>
              <a:rPr lang="pl-PL" sz="2400" dirty="0" err="1" smtClean="0"/>
              <a:t>Physics</a:t>
            </a:r>
            <a:r>
              <a:rPr lang="pl-PL" sz="2400" dirty="0" smtClean="0"/>
              <a:t>, </a:t>
            </a:r>
            <a:r>
              <a:rPr lang="pl-PL" sz="2400" dirty="0" err="1" smtClean="0"/>
              <a:t>Mathematics</a:t>
            </a:r>
            <a:r>
              <a:rPr lang="pl-PL" sz="2400" dirty="0" smtClean="0"/>
              <a:t> and </a:t>
            </a:r>
            <a:r>
              <a:rPr lang="pl-PL" sz="2400" dirty="0" err="1" smtClean="0"/>
              <a:t>Informatics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r>
              <a:rPr lang="pl-PL" sz="2400" dirty="0" smtClean="0"/>
              <a:t>	</a:t>
            </a:r>
            <a:r>
              <a:rPr lang="pl-PL" sz="2400" dirty="0" err="1" smtClean="0"/>
              <a:t>two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phd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informatics</a:t>
            </a:r>
            <a:endParaRPr lang="pl-PL" sz="2400" dirty="0" smtClean="0"/>
          </a:p>
          <a:p>
            <a:r>
              <a:rPr lang="pl-PL" sz="2400" dirty="0" smtClean="0"/>
              <a:t>	</a:t>
            </a:r>
            <a:r>
              <a:rPr lang="pl-PL" sz="2400" dirty="0" err="1" smtClean="0"/>
              <a:t>two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 </a:t>
            </a:r>
            <a:r>
              <a:rPr lang="pl-PL" sz="2400" dirty="0" err="1" smtClean="0"/>
              <a:t>phd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physics</a:t>
            </a:r>
            <a:r>
              <a:rPr lang="pl-PL" sz="2400" dirty="0" smtClean="0"/>
              <a:t> ( + </a:t>
            </a:r>
            <a:r>
              <a:rPr lang="pl-PL" sz="2400" dirty="0" err="1" smtClean="0"/>
              <a:t>habilitation</a:t>
            </a:r>
            <a:r>
              <a:rPr lang="pl-PL" sz="2400" dirty="0" smtClean="0"/>
              <a:t> + 1 prof.)</a:t>
            </a:r>
          </a:p>
          <a:p>
            <a:r>
              <a:rPr lang="pl-PL" sz="2400" dirty="0" smtClean="0"/>
              <a:t>	</a:t>
            </a:r>
            <a:r>
              <a:rPr lang="pl-PL" sz="2400" dirty="0" err="1" smtClean="0"/>
              <a:t>good</a:t>
            </a:r>
            <a:r>
              <a:rPr lang="pl-PL" sz="2400" dirty="0" smtClean="0"/>
              <a:t> </a:t>
            </a:r>
            <a:r>
              <a:rPr lang="pl-PL" sz="2400" dirty="0" err="1" smtClean="0"/>
              <a:t>chance</a:t>
            </a:r>
            <a:r>
              <a:rPr lang="pl-PL" sz="2400" dirty="0" smtClean="0"/>
              <a:t> to </a:t>
            </a:r>
            <a:r>
              <a:rPr lang="pl-PL" sz="2400" dirty="0" err="1" smtClean="0"/>
              <a:t>get</a:t>
            </a:r>
            <a:r>
              <a:rPr lang="pl-PL" sz="2400" dirty="0" smtClean="0"/>
              <a:t> </a:t>
            </a:r>
            <a:r>
              <a:rPr lang="pl-PL" sz="2400" dirty="0" err="1" smtClean="0"/>
              <a:t>students</a:t>
            </a:r>
            <a:r>
              <a:rPr lang="pl-PL" sz="2400" dirty="0" smtClean="0"/>
              <a:t> (</a:t>
            </a:r>
            <a:r>
              <a:rPr lang="pl-PL" sz="2400" dirty="0" err="1" smtClean="0"/>
              <a:t>masters</a:t>
            </a:r>
            <a:r>
              <a:rPr lang="pl-PL" sz="2400" dirty="0" smtClean="0"/>
              <a:t> </a:t>
            </a:r>
            <a:r>
              <a:rPr lang="pl-PL" sz="2400" dirty="0" err="1" smtClean="0"/>
              <a:t>only</a:t>
            </a:r>
            <a:r>
              <a:rPr lang="pl-PL" sz="2400" dirty="0" smtClean="0"/>
              <a:t> – for </a:t>
            </a:r>
            <a:r>
              <a:rPr lang="pl-PL" sz="2400" dirty="0" err="1" smtClean="0"/>
              <a:t>small</a:t>
            </a:r>
            <a:r>
              <a:rPr lang="pl-PL" sz="2400" dirty="0" smtClean="0"/>
              <a:t> </a:t>
            </a:r>
            <a:r>
              <a:rPr lang="pl-PL" sz="2400" dirty="0" err="1" smtClean="0"/>
              <a:t>well</a:t>
            </a:r>
            <a:r>
              <a:rPr lang="pl-PL" sz="2400" dirty="0" smtClean="0"/>
              <a:t> 	</a:t>
            </a:r>
            <a:r>
              <a:rPr lang="pl-PL" sz="2400" dirty="0" err="1" smtClean="0"/>
              <a:t>defined</a:t>
            </a:r>
            <a:r>
              <a:rPr lang="pl-PL" sz="2400" dirty="0" smtClean="0"/>
              <a:t> </a:t>
            </a:r>
            <a:r>
              <a:rPr lang="pl-PL" sz="2400" dirty="0" err="1" smtClean="0"/>
              <a:t>projects</a:t>
            </a:r>
            <a:r>
              <a:rPr lang="pl-PL" sz="2400" dirty="0" smtClean="0"/>
              <a:t>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CUT </a:t>
            </a:r>
            <a:r>
              <a:rPr lang="pl-PL" sz="2400" dirty="0" err="1" smtClean="0"/>
              <a:t>does</a:t>
            </a:r>
            <a:r>
              <a:rPr lang="pl-PL" sz="2400" dirty="0" smtClean="0"/>
              <a:t> not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phd</a:t>
            </a:r>
            <a:r>
              <a:rPr lang="pl-PL" sz="2400" dirty="0" smtClean="0"/>
              <a:t> </a:t>
            </a:r>
            <a:r>
              <a:rPr lang="pl-PL" sz="2400" dirty="0" err="1" smtClean="0"/>
              <a:t>studies</a:t>
            </a:r>
            <a:r>
              <a:rPr lang="pl-PL" sz="2400" dirty="0" smtClean="0"/>
              <a:t>)</a:t>
            </a:r>
          </a:p>
          <a:p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796950"/>
          </a:xfrm>
        </p:spPr>
        <p:txBody>
          <a:bodyPr>
            <a:norm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expertise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1262365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Recent</a:t>
            </a:r>
            <a:r>
              <a:rPr lang="pl-PL" sz="2400" dirty="0" smtClean="0"/>
              <a:t> </a:t>
            </a:r>
            <a:r>
              <a:rPr lang="pl-PL" sz="2400" dirty="0" err="1" smtClean="0"/>
              <a:t>interests</a:t>
            </a:r>
            <a:r>
              <a:rPr lang="pl-PL" sz="2400" dirty="0" smtClean="0"/>
              <a:t> and </a:t>
            </a:r>
            <a:r>
              <a:rPr lang="pl-PL" sz="2400" dirty="0" err="1" smtClean="0"/>
              <a:t>expertise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group </a:t>
            </a:r>
            <a:r>
              <a:rPr lang="pl-PL" sz="2400" dirty="0" err="1" smtClean="0"/>
              <a:t>members</a:t>
            </a:r>
            <a:r>
              <a:rPr lang="pl-PL" sz="2400" dirty="0" smtClean="0"/>
              <a:t>:</a:t>
            </a:r>
          </a:p>
          <a:p>
            <a:endParaRPr lang="pl-PL" sz="2400" dirty="0" smtClean="0"/>
          </a:p>
          <a:p>
            <a:r>
              <a:rPr lang="pl-PL" sz="2400" b="1" dirty="0" err="1" smtClean="0"/>
              <a:t>Image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processing</a:t>
            </a:r>
            <a:r>
              <a:rPr lang="pl-PL" sz="2400" b="1" dirty="0" smtClean="0"/>
              <a:t>  </a:t>
            </a:r>
            <a:r>
              <a:rPr lang="pl-PL" sz="2400" dirty="0" smtClean="0"/>
              <a:t>- </a:t>
            </a:r>
            <a:r>
              <a:rPr lang="pl-PL" sz="2400" dirty="0" err="1" smtClean="0"/>
              <a:t>algorithms</a:t>
            </a:r>
            <a:r>
              <a:rPr lang="pl-PL" sz="2400" dirty="0" smtClean="0"/>
              <a:t> (</a:t>
            </a:r>
            <a:r>
              <a:rPr lang="pl-PL" sz="2400" dirty="0" err="1" smtClean="0"/>
              <a:t>medical</a:t>
            </a:r>
            <a:r>
              <a:rPr lang="pl-PL" sz="2400" dirty="0" smtClean="0"/>
              <a:t> </a:t>
            </a:r>
            <a:r>
              <a:rPr lang="pl-PL" sz="2400" dirty="0" err="1" smtClean="0"/>
              <a:t>images</a:t>
            </a:r>
            <a:r>
              <a:rPr lang="pl-PL" sz="2400" dirty="0" smtClean="0"/>
              <a:t>)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	         </a:t>
            </a:r>
            <a:r>
              <a:rPr lang="pl-PL" sz="2400" dirty="0" err="1" smtClean="0"/>
              <a:t>technologies</a:t>
            </a:r>
            <a:r>
              <a:rPr lang="pl-PL" sz="2400" dirty="0" smtClean="0"/>
              <a:t> (GPU </a:t>
            </a:r>
            <a:r>
              <a:rPr lang="pl-PL" sz="2400" dirty="0" err="1" smtClean="0"/>
              <a:t>with</a:t>
            </a:r>
            <a:r>
              <a:rPr lang="pl-PL" sz="2400" dirty="0" smtClean="0"/>
              <a:t> CUDA)</a:t>
            </a:r>
          </a:p>
          <a:p>
            <a:endParaRPr lang="pl-PL" sz="2400" dirty="0" smtClean="0"/>
          </a:p>
          <a:p>
            <a:r>
              <a:rPr lang="pl-PL" sz="2400" b="1" dirty="0" err="1" smtClean="0"/>
              <a:t>Parallel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processing</a:t>
            </a:r>
            <a:r>
              <a:rPr lang="pl-PL" sz="2400" b="1" dirty="0"/>
              <a:t> </a:t>
            </a:r>
            <a:r>
              <a:rPr lang="pl-PL" sz="2400" dirty="0" smtClean="0"/>
              <a:t>– </a:t>
            </a:r>
            <a:r>
              <a:rPr lang="pl-PL" sz="2400" dirty="0" err="1" smtClean="0"/>
              <a:t>OpenMP</a:t>
            </a:r>
            <a:r>
              <a:rPr lang="pl-PL" sz="2400" dirty="0" smtClean="0"/>
              <a:t>,  MPI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	         </a:t>
            </a:r>
            <a:r>
              <a:rPr lang="pl-PL" sz="2400" dirty="0" err="1" smtClean="0"/>
              <a:t>large</a:t>
            </a:r>
            <a:r>
              <a:rPr lang="pl-PL" sz="2400" dirty="0" smtClean="0"/>
              <a:t> </a:t>
            </a:r>
            <a:r>
              <a:rPr lang="pl-PL" sz="2400" dirty="0" err="1" smtClean="0"/>
              <a:t>scale</a:t>
            </a:r>
            <a:r>
              <a:rPr lang="pl-PL" sz="2400" dirty="0" smtClean="0"/>
              <a:t> </a:t>
            </a:r>
            <a:r>
              <a:rPr lang="pl-PL" sz="2400" dirty="0" err="1" smtClean="0"/>
              <a:t>architectures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b="1" dirty="0" smtClean="0"/>
              <a:t>Real time </a:t>
            </a:r>
            <a:r>
              <a:rPr lang="pl-PL" sz="2400" b="1" dirty="0" err="1" smtClean="0"/>
              <a:t>processing</a:t>
            </a:r>
            <a:r>
              <a:rPr lang="pl-PL" sz="2400" b="1" dirty="0" smtClean="0"/>
              <a:t> </a:t>
            </a:r>
            <a:r>
              <a:rPr lang="pl-PL" sz="2400" dirty="0" smtClean="0"/>
              <a:t>– </a:t>
            </a:r>
            <a:r>
              <a:rPr lang="pl-PL" sz="2400" dirty="0" err="1" smtClean="0"/>
              <a:t>modeling</a:t>
            </a:r>
            <a:r>
              <a:rPr lang="pl-PL" sz="2400" dirty="0" smtClean="0"/>
              <a:t> </a:t>
            </a:r>
            <a:r>
              <a:rPr lang="pl-PL" sz="2400" dirty="0" err="1" smtClean="0"/>
              <a:t>real</a:t>
            </a:r>
            <a:r>
              <a:rPr lang="pl-PL" sz="2400" dirty="0" smtClean="0"/>
              <a:t> time systems, </a:t>
            </a:r>
            <a:r>
              <a:rPr lang="pl-PL" sz="2400" dirty="0" err="1" smtClean="0"/>
              <a:t>architectures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pl-PL" sz="2400" b="1" dirty="0" err="1" smtClean="0"/>
              <a:t>Large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scale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configuration</a:t>
            </a:r>
            <a:r>
              <a:rPr lang="pl-PL" sz="2400" b="1" dirty="0" smtClean="0"/>
              <a:t> management  </a:t>
            </a:r>
            <a:r>
              <a:rPr lang="pl-PL" sz="2400" dirty="0" smtClean="0"/>
              <a:t>(</a:t>
            </a:r>
            <a:r>
              <a:rPr lang="pl-PL" sz="2400" dirty="0" err="1" smtClean="0"/>
              <a:t>co-author</a:t>
            </a:r>
            <a:r>
              <a:rPr lang="pl-PL" sz="2400" dirty="0" smtClean="0"/>
              <a:t> of  CERN </a:t>
            </a:r>
            <a:r>
              <a:rPr lang="pl-PL" sz="2400" dirty="0" err="1" smtClean="0"/>
              <a:t>Quattor</a:t>
            </a:r>
            <a:r>
              <a:rPr lang="pl-PL" sz="2400" dirty="0" smtClean="0"/>
              <a:t>)</a:t>
            </a:r>
          </a:p>
          <a:p>
            <a:endParaRPr lang="pl-PL" sz="2400" dirty="0" smtClean="0"/>
          </a:p>
          <a:p>
            <a:r>
              <a:rPr lang="pl-PL" sz="2400" b="1" dirty="0" smtClean="0"/>
              <a:t>Software engineering  and </a:t>
            </a:r>
            <a:r>
              <a:rPr lang="pl-PL" sz="2400" b="1" dirty="0" err="1" smtClean="0"/>
              <a:t>project</a:t>
            </a:r>
            <a:r>
              <a:rPr lang="pl-PL" sz="2400" b="1" dirty="0" smtClean="0"/>
              <a:t> management </a:t>
            </a:r>
            <a:r>
              <a:rPr lang="pl-PL" sz="2400" dirty="0" smtClean="0"/>
              <a:t>(Agile/SCRUM) (</a:t>
            </a:r>
            <a:r>
              <a:rPr lang="pl-PL" sz="2400" dirty="0" err="1" smtClean="0"/>
              <a:t>experience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business  (Motorola) and scientific (CERN) </a:t>
            </a:r>
            <a:r>
              <a:rPr lang="pl-PL" sz="2400" dirty="0" err="1" smtClean="0"/>
              <a:t>projects</a:t>
            </a:r>
            <a:r>
              <a:rPr lang="pl-PL" sz="24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6976"/>
          </a:xfrm>
        </p:spPr>
        <p:txBody>
          <a:bodyPr/>
          <a:lstStyle/>
          <a:p>
            <a:r>
              <a:rPr lang="pl-PL" dirty="0" err="1" smtClean="0"/>
              <a:t>Possible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 of </a:t>
            </a:r>
            <a:r>
              <a:rPr lang="pl-PL" dirty="0" err="1" smtClean="0"/>
              <a:t>collaboration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1225689"/>
            <a:ext cx="89644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Polish</a:t>
            </a:r>
            <a:r>
              <a:rPr lang="pl-PL" sz="2400" dirty="0" smtClean="0"/>
              <a:t> </a:t>
            </a:r>
            <a:r>
              <a:rPr lang="pl-PL" sz="2400" dirty="0" err="1" smtClean="0"/>
              <a:t>contribution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FAIR </a:t>
            </a:r>
            <a:r>
              <a:rPr lang="pl-PL" sz="2400" dirty="0" err="1" smtClean="0"/>
              <a:t>project</a:t>
            </a:r>
            <a:r>
              <a:rPr lang="pl-PL" sz="2400" dirty="0" smtClean="0"/>
              <a:t> 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(</a:t>
            </a:r>
            <a:r>
              <a:rPr lang="pl-PL" sz="2400" dirty="0" err="1" smtClean="0"/>
              <a:t>the</a:t>
            </a:r>
            <a:r>
              <a:rPr lang="pl-PL" sz="2400" dirty="0" smtClean="0"/>
              <a:t> group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count</a:t>
            </a:r>
            <a:r>
              <a:rPr lang="pl-PL" sz="2400" dirty="0" smtClean="0"/>
              <a:t> on </a:t>
            </a:r>
            <a:r>
              <a:rPr lang="pl-PL" sz="2400" dirty="0" err="1" smtClean="0"/>
              <a:t>some</a:t>
            </a:r>
            <a:r>
              <a:rPr lang="pl-PL" sz="2400" dirty="0" smtClean="0"/>
              <a:t> financial </a:t>
            </a:r>
            <a:r>
              <a:rPr lang="pl-PL" sz="2400" dirty="0" err="1" smtClean="0"/>
              <a:t>support</a:t>
            </a:r>
            <a:r>
              <a:rPr lang="pl-PL" sz="2400" dirty="0" smtClean="0"/>
              <a:t>):</a:t>
            </a:r>
          </a:p>
          <a:p>
            <a:endParaRPr lang="pl-PL" sz="2400" dirty="0" smtClean="0"/>
          </a:p>
          <a:p>
            <a:pPr lvl="1"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direct</a:t>
            </a:r>
            <a:r>
              <a:rPr lang="pl-PL" sz="2400" dirty="0" smtClean="0"/>
              <a:t> </a:t>
            </a:r>
            <a:r>
              <a:rPr lang="pl-PL" sz="2400" dirty="0" err="1" smtClean="0"/>
              <a:t>cooperation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Jagiellonian</a:t>
            </a:r>
            <a:r>
              <a:rPr lang="pl-PL" sz="2400" dirty="0" smtClean="0"/>
              <a:t> </a:t>
            </a:r>
            <a:r>
              <a:rPr lang="pl-PL" sz="2400" dirty="0" err="1" smtClean="0"/>
              <a:t>University</a:t>
            </a:r>
            <a:r>
              <a:rPr lang="pl-PL" sz="2400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Forward</a:t>
            </a:r>
            <a:r>
              <a:rPr lang="pl-PL" sz="2400" dirty="0" smtClean="0"/>
              <a:t> </a:t>
            </a:r>
            <a:r>
              <a:rPr lang="pl-PL" sz="2400" dirty="0" err="1" smtClean="0"/>
              <a:t>Tracker</a:t>
            </a:r>
            <a:r>
              <a:rPr lang="pl-PL" sz="2400" dirty="0" smtClean="0"/>
              <a:t> – </a:t>
            </a:r>
            <a:r>
              <a:rPr lang="pl-PL" sz="2400" dirty="0" err="1" smtClean="0"/>
              <a:t>real</a:t>
            </a:r>
            <a:r>
              <a:rPr lang="pl-PL" sz="2400" dirty="0" smtClean="0"/>
              <a:t> time </a:t>
            </a:r>
            <a:r>
              <a:rPr lang="pl-PL" sz="2400" dirty="0" err="1" smtClean="0"/>
              <a:t>track</a:t>
            </a:r>
            <a:r>
              <a:rPr lang="pl-PL" sz="2400" dirty="0" smtClean="0"/>
              <a:t> </a:t>
            </a:r>
            <a:r>
              <a:rPr lang="pl-PL" sz="2400" dirty="0" err="1" smtClean="0"/>
              <a:t>recognition</a:t>
            </a:r>
            <a:r>
              <a:rPr lang="pl-PL" sz="2400" dirty="0" smtClean="0"/>
              <a:t> – </a:t>
            </a:r>
            <a:r>
              <a:rPr lang="pl-PL" sz="2400" dirty="0" err="1" smtClean="0"/>
              <a:t>studies</a:t>
            </a:r>
            <a:r>
              <a:rPr lang="pl-PL" sz="2400" dirty="0" smtClean="0"/>
              <a:t> on 	</a:t>
            </a:r>
            <a:r>
              <a:rPr lang="pl-PL" sz="2400" dirty="0" err="1" smtClean="0"/>
              <a:t>algorithms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different</a:t>
            </a:r>
            <a:r>
              <a:rPr lang="pl-PL" sz="2400" dirty="0" smtClean="0"/>
              <a:t> </a:t>
            </a:r>
            <a:r>
              <a:rPr lang="pl-PL" sz="2400" dirty="0" err="1" smtClean="0"/>
              <a:t>technologies</a:t>
            </a:r>
            <a:r>
              <a:rPr lang="pl-PL" sz="2400" dirty="0" smtClean="0"/>
              <a:t> (FPGA, </a:t>
            </a:r>
            <a:r>
              <a:rPr lang="pl-PL" sz="2400" dirty="0" err="1" smtClean="0"/>
              <a:t>GPUs</a:t>
            </a:r>
            <a:r>
              <a:rPr lang="pl-PL" sz="2400" dirty="0" smtClean="0"/>
              <a:t>)</a:t>
            </a:r>
          </a:p>
          <a:p>
            <a:endParaRPr lang="pl-PL" sz="2400" dirty="0"/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related</a:t>
            </a:r>
            <a:r>
              <a:rPr lang="pl-PL" sz="2400" dirty="0" smtClean="0"/>
              <a:t> to </a:t>
            </a:r>
            <a:r>
              <a:rPr lang="pl-PL" sz="2400" dirty="0" err="1" smtClean="0"/>
              <a:t>activities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AGH (FEE for STT)</a:t>
            </a:r>
          </a:p>
          <a:p>
            <a:pPr lvl="2">
              <a:buFont typeface="Arial" pitchFamily="34" charset="0"/>
              <a:buChar char="•"/>
            </a:pPr>
            <a:r>
              <a:rPr lang="pl-PL" sz="2400" dirty="0" smtClean="0"/>
              <a:t> central </a:t>
            </a:r>
            <a:r>
              <a:rPr lang="pl-PL" sz="2400" dirty="0" err="1" smtClean="0"/>
              <a:t>tracker</a:t>
            </a:r>
            <a:r>
              <a:rPr lang="pl-PL" sz="2400" dirty="0" smtClean="0"/>
              <a:t> - STT  - </a:t>
            </a:r>
            <a:r>
              <a:rPr lang="pl-PL" sz="2400" dirty="0" err="1" smtClean="0"/>
              <a:t>real</a:t>
            </a:r>
            <a:r>
              <a:rPr lang="pl-PL" sz="2400" dirty="0" smtClean="0"/>
              <a:t> time </a:t>
            </a:r>
            <a:r>
              <a:rPr lang="pl-PL" sz="2400" dirty="0" err="1" smtClean="0"/>
              <a:t>track</a:t>
            </a:r>
            <a:r>
              <a:rPr lang="pl-PL" sz="2400" dirty="0" smtClean="0"/>
              <a:t> </a:t>
            </a:r>
            <a:r>
              <a:rPr lang="pl-PL" sz="2400" dirty="0" err="1" smtClean="0"/>
              <a:t>recognition</a:t>
            </a:r>
            <a:r>
              <a:rPr lang="pl-PL" sz="2400" dirty="0" smtClean="0"/>
              <a:t> </a:t>
            </a:r>
          </a:p>
          <a:p>
            <a:pPr lvl="3">
              <a:buFont typeface="Arial" pitchFamily="34" charset="0"/>
              <a:buChar char="•"/>
            </a:pPr>
            <a:r>
              <a:rPr lang="pl-PL" sz="2400" dirty="0" smtClean="0"/>
              <a:t> same FEE as for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Forward</a:t>
            </a:r>
            <a:r>
              <a:rPr lang="pl-PL" sz="2400" dirty="0" smtClean="0"/>
              <a:t> </a:t>
            </a:r>
            <a:r>
              <a:rPr lang="pl-PL" sz="2400" dirty="0" err="1" smtClean="0"/>
              <a:t>Tracker</a:t>
            </a:r>
            <a:endParaRPr lang="pl-PL" sz="2400" dirty="0" smtClean="0"/>
          </a:p>
          <a:p>
            <a:pPr lvl="3"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 smtClean="0"/>
              <a:t>fast</a:t>
            </a:r>
            <a:r>
              <a:rPr lang="pl-PL" sz="2400" dirty="0" smtClean="0"/>
              <a:t> </a:t>
            </a:r>
            <a:r>
              <a:rPr lang="pl-PL" sz="2400" dirty="0" err="1" smtClean="0"/>
              <a:t>sampling</a:t>
            </a:r>
            <a:r>
              <a:rPr lang="pl-PL" sz="2400" dirty="0" smtClean="0"/>
              <a:t> ADC  </a:t>
            </a:r>
            <a:r>
              <a:rPr lang="pl-PL" sz="2400" dirty="0" err="1" smtClean="0"/>
              <a:t>(i</a:t>
            </a:r>
            <a:r>
              <a:rPr lang="pl-PL" sz="2400" dirty="0" smtClean="0"/>
              <a:t>n place of TDC </a:t>
            </a:r>
            <a:r>
              <a:rPr lang="pl-PL" sz="2400" dirty="0" err="1" smtClean="0"/>
              <a:t>with</a:t>
            </a:r>
            <a:r>
              <a:rPr lang="pl-PL" sz="2400" dirty="0" smtClean="0"/>
              <a:t> TOT) </a:t>
            </a:r>
          </a:p>
          <a:p>
            <a:pPr lvl="2">
              <a:buFont typeface="Arial" pitchFamily="34" charset="0"/>
              <a:buChar char="•"/>
            </a:pPr>
            <a:endParaRPr lang="pl-PL" sz="2400" dirty="0" smtClean="0"/>
          </a:p>
          <a:p>
            <a:r>
              <a:rPr lang="pl-PL" sz="2400" dirty="0" smtClean="0"/>
              <a:t>Not </a:t>
            </a:r>
            <a:r>
              <a:rPr lang="pl-PL" sz="2400" dirty="0" err="1" smtClean="0"/>
              <a:t>related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polish</a:t>
            </a:r>
            <a:r>
              <a:rPr lang="pl-PL" sz="2400" dirty="0" smtClean="0"/>
              <a:t> FAIR (</a:t>
            </a:r>
            <a:r>
              <a:rPr lang="pl-PL" sz="2400" dirty="0" err="1" smtClean="0"/>
              <a:t>i.e</a:t>
            </a:r>
            <a:r>
              <a:rPr lang="pl-PL" sz="2400" dirty="0" smtClean="0"/>
              <a:t>. no financial suport – hobby):</a:t>
            </a:r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err="1" smtClean="0"/>
              <a:t>modeling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real</a:t>
            </a:r>
            <a:r>
              <a:rPr lang="pl-PL" sz="2400" dirty="0" smtClean="0"/>
              <a:t> time DAQT system for PANDA 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457172" y="1604841"/>
            <a:ext cx="8228763" cy="397781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2900" dirty="0" err="1" smtClean="0">
                <a:latin typeface="Arial"/>
              </a:rPr>
              <a:t>Tracks</a:t>
            </a:r>
            <a:r>
              <a:rPr lang="x-none" sz="2900" smtClean="0">
                <a:latin typeface="Arial"/>
              </a:rPr>
              <a:t> </a:t>
            </a:r>
            <a:r>
              <a:rPr lang="x-none" sz="2900">
                <a:latin typeface="Arial"/>
              </a:rPr>
              <a:t>Generation and Reconstruction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000" dirty="0" err="1" smtClean="0">
                <a:latin typeface="Arial"/>
              </a:rPr>
              <a:t>Track</a:t>
            </a:r>
            <a:r>
              <a:rPr lang="x-none" sz="4000" smtClean="0">
                <a:latin typeface="Arial"/>
              </a:rPr>
              <a:t> </a:t>
            </a:r>
            <a:r>
              <a:rPr lang="x-none" sz="4000">
                <a:latin typeface="Arial"/>
              </a:rPr>
              <a:t>Generator</a:t>
            </a:r>
            <a:endParaRPr dirty="0"/>
          </a:p>
        </p:txBody>
      </p:sp>
      <p:sp>
        <p:nvSpPr>
          <p:cNvPr id="42" name="TextShape 2"/>
          <p:cNvSpPr txBox="1"/>
          <p:nvPr/>
        </p:nvSpPr>
        <p:spPr>
          <a:xfrm>
            <a:off x="457172" y="1604841"/>
            <a:ext cx="8228763" cy="3977811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x-none" sz="2900" smtClean="0">
                <a:latin typeface="Arial"/>
              </a:rPr>
              <a:t>Simple </a:t>
            </a:r>
            <a:r>
              <a:rPr lang="pl-PL" sz="2900" dirty="0" err="1" smtClean="0">
                <a:latin typeface="Arial"/>
              </a:rPr>
              <a:t>Track</a:t>
            </a:r>
            <a:r>
              <a:rPr lang="x-none" sz="2900" smtClean="0">
                <a:latin typeface="Arial"/>
              </a:rPr>
              <a:t> </a:t>
            </a:r>
            <a:r>
              <a:rPr lang="x-none" sz="2900">
                <a:latin typeface="Arial"/>
              </a:rPr>
              <a:t>Generator for any STT Geometry </a:t>
            </a:r>
            <a:endParaRPr dirty="0"/>
          </a:p>
          <a:p>
            <a:pPr>
              <a:buSzPct val="45000"/>
            </a:pPr>
            <a:r>
              <a:rPr lang="x-none" sz="2900" smtClean="0">
                <a:latin typeface="Arial"/>
              </a:rPr>
              <a:t>Features</a:t>
            </a:r>
            <a:r>
              <a:rPr lang="x-none" sz="2900">
                <a:latin typeface="Arial"/>
              </a:rPr>
              <a:t>:</a:t>
            </a:r>
            <a:endParaRPr dirty="0"/>
          </a:p>
          <a:p>
            <a:pPr lvl="1">
              <a:buSzPct val="45000"/>
              <a:buFont typeface="Arial" pitchFamily="34" charset="0"/>
              <a:buChar char="•"/>
            </a:pPr>
            <a:r>
              <a:rPr lang="pl-PL" sz="2500" dirty="0" smtClean="0">
                <a:latin typeface="Arial"/>
              </a:rPr>
              <a:t> </a:t>
            </a:r>
            <a:r>
              <a:rPr lang="x-none" sz="2500" smtClean="0">
                <a:latin typeface="Arial"/>
              </a:rPr>
              <a:t>(</a:t>
            </a:r>
            <a:r>
              <a:rPr lang="x-none" sz="2500">
                <a:latin typeface="Arial"/>
              </a:rPr>
              <a:t>For the moment) based on math equation of circle-arcs and straight-lines</a:t>
            </a:r>
            <a:endParaRPr dirty="0"/>
          </a:p>
          <a:p>
            <a:pPr lvl="1">
              <a:buSzPct val="45000"/>
              <a:buFont typeface="Arial" pitchFamily="34" charset="0"/>
              <a:buChar char="•"/>
            </a:pPr>
            <a:r>
              <a:rPr lang="pl-PL" sz="2500" dirty="0" smtClean="0">
                <a:latin typeface="Arial"/>
              </a:rPr>
              <a:t> </a:t>
            </a:r>
            <a:r>
              <a:rPr lang="x-none" sz="2500" smtClean="0">
                <a:latin typeface="Arial"/>
              </a:rPr>
              <a:t>Adding </a:t>
            </a:r>
            <a:r>
              <a:rPr lang="x-none" sz="2500">
                <a:latin typeface="Arial"/>
              </a:rPr>
              <a:t>noise (radius of drift circles, bogus ST hits)</a:t>
            </a:r>
            <a:endParaRPr dirty="0"/>
          </a:p>
          <a:p>
            <a:pPr>
              <a:buSzPct val="45000"/>
            </a:pPr>
            <a:r>
              <a:rPr lang="x-none" sz="2900">
                <a:latin typeface="Arial"/>
              </a:rPr>
              <a:t>To do:</a:t>
            </a:r>
            <a:endParaRPr dirty="0"/>
          </a:p>
          <a:p>
            <a:pPr lvl="1">
              <a:buSzPct val="45000"/>
              <a:buFont typeface="Arial" pitchFamily="34" charset="0"/>
              <a:buChar char="•"/>
            </a:pPr>
            <a:r>
              <a:rPr lang="pl-PL" sz="2500" dirty="0" smtClean="0">
                <a:latin typeface="Arial"/>
              </a:rPr>
              <a:t> </a:t>
            </a:r>
            <a:r>
              <a:rPr lang="pl-PL" sz="2500" dirty="0" err="1" smtClean="0">
                <a:latin typeface="Arial"/>
              </a:rPr>
              <a:t>Tracks</a:t>
            </a:r>
            <a:r>
              <a:rPr lang="x-none" sz="2500" smtClean="0">
                <a:latin typeface="Arial"/>
              </a:rPr>
              <a:t> </a:t>
            </a:r>
            <a:r>
              <a:rPr lang="x-none" sz="2500">
                <a:latin typeface="Arial"/>
              </a:rPr>
              <a:t>generation based on physics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000" dirty="0" err="1" smtClean="0">
                <a:latin typeface="Arial"/>
              </a:rPr>
              <a:t>Track</a:t>
            </a:r>
            <a:r>
              <a:rPr lang="x-none" sz="4000" smtClean="0">
                <a:latin typeface="Arial"/>
              </a:rPr>
              <a:t> </a:t>
            </a:r>
            <a:r>
              <a:rPr lang="x-none" sz="4000">
                <a:latin typeface="Arial"/>
              </a:rPr>
              <a:t>Reconstructor</a:t>
            </a:r>
            <a:endParaRPr dirty="0"/>
          </a:p>
        </p:txBody>
      </p:sp>
      <p:sp>
        <p:nvSpPr>
          <p:cNvPr id="44" name="TextShape 2"/>
          <p:cNvSpPr txBox="1"/>
          <p:nvPr/>
        </p:nvSpPr>
        <p:spPr>
          <a:xfrm>
            <a:off x="457172" y="1604841"/>
            <a:ext cx="8228763" cy="3977811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</a:pPr>
            <a:r>
              <a:rPr lang="x-none" sz="2900">
                <a:latin typeface="Arial"/>
              </a:rPr>
              <a:t>Prototype – proof of concept, architected with: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x-none" sz="2500">
                <a:latin typeface="Arial"/>
              </a:rPr>
              <a:t>good parallelisation properties,</a:t>
            </a: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x-none" sz="2500">
                <a:latin typeface="Arial"/>
              </a:rPr>
              <a:t>computational stability</a:t>
            </a:r>
            <a:endParaRPr dirty="0"/>
          </a:p>
          <a:p>
            <a:pPr>
              <a:buSzPct val="45000"/>
            </a:pPr>
            <a:r>
              <a:rPr lang="x-none" sz="2900">
                <a:latin typeface="Arial"/>
              </a:rPr>
              <a:t>in mind, towards RT</a:t>
            </a:r>
            <a:endParaRPr dirty="0"/>
          </a:p>
          <a:p>
            <a:pPr>
              <a:buSzPct val="45000"/>
            </a:pPr>
            <a:r>
              <a:rPr lang="x-none" sz="2900">
                <a:latin typeface="Arial"/>
              </a:rPr>
              <a:t>Reconstruction of circle-arcs and straight-lines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000" dirty="0" err="1" smtClean="0">
                <a:latin typeface="Arial"/>
              </a:rPr>
              <a:t>Track</a:t>
            </a:r>
            <a:r>
              <a:rPr lang="x-none" sz="4000" smtClean="0">
                <a:latin typeface="Arial"/>
              </a:rPr>
              <a:t> </a:t>
            </a:r>
            <a:r>
              <a:rPr lang="x-none" sz="4000">
                <a:latin typeface="Arial"/>
              </a:rPr>
              <a:t>Reconstructor - Aproach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457172" y="1604841"/>
            <a:ext cx="8228763" cy="4335749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Arial" pitchFamily="34" charset="0"/>
              <a:buChar char="•"/>
            </a:pPr>
            <a:r>
              <a:rPr lang="pl-PL" sz="2400" dirty="0" smtClean="0">
                <a:latin typeface="Arial"/>
              </a:rPr>
              <a:t> </a:t>
            </a:r>
            <a:r>
              <a:rPr lang="x-none" sz="2400" smtClean="0">
                <a:latin typeface="Arial"/>
              </a:rPr>
              <a:t>hybrid </a:t>
            </a:r>
            <a:r>
              <a:rPr lang="x-none" sz="2400">
                <a:latin typeface="Arial"/>
              </a:rPr>
              <a:t>graph/histogramming for better accuracy when introducing noise (still good parallelisation and concurency) - for some class of events one method will be OK (room for speedup)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400" dirty="0" smtClean="0">
                <a:latin typeface="Arial"/>
              </a:rPr>
              <a:t> </a:t>
            </a:r>
            <a:r>
              <a:rPr lang="x-none" sz="2400" smtClean="0">
                <a:latin typeface="Arial"/>
              </a:rPr>
              <a:t>STT </a:t>
            </a:r>
            <a:r>
              <a:rPr lang="x-none" sz="2400">
                <a:latin typeface="Arial"/>
              </a:rPr>
              <a:t>graph used for noise reduction / calcualtion speedup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400" dirty="0" smtClean="0">
                <a:latin typeface="Arial"/>
              </a:rPr>
              <a:t> </a:t>
            </a:r>
            <a:r>
              <a:rPr lang="x-none" sz="2400" smtClean="0">
                <a:latin typeface="Arial"/>
              </a:rPr>
              <a:t>calculation </a:t>
            </a:r>
            <a:r>
              <a:rPr lang="x-none" sz="2400">
                <a:latin typeface="Arial"/>
              </a:rPr>
              <a:t>in legendre space after conformal transformations (for arcs)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400" dirty="0" smtClean="0">
                <a:latin typeface="Arial"/>
              </a:rPr>
              <a:t> </a:t>
            </a:r>
            <a:r>
              <a:rPr lang="x-none" sz="2400" smtClean="0">
                <a:latin typeface="Arial"/>
              </a:rPr>
              <a:t>geometrical </a:t>
            </a:r>
            <a:r>
              <a:rPr lang="x-none" sz="2400">
                <a:latin typeface="Arial"/>
              </a:rPr>
              <a:t>pair-wise tangent lines fitting (pairs determination may impact accuracy)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400" dirty="0" smtClean="0">
                <a:latin typeface="Arial"/>
              </a:rPr>
              <a:t> </a:t>
            </a:r>
            <a:r>
              <a:rPr lang="x-none" sz="2400" smtClean="0">
                <a:latin typeface="Arial"/>
              </a:rPr>
              <a:t>graph </a:t>
            </a:r>
            <a:r>
              <a:rPr lang="x-none" sz="2400">
                <a:latin typeface="Arial"/>
              </a:rPr>
              <a:t>representation of whole STT (actually we can generate graphs for any STT geometry)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000" dirty="0" err="1" smtClean="0">
                <a:latin typeface="Arial"/>
              </a:rPr>
              <a:t>Track</a:t>
            </a:r>
            <a:r>
              <a:rPr lang="x-none" sz="4000" smtClean="0">
                <a:latin typeface="Arial"/>
              </a:rPr>
              <a:t> </a:t>
            </a:r>
            <a:r>
              <a:rPr lang="x-none" sz="4000">
                <a:latin typeface="Arial"/>
              </a:rPr>
              <a:t>Reconstruction – To Do</a:t>
            </a:r>
            <a:endParaRPr dirty="0"/>
          </a:p>
        </p:txBody>
      </p:sp>
      <p:sp>
        <p:nvSpPr>
          <p:cNvPr id="48" name="TextShape 2"/>
          <p:cNvSpPr txBox="1"/>
          <p:nvPr/>
        </p:nvSpPr>
        <p:spPr>
          <a:xfrm>
            <a:off x="457172" y="1604841"/>
            <a:ext cx="8228763" cy="4287741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Parallelisation </a:t>
            </a:r>
            <a:r>
              <a:rPr lang="x-none" sz="2900">
                <a:latin typeface="Arial"/>
              </a:rPr>
              <a:t>(GPU, MPP CPU),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Graph </a:t>
            </a:r>
            <a:r>
              <a:rPr lang="x-none" sz="2900">
                <a:latin typeface="Arial"/>
              </a:rPr>
              <a:t>vs Histogram tunning,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ST </a:t>
            </a:r>
            <a:r>
              <a:rPr lang="x-none" sz="2900">
                <a:latin typeface="Arial"/>
              </a:rPr>
              <a:t>hits pairs determination tunning 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Evaluation </a:t>
            </a:r>
            <a:r>
              <a:rPr lang="x-none" sz="2900">
                <a:latin typeface="Arial"/>
              </a:rPr>
              <a:t>(and adding?) Kalman/Wiener filters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Adding </a:t>
            </a:r>
            <a:r>
              <a:rPr lang="x-none" sz="2900">
                <a:latin typeface="Arial"/>
              </a:rPr>
              <a:t>physics (circle arcs vs spirals)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</a:t>
            </a:r>
            <a:r>
              <a:rPr lang="x-none" sz="2900" smtClean="0">
                <a:latin typeface="Arial"/>
              </a:rPr>
              <a:t>Accuracy </a:t>
            </a:r>
            <a:r>
              <a:rPr lang="x-none" sz="2900">
                <a:latin typeface="Arial"/>
              </a:rPr>
              <a:t>evaluation and tunning</a:t>
            </a:r>
            <a:endParaRPr dirty="0"/>
          </a:p>
          <a:p>
            <a:pPr>
              <a:buSzPct val="45000"/>
              <a:buFont typeface="Arial" pitchFamily="34" charset="0"/>
              <a:buChar char="•"/>
            </a:pPr>
            <a:r>
              <a:rPr lang="pl-PL" sz="2900" dirty="0" smtClean="0">
                <a:latin typeface="Arial"/>
              </a:rPr>
              <a:t> o</a:t>
            </a:r>
            <a:r>
              <a:rPr lang="x-none" sz="2900" smtClean="0">
                <a:latin typeface="Arial"/>
              </a:rPr>
              <a:t>ther </a:t>
            </a:r>
            <a:r>
              <a:rPr lang="x-none" sz="2900">
                <a:latin typeface="Arial"/>
              </a:rPr>
              <a:t>geometrical fitting (</a:t>
            </a:r>
            <a:r>
              <a:rPr lang="x-none" sz="2900" smtClean="0">
                <a:latin typeface="Arial"/>
              </a:rPr>
              <a:t>analitical </a:t>
            </a:r>
            <a:r>
              <a:rPr lang="x-none" sz="2900">
                <a:latin typeface="Arial"/>
              </a:rPr>
              <a:t>solution to tangent non-pair-wise problem?)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287</Words>
  <Application>Microsoft Office PowerPoint</Application>
  <PresentationFormat>Pokaz na ekranie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Presentation of new Kraków Group</vt:lpstr>
      <vt:lpstr>The group</vt:lpstr>
      <vt:lpstr>The expertise</vt:lpstr>
      <vt:lpstr>Possible areas of collaboration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Krzysiek</dc:creator>
  <cp:lastModifiedBy>Krzysiek</cp:lastModifiedBy>
  <cp:revision>24</cp:revision>
  <dcterms:created xsi:type="dcterms:W3CDTF">2014-09-08T15:02:52Z</dcterms:created>
  <dcterms:modified xsi:type="dcterms:W3CDTF">2014-09-10T08:45:04Z</dcterms:modified>
</cp:coreProperties>
</file>