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0" r:id="rId2"/>
    <p:sldId id="370" r:id="rId3"/>
    <p:sldId id="272" r:id="rId4"/>
    <p:sldId id="324" r:id="rId5"/>
    <p:sldId id="334" r:id="rId6"/>
    <p:sldId id="327" r:id="rId7"/>
    <p:sldId id="318" r:id="rId8"/>
    <p:sldId id="336" r:id="rId9"/>
    <p:sldId id="371" r:id="rId10"/>
    <p:sldId id="372" r:id="rId11"/>
    <p:sldId id="375" r:id="rId12"/>
    <p:sldId id="359" r:id="rId13"/>
    <p:sldId id="331" r:id="rId14"/>
    <p:sldId id="348" r:id="rId15"/>
    <p:sldId id="349" r:id="rId16"/>
    <p:sldId id="352" r:id="rId17"/>
    <p:sldId id="354" r:id="rId18"/>
    <p:sldId id="355" r:id="rId19"/>
    <p:sldId id="357" r:id="rId20"/>
    <p:sldId id="374" r:id="rId21"/>
    <p:sldId id="306" r:id="rId22"/>
    <p:sldId id="312" r:id="rId23"/>
    <p:sldId id="346" r:id="rId24"/>
    <p:sldId id="360" r:id="rId25"/>
    <p:sldId id="363" r:id="rId26"/>
    <p:sldId id="361" r:id="rId27"/>
    <p:sldId id="362" r:id="rId28"/>
    <p:sldId id="358" r:id="rId29"/>
    <p:sldId id="292" r:id="rId30"/>
    <p:sldId id="368" r:id="rId31"/>
    <p:sldId id="369" r:id="rId32"/>
    <p:sldId id="367" r:id="rId33"/>
    <p:sldId id="373" r:id="rId34"/>
  </p:sldIdLst>
  <p:sldSz cx="9144000" cy="6858000" type="screen4x3"/>
  <p:notesSz cx="6669088" cy="992822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6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E3BC18C-6125-4493-9A95-42EE757AB515}" type="datetimeFigureOut">
              <a:rPr lang="zh-CN" altLang="en-US"/>
              <a:pPr>
                <a:defRPr/>
              </a:pPr>
              <a:t>2014/9/8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25A4793-3C22-4F6A-BF4C-6F98DD2AF0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48780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B5D4C-AE02-4BDF-8B5B-E17CB5157BED}" type="datetimeFigureOut">
              <a:rPr lang="zh-CN" altLang="en-US"/>
              <a:pPr>
                <a:defRPr/>
              </a:pPr>
              <a:t>2014/9/8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64C91-370A-4BD9-AC72-397A05A11F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67652-6994-4E08-9D63-899BA6FEB7D9}" type="datetimeFigureOut">
              <a:rPr lang="zh-CN" altLang="en-US"/>
              <a:pPr>
                <a:defRPr/>
              </a:pPr>
              <a:t>2014/9/8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41529-29BB-4378-9D31-12239052C5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E50BB-E8E0-4BFB-A3F8-CDECDBD70F09}" type="datetimeFigureOut">
              <a:rPr lang="zh-CN" altLang="en-US"/>
              <a:pPr>
                <a:defRPr/>
              </a:pPr>
              <a:t>2014/9/8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1878-0B29-4F2A-9674-48ABD73A82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70C12-FEB3-4266-8BA7-AFFA4C7EE8C5}" type="datetimeFigureOut">
              <a:rPr lang="zh-CN" altLang="en-US"/>
              <a:pPr>
                <a:defRPr/>
              </a:pPr>
              <a:t>2014/9/8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D4C9C-17CE-443A-8C74-EDDB20B2EB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762AD-D707-41C3-A4F6-3C9D284D2B71}" type="datetimeFigureOut">
              <a:rPr lang="zh-CN" altLang="en-US"/>
              <a:pPr>
                <a:defRPr/>
              </a:pPr>
              <a:t>2014/9/8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1808E-7632-474D-A2B7-3DE0E8A14B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43957-13A8-4D47-874A-D4C356D453F5}" type="datetimeFigureOut">
              <a:rPr lang="zh-CN" altLang="en-US"/>
              <a:pPr>
                <a:defRPr/>
              </a:pPr>
              <a:t>2014/9/8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AE3EE-2666-48E6-A628-EA12BA1EF6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B99A4-3435-4287-BC0D-58F8C16CF92F}" type="datetimeFigureOut">
              <a:rPr lang="zh-CN" altLang="en-US"/>
              <a:pPr>
                <a:defRPr/>
              </a:pPr>
              <a:t>2014/9/8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105BF-5538-471B-AD6C-D5885502B5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EA479-0F78-4FB6-AC08-778BF3EC5733}" type="datetimeFigureOut">
              <a:rPr lang="zh-CN" altLang="en-US"/>
              <a:pPr>
                <a:defRPr/>
              </a:pPr>
              <a:t>2014/9/8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8A28-962B-409F-8BBF-5D804A0C13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31130-7C46-4D92-97E5-E12F786E979A}" type="datetimeFigureOut">
              <a:rPr lang="zh-CN" altLang="en-US"/>
              <a:pPr>
                <a:defRPr/>
              </a:pPr>
              <a:t>2014/9/8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E823B-768D-4904-B38B-0B445C54C2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A483B-BA99-4C75-BA3D-60B3D33C1C28}" type="datetimeFigureOut">
              <a:rPr lang="zh-CN" altLang="en-US"/>
              <a:pPr>
                <a:defRPr/>
              </a:pPr>
              <a:t>2014/9/8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7B578-413D-448D-B652-D761658398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045F9-55FE-4BE9-A92E-3E924EB470BF}" type="datetimeFigureOut">
              <a:rPr lang="zh-CN" altLang="en-US"/>
              <a:pPr>
                <a:defRPr/>
              </a:pPr>
              <a:t>2014/9/8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742BD-92C6-42AE-A9A5-0ABE389C3D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1BBDC82-B474-4648-B69A-797BEA26BF00}" type="datetimeFigureOut">
              <a:rPr lang="zh-CN" altLang="en-US"/>
              <a:pPr>
                <a:defRPr/>
              </a:pPr>
              <a:t>2014/9/8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502C52F-7882-4F20-B02C-A9EC3552BE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ctrTitle"/>
          </p:nvPr>
        </p:nvSpPr>
        <p:spPr>
          <a:xfrm>
            <a:off x="685800" y="1744663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FPGA Helix Tracking Algorithm </a:t>
            </a:r>
            <a:br>
              <a:rPr lang="en-US" altLang="zh-CN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for PANDA</a:t>
            </a: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副标题 2"/>
          <p:cNvSpPr>
            <a:spLocks noGrp="1"/>
          </p:cNvSpPr>
          <p:nvPr>
            <p:ph type="subTitle" idx="1"/>
          </p:nvPr>
        </p:nvSpPr>
        <p:spPr>
          <a:xfrm>
            <a:off x="1142976" y="3819542"/>
            <a:ext cx="6858000" cy="1966912"/>
          </a:xfrm>
        </p:spPr>
        <p:txBody>
          <a:bodyPr/>
          <a:lstStyle/>
          <a:p>
            <a:pPr eaLnBrk="1" hangingPunct="1"/>
            <a:r>
              <a:rPr lang="en-US" altLang="zh-CN" sz="16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Yutie</a:t>
            </a:r>
            <a:r>
              <a:rPr lang="en-US" altLang="zh-CN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Liang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Martin </a:t>
            </a:r>
            <a:r>
              <a:rPr lang="en-US" altLang="zh-CN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Galuska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Thomas </a:t>
            </a:r>
            <a:r>
              <a:rPr lang="en-US" altLang="zh-CN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Geßler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Wolfgang </a:t>
            </a:r>
            <a:r>
              <a:rPr lang="en-US" altLang="zh-CN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Kühn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eaLnBrk="1" hangingPunct="1"/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Jens </a:t>
            </a:r>
            <a:r>
              <a:rPr lang="en-US" altLang="zh-CN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Sören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Lange, David </a:t>
            </a:r>
            <a:r>
              <a:rPr lang="en-US" altLang="zh-CN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Münchow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Björn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Spruck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Milan Wagner</a:t>
            </a:r>
          </a:p>
          <a:p>
            <a:pPr eaLnBrk="1" hangingPunct="1"/>
            <a:endParaRPr lang="en-US" altLang="zh-CN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altLang="zh-CN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Physikalisches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Institut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JUSTUS-LIEBIG-UNIVERSITÄT GIESSEN</a:t>
            </a:r>
          </a:p>
          <a:p>
            <a:pPr eaLnBrk="1" hangingPunct="1"/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09.09.2014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3" y="1214422"/>
            <a:ext cx="3357585" cy="35625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3428992" y="457200"/>
            <a:ext cx="2327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reconstruction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14348" y="5072074"/>
            <a:ext cx="4572000" cy="128907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Known : 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zh-CN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Φ 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altLang="zh-CN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Question: To determine a line,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kz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= 0</a:t>
            </a:r>
          </a:p>
        </p:txBody>
      </p:sp>
      <p:graphicFrame>
        <p:nvGraphicFramePr>
          <p:cNvPr id="111620" name="Object 4"/>
          <p:cNvGraphicFramePr>
            <a:graphicFrameLocks noChangeAspect="1"/>
          </p:cNvGraphicFramePr>
          <p:nvPr/>
        </p:nvGraphicFramePr>
        <p:xfrm>
          <a:off x="4395805" y="5572140"/>
          <a:ext cx="2605087" cy="803275"/>
        </p:xfrm>
        <a:graphic>
          <a:graphicData uri="http://schemas.openxmlformats.org/presentationml/2006/ole">
            <p:oleObj spid="_x0000_s111620" name="公式" r:id="rId4" imgW="1930320" imgH="596880" progId="Equation.3">
              <p:embed/>
            </p:oleObj>
          </a:graphicData>
        </a:graphic>
      </p:graphicFrame>
      <p:sp>
        <p:nvSpPr>
          <p:cNvPr id="13" name="矩形 12"/>
          <p:cNvSpPr/>
          <p:nvPr/>
        </p:nvSpPr>
        <p:spPr>
          <a:xfrm>
            <a:off x="4143372" y="5000636"/>
            <a:ext cx="478634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Method: Minimize  E</a:t>
            </a:r>
            <a:r>
              <a:rPr lang="en-US" altLang="zh-CN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= ∑(</a:t>
            </a: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kz</a:t>
            </a:r>
            <a:r>
              <a:rPr lang="en-US" altLang="zh-CN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(1/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zh-CN" baseline="3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214422"/>
            <a:ext cx="3195084" cy="3571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90B4346-7A18-47B7-B1EA-C96B2B5A2D89}" type="slidenum">
              <a:rPr lang="zh-CN" altLang="en-US" smtClean="0"/>
              <a:pPr>
                <a:defRPr/>
              </a:pPr>
              <a:t>10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3" y="1214422"/>
            <a:ext cx="3357585" cy="35625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14422"/>
            <a:ext cx="3214710" cy="35475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3428992" y="457200"/>
            <a:ext cx="2327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reconstruction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32"/>
          <p:cNvSpPr txBox="1">
            <a:spLocks noChangeArrowheads="1"/>
          </p:cNvSpPr>
          <p:nvPr/>
        </p:nvSpPr>
        <p:spPr bwMode="auto">
          <a:xfrm>
            <a:off x="1000100" y="4826699"/>
            <a:ext cx="25717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Pt = 0.5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(input)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0.25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3.7 %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0.50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4.0 %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1.00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4.3 %</a:t>
            </a:r>
            <a:endParaRPr lang="zh-CN" altLang="en-US" dirty="0">
              <a:latin typeface="Calibri" pitchFamily="34" charset="0"/>
            </a:endParaRPr>
          </a:p>
        </p:txBody>
      </p:sp>
      <p:sp>
        <p:nvSpPr>
          <p:cNvPr id="9" name="TextBox 32"/>
          <p:cNvSpPr txBox="1">
            <a:spLocks noChangeArrowheads="1"/>
          </p:cNvSpPr>
          <p:nvPr/>
        </p:nvSpPr>
        <p:spPr bwMode="auto">
          <a:xfrm>
            <a:off x="3428992" y="4826699"/>
            <a:ext cx="25717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Pt = 1.0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(input)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0.5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3.1 %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3.8 %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4.2 %</a:t>
            </a:r>
            <a:endParaRPr lang="zh-CN" altLang="en-US" dirty="0">
              <a:latin typeface="Calibri" pitchFamily="34" charset="0"/>
            </a:endParaRPr>
          </a:p>
        </p:txBody>
      </p:sp>
      <p:sp>
        <p:nvSpPr>
          <p:cNvPr id="10" name="TextBox 32"/>
          <p:cNvSpPr txBox="1">
            <a:spLocks noChangeArrowheads="1"/>
          </p:cNvSpPr>
          <p:nvPr/>
        </p:nvSpPr>
        <p:spPr bwMode="auto">
          <a:xfrm>
            <a:off x="5929322" y="4826699"/>
            <a:ext cx="25717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Pt = 2.0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(input)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3.7 %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4.8 %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4.0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5.2 %</a:t>
            </a:r>
            <a:endParaRPr lang="zh-CN" altLang="en-US" dirty="0">
              <a:latin typeface="Calibri" pitchFamily="34" charset="0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90B4346-7A18-47B7-B1EA-C96B2B5A2D89}" type="slidenum">
              <a:rPr lang="zh-CN" altLang="en-US" smtClean="0"/>
              <a:pPr>
                <a:defRPr/>
              </a:pPr>
              <a:t>11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57298"/>
            <a:ext cx="417912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" name="TextBox 53"/>
          <p:cNvSpPr txBox="1">
            <a:spLocks noChangeArrowheads="1"/>
          </p:cNvSpPr>
          <p:nvPr/>
        </p:nvSpPr>
        <p:spPr bwMode="auto">
          <a:xfrm>
            <a:off x="3071802" y="455613"/>
            <a:ext cx="30330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VHDL Implementation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643050"/>
            <a:ext cx="3122613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3347864" y="4509120"/>
            <a:ext cx="49685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VHDL: 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ery-high-speed integrated circuits 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ardware 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escription 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anguage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Square root :  Look-up table       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(1-2000)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1-4     4-16    16-64     64-256  …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Division:  Look-up table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a/b    =  (a*2^n) / (b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*2^n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)       b*2^n in (0.5-1)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429132"/>
            <a:ext cx="220743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90B4346-7A18-47B7-B1EA-C96B2B5A2D89}" type="slidenum">
              <a:rPr lang="zh-CN" altLang="en-US" smtClean="0"/>
              <a:pPr>
                <a:defRPr/>
              </a:pPr>
              <a:t>12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3164779" y="455613"/>
            <a:ext cx="29193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Performance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at FPGA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4ED3527-EFE2-4D60-A7BB-9490EDE330EF}" type="slidenum">
              <a:rPr lang="zh-CN" altLang="en-US"/>
              <a:pPr>
                <a:defRPr/>
              </a:pPr>
              <a:t>13</a:t>
            </a:fld>
            <a:endParaRPr lang="zh-CN" altLang="en-US"/>
          </a:p>
        </p:txBody>
      </p:sp>
      <p:sp>
        <p:nvSpPr>
          <p:cNvPr id="13320" name="TextBox 19"/>
          <p:cNvSpPr txBox="1">
            <a:spLocks noChangeArrowheads="1"/>
          </p:cNvSpPr>
          <p:nvPr/>
        </p:nvSpPr>
        <p:spPr bwMode="auto">
          <a:xfrm>
            <a:off x="716034" y="4305290"/>
            <a:ext cx="23110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2: Time per event:    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3568" y="1403484"/>
            <a:ext cx="31406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Pz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calculation not finished yet.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 Device Utilization Summary: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42910" y="4786322"/>
            <a:ext cx="807243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For one event with 100 hits (6 tracks):  </a:t>
            </a:r>
            <a:endParaRPr lang="en-US" altLang="zh-CN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342900" indent="-342900">
              <a:buAutoNum type="arabicParenBoth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100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clock cycles (cc)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    (2)   50 cc * 6         (3) 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~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200cc * 6   /(3 or 4)</a:t>
            </a:r>
          </a:p>
          <a:p>
            <a:pPr marL="342900" indent="-342900">
              <a:buAutoNum type="arabicParenBoth"/>
            </a:pPr>
            <a:endParaRPr lang="en-US" altLang="zh-CN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342900" indent="-342900"/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Previous:</a:t>
            </a:r>
          </a:p>
          <a:p>
            <a:pPr marL="342900" indent="-342900"/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(1) 100 clock cycles (cc)               (2)   50 cc * 6         (3)  ~50cc * 6</a:t>
            </a:r>
          </a:p>
          <a:p>
            <a:pPr marL="342900" indent="-342900"/>
            <a:endParaRPr lang="en-US" altLang="zh-CN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85786" y="2383590"/>
            <a:ext cx="7858180" cy="1688352"/>
            <a:chOff x="285720" y="4500570"/>
            <a:chExt cx="7858180" cy="1688352"/>
          </a:xfrm>
        </p:grpSpPr>
        <p:grpSp>
          <p:nvGrpSpPr>
            <p:cNvPr id="11" name="组合 10"/>
            <p:cNvGrpSpPr/>
            <p:nvPr/>
          </p:nvGrpSpPr>
          <p:grpSpPr>
            <a:xfrm>
              <a:off x="285720" y="4500570"/>
              <a:ext cx="7858180" cy="1639293"/>
              <a:chOff x="285720" y="4500570"/>
              <a:chExt cx="7858180" cy="1639293"/>
            </a:xfrm>
          </p:grpSpPr>
          <p:pic>
            <p:nvPicPr>
              <p:cNvPr id="114690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85720" y="4500570"/>
                <a:ext cx="7858180" cy="1450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4691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5346" y="5910080"/>
                <a:ext cx="7848554" cy="2297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7491333" y="4896260"/>
              <a:ext cx="490840" cy="1292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00" dirty="0" smtClean="0">
                  <a:solidFill>
                    <a:srgbClr val="FF0000"/>
                  </a:solidFill>
                  <a:latin typeface="Times New Roman" pitchFamily="18" charset="0"/>
                  <a:ea typeface="方正姚体" pitchFamily="2" charset="-122"/>
                  <a:cs typeface="Times New Roman" pitchFamily="18" charset="0"/>
                </a:rPr>
                <a:t>34%</a:t>
              </a:r>
            </a:p>
            <a:p>
              <a:r>
                <a:rPr lang="en-US" altLang="zh-CN" sz="1300" dirty="0" smtClean="0">
                  <a:solidFill>
                    <a:srgbClr val="FF0000"/>
                  </a:solidFill>
                  <a:latin typeface="Times New Roman" pitchFamily="18" charset="0"/>
                  <a:ea typeface="方正姚体" pitchFamily="2" charset="-122"/>
                  <a:cs typeface="Times New Roman" pitchFamily="18" charset="0"/>
                </a:rPr>
                <a:t>1%</a:t>
              </a:r>
            </a:p>
            <a:p>
              <a:r>
                <a:rPr lang="en-US" altLang="zh-CN" sz="1300" dirty="0" smtClean="0">
                  <a:solidFill>
                    <a:srgbClr val="FF0000"/>
                  </a:solidFill>
                  <a:latin typeface="Times New Roman" pitchFamily="18" charset="0"/>
                  <a:ea typeface="方正姚体" pitchFamily="2" charset="-122"/>
                  <a:cs typeface="Times New Roman" pitchFamily="18" charset="0"/>
                </a:rPr>
                <a:t>42%</a:t>
              </a:r>
            </a:p>
            <a:p>
              <a:r>
                <a:rPr lang="en-US" altLang="zh-CN" sz="1300" dirty="0" smtClean="0">
                  <a:solidFill>
                    <a:srgbClr val="FF0000"/>
                  </a:solidFill>
                  <a:latin typeface="Times New Roman" pitchFamily="18" charset="0"/>
                  <a:ea typeface="方正姚体" pitchFamily="2" charset="-122"/>
                  <a:cs typeface="Times New Roman" pitchFamily="18" charset="0"/>
                </a:rPr>
                <a:t>1%</a:t>
              </a:r>
            </a:p>
            <a:p>
              <a:r>
                <a:rPr lang="en-US" altLang="zh-CN" sz="1300" dirty="0" smtClean="0">
                  <a:solidFill>
                    <a:srgbClr val="FF0000"/>
                  </a:solidFill>
                  <a:latin typeface="Times New Roman" pitchFamily="18" charset="0"/>
                  <a:ea typeface="方正姚体" pitchFamily="2" charset="-122"/>
                  <a:cs typeface="Times New Roman" pitchFamily="18" charset="0"/>
                </a:rPr>
                <a:t>58%</a:t>
              </a:r>
            </a:p>
            <a:p>
              <a:r>
                <a:rPr lang="en-US" altLang="zh-CN" sz="1300" dirty="0" smtClean="0">
                  <a:solidFill>
                    <a:srgbClr val="FF0000"/>
                  </a:solidFill>
                  <a:latin typeface="Times New Roman" pitchFamily="18" charset="0"/>
                  <a:ea typeface="方正姚体" pitchFamily="2" charset="-122"/>
                  <a:cs typeface="Times New Roman" pitchFamily="18" charset="0"/>
                </a:rPr>
                <a:t>96%</a:t>
              </a:r>
              <a:endParaRPr lang="zh-CN" altLang="en-US" sz="1300" dirty="0">
                <a:solidFill>
                  <a:srgbClr val="FF0000"/>
                </a:solidFill>
                <a:latin typeface="Times New Roman" pitchFamily="18" charset="0"/>
                <a:ea typeface="方正姚体" pitchFamily="2" charset="-122"/>
                <a:cs typeface="Times New Roman" pitchFamily="18" charset="0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7305498" y="2473288"/>
            <a:ext cx="1319667" cy="2923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300" dirty="0" smtClean="0">
                <a:solidFill>
                  <a:srgbClr val="FF0000"/>
                </a:solidFill>
                <a:latin typeface="Times New Roman" pitchFamily="18" charset="0"/>
                <a:ea typeface="方正姚体" pitchFamily="2" charset="-122"/>
                <a:cs typeface="Times New Roman" pitchFamily="18" charset="0"/>
              </a:rPr>
              <a:t>Previous design</a:t>
            </a:r>
          </a:p>
        </p:txBody>
      </p:sp>
    </p:spTree>
    <p:extLst>
      <p:ext uri="{BB962C8B-B14F-4D97-AF65-F5344CB8AC3E}">
        <p14:creationId xmlns:p14="http://schemas.microsoft.com/office/powerpoint/2010/main" xmlns="" val="90574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tracking_FPGA_300ns_dpm_event_2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8153" y="1600200"/>
            <a:ext cx="4827693" cy="4525963"/>
          </a:xfr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64779" y="455613"/>
            <a:ext cx="43278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Tracking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FPGA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-- at low event rate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7224" y="1214422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Data flow:  Hit information at PC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  FPGA, extract helix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para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      PC 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1472" y="6286520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PC is used to draw hits and helix in the plot. The helix parameters come from FPGA.</a:t>
            </a: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AE5DD79-E196-4570-BA96-9EE02EE37784}" type="slidenum">
              <a:rPr lang="zh-CN" altLang="en-US"/>
              <a:pPr>
                <a:defRPr/>
              </a:pPr>
              <a:t>14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tracking_FPGA_300ns_dpm_event_3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8153" y="1600200"/>
            <a:ext cx="4827693" cy="4525963"/>
          </a:xfr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64779" y="455613"/>
            <a:ext cx="43278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Tracking at FPGA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-- at low event rate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57224" y="1214422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Data flow:  Hit information at PC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  FPGA, extract helix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para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      PC 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1472" y="6286520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PC is used to draw hits and helix in the plot. The helix parameters come from FPGA.</a:t>
            </a: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AE5DD79-E196-4570-BA96-9EE02EE37784}" type="slidenum">
              <a:rPr lang="zh-CN" altLang="en-US"/>
              <a:pPr>
                <a:defRPr/>
              </a:pPr>
              <a:t>15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tracking_FPGA_300ns_dpm_event_7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8153" y="1600200"/>
            <a:ext cx="4827693" cy="4525963"/>
          </a:xfr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64779" y="455613"/>
            <a:ext cx="43278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Tracking at FPGA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-- at low event rate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57224" y="1214422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Data flow:  Hit information at PC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  FPGA, extract helix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para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      PC 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1472" y="6286520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PC is used to draw hits and helix in the plot. The helix parameters come from FPGA.</a:t>
            </a: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AE5DD79-E196-4570-BA96-9EE02EE37784}" type="slidenum">
              <a:rPr lang="zh-CN" altLang="en-US"/>
              <a:pPr>
                <a:defRPr/>
              </a:pPr>
              <a:t>16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tracking_FPGA_50ns_dpm_event_2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8153" y="1600200"/>
            <a:ext cx="4827693" cy="4525963"/>
          </a:xfr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64779" y="455613"/>
            <a:ext cx="35584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Tracking at FPGA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-- 20 MHz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57224" y="1214422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Data flow:  Hit information at PC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  FPGA, extract helix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para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      PC 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1472" y="6286520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PC is used to draw hits and helix in the plot. The helix parameters come from FPGA.</a:t>
            </a: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AE5DD79-E196-4570-BA96-9EE02EE37784}" type="slidenum">
              <a:rPr lang="zh-CN" altLang="en-US"/>
              <a:pPr>
                <a:defRPr/>
              </a:pPr>
              <a:t>17</a:t>
            </a:fld>
            <a:endParaRPr lang="zh-CN" altLang="en-US" dirty="0"/>
          </a:p>
        </p:txBody>
      </p:sp>
      <p:pic>
        <p:nvPicPr>
          <p:cNvPr id="10" name="内容占位符 3" descr="tracking_FPGA_300ns_dpm_event_2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00892" y="4248548"/>
            <a:ext cx="1994742" cy="187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tracking_FPGA_50ns_dpm_event_3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8153" y="1600200"/>
            <a:ext cx="4827693" cy="4525963"/>
          </a:xfr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64779" y="455613"/>
            <a:ext cx="35584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Tracking at FPGA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-- 20 MHz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57224" y="1214422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Data flow:  Hit information at PC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  FPGA, extract helix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para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      PC 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1472" y="6286520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PC is used to draw hits and helix in the plot. The helix parameters come from FPGA.</a:t>
            </a: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AE5DD79-E196-4570-BA96-9EE02EE37784}" type="slidenum">
              <a:rPr lang="zh-CN" altLang="en-US"/>
              <a:pPr>
                <a:defRPr/>
              </a:pPr>
              <a:t>18</a:t>
            </a:fld>
            <a:endParaRPr lang="zh-CN" altLang="en-US" dirty="0"/>
          </a:p>
        </p:txBody>
      </p:sp>
      <p:pic>
        <p:nvPicPr>
          <p:cNvPr id="10" name="内容占位符 3" descr="tracking_FPGA_300ns_dpm_event_3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986015" y="4230903"/>
            <a:ext cx="2010090" cy="188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tracking_FPGA_50ns_dpm_event_7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8153" y="1600200"/>
            <a:ext cx="4827693" cy="4525963"/>
          </a:xfr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64779" y="455613"/>
            <a:ext cx="3665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Tracking at FPGA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-- 20 MHz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57224" y="1214422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Data flow:  Hit information at PC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  FPGA, extract helix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para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      PC 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1472" y="6286520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PC is used to draw hits and helix in the plot. The helix parameters come from FPGA.</a:t>
            </a: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AE5DD79-E196-4570-BA96-9EE02EE37784}" type="slidenum">
              <a:rPr lang="zh-CN" altLang="en-US"/>
              <a:pPr>
                <a:defRPr/>
              </a:pPr>
              <a:t>19</a:t>
            </a:fld>
            <a:endParaRPr lang="zh-CN" altLang="en-US" dirty="0"/>
          </a:p>
        </p:txBody>
      </p:sp>
      <p:pic>
        <p:nvPicPr>
          <p:cNvPr id="10" name="内容占位符 3" descr="tracking_FPGA_300ns_dpm_event_7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991465" y="4252526"/>
            <a:ext cx="1989979" cy="186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EB649-0153-4B6A-B6CD-4C80AA7E9F2A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3571875" y="354013"/>
            <a:ext cx="1570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>
                <a:latin typeface="Times New Roman" pitchFamily="18" charset="0"/>
                <a:cs typeface="Times New Roman" pitchFamily="18" charset="0"/>
              </a:rPr>
              <a:t>Outline</a:t>
            </a:r>
            <a:endParaRPr lang="zh-CN" alt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38" y="1357313"/>
            <a:ext cx="7437101" cy="37856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lnSpc>
                <a:spcPct val="200000"/>
              </a:lnSpc>
              <a:defRPr/>
            </a:pPr>
            <a:r>
              <a:rPr lang="en-US" altLang="zh-CN" sz="2400" dirty="0">
                <a:latin typeface="Times New Roman" pitchFamily="18" charset="0"/>
                <a:ea typeface="宋体" charset="-122"/>
                <a:cs typeface="Times New Roman" pitchFamily="18" charset="0"/>
              </a:rPr>
              <a:t>1.    Introduction to the PANDA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Straw Tube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Tracker (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STT)</a:t>
            </a:r>
            <a:endParaRPr lang="en-US" altLang="zh-CN" sz="2400" dirty="0"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marL="457200" indent="-457200">
              <a:lnSpc>
                <a:spcPct val="200000"/>
              </a:lnSpc>
              <a:defRPr/>
            </a:pPr>
            <a:r>
              <a:rPr lang="en-US" altLang="zh-CN" sz="2400" dirty="0">
                <a:latin typeface="Times New Roman" pitchFamily="18" charset="0"/>
                <a:ea typeface="宋体" charset="-122"/>
                <a:cs typeface="Times New Roman" pitchFamily="18" charset="0"/>
              </a:rPr>
              <a:t>2.   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Road finding and momentum calculation</a:t>
            </a:r>
            <a:endParaRPr lang="en-US" altLang="zh-CN" sz="2400" dirty="0"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marL="457200" indent="-457200">
              <a:lnSpc>
                <a:spcPct val="200000"/>
              </a:lnSpc>
              <a:buFontTx/>
              <a:buAutoNum type="arabicPeriod" startAt="3"/>
              <a:defRPr/>
            </a:pPr>
            <a:r>
              <a:rPr lang="en-US" altLang="zh-CN" sz="2400" dirty="0">
                <a:latin typeface="Times New Roman" pitchFamily="18" charset="0"/>
                <a:ea typeface="宋体" charset="-122"/>
                <a:cs typeface="Times New Roman" pitchFamily="18" charset="0"/>
              </a:rPr>
              <a:t> Performance study with C++</a:t>
            </a:r>
          </a:p>
          <a:p>
            <a:pPr marL="457200" indent="-457200">
              <a:lnSpc>
                <a:spcPct val="200000"/>
              </a:lnSpc>
              <a:buFontTx/>
              <a:buAutoNum type="arabicPeriod" startAt="4"/>
              <a:defRPr/>
            </a:pPr>
            <a:r>
              <a:rPr lang="en-US" altLang="zh-CN" sz="2400" dirty="0">
                <a:latin typeface="Times New Roman" pitchFamily="18" charset="0"/>
                <a:ea typeface="宋体" charset="-122"/>
                <a:cs typeface="Times New Roman" pitchFamily="18" charset="0"/>
              </a:rPr>
              <a:t> Implementation with VHDL</a:t>
            </a:r>
          </a:p>
          <a:p>
            <a:pPr marL="342900" indent="-342900">
              <a:lnSpc>
                <a:spcPct val="200000"/>
              </a:lnSpc>
              <a:defRPr/>
            </a:pPr>
            <a:r>
              <a:rPr lang="en-US" altLang="zh-CN" sz="2400" dirty="0">
                <a:latin typeface="Times New Roman" pitchFamily="18" charset="0"/>
                <a:ea typeface="宋体" charset="-122"/>
                <a:cs typeface="Times New Roman" pitchFamily="18" charset="0"/>
              </a:rPr>
              <a:t>5.    Summary and outlook</a:t>
            </a:r>
            <a:endParaRPr lang="zh-CN" altLang="en-US" sz="2400" dirty="0"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5DD79-E196-4570-BA96-9EE02EE37784}" type="slidenum">
              <a:rPr lang="zh-CN" altLang="en-US"/>
              <a:pPr>
                <a:defRPr/>
              </a:pPr>
              <a:t>20</a:t>
            </a:fld>
            <a:endParaRPr lang="zh-CN" altLang="en-US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3000364" y="466725"/>
            <a:ext cx="2986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Summary and Outlook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7224" y="4214818"/>
            <a:ext cx="621510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l-GR" altLang="zh-CN" dirty="0" smtClean="0">
                <a:latin typeface="Times New Roman"/>
                <a:cs typeface="Times New Roman"/>
              </a:rPr>
              <a:t>μ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s/event ,  100 FPGA @ 20MHz interaction rate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Next to do: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Optimize the VHDL code.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Include MVD points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Test with PTDAQ.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857224" y="1357298"/>
          <a:ext cx="7500990" cy="2500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2500330"/>
                <a:gridCol w="2500330"/>
              </a:tblGrid>
              <a:tr h="416722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C++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VHDL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altLang="zh-CN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t 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altLang="zh-CN" sz="18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iteration 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altLang="zh-CN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r>
                        <a:rPr lang="en-US" altLang="zh-CN" sz="18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nd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iteration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χ</a:t>
                      </a:r>
                      <a:r>
                        <a:rPr lang="en-US" altLang="zh-CN" sz="18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calculation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altLang="zh-CN" sz="18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r>
                        <a:rPr lang="en-US" altLang="zh-CN" sz="18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iteration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On going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altLang="zh-CN" sz="18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r>
                        <a:rPr lang="en-US" altLang="zh-CN" sz="18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nd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iteration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On going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4E33E-FD96-48DC-A8A0-841AEBE51DC9}" type="slidenum">
              <a:rPr lang="zh-CN" altLang="en-US"/>
              <a:pPr>
                <a:defRPr/>
              </a:pPr>
              <a:t>21</a:t>
            </a:fld>
            <a:endParaRPr lang="zh-CN" altLang="en-US"/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3095625" y="2786063"/>
            <a:ext cx="28336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800">
                <a:latin typeface="Times New Roman" pitchFamily="18" charset="0"/>
                <a:cs typeface="Times New Roman" pitchFamily="18" charset="0"/>
              </a:rPr>
              <a:t>Thank you</a:t>
            </a:r>
            <a:endParaRPr lang="zh-CN" altLang="en-US" sz="4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193" y="357166"/>
            <a:ext cx="8811963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4339" name="TextBox 53"/>
          <p:cNvSpPr txBox="1">
            <a:spLocks noChangeArrowheads="1"/>
          </p:cNvSpPr>
          <p:nvPr/>
        </p:nvSpPr>
        <p:spPr bwMode="auto">
          <a:xfrm>
            <a:off x="3000364" y="455613"/>
            <a:ext cx="30330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VHDL implementation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000125" y="3786188"/>
            <a:ext cx="7072313" cy="271462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3214688" y="4214813"/>
            <a:ext cx="1857375" cy="15001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2D Mapping</a:t>
            </a:r>
            <a:endParaRPr lang="zh-CN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组合 137"/>
          <p:cNvGrpSpPr>
            <a:grpSpLocks/>
          </p:cNvGrpSpPr>
          <p:nvPr/>
        </p:nvGrpSpPr>
        <p:grpSpPr bwMode="auto">
          <a:xfrm>
            <a:off x="342900" y="1500188"/>
            <a:ext cx="4014788" cy="1512887"/>
            <a:chOff x="4500562" y="1214422"/>
            <a:chExt cx="4014154" cy="1512340"/>
          </a:xfrm>
        </p:grpSpPr>
        <p:sp>
          <p:nvSpPr>
            <p:cNvPr id="14" name="矩形 13"/>
            <p:cNvSpPr/>
            <p:nvPr/>
          </p:nvSpPr>
          <p:spPr>
            <a:xfrm rot="5400000">
              <a:off x="4822059" y="1891217"/>
              <a:ext cx="785529" cy="28570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 rot="5400000">
              <a:off x="5114113" y="1884869"/>
              <a:ext cx="785529" cy="28570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 rot="5400000">
              <a:off x="5399818" y="1888043"/>
              <a:ext cx="785529" cy="28570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5400000">
              <a:off x="5679174" y="1891217"/>
              <a:ext cx="785529" cy="28570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 rot="5400000">
              <a:off x="5972022" y="1884076"/>
              <a:ext cx="785529" cy="287293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 rot="5400000">
              <a:off x="6258520" y="1888043"/>
              <a:ext cx="785529" cy="28570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 rot="5400000">
              <a:off x="6544225" y="1891217"/>
              <a:ext cx="785529" cy="28570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5400000">
              <a:off x="6836279" y="1884869"/>
              <a:ext cx="785529" cy="28570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 rot="5400000">
              <a:off x="7121984" y="1888043"/>
              <a:ext cx="785529" cy="28570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 rot="5400000">
              <a:off x="7401340" y="1891217"/>
              <a:ext cx="785529" cy="28570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 rot="5400000">
              <a:off x="7693394" y="1884869"/>
              <a:ext cx="785529" cy="28570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 rot="5400000">
              <a:off x="7979099" y="1888043"/>
              <a:ext cx="785529" cy="28570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直接箭头连接符 27"/>
            <p:cNvCxnSpPr/>
            <p:nvPr/>
          </p:nvCxnSpPr>
          <p:spPr>
            <a:xfrm>
              <a:off x="5071972" y="2569657"/>
              <a:ext cx="3428459" cy="158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35" name="TextBox 29"/>
            <p:cNvSpPr txBox="1">
              <a:spLocks noChangeArrowheads="1"/>
            </p:cNvSpPr>
            <p:nvPr/>
          </p:nvSpPr>
          <p:spPr bwMode="auto">
            <a:xfrm>
              <a:off x="4500562" y="2357430"/>
              <a:ext cx="5822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latin typeface="Times New Roman" pitchFamily="18" charset="0"/>
                  <a:cs typeface="Times New Roman" pitchFamily="18" charset="0"/>
                </a:rPr>
                <a:t>ToT</a:t>
              </a:r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直接箭头连接符 32"/>
            <p:cNvCxnSpPr/>
            <p:nvPr/>
          </p:nvCxnSpPr>
          <p:spPr>
            <a:xfrm rot="5400000">
              <a:off x="5179986" y="1749215"/>
              <a:ext cx="785528" cy="158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37" name="TextBox 35"/>
            <p:cNvSpPr txBox="1">
              <a:spLocks noChangeArrowheads="1"/>
            </p:cNvSpPr>
            <p:nvPr/>
          </p:nvSpPr>
          <p:spPr bwMode="auto">
            <a:xfrm>
              <a:off x="5572132" y="1214422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T0</a:t>
              </a:r>
              <a:endParaRPr lang="zh-CN" alt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5614811" y="1571480"/>
              <a:ext cx="1785656" cy="928352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1" name="直接箭头连接符 40"/>
            <p:cNvCxnSpPr/>
            <p:nvPr/>
          </p:nvCxnSpPr>
          <p:spPr>
            <a:xfrm rot="5400000">
              <a:off x="5637114" y="1749215"/>
              <a:ext cx="785528" cy="1587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40" name="TextBox 41"/>
            <p:cNvSpPr txBox="1">
              <a:spLocks noChangeArrowheads="1"/>
            </p:cNvSpPr>
            <p:nvPr/>
          </p:nvSpPr>
          <p:spPr bwMode="auto">
            <a:xfrm>
              <a:off x="6029666" y="1214422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T0</a:t>
              </a:r>
              <a:endParaRPr lang="zh-CN" alt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6071939" y="1600045"/>
              <a:ext cx="1785656" cy="856940"/>
            </a:xfrm>
            <a:prstGeom prst="rect">
              <a:avLst/>
            </a:prstGeom>
            <a:noFill/>
            <a:ln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4" name="同心圆 43"/>
          <p:cNvSpPr/>
          <p:nvPr/>
        </p:nvSpPr>
        <p:spPr>
          <a:xfrm>
            <a:off x="1143000" y="4857750"/>
            <a:ext cx="1128713" cy="1128713"/>
          </a:xfrm>
          <a:prstGeom prst="don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51" name="直接连接符 50"/>
          <p:cNvCxnSpPr/>
          <p:nvPr/>
        </p:nvCxnSpPr>
        <p:spPr>
          <a:xfrm rot="16200000" flipH="1">
            <a:off x="1797051" y="5715000"/>
            <a:ext cx="285750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1960563" y="5543550"/>
            <a:ext cx="214312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V="1">
            <a:off x="2000250" y="5389563"/>
            <a:ext cx="271463" cy="7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rot="5400000" flipH="1" flipV="1">
            <a:off x="1932781" y="5061744"/>
            <a:ext cx="192088" cy="17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rot="5400000" flipH="1" flipV="1">
            <a:off x="1678782" y="4964906"/>
            <a:ext cx="285750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rot="16200000" flipH="1">
            <a:off x="1443832" y="4964906"/>
            <a:ext cx="285750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stCxn id="44" idx="1"/>
          </p:cNvCxnSpPr>
          <p:nvPr/>
        </p:nvCxnSpPr>
        <p:spPr>
          <a:xfrm rot="16200000" flipH="1">
            <a:off x="1308100" y="5022850"/>
            <a:ext cx="192088" cy="1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1143000" y="5286375"/>
            <a:ext cx="28575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1143000" y="5500688"/>
            <a:ext cx="285750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rot="5400000" flipH="1" flipV="1">
            <a:off x="1346994" y="5657056"/>
            <a:ext cx="177800" cy="1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>
            <a:stCxn id="44" idx="4"/>
          </p:cNvCxnSpPr>
          <p:nvPr/>
        </p:nvCxnSpPr>
        <p:spPr>
          <a:xfrm rot="5400000" flipH="1" flipV="1">
            <a:off x="1574800" y="5846763"/>
            <a:ext cx="271463" cy="7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5" name="TextBox 74"/>
          <p:cNvSpPr txBox="1">
            <a:spLocks noChangeArrowheads="1"/>
          </p:cNvSpPr>
          <p:nvPr/>
        </p:nvSpPr>
        <p:spPr bwMode="auto">
          <a:xfrm>
            <a:off x="1143000" y="6072188"/>
            <a:ext cx="1335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  <a:cs typeface="Times New Roman" pitchFamily="18" charset="0"/>
              </a:rPr>
              <a:t>Ring Buffer</a:t>
            </a:r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1214438" y="4214813"/>
            <a:ext cx="1071562" cy="500062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Input Interface</a:t>
            </a:r>
            <a:endParaRPr lang="zh-CN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5" name="直接箭头连接符 84"/>
          <p:cNvCxnSpPr/>
          <p:nvPr/>
        </p:nvCxnSpPr>
        <p:spPr>
          <a:xfrm rot="5400000">
            <a:off x="1250950" y="3606800"/>
            <a:ext cx="1214438" cy="15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箭头连接符 86"/>
          <p:cNvCxnSpPr/>
          <p:nvPr/>
        </p:nvCxnSpPr>
        <p:spPr>
          <a:xfrm rot="5400000">
            <a:off x="1177925" y="3892550"/>
            <a:ext cx="642938" cy="15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9" name="TextBox 90"/>
          <p:cNvSpPr txBox="1">
            <a:spLocks noChangeArrowheads="1"/>
          </p:cNvSpPr>
          <p:nvPr/>
        </p:nvSpPr>
        <p:spPr bwMode="auto">
          <a:xfrm>
            <a:off x="1285875" y="3286125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T0</a:t>
            </a:r>
            <a:endParaRPr lang="zh-CN" alt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2" name="直接箭头连接符 91"/>
          <p:cNvCxnSpPr/>
          <p:nvPr/>
        </p:nvCxnSpPr>
        <p:spPr>
          <a:xfrm rot="5400000">
            <a:off x="1785938" y="5000625"/>
            <a:ext cx="5715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61" name="TextBox 98"/>
          <p:cNvSpPr txBox="1">
            <a:spLocks noChangeArrowheads="1"/>
          </p:cNvSpPr>
          <p:nvPr/>
        </p:nvSpPr>
        <p:spPr bwMode="auto">
          <a:xfrm>
            <a:off x="1668463" y="3786188"/>
            <a:ext cx="1760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  <a:cs typeface="Times New Roman" pitchFamily="18" charset="0"/>
              </a:rPr>
              <a:t>Tracking module</a:t>
            </a:r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组合 52"/>
          <p:cNvGrpSpPr>
            <a:grpSpLocks/>
          </p:cNvGrpSpPr>
          <p:nvPr/>
        </p:nvGrpSpPr>
        <p:grpSpPr bwMode="auto">
          <a:xfrm>
            <a:off x="4786313" y="1500188"/>
            <a:ext cx="3857625" cy="2000250"/>
            <a:chOff x="1000125" y="571500"/>
            <a:chExt cx="5486400" cy="2786063"/>
          </a:xfrm>
        </p:grpSpPr>
        <p:sp>
          <p:nvSpPr>
            <p:cNvPr id="67" name="椭圆 66"/>
            <p:cNvSpPr/>
            <p:nvPr/>
          </p:nvSpPr>
          <p:spPr bwMode="auto">
            <a:xfrm>
              <a:off x="2729583" y="1944630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 bwMode="auto">
            <a:xfrm>
              <a:off x="3221778" y="1944630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 bwMode="auto">
            <a:xfrm>
              <a:off x="1745192" y="1944630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 bwMode="auto">
            <a:xfrm>
              <a:off x="2237387" y="1944630"/>
              <a:ext cx="492196" cy="504145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5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8" name="椭圆 77"/>
            <p:cNvSpPr/>
            <p:nvPr/>
          </p:nvSpPr>
          <p:spPr bwMode="auto">
            <a:xfrm>
              <a:off x="2483484" y="2397919"/>
              <a:ext cx="492196" cy="504145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4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0" name="椭圆 79"/>
            <p:cNvSpPr/>
            <p:nvPr/>
          </p:nvSpPr>
          <p:spPr bwMode="auto">
            <a:xfrm>
              <a:off x="2975680" y="2397919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1" name="椭圆 80"/>
            <p:cNvSpPr/>
            <p:nvPr/>
          </p:nvSpPr>
          <p:spPr bwMode="auto">
            <a:xfrm>
              <a:off x="1991289" y="2397919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 bwMode="auto">
            <a:xfrm>
              <a:off x="2483484" y="1491343"/>
              <a:ext cx="492196" cy="504145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8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6" name="椭圆 85"/>
            <p:cNvSpPr/>
            <p:nvPr/>
          </p:nvSpPr>
          <p:spPr bwMode="auto">
            <a:xfrm>
              <a:off x="2975680" y="1491343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 bwMode="auto">
            <a:xfrm>
              <a:off x="1499093" y="1491343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9" name="椭圆 88"/>
            <p:cNvSpPr/>
            <p:nvPr/>
          </p:nvSpPr>
          <p:spPr bwMode="auto">
            <a:xfrm>
              <a:off x="1991289" y="1491343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3" name="椭圆 92"/>
            <p:cNvSpPr/>
            <p:nvPr/>
          </p:nvSpPr>
          <p:spPr bwMode="auto">
            <a:xfrm>
              <a:off x="4702881" y="1949053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 bwMode="auto">
            <a:xfrm>
              <a:off x="5195076" y="1949053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5" name="椭圆 94"/>
            <p:cNvSpPr/>
            <p:nvPr/>
          </p:nvSpPr>
          <p:spPr bwMode="auto">
            <a:xfrm>
              <a:off x="3718489" y="1949053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6" name="椭圆 95"/>
            <p:cNvSpPr/>
            <p:nvPr/>
          </p:nvSpPr>
          <p:spPr bwMode="auto">
            <a:xfrm>
              <a:off x="4210685" y="1949053"/>
              <a:ext cx="492196" cy="504145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6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0" name="椭圆 99"/>
            <p:cNvSpPr/>
            <p:nvPr/>
          </p:nvSpPr>
          <p:spPr bwMode="auto">
            <a:xfrm>
              <a:off x="4456782" y="1497976"/>
              <a:ext cx="492196" cy="501934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7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1" name="椭圆 100"/>
            <p:cNvSpPr/>
            <p:nvPr/>
          </p:nvSpPr>
          <p:spPr bwMode="auto">
            <a:xfrm>
              <a:off x="4948978" y="1497976"/>
              <a:ext cx="492196" cy="50193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2" name="椭圆 101"/>
            <p:cNvSpPr/>
            <p:nvPr/>
          </p:nvSpPr>
          <p:spPr bwMode="auto">
            <a:xfrm>
              <a:off x="3472391" y="1497976"/>
              <a:ext cx="492196" cy="50193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3" name="椭圆 102"/>
            <p:cNvSpPr/>
            <p:nvPr/>
          </p:nvSpPr>
          <p:spPr bwMode="auto">
            <a:xfrm>
              <a:off x="3964587" y="1497976"/>
              <a:ext cx="492196" cy="50193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 bwMode="auto">
            <a:xfrm>
              <a:off x="4689334" y="2837939"/>
              <a:ext cx="492196" cy="501934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2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5" name="椭圆 104"/>
            <p:cNvSpPr/>
            <p:nvPr/>
          </p:nvSpPr>
          <p:spPr bwMode="auto">
            <a:xfrm>
              <a:off x="3704943" y="2837939"/>
              <a:ext cx="492196" cy="50193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6" name="椭圆 105"/>
            <p:cNvSpPr/>
            <p:nvPr/>
          </p:nvSpPr>
          <p:spPr bwMode="auto">
            <a:xfrm>
              <a:off x="4197138" y="2837939"/>
              <a:ext cx="492196" cy="50193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7" name="椭圆 106"/>
            <p:cNvSpPr/>
            <p:nvPr/>
          </p:nvSpPr>
          <p:spPr bwMode="auto">
            <a:xfrm>
              <a:off x="4443235" y="2384652"/>
              <a:ext cx="492196" cy="501933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3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8" name="椭圆 107"/>
            <p:cNvSpPr/>
            <p:nvPr/>
          </p:nvSpPr>
          <p:spPr bwMode="auto">
            <a:xfrm>
              <a:off x="4935431" y="2384652"/>
              <a:ext cx="492196" cy="50193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9" name="椭圆 108"/>
            <p:cNvSpPr/>
            <p:nvPr/>
          </p:nvSpPr>
          <p:spPr bwMode="auto">
            <a:xfrm>
              <a:off x="3458844" y="2384652"/>
              <a:ext cx="492196" cy="50193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0" name="椭圆 109"/>
            <p:cNvSpPr/>
            <p:nvPr/>
          </p:nvSpPr>
          <p:spPr bwMode="auto">
            <a:xfrm>
              <a:off x="3951040" y="2384652"/>
              <a:ext cx="492196" cy="50193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1" name="椭圆 110"/>
            <p:cNvSpPr/>
            <p:nvPr/>
          </p:nvSpPr>
          <p:spPr bwMode="auto">
            <a:xfrm>
              <a:off x="2697974" y="2853418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2" name="椭圆 111"/>
            <p:cNvSpPr/>
            <p:nvPr/>
          </p:nvSpPr>
          <p:spPr bwMode="auto">
            <a:xfrm>
              <a:off x="3190169" y="2853418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 bwMode="auto">
            <a:xfrm>
              <a:off x="2205778" y="2853418"/>
              <a:ext cx="492196" cy="504145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1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4" name="椭圆 113"/>
            <p:cNvSpPr/>
            <p:nvPr/>
          </p:nvSpPr>
          <p:spPr bwMode="auto">
            <a:xfrm>
              <a:off x="2510578" y="609089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 bwMode="auto">
            <a:xfrm>
              <a:off x="3002773" y="609089"/>
              <a:ext cx="492196" cy="504145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..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 bwMode="auto">
            <a:xfrm>
              <a:off x="1526187" y="609089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7" name="椭圆 116"/>
            <p:cNvSpPr/>
            <p:nvPr/>
          </p:nvSpPr>
          <p:spPr bwMode="auto">
            <a:xfrm>
              <a:off x="2018382" y="609089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8" name="椭圆 117"/>
            <p:cNvSpPr/>
            <p:nvPr/>
          </p:nvSpPr>
          <p:spPr bwMode="auto">
            <a:xfrm>
              <a:off x="4716427" y="1046899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9" name="椭圆 118"/>
            <p:cNvSpPr/>
            <p:nvPr/>
          </p:nvSpPr>
          <p:spPr bwMode="auto">
            <a:xfrm>
              <a:off x="5208623" y="1046899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0" name="椭圆 119"/>
            <p:cNvSpPr/>
            <p:nvPr/>
          </p:nvSpPr>
          <p:spPr bwMode="auto">
            <a:xfrm>
              <a:off x="3732036" y="1046899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1" name="椭圆 120"/>
            <p:cNvSpPr/>
            <p:nvPr/>
          </p:nvSpPr>
          <p:spPr bwMode="auto">
            <a:xfrm>
              <a:off x="4224232" y="1046899"/>
              <a:ext cx="492196" cy="504145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..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2" name="椭圆 121"/>
            <p:cNvSpPr/>
            <p:nvPr/>
          </p:nvSpPr>
          <p:spPr bwMode="auto">
            <a:xfrm>
              <a:off x="4470329" y="595822"/>
              <a:ext cx="492196" cy="501934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..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 bwMode="auto">
            <a:xfrm>
              <a:off x="4962524" y="595822"/>
              <a:ext cx="492196" cy="50193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4" name="椭圆 123"/>
            <p:cNvSpPr/>
            <p:nvPr/>
          </p:nvSpPr>
          <p:spPr bwMode="auto">
            <a:xfrm>
              <a:off x="3485938" y="595822"/>
              <a:ext cx="492196" cy="50193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5" name="椭圆 124"/>
            <p:cNvSpPr/>
            <p:nvPr/>
          </p:nvSpPr>
          <p:spPr bwMode="auto">
            <a:xfrm>
              <a:off x="3978133" y="595822"/>
              <a:ext cx="492196" cy="50193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6" name="椭圆 125"/>
            <p:cNvSpPr/>
            <p:nvPr/>
          </p:nvSpPr>
          <p:spPr bwMode="auto">
            <a:xfrm>
              <a:off x="2725067" y="1064588"/>
              <a:ext cx="492196" cy="504145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9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7" name="椭圆 126"/>
            <p:cNvSpPr/>
            <p:nvPr/>
          </p:nvSpPr>
          <p:spPr bwMode="auto">
            <a:xfrm>
              <a:off x="3217263" y="1064588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8" name="椭圆 127"/>
            <p:cNvSpPr/>
            <p:nvPr/>
          </p:nvSpPr>
          <p:spPr bwMode="auto">
            <a:xfrm>
              <a:off x="1740676" y="1064588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9" name="椭圆 128"/>
            <p:cNvSpPr/>
            <p:nvPr/>
          </p:nvSpPr>
          <p:spPr bwMode="auto">
            <a:xfrm>
              <a:off x="2232872" y="1064588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0" name="椭圆 129"/>
            <p:cNvSpPr/>
            <p:nvPr/>
          </p:nvSpPr>
          <p:spPr bwMode="auto">
            <a:xfrm>
              <a:off x="5436658" y="1500188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1" name="椭圆 130"/>
            <p:cNvSpPr/>
            <p:nvPr/>
          </p:nvSpPr>
          <p:spPr bwMode="auto">
            <a:xfrm>
              <a:off x="5707591" y="1071222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2" name="椭圆 131"/>
            <p:cNvSpPr/>
            <p:nvPr/>
          </p:nvSpPr>
          <p:spPr bwMode="auto">
            <a:xfrm>
              <a:off x="5481813" y="598034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3" name="椭圆 132"/>
            <p:cNvSpPr/>
            <p:nvPr/>
          </p:nvSpPr>
          <p:spPr bwMode="auto">
            <a:xfrm>
              <a:off x="5994329" y="595822"/>
              <a:ext cx="492196" cy="50193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4" name="椭圆 133"/>
            <p:cNvSpPr/>
            <p:nvPr/>
          </p:nvSpPr>
          <p:spPr bwMode="auto">
            <a:xfrm>
              <a:off x="1228160" y="1042477"/>
              <a:ext cx="492196" cy="50193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5" name="椭圆 134"/>
            <p:cNvSpPr/>
            <p:nvPr/>
          </p:nvSpPr>
          <p:spPr bwMode="auto">
            <a:xfrm>
              <a:off x="1000125" y="571500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40" name="矩形 139"/>
          <p:cNvSpPr/>
          <p:nvPr/>
        </p:nvSpPr>
        <p:spPr>
          <a:xfrm>
            <a:off x="6929438" y="4214813"/>
            <a:ext cx="928687" cy="20716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Calc Mom</a:t>
            </a:r>
            <a:endParaRPr lang="zh-CN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1" name="直接箭头连接符 140"/>
          <p:cNvCxnSpPr/>
          <p:nvPr/>
        </p:nvCxnSpPr>
        <p:spPr>
          <a:xfrm flipV="1">
            <a:off x="2071688" y="5929313"/>
            <a:ext cx="4859337" cy="158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接箭头连接符 143"/>
          <p:cNvCxnSpPr/>
          <p:nvPr/>
        </p:nvCxnSpPr>
        <p:spPr>
          <a:xfrm flipV="1">
            <a:off x="2428875" y="4500563"/>
            <a:ext cx="714375" cy="15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矩形 146"/>
          <p:cNvSpPr/>
          <p:nvPr/>
        </p:nvSpPr>
        <p:spPr>
          <a:xfrm>
            <a:off x="5643563" y="4214813"/>
            <a:ext cx="928687" cy="157162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 </a:t>
            </a:r>
            <a:r>
              <a:rPr lang="en-US" altLang="zh-CN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tracklet</a:t>
            </a:r>
            <a:endParaRPr lang="zh-CN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8" name="直接箭头连接符 147"/>
          <p:cNvCxnSpPr/>
          <p:nvPr/>
        </p:nvCxnSpPr>
        <p:spPr>
          <a:xfrm>
            <a:off x="6572250" y="5072063"/>
            <a:ext cx="365125" cy="95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68" name="TextBox 149"/>
          <p:cNvSpPr txBox="1">
            <a:spLocks noChangeArrowheads="1"/>
          </p:cNvSpPr>
          <p:nvPr/>
        </p:nvSpPr>
        <p:spPr bwMode="auto">
          <a:xfrm>
            <a:off x="2500313" y="5214938"/>
            <a:ext cx="6524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>
                <a:latin typeface="Times New Roman" pitchFamily="18" charset="0"/>
                <a:cs typeface="Times New Roman" pitchFamily="18" charset="0"/>
              </a:rPr>
              <a:t>Index</a:t>
            </a:r>
            <a:endParaRPr lang="zh-CN" altLang="en-US" sz="1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1" name="直接箭头连接符 150"/>
          <p:cNvCxnSpPr/>
          <p:nvPr/>
        </p:nvCxnSpPr>
        <p:spPr>
          <a:xfrm flipV="1">
            <a:off x="2428875" y="5500688"/>
            <a:ext cx="714375" cy="15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C0688-7816-4054-880C-70BFBF446FFB}" type="slidenum">
              <a:rPr lang="zh-CN" altLang="en-US"/>
              <a:pPr>
                <a:defRPr/>
              </a:pPr>
              <a:t>24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21CBEB-118E-4302-8D1C-4D2F6A7E267A}" type="slidenum">
              <a:rPr lang="zh-CN" altLang="en-US"/>
              <a:pPr>
                <a:defRPr/>
              </a:pPr>
              <a:t>25</a:t>
            </a:fld>
            <a:endParaRPr lang="en-US" altLang="zh-CN"/>
          </a:p>
        </p:txBody>
      </p:sp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2895600" y="252413"/>
            <a:ext cx="3319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The Compute Node (CN)</a:t>
            </a:r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0" y="7858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143000"/>
            <a:ext cx="8386763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41AE6-9C5A-443D-9188-ADFDBE4E1426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33796" name="TextBox 5"/>
          <p:cNvSpPr txBox="1">
            <a:spLocks noChangeArrowheads="1"/>
          </p:cNvSpPr>
          <p:nvPr/>
        </p:nvSpPr>
        <p:spPr bwMode="auto">
          <a:xfrm>
            <a:off x="2516188" y="466725"/>
            <a:ext cx="4198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Hardware Description Language</a:t>
            </a:r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7" name="TextBox 7"/>
          <p:cNvSpPr txBox="1">
            <a:spLocks noChangeArrowheads="1"/>
          </p:cNvSpPr>
          <p:nvPr/>
        </p:nvSpPr>
        <p:spPr bwMode="auto">
          <a:xfrm>
            <a:off x="571500" y="1285875"/>
            <a:ext cx="81438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VHDL,  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Verilog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SystemC</a:t>
            </a: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VHDL: 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ery-high-speed integrated circuits 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ardware 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escription 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anguage.</a:t>
            </a:r>
          </a:p>
          <a:p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It’s a dataflow language, unlike procedural computing languages such as C++ which runs sequentially, one instruction at a time.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71813" y="4071938"/>
            <a:ext cx="785812" cy="1571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CN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2571750" y="4786313"/>
            <a:ext cx="500063" cy="1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2571750" y="4429125"/>
            <a:ext cx="500063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3857625" y="4429125"/>
            <a:ext cx="500063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3857625" y="4784725"/>
            <a:ext cx="500063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5214938" y="4071938"/>
            <a:ext cx="785812" cy="1571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zh-CN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>
            <a:off x="4714875" y="4786313"/>
            <a:ext cx="500063" cy="1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4714875" y="4429125"/>
            <a:ext cx="500063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>
            <a:off x="6000750" y="4429125"/>
            <a:ext cx="500063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6000750" y="4784725"/>
            <a:ext cx="500063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13" name="TextBox 36"/>
          <p:cNvSpPr txBox="1">
            <a:spLocks noChangeArrowheads="1"/>
          </p:cNvSpPr>
          <p:nvPr/>
        </p:nvSpPr>
        <p:spPr bwMode="auto">
          <a:xfrm>
            <a:off x="2533650" y="4071938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</a:rPr>
              <a:t>A1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33814" name="TextBox 37"/>
          <p:cNvSpPr txBox="1">
            <a:spLocks noChangeArrowheads="1"/>
          </p:cNvSpPr>
          <p:nvPr/>
        </p:nvSpPr>
        <p:spPr bwMode="auto">
          <a:xfrm>
            <a:off x="2533650" y="4786313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</a:rPr>
              <a:t>A2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33815" name="TextBox 38"/>
          <p:cNvSpPr txBox="1">
            <a:spLocks noChangeArrowheads="1"/>
          </p:cNvSpPr>
          <p:nvPr/>
        </p:nvSpPr>
        <p:spPr bwMode="auto">
          <a:xfrm>
            <a:off x="3890963" y="4071938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</a:rPr>
              <a:t>A3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33816" name="TextBox 39"/>
          <p:cNvSpPr txBox="1">
            <a:spLocks noChangeArrowheads="1"/>
          </p:cNvSpPr>
          <p:nvPr/>
        </p:nvSpPr>
        <p:spPr bwMode="auto">
          <a:xfrm>
            <a:off x="3890963" y="4773613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</a:rPr>
              <a:t>A4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33817" name="TextBox 40"/>
          <p:cNvSpPr txBox="1">
            <a:spLocks noChangeArrowheads="1"/>
          </p:cNvSpPr>
          <p:nvPr/>
        </p:nvSpPr>
        <p:spPr bwMode="auto">
          <a:xfrm>
            <a:off x="4676775" y="4071938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</a:rPr>
              <a:t>B1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33818" name="TextBox 41"/>
          <p:cNvSpPr txBox="1">
            <a:spLocks noChangeArrowheads="1"/>
          </p:cNvSpPr>
          <p:nvPr/>
        </p:nvSpPr>
        <p:spPr bwMode="auto">
          <a:xfrm>
            <a:off x="4676775" y="4773613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</a:rPr>
              <a:t>B2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33819" name="TextBox 42"/>
          <p:cNvSpPr txBox="1">
            <a:spLocks noChangeArrowheads="1"/>
          </p:cNvSpPr>
          <p:nvPr/>
        </p:nvSpPr>
        <p:spPr bwMode="auto">
          <a:xfrm>
            <a:off x="6034088" y="4071938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</a:rPr>
              <a:t>B3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33820" name="TextBox 43"/>
          <p:cNvSpPr txBox="1">
            <a:spLocks noChangeArrowheads="1"/>
          </p:cNvSpPr>
          <p:nvPr/>
        </p:nvSpPr>
        <p:spPr bwMode="auto">
          <a:xfrm>
            <a:off x="6034088" y="4786313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</a:rPr>
              <a:t>B4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33825" name="TextBox 48"/>
          <p:cNvSpPr txBox="1">
            <a:spLocks noChangeArrowheads="1"/>
          </p:cNvSpPr>
          <p:nvPr/>
        </p:nvSpPr>
        <p:spPr bwMode="auto">
          <a:xfrm>
            <a:off x="714348" y="3786190"/>
            <a:ext cx="147162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Signal A3_B1 …;</a:t>
            </a:r>
          </a:p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Signal A4_B2 …;</a:t>
            </a:r>
          </a:p>
          <a:p>
            <a:endParaRPr lang="en-US" altLang="zh-CN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A3 &lt;= A3_B1;</a:t>
            </a:r>
          </a:p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B1 &lt;= A3_B1;</a:t>
            </a:r>
          </a:p>
          <a:p>
            <a:endParaRPr lang="en-US" altLang="zh-CN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A4 &lt;= A4_B2;</a:t>
            </a:r>
          </a:p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B2 &lt;= A4_B2;</a:t>
            </a:r>
          </a:p>
          <a:p>
            <a:endParaRPr lang="en-US" altLang="zh-CN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857496"/>
            <a:ext cx="220743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灯片编号占位符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C2FC92C-D51F-4647-A40E-FBE4D934D091}" type="slidenum">
              <a:rPr lang="zh-CN" altLang="en-US"/>
              <a:pPr>
                <a:defRPr/>
              </a:pPr>
              <a:t>27</a:t>
            </a:fld>
            <a:endParaRPr lang="zh-CN" altLang="en-US"/>
          </a:p>
        </p:txBody>
      </p:sp>
      <p:sp>
        <p:nvSpPr>
          <p:cNvPr id="12291" name="TextBox 18"/>
          <p:cNvSpPr txBox="1">
            <a:spLocks noChangeArrowheads="1"/>
          </p:cNvSpPr>
          <p:nvPr/>
        </p:nvSpPr>
        <p:spPr bwMode="auto">
          <a:xfrm>
            <a:off x="500063" y="1517650"/>
            <a:ext cx="47148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PC as data source and receiver.</a:t>
            </a:r>
          </a:p>
          <a:p>
            <a:pPr>
              <a:buFont typeface="Wingdings" pitchFamily="2" charset="2"/>
              <a:buChar char="Ø"/>
            </a:pPr>
            <a:endParaRPr lang="en-US" altLang="zh-CN" sz="20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   Ethernet.  </a:t>
            </a:r>
          </a:p>
          <a:p>
            <a:pPr>
              <a:buFont typeface="Wingdings" pitchFamily="2" charset="2"/>
              <a:buChar char="Ø"/>
            </a:pPr>
            <a:endParaRPr lang="en-US" altLang="zh-CN" sz="20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   Optical link (UDP by Grzegorz Korcyl )</a:t>
            </a:r>
          </a:p>
          <a:p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      (not integrated yet)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700213" y="4643438"/>
            <a:ext cx="3300412" cy="13573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FPGA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1985963" y="5143500"/>
            <a:ext cx="71437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FIFO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3271838" y="5143500"/>
            <a:ext cx="151447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Tracking algorithm</a:t>
            </a:r>
            <a:endParaRPr lang="zh-CN" altLang="en-US" dirty="0"/>
          </a:p>
        </p:txBody>
      </p:sp>
      <p:sp>
        <p:nvSpPr>
          <p:cNvPr id="27" name="右箭头 26"/>
          <p:cNvSpPr/>
          <p:nvPr/>
        </p:nvSpPr>
        <p:spPr>
          <a:xfrm>
            <a:off x="2843213" y="5286375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左箭头 27"/>
          <p:cNvSpPr/>
          <p:nvPr/>
        </p:nvSpPr>
        <p:spPr>
          <a:xfrm>
            <a:off x="2843213" y="5572125"/>
            <a:ext cx="285750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31" name="直接箭头连接符 30"/>
          <p:cNvCxnSpPr/>
          <p:nvPr/>
        </p:nvCxnSpPr>
        <p:spPr>
          <a:xfrm>
            <a:off x="776288" y="5643563"/>
            <a:ext cx="1214437" cy="1587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9" name="TextBox 36"/>
          <p:cNvSpPr txBox="1">
            <a:spLocks noChangeArrowheads="1"/>
          </p:cNvSpPr>
          <p:nvPr/>
        </p:nvSpPr>
        <p:spPr bwMode="auto">
          <a:xfrm>
            <a:off x="357188" y="4572000"/>
            <a:ext cx="1416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Ethernet via</a:t>
            </a:r>
          </a:p>
          <a:p>
            <a:r>
              <a:rPr lang="en-US" altLang="zh-CN">
                <a:latin typeface="Calibri" pitchFamily="34" charset="0"/>
              </a:rPr>
              <a:t>Optical Link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12300" name="TextBox 5"/>
          <p:cNvSpPr txBox="1">
            <a:spLocks noChangeArrowheads="1"/>
          </p:cNvSpPr>
          <p:nvPr/>
        </p:nvSpPr>
        <p:spPr bwMode="auto">
          <a:xfrm>
            <a:off x="3571875" y="455613"/>
            <a:ext cx="19850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Setup and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Test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01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1214438"/>
            <a:ext cx="3286125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3857625"/>
            <a:ext cx="3122613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2000250" y="5500688"/>
            <a:ext cx="71437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FIFO</a:t>
            </a:r>
            <a:endParaRPr lang="zh-CN" altLang="en-US" dirty="0"/>
          </a:p>
        </p:txBody>
      </p:sp>
      <p:cxnSp>
        <p:nvCxnSpPr>
          <p:cNvPr id="16" name="直接箭头连接符 15"/>
          <p:cNvCxnSpPr/>
          <p:nvPr/>
        </p:nvCxnSpPr>
        <p:spPr>
          <a:xfrm>
            <a:off x="785813" y="5286375"/>
            <a:ext cx="1214437" cy="1588"/>
          </a:xfrm>
          <a:prstGeom prst="straightConnector1">
            <a:avLst/>
          </a:prstGeom>
          <a:ln w="28575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85813"/>
            <a:ext cx="9144000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1785938" y="600075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Event #2</a:t>
            </a:r>
            <a:endParaRPr lang="zh-CN" altLang="en-US" sz="1800"/>
          </a:p>
        </p:txBody>
      </p: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6357938" y="600075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Event #2</a:t>
            </a:r>
            <a:endParaRPr lang="zh-CN" altLang="en-US" sz="1800"/>
          </a:p>
        </p:txBody>
      </p:sp>
      <p:sp>
        <p:nvSpPr>
          <p:cNvPr id="29701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9702" name="TextBox 7"/>
          <p:cNvSpPr txBox="1">
            <a:spLocks noChangeArrowheads="1"/>
          </p:cNvSpPr>
          <p:nvPr/>
        </p:nvSpPr>
        <p:spPr bwMode="auto">
          <a:xfrm>
            <a:off x="3286125" y="5616575"/>
            <a:ext cx="28575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/>
              <a:t>Black dashed line: track by MC truth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</a:rPr>
              <a:t>Red line: recon. track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70C0"/>
                </a:solidFill>
              </a:rPr>
              <a:t>Blue:  recon. using outer layers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/>
              <a:t>drift circles belong to </a:t>
            </a:r>
            <a:r>
              <a:rPr lang="en-US" altLang="zh-CN" sz="1400">
                <a:solidFill>
                  <a:srgbClr val="FF0000"/>
                </a:solidFill>
              </a:rPr>
              <a:t>current event (Red) </a:t>
            </a:r>
            <a:r>
              <a:rPr lang="en-US" altLang="zh-CN" sz="1400"/>
              <a:t>or</a:t>
            </a:r>
            <a:r>
              <a:rPr lang="en-US" altLang="zh-CN" sz="1400">
                <a:solidFill>
                  <a:srgbClr val="0070C0"/>
                </a:solidFill>
              </a:rPr>
              <a:t> </a:t>
            </a:r>
            <a:r>
              <a:rPr lang="en-US" altLang="zh-CN" sz="1400">
                <a:solidFill>
                  <a:srgbClr val="00B050"/>
                </a:solidFill>
              </a:rPr>
              <a:t>other events (Green)</a:t>
            </a:r>
          </a:p>
        </p:txBody>
      </p:sp>
      <p:sp>
        <p:nvSpPr>
          <p:cNvPr id="29703" name="TextBox 8"/>
          <p:cNvSpPr txBox="1">
            <a:spLocks noChangeArrowheads="1"/>
          </p:cNvSpPr>
          <p:nvPr/>
        </p:nvSpPr>
        <p:spPr bwMode="auto">
          <a:xfrm>
            <a:off x="1992313" y="1214438"/>
            <a:ext cx="5722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T</a:t>
            </a:r>
            <a:r>
              <a:rPr lang="en-US" altLang="zh-CN" sz="1800" baseline="-25000"/>
              <a:t>0</a:t>
            </a:r>
            <a:r>
              <a:rPr lang="en-US" altLang="zh-CN" sz="1800"/>
              <a:t> information:  </a:t>
            </a:r>
            <a:r>
              <a:rPr lang="en-US" altLang="zh-CN" sz="1800">
                <a:solidFill>
                  <a:srgbClr val="FF0000"/>
                </a:solidFill>
              </a:rPr>
              <a:t>current event(Red) </a:t>
            </a:r>
            <a:r>
              <a:rPr lang="en-US" altLang="zh-CN" sz="1800"/>
              <a:t>or </a:t>
            </a:r>
            <a:r>
              <a:rPr lang="en-US" altLang="zh-CN" sz="1800">
                <a:solidFill>
                  <a:srgbClr val="00B050"/>
                </a:solidFill>
              </a:rPr>
              <a:t>other events(Green)</a:t>
            </a:r>
            <a:endParaRPr lang="zh-CN" altLang="en-US" sz="1800">
              <a:solidFill>
                <a:srgbClr val="00B050"/>
              </a:solidFill>
            </a:endParaRPr>
          </a:p>
        </p:txBody>
      </p:sp>
      <p:sp>
        <p:nvSpPr>
          <p:cNvPr id="29704" name="灯片编号占位符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255A64-3A7F-4367-AE1A-43ED2F543BBC}" type="slidenum">
              <a:rPr lang="zh-CN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zh-CN" altLang="en-US" sz="1200" smtClean="0">
              <a:solidFill>
                <a:srgbClr val="898989"/>
              </a:solidFill>
            </a:endParaRPr>
          </a:p>
        </p:txBody>
      </p:sp>
      <p:sp>
        <p:nvSpPr>
          <p:cNvPr id="29705" name="TextBox 53"/>
          <p:cNvSpPr txBox="1">
            <a:spLocks noChangeArrowheads="1"/>
          </p:cNvSpPr>
          <p:nvPr/>
        </p:nvSpPr>
        <p:spPr bwMode="auto">
          <a:xfrm>
            <a:off x="2500313" y="455613"/>
            <a:ext cx="4384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Assign a track to the correct event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90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214438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14438"/>
            <a:ext cx="3414712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000500"/>
            <a:ext cx="350043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Box 7"/>
          <p:cNvSpPr txBox="1">
            <a:spLocks noChangeArrowheads="1"/>
          </p:cNvSpPr>
          <p:nvPr/>
        </p:nvSpPr>
        <p:spPr bwMode="auto">
          <a:xfrm>
            <a:off x="1285875" y="1357313"/>
            <a:ext cx="868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0.2GeV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7894" name="TextBox 8"/>
          <p:cNvSpPr txBox="1">
            <a:spLocks noChangeArrowheads="1"/>
          </p:cNvSpPr>
          <p:nvPr/>
        </p:nvSpPr>
        <p:spPr bwMode="auto">
          <a:xfrm>
            <a:off x="5214938" y="1428750"/>
            <a:ext cx="868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0.5GeV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7895" name="TextBox 10"/>
          <p:cNvSpPr txBox="1">
            <a:spLocks noChangeArrowheads="1"/>
          </p:cNvSpPr>
          <p:nvPr/>
        </p:nvSpPr>
        <p:spPr bwMode="auto">
          <a:xfrm>
            <a:off x="5214938" y="4071938"/>
            <a:ext cx="693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2GeV</a:t>
            </a:r>
            <a:endParaRPr lang="zh-CN" altLang="en-US">
              <a:latin typeface="Calibri" pitchFamily="34" charset="0"/>
            </a:endParaRPr>
          </a:p>
        </p:txBody>
      </p:sp>
      <p:pic>
        <p:nvPicPr>
          <p:cNvPr id="378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" y="4071938"/>
            <a:ext cx="3527425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7" name="TextBox 12"/>
          <p:cNvSpPr txBox="1">
            <a:spLocks noChangeArrowheads="1"/>
          </p:cNvSpPr>
          <p:nvPr/>
        </p:nvSpPr>
        <p:spPr bwMode="auto">
          <a:xfrm>
            <a:off x="1214438" y="4071938"/>
            <a:ext cx="693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1GeV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7898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C6F3A-C1C5-4F87-ADBE-0ADBC8035D2E}" type="slidenum">
              <a:rPr lang="zh-CN" altLang="en-US"/>
              <a:pPr>
                <a:defRPr/>
              </a:pPr>
              <a:t>29</a:t>
            </a:fld>
            <a:endParaRPr lang="zh-CN" altLang="en-US" dirty="0"/>
          </a:p>
        </p:txBody>
      </p:sp>
      <p:sp>
        <p:nvSpPr>
          <p:cNvPr id="37900" name="TextBox 53"/>
          <p:cNvSpPr txBox="1">
            <a:spLocks noChangeArrowheads="1"/>
          </p:cNvSpPr>
          <p:nvPr/>
        </p:nvSpPr>
        <p:spPr bwMode="auto">
          <a:xfrm>
            <a:off x="3216275" y="455613"/>
            <a:ext cx="4232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Performance study – single track</a:t>
            </a:r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01" name="TextBox 64"/>
          <p:cNvSpPr txBox="1">
            <a:spLocks noChangeArrowheads="1"/>
          </p:cNvSpPr>
          <p:nvPr/>
        </p:nvSpPr>
        <p:spPr bwMode="auto">
          <a:xfrm>
            <a:off x="3414713" y="321468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x(cm)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7902" name="TextBox 65"/>
          <p:cNvSpPr txBox="1">
            <a:spLocks noChangeArrowheads="1"/>
          </p:cNvSpPr>
          <p:nvPr/>
        </p:nvSpPr>
        <p:spPr bwMode="auto">
          <a:xfrm rot="-5400000">
            <a:off x="253206" y="1389857"/>
            <a:ext cx="720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y(cm)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7903" name="TextBox 64"/>
          <p:cNvSpPr txBox="1">
            <a:spLocks noChangeArrowheads="1"/>
          </p:cNvSpPr>
          <p:nvPr/>
        </p:nvSpPr>
        <p:spPr bwMode="auto">
          <a:xfrm>
            <a:off x="7343775" y="3214688"/>
            <a:ext cx="728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x(cm)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7904" name="TextBox 65"/>
          <p:cNvSpPr txBox="1">
            <a:spLocks noChangeArrowheads="1"/>
          </p:cNvSpPr>
          <p:nvPr/>
        </p:nvSpPr>
        <p:spPr bwMode="auto">
          <a:xfrm rot="-5400000">
            <a:off x="4182269" y="1389857"/>
            <a:ext cx="720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y(cm)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7905" name="TextBox 64"/>
          <p:cNvSpPr txBox="1">
            <a:spLocks noChangeArrowheads="1"/>
          </p:cNvSpPr>
          <p:nvPr/>
        </p:nvSpPr>
        <p:spPr bwMode="auto">
          <a:xfrm>
            <a:off x="3414713" y="605948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x(cm)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7906" name="TextBox 65"/>
          <p:cNvSpPr txBox="1">
            <a:spLocks noChangeArrowheads="1"/>
          </p:cNvSpPr>
          <p:nvPr/>
        </p:nvSpPr>
        <p:spPr bwMode="auto">
          <a:xfrm rot="-5400000">
            <a:off x="253206" y="4234657"/>
            <a:ext cx="720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y(cm)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7907" name="TextBox 64"/>
          <p:cNvSpPr txBox="1">
            <a:spLocks noChangeArrowheads="1"/>
          </p:cNvSpPr>
          <p:nvPr/>
        </p:nvSpPr>
        <p:spPr bwMode="auto">
          <a:xfrm>
            <a:off x="7343775" y="6059488"/>
            <a:ext cx="728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x(cm)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7908" name="TextBox 65"/>
          <p:cNvSpPr txBox="1">
            <a:spLocks noChangeArrowheads="1"/>
          </p:cNvSpPr>
          <p:nvPr/>
        </p:nvSpPr>
        <p:spPr bwMode="auto">
          <a:xfrm rot="-5400000">
            <a:off x="4182269" y="4234657"/>
            <a:ext cx="720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y(cm)</a:t>
            </a:r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38F6E-066B-43FE-B1A6-5C68505925A1}" type="slidenum">
              <a:rPr lang="zh-CN" altLang="en-US"/>
              <a:pPr>
                <a:defRPr/>
              </a:pPr>
              <a:t>3</a:t>
            </a:fld>
            <a:endParaRPr lang="zh-CN" altLang="en-US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1143000"/>
            <a:ext cx="31210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2928926" y="455613"/>
            <a:ext cx="34395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Straw Tube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Tracker (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STT)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150" name="组合 27"/>
          <p:cNvGrpSpPr>
            <a:grpSpLocks/>
          </p:cNvGrpSpPr>
          <p:nvPr/>
        </p:nvGrpSpPr>
        <p:grpSpPr bwMode="auto">
          <a:xfrm>
            <a:off x="5643563" y="4143375"/>
            <a:ext cx="2214562" cy="2214563"/>
            <a:chOff x="5072063" y="2857500"/>
            <a:chExt cx="3214687" cy="3143250"/>
          </a:xfrm>
        </p:grpSpPr>
        <p:sp>
          <p:nvSpPr>
            <p:cNvPr id="8" name="椭圆 7"/>
            <p:cNvSpPr/>
            <p:nvPr/>
          </p:nvSpPr>
          <p:spPr>
            <a:xfrm>
              <a:off x="6238107" y="4114800"/>
              <a:ext cx="500062" cy="50021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6858000" y="3999886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7572375" y="3999886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5429250" y="3999886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6143625" y="3999886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500813" y="4644308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7215188" y="4644308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5072063" y="4644308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5786438" y="4644308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6500813" y="3357716"/>
              <a:ext cx="714375" cy="71427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7215188" y="3357716"/>
              <a:ext cx="714375" cy="71427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5072063" y="3357716"/>
              <a:ext cx="714375" cy="71427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5786438" y="3357716"/>
              <a:ext cx="714375" cy="71427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3" name="直接连接符 22"/>
            <p:cNvCxnSpPr/>
            <p:nvPr/>
          </p:nvCxnSpPr>
          <p:spPr>
            <a:xfrm rot="5400000" flipH="1" flipV="1">
              <a:off x="4643437" y="4000501"/>
              <a:ext cx="3143250" cy="8572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5890137" y="3472631"/>
              <a:ext cx="500063" cy="50021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6062970" y="4880896"/>
              <a:ext cx="205094" cy="205044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6129798" y="3722739"/>
              <a:ext cx="71438" cy="2254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6457028" y="4360402"/>
              <a:ext cx="71438" cy="2253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6125189" y="4989051"/>
              <a:ext cx="71438" cy="2254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1" name="TextBox 31"/>
          <p:cNvSpPr txBox="1">
            <a:spLocks noChangeArrowheads="1"/>
          </p:cNvSpPr>
          <p:nvPr/>
        </p:nvSpPr>
        <p:spPr bwMode="auto">
          <a:xfrm>
            <a:off x="614363" y="4714875"/>
            <a:ext cx="467201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dirty="0">
                <a:latin typeface="Calibri" pitchFamily="34" charset="0"/>
              </a:rPr>
              <a:t>4636 Straw tubes</a:t>
            </a:r>
          </a:p>
          <a:p>
            <a:pPr>
              <a:buFont typeface="Wingdings" pitchFamily="2" charset="2"/>
              <a:buChar char="Ø"/>
            </a:pPr>
            <a:r>
              <a:rPr lang="en-US" altLang="zh-CN" dirty="0">
                <a:latin typeface="Calibri" pitchFamily="34" charset="0"/>
              </a:rPr>
              <a:t>23-27 planar layers </a:t>
            </a:r>
          </a:p>
          <a:p>
            <a:pPr>
              <a:buFont typeface="Arial" charset="0"/>
              <a:buChar char="•"/>
            </a:pPr>
            <a:r>
              <a:rPr lang="en-US" altLang="zh-CN" dirty="0">
                <a:latin typeface="Calibri" pitchFamily="34" charset="0"/>
              </a:rPr>
              <a:t>    15-19 axial </a:t>
            </a:r>
            <a:r>
              <a:rPr lang="en-US" altLang="zh-CN" dirty="0" smtClean="0">
                <a:latin typeface="Calibri" pitchFamily="34" charset="0"/>
              </a:rPr>
              <a:t>layers (</a:t>
            </a:r>
            <a:r>
              <a:rPr lang="en-US" altLang="zh-CN" dirty="0">
                <a:solidFill>
                  <a:srgbClr val="00B050"/>
                </a:solidFill>
                <a:latin typeface="Calibri" pitchFamily="34" charset="0"/>
              </a:rPr>
              <a:t>green</a:t>
            </a:r>
            <a:r>
              <a:rPr lang="en-US" altLang="zh-CN" dirty="0">
                <a:latin typeface="Calibri" pitchFamily="34" charset="0"/>
              </a:rPr>
              <a:t>) in beam direction</a:t>
            </a:r>
          </a:p>
          <a:p>
            <a:pPr>
              <a:buFont typeface="Arial" charset="0"/>
              <a:buChar char="•"/>
            </a:pPr>
            <a:r>
              <a:rPr lang="en-US" altLang="zh-CN" dirty="0">
                <a:latin typeface="Calibri" pitchFamily="34" charset="0"/>
              </a:rPr>
              <a:t>    4 stereo double-layers for 3D reconstruction,</a:t>
            </a:r>
          </a:p>
          <a:p>
            <a:r>
              <a:rPr lang="en-US" altLang="zh-CN" dirty="0">
                <a:latin typeface="Calibri" pitchFamily="34" charset="0"/>
              </a:rPr>
              <a:t>       with ±2.89 skew </a:t>
            </a:r>
            <a:r>
              <a:rPr lang="en-US" altLang="zh-CN" dirty="0" smtClean="0">
                <a:latin typeface="Calibri" pitchFamily="34" charset="0"/>
              </a:rPr>
              <a:t>angle (</a:t>
            </a:r>
            <a:r>
              <a:rPr lang="en-US" altLang="zh-CN" dirty="0">
                <a:solidFill>
                  <a:srgbClr val="0070C0"/>
                </a:solidFill>
                <a:latin typeface="Calibri" pitchFamily="34" charset="0"/>
              </a:rPr>
              <a:t>blue</a:t>
            </a:r>
            <a:r>
              <a:rPr lang="en-US" altLang="zh-CN" dirty="0">
                <a:latin typeface="Calibri" pitchFamily="34" charset="0"/>
              </a:rPr>
              <a:t>/</a:t>
            </a:r>
            <a:r>
              <a:rPr lang="en-US" altLang="zh-CN" dirty="0">
                <a:solidFill>
                  <a:srgbClr val="FF0000"/>
                </a:solidFill>
                <a:latin typeface="Calibri" pitchFamily="34" charset="0"/>
              </a:rPr>
              <a:t>red</a:t>
            </a:r>
            <a:r>
              <a:rPr lang="en-US" altLang="zh-CN" dirty="0">
                <a:latin typeface="Calibri" pitchFamily="34" charset="0"/>
              </a:rPr>
              <a:t>)</a:t>
            </a:r>
            <a:endParaRPr lang="zh-CN" altLang="en-US" dirty="0">
              <a:latin typeface="Calibri" pitchFamily="34" charset="0"/>
            </a:endParaRPr>
          </a:p>
        </p:txBody>
      </p:sp>
      <p:sp>
        <p:nvSpPr>
          <p:cNvPr id="6152" name="TextBox 32"/>
          <p:cNvSpPr txBox="1">
            <a:spLocks noChangeArrowheads="1"/>
          </p:cNvSpPr>
          <p:nvPr/>
        </p:nvSpPr>
        <p:spPr bwMode="auto">
          <a:xfrm>
            <a:off x="4857750" y="6215063"/>
            <a:ext cx="3700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From STT :   Wire position + drift time</a:t>
            </a:r>
            <a:endParaRPr lang="zh-CN" altLang="en-US">
              <a:latin typeface="Calibri" pitchFamily="34" charset="0"/>
            </a:endParaRPr>
          </a:p>
        </p:txBody>
      </p:sp>
      <p:pic>
        <p:nvPicPr>
          <p:cNvPr id="6153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143000"/>
            <a:ext cx="4071937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直接连接符 32"/>
          <p:cNvCxnSpPr/>
          <p:nvPr/>
        </p:nvCxnSpPr>
        <p:spPr>
          <a:xfrm flipV="1">
            <a:off x="2714625" y="1214438"/>
            <a:ext cx="3500438" cy="1357312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2714625" y="2981325"/>
            <a:ext cx="3500438" cy="1019175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85794"/>
            <a:ext cx="797017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7"/>
            <a:ext cx="7858180" cy="5649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7232"/>
            <a:ext cx="3852835" cy="504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2"/>
          <p:cNvSpPr txBox="1">
            <a:spLocks noChangeArrowheads="1"/>
          </p:cNvSpPr>
          <p:nvPr/>
        </p:nvSpPr>
        <p:spPr bwMode="auto">
          <a:xfrm>
            <a:off x="1000100" y="4398071"/>
            <a:ext cx="257176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Pt = 0.5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(input)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0.25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3.7 %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0.50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4.0 %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1.00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4.3 %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>
              <a:latin typeface="Calibri" pitchFamily="34" charset="0"/>
            </a:endParaRPr>
          </a:p>
        </p:txBody>
      </p:sp>
      <p:sp>
        <p:nvSpPr>
          <p:cNvPr id="6" name="TextBox 32"/>
          <p:cNvSpPr txBox="1">
            <a:spLocks noChangeArrowheads="1"/>
          </p:cNvSpPr>
          <p:nvPr/>
        </p:nvSpPr>
        <p:spPr bwMode="auto">
          <a:xfrm>
            <a:off x="3428992" y="4398071"/>
            <a:ext cx="257176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Pt = 1.0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(input)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0.5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3.1 %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3.8 %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4.2 %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>
              <a:latin typeface="Calibri" pitchFamily="34" charset="0"/>
            </a:endParaRPr>
          </a:p>
        </p:txBody>
      </p:sp>
      <p:sp>
        <p:nvSpPr>
          <p:cNvPr id="7" name="TextBox 32"/>
          <p:cNvSpPr txBox="1">
            <a:spLocks noChangeArrowheads="1"/>
          </p:cNvSpPr>
          <p:nvPr/>
        </p:nvSpPr>
        <p:spPr bwMode="auto">
          <a:xfrm>
            <a:off x="5929322" y="4398071"/>
            <a:ext cx="257176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Pt = 2.0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(input)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3.7 %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4.8 %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4.0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5.2 %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>
              <a:latin typeface="Calibri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3428992" y="457200"/>
            <a:ext cx="2327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reconstruction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350454"/>
            <a:ext cx="4262446" cy="286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49BAE-9197-4248-A6E7-ED8C44204EDF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  <p:grpSp>
        <p:nvGrpSpPr>
          <p:cNvPr id="2" name="组合 67"/>
          <p:cNvGrpSpPr>
            <a:grpSpLocks/>
          </p:cNvGrpSpPr>
          <p:nvPr/>
        </p:nvGrpSpPr>
        <p:grpSpPr bwMode="auto">
          <a:xfrm>
            <a:off x="500063" y="1357313"/>
            <a:ext cx="3143250" cy="1643062"/>
            <a:chOff x="642938" y="1643064"/>
            <a:chExt cx="3857625" cy="2000250"/>
          </a:xfrm>
        </p:grpSpPr>
        <p:sp>
          <p:nvSpPr>
            <p:cNvPr id="5" name="椭圆 4"/>
            <p:cNvSpPr/>
            <p:nvPr/>
          </p:nvSpPr>
          <p:spPr bwMode="auto">
            <a:xfrm>
              <a:off x="1858674" y="2628695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 bwMode="auto">
            <a:xfrm>
              <a:off x="2205471" y="2628695"/>
              <a:ext cx="344848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 bwMode="auto">
            <a:xfrm>
              <a:off x="1167029" y="2628695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1513825" y="2628695"/>
              <a:ext cx="344849" cy="361397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 bwMode="auto">
            <a:xfrm>
              <a:off x="1685275" y="2955305"/>
              <a:ext cx="346797" cy="361399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 bwMode="auto">
            <a:xfrm>
              <a:off x="2032072" y="2955305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 bwMode="auto">
            <a:xfrm>
              <a:off x="1340428" y="2955305"/>
              <a:ext cx="344848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 bwMode="auto">
            <a:xfrm>
              <a:off x="1685275" y="2304016"/>
              <a:ext cx="346797" cy="361397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 bwMode="auto">
            <a:xfrm>
              <a:off x="2032072" y="2304016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993631" y="2304016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1340428" y="2304016"/>
              <a:ext cx="344848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 bwMode="auto">
            <a:xfrm>
              <a:off x="3245861" y="2632560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 bwMode="auto">
            <a:xfrm>
              <a:off x="3592657" y="2632560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 bwMode="auto">
            <a:xfrm>
              <a:off x="2554215" y="2632560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 bwMode="auto">
            <a:xfrm>
              <a:off x="2901012" y="2632560"/>
              <a:ext cx="344849" cy="361397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 bwMode="auto">
            <a:xfrm>
              <a:off x="3072462" y="2307882"/>
              <a:ext cx="346797" cy="361397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3419258" y="2307882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 bwMode="auto">
            <a:xfrm>
              <a:off x="2380818" y="2307882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 bwMode="auto">
            <a:xfrm>
              <a:off x="2727614" y="2307882"/>
              <a:ext cx="344848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 bwMode="auto">
            <a:xfrm>
              <a:off x="3236119" y="3270321"/>
              <a:ext cx="346797" cy="359465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 bwMode="auto">
            <a:xfrm>
              <a:off x="2544474" y="3270321"/>
              <a:ext cx="346797" cy="35946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 bwMode="auto">
            <a:xfrm>
              <a:off x="2891271" y="3270321"/>
              <a:ext cx="344848" cy="35946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 bwMode="auto">
            <a:xfrm>
              <a:off x="3064669" y="2945643"/>
              <a:ext cx="344849" cy="359465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 bwMode="auto">
            <a:xfrm>
              <a:off x="3409518" y="2945643"/>
              <a:ext cx="346797" cy="35946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 bwMode="auto">
            <a:xfrm>
              <a:off x="2371075" y="2945643"/>
              <a:ext cx="346797" cy="35946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 bwMode="auto">
            <a:xfrm>
              <a:off x="2717872" y="2945643"/>
              <a:ext cx="346797" cy="35946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 bwMode="auto">
            <a:xfrm>
              <a:off x="1837243" y="3281917"/>
              <a:ext cx="344849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 bwMode="auto">
            <a:xfrm>
              <a:off x="2182091" y="3281917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 bwMode="auto">
            <a:xfrm>
              <a:off x="1490446" y="3281917"/>
              <a:ext cx="346797" cy="361397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 bwMode="auto">
            <a:xfrm>
              <a:off x="1704758" y="1670121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 bwMode="auto">
            <a:xfrm>
              <a:off x="2051555" y="1670121"/>
              <a:ext cx="344849" cy="361397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6" name="椭圆 35"/>
            <p:cNvSpPr/>
            <p:nvPr/>
          </p:nvSpPr>
          <p:spPr bwMode="auto">
            <a:xfrm>
              <a:off x="1013114" y="1670121"/>
              <a:ext cx="344848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 bwMode="auto">
            <a:xfrm>
              <a:off x="1357962" y="1670121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 bwMode="auto">
            <a:xfrm>
              <a:off x="3255602" y="1985135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 bwMode="auto">
            <a:xfrm>
              <a:off x="3602398" y="1985135"/>
              <a:ext cx="344849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 bwMode="auto">
            <a:xfrm>
              <a:off x="2563957" y="1985135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 bwMode="auto">
            <a:xfrm>
              <a:off x="2910754" y="1985135"/>
              <a:ext cx="344848" cy="361399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 bwMode="auto">
            <a:xfrm>
              <a:off x="3082204" y="1660457"/>
              <a:ext cx="346797" cy="361399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 bwMode="auto">
            <a:xfrm>
              <a:off x="3429001" y="1660457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 bwMode="auto">
            <a:xfrm>
              <a:off x="2390558" y="1660457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 bwMode="auto">
            <a:xfrm>
              <a:off x="2737355" y="1660457"/>
              <a:ext cx="344849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 bwMode="auto">
            <a:xfrm>
              <a:off x="1856725" y="1996731"/>
              <a:ext cx="344849" cy="361399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 bwMode="auto">
            <a:xfrm>
              <a:off x="2201574" y="1996731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 bwMode="auto">
            <a:xfrm>
              <a:off x="1163132" y="1996731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 bwMode="auto">
            <a:xfrm>
              <a:off x="1509929" y="1996731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 bwMode="auto">
            <a:xfrm>
              <a:off x="3762158" y="2309814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 bwMode="auto">
            <a:xfrm>
              <a:off x="3953091" y="2002529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 bwMode="auto">
            <a:xfrm>
              <a:off x="3793331" y="1662390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 bwMode="auto">
            <a:xfrm>
              <a:off x="4153766" y="1691379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 bwMode="auto">
            <a:xfrm>
              <a:off x="802698" y="1981270"/>
              <a:ext cx="346797" cy="35946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 bwMode="auto">
            <a:xfrm>
              <a:off x="642938" y="1643064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3" name="组合 68"/>
          <p:cNvGrpSpPr/>
          <p:nvPr/>
        </p:nvGrpSpPr>
        <p:grpSpPr>
          <a:xfrm rot="3498044">
            <a:off x="2407597" y="2366571"/>
            <a:ext cx="3158626" cy="1560635"/>
            <a:chOff x="642938" y="1643064"/>
            <a:chExt cx="3857625" cy="2000250"/>
          </a:xfrm>
          <a:noFill/>
        </p:grpSpPr>
        <p:sp>
          <p:nvSpPr>
            <p:cNvPr id="70" name="椭圆 69"/>
            <p:cNvSpPr/>
            <p:nvPr/>
          </p:nvSpPr>
          <p:spPr bwMode="auto">
            <a:xfrm>
              <a:off x="1858963" y="262890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 bwMode="auto">
            <a:xfrm>
              <a:off x="2205038" y="262890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 bwMode="auto">
            <a:xfrm>
              <a:off x="1166814" y="262890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 bwMode="auto">
            <a:xfrm>
              <a:off x="1512888" y="262890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 bwMode="auto">
            <a:xfrm>
              <a:off x="1685925" y="2954339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5" name="椭圆 74"/>
            <p:cNvSpPr/>
            <p:nvPr/>
          </p:nvSpPr>
          <p:spPr bwMode="auto">
            <a:xfrm>
              <a:off x="2032000" y="2954339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6" name="椭圆 75"/>
            <p:cNvSpPr/>
            <p:nvPr/>
          </p:nvSpPr>
          <p:spPr bwMode="auto">
            <a:xfrm>
              <a:off x="1339850" y="2954339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7" name="椭圆 76"/>
            <p:cNvSpPr/>
            <p:nvPr/>
          </p:nvSpPr>
          <p:spPr bwMode="auto">
            <a:xfrm>
              <a:off x="1685925" y="23034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8" name="椭圆 77"/>
            <p:cNvSpPr/>
            <p:nvPr/>
          </p:nvSpPr>
          <p:spPr bwMode="auto">
            <a:xfrm>
              <a:off x="2032000" y="23034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 bwMode="auto">
            <a:xfrm>
              <a:off x="993775" y="23034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0" name="椭圆 79"/>
            <p:cNvSpPr/>
            <p:nvPr/>
          </p:nvSpPr>
          <p:spPr bwMode="auto">
            <a:xfrm>
              <a:off x="1339850" y="2303465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1" name="椭圆 80"/>
            <p:cNvSpPr/>
            <p:nvPr/>
          </p:nvSpPr>
          <p:spPr bwMode="auto">
            <a:xfrm>
              <a:off x="3246438" y="2632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 bwMode="auto">
            <a:xfrm>
              <a:off x="3592513" y="2632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 bwMode="auto">
            <a:xfrm>
              <a:off x="2554288" y="2632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4" name="椭圆 83"/>
            <p:cNvSpPr/>
            <p:nvPr/>
          </p:nvSpPr>
          <p:spPr bwMode="auto">
            <a:xfrm>
              <a:off x="2900363" y="2632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5" name="椭圆 84"/>
            <p:cNvSpPr/>
            <p:nvPr/>
          </p:nvSpPr>
          <p:spPr bwMode="auto">
            <a:xfrm>
              <a:off x="3073400" y="23082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6" name="椭圆 85"/>
            <p:cNvSpPr/>
            <p:nvPr/>
          </p:nvSpPr>
          <p:spPr bwMode="auto">
            <a:xfrm>
              <a:off x="3419475" y="23082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7" name="椭圆 86"/>
            <p:cNvSpPr/>
            <p:nvPr/>
          </p:nvSpPr>
          <p:spPr bwMode="auto">
            <a:xfrm>
              <a:off x="2381250" y="23082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 bwMode="auto">
            <a:xfrm>
              <a:off x="2727325" y="23082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9" name="椭圆 88"/>
            <p:cNvSpPr/>
            <p:nvPr/>
          </p:nvSpPr>
          <p:spPr bwMode="auto">
            <a:xfrm>
              <a:off x="3236914" y="3270252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0" name="椭圆 89"/>
            <p:cNvSpPr/>
            <p:nvPr/>
          </p:nvSpPr>
          <p:spPr bwMode="auto">
            <a:xfrm>
              <a:off x="2544763" y="3270252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1" name="椭圆 90"/>
            <p:cNvSpPr/>
            <p:nvPr/>
          </p:nvSpPr>
          <p:spPr bwMode="auto">
            <a:xfrm>
              <a:off x="2890838" y="3270252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2" name="椭圆 91"/>
            <p:cNvSpPr/>
            <p:nvPr/>
          </p:nvSpPr>
          <p:spPr bwMode="auto">
            <a:xfrm>
              <a:off x="3063875" y="2944814"/>
              <a:ext cx="346075" cy="360363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3" name="椭圆 92"/>
            <p:cNvSpPr/>
            <p:nvPr/>
          </p:nvSpPr>
          <p:spPr bwMode="auto">
            <a:xfrm>
              <a:off x="3409950" y="2944814"/>
              <a:ext cx="346075" cy="360363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 bwMode="auto">
            <a:xfrm>
              <a:off x="2371725" y="2944814"/>
              <a:ext cx="346075" cy="360363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5" name="椭圆 94"/>
            <p:cNvSpPr/>
            <p:nvPr/>
          </p:nvSpPr>
          <p:spPr bwMode="auto">
            <a:xfrm>
              <a:off x="2717800" y="2944814"/>
              <a:ext cx="346075" cy="360363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6" name="椭圆 95"/>
            <p:cNvSpPr/>
            <p:nvPr/>
          </p:nvSpPr>
          <p:spPr bwMode="auto">
            <a:xfrm>
              <a:off x="1836738" y="32813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7" name="椭圆 96"/>
            <p:cNvSpPr/>
            <p:nvPr/>
          </p:nvSpPr>
          <p:spPr bwMode="auto">
            <a:xfrm>
              <a:off x="2182814" y="32813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8" name="椭圆 97"/>
            <p:cNvSpPr/>
            <p:nvPr/>
          </p:nvSpPr>
          <p:spPr bwMode="auto">
            <a:xfrm>
              <a:off x="1490663" y="32813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9" name="椭圆 98"/>
            <p:cNvSpPr/>
            <p:nvPr/>
          </p:nvSpPr>
          <p:spPr bwMode="auto">
            <a:xfrm>
              <a:off x="1704975" y="167005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 bwMode="auto">
            <a:xfrm>
              <a:off x="2051050" y="167005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1" name="椭圆 100"/>
            <p:cNvSpPr/>
            <p:nvPr/>
          </p:nvSpPr>
          <p:spPr bwMode="auto">
            <a:xfrm>
              <a:off x="1012826" y="167005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2" name="椭圆 101"/>
            <p:cNvSpPr/>
            <p:nvPr/>
          </p:nvSpPr>
          <p:spPr bwMode="auto">
            <a:xfrm>
              <a:off x="1358901" y="167005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3" name="椭圆 102"/>
            <p:cNvSpPr/>
            <p:nvPr/>
          </p:nvSpPr>
          <p:spPr bwMode="auto">
            <a:xfrm>
              <a:off x="3255963" y="1984378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 bwMode="auto">
            <a:xfrm>
              <a:off x="3602038" y="1984378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5" name="椭圆 104"/>
            <p:cNvSpPr/>
            <p:nvPr/>
          </p:nvSpPr>
          <p:spPr bwMode="auto">
            <a:xfrm>
              <a:off x="2563813" y="19843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6" name="椭圆 105"/>
            <p:cNvSpPr/>
            <p:nvPr/>
          </p:nvSpPr>
          <p:spPr bwMode="auto">
            <a:xfrm>
              <a:off x="2909888" y="19843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7" name="椭圆 106"/>
            <p:cNvSpPr/>
            <p:nvPr/>
          </p:nvSpPr>
          <p:spPr bwMode="auto">
            <a:xfrm>
              <a:off x="3082925" y="16605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8" name="椭圆 107"/>
            <p:cNvSpPr/>
            <p:nvPr/>
          </p:nvSpPr>
          <p:spPr bwMode="auto">
            <a:xfrm>
              <a:off x="3429000" y="16605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9" name="椭圆 108"/>
            <p:cNvSpPr/>
            <p:nvPr/>
          </p:nvSpPr>
          <p:spPr bwMode="auto">
            <a:xfrm>
              <a:off x="2390775" y="16605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0" name="椭圆 109"/>
            <p:cNvSpPr/>
            <p:nvPr/>
          </p:nvSpPr>
          <p:spPr bwMode="auto">
            <a:xfrm>
              <a:off x="2736851" y="16605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1" name="椭圆 110"/>
            <p:cNvSpPr/>
            <p:nvPr/>
          </p:nvSpPr>
          <p:spPr bwMode="auto">
            <a:xfrm>
              <a:off x="1855788" y="1997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2" name="椭圆 111"/>
            <p:cNvSpPr/>
            <p:nvPr/>
          </p:nvSpPr>
          <p:spPr bwMode="auto">
            <a:xfrm>
              <a:off x="2201863" y="1997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 bwMode="auto">
            <a:xfrm>
              <a:off x="1163638" y="1997078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4" name="椭圆 113"/>
            <p:cNvSpPr/>
            <p:nvPr/>
          </p:nvSpPr>
          <p:spPr bwMode="auto">
            <a:xfrm>
              <a:off x="1509713" y="1997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 bwMode="auto">
            <a:xfrm>
              <a:off x="3762376" y="230981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 bwMode="auto">
            <a:xfrm>
              <a:off x="3952875" y="2001840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7" name="椭圆 116"/>
            <p:cNvSpPr/>
            <p:nvPr/>
          </p:nvSpPr>
          <p:spPr bwMode="auto">
            <a:xfrm>
              <a:off x="3794125" y="166211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8" name="椭圆 117"/>
            <p:cNvSpPr/>
            <p:nvPr/>
          </p:nvSpPr>
          <p:spPr bwMode="auto">
            <a:xfrm>
              <a:off x="4154488" y="169226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9" name="椭圆 118"/>
            <p:cNvSpPr/>
            <p:nvPr/>
          </p:nvSpPr>
          <p:spPr bwMode="auto">
            <a:xfrm>
              <a:off x="803275" y="1981203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0" name="椭圆 119"/>
            <p:cNvSpPr/>
            <p:nvPr/>
          </p:nvSpPr>
          <p:spPr bwMode="auto">
            <a:xfrm>
              <a:off x="642938" y="16430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grpSp>
        <p:nvGrpSpPr>
          <p:cNvPr id="7168" name="组合 107"/>
          <p:cNvGrpSpPr>
            <a:grpSpLocks/>
          </p:cNvGrpSpPr>
          <p:nvPr/>
        </p:nvGrpSpPr>
        <p:grpSpPr bwMode="auto">
          <a:xfrm>
            <a:off x="5572125" y="1428750"/>
            <a:ext cx="2786063" cy="2652713"/>
            <a:chOff x="5072063" y="1714500"/>
            <a:chExt cx="2786065" cy="2652713"/>
          </a:xfrm>
        </p:grpSpPr>
        <p:sp>
          <p:nvSpPr>
            <p:cNvPr id="123" name="矩形 122"/>
            <p:cNvSpPr/>
            <p:nvPr/>
          </p:nvSpPr>
          <p:spPr>
            <a:xfrm>
              <a:off x="5072063" y="1724025"/>
              <a:ext cx="2786065" cy="26431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直接连接符 123"/>
            <p:cNvCxnSpPr/>
            <p:nvPr/>
          </p:nvCxnSpPr>
          <p:spPr>
            <a:xfrm>
              <a:off x="5072063" y="405288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>
              <a:off x="5072063" y="376713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>
              <a:off x="5072063" y="3479800"/>
              <a:ext cx="2786065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>
              <a:off x="5072063" y="319563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>
            <a:xfrm>
              <a:off x="5072063" y="290988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/>
          </p:nvCxnSpPr>
          <p:spPr>
            <a:xfrm>
              <a:off x="5072063" y="262413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>
              <a:off x="5072063" y="233838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>
              <a:off x="5072063" y="205263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 rot="5400000">
              <a:off x="4037013" y="3035300"/>
              <a:ext cx="264318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 rot="5400000">
              <a:off x="4310063" y="3044825"/>
              <a:ext cx="264318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rot="5400000">
              <a:off x="4575177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/>
          </p:nvCxnSpPr>
          <p:spPr>
            <a:xfrm rot="5400000">
              <a:off x="4860927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/>
          </p:nvCxnSpPr>
          <p:spPr>
            <a:xfrm rot="5400000">
              <a:off x="5146677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连接符 136"/>
            <p:cNvCxnSpPr/>
            <p:nvPr/>
          </p:nvCxnSpPr>
          <p:spPr>
            <a:xfrm rot="5400000">
              <a:off x="5432427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/>
            <p:cNvCxnSpPr/>
            <p:nvPr/>
          </p:nvCxnSpPr>
          <p:spPr>
            <a:xfrm rot="5400000">
              <a:off x="5718177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/>
            <p:nvPr/>
          </p:nvCxnSpPr>
          <p:spPr>
            <a:xfrm rot="5400000">
              <a:off x="6003928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/>
            <p:nvPr/>
          </p:nvCxnSpPr>
          <p:spPr>
            <a:xfrm rot="5400000">
              <a:off x="6289678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矩形 140"/>
            <p:cNvSpPr/>
            <p:nvPr/>
          </p:nvSpPr>
          <p:spPr>
            <a:xfrm>
              <a:off x="5908677" y="2909888"/>
              <a:ext cx="285750" cy="285750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2" name="矩形 141"/>
            <p:cNvSpPr/>
            <p:nvPr/>
          </p:nvSpPr>
          <p:spPr>
            <a:xfrm>
              <a:off x="6194427" y="2641600"/>
              <a:ext cx="285750" cy="285750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3" name="矩形 142"/>
            <p:cNvSpPr/>
            <p:nvPr/>
          </p:nvSpPr>
          <p:spPr>
            <a:xfrm>
              <a:off x="6469064" y="4060825"/>
              <a:ext cx="285750" cy="285750"/>
            </a:xfrm>
            <a:prstGeom prst="rect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4" name="矩形 143"/>
            <p:cNvSpPr/>
            <p:nvPr/>
          </p:nvSpPr>
          <p:spPr>
            <a:xfrm>
              <a:off x="7040564" y="2632075"/>
              <a:ext cx="285750" cy="285750"/>
            </a:xfrm>
            <a:prstGeom prst="rect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5" name="矩形 144"/>
            <p:cNvSpPr/>
            <p:nvPr/>
          </p:nvSpPr>
          <p:spPr>
            <a:xfrm>
              <a:off x="5357813" y="3500438"/>
              <a:ext cx="285750" cy="285750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6" name="矩形 145"/>
            <p:cNvSpPr/>
            <p:nvPr/>
          </p:nvSpPr>
          <p:spPr>
            <a:xfrm>
              <a:off x="5357813" y="3786188"/>
              <a:ext cx="285750" cy="285750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7" name="矩形 146"/>
            <p:cNvSpPr/>
            <p:nvPr/>
          </p:nvSpPr>
          <p:spPr>
            <a:xfrm>
              <a:off x="5072063" y="4071938"/>
              <a:ext cx="285750" cy="285750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8" name="矩形 147"/>
            <p:cNvSpPr/>
            <p:nvPr/>
          </p:nvSpPr>
          <p:spPr>
            <a:xfrm>
              <a:off x="5632451" y="3214688"/>
              <a:ext cx="285750" cy="285750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9" name="矩形 148"/>
            <p:cNvSpPr/>
            <p:nvPr/>
          </p:nvSpPr>
          <p:spPr>
            <a:xfrm>
              <a:off x="6469064" y="3775075"/>
              <a:ext cx="285750" cy="285750"/>
            </a:xfrm>
            <a:prstGeom prst="rect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0" name="矩形 149"/>
            <p:cNvSpPr/>
            <p:nvPr/>
          </p:nvSpPr>
          <p:spPr>
            <a:xfrm>
              <a:off x="6461127" y="3489325"/>
              <a:ext cx="285750" cy="285750"/>
            </a:xfrm>
            <a:prstGeom prst="rect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1" name="矩形 150"/>
            <p:cNvSpPr/>
            <p:nvPr/>
          </p:nvSpPr>
          <p:spPr>
            <a:xfrm>
              <a:off x="6754814" y="3214688"/>
              <a:ext cx="285750" cy="285750"/>
            </a:xfrm>
            <a:prstGeom prst="rect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2" name="矩形 151"/>
            <p:cNvSpPr/>
            <p:nvPr/>
          </p:nvSpPr>
          <p:spPr>
            <a:xfrm>
              <a:off x="6751639" y="2928938"/>
              <a:ext cx="285750" cy="285750"/>
            </a:xfrm>
            <a:prstGeom prst="rect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7175" name="TextBox 53"/>
          <p:cNvSpPr txBox="1">
            <a:spLocks noChangeArrowheads="1"/>
          </p:cNvSpPr>
          <p:nvPr/>
        </p:nvSpPr>
        <p:spPr bwMode="auto">
          <a:xfrm>
            <a:off x="3276689" y="455613"/>
            <a:ext cx="41755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Tracking Algorithm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-- Road Finding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169" name="组合 93"/>
          <p:cNvGrpSpPr>
            <a:grpSpLocks/>
          </p:cNvGrpSpPr>
          <p:nvPr/>
        </p:nvGrpSpPr>
        <p:grpSpPr bwMode="auto">
          <a:xfrm>
            <a:off x="323528" y="3573016"/>
            <a:ext cx="3084919" cy="825409"/>
            <a:chOff x="4589660" y="1524003"/>
            <a:chExt cx="4006088" cy="825505"/>
          </a:xfrm>
        </p:grpSpPr>
        <p:sp>
          <p:nvSpPr>
            <p:cNvPr id="155" name="矩形 154"/>
            <p:cNvSpPr/>
            <p:nvPr/>
          </p:nvSpPr>
          <p:spPr bwMode="auto">
            <a:xfrm rot="5400000">
              <a:off x="5039686" y="1642303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" name="矩形 155"/>
            <p:cNvSpPr/>
            <p:nvPr/>
          </p:nvSpPr>
          <p:spPr bwMode="auto">
            <a:xfrm rot="5400000">
              <a:off x="5331786" y="1635952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7" name="矩形 156"/>
            <p:cNvSpPr/>
            <p:nvPr/>
          </p:nvSpPr>
          <p:spPr bwMode="auto">
            <a:xfrm rot="5400000">
              <a:off x="5617536" y="1639128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8" name="矩形 157"/>
            <p:cNvSpPr/>
            <p:nvPr/>
          </p:nvSpPr>
          <p:spPr bwMode="auto">
            <a:xfrm rot="5400000">
              <a:off x="5896936" y="1642303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9" name="矩形 158"/>
            <p:cNvSpPr/>
            <p:nvPr/>
          </p:nvSpPr>
          <p:spPr bwMode="auto">
            <a:xfrm rot="5400000">
              <a:off x="6189829" y="1635159"/>
              <a:ext cx="519173" cy="296862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0" name="矩形 159"/>
            <p:cNvSpPr/>
            <p:nvPr/>
          </p:nvSpPr>
          <p:spPr bwMode="auto">
            <a:xfrm rot="5400000">
              <a:off x="6476373" y="1639128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1" name="矩形 160"/>
            <p:cNvSpPr/>
            <p:nvPr/>
          </p:nvSpPr>
          <p:spPr bwMode="auto">
            <a:xfrm rot="5400000">
              <a:off x="6762123" y="1642303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2" name="矩形 161"/>
            <p:cNvSpPr/>
            <p:nvPr/>
          </p:nvSpPr>
          <p:spPr bwMode="auto">
            <a:xfrm rot="5400000">
              <a:off x="7054223" y="1635952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" name="矩形 162"/>
            <p:cNvSpPr/>
            <p:nvPr/>
          </p:nvSpPr>
          <p:spPr bwMode="auto">
            <a:xfrm rot="5400000">
              <a:off x="7339973" y="1639128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" name="矩形 163"/>
            <p:cNvSpPr/>
            <p:nvPr/>
          </p:nvSpPr>
          <p:spPr bwMode="auto">
            <a:xfrm rot="5400000">
              <a:off x="7619373" y="1642303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5" name="矩形 164"/>
            <p:cNvSpPr/>
            <p:nvPr/>
          </p:nvSpPr>
          <p:spPr bwMode="auto">
            <a:xfrm rot="5400000">
              <a:off x="7911473" y="1635952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6" name="直接箭头连接符 165"/>
            <p:cNvCxnSpPr/>
            <p:nvPr/>
          </p:nvCxnSpPr>
          <p:spPr bwMode="auto">
            <a:xfrm>
              <a:off x="5057209" y="2192419"/>
              <a:ext cx="3538539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95" name="TextBox 270"/>
            <p:cNvSpPr txBox="1">
              <a:spLocks noChangeArrowheads="1"/>
            </p:cNvSpPr>
            <p:nvPr/>
          </p:nvSpPr>
          <p:spPr bwMode="auto">
            <a:xfrm>
              <a:off x="4589660" y="1980133"/>
              <a:ext cx="239892" cy="36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68" name="直接箭头连接符 167"/>
          <p:cNvCxnSpPr/>
          <p:nvPr/>
        </p:nvCxnSpPr>
        <p:spPr>
          <a:xfrm>
            <a:off x="5572125" y="4429125"/>
            <a:ext cx="14287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8" name="TextBox 90"/>
          <p:cNvSpPr txBox="1">
            <a:spLocks noChangeArrowheads="1"/>
          </p:cNvSpPr>
          <p:nvPr/>
        </p:nvSpPr>
        <p:spPr bwMode="auto">
          <a:xfrm>
            <a:off x="7286625" y="4214813"/>
            <a:ext cx="1009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Tube_ID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0" name="直接箭头连接符 169"/>
          <p:cNvCxnSpPr/>
          <p:nvPr/>
        </p:nvCxnSpPr>
        <p:spPr>
          <a:xfrm rot="5400000" flipH="1" flipV="1">
            <a:off x="7984331" y="3645694"/>
            <a:ext cx="12160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0" name="TextBox 93"/>
          <p:cNvSpPr txBox="1">
            <a:spLocks noChangeArrowheads="1"/>
          </p:cNvSpPr>
          <p:nvPr/>
        </p:nvSpPr>
        <p:spPr bwMode="auto">
          <a:xfrm rot="5400000">
            <a:off x="8041481" y="2232819"/>
            <a:ext cx="1120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Layer_ID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1" name="TextBox 94"/>
          <p:cNvSpPr txBox="1">
            <a:spLocks noChangeArrowheads="1"/>
          </p:cNvSpPr>
          <p:nvPr/>
        </p:nvSpPr>
        <p:spPr bwMode="auto">
          <a:xfrm>
            <a:off x="785813" y="4715297"/>
            <a:ext cx="7286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Hit:  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Seg_ID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(3 bits) +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LayerID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(4 bits) +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Tube_ID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(6 bits)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+ Arrival time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2" name="TextBox 96"/>
          <p:cNvSpPr txBox="1">
            <a:spLocks noChangeArrowheads="1"/>
          </p:cNvSpPr>
          <p:nvPr/>
        </p:nvSpPr>
        <p:spPr bwMode="auto">
          <a:xfrm>
            <a:off x="611560" y="5241974"/>
            <a:ext cx="46346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1: Start from inner layer     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2: Attach neighbour hit to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tracklet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layer by layer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253965" y="5219980"/>
            <a:ext cx="3589444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Boundary between two segments.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neighbor: </a:t>
            </a:r>
          </a:p>
          <a:p>
            <a:pPr marL="285750" indent="-285750">
              <a:lnSpc>
                <a:spcPct val="150000"/>
              </a:lnSpc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4 in axial layer;   6 in stereo layer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4214843" y="1323978"/>
            <a:ext cx="4643437" cy="26050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Known :  x</a:t>
            </a:r>
            <a:r>
              <a:rPr lang="en-US" altLang="zh-CN" sz="20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, y</a:t>
            </a:r>
            <a:r>
              <a:rPr lang="en-US" altLang="zh-CN" sz="20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, </a:t>
            </a:r>
            <a:r>
              <a:rPr lang="en-US" altLang="zh-CN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r>
              <a:rPr lang="en-US" altLang="zh-CN" sz="2000" baseline="-25000" dirty="0" smtClean="0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endParaRPr lang="en-US" altLang="zh-CN" sz="2000" baseline="-2500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Question: To determine a circle,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   x</a:t>
            </a:r>
            <a:r>
              <a:rPr lang="en-US" altLang="zh-CN" sz="2000" baseline="30000" dirty="0"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+ y</a:t>
            </a:r>
            <a:r>
              <a:rPr lang="en-US" altLang="zh-CN" sz="2000" baseline="30000" dirty="0"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+ ax + by +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= 0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Method: Minimize the equation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   E</a:t>
            </a:r>
            <a:r>
              <a:rPr lang="en-US" altLang="zh-CN" sz="2000" baseline="30000" dirty="0"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= ∑(x</a:t>
            </a:r>
            <a:r>
              <a:rPr lang="en-US" altLang="zh-CN" sz="20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altLang="zh-CN" sz="2000" baseline="30000" dirty="0"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+ y</a:t>
            </a:r>
            <a:r>
              <a:rPr lang="en-US" altLang="zh-CN" sz="20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altLang="zh-CN" sz="2000" baseline="30000" dirty="0"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+ a x</a:t>
            </a:r>
            <a:r>
              <a:rPr lang="en-US" altLang="zh-CN" sz="20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+ b </a:t>
            </a:r>
            <a:r>
              <a:rPr lang="en-US" altLang="zh-CN" sz="2000" dirty="0" err="1">
                <a:latin typeface="Times New Roman" pitchFamily="18" charset="0"/>
                <a:ea typeface="+mn-ea"/>
                <a:cs typeface="Times New Roman" pitchFamily="18" charset="0"/>
              </a:rPr>
              <a:t>y</a:t>
            </a:r>
            <a:r>
              <a:rPr lang="en-US" altLang="zh-CN" sz="2000" baseline="-25000" dirty="0" err="1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altLang="zh-CN" sz="20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+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lang="en-US" altLang="zh-CN" sz="2000" baseline="30000" dirty="0"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en-US" altLang="zh-CN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1/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20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lang="en-US" altLang="zh-CN" sz="2000" baseline="30000" dirty="0" smtClean="0"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lang="en-US" altLang="zh-CN" sz="2000" baseline="3000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aseline="-250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9220" name="Object 2"/>
          <p:cNvGraphicFramePr>
            <a:graphicFrameLocks noChangeAspect="1"/>
          </p:cNvGraphicFramePr>
          <p:nvPr/>
        </p:nvGraphicFramePr>
        <p:xfrm>
          <a:off x="2493963" y="4214826"/>
          <a:ext cx="3863975" cy="1214438"/>
        </p:xfrm>
        <a:graphic>
          <a:graphicData uri="http://schemas.openxmlformats.org/presentationml/2006/ole">
            <p:oleObj spid="_x0000_s62595" name="公式" r:id="rId3" imgW="2870200" imgH="901700" progId="Equation.3">
              <p:embed/>
            </p:oleObj>
          </a:graphicData>
        </a:graphic>
      </p:graphicFrame>
      <p:sp>
        <p:nvSpPr>
          <p:cNvPr id="9221" name="TextBox 20"/>
          <p:cNvSpPr txBox="1">
            <a:spLocks noChangeArrowheads="1"/>
          </p:cNvSpPr>
          <p:nvPr/>
        </p:nvSpPr>
        <p:spPr bwMode="auto">
          <a:xfrm>
            <a:off x="6929438" y="4249751"/>
            <a:ext cx="16811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∑x</a:t>
            </a:r>
            <a:r>
              <a:rPr lang="en-US" altLang="zh-CN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              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∑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r>
              <a:rPr lang="en-US" altLang="zh-CN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∑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2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223" name="TextBox 53"/>
          <p:cNvSpPr txBox="1">
            <a:spLocks noChangeArrowheads="1"/>
          </p:cNvSpPr>
          <p:nvPr/>
        </p:nvSpPr>
        <p:spPr bwMode="auto">
          <a:xfrm>
            <a:off x="1928794" y="455613"/>
            <a:ext cx="55156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Tracking Algorithm 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-- helix parameters calculation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4" name="灯片编号占位符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007598-49BC-48E3-8A84-784C240C744A}" type="slidenum">
              <a:rPr lang="zh-CN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zh-CN" altLang="en-US" sz="1200" smtClean="0">
              <a:solidFill>
                <a:srgbClr val="898989"/>
              </a:solidFill>
            </a:endParaRPr>
          </a:p>
        </p:txBody>
      </p:sp>
      <p:sp>
        <p:nvSpPr>
          <p:cNvPr id="9225" name="TextBox 18"/>
          <p:cNvSpPr txBox="1">
            <a:spLocks noChangeArrowheads="1"/>
          </p:cNvSpPr>
          <p:nvPr/>
        </p:nvSpPr>
        <p:spPr bwMode="auto">
          <a:xfrm>
            <a:off x="500063" y="4457710"/>
            <a:ext cx="1720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 Circle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6" name="TextBox 21"/>
          <p:cNvSpPr txBox="1">
            <a:spLocks noChangeArrowheads="1"/>
          </p:cNvSpPr>
          <p:nvPr/>
        </p:nvSpPr>
        <p:spPr bwMode="auto">
          <a:xfrm>
            <a:off x="500063" y="5815032"/>
            <a:ext cx="195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 Track quality.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227" name="Object 3"/>
          <p:cNvGraphicFramePr>
            <a:graphicFrameLocks noChangeAspect="1"/>
          </p:cNvGraphicFramePr>
          <p:nvPr/>
        </p:nvGraphicFramePr>
        <p:xfrm>
          <a:off x="3094056" y="5626121"/>
          <a:ext cx="4121150" cy="803275"/>
        </p:xfrm>
        <a:graphic>
          <a:graphicData uri="http://schemas.openxmlformats.org/presentationml/2006/ole">
            <p:oleObj spid="_x0000_s62596" name="公式" r:id="rId4" imgW="3060700" imgH="596900" progId="Equation.3">
              <p:embed/>
            </p:oleObj>
          </a:graphicData>
        </a:graphic>
      </p:graphicFrame>
      <p:grpSp>
        <p:nvGrpSpPr>
          <p:cNvPr id="54" name="组合 53"/>
          <p:cNvGrpSpPr/>
          <p:nvPr/>
        </p:nvGrpSpPr>
        <p:grpSpPr>
          <a:xfrm>
            <a:off x="642938" y="1428761"/>
            <a:ext cx="4614960" cy="3643313"/>
            <a:chOff x="642938" y="1285875"/>
            <a:chExt cx="4614960" cy="3643313"/>
          </a:xfrm>
        </p:grpSpPr>
        <p:grpSp>
          <p:nvGrpSpPr>
            <p:cNvPr id="55" name="组合 19"/>
            <p:cNvGrpSpPr>
              <a:grpSpLocks/>
            </p:cNvGrpSpPr>
            <p:nvPr/>
          </p:nvGrpSpPr>
          <p:grpSpPr bwMode="auto">
            <a:xfrm>
              <a:off x="642938" y="1286081"/>
              <a:ext cx="4614960" cy="3643817"/>
              <a:chOff x="285750" y="1857364"/>
              <a:chExt cx="5717058" cy="4536976"/>
            </a:xfrm>
          </p:grpSpPr>
          <p:cxnSp>
            <p:nvCxnSpPr>
              <p:cNvPr id="63" name="直接箭头连接符 62"/>
              <p:cNvCxnSpPr/>
              <p:nvPr/>
            </p:nvCxnSpPr>
            <p:spPr bwMode="auto">
              <a:xfrm>
                <a:off x="570908" y="4769332"/>
                <a:ext cx="3185909" cy="197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箭头连接符 63"/>
              <p:cNvCxnSpPr/>
              <p:nvPr/>
            </p:nvCxnSpPr>
            <p:spPr bwMode="auto">
              <a:xfrm rot="5400000" flipH="1" flipV="1">
                <a:off x="-803096" y="3383538"/>
                <a:ext cx="2771608" cy="393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椭圆 64"/>
              <p:cNvSpPr/>
              <p:nvPr/>
            </p:nvSpPr>
            <p:spPr bwMode="auto">
              <a:xfrm>
                <a:off x="2053732" y="2357519"/>
                <a:ext cx="353990" cy="34398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 bwMode="auto">
              <a:xfrm>
                <a:off x="1286754" y="2644168"/>
                <a:ext cx="353990" cy="34595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7" name="椭圆 66"/>
              <p:cNvSpPr/>
              <p:nvPr/>
            </p:nvSpPr>
            <p:spPr bwMode="auto">
              <a:xfrm>
                <a:off x="661372" y="2962449"/>
                <a:ext cx="707980" cy="69389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 bwMode="auto">
              <a:xfrm>
                <a:off x="2643715" y="1900856"/>
                <a:ext cx="141596" cy="13838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 bwMode="auto">
              <a:xfrm>
                <a:off x="3221899" y="1857364"/>
                <a:ext cx="707980" cy="69389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0" name="TextBox 64"/>
              <p:cNvSpPr txBox="1">
                <a:spLocks noChangeArrowheads="1"/>
              </p:cNvSpPr>
              <p:nvPr/>
            </p:nvSpPr>
            <p:spPr bwMode="auto">
              <a:xfrm>
                <a:off x="3540745" y="4702743"/>
                <a:ext cx="284088" cy="369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latin typeface="Calibri" pitchFamily="34" charset="0"/>
                  </a:rPr>
                  <a:t>x</a:t>
                </a:r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71" name="TextBox 65"/>
              <p:cNvSpPr txBox="1">
                <a:spLocks noChangeArrowheads="1"/>
              </p:cNvSpPr>
              <p:nvPr/>
            </p:nvSpPr>
            <p:spPr bwMode="auto">
              <a:xfrm>
                <a:off x="285750" y="1932699"/>
                <a:ext cx="296914" cy="369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latin typeface="Calibri" pitchFamily="34" charset="0"/>
                  </a:rPr>
                  <a:t>y</a:t>
                </a:r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72" name="弧形 71"/>
              <p:cNvSpPr/>
              <p:nvPr/>
            </p:nvSpPr>
            <p:spPr>
              <a:xfrm>
                <a:off x="1178713" y="1857364"/>
                <a:ext cx="4824095" cy="4536976"/>
              </a:xfrm>
              <a:prstGeom prst="arc">
                <a:avLst>
                  <a:gd name="adj1" fmla="val 11061594"/>
                  <a:gd name="adj2" fmla="val 16211636"/>
                </a:avLst>
              </a:prstGeom>
              <a:ln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cxnSp>
          <p:nvCxnSpPr>
            <p:cNvPr id="56" name="直接连接符 55"/>
            <p:cNvCxnSpPr/>
            <p:nvPr/>
          </p:nvCxnSpPr>
          <p:spPr>
            <a:xfrm rot="10800000">
              <a:off x="1238250" y="2462213"/>
              <a:ext cx="1833563" cy="609600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31"/>
            <p:cNvSpPr txBox="1">
              <a:spLocks noChangeArrowheads="1"/>
            </p:cNvSpPr>
            <p:nvPr/>
          </p:nvSpPr>
          <p:spPr bwMode="auto">
            <a:xfrm>
              <a:off x="2928938" y="2571750"/>
              <a:ext cx="88423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latin typeface="Calibri" pitchFamily="34" charset="0"/>
                </a:rPr>
                <a:t>x</a:t>
              </a:r>
              <a:r>
                <a:rPr lang="en-US" altLang="zh-CN" baseline="-25000">
                  <a:latin typeface="Calibri" pitchFamily="34" charset="0"/>
                </a:rPr>
                <a:t>c</a:t>
              </a:r>
              <a:r>
                <a:rPr lang="en-US" altLang="zh-CN">
                  <a:latin typeface="Calibri" pitchFamily="34" charset="0"/>
                </a:rPr>
                <a:t>, y</a:t>
              </a:r>
              <a:r>
                <a:rPr lang="en-US" altLang="zh-CN" baseline="-25000">
                  <a:latin typeface="Calibri" pitchFamily="34" charset="0"/>
                </a:rPr>
                <a:t>c</a:t>
              </a:r>
              <a:r>
                <a:rPr lang="en-US" altLang="zh-CN">
                  <a:latin typeface="Calibri" pitchFamily="34" charset="0"/>
                </a:rPr>
                <a:t>, R</a:t>
              </a:r>
              <a:endParaRPr lang="zh-CN" altLang="en-US">
                <a:latin typeface="Calibri" pitchFamily="34" charset="0"/>
              </a:endParaRPr>
            </a:p>
          </p:txBody>
        </p:sp>
        <p:cxnSp>
          <p:nvCxnSpPr>
            <p:cNvPr id="58" name="直接连接符 57"/>
            <p:cNvCxnSpPr/>
            <p:nvPr/>
          </p:nvCxnSpPr>
          <p:spPr>
            <a:xfrm>
              <a:off x="3283093" y="1574482"/>
              <a:ext cx="37612" cy="67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2582935" y="1376980"/>
              <a:ext cx="37612" cy="67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2193920" y="1838124"/>
              <a:ext cx="37612" cy="67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1582060" y="2060848"/>
              <a:ext cx="37612" cy="67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1222020" y="2459004"/>
              <a:ext cx="37612" cy="676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19602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8195" name="TextBox 53"/>
          <p:cNvSpPr txBox="1">
            <a:spLocks noChangeArrowheads="1"/>
          </p:cNvSpPr>
          <p:nvPr/>
        </p:nvSpPr>
        <p:spPr bwMode="auto">
          <a:xfrm>
            <a:off x="1214414" y="455613"/>
            <a:ext cx="70993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Improve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Momentum Resolution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-- using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 2</a:t>
            </a:r>
            <a:r>
              <a:rPr lang="en-US" altLang="zh-CN" baseline="30000" dirty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iteration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3929063"/>
            <a:ext cx="35814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3929063"/>
            <a:ext cx="358140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Box 32"/>
          <p:cNvSpPr txBox="1">
            <a:spLocks noChangeArrowheads="1"/>
          </p:cNvSpPr>
          <p:nvPr/>
        </p:nvSpPr>
        <p:spPr bwMode="auto">
          <a:xfrm>
            <a:off x="4214813" y="1571625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Pt(input)         1</a:t>
            </a:r>
            <a:r>
              <a:rPr lang="en-US" altLang="zh-CN" baseline="300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iteration         2</a:t>
            </a:r>
            <a:r>
              <a:rPr lang="en-US" altLang="zh-CN" baseline="30000" dirty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iteration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0.2GeV/c :   0.195 ±0.0068    0.195±0.0068 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0.5GeV/c :   0.5     ±0.0212    0.5    ± 0.0164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1.0GeV/c :   0.99   ±0.0595    1.0    ± 0.0317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2.0GeV/c :   1.85   ±0.213      2.0    ± 0.073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>
              <a:latin typeface="Calibri" pitchFamily="34" charset="0"/>
            </a:endParaRPr>
          </a:p>
        </p:txBody>
      </p:sp>
      <p:sp>
        <p:nvSpPr>
          <p:cNvPr id="41994" name="灯片编号占位符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B8820EF-9650-4E37-A3D2-B95CA46734CD}" type="slidenum">
              <a:rPr lang="zh-CN" altLang="en-US"/>
              <a:pPr>
                <a:defRPr/>
              </a:pPr>
              <a:t>6</a:t>
            </a:fld>
            <a:endParaRPr lang="zh-CN" altLang="en-US"/>
          </a:p>
        </p:txBody>
      </p:sp>
      <p:sp>
        <p:nvSpPr>
          <p:cNvPr id="8203" name="TextBox 64"/>
          <p:cNvSpPr txBox="1">
            <a:spLocks noChangeArrowheads="1"/>
          </p:cNvSpPr>
          <p:nvPr/>
        </p:nvSpPr>
        <p:spPr bwMode="auto">
          <a:xfrm>
            <a:off x="3519488" y="6396038"/>
            <a:ext cx="985837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>
                <a:latin typeface="Calibri" pitchFamily="34" charset="0"/>
              </a:rPr>
              <a:t>Pt(GeV/c)</a:t>
            </a:r>
            <a:endParaRPr lang="zh-CN" altLang="en-US" sz="1600">
              <a:latin typeface="Calibri" pitchFamily="34" charset="0"/>
            </a:endParaRPr>
          </a:p>
        </p:txBody>
      </p:sp>
      <p:sp>
        <p:nvSpPr>
          <p:cNvPr id="8204" name="TextBox 64"/>
          <p:cNvSpPr txBox="1">
            <a:spLocks noChangeArrowheads="1"/>
          </p:cNvSpPr>
          <p:nvPr/>
        </p:nvSpPr>
        <p:spPr bwMode="auto">
          <a:xfrm>
            <a:off x="7316788" y="6338888"/>
            <a:ext cx="985837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>
                <a:latin typeface="Calibri" pitchFamily="34" charset="0"/>
              </a:rPr>
              <a:t>Pt(GeV/c)</a:t>
            </a:r>
            <a:endParaRPr lang="zh-CN" altLang="en-US" sz="1600">
              <a:latin typeface="Calibri" pitchFamily="34" charset="0"/>
            </a:endParaRPr>
          </a:p>
        </p:txBody>
      </p:sp>
      <p:sp>
        <p:nvSpPr>
          <p:cNvPr id="8205" name="矩形 27"/>
          <p:cNvSpPr>
            <a:spLocks noChangeArrowheads="1"/>
          </p:cNvSpPr>
          <p:nvPr/>
        </p:nvSpPr>
        <p:spPr bwMode="auto">
          <a:xfrm>
            <a:off x="1214438" y="4143375"/>
            <a:ext cx="1287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baseline="3000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zh-CN">
                <a:latin typeface="Times New Roman" pitchFamily="18" charset="0"/>
                <a:cs typeface="Times New Roman" pitchFamily="18" charset="0"/>
              </a:rPr>
              <a:t> iteration </a:t>
            </a:r>
            <a:endParaRPr lang="zh-CN" altLang="en-US"/>
          </a:p>
        </p:txBody>
      </p:sp>
      <p:sp>
        <p:nvSpPr>
          <p:cNvPr id="8206" name="矩形 28"/>
          <p:cNvSpPr>
            <a:spLocks noChangeArrowheads="1"/>
          </p:cNvSpPr>
          <p:nvPr/>
        </p:nvSpPr>
        <p:spPr bwMode="auto">
          <a:xfrm>
            <a:off x="5072063" y="4143375"/>
            <a:ext cx="1281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baseline="3000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altLang="zh-CN">
                <a:latin typeface="Times New Roman" pitchFamily="18" charset="0"/>
                <a:cs typeface="Times New Roman" pitchFamily="18" charset="0"/>
              </a:rPr>
              <a:t> iteration</a:t>
            </a:r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642938" y="1428761"/>
            <a:ext cx="4671723" cy="3643313"/>
            <a:chOff x="642938" y="1428761"/>
            <a:chExt cx="4671723" cy="3643313"/>
          </a:xfrm>
        </p:grpSpPr>
        <p:grpSp>
          <p:nvGrpSpPr>
            <p:cNvPr id="35" name="组合 34"/>
            <p:cNvGrpSpPr/>
            <p:nvPr/>
          </p:nvGrpSpPr>
          <p:grpSpPr>
            <a:xfrm>
              <a:off x="642938" y="1428761"/>
              <a:ext cx="4614960" cy="3643313"/>
              <a:chOff x="642938" y="1285875"/>
              <a:chExt cx="4614960" cy="3643313"/>
            </a:xfrm>
          </p:grpSpPr>
          <p:grpSp>
            <p:nvGrpSpPr>
              <p:cNvPr id="2" name="组合 19"/>
              <p:cNvGrpSpPr>
                <a:grpSpLocks/>
              </p:cNvGrpSpPr>
              <p:nvPr/>
            </p:nvGrpSpPr>
            <p:grpSpPr bwMode="auto">
              <a:xfrm>
                <a:off x="642938" y="1285875"/>
                <a:ext cx="4614960" cy="3643313"/>
                <a:chOff x="285750" y="1857364"/>
                <a:chExt cx="5717058" cy="4536976"/>
              </a:xfrm>
            </p:grpSpPr>
            <p:cxnSp>
              <p:nvCxnSpPr>
                <p:cNvPr id="21" name="直接箭头连接符 20"/>
                <p:cNvCxnSpPr/>
                <p:nvPr/>
              </p:nvCxnSpPr>
              <p:spPr bwMode="auto">
                <a:xfrm>
                  <a:off x="570908" y="4769332"/>
                  <a:ext cx="3185909" cy="197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箭头连接符 21"/>
                <p:cNvCxnSpPr/>
                <p:nvPr/>
              </p:nvCxnSpPr>
              <p:spPr bwMode="auto">
                <a:xfrm rot="5400000" flipH="1" flipV="1">
                  <a:off x="-803096" y="3383538"/>
                  <a:ext cx="2771608" cy="393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椭圆 22"/>
                <p:cNvSpPr/>
                <p:nvPr/>
              </p:nvSpPr>
              <p:spPr bwMode="auto">
                <a:xfrm>
                  <a:off x="2053732" y="2357519"/>
                  <a:ext cx="353990" cy="34398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4" name="椭圆 23"/>
                <p:cNvSpPr/>
                <p:nvPr/>
              </p:nvSpPr>
              <p:spPr bwMode="auto">
                <a:xfrm>
                  <a:off x="1286754" y="2644168"/>
                  <a:ext cx="353990" cy="345957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5" name="椭圆 24"/>
                <p:cNvSpPr/>
                <p:nvPr/>
              </p:nvSpPr>
              <p:spPr bwMode="auto">
                <a:xfrm>
                  <a:off x="661372" y="2962449"/>
                  <a:ext cx="707980" cy="69389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6" name="椭圆 25"/>
                <p:cNvSpPr/>
                <p:nvPr/>
              </p:nvSpPr>
              <p:spPr bwMode="auto">
                <a:xfrm>
                  <a:off x="2643715" y="1900856"/>
                  <a:ext cx="141596" cy="138383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7" name="椭圆 26"/>
                <p:cNvSpPr/>
                <p:nvPr/>
              </p:nvSpPr>
              <p:spPr bwMode="auto">
                <a:xfrm>
                  <a:off x="3221899" y="1857364"/>
                  <a:ext cx="707980" cy="693891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8214" name="TextBox 64"/>
                <p:cNvSpPr txBox="1">
                  <a:spLocks noChangeArrowheads="1"/>
                </p:cNvSpPr>
                <p:nvPr/>
              </p:nvSpPr>
              <p:spPr bwMode="auto">
                <a:xfrm>
                  <a:off x="3540745" y="4702743"/>
                  <a:ext cx="284088" cy="369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>
                      <a:latin typeface="Calibri" pitchFamily="34" charset="0"/>
                    </a:rPr>
                    <a:t>x</a:t>
                  </a:r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8215" name="TextBox 65"/>
                <p:cNvSpPr txBox="1">
                  <a:spLocks noChangeArrowheads="1"/>
                </p:cNvSpPr>
                <p:nvPr/>
              </p:nvSpPr>
              <p:spPr bwMode="auto">
                <a:xfrm>
                  <a:off x="285750" y="1932699"/>
                  <a:ext cx="296914" cy="369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>
                      <a:latin typeface="Calibri" pitchFamily="34" charset="0"/>
                    </a:rPr>
                    <a:t>y</a:t>
                  </a:r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30" name="弧形 29"/>
                <p:cNvSpPr/>
                <p:nvPr/>
              </p:nvSpPr>
              <p:spPr>
                <a:xfrm>
                  <a:off x="1178713" y="1857364"/>
                  <a:ext cx="4824095" cy="4536976"/>
                </a:xfrm>
                <a:prstGeom prst="arc">
                  <a:avLst>
                    <a:gd name="adj1" fmla="val 11061594"/>
                    <a:gd name="adj2" fmla="val 16211636"/>
                  </a:avLst>
                </a:prstGeom>
                <a:ln>
                  <a:solidFill>
                    <a:srgbClr val="0000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cxnSp>
            <p:nvCxnSpPr>
              <p:cNvPr id="31" name="直接连接符 30"/>
              <p:cNvCxnSpPr/>
              <p:nvPr/>
            </p:nvCxnSpPr>
            <p:spPr>
              <a:xfrm rot="10800000">
                <a:off x="1238250" y="2462213"/>
                <a:ext cx="1833563" cy="60960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00" name="TextBox 31"/>
              <p:cNvSpPr txBox="1">
                <a:spLocks noChangeArrowheads="1"/>
              </p:cNvSpPr>
              <p:nvPr/>
            </p:nvSpPr>
            <p:spPr bwMode="auto">
              <a:xfrm>
                <a:off x="2928938" y="2571750"/>
                <a:ext cx="884237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latin typeface="Calibri" pitchFamily="34" charset="0"/>
                  </a:rPr>
                  <a:t>x</a:t>
                </a:r>
                <a:r>
                  <a:rPr lang="en-US" altLang="zh-CN" baseline="-25000">
                    <a:latin typeface="Calibri" pitchFamily="34" charset="0"/>
                  </a:rPr>
                  <a:t>c</a:t>
                </a:r>
                <a:r>
                  <a:rPr lang="en-US" altLang="zh-CN">
                    <a:latin typeface="Calibri" pitchFamily="34" charset="0"/>
                  </a:rPr>
                  <a:t>, y</a:t>
                </a:r>
                <a:r>
                  <a:rPr lang="en-US" altLang="zh-CN" baseline="-25000">
                    <a:latin typeface="Calibri" pitchFamily="34" charset="0"/>
                  </a:rPr>
                  <a:t>c</a:t>
                </a:r>
                <a:r>
                  <a:rPr lang="en-US" altLang="zh-CN">
                    <a:latin typeface="Calibri" pitchFamily="34" charset="0"/>
                  </a:rPr>
                  <a:t>, R</a:t>
                </a:r>
                <a:endParaRPr lang="zh-CN" altLang="en-US">
                  <a:latin typeface="Calibri" pitchFamily="34" charset="0"/>
                </a:endParaRPr>
              </a:p>
            </p:txBody>
          </p:sp>
          <p:cxnSp>
            <p:nvCxnSpPr>
              <p:cNvPr id="28" name="直接连接符 27"/>
              <p:cNvCxnSpPr/>
              <p:nvPr/>
            </p:nvCxnSpPr>
            <p:spPr>
              <a:xfrm>
                <a:off x="3283093" y="1574482"/>
                <a:ext cx="37612" cy="67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2582935" y="1376980"/>
                <a:ext cx="37612" cy="67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2193920" y="1838124"/>
                <a:ext cx="37612" cy="67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582060" y="2060848"/>
                <a:ext cx="37612" cy="67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222020" y="2459004"/>
                <a:ext cx="37612" cy="676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弧形 45"/>
            <p:cNvSpPr/>
            <p:nvPr/>
          </p:nvSpPr>
          <p:spPr bwMode="auto">
            <a:xfrm>
              <a:off x="1420524" y="1428761"/>
              <a:ext cx="3894137" cy="3643313"/>
            </a:xfrm>
            <a:prstGeom prst="arc">
              <a:avLst>
                <a:gd name="adj1" fmla="val 11061594"/>
                <a:gd name="adj2" fmla="val 16211636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813"/>
            <a:ext cx="915035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6"/>
          <p:cNvSpPr txBox="1">
            <a:spLocks noChangeArrowheads="1"/>
          </p:cNvSpPr>
          <p:nvPr/>
        </p:nvSpPr>
        <p:spPr bwMode="auto">
          <a:xfrm>
            <a:off x="1785938" y="600075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Event #4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6357938" y="600075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Event #4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1024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0246" name="TextBox 9"/>
          <p:cNvSpPr txBox="1">
            <a:spLocks noChangeArrowheads="1"/>
          </p:cNvSpPr>
          <p:nvPr/>
        </p:nvSpPr>
        <p:spPr bwMode="auto">
          <a:xfrm>
            <a:off x="3286125" y="5616575"/>
            <a:ext cx="28575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>
                <a:latin typeface="Calibri" pitchFamily="34" charset="0"/>
              </a:rPr>
              <a:t>Black dashed line: track by MC truth</a:t>
            </a:r>
          </a:p>
          <a:p>
            <a:r>
              <a:rPr lang="en-US" altLang="zh-CN" sz="1400">
                <a:solidFill>
                  <a:srgbClr val="FF0000"/>
                </a:solidFill>
                <a:latin typeface="Calibri" pitchFamily="34" charset="0"/>
              </a:rPr>
              <a:t>Red line: recon. track</a:t>
            </a:r>
          </a:p>
          <a:p>
            <a:r>
              <a:rPr lang="en-US" altLang="zh-CN" sz="1400">
                <a:solidFill>
                  <a:srgbClr val="0070C0"/>
                </a:solidFill>
                <a:latin typeface="Calibri" pitchFamily="34" charset="0"/>
              </a:rPr>
              <a:t>Blue:  recon. using outer layers</a:t>
            </a:r>
          </a:p>
          <a:p>
            <a:r>
              <a:rPr lang="en-US" altLang="zh-CN" sz="1400">
                <a:latin typeface="Calibri" pitchFamily="34" charset="0"/>
              </a:rPr>
              <a:t>drift circles belong to </a:t>
            </a:r>
            <a:r>
              <a:rPr lang="en-US" altLang="zh-CN" sz="1400">
                <a:solidFill>
                  <a:srgbClr val="FF0000"/>
                </a:solidFill>
                <a:latin typeface="Calibri" pitchFamily="34" charset="0"/>
              </a:rPr>
              <a:t>current event (Red) </a:t>
            </a:r>
            <a:r>
              <a:rPr lang="en-US" altLang="zh-CN" sz="1400">
                <a:latin typeface="Calibri" pitchFamily="34" charset="0"/>
              </a:rPr>
              <a:t>or</a:t>
            </a:r>
            <a:r>
              <a:rPr lang="en-US" altLang="zh-CN" sz="140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altLang="zh-CN" sz="1400">
                <a:solidFill>
                  <a:srgbClr val="00B050"/>
                </a:solidFill>
                <a:latin typeface="Calibri" pitchFamily="34" charset="0"/>
              </a:rPr>
              <a:t>other events (Green)</a:t>
            </a:r>
          </a:p>
        </p:txBody>
      </p:sp>
      <p:sp>
        <p:nvSpPr>
          <p:cNvPr id="10247" name="TextBox 10"/>
          <p:cNvSpPr txBox="1">
            <a:spLocks noChangeArrowheads="1"/>
          </p:cNvSpPr>
          <p:nvPr/>
        </p:nvSpPr>
        <p:spPr bwMode="auto">
          <a:xfrm>
            <a:off x="1992313" y="1214438"/>
            <a:ext cx="5722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T</a:t>
            </a:r>
            <a:r>
              <a:rPr lang="en-US" altLang="zh-CN" baseline="-25000">
                <a:latin typeface="Calibri" pitchFamily="34" charset="0"/>
              </a:rPr>
              <a:t>0</a:t>
            </a:r>
            <a:r>
              <a:rPr lang="en-US" altLang="zh-CN">
                <a:latin typeface="Calibri" pitchFamily="34" charset="0"/>
              </a:rPr>
              <a:t> information:  </a:t>
            </a:r>
            <a:r>
              <a:rPr lang="en-US" altLang="zh-CN">
                <a:solidFill>
                  <a:srgbClr val="FF0000"/>
                </a:solidFill>
                <a:latin typeface="Calibri" pitchFamily="34" charset="0"/>
              </a:rPr>
              <a:t>current event(Red) </a:t>
            </a:r>
            <a:r>
              <a:rPr lang="en-US" altLang="zh-CN">
                <a:latin typeface="Calibri" pitchFamily="34" charset="0"/>
              </a:rPr>
              <a:t>or </a:t>
            </a:r>
            <a:r>
              <a:rPr lang="en-US" altLang="zh-CN">
                <a:solidFill>
                  <a:srgbClr val="00B050"/>
                </a:solidFill>
                <a:latin typeface="Calibri" pitchFamily="34" charset="0"/>
              </a:rPr>
              <a:t>other events(Green)</a:t>
            </a:r>
            <a:endParaRPr lang="zh-CN" altLang="en-US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C2BFA-530A-4E46-BE89-DCF71FE93F23}" type="slidenum">
              <a:rPr lang="zh-CN" altLang="en-US"/>
              <a:pPr>
                <a:defRPr/>
              </a:pPr>
              <a:t>7</a:t>
            </a:fld>
            <a:endParaRPr lang="zh-CN" altLang="en-US" dirty="0"/>
          </a:p>
        </p:txBody>
      </p:sp>
      <p:sp>
        <p:nvSpPr>
          <p:cNvPr id="10249" name="TextBox 53"/>
          <p:cNvSpPr txBox="1">
            <a:spLocks noChangeArrowheads="1"/>
          </p:cNvSpPr>
          <p:nvPr/>
        </p:nvSpPr>
        <p:spPr bwMode="auto">
          <a:xfrm>
            <a:off x="3143240" y="455613"/>
            <a:ext cx="5295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Performance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Study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-- realistic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events, time-based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85813"/>
            <a:ext cx="9144000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1785938" y="600075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Event #1</a:t>
            </a:r>
            <a:endParaRPr lang="zh-CN" altLang="en-US" sz="1800"/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6357938" y="600075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Event #1</a:t>
            </a:r>
            <a:endParaRPr lang="zh-CN" altLang="en-US" sz="1800"/>
          </a:p>
        </p:txBody>
      </p:sp>
      <p:sp>
        <p:nvSpPr>
          <p:cNvPr id="28677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8678" name="TextBox 7"/>
          <p:cNvSpPr txBox="1">
            <a:spLocks noChangeArrowheads="1"/>
          </p:cNvSpPr>
          <p:nvPr/>
        </p:nvSpPr>
        <p:spPr bwMode="auto">
          <a:xfrm>
            <a:off x="3286125" y="5616575"/>
            <a:ext cx="28575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/>
              <a:t>Black dashed line: track by MC truth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</a:rPr>
              <a:t>Red line: recon. track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70C0"/>
                </a:solidFill>
              </a:rPr>
              <a:t>Blue:  recon. using outer layers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/>
              <a:t>drift circles belong to </a:t>
            </a:r>
            <a:r>
              <a:rPr lang="en-US" altLang="zh-CN" sz="1400">
                <a:solidFill>
                  <a:srgbClr val="FF0000"/>
                </a:solidFill>
              </a:rPr>
              <a:t>current event (Red) </a:t>
            </a:r>
            <a:r>
              <a:rPr lang="en-US" altLang="zh-CN" sz="1400"/>
              <a:t>or</a:t>
            </a:r>
            <a:r>
              <a:rPr lang="en-US" altLang="zh-CN" sz="1400">
                <a:solidFill>
                  <a:srgbClr val="0070C0"/>
                </a:solidFill>
              </a:rPr>
              <a:t> </a:t>
            </a:r>
            <a:r>
              <a:rPr lang="en-US" altLang="zh-CN" sz="1400">
                <a:solidFill>
                  <a:srgbClr val="00B050"/>
                </a:solidFill>
              </a:rPr>
              <a:t>other events (Green)</a:t>
            </a:r>
          </a:p>
        </p:txBody>
      </p:sp>
      <p:sp>
        <p:nvSpPr>
          <p:cNvPr id="28679" name="TextBox 8"/>
          <p:cNvSpPr txBox="1">
            <a:spLocks noChangeArrowheads="1"/>
          </p:cNvSpPr>
          <p:nvPr/>
        </p:nvSpPr>
        <p:spPr bwMode="auto">
          <a:xfrm>
            <a:off x="1992313" y="1214438"/>
            <a:ext cx="5722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T</a:t>
            </a:r>
            <a:r>
              <a:rPr lang="en-US" altLang="zh-CN" sz="1800" baseline="-25000"/>
              <a:t>0</a:t>
            </a:r>
            <a:r>
              <a:rPr lang="en-US" altLang="zh-CN" sz="1800"/>
              <a:t> information:  </a:t>
            </a:r>
            <a:r>
              <a:rPr lang="en-US" altLang="zh-CN" sz="1800">
                <a:solidFill>
                  <a:srgbClr val="FF0000"/>
                </a:solidFill>
              </a:rPr>
              <a:t>current event(Red) </a:t>
            </a:r>
            <a:r>
              <a:rPr lang="en-US" altLang="zh-CN" sz="1800"/>
              <a:t>or </a:t>
            </a:r>
            <a:r>
              <a:rPr lang="en-US" altLang="zh-CN" sz="1800">
                <a:solidFill>
                  <a:srgbClr val="00B050"/>
                </a:solidFill>
              </a:rPr>
              <a:t>other events(Green)</a:t>
            </a:r>
            <a:endParaRPr lang="zh-CN" altLang="en-US" sz="1800">
              <a:solidFill>
                <a:srgbClr val="00B050"/>
              </a:solidFill>
            </a:endParaRPr>
          </a:p>
        </p:txBody>
      </p:sp>
      <p:sp>
        <p:nvSpPr>
          <p:cNvPr id="28680" name="灯片编号占位符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B6F7BF-534A-4484-8862-E1570DB9AE5F}" type="slidenum">
              <a:rPr lang="zh-CN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zh-CN" altLang="en-US" sz="1200" smtClean="0">
              <a:solidFill>
                <a:srgbClr val="898989"/>
              </a:solidFill>
            </a:endParaRPr>
          </a:p>
        </p:txBody>
      </p:sp>
      <p:sp>
        <p:nvSpPr>
          <p:cNvPr id="10" name="TextBox 53"/>
          <p:cNvSpPr txBox="1">
            <a:spLocks noChangeArrowheads="1"/>
          </p:cNvSpPr>
          <p:nvPr/>
        </p:nvSpPr>
        <p:spPr bwMode="auto">
          <a:xfrm>
            <a:off x="2734542" y="455613"/>
            <a:ext cx="39256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 Event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557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4346-7A18-47B7-B1EA-C96B2B5A2D89}" type="slidenum">
              <a:rPr lang="zh-CN" altLang="en-US" smtClean="0"/>
              <a:pPr>
                <a:defRPr/>
              </a:pPr>
              <a:t>9</a:t>
            </a:fld>
            <a:endParaRPr lang="zh-CN" alt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8" y="2357430"/>
            <a:ext cx="3929062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8677" name="TextBox 15"/>
          <p:cNvSpPr txBox="1">
            <a:spLocks noChangeArrowheads="1"/>
          </p:cNvSpPr>
          <p:nvPr/>
        </p:nvSpPr>
        <p:spPr bwMode="auto">
          <a:xfrm>
            <a:off x="3491880" y="457200"/>
            <a:ext cx="2327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reconstruction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8" name="TextBox 17"/>
          <p:cNvSpPr txBox="1">
            <a:spLocks noChangeArrowheads="1"/>
          </p:cNvSpPr>
          <p:nvPr/>
        </p:nvSpPr>
        <p:spPr bwMode="auto">
          <a:xfrm>
            <a:off x="714375" y="1357313"/>
            <a:ext cx="4143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1:  The radius, the position of the helix center in the XY plane are determined.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9" name="TextBox 18"/>
          <p:cNvSpPr txBox="1">
            <a:spLocks noChangeArrowheads="1"/>
          </p:cNvSpPr>
          <p:nvPr/>
        </p:nvSpPr>
        <p:spPr bwMode="auto">
          <a:xfrm>
            <a:off x="4929188" y="1357313"/>
            <a:ext cx="3643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2:   </a:t>
            </a:r>
            <a:r>
              <a:rPr lang="el-GR" altLang="zh-CN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kZ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 altLang="zh-CN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baseline="-25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zh-CN" alt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80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575" y="2643188"/>
            <a:ext cx="4265613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TextBox 13"/>
          <p:cNvSpPr txBox="1">
            <a:spLocks noChangeArrowheads="1"/>
          </p:cNvSpPr>
          <p:nvPr/>
        </p:nvSpPr>
        <p:spPr bwMode="auto">
          <a:xfrm>
            <a:off x="2022475" y="5273675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z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682" name="TextBox 15"/>
          <p:cNvSpPr txBox="1">
            <a:spLocks noChangeArrowheads="1"/>
          </p:cNvSpPr>
          <p:nvPr/>
        </p:nvSpPr>
        <p:spPr bwMode="auto">
          <a:xfrm>
            <a:off x="1274763" y="2944813"/>
            <a:ext cx="300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y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683" name="TextBox 16"/>
          <p:cNvSpPr txBox="1">
            <a:spLocks noChangeArrowheads="1"/>
          </p:cNvSpPr>
          <p:nvPr/>
        </p:nvSpPr>
        <p:spPr bwMode="auto">
          <a:xfrm>
            <a:off x="3203575" y="4854575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x</a:t>
            </a:r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rot="5400000">
            <a:off x="2883694" y="2831306"/>
            <a:ext cx="546100" cy="26988"/>
          </a:xfrm>
          <a:prstGeom prst="straightConnector1">
            <a:avLst/>
          </a:prstGeom>
          <a:ln w="50800">
            <a:solidFill>
              <a:srgbClr val="DBD98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5" name="TextBox 26"/>
          <p:cNvSpPr txBox="1">
            <a:spLocks noChangeArrowheads="1"/>
          </p:cNvSpPr>
          <p:nvPr/>
        </p:nvSpPr>
        <p:spPr bwMode="auto">
          <a:xfrm>
            <a:off x="1857375" y="2071688"/>
            <a:ext cx="2400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One cylinder the helix lies in.</a:t>
            </a:r>
          </a:p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Based on Pt determined before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6" name="TextBox 28"/>
          <p:cNvSpPr txBox="1">
            <a:spLocks noChangeArrowheads="1"/>
          </p:cNvSpPr>
          <p:nvPr/>
        </p:nvSpPr>
        <p:spPr bwMode="auto">
          <a:xfrm>
            <a:off x="3071813" y="4202113"/>
            <a:ext cx="1398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</a:rPr>
              <a:t>One straw tube</a:t>
            </a:r>
            <a:endParaRPr lang="zh-CN" altLang="en-US" sz="1400">
              <a:solidFill>
                <a:schemeClr val="bg1"/>
              </a:solidFill>
            </a:endParaRPr>
          </a:p>
        </p:txBody>
      </p:sp>
      <p:cxnSp>
        <p:nvCxnSpPr>
          <p:cNvPr id="30" name="直接箭头连接符 29"/>
          <p:cNvCxnSpPr/>
          <p:nvPr/>
        </p:nvCxnSpPr>
        <p:spPr>
          <a:xfrm rot="16200000" flipV="1">
            <a:off x="3457575" y="4029075"/>
            <a:ext cx="371475" cy="14287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8" name="TextBox 33"/>
          <p:cNvSpPr txBox="1">
            <a:spLocks noChangeArrowheads="1"/>
          </p:cNvSpPr>
          <p:nvPr/>
        </p:nvSpPr>
        <p:spPr bwMode="auto">
          <a:xfrm>
            <a:off x="428625" y="5929313"/>
            <a:ext cx="46392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Track need to be tangent to the crossing ellipse.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 rot="16200000" flipV="1">
            <a:off x="1393032" y="4964906"/>
            <a:ext cx="1714500" cy="357187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0" name="TextBox 37"/>
          <p:cNvSpPr txBox="1">
            <a:spLocks noChangeArrowheads="1"/>
          </p:cNvSpPr>
          <p:nvPr/>
        </p:nvSpPr>
        <p:spPr bwMode="auto">
          <a:xfrm>
            <a:off x="1500188" y="3714750"/>
            <a:ext cx="1241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</a:rPr>
              <a:t>Crossing points</a:t>
            </a:r>
          </a:p>
          <a:p>
            <a:r>
              <a:rPr lang="en-US" altLang="zh-CN" sz="1200">
                <a:solidFill>
                  <a:schemeClr val="bg1"/>
                </a:solidFill>
                <a:sym typeface="Wingdings" pitchFamily="2" charset="2"/>
              </a:rPr>
              <a:t>(ellipse)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28692" name="矩形 19"/>
          <p:cNvSpPr>
            <a:spLocks noChangeArrowheads="1"/>
          </p:cNvSpPr>
          <p:nvPr/>
        </p:nvSpPr>
        <p:spPr bwMode="auto">
          <a:xfrm>
            <a:off x="461963" y="6407150"/>
            <a:ext cx="6072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zh-CN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Gianluigi Boca and Panda Collaboration, Panda STT TDR, 2012</a:t>
            </a:r>
            <a:endParaRPr lang="zh-CN" alt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52404</TotalTime>
  <Words>1417</Words>
  <Application>Microsoft Office PowerPoint</Application>
  <PresentationFormat>全屏显示(4:3)</PresentationFormat>
  <Paragraphs>326</Paragraphs>
  <Slides>33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5" baseType="lpstr">
      <vt:lpstr>Office 主题</vt:lpstr>
      <vt:lpstr>公式</vt:lpstr>
      <vt:lpstr>FPGA Helix Tracking Algorithm  for PANDA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liangyt</cp:lastModifiedBy>
  <cp:revision>715</cp:revision>
  <dcterms:modified xsi:type="dcterms:W3CDTF">2014-09-09T11:51:30Z</dcterms:modified>
</cp:coreProperties>
</file>