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46"/>
  </p:notesMasterIdLst>
  <p:handoutMasterIdLst>
    <p:handoutMasterId r:id="rId47"/>
  </p:handoutMasterIdLst>
  <p:sldIdLst>
    <p:sldId id="430" r:id="rId2"/>
    <p:sldId id="433" r:id="rId3"/>
    <p:sldId id="472" r:id="rId4"/>
    <p:sldId id="432" r:id="rId5"/>
    <p:sldId id="436" r:id="rId6"/>
    <p:sldId id="437" r:id="rId7"/>
    <p:sldId id="440" r:id="rId8"/>
    <p:sldId id="439" r:id="rId9"/>
    <p:sldId id="441" r:id="rId10"/>
    <p:sldId id="475" r:id="rId11"/>
    <p:sldId id="473" r:id="rId12"/>
    <p:sldId id="508" r:id="rId13"/>
    <p:sldId id="478" r:id="rId14"/>
    <p:sldId id="479" r:id="rId15"/>
    <p:sldId id="480" r:id="rId16"/>
    <p:sldId id="481" r:id="rId17"/>
    <p:sldId id="482" r:id="rId18"/>
    <p:sldId id="484" r:id="rId19"/>
    <p:sldId id="486" r:id="rId20"/>
    <p:sldId id="488" r:id="rId21"/>
    <p:sldId id="509" r:id="rId22"/>
    <p:sldId id="489" r:id="rId23"/>
    <p:sldId id="491" r:id="rId24"/>
    <p:sldId id="496" r:id="rId25"/>
    <p:sldId id="495" r:id="rId26"/>
    <p:sldId id="492" r:id="rId27"/>
    <p:sldId id="497" r:id="rId28"/>
    <p:sldId id="476" r:id="rId29"/>
    <p:sldId id="448" r:id="rId30"/>
    <p:sldId id="450" r:id="rId31"/>
    <p:sldId id="451" r:id="rId32"/>
    <p:sldId id="447" r:id="rId33"/>
    <p:sldId id="449" r:id="rId34"/>
    <p:sldId id="453" r:id="rId35"/>
    <p:sldId id="485" r:id="rId36"/>
    <p:sldId id="500" r:id="rId37"/>
    <p:sldId id="512" r:id="rId38"/>
    <p:sldId id="455" r:id="rId39"/>
    <p:sldId id="510" r:id="rId40"/>
    <p:sldId id="511" r:id="rId41"/>
    <p:sldId id="513" r:id="rId42"/>
    <p:sldId id="516" r:id="rId43"/>
    <p:sldId id="514" r:id="rId44"/>
    <p:sldId id="498" r:id="rId45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99"/>
    <a:srgbClr val="008000"/>
    <a:srgbClr val="CC0000"/>
    <a:srgbClr val="66CCFF"/>
    <a:srgbClr val="FF0000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41" autoAdjust="0"/>
  </p:normalViewPr>
  <p:slideViewPr>
    <p:cSldViewPr snapToGrid="0" snapToObjects="1">
      <p:cViewPr>
        <p:scale>
          <a:sx n="110" d="100"/>
          <a:sy n="110" d="100"/>
        </p:scale>
        <p:origin x="-18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860" y="-96"/>
      </p:cViewPr>
      <p:guideLst>
        <p:guide orient="horz" pos="311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4.wmf"/><Relationship Id="rId4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2.wmf"/><Relationship Id="rId5" Type="http://schemas.openxmlformats.org/officeDocument/2006/relationships/image" Target="../media/image28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t" anchorCtr="0" compatLnSpc="1">
            <a:prstTxWarp prst="textNoShape">
              <a:avLst/>
            </a:prstTxWarp>
          </a:bodyPr>
          <a:lstStyle>
            <a:lvl1pPr defTabSz="921001" eaLnBrk="1" hangingPunct="1">
              <a:defRPr sz="1200">
                <a:latin typeface="Times New Roman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47" y="1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t" anchorCtr="0" compatLnSpc="1">
            <a:prstTxWarp prst="textNoShape">
              <a:avLst/>
            </a:prstTxWarp>
          </a:bodyPr>
          <a:lstStyle>
            <a:lvl1pPr algn="r" defTabSz="921001" eaLnBrk="1" hangingPunct="1">
              <a:defRPr sz="1200">
                <a:latin typeface="Times New Roman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2525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b" anchorCtr="0" compatLnSpc="1">
            <a:prstTxWarp prst="textNoShape">
              <a:avLst/>
            </a:prstTxWarp>
          </a:bodyPr>
          <a:lstStyle>
            <a:lvl1pPr defTabSz="921001" eaLnBrk="1" hangingPunct="1">
              <a:defRPr sz="1200">
                <a:latin typeface="Times New Roman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47" y="9412525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b" anchorCtr="0" compatLnSpc="1">
            <a:prstTxWarp prst="textNoShape">
              <a:avLst/>
            </a:prstTxWarp>
          </a:bodyPr>
          <a:lstStyle>
            <a:lvl1pPr algn="r" defTabSz="921001" eaLnBrk="1" hangingPunct="1">
              <a:defRPr sz="1200">
                <a:latin typeface="Times New Roman" pitchFamily="18" charset="0"/>
              </a:defRPr>
            </a:lvl1pPr>
          </a:lstStyle>
          <a:p>
            <a:fld id="{09C107CE-41DE-45F6-A65F-EAAE20DCAE15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68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t" anchorCtr="0" compatLnSpc="1">
            <a:prstTxWarp prst="textNoShape">
              <a:avLst/>
            </a:prstTxWarp>
          </a:bodyPr>
          <a:lstStyle>
            <a:lvl1pPr defTabSz="921001" eaLnBrk="1" hangingPunct="1">
              <a:defRPr sz="1200">
                <a:latin typeface="Times New Roman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47" y="1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t" anchorCtr="0" compatLnSpc="1">
            <a:prstTxWarp prst="textNoShape">
              <a:avLst/>
            </a:prstTxWarp>
          </a:bodyPr>
          <a:lstStyle>
            <a:lvl1pPr algn="r" defTabSz="921001" eaLnBrk="1" hangingPunct="1">
              <a:defRPr sz="1200">
                <a:latin typeface="Times New Roman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141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193" y="4706263"/>
            <a:ext cx="4984117" cy="44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2525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b" anchorCtr="0" compatLnSpc="1">
            <a:prstTxWarp prst="textNoShape">
              <a:avLst/>
            </a:prstTxWarp>
          </a:bodyPr>
          <a:lstStyle>
            <a:lvl1pPr defTabSz="921001" eaLnBrk="1" hangingPunct="1">
              <a:defRPr sz="1200">
                <a:latin typeface="Times New Roman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47" y="9412525"/>
            <a:ext cx="2944655" cy="4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3" tIns="45997" rIns="91993" bIns="45997" numCol="1" anchor="b" anchorCtr="0" compatLnSpc="1">
            <a:prstTxWarp prst="textNoShape">
              <a:avLst/>
            </a:prstTxWarp>
          </a:bodyPr>
          <a:lstStyle>
            <a:lvl1pPr algn="r" defTabSz="921001" eaLnBrk="1" hangingPunct="1">
              <a:defRPr sz="1200">
                <a:latin typeface="Times New Roman" pitchFamily="18" charset="0"/>
              </a:defRPr>
            </a:lvl1pPr>
          </a:lstStyle>
          <a:p>
            <a:fld id="{E9195E74-D40F-44B5-A424-7AA96E2A08A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17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650" name="Picture 2" descr="fair-me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52" name="Line 4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9654" name="Line 6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6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08175" y="1958975"/>
            <a:ext cx="532765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539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429000"/>
            <a:ext cx="5616575" cy="1152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  <p:sp>
        <p:nvSpPr>
          <p:cNvPr id="53965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1835150" y="6597650"/>
            <a:ext cx="4608513" cy="2603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539658" name="Picture 10" descr="FAIR_V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9" name="Picture 37" descr="LG_Helmholtz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9660" name="Picture 12" descr="fair-mes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56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61" name="Picture 1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9662" name="Line 14"/>
          <p:cNvSpPr>
            <a:spLocks noChangeShapeType="1"/>
          </p:cNvSpPr>
          <p:nvPr userDrawn="1"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9663" name="Line 15"/>
          <p:cNvSpPr>
            <a:spLocks noChangeShapeType="1"/>
          </p:cNvSpPr>
          <p:nvPr userDrawn="1"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9664" name="Line 16"/>
          <p:cNvSpPr>
            <a:spLocks noChangeShapeType="1"/>
          </p:cNvSpPr>
          <p:nvPr userDrawn="1"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39665" name="Picture 17" descr="FAIR_V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800225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66" name="Picture 37" descr="LG_Helmholtz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2C31A2-A39A-4135-B2A2-4A0DBC6C666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67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239963" cy="6165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72250" cy="6165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23BC58-2036-4B15-9A70-8A378A4A870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005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79388" y="1341438"/>
            <a:ext cx="8785225" cy="48244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63713" y="6524625"/>
            <a:ext cx="4752975" cy="33337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840C532D-CC6A-40F4-BF1C-A9C694C7517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09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316413" cy="233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763713" y="6524625"/>
            <a:ext cx="4752975" cy="33337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40AA1E55-9AF9-4CC5-844A-ED769E3D16C1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84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196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316413" cy="23352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316413" cy="2336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763713" y="6524625"/>
            <a:ext cx="4752975" cy="33337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804025" y="6524625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BBD54328-42DE-4776-9B38-E03C92B9FED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45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20A94F-88D2-4D70-A486-48CD669DC3FD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20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575640-F4F9-4A7C-93C1-3A419E596856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4316412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17D23-3DFD-415C-8A02-FECF89DFFB74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455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175E57-F97C-42FA-B1C8-458FBEA1665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6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64AA69-0804-4B62-8C1C-5B76EAF6B9AA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92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C741F5-4A10-4646-ADEF-450DD5E9A7CC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4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D05B0-9B6D-470C-857E-724B15E8524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24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9D45E9-53FA-4811-A105-0E645746B2AE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868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27" name="Line 3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8628" name="Line 4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8629" name="Line 5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386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199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5386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386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524625"/>
            <a:ext cx="4752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de-DE" dirty="0"/>
          </a:p>
        </p:txBody>
      </p:sp>
      <p:sp>
        <p:nvSpPr>
          <p:cNvPr id="5386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4D6D22-F68B-4A1B-BBF7-1E518F465A95}" type="slidenum">
              <a:rPr lang="de-DE"/>
              <a:pPr/>
              <a:t>‹#›</a:t>
            </a:fld>
            <a:endParaRPr lang="de-DE" dirty="0"/>
          </a:p>
        </p:txBody>
      </p:sp>
      <p:pic>
        <p:nvPicPr>
          <p:cNvPr id="538635" name="Picture 37" descr="LG_Helmholtz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636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6307138"/>
            <a:ext cx="736600" cy="2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8637" name="Line 13"/>
          <p:cNvSpPr>
            <a:spLocks noChangeShapeType="1"/>
          </p:cNvSpPr>
          <p:nvPr/>
        </p:nvSpPr>
        <p:spPr bwMode="auto">
          <a:xfrm flipH="1">
            <a:off x="1763713" y="6535738"/>
            <a:ext cx="60880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>
            <a:off x="8713788" y="6535738"/>
            <a:ext cx="4302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8639" name="Line 15"/>
          <p:cNvSpPr>
            <a:spLocks noChangeShapeType="1"/>
          </p:cNvSpPr>
          <p:nvPr/>
        </p:nvSpPr>
        <p:spPr bwMode="auto">
          <a:xfrm>
            <a:off x="0" y="6524625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386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8641" name="Picture 37" descr="LG_Helmholtz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88063"/>
            <a:ext cx="1393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5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7.png"/><Relationship Id="rId5" Type="http://schemas.openxmlformats.org/officeDocument/2006/relationships/image" Target="../media/image22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8.jpg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2.w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7.wmf"/><Relationship Id="rId1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4.wmf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55.wmf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65.jpg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11" Type="http://schemas.openxmlformats.org/officeDocument/2006/relationships/image" Target="../media/image64.jpg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7.bin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8.jpg"/><Relationship Id="rId4" Type="http://schemas.openxmlformats.org/officeDocument/2006/relationships/image" Target="../media/image57.wmf"/><Relationship Id="rId9" Type="http://schemas.openxmlformats.org/officeDocument/2006/relationships/image" Target="../media/image6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3.jpeg"/><Relationship Id="rId4" Type="http://schemas.openxmlformats.org/officeDocument/2006/relationships/image" Target="../media/image8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8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8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0.wmf"/><Relationship Id="rId3" Type="http://schemas.openxmlformats.org/officeDocument/2006/relationships/image" Target="../media/image95.jpeg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9.wmf"/><Relationship Id="rId5" Type="http://schemas.openxmlformats.org/officeDocument/2006/relationships/image" Target="../media/image97.jpeg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96.jpeg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6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104.jpeg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03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9.jpe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87638" y="3563938"/>
            <a:ext cx="3957637" cy="1003300"/>
          </a:xfrm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Times New Roman" pitchFamily="18" charset="0"/>
              </a:rPr>
              <a:t>Marina Dolinska</a:t>
            </a:r>
            <a:br>
              <a:rPr lang="en-US" altLang="en-US" sz="2000" dirty="0" smtClean="0">
                <a:latin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</a:rPr>
              <a:t>28</a:t>
            </a:r>
            <a:r>
              <a:rPr lang="en-US" altLang="en-US" sz="2000" baseline="30000" dirty="0" smtClean="0">
                <a:latin typeface="Times New Roman" pitchFamily="18" charset="0"/>
              </a:rPr>
              <a:t>th</a:t>
            </a:r>
            <a:r>
              <a:rPr lang="en-US" altLang="en-US" sz="2000" dirty="0" smtClean="0">
                <a:latin typeface="Times New Roman" pitchFamily="18" charset="0"/>
              </a:rPr>
              <a:t> August , 2014 </a:t>
            </a:r>
          </a:p>
        </p:txBody>
      </p:sp>
      <p:sp>
        <p:nvSpPr>
          <p:cNvPr id="21506" name="WordArt 7"/>
          <p:cNvSpPr>
            <a:spLocks noChangeArrowheads="1" noChangeShapeType="1" noTextEdit="1"/>
          </p:cNvSpPr>
          <p:nvPr/>
        </p:nvSpPr>
        <p:spPr bwMode="auto">
          <a:xfrm>
            <a:off x="2395879" y="2529897"/>
            <a:ext cx="4611674" cy="8693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Stochastic Cooling: </a:t>
            </a:r>
          </a:p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Approaches for studies  </a:t>
            </a:r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9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748" y="0"/>
            <a:ext cx="7019925" cy="1196975"/>
          </a:xfrm>
        </p:spPr>
        <p:txBody>
          <a:bodyPr/>
          <a:lstStyle/>
          <a:p>
            <a:r>
              <a:rPr lang="de-DE" dirty="0" err="1" smtClean="0"/>
              <a:t>Theoretical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2475" y="1472355"/>
            <a:ext cx="8887701" cy="4203827"/>
          </a:xfrm>
        </p:spPr>
        <p:txBody>
          <a:bodyPr/>
          <a:lstStyle/>
          <a:p>
            <a:r>
              <a:rPr lang="en-US" sz="2400" dirty="0" smtClean="0"/>
              <a:t>This process is repeated turn by turn and cooling takes place.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For quantitative description of this process the time domain consideration can be used</a:t>
            </a:r>
            <a:r>
              <a:rPr lang="en-US" sz="2400" dirty="0"/>
              <a:t>. It gives more better understanding of cooling process and parameters of SC system.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special computer code is developed, where the time domain approach is applied.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6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752" y="0"/>
            <a:ext cx="7019925" cy="1196975"/>
          </a:xfrm>
        </p:spPr>
        <p:txBody>
          <a:bodyPr/>
          <a:lstStyle/>
          <a:p>
            <a:r>
              <a:rPr lang="en-US" dirty="0" smtClean="0"/>
              <a:t>The main ideas of </a:t>
            </a:r>
            <a:br>
              <a:rPr lang="en-US" dirty="0" smtClean="0"/>
            </a:br>
            <a:r>
              <a:rPr lang="en-US" dirty="0" smtClean="0"/>
              <a:t>time domain approach 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32298" y="1307959"/>
            <a:ext cx="83215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The beam dynamic is calculated by particle tracking in a ring a turn by turn</a:t>
            </a:r>
          </a:p>
          <a:p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Beam sampling (or binning) is applied. </a:t>
            </a:r>
          </a:p>
          <a:p>
            <a:endParaRPr lang="en-US" sz="2800" dirty="0" smtClean="0"/>
          </a:p>
          <a:p>
            <a:r>
              <a:rPr lang="en-US" sz="2800" dirty="0" smtClean="0"/>
              <a:t>-   Complete pick-up, electronic and kicker characteristics, which are defined in the frequency domain, are introduced via inverse </a:t>
            </a:r>
            <a:r>
              <a:rPr lang="en-US" sz="2800" dirty="0" err="1" smtClean="0"/>
              <a:t>Laplase</a:t>
            </a:r>
            <a:r>
              <a:rPr lang="en-US" sz="2800" dirty="0" smtClean="0"/>
              <a:t> transformation to define the kicker response, which  acts on particles.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7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752" y="0"/>
            <a:ext cx="7019925" cy="1196975"/>
          </a:xfrm>
        </p:spPr>
        <p:txBody>
          <a:bodyPr/>
          <a:lstStyle/>
          <a:p>
            <a:r>
              <a:rPr lang="en-US" dirty="0" smtClean="0"/>
              <a:t>Time domain approach 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00757" y="2066221"/>
            <a:ext cx="80757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Lattice and SC system parameters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Particle generation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Analyses of distributions ( </a:t>
            </a:r>
            <a:r>
              <a:rPr lang="el-GR" sz="2400" dirty="0" smtClean="0"/>
              <a:t>Δ</a:t>
            </a:r>
            <a:r>
              <a:rPr lang="en-US" sz="2400" dirty="0" smtClean="0"/>
              <a:t>p/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rms</a:t>
            </a:r>
            <a:r>
              <a:rPr lang="en-US" sz="2400" dirty="0" smtClean="0"/>
              <a:t> and  </a:t>
            </a:r>
            <a:r>
              <a:rPr lang="el-GR" sz="2400" dirty="0" smtClean="0"/>
              <a:t>ε</a:t>
            </a:r>
            <a:r>
              <a:rPr lang="de-DE" sz="2400" baseline="-25000" dirty="0" err="1" smtClean="0"/>
              <a:t>rms</a:t>
            </a:r>
            <a:r>
              <a:rPr lang="de-DE" sz="2400" dirty="0" smtClean="0"/>
              <a:t> </a:t>
            </a:r>
            <a:r>
              <a:rPr lang="en-US" sz="2400" dirty="0" smtClean="0"/>
              <a:t>)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Pick-up action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Mixing on the way Pick-up – Kicker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Kicker action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Mixing on the way Kicker – Pick-up</a:t>
            </a:r>
          </a:p>
          <a:p>
            <a:pPr marL="342900" indent="-342900">
              <a:buFontTx/>
              <a:buChar char="-"/>
            </a:pPr>
            <a:r>
              <a:rPr lang="de-DE" sz="2400" dirty="0" err="1" smtClean="0"/>
              <a:t>Stop</a:t>
            </a:r>
            <a:r>
              <a:rPr lang="de-DE" sz="2400" dirty="0" smtClean="0"/>
              <a:t> after N </a:t>
            </a:r>
            <a:r>
              <a:rPr lang="de-DE" sz="2400" dirty="0" err="1" smtClean="0"/>
              <a:t>turns</a:t>
            </a:r>
            <a:r>
              <a:rPr lang="de-DE" sz="2400" dirty="0" smtClean="0"/>
              <a:t> </a:t>
            </a:r>
            <a:endParaRPr lang="en-US" sz="2400" dirty="0" smtClean="0"/>
          </a:p>
        </p:txBody>
      </p:sp>
      <p:cxnSp>
        <p:nvCxnSpPr>
          <p:cNvPr id="4" name="Gerade Verbindung 3"/>
          <p:cNvCxnSpPr/>
          <p:nvPr/>
        </p:nvCxnSpPr>
        <p:spPr bwMode="auto">
          <a:xfrm flipH="1" flipV="1">
            <a:off x="350378" y="4537817"/>
            <a:ext cx="256374" cy="8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 flipV="1">
            <a:off x="350378" y="3067940"/>
            <a:ext cx="0" cy="14698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350378" y="3067940"/>
            <a:ext cx="35037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 rot="16200000">
            <a:off x="-349813" y="361821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one</a:t>
            </a:r>
            <a:r>
              <a:rPr lang="de-DE" dirty="0" smtClean="0"/>
              <a:t> turn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49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3502" y="0"/>
            <a:ext cx="7019925" cy="1196975"/>
          </a:xfrm>
        </p:spPr>
        <p:txBody>
          <a:bodyPr/>
          <a:lstStyle/>
          <a:p>
            <a:r>
              <a:rPr lang="en-US" dirty="0" smtClean="0"/>
              <a:t>Particle generation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77721" y="1327027"/>
            <a:ext cx="6639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ensemble of N particles is generated in 6D phase space.</a:t>
            </a:r>
          </a:p>
          <a:p>
            <a:r>
              <a:rPr lang="en-US" dirty="0" smtClean="0"/>
              <a:t>Each particle has the six coordinates (x, x‘, y, y‘, </a:t>
            </a:r>
            <a:r>
              <a:rPr lang="en-US" dirty="0" err="1" smtClean="0"/>
              <a:t>Δp</a:t>
            </a:r>
            <a:r>
              <a:rPr lang="en-US" dirty="0" smtClean="0"/>
              <a:t>/p, t) </a:t>
            </a:r>
          </a:p>
          <a:p>
            <a:r>
              <a:rPr lang="en-US" dirty="0" smtClean="0"/>
              <a:t>Number of particles N &gt; 10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16" name="Picture 34" descr="en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0" y="2416260"/>
            <a:ext cx="3633247" cy="31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k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53581951"/>
              </p:ext>
            </p:extLst>
          </p:nvPr>
        </p:nvGraphicFramePr>
        <p:xfrm>
          <a:off x="1747199" y="3854318"/>
          <a:ext cx="738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72" name="Equation" r:id="rId4" imgW="457002" imgH="177723" progId="Equation.3">
                  <p:embed/>
                </p:oleObj>
              </mc:Choice>
              <mc:Fallback>
                <p:oleObj name="Equation" r:id="rId4" imgW="457002" imgH="17772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199" y="3854318"/>
                        <a:ext cx="738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64" y="2948416"/>
            <a:ext cx="2365675" cy="2349405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 bwMode="auto">
          <a:xfrm>
            <a:off x="4128528" y="4095869"/>
            <a:ext cx="1896257" cy="3418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22280" y="3055736"/>
            <a:ext cx="170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transformed to normalized phase space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076656" y="545408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becomes simpler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21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6498" y="0"/>
            <a:ext cx="7019925" cy="1196975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96" y="1860072"/>
            <a:ext cx="4341264" cy="17638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79356" y="4033616"/>
            <a:ext cx="73019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particles are generated in a certain time-window: T</a:t>
            </a:r>
            <a:r>
              <a:rPr lang="en-US" baseline="-25000" dirty="0" smtClean="0"/>
              <a:t>w</a:t>
            </a:r>
            <a:r>
              <a:rPr lang="en-US" dirty="0" smtClean="0"/>
              <a:t>=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  <a:p>
            <a:r>
              <a:rPr lang="en-US" dirty="0" smtClean="0"/>
              <a:t>Number of samples must be n</a:t>
            </a:r>
            <a:r>
              <a:rPr lang="en-US" baseline="-25000" dirty="0" smtClean="0"/>
              <a:t>s</a:t>
            </a:r>
            <a:r>
              <a:rPr lang="en-US" dirty="0" smtClean="0"/>
              <a:t> &gt; 5</a:t>
            </a:r>
          </a:p>
          <a:p>
            <a:r>
              <a:rPr lang="en-US" dirty="0" smtClean="0"/>
              <a:t>The momentum spread is distributed over this time. </a:t>
            </a:r>
          </a:p>
          <a:p>
            <a:r>
              <a:rPr lang="en-US" dirty="0" smtClean="0"/>
              <a:t>Additionally each particle is assigned to certain bin (or sample).</a:t>
            </a:r>
          </a:p>
          <a:p>
            <a:r>
              <a:rPr lang="en-US" dirty="0" smtClean="0"/>
              <a:t>The time-window of one bin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 is defined by a frequency bandwidth W </a:t>
            </a:r>
          </a:p>
          <a:p>
            <a:r>
              <a:rPr lang="en-US" dirty="0" smtClean="0"/>
              <a:t>of the stochastic cooling system     </a:t>
            </a:r>
          </a:p>
          <a:p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745968" y="3082741"/>
            <a:ext cx="1167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Revolution time</a:t>
            </a:r>
            <a:endParaRPr lang="en-US" sz="1100" dirty="0"/>
          </a:p>
        </p:txBody>
      </p:sp>
      <p:cxnSp>
        <p:nvCxnSpPr>
          <p:cNvPr id="9" name="Gerade Verbindung 8"/>
          <p:cNvCxnSpPr/>
          <p:nvPr/>
        </p:nvCxnSpPr>
        <p:spPr bwMode="auto">
          <a:xfrm flipV="1">
            <a:off x="4990744" y="1776161"/>
            <a:ext cx="9689" cy="3486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6058968" y="1867253"/>
            <a:ext cx="0" cy="409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4990111" y="1872894"/>
            <a:ext cx="1068857" cy="1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5427230" y="1490740"/>
            <a:ext cx="47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</a:t>
            </a:r>
            <a:r>
              <a:rPr lang="de-DE" baseline="-25000" dirty="0" err="1" smtClean="0"/>
              <a:t>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12644" y="5568516"/>
                <a:ext cx="1089786" cy="61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44" y="5568516"/>
                <a:ext cx="1089786" cy="612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888910" y="578872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W=</a:t>
            </a:r>
            <a:r>
              <a:rPr lang="de-DE" sz="1400" dirty="0" err="1" smtClean="0"/>
              <a:t>W</a:t>
            </a:r>
            <a:r>
              <a:rPr lang="de-DE" sz="1400" baseline="-25000" dirty="0" err="1" smtClean="0"/>
              <a:t>max</a:t>
            </a:r>
            <a:r>
              <a:rPr lang="de-DE" sz="1400" dirty="0" err="1" smtClean="0"/>
              <a:t>-W</a:t>
            </a:r>
            <a:r>
              <a:rPr lang="de-DE" sz="1400" baseline="-25000" dirty="0" err="1" smtClean="0"/>
              <a:t>min</a:t>
            </a:r>
            <a:r>
              <a:rPr lang="de-DE" sz="1400" dirty="0" smtClean="0"/>
              <a:t>=10</a:t>
            </a:r>
            <a:r>
              <a:rPr lang="de-DE" sz="1400" baseline="30000" dirty="0" smtClean="0"/>
              <a:t>9</a:t>
            </a:r>
            <a:r>
              <a:rPr lang="de-DE" sz="1400" dirty="0" smtClean="0"/>
              <a:t> Hz</a:t>
            </a:r>
          </a:p>
          <a:p>
            <a:r>
              <a:rPr lang="de-DE" sz="1400" dirty="0" err="1" smtClean="0"/>
              <a:t>t</a:t>
            </a:r>
            <a:r>
              <a:rPr lang="de-DE" sz="1400" baseline="-25000" dirty="0" err="1" smtClean="0"/>
              <a:t>s</a:t>
            </a:r>
            <a:r>
              <a:rPr lang="de-DE" sz="1400" dirty="0" smtClean="0"/>
              <a:t>=0.5 </a:t>
            </a:r>
            <a:r>
              <a:rPr lang="de-DE" sz="1400" dirty="0" err="1" smtClean="0"/>
              <a:t>ps</a:t>
            </a:r>
            <a:r>
              <a:rPr lang="de-DE" sz="1400" dirty="0" smtClean="0"/>
              <a:t> </a:t>
            </a:r>
            <a:endParaRPr lang="en-US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3922520" y="578794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CR</a:t>
            </a:r>
            <a:endParaRPr lang="en-US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6" y="1343550"/>
            <a:ext cx="2596109" cy="2381145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 rot="18514372">
            <a:off x="1078234" y="1500032"/>
            <a:ext cx="378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T</a:t>
            </a:r>
            <a:r>
              <a:rPr lang="de-DE" sz="1200" baseline="-25000" dirty="0" err="1" smtClean="0"/>
              <a:t>w</a:t>
            </a:r>
            <a:endParaRPr lang="en-US" sz="1200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V="1">
            <a:off x="1378601" y="1281828"/>
            <a:ext cx="460481" cy="328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endCxn id="16" idx="1"/>
          </p:cNvCxnSpPr>
          <p:nvPr/>
        </p:nvCxnSpPr>
        <p:spPr bwMode="auto">
          <a:xfrm flipH="1">
            <a:off x="1041226" y="1740437"/>
            <a:ext cx="213646" cy="793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92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673" y="0"/>
            <a:ext cx="7019925" cy="1196975"/>
          </a:xfrm>
        </p:spPr>
        <p:txBody>
          <a:bodyPr/>
          <a:lstStyle/>
          <a:p>
            <a:r>
              <a:rPr lang="en-US" dirty="0" smtClean="0"/>
              <a:t>Pick-up action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30658" y="1274451"/>
            <a:ext cx="687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Pick-up the each sample is analyzed. </a:t>
            </a:r>
          </a:p>
          <a:p>
            <a:r>
              <a:rPr lang="en-US" dirty="0" smtClean="0"/>
              <a:t>The average value of each sample is calculated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5" y="2427006"/>
            <a:ext cx="3939887" cy="305073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998517"/>
              </p:ext>
            </p:extLst>
          </p:nvPr>
        </p:nvGraphicFramePr>
        <p:xfrm>
          <a:off x="5167297" y="2243925"/>
          <a:ext cx="15287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78" name="Equation" r:id="rId4" imgW="952200" imgH="457200" progId="Equation.3">
                  <p:embed/>
                </p:oleObj>
              </mc:Choice>
              <mc:Fallback>
                <p:oleObj name="Equation" r:id="rId4" imgW="95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297" y="2243925"/>
                        <a:ext cx="1528763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689136"/>
              </p:ext>
            </p:extLst>
          </p:nvPr>
        </p:nvGraphicFramePr>
        <p:xfrm>
          <a:off x="5167297" y="3153859"/>
          <a:ext cx="185261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79" name="Equation" r:id="rId6" imgW="1130040" imgH="482400" progId="Equation.3">
                  <p:embed/>
                </p:oleObj>
              </mc:Choice>
              <mc:Fallback>
                <p:oleObj name="Equation" r:id="rId6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297" y="3153859"/>
                        <a:ext cx="1852612" cy="79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045576" y="461776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</a:t>
            </a:r>
            <a:r>
              <a:rPr lang="en-US" dirty="0" smtClean="0"/>
              <a:t> -  sample number (max  n</a:t>
            </a:r>
            <a:r>
              <a:rPr lang="en-US" baseline="-25000" dirty="0" smtClean="0"/>
              <a:t>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5293070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 – number of particles in some sample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9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37" y="-76913"/>
            <a:ext cx="8667022" cy="1196975"/>
          </a:xfrm>
        </p:spPr>
        <p:txBody>
          <a:bodyPr/>
          <a:lstStyle/>
          <a:p>
            <a:r>
              <a:rPr lang="en-US" dirty="0" smtClean="0"/>
              <a:t>On the way from Pick-up to Kicker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60783" y="1196975"/>
            <a:ext cx="882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way from Pick-up to Kicker  mixing takes place. </a:t>
            </a:r>
          </a:p>
          <a:p>
            <a:r>
              <a:rPr lang="en-US" dirty="0" smtClean="0"/>
              <a:t>The particles migrate from sample to sample, which means the time coordinate of each particle is changed by  </a:t>
            </a:r>
            <a:r>
              <a:rPr lang="en-US" dirty="0" err="1" smtClean="0"/>
              <a:t>Δt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" y="2227962"/>
            <a:ext cx="3657422" cy="335457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537616"/>
              </p:ext>
            </p:extLst>
          </p:nvPr>
        </p:nvGraphicFramePr>
        <p:xfrm>
          <a:off x="4792929" y="2040861"/>
          <a:ext cx="1169377" cy="37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85"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929" y="2040861"/>
                        <a:ext cx="1169377" cy="374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98004"/>
              </p:ext>
            </p:extLst>
          </p:nvPr>
        </p:nvGraphicFramePr>
        <p:xfrm>
          <a:off x="4792929" y="3475420"/>
          <a:ext cx="1684278" cy="62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86" name="Equation" r:id="rId6" imgW="1155700" imgH="431800" progId="Equation.3">
                  <p:embed/>
                </p:oleObj>
              </mc:Choice>
              <mc:Fallback>
                <p:oleObj name="Equation" r:id="rId6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929" y="3475420"/>
                        <a:ext cx="1684278" cy="626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28100"/>
              </p:ext>
            </p:extLst>
          </p:nvPr>
        </p:nvGraphicFramePr>
        <p:xfrm>
          <a:off x="4847419" y="2621704"/>
          <a:ext cx="8540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87" name="Equation" r:id="rId8" imgW="520560" imgH="228600" progId="Equation.3">
                  <p:embed/>
                </p:oleObj>
              </mc:Choice>
              <mc:Fallback>
                <p:oleObj name="Equation" r:id="rId8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419" y="2621704"/>
                        <a:ext cx="8540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875726" y="2633804"/>
            <a:ext cx="1300356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bad mixing</a:t>
            </a:r>
            <a:endParaRPr lang="en-US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300445" y="5582540"/>
            <a:ext cx="22044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dirty="0" smtClean="0">
                <a:latin typeface="Times New Roman" pitchFamily="18" charset="0"/>
                <a:cs typeface="Times New Roman" pitchFamily="18" charset="0"/>
              </a:rPr>
              <a:t>D(s) - dispersion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dirty="0" smtClean="0">
                <a:latin typeface="Times New Roman" pitchFamily="18" charset="0"/>
                <a:cs typeface="Times New Roman" pitchFamily="18" charset="0"/>
              </a:rPr>
              <a:t>ΔL</a:t>
            </a:r>
            <a:r>
              <a:rPr lang="en-US" altLang="de-DE" sz="1400" dirty="0" smtClean="0">
                <a:latin typeface="Times New Roman" pitchFamily="18" charset="0"/>
              </a:rPr>
              <a:t> – path length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dirty="0" smtClean="0">
                <a:latin typeface="Times New Roman" pitchFamily="18" charset="0"/>
                <a:cs typeface="Times New Roman" pitchFamily="18" charset="0"/>
              </a:rPr>
              <a:t>ρ – bending radius of dipole</a:t>
            </a:r>
            <a:endParaRPr lang="en-US" altLang="de-DE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afik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50" y="4390247"/>
            <a:ext cx="11985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939817" y="4488943"/>
            <a:ext cx="1950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-0.011 (</a:t>
            </a:r>
            <a:r>
              <a:rPr lang="de-DE" sz="1600" dirty="0" err="1" smtClean="0"/>
              <a:t>pbar</a:t>
            </a:r>
            <a:r>
              <a:rPr lang="de-DE" sz="1600" dirty="0" smtClean="0"/>
              <a:t> </a:t>
            </a:r>
            <a:r>
              <a:rPr lang="de-DE" sz="1600" dirty="0" err="1" smtClean="0"/>
              <a:t>optics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 0.18   (RIB </a:t>
            </a:r>
            <a:r>
              <a:rPr lang="de-DE" sz="1600" dirty="0" err="1" smtClean="0"/>
              <a:t>optics</a:t>
            </a:r>
            <a:r>
              <a:rPr lang="de-DE" sz="1600" dirty="0" smtClean="0"/>
              <a:t>)</a:t>
            </a:r>
            <a:endParaRPr lang="en-US" sz="1600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6300445" y="4631821"/>
            <a:ext cx="543554" cy="18744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3291" name="Picture 15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44" y="5509224"/>
            <a:ext cx="24193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1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0"/>
            <a:ext cx="8793192" cy="1196975"/>
          </a:xfrm>
        </p:spPr>
        <p:txBody>
          <a:bodyPr/>
          <a:lstStyle/>
          <a:p>
            <a:r>
              <a:rPr lang="en-US" dirty="0"/>
              <a:t>On the way from Pick-up </a:t>
            </a:r>
            <a:r>
              <a:rPr lang="en-US" dirty="0" smtClean="0"/>
              <a:t>to Kicker</a:t>
            </a:r>
            <a:endParaRPr lang="en-US" dirty="0"/>
          </a:p>
        </p:txBody>
      </p:sp>
      <p:pic>
        <p:nvPicPr>
          <p:cNvPr id="589826" name="Picture 2" descr="phas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1" y="2213959"/>
            <a:ext cx="3049531" cy="22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62206"/>
              </p:ext>
            </p:extLst>
          </p:nvPr>
        </p:nvGraphicFramePr>
        <p:xfrm>
          <a:off x="7278999" y="2482815"/>
          <a:ext cx="965033" cy="52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5" name="Equation" r:id="rId4" imgW="799920" imgH="431640" progId="Equation.3">
                  <p:embed/>
                </p:oleObj>
              </mc:Choice>
              <mc:Fallback>
                <p:oleObj name="Equation" r:id="rId4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999" y="2482815"/>
                        <a:ext cx="965033" cy="524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914400" y="1196975"/>
            <a:ext cx="754565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Betatron</a:t>
            </a:r>
            <a:r>
              <a:rPr lang="en-US" sz="2800" dirty="0"/>
              <a:t> oscillation</a:t>
            </a:r>
          </a:p>
          <a:p>
            <a:r>
              <a:rPr lang="en-US" dirty="0" smtClean="0"/>
              <a:t>The particle coordinate is changed due to </a:t>
            </a:r>
            <a:r>
              <a:rPr lang="en-US" dirty="0" err="1" smtClean="0"/>
              <a:t>betatron</a:t>
            </a:r>
            <a:r>
              <a:rPr lang="en-US" dirty="0" smtClean="0"/>
              <a:t> oscillation in the ring.</a:t>
            </a:r>
          </a:p>
          <a:p>
            <a:r>
              <a:rPr lang="en-US" dirty="0" smtClean="0"/>
              <a:t>In </a:t>
            </a:r>
            <a:r>
              <a:rPr lang="en-US" dirty="0"/>
              <a:t>the normalized  transversal phase space  it is simple rotation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94539"/>
              </p:ext>
            </p:extLst>
          </p:nvPr>
        </p:nvGraphicFramePr>
        <p:xfrm>
          <a:off x="4385710" y="2368706"/>
          <a:ext cx="2738611" cy="81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6" name="Equation" r:id="rId6" imgW="1638000" imgH="482400" progId="Equation.3">
                  <p:embed/>
                </p:oleObj>
              </mc:Choice>
              <mc:Fallback>
                <p:oleObj name="Equation" r:id="rId6" imgW="1638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710" y="2368706"/>
                        <a:ext cx="2738611" cy="81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611475" y="3129839"/>
            <a:ext cx="540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phase advance </a:t>
            </a:r>
            <a:r>
              <a:rPr lang="en-US" dirty="0" err="1" smtClean="0"/>
              <a:t>Pick-up→Kicker</a:t>
            </a:r>
            <a:r>
              <a:rPr lang="en-US" dirty="0" smtClean="0"/>
              <a:t> must be close 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94" y="3830128"/>
            <a:ext cx="3267093" cy="2527862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189703"/>
              </p:ext>
            </p:extLst>
          </p:nvPr>
        </p:nvGraphicFramePr>
        <p:xfrm>
          <a:off x="5834887" y="3499171"/>
          <a:ext cx="12049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7" name="Equation" r:id="rId9" imgW="837836" imgH="393529" progId="Equation.3">
                  <p:embed/>
                </p:oleObj>
              </mc:Choice>
              <mc:Fallback>
                <p:oleObj name="Equation" r:id="rId9" imgW="837836" imgH="393529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887" y="3499171"/>
                        <a:ext cx="12049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1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662" y="-16528"/>
            <a:ext cx="7019925" cy="1196975"/>
          </a:xfrm>
        </p:spPr>
        <p:txBody>
          <a:bodyPr/>
          <a:lstStyle/>
          <a:p>
            <a:r>
              <a:rPr lang="en-US" dirty="0" smtClean="0"/>
              <a:t>Kicker action 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83664" y="1198854"/>
            <a:ext cx="8109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kicker correction is applied. All particles of sample get the  kicker correction and energy change </a:t>
            </a:r>
            <a:endParaRPr lang="en-US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4" y="2449341"/>
            <a:ext cx="4400126" cy="34045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92616" y="4151605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– is normalized gain [0 &lt; g ≤ 1]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00442"/>
              </p:ext>
            </p:extLst>
          </p:nvPr>
        </p:nvGraphicFramePr>
        <p:xfrm>
          <a:off x="5386388" y="2345213"/>
          <a:ext cx="13350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29" name="Equation" r:id="rId4" imgW="812520" imgH="228600" progId="Equation.3">
                  <p:embed/>
                </p:oleObj>
              </mc:Choice>
              <mc:Fallback>
                <p:oleObj name="Equation" r:id="rId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345213"/>
                        <a:ext cx="13350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040540"/>
              </p:ext>
            </p:extLst>
          </p:nvPr>
        </p:nvGraphicFramePr>
        <p:xfrm>
          <a:off x="5386388" y="2976562"/>
          <a:ext cx="20653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30" name="Equation" r:id="rId6" imgW="1257120" imgH="431640" progId="Equation.3">
                  <p:embed/>
                </p:oleObj>
              </mc:Choice>
              <mc:Fallback>
                <p:oleObj name="Equation" r:id="rId6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2976562"/>
                        <a:ext cx="20653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5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099" y="-42165"/>
            <a:ext cx="8810713" cy="1196975"/>
          </a:xfrm>
        </p:spPr>
        <p:txBody>
          <a:bodyPr/>
          <a:lstStyle/>
          <a:p>
            <a:r>
              <a:rPr lang="en-US" dirty="0" smtClean="0"/>
              <a:t>On the way from Kicker to Pick-up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19" y="1802737"/>
            <a:ext cx="2348421" cy="215396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3378" y="1154810"/>
            <a:ext cx="882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takes place. The particles migrate from sample to sample, which means the time coordinate of each particle is changed by  </a:t>
            </a:r>
            <a:r>
              <a:rPr lang="en-US" dirty="0" err="1" smtClean="0"/>
              <a:t>Δt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7409"/>
              </p:ext>
            </p:extLst>
          </p:nvPr>
        </p:nvGraphicFramePr>
        <p:xfrm>
          <a:off x="4184559" y="2171326"/>
          <a:ext cx="1169377" cy="37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13"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559" y="2171326"/>
                        <a:ext cx="1169377" cy="374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88367"/>
              </p:ext>
            </p:extLst>
          </p:nvPr>
        </p:nvGraphicFramePr>
        <p:xfrm>
          <a:off x="4232097" y="3435087"/>
          <a:ext cx="1583852" cy="61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14" name="Equation" r:id="rId6" imgW="1104840" imgH="431640" progId="Equation.3">
                  <p:embed/>
                </p:oleObj>
              </mc:Choice>
              <mc:Fallback>
                <p:oleObj name="Equation" r:id="rId6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097" y="3435087"/>
                        <a:ext cx="1583852" cy="615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39624"/>
              </p:ext>
            </p:extLst>
          </p:nvPr>
        </p:nvGraphicFramePr>
        <p:xfrm>
          <a:off x="4232097" y="2691323"/>
          <a:ext cx="9175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15" name="Equation" r:id="rId8" imgW="558720" imgH="228600" progId="Equation.3">
                  <p:embed/>
                </p:oleObj>
              </mc:Choice>
              <mc:Fallback>
                <p:oleObj name="Equation" r:id="rId8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097" y="2691323"/>
                        <a:ext cx="9175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479006" y="2695054"/>
            <a:ext cx="1428596" cy="369332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good mixing</a:t>
            </a:r>
            <a:endParaRPr lang="en-US" dirty="0"/>
          </a:p>
        </p:txBody>
      </p:sp>
      <p:pic>
        <p:nvPicPr>
          <p:cNvPr id="10" name="Picture 2" descr="phase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4" y="4409630"/>
            <a:ext cx="2296373" cy="16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29859"/>
              </p:ext>
            </p:extLst>
          </p:nvPr>
        </p:nvGraphicFramePr>
        <p:xfrm>
          <a:off x="3812852" y="5244776"/>
          <a:ext cx="1955559" cy="58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16" name="Equation" r:id="rId11" imgW="1637589" imgH="482391" progId="Equation.3">
                  <p:embed/>
                </p:oleObj>
              </mc:Choice>
              <mc:Fallback>
                <p:oleObj name="Equation" r:id="rId11" imgW="1637589" imgH="482391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852" y="5244776"/>
                        <a:ext cx="1955559" cy="58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60094"/>
              </p:ext>
            </p:extLst>
          </p:nvPr>
        </p:nvGraphicFramePr>
        <p:xfrm>
          <a:off x="5896848" y="5339309"/>
          <a:ext cx="736547" cy="400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617" name="Equation" r:id="rId13" imgW="799920" imgH="431640" progId="Equation.3">
                  <p:embed/>
                </p:oleObj>
              </mc:Choice>
              <mc:Fallback>
                <p:oleObj name="Equation" r:id="rId13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848" y="5339309"/>
                        <a:ext cx="736547" cy="400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3881218" y="5895257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Δµ</a:t>
            </a:r>
            <a:r>
              <a:rPr lang="en-US" dirty="0" smtClean="0"/>
              <a:t> can be any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3723857" y="4737064"/>
            <a:ext cx="5022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transverse plane  the coordinates are recalculated 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6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0595" y="-7982"/>
            <a:ext cx="7019925" cy="1196975"/>
          </a:xfrm>
        </p:spPr>
        <p:txBody>
          <a:bodyPr/>
          <a:lstStyle/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286" y="1666178"/>
            <a:ext cx="8554339" cy="2897276"/>
          </a:xfrm>
        </p:spPr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(SIS18, ESR, RESR, NESR, HESR) </a:t>
            </a:r>
          </a:p>
          <a:p>
            <a:r>
              <a:rPr lang="de-DE" dirty="0" err="1" smtClean="0"/>
              <a:t>Stochastic</a:t>
            </a:r>
            <a:r>
              <a:rPr lang="de-DE" dirty="0" smtClean="0"/>
              <a:t>  (ESR, CR, RESR, HESR)</a:t>
            </a:r>
          </a:p>
          <a:p>
            <a:r>
              <a:rPr lang="de-DE" dirty="0" smtClean="0"/>
              <a:t>Laser (ESR ??, HESR ??) </a:t>
            </a:r>
          </a:p>
          <a:p>
            <a:r>
              <a:rPr lang="de-DE" dirty="0" smtClean="0"/>
              <a:t>.....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0A94F-88D2-4D70-A486-48CD669DC3F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6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586" y="-42165"/>
            <a:ext cx="7019925" cy="1196975"/>
          </a:xfrm>
        </p:spPr>
        <p:txBody>
          <a:bodyPr/>
          <a:lstStyle/>
          <a:p>
            <a:r>
              <a:rPr lang="en-US" dirty="0" smtClean="0"/>
              <a:t>cooling effect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46033" y="1382039"/>
            <a:ext cx="763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procedure is repeated from turn to turn. Due to such repetition the cooling effect takes place. One can see evolution of particle distribution in transverse and longitudinal spaces </a:t>
            </a:r>
          </a:p>
        </p:txBody>
      </p:sp>
      <p:pic>
        <p:nvPicPr>
          <p:cNvPr id="7" name="Picture 2" descr="pdf_e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03" y="2941270"/>
            <a:ext cx="2858123" cy="214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df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3" y="2941270"/>
            <a:ext cx="2879932" cy="218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324993" y="5452215"/>
            <a:ext cx="619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rms</a:t>
            </a:r>
            <a:r>
              <a:rPr lang="en-US" dirty="0"/>
              <a:t> values of </a:t>
            </a:r>
            <a:r>
              <a:rPr lang="en-US" dirty="0" smtClean="0"/>
              <a:t>amplitudes </a:t>
            </a:r>
            <a:r>
              <a:rPr lang="en-US" dirty="0"/>
              <a:t>distribution are </a:t>
            </a:r>
            <a:r>
              <a:rPr lang="en-US" dirty="0" smtClean="0"/>
              <a:t>calculated.   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1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7" name="Picture 4" descr="SC_evol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38" y="2044700"/>
            <a:ext cx="592137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58" name="Line 5"/>
          <p:cNvSpPr>
            <a:spLocks noChangeShapeType="1"/>
          </p:cNvSpPr>
          <p:nvPr/>
        </p:nvSpPr>
        <p:spPr bwMode="auto">
          <a:xfrm flipH="1">
            <a:off x="3502024" y="3943350"/>
            <a:ext cx="322263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4659" name="Text Box 6"/>
          <p:cNvSpPr txBox="1">
            <a:spLocks noChangeArrowheads="1"/>
          </p:cNvSpPr>
          <p:nvPr/>
        </p:nvSpPr>
        <p:spPr bwMode="auto">
          <a:xfrm>
            <a:off x="3179763" y="3576638"/>
            <a:ext cx="64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1800">
                <a:cs typeface="Times New Roman" pitchFamily="18" charset="0"/>
              </a:rPr>
              <a:t>Δ</a:t>
            </a:r>
            <a:r>
              <a:rPr lang="de-DE" altLang="en-US" sz="1800"/>
              <a:t>p/p</a:t>
            </a:r>
          </a:p>
        </p:txBody>
      </p:sp>
      <p:sp>
        <p:nvSpPr>
          <p:cNvPr id="454660" name="Line 7"/>
          <p:cNvSpPr>
            <a:spLocks noChangeShapeType="1"/>
          </p:cNvSpPr>
          <p:nvPr/>
        </p:nvSpPr>
        <p:spPr bwMode="auto">
          <a:xfrm>
            <a:off x="4208463" y="2236788"/>
            <a:ext cx="0" cy="341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4661" name="Text Box 8"/>
          <p:cNvSpPr txBox="1">
            <a:spLocks noChangeArrowheads="1"/>
          </p:cNvSpPr>
          <p:nvPr/>
        </p:nvSpPr>
        <p:spPr bwMode="auto">
          <a:xfrm>
            <a:off x="3678237" y="2012772"/>
            <a:ext cx="1019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en-US" sz="1200" dirty="0" err="1"/>
              <a:t>Cooling</a:t>
            </a:r>
            <a:r>
              <a:rPr lang="de-DE" altLang="en-US" sz="1200" dirty="0"/>
              <a:t> time</a:t>
            </a:r>
          </a:p>
        </p:txBody>
      </p:sp>
      <p:sp>
        <p:nvSpPr>
          <p:cNvPr id="454662" name="Text Box 9"/>
          <p:cNvSpPr txBox="1">
            <a:spLocks noChangeArrowheads="1"/>
          </p:cNvSpPr>
          <p:nvPr/>
        </p:nvSpPr>
        <p:spPr bwMode="auto">
          <a:xfrm>
            <a:off x="2379272" y="5167985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1800" dirty="0">
                <a:cs typeface="Times New Roman" pitchFamily="18" charset="0"/>
              </a:rPr>
              <a:t>ε</a:t>
            </a:r>
            <a:r>
              <a:rPr lang="de-DE" altLang="en-US" sz="1800" baseline="-25000" dirty="0" err="1">
                <a:cs typeface="Times New Roman" pitchFamily="18" charset="0"/>
              </a:rPr>
              <a:t>x,y</a:t>
            </a:r>
            <a:endParaRPr lang="el-GR" altLang="en-US" sz="1800" dirty="0">
              <a:cs typeface="Times New Roman" pitchFamily="18" charset="0"/>
            </a:endParaRPr>
          </a:p>
        </p:txBody>
      </p:sp>
      <p:sp>
        <p:nvSpPr>
          <p:cNvPr id="454663" name="Line 10"/>
          <p:cNvSpPr>
            <a:spLocks noChangeShapeType="1"/>
          </p:cNvSpPr>
          <p:nvPr/>
        </p:nvSpPr>
        <p:spPr bwMode="auto">
          <a:xfrm flipV="1">
            <a:off x="2971800" y="5022056"/>
            <a:ext cx="41592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4664" name="Line 11"/>
          <p:cNvSpPr>
            <a:spLocks noChangeShapeType="1"/>
          </p:cNvSpPr>
          <p:nvPr/>
        </p:nvSpPr>
        <p:spPr bwMode="auto">
          <a:xfrm flipV="1">
            <a:off x="2555875" y="5000625"/>
            <a:ext cx="4159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4666" name="Text Box 13"/>
          <p:cNvSpPr txBox="1">
            <a:spLocks noChangeArrowheads="1"/>
          </p:cNvSpPr>
          <p:nvPr/>
        </p:nvSpPr>
        <p:spPr bwMode="auto">
          <a:xfrm>
            <a:off x="655607" y="1393825"/>
            <a:ext cx="76084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Evolution of the </a:t>
            </a:r>
            <a:r>
              <a:rPr lang="en-US" alt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values of the </a:t>
            </a:r>
            <a:r>
              <a:rPr lang="en-US" alt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Emittances</a:t>
            </a:r>
            <a:r>
              <a:rPr lang="en-US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and Momentum spread during </a:t>
            </a:r>
            <a:r>
              <a:rPr lang="en-US" alt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endParaRPr lang="en-US" alt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4667" name="Text Box 15"/>
          <p:cNvSpPr txBox="1">
            <a:spLocks noChangeArrowheads="1"/>
          </p:cNvSpPr>
          <p:nvPr/>
        </p:nvSpPr>
        <p:spPr bwMode="auto">
          <a:xfrm rot="-5400000">
            <a:off x="338932" y="3759993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en-US" sz="1800"/>
              <a:t>Rms Emittance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1046956" y="9904"/>
            <a:ext cx="70199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kern="0" dirty="0" err="1" smtClean="0"/>
              <a:t>cooling</a:t>
            </a:r>
            <a:r>
              <a:rPr lang="de-DE" kern="0" dirty="0" smtClean="0"/>
              <a:t> </a:t>
            </a:r>
            <a:r>
              <a:rPr lang="de-DE" kern="0" dirty="0" err="1" smtClean="0"/>
              <a:t>effect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0A94F-88D2-4D70-A486-48CD669DC3F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1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589" y="0"/>
            <a:ext cx="7019925" cy="119697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cooling effect in time domain treatment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1279493" y="1280007"/>
            <a:ext cx="634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in ideal </a:t>
            </a:r>
            <a:r>
              <a:rPr lang="de-DE" dirty="0" err="1" smtClean="0"/>
              <a:t>case</a:t>
            </a:r>
            <a:r>
              <a:rPr lang="de-DE" dirty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simple </a:t>
            </a:r>
            <a:r>
              <a:rPr lang="de-DE" dirty="0" err="1" smtClean="0"/>
              <a:t>formulae</a:t>
            </a:r>
            <a:r>
              <a:rPr lang="de-DE" dirty="0" smtClean="0"/>
              <a:t>: 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643795" y="4849383"/>
            <a:ext cx="8161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reality one has to take into consideration the pick-up-kicker loop geometry </a:t>
            </a:r>
          </a:p>
          <a:p>
            <a:r>
              <a:rPr lang="en-US" dirty="0" smtClean="0"/>
              <a:t>with specific frequency characteristic of all components of SC. </a:t>
            </a:r>
          </a:p>
          <a:p>
            <a:r>
              <a:rPr lang="en-US" dirty="0" smtClean="0"/>
              <a:t>Then the given formulas must be modified according to this SC system . </a:t>
            </a:r>
          </a:p>
          <a:p>
            <a:r>
              <a:rPr lang="en-US" dirty="0" smtClean="0"/>
              <a:t>Let‘s look how the signal is proceed in the SC system. </a:t>
            </a:r>
            <a:endParaRPr lang="en-US" dirty="0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22500"/>
              </p:ext>
            </p:extLst>
          </p:nvPr>
        </p:nvGraphicFramePr>
        <p:xfrm>
          <a:off x="2609704" y="3705534"/>
          <a:ext cx="1920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54" name="Equation" r:id="rId3" imgW="1168200" imgH="457200" progId="Equation.3">
                  <p:embed/>
                </p:oleObj>
              </mc:Choice>
              <mc:Fallback>
                <p:oleObj name="Equation" r:id="rId3" imgW="1168200" imgH="4572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704" y="3705534"/>
                        <a:ext cx="19208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724399" y="3897268"/>
            <a:ext cx="20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Palmer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auto">
          <a:xfrm>
            <a:off x="2492406" y="1793696"/>
            <a:ext cx="2965391" cy="16540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7634"/>
              </p:ext>
            </p:extLst>
          </p:nvPr>
        </p:nvGraphicFramePr>
        <p:xfrm>
          <a:off x="2749549" y="2384277"/>
          <a:ext cx="2313429" cy="78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55" name="Equation" r:id="rId5" imgW="1257120" imgH="431640" progId="Equation.3">
                  <p:embed/>
                </p:oleObj>
              </mc:Choice>
              <mc:Fallback>
                <p:oleObj name="Equation" r:id="rId5" imgW="1257120" imgH="43164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49" y="2384277"/>
                        <a:ext cx="2313429" cy="785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376569"/>
              </p:ext>
            </p:extLst>
          </p:nvPr>
        </p:nvGraphicFramePr>
        <p:xfrm>
          <a:off x="2822575" y="1897893"/>
          <a:ext cx="1441776" cy="40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56" name="Equation" r:id="rId7" imgW="812520" imgH="228600" progId="Equation.3">
                  <p:embed/>
                </p:oleObj>
              </mc:Choice>
              <mc:Fallback>
                <p:oleObj name="Equation" r:id="rId7" imgW="812520" imgH="2286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897893"/>
                        <a:ext cx="1441776" cy="402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09373"/>
              </p:ext>
            </p:extLst>
          </p:nvPr>
        </p:nvGraphicFramePr>
        <p:xfrm>
          <a:off x="6318250" y="2665943"/>
          <a:ext cx="20859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657" name="Equation" r:id="rId9" imgW="1104840" imgH="431640" progId="Equation.3">
                  <p:embed/>
                </p:oleObj>
              </mc:Choice>
              <mc:Fallback>
                <p:oleObj name="Equation" r:id="rId9" imgW="1104840" imgH="43164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665943"/>
                        <a:ext cx="208597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6282262" y="24360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Mixing: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8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217" y="-25074"/>
            <a:ext cx="7019925" cy="1196975"/>
          </a:xfrm>
        </p:spPr>
        <p:txBody>
          <a:bodyPr/>
          <a:lstStyle/>
          <a:p>
            <a:r>
              <a:rPr lang="en-US" dirty="0" smtClean="0"/>
              <a:t>Noise of signal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8907"/>
            <a:ext cx="4717279" cy="4674549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2085150" y="3562444"/>
            <a:ext cx="114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2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154612"/>
              </p:ext>
            </p:extLst>
          </p:nvPr>
        </p:nvGraphicFramePr>
        <p:xfrm>
          <a:off x="5262994" y="1801223"/>
          <a:ext cx="240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12" name="Equation" r:id="rId4" imgW="1460160" imgH="241200" progId="Equation.3">
                  <p:embed/>
                </p:oleObj>
              </mc:Choice>
              <mc:Fallback>
                <p:oleObj name="Equation" r:id="rId4" imgW="1460160" imgH="2412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994" y="1801223"/>
                        <a:ext cx="2400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62225"/>
              </p:ext>
            </p:extLst>
          </p:nvPr>
        </p:nvGraphicFramePr>
        <p:xfrm>
          <a:off x="5262994" y="2496773"/>
          <a:ext cx="32146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13" name="Equation" r:id="rId6" imgW="1955520" imgH="482400" progId="Equation.3">
                  <p:embed/>
                </p:oleObj>
              </mc:Choice>
              <mc:Fallback>
                <p:oleObj name="Equation" r:id="rId6" imgW="1955520" imgH="4824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994" y="2496773"/>
                        <a:ext cx="32146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4811261" y="4289183"/>
            <a:ext cx="4221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in the time domain treatment </a:t>
            </a:r>
          </a:p>
          <a:p>
            <a:r>
              <a:rPr lang="en-US" dirty="0" smtClean="0"/>
              <a:t>is still a subject of study : </a:t>
            </a:r>
          </a:p>
          <a:p>
            <a:r>
              <a:rPr lang="en-US" dirty="0" smtClean="0"/>
              <a:t>how to calculate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 to now the analytical approach is used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9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217" y="-25074"/>
            <a:ext cx="7019925" cy="1196975"/>
          </a:xfrm>
        </p:spPr>
        <p:txBody>
          <a:bodyPr/>
          <a:lstStyle/>
          <a:p>
            <a:r>
              <a:rPr lang="en-US" dirty="0" smtClean="0"/>
              <a:t>Noise of signal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451832"/>
              </p:ext>
            </p:extLst>
          </p:nvPr>
        </p:nvGraphicFramePr>
        <p:xfrm>
          <a:off x="2611438" y="3660775"/>
          <a:ext cx="15081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2" name="Equation" r:id="rId3" imgW="1206360" imgH="419040" progId="Equation.3">
                  <p:embed/>
                </p:oleObj>
              </mc:Choice>
              <mc:Fallback>
                <p:oleObj name="Equation" r:id="rId3" imgW="12063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3660775"/>
                        <a:ext cx="1508125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546392"/>
              </p:ext>
            </p:extLst>
          </p:nvPr>
        </p:nvGraphicFramePr>
        <p:xfrm>
          <a:off x="2624179" y="4262438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3" name="Equation" r:id="rId5" imgW="1180800" imgH="393480" progId="Equation.3">
                  <p:embed/>
                </p:oleObj>
              </mc:Choice>
              <mc:Fallback>
                <p:oleObj name="Equation" r:id="rId5" imgW="1180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79" y="4262438"/>
                        <a:ext cx="1358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44394"/>
              </p:ext>
            </p:extLst>
          </p:nvPr>
        </p:nvGraphicFramePr>
        <p:xfrm>
          <a:off x="4664075" y="3581400"/>
          <a:ext cx="16097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4" name="Equation" r:id="rId7" imgW="1282680" imgH="457200" progId="Equation.3">
                  <p:embed/>
                </p:oleObj>
              </mc:Choice>
              <mc:Fallback>
                <p:oleObj name="Equation" r:id="rId7" imgW="12826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3581400"/>
                        <a:ext cx="16097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40482"/>
              </p:ext>
            </p:extLst>
          </p:nvPr>
        </p:nvGraphicFramePr>
        <p:xfrm>
          <a:off x="4678363" y="4262438"/>
          <a:ext cx="1514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5" name="Equation" r:id="rId9" imgW="1269720" imgH="457200" progId="Equation.3">
                  <p:embed/>
                </p:oleObj>
              </mc:Choice>
              <mc:Fallback>
                <p:oleObj name="Equation" r:id="rId9" imgW="126972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262438"/>
                        <a:ext cx="15144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1181"/>
              </p:ext>
            </p:extLst>
          </p:nvPr>
        </p:nvGraphicFramePr>
        <p:xfrm>
          <a:off x="4724400" y="5107196"/>
          <a:ext cx="2039620" cy="83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6" name="Equation" r:id="rId11" imgW="1447172" imgH="583947" progId="Equation.3">
                  <p:embed/>
                </p:oleObj>
              </mc:Choice>
              <mc:Fallback>
                <p:oleObj name="Equation" r:id="rId11" imgW="1447172" imgH="58394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7196"/>
                        <a:ext cx="2039620" cy="830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/>
          <p:cNvSpPr/>
          <p:nvPr/>
        </p:nvSpPr>
        <p:spPr>
          <a:xfrm>
            <a:off x="3440921" y="479818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noise-to-signal </a:t>
            </a:r>
            <a:r>
              <a:rPr lang="en-GB" dirty="0" smtClean="0"/>
              <a:t>ratio 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556744" y="5270851"/>
                <a:ext cx="1871089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𝑡h𝑒𝑟𝑚𝑎𝑙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𝑛𝑜𝑖𝑠𝑒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𝑠𝑐h𝑜𝑡𝑡𝑘𝑦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𝑠𝑖𝑔𝑛𝑎𝑙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44" y="5270851"/>
                <a:ext cx="1871089" cy="6668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/>
          <p:cNvSpPr txBox="1"/>
          <p:nvPr/>
        </p:nvSpPr>
        <p:spPr>
          <a:xfrm>
            <a:off x="2508930" y="1398168"/>
            <a:ext cx="334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factor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/>
              <a:t> is introduced </a:t>
            </a:r>
            <a:endParaRPr lang="en-US" dirty="0"/>
          </a:p>
        </p:txBody>
      </p:sp>
      <p:sp>
        <p:nvSpPr>
          <p:cNvPr id="31" name="Rechteck 30"/>
          <p:cNvSpPr/>
          <p:nvPr/>
        </p:nvSpPr>
        <p:spPr bwMode="auto">
          <a:xfrm>
            <a:off x="2517475" y="1774553"/>
            <a:ext cx="2931208" cy="141285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78298"/>
              </p:ext>
            </p:extLst>
          </p:nvPr>
        </p:nvGraphicFramePr>
        <p:xfrm>
          <a:off x="2959100" y="1928813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7" name="Formel" r:id="rId14" imgW="965160" imgH="228600" progId="Equation.3">
                  <p:embed/>
                </p:oleObj>
              </mc:Choice>
              <mc:Fallback>
                <p:oleObj name="Formel" r:id="rId14" imgW="965160" imgH="228600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1928813"/>
                        <a:ext cx="172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76087"/>
              </p:ext>
            </p:extLst>
          </p:nvPr>
        </p:nvGraphicFramePr>
        <p:xfrm>
          <a:off x="2889293" y="2355611"/>
          <a:ext cx="23796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8" name="Equation" r:id="rId16" imgW="1447560" imgH="431640" progId="Equation.3">
                  <p:embed/>
                </p:oleObj>
              </mc:Choice>
              <mc:Fallback>
                <p:oleObj name="Equation" r:id="rId16" imgW="1447560" imgH="43164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93" y="2355611"/>
                        <a:ext cx="23796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36743" y="3894951"/>
            <a:ext cx="2820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</a:t>
            </a:r>
            <a:r>
              <a:rPr lang="de-DE" sz="1200" dirty="0" err="1" smtClean="0"/>
              <a:t>D.Möhl</a:t>
            </a:r>
            <a:r>
              <a:rPr lang="de-DE" sz="1200" dirty="0" smtClean="0"/>
              <a:t>, </a:t>
            </a:r>
            <a:r>
              <a:rPr lang="de-DE" sz="1200" dirty="0" err="1" smtClean="0"/>
              <a:t>Stochastic</a:t>
            </a:r>
            <a:r>
              <a:rPr lang="de-DE" sz="1200" dirty="0" smtClean="0"/>
              <a:t> </a:t>
            </a:r>
            <a:r>
              <a:rPr lang="de-DE" sz="1200" dirty="0" err="1" smtClean="0"/>
              <a:t>Cooling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particle</a:t>
            </a:r>
            <a:r>
              <a:rPr lang="de-DE" sz="1200" dirty="0" smtClean="0"/>
              <a:t> </a:t>
            </a:r>
            <a:r>
              <a:rPr lang="de-DE" sz="1200" dirty="0" err="1" smtClean="0"/>
              <a:t>beams</a:t>
            </a:r>
            <a:r>
              <a:rPr lang="de-DE" sz="1200" dirty="0" smtClean="0"/>
              <a:t>, Springer-Verlag 2013.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7143" y="6035318"/>
            <a:ext cx="4801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i="1" dirty="0" smtClean="0"/>
              <a:t>λ</a:t>
            </a:r>
            <a:r>
              <a:rPr lang="de-DE" sz="1200" dirty="0" smtClean="0"/>
              <a:t> – </a:t>
            </a:r>
            <a:r>
              <a:rPr lang="de-DE" sz="1200" dirty="0" err="1" smtClean="0"/>
              <a:t>sensitivity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SC </a:t>
            </a:r>
            <a:r>
              <a:rPr lang="de-DE" sz="1200" dirty="0" err="1" smtClean="0"/>
              <a:t>system</a:t>
            </a:r>
            <a:r>
              <a:rPr lang="de-DE" sz="1200" dirty="0" smtClean="0"/>
              <a:t>. </a:t>
            </a:r>
            <a:r>
              <a:rPr lang="en-US" sz="1200" dirty="0"/>
              <a:t>Many construction details are hidden </a:t>
            </a:r>
            <a:r>
              <a:rPr lang="el-GR" sz="1200" i="1" dirty="0" smtClean="0"/>
              <a:t>λ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7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217" y="-25074"/>
            <a:ext cx="7019925" cy="1196975"/>
          </a:xfrm>
        </p:spPr>
        <p:txBody>
          <a:bodyPr/>
          <a:lstStyle/>
          <a:p>
            <a:r>
              <a:rPr lang="en-US" dirty="0" smtClean="0"/>
              <a:t>Kicker response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50721"/>
              </p:ext>
            </p:extLst>
          </p:nvPr>
        </p:nvGraphicFramePr>
        <p:xfrm>
          <a:off x="5484507" y="5010212"/>
          <a:ext cx="3029040" cy="72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19" name="Equation" r:id="rId3" imgW="1955800" imgH="469900" progId="Equation.3">
                  <p:embed/>
                </p:oleObj>
              </mc:Choice>
              <mc:Fallback>
                <p:oleObj name="Equation" r:id="rId3" imgW="1955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507" y="5010212"/>
                        <a:ext cx="3029040" cy="724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82873"/>
              </p:ext>
            </p:extLst>
          </p:nvPr>
        </p:nvGraphicFramePr>
        <p:xfrm>
          <a:off x="6134100" y="1428750"/>
          <a:ext cx="12192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20" name="Equation" r:id="rId5" imgW="749160" imgH="228600" progId="Equation.3">
                  <p:embed/>
                </p:oleObj>
              </mc:Choice>
              <mc:Fallback>
                <p:oleObj name="Equation" r:id="rId5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1428750"/>
                        <a:ext cx="12192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4956"/>
              </p:ext>
            </p:extLst>
          </p:nvPr>
        </p:nvGraphicFramePr>
        <p:xfrm>
          <a:off x="5692729" y="3280902"/>
          <a:ext cx="23733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21" name="Equation" r:id="rId7" imgW="1815840" imgH="228600" progId="Equation.3">
                  <p:embed/>
                </p:oleObj>
              </mc:Choice>
              <mc:Fallback>
                <p:oleObj name="Equation" r:id="rId7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29" y="3280902"/>
                        <a:ext cx="237331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Pfeil nach rechts 24"/>
          <p:cNvSpPr/>
          <p:nvPr/>
        </p:nvSpPr>
        <p:spPr bwMode="auto">
          <a:xfrm rot="5400000">
            <a:off x="6368649" y="4243740"/>
            <a:ext cx="1021472" cy="2392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Pfeil nach unten 25"/>
          <p:cNvSpPr/>
          <p:nvPr/>
        </p:nvSpPr>
        <p:spPr bwMode="auto">
          <a:xfrm>
            <a:off x="6640107" y="2213360"/>
            <a:ext cx="239278" cy="4871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5237169" y="1610199"/>
            <a:ext cx="7178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99238"/>
              </p:ext>
            </p:extLst>
          </p:nvPr>
        </p:nvGraphicFramePr>
        <p:xfrm>
          <a:off x="4371820" y="1412325"/>
          <a:ext cx="7651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22" name="Equation" r:id="rId9" imgW="469800" imgH="228600" progId="Equation.3">
                  <p:embed/>
                </p:oleObj>
              </mc:Choice>
              <mc:Fallback>
                <p:oleObj name="Equation" r:id="rId9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820" y="1412325"/>
                        <a:ext cx="76517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4" y="1785386"/>
            <a:ext cx="3843490" cy="446298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39" y="5302630"/>
            <a:ext cx="1775923" cy="1278321"/>
          </a:xfrm>
          <a:prstGeom prst="rect">
            <a:avLst/>
          </a:prstGeom>
        </p:spPr>
      </p:pic>
      <p:cxnSp>
        <p:nvCxnSpPr>
          <p:cNvPr id="23" name="Gerade Verbindung mit Pfeil 22"/>
          <p:cNvCxnSpPr/>
          <p:nvPr/>
        </p:nvCxnSpPr>
        <p:spPr bwMode="auto">
          <a:xfrm flipH="1" flipV="1">
            <a:off x="2156304" y="6018703"/>
            <a:ext cx="323138" cy="153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62769"/>
              </p:ext>
            </p:extLst>
          </p:nvPr>
        </p:nvGraphicFramePr>
        <p:xfrm>
          <a:off x="1844007" y="4645957"/>
          <a:ext cx="5635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23" name="Equation" r:id="rId13" imgW="431640" imgH="215640" progId="Equation.3">
                  <p:embed/>
                </p:oleObj>
              </mc:Choice>
              <mc:Fallback>
                <p:oleObj name="Equation" r:id="rId13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007" y="4645957"/>
                        <a:ext cx="5635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8705"/>
              </p:ext>
            </p:extLst>
          </p:nvPr>
        </p:nvGraphicFramePr>
        <p:xfrm>
          <a:off x="2210058" y="3430921"/>
          <a:ext cx="5969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24" name="Equation" r:id="rId15" imgW="457200" imgH="228600" progId="Equation.3">
                  <p:embed/>
                </p:oleObj>
              </mc:Choice>
              <mc:Fallback>
                <p:oleObj name="Equation" r:id="rId15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058" y="3430921"/>
                        <a:ext cx="5969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85545"/>
              </p:ext>
            </p:extLst>
          </p:nvPr>
        </p:nvGraphicFramePr>
        <p:xfrm>
          <a:off x="2424239" y="5775103"/>
          <a:ext cx="571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25" name="Equation" r:id="rId17" imgW="368280" imgH="215640" progId="Equation.3">
                  <p:embed/>
                </p:oleObj>
              </mc:Choice>
              <mc:Fallback>
                <p:oleObj name="Equation" r:id="rId17" imgW="368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239" y="5775103"/>
                        <a:ext cx="5715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Gerade Verbindung mit Pfeil 28"/>
          <p:cNvCxnSpPr/>
          <p:nvPr/>
        </p:nvCxnSpPr>
        <p:spPr bwMode="auto">
          <a:xfrm flipV="1">
            <a:off x="3281585" y="1683521"/>
            <a:ext cx="1064399" cy="427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5315484" y="5695537"/>
            <a:ext cx="36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inverse </a:t>
            </a:r>
            <a:r>
              <a:rPr lang="en-US" dirty="0" err="1" smtClean="0"/>
              <a:t>Laplase</a:t>
            </a:r>
            <a:r>
              <a:rPr lang="en-US" dirty="0" smtClean="0"/>
              <a:t> transformation</a:t>
            </a:r>
            <a:endParaRPr lang="en-US" dirty="0"/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H="1">
            <a:off x="4641959" y="5545607"/>
            <a:ext cx="595210" cy="4285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217" y="-25074"/>
            <a:ext cx="7019925" cy="1196975"/>
          </a:xfrm>
        </p:spPr>
        <p:txBody>
          <a:bodyPr/>
          <a:lstStyle/>
          <a:p>
            <a:r>
              <a:rPr lang="de-DE" dirty="0" smtClean="0"/>
              <a:t>Kicker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75013"/>
              </p:ext>
            </p:extLst>
          </p:nvPr>
        </p:nvGraphicFramePr>
        <p:xfrm>
          <a:off x="604882" y="2033899"/>
          <a:ext cx="3028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599" name="Equation" r:id="rId3" imgW="1955800" imgH="469900" progId="Equation.3">
                  <p:embed/>
                </p:oleObj>
              </mc:Choice>
              <mc:Fallback>
                <p:oleObj name="Equation" r:id="rId3" imgW="1955800" imgH="469900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82" y="2033899"/>
                        <a:ext cx="3028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78" y="1371373"/>
            <a:ext cx="3674692" cy="2399978"/>
          </a:xfrm>
          <a:prstGeom prst="rect">
            <a:avLst/>
          </a:prstGeom>
        </p:spPr>
      </p:pic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95062"/>
              </p:ext>
            </p:extLst>
          </p:nvPr>
        </p:nvGraphicFramePr>
        <p:xfrm>
          <a:off x="1481952" y="3437976"/>
          <a:ext cx="9842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00" name="Equation" r:id="rId6" imgW="634680" imgH="215640" progId="Equation.3">
                  <p:embed/>
                </p:oleObj>
              </mc:Choice>
              <mc:Fallback>
                <p:oleObj name="Equation" r:id="rId6" imgW="634680" imgH="215640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952" y="3437976"/>
                        <a:ext cx="9842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Gerade Verbindung 18"/>
          <p:cNvCxnSpPr/>
          <p:nvPr/>
        </p:nvCxnSpPr>
        <p:spPr bwMode="auto">
          <a:xfrm>
            <a:off x="5035027" y="2025353"/>
            <a:ext cx="1649338" cy="85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62413"/>
              </p:ext>
            </p:extLst>
          </p:nvPr>
        </p:nvGraphicFramePr>
        <p:xfrm>
          <a:off x="1370013" y="4806950"/>
          <a:ext cx="14541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01" name="Equation" r:id="rId8" imgW="711000" imgH="241200" progId="Equation.3">
                  <p:embed/>
                </p:oleObj>
              </mc:Choice>
              <mc:Fallback>
                <p:oleObj name="Equation" r:id="rId8" imgW="711000" imgH="241200" progId="Equation.3">
                  <p:embed/>
                  <p:pic>
                    <p:nvPicPr>
                      <p:cNvPr id="0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4806950"/>
                        <a:ext cx="14541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feld 22"/>
          <p:cNvSpPr txBox="1"/>
          <p:nvPr/>
        </p:nvSpPr>
        <p:spPr>
          <a:xfrm rot="16200000">
            <a:off x="4421954" y="238669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s(t)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4893001" y="188001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</a:t>
            </a:r>
            <a:endParaRPr lang="en-US" sz="1400" dirty="0"/>
          </a:p>
        </p:txBody>
      </p:sp>
      <p:sp>
        <p:nvSpPr>
          <p:cNvPr id="5" name="Pfeil nach unten 4"/>
          <p:cNvSpPr/>
          <p:nvPr/>
        </p:nvSpPr>
        <p:spPr bwMode="auto">
          <a:xfrm>
            <a:off x="1852032" y="3933361"/>
            <a:ext cx="244090" cy="5725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7148" y="5614875"/>
            <a:ext cx="83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normalized gain is transformed according to shape of signal in the kicker. </a:t>
            </a:r>
          </a:p>
          <a:p>
            <a:r>
              <a:rPr lang="en-US" dirty="0" smtClean="0"/>
              <a:t>s(t) – is formalized function (max is 1) 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551738" y="1541233"/>
            <a:ext cx="36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inverse </a:t>
            </a:r>
            <a:r>
              <a:rPr lang="en-US" dirty="0" err="1" smtClean="0"/>
              <a:t>Laplase</a:t>
            </a:r>
            <a:r>
              <a:rPr lang="en-US" dirty="0" smtClean="0"/>
              <a:t> transformation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353013" y="117190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shape at kicker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4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844681" y="1644300"/>
            <a:ext cx="2931208" cy="141285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334440"/>
              </p:ext>
            </p:extLst>
          </p:nvPr>
        </p:nvGraphicFramePr>
        <p:xfrm>
          <a:off x="2924175" y="1711325"/>
          <a:ext cx="2182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31" name="Equation" r:id="rId3" imgW="1218960" imgH="228600" progId="Equation.3">
                  <p:embed/>
                </p:oleObj>
              </mc:Choice>
              <mc:Fallback>
                <p:oleObj name="Equation" r:id="rId3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1711325"/>
                        <a:ext cx="21828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48342"/>
              </p:ext>
            </p:extLst>
          </p:nvPr>
        </p:nvGraphicFramePr>
        <p:xfrm>
          <a:off x="2955925" y="2224088"/>
          <a:ext cx="28162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32" name="Equation" r:id="rId5" imgW="1714320" imgH="431640" progId="Equation.3">
                  <p:embed/>
                </p:oleObj>
              </mc:Choice>
              <mc:Fallback>
                <p:oleObj name="Equation" r:id="rId5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224088"/>
                        <a:ext cx="28162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29260"/>
              </p:ext>
            </p:extLst>
          </p:nvPr>
        </p:nvGraphicFramePr>
        <p:xfrm>
          <a:off x="795337" y="3503345"/>
          <a:ext cx="4321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33" name="Equation" r:id="rId7" imgW="3441600" imgH="469800" progId="Equation.3">
                  <p:embed/>
                </p:oleObj>
              </mc:Choice>
              <mc:Fallback>
                <p:oleObj name="Equation" r:id="rId7" imgW="3441600" imgH="4698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" y="3503345"/>
                        <a:ext cx="43211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31808"/>
              </p:ext>
            </p:extLst>
          </p:nvPr>
        </p:nvGraphicFramePr>
        <p:xfrm>
          <a:off x="795337" y="4313060"/>
          <a:ext cx="3092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34" name="Equation" r:id="rId9" imgW="2463480" imgH="457200" progId="Equation.3">
                  <p:embed/>
                </p:oleObj>
              </mc:Choice>
              <mc:Fallback>
                <p:oleObj name="Equation" r:id="rId9" imgW="2463480" imgH="457200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" y="4313060"/>
                        <a:ext cx="30924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795337" y="5502012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formulae for calculation of cooling in time domain approach</a:t>
            </a:r>
            <a:endParaRPr lang="en-US" dirty="0"/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880217" y="0"/>
            <a:ext cx="70199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effect in time domain treatment  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0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80" y="0"/>
            <a:ext cx="7019925" cy="1196975"/>
          </a:xfrm>
        </p:spPr>
        <p:txBody>
          <a:bodyPr/>
          <a:lstStyle/>
          <a:p>
            <a:r>
              <a:rPr lang="en-US" dirty="0" smtClean="0"/>
              <a:t>Other approaches</a:t>
            </a:r>
            <a:br>
              <a:rPr lang="en-US" dirty="0" smtClean="0"/>
            </a:br>
            <a:r>
              <a:rPr lang="en-US" sz="2400" dirty="0" smtClean="0"/>
              <a:t>(short overview) </a:t>
            </a:r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700757" y="2162086"/>
            <a:ext cx="7629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smtClean="0"/>
              <a:t>Analytical formulae</a:t>
            </a:r>
          </a:p>
          <a:p>
            <a:pPr marL="285750" indent="-285750">
              <a:buFontTx/>
              <a:buChar char="-"/>
            </a:pPr>
            <a:r>
              <a:rPr lang="en-US" sz="3600" dirty="0" smtClean="0"/>
              <a:t>Solution of Fokker Plank equation 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2030" y="0"/>
            <a:ext cx="7019925" cy="1196975"/>
          </a:xfrm>
        </p:spPr>
        <p:txBody>
          <a:bodyPr/>
          <a:lstStyle/>
          <a:p>
            <a:r>
              <a:rPr lang="en-US" dirty="0" smtClean="0"/>
              <a:t>Analytical formulae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19127" y="1196975"/>
            <a:ext cx="8125938" cy="46945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Momentum spread and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evolution are calculated by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10035"/>
              </p:ext>
            </p:extLst>
          </p:nvPr>
        </p:nvGraphicFramePr>
        <p:xfrm>
          <a:off x="1255713" y="1846263"/>
          <a:ext cx="21875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03" name="Equation" r:id="rId3" imgW="1295280" imgH="482400" progId="Equation.3">
                  <p:embed/>
                </p:oleObj>
              </mc:Choice>
              <mc:Fallback>
                <p:oleObj name="Equation" r:id="rId3" imgW="129528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846263"/>
                        <a:ext cx="2187575" cy="833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42199"/>
              </p:ext>
            </p:extLst>
          </p:nvPr>
        </p:nvGraphicFramePr>
        <p:xfrm>
          <a:off x="4603750" y="1846263"/>
          <a:ext cx="24574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04" name="Equation" r:id="rId5" imgW="1562040" imgH="507960" progId="Equation.3">
                  <p:embed/>
                </p:oleObj>
              </mc:Choice>
              <mc:Fallback>
                <p:oleObj name="Equation" r:id="rId5" imgW="15620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1846263"/>
                        <a:ext cx="2457450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1394729" y="3005385"/>
            <a:ext cx="518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the cooling rates 1/τ are calculated by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739519"/>
              </p:ext>
            </p:extLst>
          </p:nvPr>
        </p:nvGraphicFramePr>
        <p:xfrm>
          <a:off x="1511716" y="3797624"/>
          <a:ext cx="3231852" cy="75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05" name="Equation" r:id="rId7" imgW="1917360" imgH="444240" progId="Equation.3">
                  <p:embed/>
                </p:oleObj>
              </mc:Choice>
              <mc:Fallback>
                <p:oleObj name="Equation" r:id="rId7" imgW="191736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716" y="3797624"/>
                        <a:ext cx="3231852" cy="750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326022"/>
              </p:ext>
            </p:extLst>
          </p:nvPr>
        </p:nvGraphicFramePr>
        <p:xfrm>
          <a:off x="1511715" y="4787768"/>
          <a:ext cx="4145601" cy="70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06" name="Equation" r:id="rId9" imgW="2552400" imgH="431640" progId="Equation.3">
                  <p:embed/>
                </p:oleObj>
              </mc:Choice>
              <mc:Fallback>
                <p:oleObj name="Equation" r:id="rId9" imgW="25524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715" y="4787768"/>
                        <a:ext cx="4145601" cy="707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5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363126"/>
            <a:ext cx="8785225" cy="4414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Aim of cooling is reduction of </a:t>
            </a:r>
            <a:r>
              <a:rPr lang="en-US" dirty="0" err="1" smtClean="0"/>
              <a:t>emmitances</a:t>
            </a:r>
            <a:r>
              <a:rPr lang="en-US" dirty="0" smtClean="0"/>
              <a:t> (transverse and longitudinal)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Increase the phase space density of particles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34362" y="256409"/>
            <a:ext cx="6247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Why do we need cooling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0A94F-88D2-4D70-A486-48CD669DC3F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1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766" y="0"/>
            <a:ext cx="7019925" cy="1196975"/>
          </a:xfrm>
        </p:spPr>
        <p:txBody>
          <a:bodyPr/>
          <a:lstStyle/>
          <a:p>
            <a:r>
              <a:rPr lang="de-DE" dirty="0" smtClean="0"/>
              <a:t>Analytical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7" y="1367076"/>
            <a:ext cx="8862063" cy="41962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W, g, N – </a:t>
            </a:r>
            <a:r>
              <a:rPr lang="en-GB" dirty="0" err="1" smtClean="0"/>
              <a:t>const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1800" dirty="0" smtClean="0"/>
              <a:t>W – bandwidth [Hz]  </a:t>
            </a:r>
          </a:p>
          <a:p>
            <a:pPr marL="0" indent="0">
              <a:buNone/>
            </a:pPr>
            <a:r>
              <a:rPr lang="en-GB" sz="1800" dirty="0" smtClean="0"/>
              <a:t>g – normalized gain factor [0 - 1] </a:t>
            </a:r>
          </a:p>
          <a:p>
            <a:pPr marL="0" indent="0">
              <a:buNone/>
            </a:pPr>
            <a:r>
              <a:rPr lang="en-GB" sz="1800" dirty="0" smtClean="0"/>
              <a:t>N – number of particles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dirty="0" smtClean="0"/>
              <a:t>M, B, </a:t>
            </a:r>
            <a:r>
              <a:rPr lang="en-GB" dirty="0"/>
              <a:t>U </a:t>
            </a:r>
            <a:r>
              <a:rPr lang="en-GB" dirty="0" smtClean="0"/>
              <a:t>– parameters. Here the parameters of hardware are included. </a:t>
            </a:r>
          </a:p>
          <a:p>
            <a:pPr marL="0" indent="0">
              <a:buNone/>
            </a:pPr>
            <a:r>
              <a:rPr lang="en-GB" sz="1800" dirty="0" smtClean="0"/>
              <a:t>M – mixing factor  [1 - ∞ ]</a:t>
            </a:r>
          </a:p>
          <a:p>
            <a:pPr marL="0" indent="0">
              <a:buNone/>
            </a:pPr>
            <a:r>
              <a:rPr lang="en-GB" sz="1800" dirty="0" smtClean="0"/>
              <a:t>B – parameter of signal shift [0 – 1]</a:t>
            </a:r>
          </a:p>
          <a:p>
            <a:pPr marL="0" indent="0">
              <a:buNone/>
            </a:pPr>
            <a:r>
              <a:rPr lang="en-GB" sz="1800" dirty="0" smtClean="0"/>
              <a:t>U – noise to signal ratio [0 - ∞ ] 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204009"/>
              </p:ext>
            </p:extLst>
          </p:nvPr>
        </p:nvGraphicFramePr>
        <p:xfrm>
          <a:off x="5518462" y="3777241"/>
          <a:ext cx="2114713" cy="46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54" name="Equation" r:id="rId3" imgW="2095500" imgH="469900" progId="Equation.3">
                  <p:embed/>
                </p:oleObj>
              </mc:Choice>
              <mc:Fallback>
                <p:oleObj name="Equation" r:id="rId3" imgW="2095500" imgH="4699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462" y="3777241"/>
                        <a:ext cx="2114713" cy="469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48682"/>
              </p:ext>
            </p:extLst>
          </p:nvPr>
        </p:nvGraphicFramePr>
        <p:xfrm>
          <a:off x="5458641" y="4468813"/>
          <a:ext cx="23764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55" name="Equation" r:id="rId5" imgW="1841500" imgH="711200" progId="Equation.3">
                  <p:embed/>
                </p:oleObj>
              </mc:Choice>
              <mc:Fallback>
                <p:oleObj name="Equation" r:id="rId5" imgW="1841500" imgH="711200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641" y="4468813"/>
                        <a:ext cx="23764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5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0038" y="564"/>
            <a:ext cx="7019925" cy="1196975"/>
          </a:xfrm>
        </p:spPr>
        <p:txBody>
          <a:bodyPr/>
          <a:lstStyle/>
          <a:p>
            <a:r>
              <a:rPr lang="de-DE" dirty="0" smtClean="0"/>
              <a:t>Analytical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1077" y="1478172"/>
            <a:ext cx="5811215" cy="701006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/>
              <a:t>M -  the mixing factor.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56997"/>
              </p:ext>
            </p:extLst>
          </p:nvPr>
        </p:nvGraphicFramePr>
        <p:xfrm>
          <a:off x="1962374" y="2179178"/>
          <a:ext cx="1876045" cy="913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34" name="Equation" r:id="rId3" imgW="1244520" imgH="609480" progId="Equation.3">
                  <p:embed/>
                </p:oleObj>
              </mc:Choice>
              <mc:Fallback>
                <p:oleObj name="Equation" r:id="rId3" imgW="1244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374" y="2179178"/>
                        <a:ext cx="1876045" cy="913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48912" y="3367608"/>
            <a:ext cx="2462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the Gaussian distribution</a:t>
            </a:r>
            <a:r>
              <a:rPr lang="en-GB" sz="1400" dirty="0"/>
              <a:t> </a:t>
            </a:r>
            <a:endParaRPr lang="en-US" sz="14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19187"/>
              </p:ext>
            </p:extLst>
          </p:nvPr>
        </p:nvGraphicFramePr>
        <p:xfrm>
          <a:off x="1902558" y="3050497"/>
          <a:ext cx="2669442" cy="83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35" name="Equation" r:id="rId5" imgW="2057400" imgH="647640" progId="Equation.3">
                  <p:embed/>
                </p:oleObj>
              </mc:Choice>
              <mc:Fallback>
                <p:oleObj name="Equation" r:id="rId5" imgW="205740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558" y="3050497"/>
                        <a:ext cx="2669442" cy="835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510253" y="2498260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the homogenous distribution </a:t>
            </a:r>
            <a:endParaRPr lang="en-US" sz="1400" dirty="0"/>
          </a:p>
        </p:txBody>
      </p:sp>
      <p:sp>
        <p:nvSpPr>
          <p:cNvPr id="7" name="Rechteck 6"/>
          <p:cNvSpPr/>
          <p:nvPr/>
        </p:nvSpPr>
        <p:spPr>
          <a:xfrm>
            <a:off x="650593" y="4251334"/>
            <a:ext cx="7842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analytical formula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average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value, because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 is not constant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99303" y="4905144"/>
            <a:ext cx="8621900" cy="5812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reality M = M(t) is time dependent function.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6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79" y="9110"/>
            <a:ext cx="7019925" cy="1196975"/>
          </a:xfrm>
        </p:spPr>
        <p:txBody>
          <a:bodyPr/>
          <a:lstStyle/>
          <a:p>
            <a:r>
              <a:rPr lang="de-DE" dirty="0" smtClean="0"/>
              <a:t>Fokker-Plank </a:t>
            </a:r>
            <a:r>
              <a:rPr lang="de-DE" dirty="0" err="1" smtClean="0"/>
              <a:t>equation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3773" y="3550155"/>
            <a:ext cx="712835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de-DE" sz="2800" i="1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de-DE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altLang="de-DE" sz="1800" dirty="0" smtClean="0">
                <a:latin typeface="Times New Roman" pitchFamily="18" charset="0"/>
              </a:rPr>
              <a:t>Probability </a:t>
            </a:r>
            <a:r>
              <a:rPr lang="en-GB" altLang="de-DE" sz="1800" dirty="0">
                <a:latin typeface="Times New Roman" pitchFamily="18" charset="0"/>
              </a:rPr>
              <a:t>Density Function </a:t>
            </a:r>
            <a:r>
              <a:rPr lang="en-GB" altLang="de-DE" sz="1800" b="1" dirty="0">
                <a:latin typeface="Times New Roman" pitchFamily="18" charset="0"/>
              </a:rPr>
              <a:t>(PDF</a:t>
            </a:r>
            <a:r>
              <a:rPr lang="en-GB" altLang="de-DE" sz="1800" b="1" dirty="0" smtClean="0">
                <a:latin typeface="Times New Roman" pitchFamily="18" charset="0"/>
              </a:rPr>
              <a:t>) is calculated </a:t>
            </a:r>
            <a:r>
              <a:rPr lang="ru-RU" altLang="de-DE" sz="1800" dirty="0" smtClean="0">
                <a:latin typeface="Times New Roman" pitchFamily="18" charset="0"/>
              </a:rPr>
              <a:t> </a:t>
            </a:r>
            <a:endParaRPr lang="en-US" altLang="de-DE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latin typeface="Times New Roman" pitchFamily="18" charset="0"/>
              </a:rPr>
              <a:t>X =</a:t>
            </a:r>
            <a:r>
              <a:rPr lang="el-GR" altLang="de-DE" sz="1800" dirty="0" smtClean="0">
                <a:latin typeface="Times New Roman" pitchFamily="18" charset="0"/>
              </a:rPr>
              <a:t>Δ</a:t>
            </a:r>
            <a:r>
              <a:rPr lang="de-DE" altLang="de-DE" sz="1800" dirty="0" smtClean="0">
                <a:latin typeface="Times New Roman" pitchFamily="18" charset="0"/>
              </a:rPr>
              <a:t>p/p, </a:t>
            </a:r>
            <a:r>
              <a:rPr lang="el-GR" altLang="de-DE" sz="1800" dirty="0" smtClean="0">
                <a:latin typeface="Times New Roman" pitchFamily="18" charset="0"/>
              </a:rPr>
              <a:t>ε</a:t>
            </a:r>
            <a:r>
              <a:rPr lang="de-DE" altLang="de-DE" sz="1800" baseline="-25000" dirty="0" smtClean="0">
                <a:latin typeface="Times New Roman" pitchFamily="18" charset="0"/>
              </a:rPr>
              <a:t>x</a:t>
            </a:r>
            <a:r>
              <a:rPr lang="de-DE" altLang="de-DE" sz="1800" dirty="0" smtClean="0">
                <a:latin typeface="Times New Roman" pitchFamily="18" charset="0"/>
              </a:rPr>
              <a:t> </a:t>
            </a:r>
            <a:r>
              <a:rPr lang="el-GR" altLang="de-DE" sz="1800" dirty="0" smtClean="0">
                <a:latin typeface="Times New Roman" pitchFamily="18" charset="0"/>
              </a:rPr>
              <a:t>ε</a:t>
            </a:r>
            <a:r>
              <a:rPr lang="de-DE" altLang="de-DE" sz="1800" baseline="-25000" dirty="0" smtClean="0">
                <a:latin typeface="Times New Roman" pitchFamily="18" charset="0"/>
              </a:rPr>
              <a:t>y</a:t>
            </a:r>
            <a:r>
              <a:rPr lang="de-DE" altLang="de-DE" sz="1800" dirty="0" smtClean="0">
                <a:latin typeface="Times New Roman" pitchFamily="18" charset="0"/>
              </a:rPr>
              <a:t> </a:t>
            </a:r>
            <a:r>
              <a:rPr lang="en-GB" altLang="de-DE" sz="1800" dirty="0" smtClean="0">
                <a:latin typeface="Times New Roman" pitchFamily="18" charset="0"/>
              </a:rPr>
              <a:t> </a:t>
            </a:r>
            <a:r>
              <a:rPr lang="ru-RU" altLang="de-DE" sz="1800" dirty="0" smtClean="0">
                <a:latin typeface="Times New Roman" pitchFamily="18" charset="0"/>
              </a:rPr>
              <a:t> </a:t>
            </a:r>
            <a:endParaRPr lang="en-US" altLang="de-D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733774" y="4582894"/>
            <a:ext cx="74605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latin typeface="Times New Roman" pitchFamily="18" charset="0"/>
              </a:rPr>
              <a:t>In general, the FPE is very complicated and can not be solved analytically, therefore one has to use numerical </a:t>
            </a:r>
            <a:r>
              <a:rPr lang="en-GB" altLang="de-DE" sz="1800" dirty="0" smtClean="0">
                <a:latin typeface="Times New Roman" pitchFamily="18" charset="0"/>
              </a:rPr>
              <a:t>algorithms. Most simplest way is one dimensional FPE (only </a:t>
            </a:r>
            <a:r>
              <a:rPr lang="en-GB" altLang="de-DE" sz="1800" dirty="0" err="1" smtClean="0">
                <a:latin typeface="Times New Roman" pitchFamily="18" charset="0"/>
              </a:rPr>
              <a:t>dp</a:t>
            </a:r>
            <a:r>
              <a:rPr lang="en-GB" altLang="de-DE" sz="1800" dirty="0" smtClean="0">
                <a:latin typeface="Times New Roman" pitchFamily="18" charset="0"/>
              </a:rPr>
              <a:t>/p, or </a:t>
            </a:r>
            <a:r>
              <a:rPr lang="el-GR" altLang="de-DE" sz="1800" dirty="0" smtClean="0">
                <a:latin typeface="Times New Roman" pitchFamily="18" charset="0"/>
              </a:rPr>
              <a:t>ε</a:t>
            </a:r>
            <a:r>
              <a:rPr lang="de-DE" altLang="de-DE" sz="1800" baseline="-25000" dirty="0">
                <a:latin typeface="Times New Roman" pitchFamily="18" charset="0"/>
              </a:rPr>
              <a:t>x</a:t>
            </a:r>
            <a:r>
              <a:rPr lang="de-DE" altLang="de-DE" sz="1800" dirty="0">
                <a:latin typeface="Times New Roman" pitchFamily="18" charset="0"/>
              </a:rPr>
              <a:t> </a:t>
            </a:r>
            <a:r>
              <a:rPr lang="de-DE" altLang="de-DE" sz="1800" dirty="0" err="1" smtClean="0">
                <a:latin typeface="Times New Roman" pitchFamily="18" charset="0"/>
              </a:rPr>
              <a:t>or</a:t>
            </a:r>
            <a:r>
              <a:rPr lang="de-DE" altLang="de-DE" sz="1800" dirty="0" smtClean="0">
                <a:latin typeface="Times New Roman" pitchFamily="18" charset="0"/>
              </a:rPr>
              <a:t> </a:t>
            </a:r>
            <a:r>
              <a:rPr lang="de-DE" altLang="de-DE" sz="1800" dirty="0" err="1" smtClean="0">
                <a:latin typeface="Times New Roman" pitchFamily="18" charset="0"/>
              </a:rPr>
              <a:t>only</a:t>
            </a:r>
            <a:r>
              <a:rPr lang="de-DE" altLang="de-DE" sz="1800" dirty="0" smtClean="0">
                <a:latin typeface="Times New Roman" pitchFamily="18" charset="0"/>
              </a:rPr>
              <a:t> </a:t>
            </a:r>
            <a:r>
              <a:rPr lang="el-GR" altLang="de-DE" sz="1800" dirty="0" smtClean="0">
                <a:latin typeface="Times New Roman" pitchFamily="18" charset="0"/>
              </a:rPr>
              <a:t>ε</a:t>
            </a:r>
            <a:r>
              <a:rPr lang="de-DE" altLang="de-DE" sz="1800" baseline="-25000" dirty="0">
                <a:latin typeface="Times New Roman" pitchFamily="18" charset="0"/>
              </a:rPr>
              <a:t>y</a:t>
            </a:r>
            <a:r>
              <a:rPr lang="en-GB" altLang="de-DE" sz="1800" dirty="0" smtClean="0">
                <a:latin typeface="Times New Roman" pitchFamily="18" charset="0"/>
              </a:rPr>
              <a:t> ) </a:t>
            </a:r>
            <a:endParaRPr lang="en-GB" altLang="de-DE" sz="1800" dirty="0">
              <a:latin typeface="Times New Roman" pitchFamily="18" charset="0"/>
            </a:endParaRPr>
          </a:p>
        </p:txBody>
      </p:sp>
      <p:graphicFrame>
        <p:nvGraphicFramePr>
          <p:cNvPr id="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09104"/>
              </p:ext>
            </p:extLst>
          </p:nvPr>
        </p:nvGraphicFramePr>
        <p:xfrm>
          <a:off x="1258888" y="1677394"/>
          <a:ext cx="6121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66" name="Equation" r:id="rId3" imgW="3898900" imgH="469900" progId="Equation.3">
                  <p:embed/>
                </p:oleObj>
              </mc:Choice>
              <mc:Fallback>
                <p:oleObj name="Equation" r:id="rId3" imgW="3898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677394"/>
                        <a:ext cx="6121400" cy="749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1512813" y="1301156"/>
            <a:ext cx="6107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dirty="0">
                <a:latin typeface="Times New Roman" pitchFamily="18" charset="0"/>
              </a:rPr>
              <a:t>The general Fokker-Planck Equation </a:t>
            </a:r>
            <a:r>
              <a:rPr lang="en-US" altLang="de-DE" sz="1400" b="1" dirty="0">
                <a:latin typeface="Times New Roman" pitchFamily="18" charset="0"/>
              </a:rPr>
              <a:t>(FPE)</a:t>
            </a:r>
            <a:r>
              <a:rPr lang="en-US" altLang="de-DE" sz="1400" dirty="0">
                <a:latin typeface="Times New Roman" pitchFamily="18" charset="0"/>
              </a:rPr>
              <a:t> for </a:t>
            </a:r>
            <a:r>
              <a:rPr lang="en-US" altLang="de-DE" sz="1400" i="1" dirty="0" err="1">
                <a:latin typeface="Times New Roman" pitchFamily="18" charset="0"/>
              </a:rPr>
              <a:t>Nv</a:t>
            </a:r>
            <a:r>
              <a:rPr lang="en-US" altLang="de-DE" sz="1400" i="1" dirty="0">
                <a:latin typeface="Times New Roman" pitchFamily="18" charset="0"/>
              </a:rPr>
              <a:t> </a:t>
            </a:r>
            <a:r>
              <a:rPr lang="en-US" altLang="de-DE" sz="1400" dirty="0">
                <a:latin typeface="Times New Roman" pitchFamily="18" charset="0"/>
              </a:rPr>
              <a:t>variables X = (</a:t>
            </a:r>
            <a:r>
              <a:rPr lang="en-US" altLang="de-DE" sz="1400" i="1" dirty="0">
                <a:latin typeface="Times New Roman" pitchFamily="18" charset="0"/>
              </a:rPr>
              <a:t>x</a:t>
            </a:r>
            <a:r>
              <a:rPr lang="en-US" altLang="de-DE" sz="1400" dirty="0">
                <a:latin typeface="Times New Roman" pitchFamily="18" charset="0"/>
              </a:rPr>
              <a:t>1</a:t>
            </a:r>
            <a:r>
              <a:rPr lang="en-US" altLang="de-DE" sz="1400" i="1" dirty="0">
                <a:latin typeface="Times New Roman" pitchFamily="18" charset="0"/>
              </a:rPr>
              <a:t>; x</a:t>
            </a:r>
            <a:r>
              <a:rPr lang="en-US" altLang="de-DE" sz="1400" dirty="0">
                <a:latin typeface="Times New Roman" pitchFamily="18" charset="0"/>
              </a:rPr>
              <a:t>2</a:t>
            </a:r>
            <a:r>
              <a:rPr lang="en-US" altLang="de-DE" sz="1400" i="1" dirty="0">
                <a:latin typeface="Times New Roman" pitchFamily="18" charset="0"/>
              </a:rPr>
              <a:t>; : : : </a:t>
            </a:r>
            <a:r>
              <a:rPr lang="en-US" altLang="de-DE" sz="1400" i="1" dirty="0" err="1">
                <a:latin typeface="Times New Roman" pitchFamily="18" charset="0"/>
              </a:rPr>
              <a:t>xN</a:t>
            </a:r>
            <a:r>
              <a:rPr lang="en-US" altLang="de-DE" sz="1400" i="1" dirty="0">
                <a:latin typeface="Times New Roman" pitchFamily="18" charset="0"/>
              </a:rPr>
              <a:t> </a:t>
            </a:r>
            <a:r>
              <a:rPr lang="en-US" altLang="de-DE" sz="1400" dirty="0">
                <a:latin typeface="Times New Roman" pitchFamily="18" charset="0"/>
              </a:rPr>
              <a:t>):</a:t>
            </a:r>
            <a:endParaRPr lang="ru-RU" altLang="de-DE" sz="1400" dirty="0">
              <a:latin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887057" y="2776167"/>
            <a:ext cx="196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i="1" dirty="0">
                <a:latin typeface="Times New Roman" pitchFamily="18" charset="0"/>
              </a:rPr>
              <a:t>F</a:t>
            </a:r>
            <a:r>
              <a:rPr lang="en-US" altLang="de-DE" sz="1200" i="1" dirty="0">
                <a:latin typeface="Times New Roman" pitchFamily="18" charset="0"/>
              </a:rPr>
              <a:t>i</a:t>
            </a:r>
            <a:r>
              <a:rPr lang="en-US" altLang="de-DE" sz="1800" i="1" dirty="0">
                <a:latin typeface="Times New Roman" pitchFamily="18" charset="0"/>
              </a:rPr>
              <a:t> - </a:t>
            </a:r>
            <a:r>
              <a:rPr lang="en-US" altLang="de-DE" sz="1600" dirty="0">
                <a:latin typeface="Times New Roman" pitchFamily="18" charset="0"/>
              </a:rPr>
              <a:t>drift vector</a:t>
            </a:r>
            <a:r>
              <a:rPr lang="ru-RU" altLang="de-DE" sz="1800" dirty="0">
                <a:latin typeface="Times New Roman" pitchFamily="18" charset="0"/>
              </a:rPr>
              <a:t> </a:t>
            </a:r>
            <a:endParaRPr lang="de-DE" altLang="de-DE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i="1" dirty="0" err="1">
                <a:latin typeface="Times New Roman" pitchFamily="18" charset="0"/>
              </a:rPr>
              <a:t>D</a:t>
            </a:r>
            <a:r>
              <a:rPr lang="en-US" altLang="de-DE" sz="1200" i="1" dirty="0" err="1">
                <a:latin typeface="Times New Roman" pitchFamily="18" charset="0"/>
              </a:rPr>
              <a:t>ij</a:t>
            </a:r>
            <a:r>
              <a:rPr lang="ru-RU" altLang="de-DE" sz="1800" dirty="0">
                <a:latin typeface="Times New Roman" pitchFamily="18" charset="0"/>
              </a:rPr>
              <a:t> </a:t>
            </a:r>
            <a:r>
              <a:rPr lang="en-US" altLang="de-DE" sz="1800" dirty="0">
                <a:latin typeface="Times New Roman" pitchFamily="18" charset="0"/>
              </a:rPr>
              <a:t>- </a:t>
            </a:r>
            <a:r>
              <a:rPr lang="en-US" altLang="de-DE" sz="1600" dirty="0">
                <a:latin typeface="Times New Roman" pitchFamily="18" charset="0"/>
              </a:rPr>
              <a:t>diffusion tensor</a:t>
            </a:r>
            <a:r>
              <a:rPr lang="ru-RU" altLang="de-DE" sz="1800" dirty="0">
                <a:latin typeface="Times New Roman" pitchFamily="18" charset="0"/>
              </a:rPr>
              <a:t> </a:t>
            </a:r>
            <a:endParaRPr lang="en-US" altLang="de-DE" sz="180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8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9255" y="-16528"/>
            <a:ext cx="7019925" cy="1196975"/>
          </a:xfrm>
        </p:spPr>
        <p:txBody>
          <a:bodyPr/>
          <a:lstStyle/>
          <a:p>
            <a:r>
              <a:rPr lang="de-DE" dirty="0" smtClean="0"/>
              <a:t>Fokker-Plank </a:t>
            </a:r>
            <a:r>
              <a:rPr lang="de-DE" dirty="0" err="1" smtClean="0"/>
              <a:t>equation</a:t>
            </a:r>
            <a:r>
              <a:rPr lang="de-DE" dirty="0" smtClean="0"/>
              <a:t> (1D)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64312" y="3944938"/>
            <a:ext cx="34201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Ψ=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z,t</a:t>
            </a:r>
            <a:r>
              <a:rPr lang="de-DE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ΔN/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Δz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particle density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F=F(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z,t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cooling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(cooling)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D=D(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z,t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diffusion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 (heating)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2540712" y="1663043"/>
            <a:ext cx="36004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3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128784243"/>
              </p:ext>
            </p:extLst>
          </p:nvPr>
        </p:nvGraphicFramePr>
        <p:xfrm>
          <a:off x="2684381" y="1786074"/>
          <a:ext cx="331311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1" name="Equation" r:id="rId3" imgW="1714320" imgH="431640" progId="Equation.3">
                  <p:embed/>
                </p:oleObj>
              </mc:Choice>
              <mc:Fallback>
                <p:oleObj name="Equation" r:id="rId3" imgW="171432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381" y="1786074"/>
                        <a:ext cx="331311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9" descr="psi_evoli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17" y="2929186"/>
            <a:ext cx="4392613" cy="30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mit Pfeil 13"/>
          <p:cNvCxnSpPr/>
          <p:nvPr/>
        </p:nvCxnSpPr>
        <p:spPr bwMode="auto">
          <a:xfrm>
            <a:off x="6298249" y="4631820"/>
            <a:ext cx="457274" cy="8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 flipV="1">
            <a:off x="6932485" y="4640366"/>
            <a:ext cx="478564" cy="8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7096700" y="418933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2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6733" y="1179438"/>
            <a:ext cx="8861988" cy="9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Coefficients F and D include</a:t>
            </a:r>
          </a:p>
          <a:p>
            <a:pPr eaLnBrk="1" hangingPunct="1"/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 of Stochastic Cooling</a:t>
            </a:r>
            <a:endParaRPr lang="en-US" alt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2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7386123"/>
              </p:ext>
            </p:extLst>
          </p:nvPr>
        </p:nvGraphicFramePr>
        <p:xfrm>
          <a:off x="319644" y="2384461"/>
          <a:ext cx="3551602" cy="60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84" name="Equation" r:id="rId3" imgW="2666880" imgH="457200" progId="Equation.3">
                  <p:embed/>
                </p:oleObj>
              </mc:Choice>
              <mc:Fallback>
                <p:oleObj name="Equation" r:id="rId3" imgW="2666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44" y="2384461"/>
                        <a:ext cx="3551602" cy="608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5816970"/>
              </p:ext>
            </p:extLst>
          </p:nvPr>
        </p:nvGraphicFramePr>
        <p:xfrm>
          <a:off x="275713" y="3039532"/>
          <a:ext cx="5286398" cy="55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85" name="Equation" r:id="rId5" imgW="5079960" imgH="533160" progId="Equation.3">
                  <p:embed/>
                </p:oleObj>
              </mc:Choice>
              <mc:Fallback>
                <p:oleObj name="Equation" r:id="rId5" imgW="50799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13" y="3039532"/>
                        <a:ext cx="5286398" cy="55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5" descr="F_coef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8" y="3792570"/>
            <a:ext cx="3572141" cy="25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_compa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46" y="3792570"/>
            <a:ext cx="3679134" cy="25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49255" y="-16528"/>
            <a:ext cx="7019925" cy="1196975"/>
          </a:xfrm>
        </p:spPr>
        <p:txBody>
          <a:bodyPr/>
          <a:lstStyle/>
          <a:p>
            <a:r>
              <a:rPr lang="de-DE" dirty="0" smtClean="0"/>
              <a:t>Fokker-Plank </a:t>
            </a:r>
            <a:r>
              <a:rPr lang="de-DE" dirty="0" err="1" smtClean="0"/>
              <a:t>equation</a:t>
            </a:r>
            <a:r>
              <a:rPr lang="de-DE" dirty="0" smtClean="0"/>
              <a:t> (1D)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5862415" y="2519856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Coherent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(</a:t>
            </a:r>
            <a:r>
              <a:rPr lang="de-DE" dirty="0" err="1" smtClean="0"/>
              <a:t>cooling</a:t>
            </a:r>
            <a:r>
              <a:rPr lang="de-DE" dirty="0" smtClean="0"/>
              <a:t>)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862415" y="3039532"/>
            <a:ext cx="28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Incoherent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heating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55686" y="413285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10463" y="419324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8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98045" y="168778"/>
            <a:ext cx="6418269" cy="9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en-US" kern="0" dirty="0" smtClean="0">
                <a:latin typeface="Comic Sans MS" pitchFamily="66" charset="0"/>
              </a:rPr>
              <a:t>Fokker-Planck </a:t>
            </a:r>
            <a:r>
              <a:rPr lang="de-DE" altLang="en-US" kern="0" dirty="0" err="1" smtClean="0">
                <a:latin typeface="Comic Sans MS" pitchFamily="66" charset="0"/>
              </a:rPr>
              <a:t>equation</a:t>
            </a:r>
            <a:r>
              <a:rPr lang="de-DE" altLang="en-US" kern="0" dirty="0" smtClean="0">
                <a:latin typeface="Comic Sans MS" pitchFamily="66" charset="0"/>
              </a:rPr>
              <a:t> 2D </a:t>
            </a:r>
            <a:endParaRPr lang="de-DE" altLang="en-US" kern="0" dirty="0">
              <a:latin typeface="Comic Sans MS" pitchFamily="66" charset="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473144"/>
              </p:ext>
            </p:extLst>
          </p:nvPr>
        </p:nvGraphicFramePr>
        <p:xfrm>
          <a:off x="3395165" y="2917860"/>
          <a:ext cx="2951433" cy="47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0" name="Equation" r:id="rId3" imgW="3162300" imgH="508000" progId="Equation.3">
                  <p:embed/>
                </p:oleObj>
              </mc:Choice>
              <mc:Fallback>
                <p:oleObj name="Equation" r:id="rId3" imgW="3162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165" y="2917860"/>
                        <a:ext cx="2951433" cy="471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9" descr="pdf_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31" y="3453933"/>
            <a:ext cx="30972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pdf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40" y="3388935"/>
            <a:ext cx="33131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68989" y="3812122"/>
            <a:ext cx="490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t=0</a:t>
            </a:r>
            <a:endParaRPr lang="ru-RU" altLang="en-US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491554" y="3812121"/>
            <a:ext cx="636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t=5 s</a:t>
            </a:r>
            <a:endParaRPr lang="ru-RU" alt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55942"/>
              </p:ext>
            </p:extLst>
          </p:nvPr>
        </p:nvGraphicFramePr>
        <p:xfrm>
          <a:off x="1664716" y="1461138"/>
          <a:ext cx="6022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1" name="Equation" r:id="rId7" imgW="3835080" imgH="469800" progId="Equation.3">
                  <p:embed/>
                </p:oleObj>
              </mc:Choice>
              <mc:Fallback>
                <p:oleObj name="Equation" r:id="rId7" imgW="383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716" y="1461138"/>
                        <a:ext cx="60229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844177" y="2406572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p/p,  x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de-DE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740186">
            <a:off x="1980094" y="57927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dp</a:t>
            </a:r>
            <a:r>
              <a:rPr lang="de-DE" dirty="0" smtClean="0"/>
              <a:t>/p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 rot="17448232">
            <a:off x="3443956" y="539355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emittance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 rot="17448232">
            <a:off x="7478275" y="542138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emittance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 rot="740186">
            <a:off x="5901347" y="592841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dp</a:t>
            </a:r>
            <a:r>
              <a:rPr lang="de-DE" dirty="0" smtClean="0"/>
              <a:t>/p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7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201" y="0"/>
            <a:ext cx="7019925" cy="1196975"/>
          </a:xfrm>
        </p:spPr>
        <p:txBody>
          <a:bodyPr/>
          <a:lstStyle/>
          <a:p>
            <a:r>
              <a:rPr lang="en-US" dirty="0" smtClean="0"/>
              <a:t>Codes for simulations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02797" y="1922804"/>
            <a:ext cx="85310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Computer codes for numerical simulations </a:t>
            </a:r>
          </a:p>
          <a:p>
            <a:r>
              <a:rPr lang="en-US" sz="28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FOPLEQ-1D  (Fokker-Planck one dimension) </a:t>
            </a:r>
          </a:p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FOPLEQ-2D   (Fokker-Planck two dimensions)</a:t>
            </a:r>
          </a:p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MPT-6D  (TIME-Domain approach six dimensions, still under development)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9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56571" y="108958"/>
            <a:ext cx="5843202" cy="9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MPT-6D </a:t>
            </a:r>
            <a:r>
              <a:rPr lang="de-DE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de-DE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3620" name="Picture 4" descr="tof_sig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799" y="4551468"/>
            <a:ext cx="2238057" cy="164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21" name="Picture 5" descr="signal_not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02" y="4551468"/>
            <a:ext cx="2268865" cy="17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90" y="1419403"/>
            <a:ext cx="2962009" cy="1934518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2458"/>
              </p:ext>
            </p:extLst>
          </p:nvPr>
        </p:nvGraphicFramePr>
        <p:xfrm>
          <a:off x="4004468" y="4075113"/>
          <a:ext cx="11350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35" name="Equation" r:id="rId6" imgW="965160" imgH="507960" progId="Equation.3">
                  <p:embed/>
                </p:oleObj>
              </mc:Choice>
              <mc:Fallback>
                <p:oleObj name="Equation" r:id="rId6" imgW="965160" imgH="507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468" y="4075113"/>
                        <a:ext cx="11350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23776"/>
              </p:ext>
            </p:extLst>
          </p:nvPr>
        </p:nvGraphicFramePr>
        <p:xfrm>
          <a:off x="6091238" y="4075113"/>
          <a:ext cx="146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36" name="Equation" r:id="rId8" imgW="1244520" imgH="520560" progId="Equation.3">
                  <p:embed/>
                </p:oleObj>
              </mc:Choice>
              <mc:Fallback>
                <p:oleObj name="Equation" r:id="rId8" imgW="1244520" imgH="520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4075113"/>
                        <a:ext cx="14636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339800" y="620017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Notch</a:t>
            </a:r>
            <a:r>
              <a:rPr lang="de-DE" sz="1400" dirty="0" smtClean="0"/>
              <a:t> </a:t>
            </a:r>
            <a:r>
              <a:rPr lang="de-DE" sz="1400" dirty="0" err="1" smtClean="0"/>
              <a:t>filter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899160" y="6138618"/>
            <a:ext cx="1185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TOF, Palmer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3668505" y="3551893"/>
            <a:ext cx="383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Instead of inverse </a:t>
            </a:r>
            <a:r>
              <a:rPr lang="en-US" sz="1400" dirty="0" err="1" smtClean="0"/>
              <a:t>Laplase</a:t>
            </a:r>
            <a:r>
              <a:rPr lang="en-US" sz="1400" dirty="0" smtClean="0"/>
              <a:t> transformation </a:t>
            </a:r>
          </a:p>
          <a:p>
            <a:r>
              <a:rPr lang="en-US" sz="1400" dirty="0" smtClean="0"/>
              <a:t> simple analytical approximations are used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5461982" y="1622939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</a:t>
            </a:r>
            <a:r>
              <a:rPr lang="de-DE" sz="1200" baseline="-25000" dirty="0" err="1" smtClean="0"/>
              <a:t>s</a:t>
            </a:r>
            <a:r>
              <a:rPr lang="de-DE" sz="1200" dirty="0" smtClean="0"/>
              <a:t>=</a:t>
            </a:r>
            <a:endParaRPr lang="en-US" sz="1200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3794333" y="5836778"/>
            <a:ext cx="1413147" cy="12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 flipV="1">
            <a:off x="6091238" y="5818263"/>
            <a:ext cx="1413147" cy="12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4352457" y="558722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</a:t>
            </a:r>
            <a:r>
              <a:rPr lang="de-DE" sz="1200" baseline="-25000" dirty="0" err="1" smtClean="0"/>
              <a:t>s</a:t>
            </a:r>
            <a:endParaRPr lang="en-US" sz="1200" dirty="0"/>
          </a:p>
        </p:txBody>
      </p:sp>
      <p:sp>
        <p:nvSpPr>
          <p:cNvPr id="24" name="Textfeld 23"/>
          <p:cNvSpPr txBox="1"/>
          <p:nvPr/>
        </p:nvSpPr>
        <p:spPr>
          <a:xfrm>
            <a:off x="6580891" y="5594735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t</a:t>
            </a:r>
            <a:r>
              <a:rPr lang="de-DE" sz="1200" baseline="-25000" dirty="0" err="1" smtClean="0"/>
              <a:t>s</a:t>
            </a:r>
            <a:endParaRPr lang="en-US" sz="1200" dirty="0"/>
          </a:p>
        </p:txBody>
      </p:sp>
      <p:sp>
        <p:nvSpPr>
          <p:cNvPr id="25" name="Rechteck 24"/>
          <p:cNvSpPr/>
          <p:nvPr/>
        </p:nvSpPr>
        <p:spPr bwMode="auto">
          <a:xfrm>
            <a:off x="606751" y="1683520"/>
            <a:ext cx="2931208" cy="141285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055974"/>
              </p:ext>
            </p:extLst>
          </p:nvPr>
        </p:nvGraphicFramePr>
        <p:xfrm>
          <a:off x="737520" y="1711324"/>
          <a:ext cx="2182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37" name="Equation" r:id="rId10" imgW="1218960" imgH="228600" progId="Equation.3">
                  <p:embed/>
                </p:oleObj>
              </mc:Choice>
              <mc:Fallback>
                <p:oleObj name="Equation" r:id="rId10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20" y="1711324"/>
                        <a:ext cx="21828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336283"/>
              </p:ext>
            </p:extLst>
          </p:nvPr>
        </p:nvGraphicFramePr>
        <p:xfrm>
          <a:off x="664242" y="2224087"/>
          <a:ext cx="28162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38" name="Equation" r:id="rId12" imgW="1714320" imgH="431640" progId="Equation.3">
                  <p:embed/>
                </p:oleObj>
              </mc:Choice>
              <mc:Fallback>
                <p:oleObj name="Equation" r:id="rId12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42" y="2224087"/>
                        <a:ext cx="28162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328508" y="1362459"/>
            <a:ext cx="3733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turn by turn the coordinates are recalculated </a:t>
            </a:r>
            <a:endParaRPr lang="en-US" sz="1400" dirty="0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014397"/>
              </p:ext>
            </p:extLst>
          </p:nvPr>
        </p:nvGraphicFramePr>
        <p:xfrm>
          <a:off x="441608" y="4407545"/>
          <a:ext cx="1421375" cy="55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39" name="Equation" r:id="rId14" imgW="1015920" imgH="393480" progId="Equation.3">
                  <p:embed/>
                </p:oleObj>
              </mc:Choice>
              <mc:Fallback>
                <p:oleObj name="Equation" r:id="rId14" imgW="1015920" imgH="39348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08" y="4407545"/>
                        <a:ext cx="1421375" cy="55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350234" y="421499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Noise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965064" y="1208570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s(t) – </a:t>
            </a:r>
            <a:r>
              <a:rPr lang="de-DE" sz="1400" dirty="0" err="1" smtClean="0"/>
              <a:t>kicker</a:t>
            </a:r>
            <a:r>
              <a:rPr lang="de-DE" sz="1400" dirty="0" smtClean="0"/>
              <a:t> </a:t>
            </a:r>
            <a:r>
              <a:rPr lang="de-DE" sz="1400" dirty="0" err="1" smtClean="0"/>
              <a:t>response</a:t>
            </a:r>
            <a:endParaRPr lang="en-US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350234" y="5375819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N=10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 macro-particles</a:t>
            </a:r>
          </a:p>
          <a:p>
            <a:r>
              <a:rPr lang="en-US" sz="1400" dirty="0" smtClean="0"/>
              <a:t>n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= 5  samples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28508" y="3705781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– normalized gain [ &lt; 1]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1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3721" y="106820"/>
            <a:ext cx="7073797" cy="9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Benchmarking </a:t>
            </a:r>
            <a:r>
              <a:rPr lang="de-DE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MPT-6D </a:t>
            </a:r>
            <a:endParaRPr lang="de-DE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0546" name="Picture 2" descr="ESR_c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41" y="1495515"/>
            <a:ext cx="2965390" cy="211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47" name="Picture 3" descr="ESR_em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96" y="4297945"/>
            <a:ext cx="2771998" cy="21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48" name="Picture 4" descr="ESR_d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9" y="4358594"/>
            <a:ext cx="3006205" cy="214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41638" y="1246111"/>
            <a:ext cx="68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</a:t>
            </a:r>
            <a:r>
              <a:rPr lang="en-US" dirty="0" err="1" smtClean="0"/>
              <a:t>emmitance</a:t>
            </a:r>
            <a:r>
              <a:rPr lang="en-US" dirty="0" smtClean="0"/>
              <a:t> and </a:t>
            </a:r>
            <a:r>
              <a:rPr lang="en-US" dirty="0" err="1" smtClean="0"/>
              <a:t>Δp</a:t>
            </a:r>
            <a:r>
              <a:rPr lang="en-US" dirty="0" smtClean="0"/>
              <a:t>/p at ESR using PALMER method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2124016" y="3884072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MPT-6D calculations 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914400" y="1828801"/>
            <a:ext cx="2486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Argon beam </a:t>
            </a:r>
            <a:r>
              <a:rPr lang="de-DE" dirty="0" smtClean="0"/>
              <a:t>: </a:t>
            </a:r>
            <a:r>
              <a:rPr lang="de-DE" baseline="30000" dirty="0" smtClean="0"/>
              <a:t>36</a:t>
            </a:r>
            <a:r>
              <a:rPr lang="de-DE" dirty="0" smtClean="0"/>
              <a:t>Ar</a:t>
            </a:r>
            <a:r>
              <a:rPr lang="de-DE" baseline="30000" dirty="0" smtClean="0"/>
              <a:t>18+</a:t>
            </a:r>
            <a:r>
              <a:rPr lang="de-DE" dirty="0" smtClean="0"/>
              <a:t>,  </a:t>
            </a:r>
          </a:p>
          <a:p>
            <a:r>
              <a:rPr lang="de-DE" dirty="0" smtClean="0"/>
              <a:t>E=400 </a:t>
            </a:r>
            <a:r>
              <a:rPr lang="de-DE" dirty="0" err="1" smtClean="0"/>
              <a:t>MeV</a:t>
            </a:r>
            <a:r>
              <a:rPr lang="de-DE" dirty="0" smtClean="0"/>
              <a:t>/u</a:t>
            </a:r>
          </a:p>
          <a:p>
            <a:r>
              <a:rPr lang="de-DE" dirty="0" smtClean="0"/>
              <a:t>W=0.8 GHz</a:t>
            </a:r>
          </a:p>
          <a:p>
            <a:r>
              <a:rPr lang="de-DE" dirty="0" smtClean="0"/>
              <a:t>η = 0.31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93149" y="4891663"/>
            <a:ext cx="253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g and parameter of noise α are adjusted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21773" y="3611317"/>
            <a:ext cx="4083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/>
              <a:t>F. </a:t>
            </a:r>
            <a:r>
              <a:rPr lang="en-US" sz="1200" dirty="0" err="1"/>
              <a:t>Nolden</a:t>
            </a:r>
            <a:r>
              <a:rPr lang="en-US" sz="1200" dirty="0" smtClean="0"/>
              <a:t>, et. al. Proceedings </a:t>
            </a:r>
            <a:r>
              <a:rPr lang="en-US" sz="1200" dirty="0"/>
              <a:t>of EPAC </a:t>
            </a:r>
            <a:r>
              <a:rPr lang="en-US" sz="1200" dirty="0" smtClean="0"/>
              <a:t>2000,conference 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3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308" y="0"/>
            <a:ext cx="7019925" cy="119697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ooling </a:t>
            </a:r>
            <a:r>
              <a:rPr lang="en-US" dirty="0" smtClean="0"/>
              <a:t>of ions at CR 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890899" y="122032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Palmer method 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2" y="1627813"/>
            <a:ext cx="3909921" cy="48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01470"/>
              </p:ext>
            </p:extLst>
          </p:nvPr>
        </p:nvGraphicFramePr>
        <p:xfrm>
          <a:off x="2329864" y="1196975"/>
          <a:ext cx="919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87" name="Equation" r:id="rId4" imgW="558720" imgH="228600" progId="Equation.3">
                  <p:embed/>
                </p:oleObj>
              </mc:Choice>
              <mc:Fallback>
                <p:oleObj name="Equation" r:id="rId4" imgW="558720" imgH="2286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864" y="1196975"/>
                        <a:ext cx="9191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feil nach rechts 8"/>
          <p:cNvSpPr/>
          <p:nvPr/>
        </p:nvSpPr>
        <p:spPr bwMode="auto">
          <a:xfrm rot="7963363">
            <a:off x="1994280" y="1696272"/>
            <a:ext cx="671168" cy="253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1024"/>
          <p:cNvSpPr txBox="1">
            <a:spLocks noChangeArrowheads="1"/>
          </p:cNvSpPr>
          <p:nvPr/>
        </p:nvSpPr>
        <p:spPr bwMode="auto">
          <a:xfrm>
            <a:off x="4440915" y="3235434"/>
            <a:ext cx="3708066" cy="3785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W= 1 GHz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73563" y="3690911"/>
            <a:ext cx="2661306" cy="92333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Uranium beam </a:t>
            </a:r>
            <a:r>
              <a:rPr lang="en-US" b="1" baseline="30000" dirty="0" smtClean="0"/>
              <a:t>231</a:t>
            </a:r>
            <a:r>
              <a:rPr lang="en-US" b="1" dirty="0" smtClean="0"/>
              <a:t>U</a:t>
            </a:r>
            <a:r>
              <a:rPr lang="en-US" b="1" baseline="30000" dirty="0" smtClean="0"/>
              <a:t>92+</a:t>
            </a:r>
            <a:r>
              <a:rPr lang="en-US" b="1" dirty="0" smtClean="0"/>
              <a:t>  </a:t>
            </a:r>
          </a:p>
          <a:p>
            <a:r>
              <a:rPr lang="en-US" b="1" dirty="0" smtClean="0"/>
              <a:t>Energy  740 MeV/u</a:t>
            </a:r>
          </a:p>
          <a:p>
            <a:r>
              <a:rPr lang="en-US" b="1" dirty="0" smtClean="0"/>
              <a:t>η=0.17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899549"/>
              </p:ext>
            </p:extLst>
          </p:nvPr>
        </p:nvGraphicFramePr>
        <p:xfrm>
          <a:off x="7258579" y="2037016"/>
          <a:ext cx="854392" cy="5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88" name="Equation" r:id="rId6" imgW="660240" imgH="419040" progId="Equation.3">
                  <p:embed/>
                </p:oleObj>
              </mc:Choice>
              <mc:Fallback>
                <p:oleObj name="Equation" r:id="rId6" imgW="660240" imgH="41904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579" y="2037016"/>
                        <a:ext cx="854392" cy="535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/>
        </p:nvSpPr>
        <p:spPr bwMode="auto">
          <a:xfrm>
            <a:off x="4029873" y="1627813"/>
            <a:ext cx="2213608" cy="13542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64915"/>
              </p:ext>
            </p:extLst>
          </p:nvPr>
        </p:nvGraphicFramePr>
        <p:xfrm>
          <a:off x="4448175" y="1722438"/>
          <a:ext cx="1441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89" name="Equation" r:id="rId8" imgW="812447" imgH="228501" progId="Equation.3">
                  <p:embed/>
                </p:oleObj>
              </mc:Choice>
              <mc:Fallback>
                <p:oleObj name="Equation" r:id="rId8" imgW="812447" imgH="228501" progId="Equation.3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1722438"/>
                        <a:ext cx="14414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540348"/>
              </p:ext>
            </p:extLst>
          </p:nvPr>
        </p:nvGraphicFramePr>
        <p:xfrm>
          <a:off x="4373563" y="2197100"/>
          <a:ext cx="18129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90" name="Equation" r:id="rId10" imgW="1168400" imgH="457200" progId="Equation.3">
                  <p:embed/>
                </p:oleObj>
              </mc:Choice>
              <mc:Fallback>
                <p:oleObj name="Equation" r:id="rId10" imgW="1168400" imgH="4572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2197100"/>
                        <a:ext cx="18129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2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958" y="0"/>
            <a:ext cx="7019925" cy="1196975"/>
          </a:xfrm>
        </p:spPr>
        <p:txBody>
          <a:bodyPr/>
          <a:lstStyle/>
          <a:p>
            <a:r>
              <a:rPr lang="de-DE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9946" y="1781785"/>
            <a:ext cx="8513318" cy="22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en-US" altLang="de-DE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Basic principle of stochastic cooling </a:t>
            </a:r>
            <a:endParaRPr lang="en-US" altLang="de-DE" kern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de-DE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 Time domain approach </a:t>
            </a:r>
          </a:p>
          <a:p>
            <a:pPr eaLnBrk="1" hangingPunct="1">
              <a:buFontTx/>
              <a:buChar char="-"/>
              <a:defRPr/>
            </a:pPr>
            <a:r>
              <a:rPr lang="de-DE" altLang="de-DE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de-DE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 </a:t>
            </a:r>
            <a:r>
              <a:rPr lang="en-US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(short overview)   </a:t>
            </a:r>
            <a:endParaRPr lang="en-US" altLang="de-DE" sz="3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de-DE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Cooling at CR </a:t>
            </a:r>
            <a:r>
              <a:rPr lang="en-US" altLang="de-D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(preliminary results of simulations)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0A94F-88D2-4D70-A486-48CD669DC3F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7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308" y="0"/>
            <a:ext cx="7019925" cy="119697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ooling </a:t>
            </a:r>
            <a:r>
              <a:rPr lang="en-US" dirty="0" smtClean="0"/>
              <a:t>of ions at CR </a:t>
            </a:r>
            <a:endParaRPr lang="en-US" dirty="0"/>
          </a:p>
        </p:txBody>
      </p:sp>
      <p:pic>
        <p:nvPicPr>
          <p:cNvPr id="621572" name="Picture 4" descr="fig_0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46" y="3279439"/>
            <a:ext cx="3533687" cy="25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73" name="Picture 5" descr="fig_09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3" y="3286133"/>
            <a:ext cx="3673115" cy="257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50373" y="2286222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macro-particles</a:t>
            </a:r>
          </a:p>
          <a:p>
            <a:r>
              <a:rPr lang="en-US" sz="1600" dirty="0" smtClean="0"/>
              <a:t>n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=5  number of samples </a:t>
            </a:r>
            <a:endParaRPr lang="en-US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638123" y="1559284"/>
            <a:ext cx="769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MPT-6D and analytical </a:t>
            </a:r>
            <a:r>
              <a:rPr lang="en-US" sz="2000" dirty="0" smtClean="0"/>
              <a:t>calculation </a:t>
            </a:r>
            <a:r>
              <a:rPr lang="en-US" sz="2000" dirty="0" smtClean="0"/>
              <a:t>of cooling with </a:t>
            </a:r>
            <a:r>
              <a:rPr lang="en-US" sz="2000" dirty="0" smtClean="0"/>
              <a:t>Palmer method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0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308" y="0"/>
            <a:ext cx="7019925" cy="119697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ooling </a:t>
            </a:r>
            <a:r>
              <a:rPr lang="en-US" dirty="0" smtClean="0"/>
              <a:t>of antiprotons at CR 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2" y="1627813"/>
            <a:ext cx="3909921" cy="48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24"/>
          <p:cNvSpPr txBox="1">
            <a:spLocks noChangeArrowheads="1"/>
          </p:cNvSpPr>
          <p:nvPr/>
        </p:nvSpPr>
        <p:spPr bwMode="auto">
          <a:xfrm>
            <a:off x="4304504" y="3235434"/>
            <a:ext cx="3708066" cy="3785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W= 1 GHz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04504" y="3690911"/>
            <a:ext cx="2351926" cy="92333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Antiprotons   </a:t>
            </a:r>
          </a:p>
          <a:p>
            <a:r>
              <a:rPr lang="en-US" b="1" dirty="0" smtClean="0"/>
              <a:t>Energy  3000 MeV/u</a:t>
            </a:r>
          </a:p>
          <a:p>
            <a:r>
              <a:rPr lang="en-US" b="1" dirty="0" smtClean="0"/>
              <a:t>η=0.011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4247013" y="1613517"/>
            <a:ext cx="2931208" cy="141285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23462"/>
              </p:ext>
            </p:extLst>
          </p:nvPr>
        </p:nvGraphicFramePr>
        <p:xfrm>
          <a:off x="4377782" y="1641321"/>
          <a:ext cx="2182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0" name="Equation" r:id="rId4" imgW="1218960" imgH="228600" progId="Equation.3">
                  <p:embed/>
                </p:oleObj>
              </mc:Choice>
              <mc:Fallback>
                <p:oleObj name="Equation" r:id="rId4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782" y="1641321"/>
                        <a:ext cx="21828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60334"/>
              </p:ext>
            </p:extLst>
          </p:nvPr>
        </p:nvGraphicFramePr>
        <p:xfrm>
          <a:off x="4304504" y="2154084"/>
          <a:ext cx="28162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1" name="Equation" r:id="rId6" imgW="1714320" imgH="431640" progId="Equation.3">
                  <p:embed/>
                </p:oleObj>
              </mc:Choice>
              <mc:Fallback>
                <p:oleObj name="Equation" r:id="rId6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504" y="2154084"/>
                        <a:ext cx="28162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377782" y="121927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filter method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446" y="69011"/>
            <a:ext cx="7019925" cy="1196975"/>
          </a:xfrm>
        </p:spPr>
        <p:txBody>
          <a:bodyPr/>
          <a:lstStyle/>
          <a:p>
            <a:r>
              <a:rPr lang="en-US" dirty="0" smtClean="0"/>
              <a:t>Cooling </a:t>
            </a:r>
            <a:r>
              <a:rPr lang="en-US" dirty="0"/>
              <a:t>of antiprotons at CR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2317" y="1397805"/>
            <a:ext cx="567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Gain parameter is varied to find optimal value</a:t>
            </a:r>
            <a:endParaRPr lang="en-US" sz="2000" dirty="0"/>
          </a:p>
        </p:txBody>
      </p:sp>
      <p:pic>
        <p:nvPicPr>
          <p:cNvPr id="7" name="Picture 2" descr="fig_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84" y="1957612"/>
            <a:ext cx="3395547" cy="260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R_notch_pbar_d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5" y="1957612"/>
            <a:ext cx="3420592" cy="260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4"/>
          <p:cNvSpPr txBox="1"/>
          <p:nvPr/>
        </p:nvSpPr>
        <p:spPr>
          <a:xfrm>
            <a:off x="3600609" y="3464822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2.5x10</a:t>
            </a:r>
            <a:r>
              <a:rPr lang="de-DE" sz="1200" baseline="30000" dirty="0" smtClean="0"/>
              <a:t>-4</a:t>
            </a:r>
            <a:endParaRPr lang="en-US" sz="1200" dirty="0"/>
          </a:p>
        </p:txBody>
      </p:sp>
      <p:sp>
        <p:nvSpPr>
          <p:cNvPr id="10" name="Textfeld 5"/>
          <p:cNvSpPr txBox="1"/>
          <p:nvPr/>
        </p:nvSpPr>
        <p:spPr>
          <a:xfrm>
            <a:off x="7869814" y="3830812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1.2 mm*</a:t>
            </a:r>
            <a:r>
              <a:rPr lang="de-DE" sz="1200" dirty="0" smtClean="0"/>
              <a:t>mrad</a:t>
            </a:r>
            <a:endParaRPr lang="en-US" sz="1200" dirty="0"/>
          </a:p>
        </p:txBody>
      </p:sp>
      <p:sp>
        <p:nvSpPr>
          <p:cNvPr id="11" name="Textfeld 13"/>
          <p:cNvSpPr txBox="1"/>
          <p:nvPr/>
        </p:nvSpPr>
        <p:spPr>
          <a:xfrm>
            <a:off x="695836" y="4980961"/>
            <a:ext cx="769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the noise parameter must be more correct interpreted  </a:t>
            </a:r>
          </a:p>
          <a:p>
            <a:r>
              <a:rPr lang="en-US" dirty="0" smtClean="0"/>
              <a:t>Kicker response should be calculated via inverse </a:t>
            </a:r>
            <a:r>
              <a:rPr lang="en-US" dirty="0" smtClean="0"/>
              <a:t>Laplase</a:t>
            </a:r>
            <a:r>
              <a:rPr lang="en-US" dirty="0" smtClean="0"/>
              <a:t> transformations</a:t>
            </a:r>
            <a:endParaRPr lang="en-US" dirty="0"/>
          </a:p>
        </p:txBody>
      </p:sp>
      <p:graphicFrame>
        <p:nvGraphicFramePr>
          <p:cNvPr id="12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11610"/>
              </p:ext>
            </p:extLst>
          </p:nvPr>
        </p:nvGraphicFramePr>
        <p:xfrm>
          <a:off x="3728939" y="3739575"/>
          <a:ext cx="511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26" name="Equation" r:id="rId5" imgW="393480" imgH="431640" progId="Equation.3">
                  <p:embed/>
                </p:oleObj>
              </mc:Choice>
              <mc:Fallback>
                <p:oleObj name="Equation" r:id="rId5" imgW="393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939" y="3739575"/>
                        <a:ext cx="511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45923"/>
              </p:ext>
            </p:extLst>
          </p:nvPr>
        </p:nvGraphicFramePr>
        <p:xfrm>
          <a:off x="8271613" y="4145975"/>
          <a:ext cx="3460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27" name="Equation" r:id="rId7" imgW="266400" imgH="228600" progId="Equation.3">
                  <p:embed/>
                </p:oleObj>
              </mc:Choice>
              <mc:Fallback>
                <p:oleObj name="Equation" r:id="rId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1613" y="4145975"/>
                        <a:ext cx="3460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mit Pfeil 6"/>
          <p:cNvCxnSpPr/>
          <p:nvPr/>
        </p:nvCxnSpPr>
        <p:spPr bwMode="auto">
          <a:xfrm flipH="1">
            <a:off x="7869813" y="4086255"/>
            <a:ext cx="10511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2"/>
          <p:cNvCxnSpPr/>
          <p:nvPr/>
        </p:nvCxnSpPr>
        <p:spPr bwMode="auto">
          <a:xfrm flipH="1">
            <a:off x="3600608" y="3739575"/>
            <a:ext cx="73609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019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 descr="3_motod_pbar_em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90" y="3042303"/>
            <a:ext cx="3537710" cy="26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19" name="Picture 3" descr="3_metods_pbar_d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5" y="3042303"/>
            <a:ext cx="3524095" cy="263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50373" y="2286222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N=10</a:t>
            </a:r>
            <a:r>
              <a:rPr lang="en-US" baseline="30000" dirty="0" smtClean="0"/>
              <a:t>4</a:t>
            </a:r>
            <a:r>
              <a:rPr lang="en-US" dirty="0" smtClean="0"/>
              <a:t> macro-particles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s</a:t>
            </a:r>
            <a:r>
              <a:rPr lang="en-US" dirty="0" smtClean="0"/>
              <a:t>=5  number of samples 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19827" y="1397030"/>
            <a:ext cx="8278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MPT-6D </a:t>
            </a:r>
            <a:r>
              <a:rPr lang="en-US" sz="2000" dirty="0" smtClean="0"/>
              <a:t>code and </a:t>
            </a:r>
            <a:r>
              <a:rPr lang="en-US" sz="2000" dirty="0" smtClean="0"/>
              <a:t>analytical formulae are used for calculation of </a:t>
            </a:r>
            <a:r>
              <a:rPr lang="en-US" sz="2000" dirty="0" smtClean="0"/>
              <a:t>cooling</a:t>
            </a:r>
            <a:endParaRPr lang="en-US" sz="2000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97308" y="0"/>
            <a:ext cx="7019925" cy="119697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ooling </a:t>
            </a:r>
            <a:r>
              <a:rPr lang="en-US" dirty="0" smtClean="0"/>
              <a:t>of antiprotons at CR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3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8224" y="26201"/>
            <a:ext cx="7019925" cy="1196975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37368" y="1724252"/>
            <a:ext cx="7511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domain approach is more advanced method</a:t>
            </a:r>
          </a:p>
          <a:p>
            <a:r>
              <a:rPr lang="en-US" dirty="0" smtClean="0"/>
              <a:t>(simpler, multi-dimension, mixing simulation close to reality, other effects can be easy integrated, simulation time is reasonable (10-30 min depending on N)</a:t>
            </a:r>
          </a:p>
          <a:p>
            <a:endParaRPr lang="en-US" dirty="0" smtClean="0"/>
          </a:p>
          <a:p>
            <a:r>
              <a:rPr lang="en-US" dirty="0" smtClean="0"/>
              <a:t>Next steps: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Kicker response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Frequency characteristic of electronics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Plunging of electrodes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Combination of different methods (Palmer + Filter for ions)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Other effects can be included (IBS, target effect, RF-cavity (bunch rotation, barrier bucket), other...?). 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6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121" y="0"/>
            <a:ext cx="7019925" cy="1196975"/>
          </a:xfrm>
        </p:spPr>
        <p:txBody>
          <a:bodyPr/>
          <a:lstStyle/>
          <a:p>
            <a:r>
              <a:rPr lang="de-DE" dirty="0" err="1" smtClean="0"/>
              <a:t>Stochastic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5904" y="1776118"/>
            <a:ext cx="437356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b="1" dirty="0">
                <a:latin typeface="+mj-lt"/>
              </a:rPr>
              <a:t>Pickup</a:t>
            </a:r>
            <a:r>
              <a:rPr lang="en-US" altLang="de-DE" sz="2000" dirty="0">
                <a:latin typeface="+mj-lt"/>
              </a:rPr>
              <a:t> – </a:t>
            </a:r>
            <a:r>
              <a:rPr lang="en-US" altLang="de-DE" sz="2000" dirty="0" smtClean="0">
                <a:latin typeface="+mj-lt"/>
              </a:rPr>
              <a:t>detect </a:t>
            </a:r>
            <a:r>
              <a:rPr lang="en-US" altLang="de-DE" sz="2000" dirty="0">
                <a:latin typeface="+mj-lt"/>
              </a:rPr>
              <a:t>the beam parameters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de-DE" sz="2000" b="1" dirty="0">
                <a:latin typeface="+mj-lt"/>
              </a:rPr>
              <a:t>Electronics</a:t>
            </a:r>
            <a:r>
              <a:rPr lang="en-US" altLang="de-DE" sz="2000" dirty="0"/>
              <a:t> – </a:t>
            </a:r>
            <a:r>
              <a:rPr lang="en-US" altLang="de-DE" sz="2000" dirty="0" smtClean="0"/>
              <a:t>transfer signal, filter, amplify </a:t>
            </a:r>
            <a:endParaRPr lang="en-US" altLang="de-DE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0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b="1" dirty="0" smtClean="0">
                <a:latin typeface="+mj-lt"/>
              </a:rPr>
              <a:t>Kicker</a:t>
            </a:r>
            <a:r>
              <a:rPr lang="en-US" altLang="de-DE" sz="2000" dirty="0" smtClean="0">
                <a:latin typeface="+mj-lt"/>
              </a:rPr>
              <a:t> </a:t>
            </a:r>
            <a:r>
              <a:rPr lang="en-US" altLang="de-DE" sz="2000" dirty="0">
                <a:latin typeface="+mj-lt"/>
              </a:rPr>
              <a:t>– </a:t>
            </a:r>
            <a:r>
              <a:rPr lang="en-US" altLang="de-DE" sz="2000" dirty="0" smtClean="0">
                <a:latin typeface="+mj-lt"/>
              </a:rPr>
              <a:t>correct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0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smtClean="0">
                <a:latin typeface="+mj-lt"/>
              </a:rPr>
              <a:t>These  devises are places in storage ring, which parameters are important for stochastic cooling system     </a:t>
            </a:r>
            <a:endParaRPr lang="en-US" altLang="de-DE" sz="20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000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" y="1620752"/>
            <a:ext cx="4427538" cy="40963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78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85" y="0"/>
            <a:ext cx="8776531" cy="1196975"/>
          </a:xfrm>
        </p:spPr>
        <p:txBody>
          <a:bodyPr/>
          <a:lstStyle/>
          <a:p>
            <a:r>
              <a:rPr lang="en-US" dirty="0" smtClean="0"/>
              <a:t>Basic principle of stochastic cooling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53" y="2339143"/>
            <a:ext cx="4867779" cy="3766367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4598" y="1156194"/>
            <a:ext cx="91685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 smtClean="0">
                <a:latin typeface="Comic Sans MS" pitchFamily="66" charset="0"/>
              </a:rPr>
              <a:t>Measure position and apply a correction.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>
                <a:latin typeface="Comic Sans MS" pitchFamily="66" charset="0"/>
              </a:rPr>
              <a:t>One particle </a:t>
            </a:r>
            <a:r>
              <a:rPr lang="en-US" altLang="de-DE" sz="1800" dirty="0" smtClean="0">
                <a:latin typeface="Comic Sans MS" pitchFamily="66" charset="0"/>
              </a:rPr>
              <a:t>consideration: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 smtClean="0">
                <a:latin typeface="Comic Sans MS" pitchFamily="66" charset="0"/>
              </a:rPr>
              <a:t>One particle passing with maximal position at 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>
                <a:latin typeface="Comic Sans MS" panose="030F0702030302020204" pitchFamily="66" charset="0"/>
              </a:rPr>
              <a:t>Requirement: particle crossing </a:t>
            </a:r>
            <a:r>
              <a:rPr lang="en-US" sz="1800" dirty="0">
                <a:latin typeface="Comic Sans MS" panose="030F0702030302020204" pitchFamily="66" charset="0"/>
              </a:rPr>
              <a:t>the reference orbit at kicker with maximal angle</a:t>
            </a:r>
            <a:endParaRPr lang="en-US" altLang="de-DE" sz="1800" dirty="0">
              <a:latin typeface="Comic Sans MS" pitchFamily="66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687552" y="3535263"/>
            <a:ext cx="209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 dirty="0">
                <a:latin typeface="Times New Roman" pitchFamily="18" charset="0"/>
              </a:rPr>
              <a:t>Trajectory of not ideal particle 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5161896" y="3835893"/>
            <a:ext cx="79057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07333" y="2767506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imes New Roman" pitchFamily="18" charset="0"/>
              </a:rPr>
              <a:t>Closed orbit of the 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latin typeface="Times New Roman" pitchFamily="18" charset="0"/>
              </a:rPr>
              <a:t>(trajectory of the ideal particle)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1528108" y="3259631"/>
            <a:ext cx="727075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6351586" y="4655393"/>
            <a:ext cx="203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ΔX‘=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gX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– normalized gain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[0&lt;g≤1]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4660" y="6026706"/>
            <a:ext cx="359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Kicker eliminates angle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2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C_v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6" y="2668793"/>
            <a:ext cx="41894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19457" y="5413967"/>
            <a:ext cx="46758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gravity of one sample </a:t>
            </a:r>
            <a:r>
              <a:rPr lang="en-US" sz="1400" dirty="0" smtClean="0"/>
              <a:t>Position with respect to the reference orbit. Pick-up detects the value of this displacement and forms the signal.  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03892" y="25809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samples</a:t>
            </a:r>
            <a:r>
              <a:rPr lang="de-DE" dirty="0" smtClean="0"/>
              <a:t> </a:t>
            </a:r>
            <a:endParaRPr lang="en-US" dirty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993309" y="2937792"/>
            <a:ext cx="529839" cy="3839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856819" y="2950288"/>
            <a:ext cx="344383" cy="838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3676932" y="239629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value of sample</a:t>
            </a:r>
            <a:endParaRPr lang="en-US" dirty="0"/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5377545" y="2765622"/>
            <a:ext cx="410198" cy="302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5147847" y="2820493"/>
            <a:ext cx="169877" cy="5975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itel 1"/>
          <p:cNvSpPr txBox="1">
            <a:spLocks/>
          </p:cNvSpPr>
          <p:nvPr/>
        </p:nvSpPr>
        <p:spPr bwMode="auto">
          <a:xfrm>
            <a:off x="218771" y="0"/>
            <a:ext cx="8776531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kern="0" dirty="0" smtClean="0"/>
              <a:t>Basic principle of stochastic cooling</a:t>
            </a:r>
            <a:endParaRPr lang="en-US" kern="0" dirty="0"/>
          </a:p>
        </p:txBody>
      </p:sp>
      <p:sp>
        <p:nvSpPr>
          <p:cNvPr id="6" name="Textfeld 5"/>
          <p:cNvSpPr txBox="1"/>
          <p:nvPr/>
        </p:nvSpPr>
        <p:spPr>
          <a:xfrm>
            <a:off x="606751" y="1264778"/>
            <a:ext cx="8388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coasting beam is sampled. The number of samples and its time length </a:t>
            </a:r>
          </a:p>
          <a:p>
            <a:r>
              <a:rPr lang="en-US" dirty="0" smtClean="0"/>
              <a:t>is defined by frequency range [f</a:t>
            </a:r>
            <a:r>
              <a:rPr lang="en-US" baseline="-25000" dirty="0" smtClean="0"/>
              <a:t>1</a:t>
            </a:r>
            <a:r>
              <a:rPr lang="en-US" dirty="0" smtClean="0"/>
              <a:t> ; f</a:t>
            </a:r>
            <a:r>
              <a:rPr lang="en-US" baseline="-25000" dirty="0" smtClean="0"/>
              <a:t>2</a:t>
            </a:r>
            <a:r>
              <a:rPr lang="en-US" dirty="0" smtClean="0"/>
              <a:t>] of SC.  Bandwidth W=f</a:t>
            </a:r>
            <a:r>
              <a:rPr lang="en-US" baseline="-25000" dirty="0" smtClean="0"/>
              <a:t>2</a:t>
            </a:r>
            <a:r>
              <a:rPr lang="en-US" dirty="0" smtClean="0"/>
              <a:t>-f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 smtClean="0"/>
              <a:t>Nominal value for the CR  of    W=2-1=1 GHz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94" y="2765622"/>
            <a:ext cx="2789905" cy="2648345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>
            <a:off x="5377545" y="2820493"/>
            <a:ext cx="410198" cy="298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C_v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24645"/>
            <a:ext cx="44323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313" y="1337892"/>
            <a:ext cx="84550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smtClean="0">
                <a:latin typeface="+mj-lt"/>
              </a:rPr>
              <a:t>A sample of particles passing the kicker gets correction of the mean position.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smtClean="0">
                <a:latin typeface="+mj-lt"/>
              </a:rPr>
              <a:t>The individual particle coordinate is reduced by the mean value of ensemble.  After one turn one has not full cooling.          </a:t>
            </a:r>
            <a:endParaRPr lang="en-US" altLang="de-DE" sz="2000" dirty="0">
              <a:latin typeface="+mj-lt"/>
            </a:endParaRPr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8776531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kern="0" dirty="0" smtClean="0"/>
              <a:t>Basic principle of stochastic cooling</a:t>
            </a:r>
            <a:endParaRPr lang="en-US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10" y="2760291"/>
            <a:ext cx="3653644" cy="34408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1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8224" y="0"/>
            <a:ext cx="7019925" cy="1196975"/>
          </a:xfrm>
        </p:spPr>
        <p:txBody>
          <a:bodyPr/>
          <a:lstStyle/>
          <a:p>
            <a:r>
              <a:rPr lang="de-DE" dirty="0" smtClean="0"/>
              <a:t>Mixing 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45912" y="1210810"/>
            <a:ext cx="8453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de-DE" sz="2000" dirty="0" smtClean="0">
                <a:latin typeface="+mj-lt"/>
              </a:rPr>
              <a:t>All </a:t>
            </a:r>
            <a:r>
              <a:rPr lang="en-US" altLang="de-DE" sz="2000" dirty="0">
                <a:latin typeface="+mj-lt"/>
              </a:rPr>
              <a:t>particles </a:t>
            </a:r>
            <a:r>
              <a:rPr lang="en-US" altLang="de-DE" sz="2000" dirty="0" smtClean="0">
                <a:latin typeface="+mj-lt"/>
              </a:rPr>
              <a:t>migrate from </a:t>
            </a:r>
            <a:r>
              <a:rPr lang="en-US" altLang="de-DE" sz="2000" dirty="0">
                <a:latin typeface="+mj-lt"/>
              </a:rPr>
              <a:t>one sample to another </a:t>
            </a:r>
            <a:r>
              <a:rPr lang="en-US" altLang="de-DE" sz="2000" dirty="0" smtClean="0">
                <a:latin typeface="+mj-lt"/>
              </a:rPr>
              <a:t>one. This particle migration is called “mixing”.                </a:t>
            </a:r>
            <a:endParaRPr lang="en-US" altLang="de-DE" sz="2000" dirty="0">
              <a:latin typeface="+mj-lt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1" y="1918696"/>
            <a:ext cx="4077188" cy="3948010"/>
          </a:xfrm>
          <a:prstGeom prst="rect">
            <a:avLst/>
          </a:prstGeom>
        </p:spPr>
      </p:pic>
      <p:sp>
        <p:nvSpPr>
          <p:cNvPr id="11" name="Pfeil nach unten 10"/>
          <p:cNvSpPr/>
          <p:nvPr/>
        </p:nvSpPr>
        <p:spPr bwMode="auto">
          <a:xfrm rot="3184678">
            <a:off x="3734653" y="1821648"/>
            <a:ext cx="281354" cy="5871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04450" y="5609531"/>
            <a:ext cx="813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Because of mixing the new mean value of sample is formed. </a:t>
            </a:r>
          </a:p>
          <a:p>
            <a:r>
              <a:rPr lang="en-US" sz="1600" dirty="0" smtClean="0"/>
              <a:t>At the next turn the pick-up detects this value and then the kicker corrects it again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63" y="2538101"/>
            <a:ext cx="3579646" cy="3154942"/>
          </a:xfrm>
          <a:prstGeom prst="rect">
            <a:avLst/>
          </a:prstGeom>
        </p:spPr>
      </p:pic>
      <p:sp>
        <p:nvSpPr>
          <p:cNvPr id="15" name="Pfeil nach rechts 14"/>
          <p:cNvSpPr/>
          <p:nvPr/>
        </p:nvSpPr>
        <p:spPr bwMode="auto">
          <a:xfrm rot="19409741">
            <a:off x="4524076" y="4486209"/>
            <a:ext cx="800861" cy="298938"/>
          </a:xfrm>
          <a:prstGeom prst="rightArrow">
            <a:avLst>
              <a:gd name="adj1" fmla="val 33357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00095" y="2274165"/>
            <a:ext cx="2788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mean</a:t>
            </a:r>
            <a:r>
              <a:rPr lang="de-DE" sz="1200" dirty="0" smtClean="0"/>
              <a:t> </a:t>
            </a:r>
            <a:r>
              <a:rPr lang="de-DE" sz="1200" dirty="0" err="1" smtClean="0"/>
              <a:t>value</a:t>
            </a:r>
            <a:r>
              <a:rPr lang="de-DE" sz="1200" dirty="0" smtClean="0"/>
              <a:t> </a:t>
            </a:r>
            <a:r>
              <a:rPr lang="de-DE" sz="1200" dirty="0" err="1" smtClean="0"/>
              <a:t>evolution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one</a:t>
            </a:r>
            <a:r>
              <a:rPr lang="de-DE" sz="1200" dirty="0" smtClean="0"/>
              <a:t> sample</a:t>
            </a:r>
            <a:endParaRPr lang="en-US" sz="1200" dirty="0"/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5836778" y="2551164"/>
            <a:ext cx="0" cy="4569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875330" y="4994033"/>
            <a:ext cx="1572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mean value appears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AA1E55-9AF9-4CC5-844A-ED769E3D16C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1830</Words>
  <Application>Microsoft Office PowerPoint</Application>
  <PresentationFormat>On-screen Show (4:3)</PresentationFormat>
  <Paragraphs>326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Standarddesign</vt:lpstr>
      <vt:lpstr>Equation</vt:lpstr>
      <vt:lpstr>Formel</vt:lpstr>
      <vt:lpstr>Marina Dolinska 28th August , 2014 </vt:lpstr>
      <vt:lpstr>Cooling methods  </vt:lpstr>
      <vt:lpstr>PowerPoint Presentation</vt:lpstr>
      <vt:lpstr>Outline</vt:lpstr>
      <vt:lpstr>Stochastic cooling system</vt:lpstr>
      <vt:lpstr>Basic principle of stochastic cooling</vt:lpstr>
      <vt:lpstr>PowerPoint Presentation</vt:lpstr>
      <vt:lpstr>Basic principle of stochastic cooling</vt:lpstr>
      <vt:lpstr>Mixing </vt:lpstr>
      <vt:lpstr>Theoretical study </vt:lpstr>
      <vt:lpstr>The main ideas of  time domain approach </vt:lpstr>
      <vt:lpstr>Time domain approach </vt:lpstr>
      <vt:lpstr>Particle generation</vt:lpstr>
      <vt:lpstr>Sampling</vt:lpstr>
      <vt:lpstr>Pick-up action </vt:lpstr>
      <vt:lpstr>On the way from Pick-up to Kicker</vt:lpstr>
      <vt:lpstr>On the way from Pick-up to Kicker</vt:lpstr>
      <vt:lpstr>Kicker action </vt:lpstr>
      <vt:lpstr>On the way from Kicker to Pick-up</vt:lpstr>
      <vt:lpstr>cooling effect</vt:lpstr>
      <vt:lpstr>PowerPoint Presentation</vt:lpstr>
      <vt:lpstr>cooling effect in time domain treatment  </vt:lpstr>
      <vt:lpstr>Noise of signal</vt:lpstr>
      <vt:lpstr>Noise of signal</vt:lpstr>
      <vt:lpstr>Kicker response </vt:lpstr>
      <vt:lpstr>Kicker response </vt:lpstr>
      <vt:lpstr>PowerPoint Presentation</vt:lpstr>
      <vt:lpstr>Other approaches (short overview) </vt:lpstr>
      <vt:lpstr>Analytical formulae</vt:lpstr>
      <vt:lpstr>Analytical </vt:lpstr>
      <vt:lpstr>Analytical </vt:lpstr>
      <vt:lpstr>Fokker-Plank equation </vt:lpstr>
      <vt:lpstr>Fokker-Plank equation (1D)</vt:lpstr>
      <vt:lpstr>Fokker-Plank equation (1D)</vt:lpstr>
      <vt:lpstr>PowerPoint Presentation</vt:lpstr>
      <vt:lpstr>Codes for simulations </vt:lpstr>
      <vt:lpstr>PowerPoint Presentation</vt:lpstr>
      <vt:lpstr>PowerPoint Presentation</vt:lpstr>
      <vt:lpstr>Cooling of ions at CR </vt:lpstr>
      <vt:lpstr>Cooling of ions at CR </vt:lpstr>
      <vt:lpstr>Cooling of antiprotons at CR </vt:lpstr>
      <vt:lpstr>Cooling of antiprotons at CR </vt:lpstr>
      <vt:lpstr>Cooling of antiprotons at CR </vt:lpstr>
      <vt:lpstr>Conclusion</vt:lpstr>
    </vt:vector>
  </TitlesOfParts>
  <Company>GSI-Darmstadt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of the NESR</dc:title>
  <dc:creator>Peter Beller</dc:creator>
  <cp:lastModifiedBy>Dolinska, Maryna Dr.</cp:lastModifiedBy>
  <cp:revision>648</cp:revision>
  <cp:lastPrinted>2014-08-27T09:04:59Z</cp:lastPrinted>
  <dcterms:created xsi:type="dcterms:W3CDTF">2001-05-23T12:58:02Z</dcterms:created>
  <dcterms:modified xsi:type="dcterms:W3CDTF">2014-08-27T13:26:21Z</dcterms:modified>
</cp:coreProperties>
</file>