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3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7" r:id="rId3"/>
    <p:sldId id="285" r:id="rId4"/>
    <p:sldId id="293" r:id="rId5"/>
    <p:sldId id="294" r:id="rId6"/>
    <p:sldId id="286" r:id="rId7"/>
    <p:sldId id="266" r:id="rId8"/>
    <p:sldId id="267" r:id="rId9"/>
    <p:sldId id="296" r:id="rId10"/>
    <p:sldId id="272" r:id="rId11"/>
    <p:sldId id="274" r:id="rId12"/>
    <p:sldId id="302" r:id="rId13"/>
    <p:sldId id="277" r:id="rId14"/>
    <p:sldId id="299" r:id="rId15"/>
    <p:sldId id="290" r:id="rId16"/>
    <p:sldId id="297" r:id="rId17"/>
    <p:sldId id="288" r:id="rId18"/>
    <p:sldId id="303" r:id="rId19"/>
  </p:sldIdLst>
  <p:sldSz cx="9906000" cy="6858000" type="A4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024" y="-104"/>
      </p:cViewPr>
      <p:guideLst>
        <p:guide orient="horz" pos="708"/>
        <p:guide pos="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31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15.emf"/><Relationship Id="rId5" Type="http://schemas.openxmlformats.org/officeDocument/2006/relationships/image" Target="../media/image25.emf"/><Relationship Id="rId1" Type="http://schemas.openxmlformats.org/officeDocument/2006/relationships/image" Target="../media/image33.emf"/><Relationship Id="rId2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E3CCFF-73A1-894C-A6E7-8D9F5B42B745}" type="datetimeFigureOut">
              <a:rPr lang="de-DE"/>
              <a:pPr>
                <a:defRPr/>
              </a:pPr>
              <a:t>15.10.14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17D67D-C33D-2E45-8256-B3E35F1FEF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565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0D5D0A-E521-6042-BAFA-0A92ECBA7B52}" type="datetimeFigureOut">
              <a:rPr lang="de-DE"/>
              <a:pPr>
                <a:defRPr/>
              </a:pPr>
              <a:t>15.10.14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FBC838-79E8-1940-87C3-323F570A78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50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Altitude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58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Altitude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58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12.9 or 13.8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27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fair-me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8" r="5373" b="5511"/>
          <a:stretch>
            <a:fillRect/>
          </a:stretch>
        </p:blipFill>
        <p:spPr bwMode="auto">
          <a:xfrm>
            <a:off x="120386" y="1417638"/>
            <a:ext cx="9670389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ung 11"/>
          <p:cNvGrpSpPr>
            <a:grpSpLocks/>
          </p:cNvGrpSpPr>
          <p:nvPr userDrawn="1"/>
        </p:nvGrpSpPr>
        <p:grpSpPr bwMode="auto">
          <a:xfrm>
            <a:off x="3460221" y="150813"/>
            <a:ext cx="6082904" cy="844550"/>
            <a:chOff x="3193470" y="150090"/>
            <a:chExt cx="5615712" cy="845268"/>
          </a:xfrm>
        </p:grpSpPr>
        <p:sp>
          <p:nvSpPr>
            <p:cNvPr id="6" name="Rechteck 8"/>
            <p:cNvSpPr/>
            <p:nvPr userDrawn="1"/>
          </p:nvSpPr>
          <p:spPr>
            <a:xfrm>
              <a:off x="7030953" y="150090"/>
              <a:ext cx="1778229" cy="560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Textfeld 7"/>
            <p:cNvSpPr txBox="1">
              <a:spLocks noChangeArrowheads="1"/>
            </p:cNvSpPr>
            <p:nvPr userDrawn="1"/>
          </p:nvSpPr>
          <p:spPr bwMode="auto">
            <a:xfrm>
              <a:off x="3193470" y="594968"/>
              <a:ext cx="5531563" cy="4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de-DE" sz="1000" smtClean="0">
                  <a:solidFill>
                    <a:srgbClr val="333333"/>
                  </a:solidFill>
                  <a:cs typeface="Arial" charset="0"/>
                </a:rPr>
                <a:t>GSI Helmholtzzentrum für Schwerionenforschung GmbH</a:t>
              </a:r>
            </a:p>
            <a:p>
              <a:pPr algn="r">
                <a:defRPr/>
              </a:pPr>
              <a:endParaRPr lang="de-DE" sz="1000" smtClean="0">
                <a:solidFill>
                  <a:srgbClr val="333333"/>
                </a:solidFill>
                <a:cs typeface="Arial" charset="0"/>
              </a:endParaRPr>
            </a:p>
          </p:txBody>
        </p:sp>
        <p:pic>
          <p:nvPicPr>
            <p:cNvPr id="8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965" y="178975"/>
              <a:ext cx="1349516" cy="44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hteck 12"/>
          <p:cNvSpPr/>
          <p:nvPr userDrawn="1"/>
        </p:nvSpPr>
        <p:spPr>
          <a:xfrm>
            <a:off x="438548" y="6650038"/>
            <a:ext cx="9352227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5860" y="3244365"/>
            <a:ext cx="7158142" cy="77986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4024230"/>
            <a:ext cx="69342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81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779" y="4637"/>
            <a:ext cx="6762537" cy="78755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20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5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7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-3440" y="6607175"/>
            <a:ext cx="9906000" cy="2555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465" y="1450975"/>
            <a:ext cx="8896483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8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83" y="260350"/>
            <a:ext cx="146182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941388"/>
            <a:ext cx="9906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4" name="Textfeld 10"/>
          <p:cNvSpPr txBox="1">
            <a:spLocks noChangeArrowheads="1"/>
          </p:cNvSpPr>
          <p:nvPr/>
        </p:nvSpPr>
        <p:spPr bwMode="auto">
          <a:xfrm>
            <a:off x="471223" y="6619876"/>
            <a:ext cx="409654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GSI </a:t>
            </a:r>
            <a:r>
              <a:rPr lang="de-DE" sz="1000" dirty="0" err="1" smtClean="0">
                <a:solidFill>
                  <a:srgbClr val="333333"/>
                </a:solidFill>
                <a:cs typeface="Arial" charset="0"/>
              </a:rPr>
              <a:t>Helmholtzzentrum</a:t>
            </a: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 für Schwerionenforschung GmbH</a:t>
            </a:r>
          </a:p>
        </p:txBody>
      </p:sp>
      <p:sp>
        <p:nvSpPr>
          <p:cNvPr id="1031" name="Titelplatzhalter 1"/>
          <p:cNvSpPr>
            <a:spLocks noGrp="1"/>
          </p:cNvSpPr>
          <p:nvPr>
            <p:ph type="title"/>
          </p:nvPr>
        </p:nvSpPr>
        <p:spPr bwMode="auto">
          <a:xfrm>
            <a:off x="457465" y="6350"/>
            <a:ext cx="6762221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812800"/>
            <a:ext cx="276887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76887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178" name="TextBox 15"/>
          <p:cNvSpPr txBox="1">
            <a:spLocks noChangeArrowheads="1"/>
          </p:cNvSpPr>
          <p:nvPr userDrawn="1"/>
        </p:nvSpPr>
        <p:spPr bwMode="auto">
          <a:xfrm>
            <a:off x="4567767" y="6610351"/>
            <a:ext cx="209126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Sabrina Appel | PBBP</a:t>
            </a:r>
          </a:p>
        </p:txBody>
      </p:sp>
      <p:sp>
        <p:nvSpPr>
          <p:cNvPr id="7179" name="TextBox 16"/>
          <p:cNvSpPr txBox="1">
            <a:spLocks noChangeArrowheads="1"/>
          </p:cNvSpPr>
          <p:nvPr userDrawn="1"/>
        </p:nvSpPr>
        <p:spPr bwMode="auto">
          <a:xfrm>
            <a:off x="7905884" y="6610351"/>
            <a:ext cx="15873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1000" dirty="0" smtClean="0"/>
              <a:t>10 </a:t>
            </a:r>
            <a:r>
              <a:rPr lang="en-US" sz="1000" noProof="0" dirty="0" smtClean="0"/>
              <a:t>October</a:t>
            </a:r>
            <a:r>
              <a:rPr lang="de-DE" sz="1000" dirty="0" smtClean="0"/>
              <a:t> 2014</a:t>
            </a:r>
            <a:endParaRPr lang="en-US" sz="1000" dirty="0" smtClean="0"/>
          </a:p>
        </p:txBody>
      </p:sp>
      <p:sp>
        <p:nvSpPr>
          <p:cNvPr id="7180" name="TextBox 17"/>
          <p:cNvSpPr txBox="1">
            <a:spLocks noChangeArrowheads="1"/>
          </p:cNvSpPr>
          <p:nvPr userDrawn="1"/>
        </p:nvSpPr>
        <p:spPr bwMode="auto">
          <a:xfrm>
            <a:off x="9493250" y="6619876"/>
            <a:ext cx="1238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BC9F636-5EA6-A944-86B3-EC0FB3FEA444}" type="slidenum">
              <a:rPr lang="en-US" sz="1000" smtClean="0"/>
              <a:pPr>
                <a:defRPr/>
              </a:pPr>
              <a:t>‹#›</a:t>
            </a:fld>
            <a:endParaRPr lang="en-US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1" r:id="rId2"/>
    <p:sldLayoutId id="2147483752" r:id="rId3"/>
    <p:sldLayoutId id="2147483753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2400" kern="1200">
          <a:solidFill>
            <a:srgbClr val="333333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2000" kern="1200">
          <a:solidFill>
            <a:srgbClr val="333333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kern="1200">
          <a:solidFill>
            <a:srgbClr val="333333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1600" kern="1200">
          <a:solidFill>
            <a:srgbClr val="333333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1400" kern="1200">
          <a:solidFill>
            <a:srgbClr val="333333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hyperlink" Target="https://code.google.com/p/py-orbi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image" Target="../media/image21.emf"/><Relationship Id="rId21" Type="http://schemas.openxmlformats.org/officeDocument/2006/relationships/oleObject" Target="../embeddings/oleObject15.bin"/><Relationship Id="rId22" Type="http://schemas.openxmlformats.org/officeDocument/2006/relationships/image" Target="../media/image22.emf"/><Relationship Id="rId23" Type="http://schemas.openxmlformats.org/officeDocument/2006/relationships/image" Target="../media/image27.emf"/><Relationship Id="rId24" Type="http://schemas.openxmlformats.org/officeDocument/2006/relationships/image" Target="../media/image28.emf"/><Relationship Id="rId25" Type="http://schemas.openxmlformats.org/officeDocument/2006/relationships/image" Target="../media/image29.emf"/><Relationship Id="rId26" Type="http://schemas.openxmlformats.org/officeDocument/2006/relationships/image" Target="../media/image30.emf"/><Relationship Id="rId27" Type="http://schemas.openxmlformats.org/officeDocument/2006/relationships/oleObject" Target="../embeddings/oleObject16.bin"/><Relationship Id="rId28" Type="http://schemas.openxmlformats.org/officeDocument/2006/relationships/image" Target="../media/image23.emf"/><Relationship Id="rId29" Type="http://schemas.openxmlformats.org/officeDocument/2006/relationships/oleObject" Target="../embeddings/oleObject17.bin"/><Relationship Id="rId30" Type="http://schemas.openxmlformats.org/officeDocument/2006/relationships/image" Target="../media/image24.emf"/><Relationship Id="rId31" Type="http://schemas.openxmlformats.org/officeDocument/2006/relationships/oleObject" Target="../embeddings/oleObject18.bin"/><Relationship Id="rId32" Type="http://schemas.openxmlformats.org/officeDocument/2006/relationships/image" Target="../media/image25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6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2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15.emf"/><Relationship Id="rId15" Type="http://schemas.openxmlformats.org/officeDocument/2006/relationships/image" Target="../media/image34.emf"/><Relationship Id="rId16" Type="http://schemas.openxmlformats.org/officeDocument/2006/relationships/image" Target="../media/image35.emf"/><Relationship Id="rId17" Type="http://schemas.openxmlformats.org/officeDocument/2006/relationships/image" Target="../media/image36.emf"/><Relationship Id="rId18" Type="http://schemas.openxmlformats.org/officeDocument/2006/relationships/oleObject" Target="../embeddings/oleObject27.bin"/><Relationship Id="rId19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33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1503098" y="3028950"/>
            <a:ext cx="6578204" cy="138588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Genetic algorithms and SIS multi-turn injection</a:t>
            </a:r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0898" y="6151563"/>
            <a:ext cx="2147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Sabrina Appel, GSI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 implementation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8589" y="1198476"/>
            <a:ext cx="7968848" cy="255454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buClr>
                <a:srgbClr val="FDBB63"/>
              </a:buClr>
            </a:pPr>
            <a:r>
              <a:rPr lang="en-US" sz="1600" b="1" dirty="0" smtClean="0"/>
              <a:t>Parallel algorithms</a:t>
            </a:r>
          </a:p>
          <a:p>
            <a:pPr marL="285750" indent="-285750" algn="l">
              <a:lnSpc>
                <a:spcPct val="50000"/>
              </a:lnSpc>
              <a:buClr>
                <a:srgbClr val="FDBB63"/>
              </a:buClr>
              <a:buFont typeface="Wingdings" charset="2"/>
              <a:buChar char="§"/>
            </a:pPr>
            <a:endParaRPr lang="en-US" sz="1600" dirty="0" smtClean="0"/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/>
              <a:t>Implementation of genetic operators and algorithms </a:t>
            </a:r>
          </a:p>
          <a:p>
            <a:pPr marL="742950" lvl="1" indent="-285750">
              <a:lnSpc>
                <a:spcPct val="50000"/>
              </a:lnSpc>
              <a:buClr>
                <a:srgbClr val="FDBB63"/>
              </a:buClr>
              <a:buFont typeface="Wingdings" charset="2"/>
              <a:buChar char="§"/>
            </a:pPr>
            <a:endParaRPr lang="en-US" sz="1600" dirty="0" smtClean="0"/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Use MPI to establish a master/slave model</a:t>
            </a:r>
          </a:p>
          <a:p>
            <a:pPr marL="1200150" lvl="2" indent="-285750">
              <a:buClr>
                <a:srgbClr val="FDBB63"/>
              </a:buClr>
              <a:buFont typeface="Wingdings" charset="2"/>
              <a:buChar char="§"/>
            </a:pPr>
            <a:endParaRPr lang="en-US" sz="1600" dirty="0" smtClean="0"/>
          </a:p>
          <a:p>
            <a:pPr marL="1200150" lvl="2" indent="-285750">
              <a:lnSpc>
                <a:spcPct val="50000"/>
              </a:lnSpc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The master</a:t>
            </a:r>
            <a:r>
              <a:rPr lang="en-US" sz="1600" dirty="0"/>
              <a:t> </a:t>
            </a:r>
            <a:r>
              <a:rPr lang="en-US" sz="1600" dirty="0" smtClean="0"/>
              <a:t>performs genetic operations </a:t>
            </a:r>
          </a:p>
          <a:p>
            <a:pPr marL="1657350" lvl="3" indent="-285750">
              <a:buClr>
                <a:srgbClr val="FDBB63"/>
              </a:buClr>
              <a:buFont typeface="Lucida Grande"/>
              <a:buChar char="-"/>
            </a:pPr>
            <a:r>
              <a:rPr lang="en-US" sz="1600" dirty="0" smtClean="0"/>
              <a:t>Generate population, selection, crossover, mutation</a:t>
            </a:r>
          </a:p>
          <a:p>
            <a:pPr marL="1200150" lvl="2" indent="-285750">
              <a:buClr>
                <a:srgbClr val="FDBB63"/>
              </a:buClr>
              <a:buFont typeface="Wingdings" charset="2"/>
              <a:buChar char="§"/>
            </a:pPr>
            <a:endParaRPr lang="en-US" sz="1600" dirty="0" smtClean="0"/>
          </a:p>
          <a:p>
            <a:pPr marL="1200150" lvl="2" indent="-285750">
              <a:lnSpc>
                <a:spcPct val="50000"/>
              </a:lnSpc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The slave</a:t>
            </a:r>
            <a:r>
              <a:rPr lang="en-US" sz="1600" dirty="0"/>
              <a:t>s</a:t>
            </a:r>
            <a:r>
              <a:rPr lang="en-US" sz="1600" dirty="0" smtClean="0"/>
              <a:t> </a:t>
            </a:r>
            <a:r>
              <a:rPr lang="en-US" sz="1600" dirty="0"/>
              <a:t>e</a:t>
            </a:r>
            <a:r>
              <a:rPr lang="en-US" sz="1600" dirty="0" smtClean="0"/>
              <a:t>valuate fitness function for each individual</a:t>
            </a:r>
          </a:p>
          <a:p>
            <a:pPr marL="1657350" lvl="3" indent="-285750">
              <a:buClr>
                <a:srgbClr val="FDBB63"/>
              </a:buClr>
              <a:buFont typeface="Lucida Grande"/>
              <a:buChar char="-"/>
            </a:pPr>
            <a:r>
              <a:rPr lang="en-US" sz="1600" dirty="0" smtClean="0"/>
              <a:t>Accelerator simulation code</a:t>
            </a:r>
          </a:p>
          <a:p>
            <a:pPr marL="1657350" lvl="3" indent="-285750">
              <a:buClr>
                <a:srgbClr val="FDBB63"/>
              </a:buClr>
              <a:buFont typeface="Lucida Grande"/>
              <a:buChar char="-"/>
            </a:pPr>
            <a:r>
              <a:rPr lang="en-US" sz="1600" dirty="0" smtClean="0"/>
              <a:t>“Bottleneck” -&gt;  Will be called for each individual at each generation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344" y="4015319"/>
            <a:ext cx="9300796" cy="1200328"/>
          </a:xfrm>
          <a:prstGeom prst="rect">
            <a:avLst/>
          </a:prstGeom>
        </p:spPr>
        <p:txBody>
          <a:bodyPr vert="horz" wrap="square" lIns="91440" tIns="45720" rIns="91440" bIns="45720" numCol="1" spcCol="0" rtlCol="0" anchor="t">
            <a:spAutoFit/>
          </a:bodyPr>
          <a:lstStyle/>
          <a:p>
            <a:pPr>
              <a:buClr>
                <a:srgbClr val="FDBB63"/>
              </a:buClr>
            </a:pPr>
            <a:r>
              <a:rPr lang="en-US" sz="1600" b="1" dirty="0" smtClean="0"/>
              <a:t>It sounds like a </a:t>
            </a:r>
            <a:r>
              <a:rPr lang="en-US" sz="1600" b="1" dirty="0"/>
              <a:t>lot </a:t>
            </a:r>
            <a:r>
              <a:rPr lang="en-US" sz="1600" b="1" dirty="0" smtClean="0"/>
              <a:t>of work</a:t>
            </a:r>
          </a:p>
          <a:p>
            <a:pPr>
              <a:lnSpc>
                <a:spcPct val="50000"/>
              </a:lnSpc>
              <a:buClr>
                <a:srgbClr val="FDBB63"/>
              </a:buClr>
            </a:pPr>
            <a:endParaRPr lang="en-US" sz="1600" dirty="0" smtClean="0"/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Not, </a:t>
            </a:r>
            <a:r>
              <a:rPr lang="en-US" sz="1600" dirty="0"/>
              <a:t>if you use available </a:t>
            </a:r>
            <a:r>
              <a:rPr lang="en-US" sz="1600" dirty="0" smtClean="0"/>
              <a:t>genetic algorithm packages for Python, Java, </a:t>
            </a:r>
            <a:r>
              <a:rPr lang="en-US" sz="1600" dirty="0" err="1" smtClean="0"/>
              <a:t>Matlab</a:t>
            </a:r>
            <a:r>
              <a:rPr lang="en-US" sz="1600" dirty="0" smtClean="0"/>
              <a:t>, …</a:t>
            </a:r>
          </a:p>
          <a:p>
            <a:pPr lvl="1">
              <a:buClr>
                <a:srgbClr val="FDBB63"/>
              </a:buClr>
            </a:pPr>
            <a:endParaRPr lang="en-US" sz="1600" dirty="0" smtClean="0"/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And decouple the genetic algorithm from accelerator simulation code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39010" y="5526720"/>
            <a:ext cx="8306182" cy="735822"/>
            <a:chOff x="745830" y="5291883"/>
            <a:chExt cx="7667245" cy="735822"/>
          </a:xfrm>
        </p:grpSpPr>
        <p:sp>
          <p:nvSpPr>
            <p:cNvPr id="16" name="Rectangle 15"/>
            <p:cNvSpPr/>
            <p:nvPr/>
          </p:nvSpPr>
          <p:spPr>
            <a:xfrm>
              <a:off x="3320972" y="5433000"/>
              <a:ext cx="1834343" cy="453588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/>
                <a:t>Genetic algorithm</a:t>
              </a:r>
              <a:endParaRPr lang="en-US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5830" y="5382600"/>
              <a:ext cx="1491666" cy="554385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/>
                <a:t>MPI/Server manger</a:t>
              </a:r>
              <a:endParaRPr lang="en-US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47192" y="5291883"/>
              <a:ext cx="1865883" cy="735822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/>
                <a:t>Code</a:t>
              </a:r>
            </a:p>
            <a:p>
              <a:pPr algn="ctr"/>
              <a:r>
                <a:rPr lang="en-US" sz="1600" dirty="0" err="1" smtClean="0"/>
                <a:t>pyORBIT</a:t>
              </a:r>
              <a:r>
                <a:rPr lang="en-US" sz="1600" dirty="0" smtClean="0"/>
                <a:t>, Elegant</a:t>
              </a:r>
              <a:endParaRPr lang="en-US" sz="1600" dirty="0"/>
            </a:p>
          </p:txBody>
        </p:sp>
        <p:cxnSp>
          <p:nvCxnSpPr>
            <p:cNvPr id="22" name="Straight Arrow Connector 21"/>
            <p:cNvCxnSpPr>
              <a:stCxn id="17" idx="3"/>
              <a:endCxn id="16" idx="1"/>
            </p:cNvCxnSpPr>
            <p:nvPr/>
          </p:nvCxnSpPr>
          <p:spPr>
            <a:xfrm>
              <a:off x="2237496" y="5659793"/>
              <a:ext cx="1083476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3"/>
              <a:endCxn id="18" idx="1"/>
            </p:cNvCxnSpPr>
            <p:nvPr/>
          </p:nvCxnSpPr>
          <p:spPr>
            <a:xfrm>
              <a:off x="5155315" y="5659794"/>
              <a:ext cx="139187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847298" y="5526727"/>
            <a:ext cx="122210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n * m-times</a:t>
            </a:r>
          </a:p>
        </p:txBody>
      </p:sp>
    </p:spTree>
    <p:extLst>
      <p:ext uri="{BB962C8B-B14F-4D97-AF65-F5344CB8AC3E}">
        <p14:creationId xmlns:p14="http://schemas.microsoft.com/office/powerpoint/2010/main" val="335842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63502"/>
            <a:ext cx="9257369" cy="723899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ulti-turn injection into SIS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371" y="3211021"/>
            <a:ext cx="9663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 err="1" smtClean="0"/>
              <a:t>linac</a:t>
            </a:r>
            <a:r>
              <a:rPr lang="en-US" sz="1600" dirty="0" smtClean="0"/>
              <a:t> beam is injected in horizontal phase space until the machine acceptance is reached</a:t>
            </a: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316468" y="1136121"/>
            <a:ext cx="2971154" cy="1980000"/>
            <a:chOff x="2778098" y="1131883"/>
            <a:chExt cx="3428669" cy="2475297"/>
          </a:xfrm>
        </p:grpSpPr>
        <p:pic>
          <p:nvPicPr>
            <p:cNvPr id="41" name="Picture 40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7657" y="1131883"/>
              <a:ext cx="3379110" cy="247529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910289" y="2737546"/>
              <a:ext cx="826611" cy="384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Anode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42257" y="1221904"/>
              <a:ext cx="1000395" cy="384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Cathode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39026" y="2492936"/>
              <a:ext cx="953039" cy="423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300 kV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78098" y="3160078"/>
              <a:ext cx="3258714" cy="384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SIS electrostatic injection septum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17407" y="3609804"/>
            <a:ext cx="8871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MTI has to respect </a:t>
            </a:r>
            <a:r>
              <a:rPr lang="en-US" sz="1600" dirty="0" err="1" smtClean="0"/>
              <a:t>Liouville’s</a:t>
            </a:r>
            <a:r>
              <a:rPr lang="en-US" sz="1600" dirty="0" smtClean="0"/>
              <a:t> theorem: </a:t>
            </a:r>
            <a:r>
              <a:rPr lang="en-US" sz="1600" dirty="0"/>
              <a:t>I</a:t>
            </a:r>
            <a:r>
              <a:rPr lang="en-US" sz="1600" dirty="0" smtClean="0"/>
              <a:t>njected beams only in free space </a:t>
            </a:r>
          </a:p>
        </p:txBody>
      </p:sp>
      <p:pic>
        <p:nvPicPr>
          <p:cNvPr id="22" name="Picture 21" descr="bumper_po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37" y="1290418"/>
            <a:ext cx="4047123" cy="1722926"/>
          </a:xfrm>
          <a:prstGeom prst="rect">
            <a:avLst/>
          </a:prstGeom>
        </p:spPr>
      </p:pic>
      <p:sp>
        <p:nvSpPr>
          <p:cNvPr id="60" name="TextBox 22"/>
          <p:cNvSpPr txBox="1">
            <a:spLocks noChangeArrowheads="1"/>
          </p:cNvSpPr>
          <p:nvPr/>
        </p:nvSpPr>
        <p:spPr bwMode="auto">
          <a:xfrm>
            <a:off x="255283" y="1157287"/>
            <a:ext cx="185432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Layout </a:t>
            </a:r>
            <a:r>
              <a:rPr lang="en-US" sz="1600" dirty="0"/>
              <a:t>of injection region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0135" y="4017360"/>
            <a:ext cx="63285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Loss (at septum + acceptance) should be as low as possible due to activation, damage, vacuum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78632" y="5816622"/>
            <a:ext cx="3925648" cy="584776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Arial"/>
              <a:buChar char="•"/>
            </a:pPr>
            <a:r>
              <a:rPr lang="en-US" sz="1600" dirty="0" smtClean="0">
                <a:hlinkClick r:id="rId5"/>
              </a:rPr>
              <a:t>https://code.google.com/p/py-orbit/</a:t>
            </a:r>
            <a:endParaRPr lang="en-US" sz="1600" dirty="0" smtClean="0"/>
          </a:p>
          <a:p>
            <a:pPr marL="285750" indent="-285750">
              <a:buClr>
                <a:srgbClr val="FDBB63"/>
              </a:buClr>
              <a:buFont typeface="Arial"/>
              <a:buChar char="•"/>
            </a:pPr>
            <a:r>
              <a:rPr lang="en-US" sz="1600" dirty="0" smtClean="0"/>
              <a:t>Python + C</a:t>
            </a:r>
            <a:r>
              <a:rPr lang="en-US" sz="1600" baseline="30000" dirty="0" smtClean="0"/>
              <a:t>++</a:t>
            </a:r>
            <a:r>
              <a:rPr lang="en-US" sz="1600" dirty="0" smtClean="0"/>
              <a:t>  + MPI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009" y="5421524"/>
            <a:ext cx="8701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/>
              <a:t>For MTI simulations we </a:t>
            </a:r>
            <a:r>
              <a:rPr lang="en-US" sz="1600" dirty="0" smtClean="0"/>
              <a:t>use </a:t>
            </a:r>
            <a:r>
              <a:rPr lang="en-US" sz="1600" b="1" dirty="0" err="1"/>
              <a:t>pyORBIT</a:t>
            </a:r>
            <a:r>
              <a:rPr lang="en-US" sz="1600" b="1" dirty="0"/>
              <a:t> </a:t>
            </a:r>
            <a:r>
              <a:rPr lang="en-US" sz="1600" dirty="0"/>
              <a:t>(A. </a:t>
            </a:r>
            <a:r>
              <a:rPr lang="en-US" sz="1600" dirty="0" err="1"/>
              <a:t>Shishlo</a:t>
            </a:r>
            <a:r>
              <a:rPr lang="en-US" sz="1600" dirty="0"/>
              <a:t>, S. </a:t>
            </a:r>
            <a:r>
              <a:rPr lang="en-US" sz="1600" dirty="0" err="1"/>
              <a:t>Cousineau</a:t>
            </a:r>
            <a:r>
              <a:rPr lang="en-US" sz="1600" dirty="0"/>
              <a:t>, J. Holmes et al.)</a:t>
            </a:r>
            <a:r>
              <a:rPr lang="en-US" sz="1600" b="1" dirty="0"/>
              <a:t> 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968355" y="5853777"/>
            <a:ext cx="3456051" cy="584776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Arial"/>
              <a:buChar char="•"/>
            </a:pPr>
            <a:r>
              <a:rPr lang="en-US" sz="1600" dirty="0" smtClean="0"/>
              <a:t>Teapot tracking</a:t>
            </a:r>
          </a:p>
          <a:p>
            <a:pPr marL="285750" indent="-285750">
              <a:buClr>
                <a:srgbClr val="FDBB63"/>
              </a:buClr>
              <a:buFont typeface="Arial"/>
              <a:buChar char="•"/>
            </a:pPr>
            <a:r>
              <a:rPr lang="en-US" sz="1600" dirty="0" smtClean="0"/>
              <a:t>2D/3D space charge models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264" y="4681555"/>
            <a:ext cx="9669192" cy="7284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Previous study indicated analytically description for the </a:t>
            </a:r>
            <a:r>
              <a:rPr lang="en-US" sz="1600" dirty="0"/>
              <a:t>model variables, but the model is </a:t>
            </a:r>
            <a:r>
              <a:rPr lang="en-US" sz="1600" dirty="0" smtClean="0"/>
              <a:t>underrepresented</a:t>
            </a:r>
          </a:p>
          <a:p>
            <a:pPr marL="285750" indent="-285750" algn="l">
              <a:lnSpc>
                <a:spcPct val="50000"/>
              </a:lnSpc>
              <a:buClr>
                <a:srgbClr val="FDBB63"/>
              </a:buClr>
              <a:buFont typeface="Wingdings" charset="2"/>
              <a:buChar char="§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2391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Multi-turn injection into </a:t>
            </a:r>
            <a:r>
              <a:rPr lang="en-US" dirty="0" smtClean="0"/>
              <a:t>SIS: Movie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04461" y="1250884"/>
            <a:ext cx="7913267" cy="5217539"/>
            <a:chOff x="1648255" y="1230061"/>
            <a:chExt cx="7304554" cy="5217539"/>
          </a:xfrm>
        </p:grpSpPr>
        <p:pic>
          <p:nvPicPr>
            <p:cNvPr id="4" name="Picture 3" descr="movie_patric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255" y="1230061"/>
              <a:ext cx="7304554" cy="521753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92449" y="1230061"/>
              <a:ext cx="3560360" cy="52175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67723" y="1728161"/>
            <a:ext cx="4452108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Tx/>
              <a:buChar char="-"/>
            </a:pPr>
            <a:r>
              <a:rPr lang="en-US" sz="1600" dirty="0" smtClean="0"/>
              <a:t>Loss at septum is the major loss source</a:t>
            </a:r>
          </a:p>
          <a:p>
            <a:pPr marL="742950" lvl="1" indent="-285750">
              <a:buClr>
                <a:srgbClr val="FDBB63"/>
              </a:buClr>
              <a:buFontTx/>
              <a:buChar char="-"/>
            </a:pPr>
            <a:r>
              <a:rPr lang="en-US" sz="1600" dirty="0" smtClean="0"/>
              <a:t>Loss of incoming beam              </a:t>
            </a:r>
          </a:p>
          <a:p>
            <a:pPr marL="742950" lvl="1" indent="-285750">
              <a:buClr>
                <a:srgbClr val="FDBB63"/>
              </a:buClr>
              <a:buFontTx/>
              <a:buChar char="-"/>
            </a:pPr>
            <a:r>
              <a:rPr lang="en-US" sz="1600" dirty="0" smtClean="0"/>
              <a:t>Later loss of stored beam             </a:t>
            </a:r>
          </a:p>
          <a:p>
            <a:pPr marL="742950" lvl="1" indent="-285750">
              <a:buClr>
                <a:srgbClr val="FDBB63"/>
              </a:buClr>
              <a:buFontTx/>
              <a:buChar char="-"/>
            </a:pPr>
            <a:endParaRPr lang="en-US" sz="1600" dirty="0" smtClean="0"/>
          </a:p>
          <a:p>
            <a:pPr marL="285750" lvl="1" indent="-285750">
              <a:buClr>
                <a:srgbClr val="FDBB63"/>
              </a:buClr>
              <a:buFontTx/>
              <a:buChar char="-"/>
            </a:pPr>
            <a:r>
              <a:rPr lang="en-US" sz="1600" dirty="0" smtClean="0"/>
              <a:t>Second loss source is the acceptance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9615" y="3503562"/>
            <a:ext cx="4281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DBB63"/>
              </a:buClr>
            </a:pPr>
            <a:r>
              <a:rPr lang="en-US" sz="1600" dirty="0" smtClean="0"/>
              <a:t>The analytically description characterize:</a:t>
            </a:r>
          </a:p>
          <a:p>
            <a:pPr marL="285750" indent="-285750">
              <a:buClr>
                <a:srgbClr val="FDBB63"/>
              </a:buClr>
              <a:buFontTx/>
              <a:buChar char="-"/>
            </a:pPr>
            <a:r>
              <a:rPr lang="en-US" sz="1600" dirty="0" smtClean="0"/>
              <a:t>The position of incoming beam</a:t>
            </a:r>
          </a:p>
          <a:p>
            <a:pPr marL="285750" indent="-285750">
              <a:buClr>
                <a:srgbClr val="FDBB63"/>
              </a:buClr>
              <a:buFontTx/>
              <a:buChar char="-"/>
            </a:pPr>
            <a:r>
              <a:rPr lang="en-US" sz="1600" dirty="0" smtClean="0"/>
              <a:t>Input mismatch</a:t>
            </a:r>
          </a:p>
          <a:p>
            <a:pPr marL="285750" indent="-285750">
              <a:buClr>
                <a:srgbClr val="FDBB63"/>
              </a:buClr>
              <a:buFontTx/>
              <a:buChar char="-"/>
            </a:pPr>
            <a:r>
              <a:rPr lang="en-US" sz="1600" dirty="0"/>
              <a:t>A</a:t>
            </a:r>
            <a:r>
              <a:rPr lang="en-US" sz="1600" dirty="0" smtClean="0"/>
              <a:t>nd the depending of one variable on other variables </a:t>
            </a:r>
          </a:p>
          <a:p>
            <a:pPr marL="285750" indent="-285750">
              <a:buClr>
                <a:srgbClr val="FDBB63"/>
              </a:buClr>
              <a:buFontTx/>
              <a:buChar char="-"/>
            </a:pPr>
            <a:endParaRPr lang="en-US" sz="1600" dirty="0" smtClean="0"/>
          </a:p>
          <a:p>
            <a:pPr marL="285750" indent="-285750">
              <a:buClr>
                <a:srgbClr val="FDBB63"/>
              </a:buClr>
              <a:buFontTx/>
              <a:buChar char="-"/>
            </a:pPr>
            <a:r>
              <a:rPr lang="en-US" sz="1600" dirty="0"/>
              <a:t>B</a:t>
            </a:r>
            <a:r>
              <a:rPr lang="en-US" sz="1600" dirty="0" smtClean="0"/>
              <a:t>ut the model is underrepresented</a:t>
            </a:r>
          </a:p>
          <a:p>
            <a:pPr marL="742950" lvl="1" indent="-285750">
              <a:buClr>
                <a:srgbClr val="FDBB63"/>
              </a:buClr>
              <a:buFontTx/>
              <a:buChar char="-"/>
            </a:pPr>
            <a:r>
              <a:rPr lang="en-US" sz="1600" dirty="0" smtClean="0"/>
              <a:t>A few variables can be choose freely from a value range   </a:t>
            </a:r>
          </a:p>
        </p:txBody>
      </p:sp>
    </p:spTree>
    <p:extLst>
      <p:ext uri="{BB962C8B-B14F-4D97-AF65-F5344CB8AC3E}">
        <p14:creationId xmlns:p14="http://schemas.microsoft.com/office/powerpoint/2010/main" val="363310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63502"/>
            <a:ext cx="9257369" cy="723899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ulti-turn injection into SIS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962425" y="3764189"/>
            <a:ext cx="2695260" cy="2342420"/>
            <a:chOff x="4732303" y="1125572"/>
            <a:chExt cx="1861299" cy="1907998"/>
          </a:xfrm>
        </p:grpSpPr>
        <p:pic>
          <p:nvPicPr>
            <p:cNvPr id="36" name="Picture 35" descr="phase_space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303" y="1125572"/>
              <a:ext cx="1861299" cy="1907998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 bwMode="auto">
            <a:xfrm flipH="1">
              <a:off x="5168593" y="2084334"/>
              <a:ext cx="551570" cy="45033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364270" y="1972530"/>
              <a:ext cx="166895" cy="275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1175" y="1157310"/>
            <a:ext cx="3377848" cy="1036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b="1" dirty="0" smtClean="0"/>
              <a:t>Multi-objectives:</a:t>
            </a:r>
          </a:p>
          <a:p>
            <a:pPr marL="742950" lvl="1" indent="-285750">
              <a:lnSpc>
                <a:spcPct val="150000"/>
              </a:lnSpc>
              <a:buClr>
                <a:srgbClr val="FDBB63"/>
              </a:buClr>
              <a:buFont typeface="Lucida Grande"/>
              <a:buChar char="-"/>
            </a:pPr>
            <a:r>
              <a:rPr lang="en-US" sz="1600" dirty="0" smtClean="0"/>
              <a:t>stacked current (maximize)</a:t>
            </a:r>
          </a:p>
          <a:p>
            <a:pPr marL="742950" lvl="1" indent="-285750">
              <a:lnSpc>
                <a:spcPct val="140000"/>
              </a:lnSpc>
              <a:buClr>
                <a:srgbClr val="FDBB63"/>
              </a:buClr>
              <a:buFont typeface="Lucida Grande"/>
              <a:buChar char="-"/>
            </a:pPr>
            <a:r>
              <a:rPr lang="en-US" sz="1600" dirty="0" smtClean="0"/>
              <a:t>beam loss (minimize)</a:t>
            </a:r>
            <a:endParaRPr lang="en-US" sz="1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101757"/>
              </p:ext>
            </p:extLst>
          </p:nvPr>
        </p:nvGraphicFramePr>
        <p:xfrm>
          <a:off x="3775536" y="1469139"/>
          <a:ext cx="76014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1" name="Equation" r:id="rId5" imgW="495300" imgH="203200" progId="Equation.DSMT4">
                  <p:embed/>
                </p:oleObj>
              </mc:Choice>
              <mc:Fallback>
                <p:oleObj name="Equation" r:id="rId5" imgW="495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5536" y="1469139"/>
                        <a:ext cx="760148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836631"/>
              </p:ext>
            </p:extLst>
          </p:nvPr>
        </p:nvGraphicFramePr>
        <p:xfrm>
          <a:off x="3733530" y="1804516"/>
          <a:ext cx="82034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2" name="Equation" r:id="rId7" imgW="533400" imgH="431800" progId="Equation.DSMT4">
                  <p:embed/>
                </p:oleObj>
              </mc:Choice>
              <mc:Fallback>
                <p:oleObj name="Equation" r:id="rId7" imgW="533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530" y="1804516"/>
                        <a:ext cx="820340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4737" y="2285106"/>
            <a:ext cx="4240778" cy="1479379"/>
            <a:chOff x="5410503" y="1207378"/>
            <a:chExt cx="3914564" cy="1479379"/>
          </a:xfrm>
        </p:grpSpPr>
        <p:sp>
          <p:nvSpPr>
            <p:cNvPr id="34" name="TextBox 33"/>
            <p:cNvSpPr txBox="1"/>
            <p:nvPr/>
          </p:nvSpPr>
          <p:spPr>
            <a:xfrm>
              <a:off x="5410503" y="1207378"/>
              <a:ext cx="3058826" cy="1479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40000"/>
                </a:lnSpc>
                <a:buClr>
                  <a:srgbClr val="FDBB63"/>
                </a:buClr>
                <a:buFont typeface="Wingdings" charset="2"/>
                <a:buChar char="§"/>
              </a:pPr>
              <a:r>
                <a:rPr lang="en-US" sz="1600" b="1" dirty="0" smtClean="0"/>
                <a:t>Constraints:</a:t>
              </a:r>
              <a:endParaRPr lang="en-US" sz="1600" dirty="0" smtClean="0"/>
            </a:p>
            <a:p>
              <a:pPr marL="742950" lvl="1" indent="-285750">
                <a:lnSpc>
                  <a:spcPct val="150000"/>
                </a:lnSpc>
                <a:buClr>
                  <a:srgbClr val="FDBB63"/>
                </a:buClr>
                <a:buFont typeface="Lucida Grande"/>
                <a:buChar char="-"/>
              </a:pPr>
              <a:r>
                <a:rPr lang="en-US" sz="1600" dirty="0" smtClean="0"/>
                <a:t>Position of septum</a:t>
              </a:r>
            </a:p>
            <a:p>
              <a:pPr marL="742950" lvl="1" indent="-285750">
                <a:lnSpc>
                  <a:spcPct val="140000"/>
                </a:lnSpc>
                <a:buClr>
                  <a:srgbClr val="FDBB63"/>
                </a:buClr>
                <a:buFont typeface="Lucida Grande"/>
                <a:buChar char="-"/>
              </a:pPr>
              <a:r>
                <a:rPr lang="en-US" sz="1600" dirty="0" smtClean="0"/>
                <a:t>Machine acceptance</a:t>
              </a:r>
            </a:p>
            <a:p>
              <a:pPr marL="742950" lvl="1" indent="-285750">
                <a:lnSpc>
                  <a:spcPct val="140000"/>
                </a:lnSpc>
                <a:buClr>
                  <a:srgbClr val="FDBB63"/>
                </a:buClr>
                <a:buFont typeface="Lucida Grande"/>
                <a:buChar char="-"/>
              </a:pPr>
              <a:r>
                <a:rPr lang="en-US" sz="1600" dirty="0" smtClean="0"/>
                <a:t>Closed orbit (bumper kick)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1538865"/>
                </p:ext>
              </p:extLst>
            </p:nvPr>
          </p:nvGraphicFramePr>
          <p:xfrm>
            <a:off x="8428211" y="1606842"/>
            <a:ext cx="263250" cy="3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83" name="Equation" r:id="rId9" imgW="165100" imgH="203200" progId="Equation.DSMT4">
                    <p:embed/>
                  </p:oleObj>
                </mc:Choice>
                <mc:Fallback>
                  <p:oleObj name="Equation" r:id="rId9" imgW="1651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428211" y="1606842"/>
                          <a:ext cx="263250" cy="32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6077742"/>
                </p:ext>
              </p:extLst>
            </p:nvPr>
          </p:nvGraphicFramePr>
          <p:xfrm>
            <a:off x="8394875" y="1989574"/>
            <a:ext cx="287999" cy="287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84" name="Equation" r:id="rId11" imgW="152400" imgH="152400" progId="Equation.DSMT4">
                    <p:embed/>
                  </p:oleObj>
                </mc:Choice>
                <mc:Fallback>
                  <p:oleObj name="Equation" r:id="rId11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394875" y="1989574"/>
                          <a:ext cx="287999" cy="2879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8221941"/>
                </p:ext>
              </p:extLst>
            </p:nvPr>
          </p:nvGraphicFramePr>
          <p:xfrm>
            <a:off x="8655142" y="2333062"/>
            <a:ext cx="669925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85" name="Equation" r:id="rId13" imgW="419100" imgH="203200" progId="Equation.DSMT4">
                    <p:embed/>
                  </p:oleObj>
                </mc:Choice>
                <mc:Fallback>
                  <p:oleObj name="Equation" r:id="rId13" imgW="4191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655142" y="2333062"/>
                          <a:ext cx="669925" cy="323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Group 67"/>
          <p:cNvGrpSpPr/>
          <p:nvPr/>
        </p:nvGrpSpPr>
        <p:grpSpPr>
          <a:xfrm>
            <a:off x="6358676" y="1307651"/>
            <a:ext cx="3083860" cy="1449284"/>
            <a:chOff x="6044531" y="1117747"/>
            <a:chExt cx="2846640" cy="1449284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279098" y="1592598"/>
              <a:ext cx="689486" cy="75357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960310" y="1592598"/>
              <a:ext cx="1406907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79098" y="1391003"/>
              <a:ext cx="1165195" cy="96087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40156" y="1391003"/>
              <a:ext cx="927061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6248862" y="2346168"/>
              <a:ext cx="25051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6269019" y="1187743"/>
              <a:ext cx="0" cy="11592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0121858"/>
                </p:ext>
              </p:extLst>
            </p:nvPr>
          </p:nvGraphicFramePr>
          <p:xfrm>
            <a:off x="6044531" y="1117747"/>
            <a:ext cx="161925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86" name="Equation" r:id="rId15" imgW="114300" imgH="152400" progId="Equation.DSMT4">
                    <p:embed/>
                  </p:oleObj>
                </mc:Choice>
                <mc:Fallback>
                  <p:oleObj name="Equation" r:id="rId15" imgW="1143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044531" y="1117747"/>
                          <a:ext cx="161925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9071623"/>
                </p:ext>
              </p:extLst>
            </p:nvPr>
          </p:nvGraphicFramePr>
          <p:xfrm>
            <a:off x="7698880" y="1629158"/>
            <a:ext cx="66833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87" name="Equation" r:id="rId17" imgW="469900" imgH="203200" progId="Equation.DSMT4">
                    <p:embed/>
                  </p:oleObj>
                </mc:Choice>
                <mc:Fallback>
                  <p:oleObj name="Equation" r:id="rId17" imgW="4699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698880" y="1629158"/>
                          <a:ext cx="668337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5901291"/>
                </p:ext>
              </p:extLst>
            </p:nvPr>
          </p:nvGraphicFramePr>
          <p:xfrm>
            <a:off x="8711783" y="2387644"/>
            <a:ext cx="17938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88" name="Equation" r:id="rId19" imgW="127000" imgH="127000" progId="Equation.DSMT4">
                    <p:embed/>
                  </p:oleObj>
                </mc:Choice>
                <mc:Fallback>
                  <p:oleObj name="Equation" r:id="rId19" imgW="1270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8711783" y="2387644"/>
                          <a:ext cx="179388" cy="179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739164"/>
                </p:ext>
              </p:extLst>
            </p:nvPr>
          </p:nvGraphicFramePr>
          <p:xfrm>
            <a:off x="7696559" y="1138834"/>
            <a:ext cx="75565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89" name="Equation" r:id="rId21" imgW="533400" imgH="190500" progId="Equation.DSMT4">
                    <p:embed/>
                  </p:oleObj>
                </mc:Choice>
                <mc:Fallback>
                  <p:oleObj name="Equation" r:id="rId21" imgW="5334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696559" y="1138834"/>
                          <a:ext cx="755650" cy="269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TextBox 68"/>
          <p:cNvSpPr txBox="1"/>
          <p:nvPr/>
        </p:nvSpPr>
        <p:spPr>
          <a:xfrm>
            <a:off x="4508274" y="3079393"/>
            <a:ext cx="1878151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dirty="0" smtClean="0"/>
              <a:t>Model in </a:t>
            </a:r>
          </a:p>
          <a:p>
            <a:pPr algn="ctr"/>
            <a:r>
              <a:rPr lang="en-US" dirty="0" smtClean="0"/>
              <a:t>simulation code</a:t>
            </a:r>
          </a:p>
          <a:p>
            <a:pPr algn="ctr"/>
            <a:r>
              <a:rPr lang="en-US" dirty="0" smtClean="0"/>
              <a:t>(fitness function)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935598" y="1876413"/>
            <a:ext cx="1168301" cy="0"/>
          </a:xfrm>
          <a:prstGeom prst="straightConnector1">
            <a:avLst/>
          </a:prstGeom>
          <a:ln>
            <a:solidFill>
              <a:srgbClr val="FDBB6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969151" y="1450101"/>
            <a:ext cx="8264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output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403" y="3852213"/>
            <a:ext cx="4647426" cy="2657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DBB63"/>
              </a:buClr>
              <a:buFont typeface="Wingdings" charset="2"/>
              <a:buChar char="§"/>
            </a:pPr>
            <a:r>
              <a:rPr lang="en-US" sz="1600" b="1" dirty="0" smtClean="0"/>
              <a:t>Parameters:</a:t>
            </a:r>
            <a:endParaRPr lang="en-US" sz="1600" dirty="0" smtClean="0"/>
          </a:p>
          <a:p>
            <a:pPr marL="742950" lvl="1" indent="-285750">
              <a:lnSpc>
                <a:spcPct val="150000"/>
              </a:lnSpc>
              <a:buClr>
                <a:srgbClr val="FDBB63"/>
              </a:buClr>
              <a:buFontTx/>
              <a:buChar char="-"/>
            </a:pPr>
            <a:r>
              <a:rPr lang="en-US" sz="1600" dirty="0" smtClean="0"/>
              <a:t>Position of incoming beam at septum</a:t>
            </a:r>
          </a:p>
          <a:p>
            <a:pPr marL="742950" lvl="1" indent="-285750">
              <a:lnSpc>
                <a:spcPct val="150000"/>
              </a:lnSpc>
              <a:buClr>
                <a:srgbClr val="FDBB63"/>
              </a:buClr>
              <a:buFontTx/>
              <a:buChar char="-"/>
            </a:pPr>
            <a:r>
              <a:rPr lang="en-US" sz="1600" dirty="0" smtClean="0"/>
              <a:t>Initial bump amplitude </a:t>
            </a:r>
            <a:r>
              <a:rPr lang="en-US" sz="1600" dirty="0"/>
              <a:t>and its </a:t>
            </a:r>
            <a:r>
              <a:rPr lang="en-US" sz="1600" dirty="0" smtClean="0"/>
              <a:t>decreasing </a:t>
            </a:r>
          </a:p>
          <a:p>
            <a:pPr marL="742950" lvl="1" indent="-285750">
              <a:lnSpc>
                <a:spcPct val="150000"/>
              </a:lnSpc>
              <a:buClr>
                <a:srgbClr val="FDBB63"/>
              </a:buClr>
              <a:buFontTx/>
              <a:buChar char="-"/>
            </a:pPr>
            <a:r>
              <a:rPr lang="en-US" sz="1600" dirty="0"/>
              <a:t>Injected </a:t>
            </a:r>
            <a:r>
              <a:rPr lang="en-US" sz="1600" dirty="0" smtClean="0"/>
              <a:t>turns</a:t>
            </a:r>
          </a:p>
          <a:p>
            <a:pPr marL="742950" lvl="1" indent="-285750">
              <a:lnSpc>
                <a:spcPct val="150000"/>
              </a:lnSpc>
              <a:buClr>
                <a:srgbClr val="FDBB63"/>
              </a:buClr>
              <a:buFontTx/>
              <a:buChar char="-"/>
            </a:pPr>
            <a:r>
              <a:rPr lang="en-US" sz="1600" dirty="0" smtClean="0"/>
              <a:t>Horizontal tune</a:t>
            </a:r>
          </a:p>
          <a:p>
            <a:pPr marL="742950" lvl="1" indent="-285750">
              <a:lnSpc>
                <a:spcPct val="150000"/>
              </a:lnSpc>
              <a:buClr>
                <a:srgbClr val="FDBB63"/>
              </a:buClr>
              <a:buFontTx/>
              <a:buChar char="-"/>
            </a:pPr>
            <a:r>
              <a:rPr lang="en-US" sz="1600" dirty="0" smtClean="0"/>
              <a:t>Horizontal emittance</a:t>
            </a:r>
          </a:p>
          <a:p>
            <a:pPr marL="742950" lvl="1" indent="-285750">
              <a:lnSpc>
                <a:spcPct val="150000"/>
              </a:lnSpc>
              <a:buClr>
                <a:srgbClr val="FDBB63"/>
              </a:buClr>
              <a:buFontTx/>
              <a:buChar char="-"/>
            </a:pPr>
            <a:r>
              <a:rPr lang="en-US" sz="1600" dirty="0" smtClean="0"/>
              <a:t>Current from </a:t>
            </a:r>
            <a:r>
              <a:rPr lang="en-US" sz="1600" dirty="0" err="1" smtClean="0"/>
              <a:t>linac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22581" y="4345064"/>
            <a:ext cx="976550" cy="2106067"/>
            <a:chOff x="4636228" y="4345063"/>
            <a:chExt cx="901431" cy="210606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665329" y="5154030"/>
              <a:ext cx="228600" cy="1778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667099" y="6209830"/>
              <a:ext cx="266700" cy="2413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663528" y="5897986"/>
              <a:ext cx="292100" cy="1905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636228" y="5495784"/>
              <a:ext cx="317500" cy="254000"/>
            </a:xfrm>
            <a:prstGeom prst="rect">
              <a:avLst/>
            </a:prstGeom>
          </p:spPr>
        </p:pic>
        <p:graphicFrame>
          <p:nvGraphicFramePr>
            <p:cNvPr id="4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2022135"/>
                </p:ext>
              </p:extLst>
            </p:nvPr>
          </p:nvGraphicFramePr>
          <p:xfrm>
            <a:off x="4667709" y="4345063"/>
            <a:ext cx="8699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0" name="Equation" r:id="rId27" imgW="558800" imgH="203200" progId="Equation.DSMT4">
                    <p:embed/>
                  </p:oleObj>
                </mc:Choice>
                <mc:Fallback>
                  <p:oleObj name="Equation" r:id="rId27" imgW="558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709" y="4345063"/>
                          <a:ext cx="86995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240918"/>
                </p:ext>
              </p:extLst>
            </p:nvPr>
          </p:nvGraphicFramePr>
          <p:xfrm>
            <a:off x="4657787" y="4711850"/>
            <a:ext cx="7747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1" name="Equation" r:id="rId29" imgW="495300" imgH="203200" progId="Equation.DSMT4">
                    <p:embed/>
                  </p:oleObj>
                </mc:Choice>
                <mc:Fallback>
                  <p:oleObj name="Equation" r:id="rId29" imgW="4953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7787" y="4711850"/>
                          <a:ext cx="7747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7" name="Straight Arrow Connector 56"/>
          <p:cNvCxnSpPr/>
          <p:nvPr/>
        </p:nvCxnSpPr>
        <p:spPr>
          <a:xfrm>
            <a:off x="4371650" y="4120080"/>
            <a:ext cx="2200924" cy="0"/>
          </a:xfrm>
          <a:prstGeom prst="straightConnector1">
            <a:avLst/>
          </a:prstGeom>
          <a:ln>
            <a:solidFill>
              <a:srgbClr val="FDBB6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991456" y="1512181"/>
            <a:ext cx="709148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1-2 m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991454" y="1491363"/>
            <a:ext cx="0" cy="43724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612790" y="1307651"/>
            <a:ext cx="1078562" cy="1260190"/>
          </a:xfrm>
          <a:prstGeom prst="line">
            <a:avLst/>
          </a:prstGeom>
          <a:ln>
            <a:solidFill>
              <a:srgbClr val="66666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10910"/>
              </p:ext>
            </p:extLst>
          </p:nvPr>
        </p:nvGraphicFramePr>
        <p:xfrm>
          <a:off x="4890487" y="2048142"/>
          <a:ext cx="1191816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2" name="Equation" r:id="rId31" imgW="774700" imgH="190500" progId="Equation.DSMT4">
                  <p:embed/>
                </p:oleObj>
              </mc:Choice>
              <mc:Fallback>
                <p:oleObj name="Equation" r:id="rId31" imgW="774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890487" y="2048142"/>
                        <a:ext cx="1191816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02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loss_g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38" y="1326064"/>
            <a:ext cx="4680000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Improvement of the </a:t>
            </a:r>
            <a:r>
              <a:rPr lang="en-US" dirty="0" smtClean="0">
                <a:latin typeface="Arial" charset="0"/>
              </a:rPr>
              <a:t>SIS </a:t>
            </a:r>
            <a:r>
              <a:rPr lang="en-US" dirty="0">
                <a:latin typeface="Arial" charset="0"/>
              </a:rPr>
              <a:t>MTI quality</a:t>
            </a:r>
            <a:endParaRPr lang="en-US" dirty="0"/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65100" y="1241129"/>
            <a:ext cx="30594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S</a:t>
            </a:r>
            <a:r>
              <a:rPr lang="en-US" sz="1600" b="1" dirty="0" smtClean="0"/>
              <a:t>ingle object</a:t>
            </a:r>
            <a:r>
              <a:rPr lang="en-US" sz="1600" dirty="0"/>
              <a:t>: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48133" y="1986214"/>
            <a:ext cx="1178380" cy="272533"/>
            <a:chOff x="4665329" y="5095177"/>
            <a:chExt cx="1087735" cy="2725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5329" y="5154030"/>
              <a:ext cx="228600" cy="177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364" y="5095177"/>
              <a:ext cx="266700" cy="2413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4264" y="5141330"/>
              <a:ext cx="292100" cy="190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3109" y="5113710"/>
              <a:ext cx="317500" cy="254000"/>
            </a:xfrm>
            <a:prstGeom prst="rect">
              <a:avLst/>
            </a:prstGeom>
          </p:spPr>
        </p:pic>
      </p:grpSp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971236"/>
              </p:ext>
            </p:extLst>
          </p:nvPr>
        </p:nvGraphicFramePr>
        <p:xfrm>
          <a:off x="1638421" y="2681634"/>
          <a:ext cx="942446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4" name="Equation" r:id="rId9" imgW="558800" imgH="203200" progId="Equation.DSMT4">
                  <p:embed/>
                </p:oleObj>
              </mc:Choice>
              <mc:Fallback>
                <p:oleObj name="Equation" r:id="rId9" imgW="558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421" y="2681634"/>
                        <a:ext cx="942446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926012"/>
              </p:ext>
            </p:extLst>
          </p:nvPr>
        </p:nvGraphicFramePr>
        <p:xfrm>
          <a:off x="1652615" y="3090160"/>
          <a:ext cx="83925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5" name="Equation" r:id="rId11" imgW="495300" imgH="203200" progId="Equation.DSMT4">
                  <p:embed/>
                </p:oleObj>
              </mc:Choice>
              <mc:Fallback>
                <p:oleObj name="Equation" r:id="rId11" imgW="49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615" y="3090160"/>
                        <a:ext cx="83925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2071" y="1956386"/>
            <a:ext cx="2049704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Fixed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323" y="2674908"/>
            <a:ext cx="1486533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Variables: 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133830" y="1158378"/>
            <a:ext cx="15474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/>
              <a:t>ε</a:t>
            </a:r>
            <a:r>
              <a:rPr lang="en-US" sz="1600" dirty="0"/>
              <a:t> = </a:t>
            </a:r>
            <a:r>
              <a:rPr lang="en-US" sz="1600" dirty="0" smtClean="0"/>
              <a:t>5 </a:t>
            </a:r>
            <a:r>
              <a:rPr lang="en-US" sz="1600" dirty="0"/>
              <a:t>mm </a:t>
            </a:r>
            <a:r>
              <a:rPr lang="en-US" sz="1600" dirty="0" err="1"/>
              <a:t>mrad</a:t>
            </a:r>
            <a:r>
              <a:rPr lang="en-US" sz="1600" dirty="0"/>
              <a:t> </a:t>
            </a:r>
            <a:endParaRPr lang="de-DE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601385" y="2654086"/>
            <a:ext cx="935704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(beam)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12707" y="3049550"/>
            <a:ext cx="1379596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(orbit bump)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31185" y="3841132"/>
            <a:ext cx="81194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1 turns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896" y="5100181"/>
            <a:ext cx="5927999" cy="5847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The parameter set of the best </a:t>
            </a:r>
            <a:r>
              <a:rPr lang="en-US" sz="1600" dirty="0"/>
              <a:t>individual </a:t>
            </a:r>
            <a:r>
              <a:rPr lang="en-US" sz="1600" dirty="0" smtClean="0"/>
              <a:t>are in the same area as the analytically description are suggested   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119905" y="3820314"/>
            <a:ext cx="0" cy="43724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9582" y="5653958"/>
            <a:ext cx="8895448" cy="9746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Due to an other combination </a:t>
            </a:r>
            <a:r>
              <a:rPr lang="en-US" sz="1600" dirty="0"/>
              <a:t>of </a:t>
            </a:r>
            <a:r>
              <a:rPr lang="en-US" sz="1600" dirty="0" smtClean="0"/>
              <a:t>the freely selectable variables give the GA are more ideally solution than </a:t>
            </a:r>
            <a:r>
              <a:rPr lang="en-US" sz="1600" dirty="0"/>
              <a:t>analytically </a:t>
            </a:r>
            <a:r>
              <a:rPr lang="en-US" sz="1600" dirty="0" smtClean="0"/>
              <a:t>description</a:t>
            </a:r>
            <a:endParaRPr lang="en-US" sz="1600" dirty="0"/>
          </a:p>
          <a:p>
            <a:pPr marL="285750" indent="-285750">
              <a:lnSpc>
                <a:spcPct val="50000"/>
              </a:lnSpc>
              <a:buFontTx/>
              <a:buChar char="-"/>
            </a:pPr>
            <a:endParaRPr lang="en-US" sz="1600" dirty="0" smtClean="0"/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1683486" y="1259802"/>
            <a:ext cx="1237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min (loss) </a:t>
            </a:r>
            <a:endParaRPr lang="en-US" sz="1600" dirty="0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53236"/>
              </p:ext>
            </p:extLst>
          </p:nvPr>
        </p:nvGraphicFramePr>
        <p:xfrm>
          <a:off x="2842608" y="1159034"/>
          <a:ext cx="82034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6" name="Equation" r:id="rId13" imgW="533400" imgH="431800" progId="Equation.DSMT4">
                  <p:embed/>
                </p:oleObj>
              </mc:Choice>
              <mc:Fallback>
                <p:oleObj name="Equation" r:id="rId13" imgW="533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42608" y="1159034"/>
                        <a:ext cx="820340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12025" y="3795064"/>
            <a:ext cx="4253959" cy="885494"/>
            <a:chOff x="348044" y="3816588"/>
            <a:chExt cx="3926731" cy="885494"/>
          </a:xfrm>
        </p:grpSpPr>
        <p:sp>
          <p:nvSpPr>
            <p:cNvPr id="22" name="Rectangle 21"/>
            <p:cNvSpPr/>
            <p:nvPr/>
          </p:nvSpPr>
          <p:spPr bwMode="auto">
            <a:xfrm>
              <a:off x="462652" y="3816588"/>
              <a:ext cx="3779837" cy="84931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/>
            </a:p>
          </p:txBody>
        </p:sp>
        <p:graphicFrame>
          <p:nvGraphicFramePr>
            <p:cNvPr id="2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4494491"/>
                </p:ext>
              </p:extLst>
            </p:nvPr>
          </p:nvGraphicFramePr>
          <p:xfrm>
            <a:off x="3307934" y="3892665"/>
            <a:ext cx="852614" cy="676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47" name="Equation" r:id="rId15" imgW="546100" imgH="431800" progId="Equation.DSMT4">
                    <p:embed/>
                  </p:oleObj>
                </mc:Choice>
                <mc:Fallback>
                  <p:oleObj name="Equation" r:id="rId15" imgW="5461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7934" y="3892665"/>
                          <a:ext cx="852614" cy="676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8"/>
            <p:cNvSpPr txBox="1">
              <a:spLocks noChangeArrowheads="1"/>
            </p:cNvSpPr>
            <p:nvPr/>
          </p:nvSpPr>
          <p:spPr bwMode="auto">
            <a:xfrm>
              <a:off x="469762" y="3931445"/>
              <a:ext cx="2989201" cy="5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/>
                <a:t>Genetic </a:t>
              </a:r>
              <a:r>
                <a:rPr lang="en-US" sz="1600" dirty="0"/>
                <a:t>algorithms is better than the traditional approach: 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8044" y="3830370"/>
              <a:ext cx="3926731" cy="871712"/>
            </a:xfrm>
            <a:prstGeom prst="rect">
              <a:avLst/>
            </a:prstGeom>
            <a:noFill/>
            <a:ln w="38100" cmpd="sng">
              <a:solidFill>
                <a:srgbClr val="FDBB6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360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Improvement of the </a:t>
            </a:r>
            <a:r>
              <a:rPr lang="en-US" dirty="0" smtClean="0">
                <a:latin typeface="Arial" charset="0"/>
              </a:rPr>
              <a:t>SIS </a:t>
            </a:r>
            <a:r>
              <a:rPr lang="en-US" dirty="0">
                <a:latin typeface="Arial" charset="0"/>
              </a:rPr>
              <a:t>MTI quality</a:t>
            </a:r>
            <a:endParaRPr lang="en-US" dirty="0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270031" y="1374717"/>
            <a:ext cx="17350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/>
              <a:t>Multi-object</a:t>
            </a:r>
            <a:r>
              <a:rPr lang="en-US" sz="1600" dirty="0" smtClean="0"/>
              <a:t>:  </a:t>
            </a:r>
            <a:endParaRPr lang="en-US" sz="16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462222"/>
              </p:ext>
            </p:extLst>
          </p:nvPr>
        </p:nvGraphicFramePr>
        <p:xfrm>
          <a:off x="3496801" y="1395307"/>
          <a:ext cx="76014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1" name="Equation" r:id="rId3" imgW="495300" imgH="203200" progId="Equation.DSMT4">
                  <p:embed/>
                </p:oleObj>
              </mc:Choice>
              <mc:Fallback>
                <p:oleObj name="Equation" r:id="rId3" imgW="495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6801" y="1395307"/>
                        <a:ext cx="760148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2497717" y="2978681"/>
            <a:ext cx="975840" cy="254000"/>
            <a:chOff x="4873109" y="5113710"/>
            <a:chExt cx="900775" cy="2540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7184" y="5115999"/>
              <a:ext cx="266700" cy="2413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4674" y="5151741"/>
              <a:ext cx="292100" cy="1905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3109" y="5113710"/>
              <a:ext cx="317500" cy="254000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447000" y="2919910"/>
            <a:ext cx="2049704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Fixed parameters: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1935" y="3565555"/>
            <a:ext cx="1486533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Variables: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29814" y="3534322"/>
            <a:ext cx="2353881" cy="1163736"/>
            <a:chOff x="1512389" y="2560387"/>
            <a:chExt cx="2172813" cy="1163736"/>
          </a:xfrm>
        </p:grpSpPr>
        <p:graphicFrame>
          <p:nvGraphicFramePr>
            <p:cNvPr id="3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9018854"/>
                </p:ext>
              </p:extLst>
            </p:nvPr>
          </p:nvGraphicFramePr>
          <p:xfrm>
            <a:off x="1512389" y="2587935"/>
            <a:ext cx="8699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82" name="Equation" r:id="rId8" imgW="558800" imgH="203200" progId="Equation.DSMT4">
                    <p:embed/>
                  </p:oleObj>
                </mc:Choice>
                <mc:Fallback>
                  <p:oleObj name="Equation" r:id="rId8" imgW="558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2389" y="2587935"/>
                          <a:ext cx="86995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8306102"/>
                </p:ext>
              </p:extLst>
            </p:nvPr>
          </p:nvGraphicFramePr>
          <p:xfrm>
            <a:off x="1525491" y="2996461"/>
            <a:ext cx="7747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83" name="Equation" r:id="rId10" imgW="495300" imgH="203200" progId="Equation.DSMT4">
                    <p:embed/>
                  </p:oleObj>
                </mc:Choice>
                <mc:Fallback>
                  <p:oleObj name="Equation" r:id="rId10" imgW="4953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5491" y="2996461"/>
                          <a:ext cx="7747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2401278" y="2560387"/>
              <a:ext cx="863727" cy="33855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 smtClean="0"/>
                <a:t>(beam)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01319" y="2955851"/>
              <a:ext cx="1273473" cy="33855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 smtClean="0"/>
                <a:t>(orbit bump)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37228" y="3440271"/>
              <a:ext cx="228600" cy="1778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52207" y="3354791"/>
              <a:ext cx="13102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+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11729" y="3323103"/>
              <a:ext cx="1273473" cy="33855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 smtClean="0"/>
                <a:t>(inj. time)</a:t>
              </a:r>
            </a:p>
          </p:txBody>
        </p:sp>
      </p:grp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1814990" y="1809671"/>
            <a:ext cx="2000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and min (loss) </a:t>
            </a:r>
            <a:endParaRPr lang="en-US" sz="16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972458"/>
              </p:ext>
            </p:extLst>
          </p:nvPr>
        </p:nvGraphicFramePr>
        <p:xfrm>
          <a:off x="3492876" y="1698492"/>
          <a:ext cx="82034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" name="Equation" r:id="rId13" imgW="533400" imgH="431800" progId="Equation.DSMT4">
                  <p:embed/>
                </p:oleObj>
              </mc:Choice>
              <mc:Fallback>
                <p:oleObj name="Equation" r:id="rId13" imgW="533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92876" y="1698492"/>
                        <a:ext cx="820340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804377" y="1377418"/>
            <a:ext cx="1688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max</a:t>
            </a:r>
            <a:r>
              <a:rPr lang="en-US" sz="1600" dirty="0"/>
              <a:t>(intensity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98112" y="1436908"/>
            <a:ext cx="4680000" cy="4320000"/>
            <a:chOff x="4521334" y="1512242"/>
            <a:chExt cx="4320000" cy="4320000"/>
          </a:xfrm>
        </p:grpSpPr>
        <p:pic>
          <p:nvPicPr>
            <p:cNvPr id="13" name="Picture 12" descr="loss_ga_two.pd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34" y="1512242"/>
              <a:ext cx="4320000" cy="4320000"/>
            </a:xfrm>
            <a:prstGeom prst="rect">
              <a:avLst/>
            </a:prstGeom>
          </p:spPr>
        </p:pic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5838443" y="2610049"/>
              <a:ext cx="14283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err="1"/>
                <a:t>ε</a:t>
              </a:r>
              <a:r>
                <a:rPr lang="en-US" sz="1600" dirty="0"/>
                <a:t> = </a:t>
              </a:r>
              <a:r>
                <a:rPr lang="en-US" sz="1600" dirty="0" smtClean="0"/>
                <a:t>5 </a:t>
              </a:r>
              <a:r>
                <a:rPr lang="en-US" sz="1600" dirty="0"/>
                <a:t>mm </a:t>
              </a:r>
              <a:r>
                <a:rPr lang="en-US" sz="1600" dirty="0" err="1"/>
                <a:t>mrad</a:t>
              </a:r>
              <a:r>
                <a:rPr lang="en-US" sz="1600" dirty="0"/>
                <a:t> </a:t>
              </a:r>
              <a:endParaRPr lang="de-DE" sz="16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20346" y="4597716"/>
              <a:ext cx="1160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Pareto front</a:t>
              </a:r>
            </a:p>
          </p:txBody>
        </p:sp>
        <p:pic>
          <p:nvPicPr>
            <p:cNvPr id="6" name="Picture 5" descr="mti_7.eps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735" y="4338027"/>
              <a:ext cx="691429" cy="720000"/>
            </a:xfrm>
            <a:prstGeom prst="rect">
              <a:avLst/>
            </a:prstGeom>
          </p:spPr>
        </p:pic>
        <p:pic>
          <p:nvPicPr>
            <p:cNvPr id="9" name="Picture 8" descr="mti_7.ep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067" y="3909579"/>
              <a:ext cx="691429" cy="720000"/>
            </a:xfrm>
            <a:prstGeom prst="rect">
              <a:avLst/>
            </a:prstGeom>
          </p:spPr>
        </p:pic>
      </p:grp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41785"/>
              </p:ext>
            </p:extLst>
          </p:nvPr>
        </p:nvGraphicFramePr>
        <p:xfrm>
          <a:off x="3454632" y="2365582"/>
          <a:ext cx="1191816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5" name="Equation" r:id="rId18" imgW="774700" imgH="190500" progId="Equation.DSMT4">
                  <p:embed/>
                </p:oleObj>
              </mc:Choice>
              <mc:Fallback>
                <p:oleObj name="Equation" r:id="rId18" imgW="774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54632" y="2365582"/>
                        <a:ext cx="1191816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74888" y="5456221"/>
            <a:ext cx="5806314" cy="990138"/>
            <a:chOff x="161435" y="5456221"/>
            <a:chExt cx="5359674" cy="990138"/>
          </a:xfrm>
        </p:grpSpPr>
        <p:sp>
          <p:nvSpPr>
            <p:cNvPr id="50" name="TextBox 28"/>
            <p:cNvSpPr txBox="1">
              <a:spLocks noChangeArrowheads="1"/>
            </p:cNvSpPr>
            <p:nvPr/>
          </p:nvSpPr>
          <p:spPr bwMode="auto">
            <a:xfrm>
              <a:off x="270376" y="5456221"/>
              <a:ext cx="5250733" cy="8309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600" dirty="0" smtClean="0"/>
            </a:p>
            <a:p>
              <a:pPr marL="285750" indent="-285750" eaLnBrk="1" hangingPunct="1">
                <a:buFont typeface="Lucida Grande"/>
                <a:buChar char="-"/>
              </a:pPr>
              <a:r>
                <a:rPr lang="en-US" sz="1600" dirty="0"/>
                <a:t>A more better Pareto front have been found</a:t>
              </a:r>
            </a:p>
            <a:p>
              <a:pPr marL="285750" eaLnBrk="1" hangingPunct="1">
                <a:buFont typeface="Lucida Grande"/>
                <a:buChar char="-"/>
              </a:pPr>
              <a:r>
                <a:rPr lang="en-US" sz="1600" dirty="0" smtClean="0"/>
                <a:t> Loss could minimized and intensity maximized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1435" y="5574647"/>
              <a:ext cx="4950702" cy="871712"/>
            </a:xfrm>
            <a:prstGeom prst="rect">
              <a:avLst/>
            </a:prstGeom>
            <a:noFill/>
            <a:ln w="38100" cmpd="sng">
              <a:solidFill>
                <a:srgbClr val="FDBB6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1" name="TextBox 28"/>
          <p:cNvSpPr txBox="1">
            <a:spLocks noChangeArrowheads="1"/>
          </p:cNvSpPr>
          <p:nvPr/>
        </p:nvSpPr>
        <p:spPr bwMode="auto">
          <a:xfrm>
            <a:off x="302962" y="4762630"/>
            <a:ext cx="5688294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Lucida Grande"/>
              <a:buChar char="-"/>
            </a:pPr>
            <a:r>
              <a:rPr lang="en-US" sz="1600" dirty="0" smtClean="0"/>
              <a:t>Genetic </a:t>
            </a:r>
            <a:r>
              <a:rPr lang="en-US" sz="1600" dirty="0"/>
              <a:t>algorithms is better </a:t>
            </a:r>
            <a:r>
              <a:rPr lang="en-US" sz="1600" dirty="0" smtClean="0"/>
              <a:t>than </a:t>
            </a:r>
            <a:r>
              <a:rPr lang="en-US" sz="1600" dirty="0"/>
              <a:t>the </a:t>
            </a:r>
            <a:r>
              <a:rPr lang="en-US" sz="1600" dirty="0" smtClean="0"/>
              <a:t>            traditional approach </a:t>
            </a:r>
          </a:p>
        </p:txBody>
      </p:sp>
    </p:spTree>
    <p:extLst>
      <p:ext uri="{BB962C8B-B14F-4D97-AF65-F5344CB8AC3E}">
        <p14:creationId xmlns:p14="http://schemas.microsoft.com/office/powerpoint/2010/main" val="129955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 of applications of GA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326" y="3308475"/>
            <a:ext cx="9165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Magnet sorting in a storage ring.</a:t>
            </a:r>
          </a:p>
          <a:p>
            <a:pPr>
              <a:buClr>
                <a:srgbClr val="FDBB63"/>
              </a:buClr>
            </a:pPr>
            <a:r>
              <a:rPr lang="en-US" sz="1600" dirty="0" smtClean="0"/>
              <a:t>Chen</a:t>
            </a:r>
            <a:r>
              <a:rPr lang="en-US" sz="1600" dirty="0"/>
              <a:t>, J., Wang, L., Li, W.-M., &amp; </a:t>
            </a:r>
            <a:r>
              <a:rPr lang="en-US" sz="1600" dirty="0" err="1"/>
              <a:t>Gao</a:t>
            </a:r>
            <a:r>
              <a:rPr lang="en-US" sz="1600" dirty="0"/>
              <a:t>, W.-W. ,</a:t>
            </a:r>
            <a:r>
              <a:rPr lang="en-US" sz="1600" i="1" dirty="0" smtClean="0"/>
              <a:t>Optimization </a:t>
            </a:r>
            <a:r>
              <a:rPr lang="en-US" sz="1600" i="1" dirty="0"/>
              <a:t>of magnet sorting in a storage ring using genetic </a:t>
            </a:r>
            <a:r>
              <a:rPr lang="en-US" sz="1600" i="1" dirty="0" smtClean="0"/>
              <a:t>algorithms</a:t>
            </a:r>
            <a:r>
              <a:rPr lang="en-US" sz="1600" dirty="0" smtClean="0"/>
              <a:t>, </a:t>
            </a:r>
            <a:r>
              <a:rPr lang="en-US" sz="1600" dirty="0"/>
              <a:t>Chinese Physics </a:t>
            </a:r>
            <a:r>
              <a:rPr lang="en-US" sz="1600" dirty="0" smtClean="0"/>
              <a:t>C</a:t>
            </a:r>
            <a:r>
              <a:rPr lang="en-US" sz="1600" dirty="0"/>
              <a:t> </a:t>
            </a:r>
            <a:r>
              <a:rPr lang="en-US" sz="1600" dirty="0" smtClean="0"/>
              <a:t>(2013)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60752" y="2222097"/>
            <a:ext cx="9165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Magnet design </a:t>
            </a:r>
            <a:r>
              <a:rPr lang="en-US" dirty="0" smtClean="0"/>
              <a:t>optimization</a:t>
            </a:r>
          </a:p>
          <a:p>
            <a:r>
              <a:rPr lang="en-US" sz="1600" dirty="0" smtClean="0"/>
              <a:t>S. </a:t>
            </a:r>
            <a:r>
              <a:rPr lang="en-US" sz="1600" dirty="0" err="1" smtClean="0"/>
              <a:t>Ramberger</a:t>
            </a:r>
            <a:r>
              <a:rPr lang="en-US" sz="1600" dirty="0" smtClean="0"/>
              <a:t>, S. </a:t>
            </a:r>
            <a:r>
              <a:rPr lang="en-US" sz="1600" dirty="0" err="1" smtClean="0"/>
              <a:t>Russenschuck</a:t>
            </a:r>
            <a:r>
              <a:rPr lang="en-US" sz="1600" dirty="0" smtClean="0"/>
              <a:t>, </a:t>
            </a:r>
            <a:r>
              <a:rPr lang="en-US" sz="1600" i="1" dirty="0" smtClean="0"/>
              <a:t>Genetic </a:t>
            </a:r>
            <a:r>
              <a:rPr lang="en-US" sz="1600" i="1" dirty="0"/>
              <a:t>algorithms for the optimal design of superconducting accelerator </a:t>
            </a:r>
            <a:r>
              <a:rPr lang="en-US" sz="1600" i="1" dirty="0" smtClean="0"/>
              <a:t>magnets</a:t>
            </a:r>
            <a:r>
              <a:rPr lang="en-US" sz="1600" dirty="0" smtClean="0"/>
              <a:t> EPAC (1998)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34877" y="4396949"/>
            <a:ext cx="91686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err="1"/>
              <a:t>Linac</a:t>
            </a:r>
            <a:r>
              <a:rPr lang="en-US" dirty="0"/>
              <a:t> settings for high intensity</a:t>
            </a:r>
            <a:endParaRPr lang="en-US" dirty="0" smtClean="0"/>
          </a:p>
          <a:p>
            <a:pPr>
              <a:buClr>
                <a:srgbClr val="FDBB63"/>
              </a:buClr>
            </a:pPr>
            <a:r>
              <a:rPr lang="en-US" sz="1600" dirty="0" smtClean="0"/>
              <a:t>Pang</a:t>
            </a:r>
            <a:r>
              <a:rPr lang="en-US" sz="1600" dirty="0"/>
              <a:t>, X., &amp; </a:t>
            </a:r>
            <a:r>
              <a:rPr lang="en-US" sz="1600" dirty="0" err="1"/>
              <a:t>Rybarcyk</a:t>
            </a:r>
            <a:r>
              <a:rPr lang="en-US" sz="1600" dirty="0"/>
              <a:t>, L. </a:t>
            </a:r>
            <a:r>
              <a:rPr lang="en-US" sz="1600" dirty="0" smtClean="0"/>
              <a:t>J., </a:t>
            </a:r>
            <a:r>
              <a:rPr lang="en-US" sz="1600" i="1" dirty="0" smtClean="0"/>
              <a:t>Multi</a:t>
            </a:r>
            <a:r>
              <a:rPr lang="en-US" sz="1600" i="1" dirty="0"/>
              <a:t>-objective particle swarm and genetic algorithm for </a:t>
            </a:r>
            <a:r>
              <a:rPr lang="en-US" sz="1600" i="1" dirty="0" smtClean="0"/>
              <a:t>the optimization </a:t>
            </a:r>
            <a:r>
              <a:rPr lang="en-US" sz="1600" i="1" dirty="0"/>
              <a:t>of the LANSCE </a:t>
            </a:r>
            <a:r>
              <a:rPr lang="en-US" sz="1600" i="1" dirty="0" err="1"/>
              <a:t>linac</a:t>
            </a:r>
            <a:r>
              <a:rPr lang="en-US" sz="1600" i="1" dirty="0"/>
              <a:t> </a:t>
            </a:r>
            <a:r>
              <a:rPr lang="en-US" sz="1600" i="1" dirty="0" smtClean="0"/>
              <a:t>operation. </a:t>
            </a:r>
            <a:r>
              <a:rPr lang="en-US" sz="1600" dirty="0" smtClean="0"/>
              <a:t>NIMA 741</a:t>
            </a:r>
            <a:r>
              <a:rPr lang="en-US" sz="1600" dirty="0"/>
              <a:t> </a:t>
            </a:r>
            <a:r>
              <a:rPr lang="en-US" sz="1600" dirty="0" smtClean="0"/>
              <a:t>(2013)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715" y="62769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9035" y="5480091"/>
            <a:ext cx="91660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Real machine based optimization in a storage ring</a:t>
            </a:r>
          </a:p>
          <a:p>
            <a:pPr>
              <a:buClr>
                <a:srgbClr val="FDBB63"/>
              </a:buClr>
            </a:pPr>
            <a:r>
              <a:rPr lang="en-US" sz="1600" dirty="0" err="1" smtClean="0"/>
              <a:t>L.Yang</a:t>
            </a:r>
            <a:r>
              <a:rPr lang="en-US" sz="1600" dirty="0" smtClean="0"/>
              <a:t>, et al. </a:t>
            </a:r>
            <a:r>
              <a:rPr lang="en-US" sz="1600" i="1" dirty="0" smtClean="0"/>
              <a:t>, </a:t>
            </a:r>
            <a:r>
              <a:rPr lang="en-US" sz="1600" dirty="0"/>
              <a:t>Global optimization of an accelerator lattice using </a:t>
            </a:r>
            <a:r>
              <a:rPr lang="en-US" sz="1600" dirty="0" err="1"/>
              <a:t>multiobjective</a:t>
            </a:r>
            <a:r>
              <a:rPr lang="en-US" sz="1600" dirty="0"/>
              <a:t> genetic </a:t>
            </a:r>
            <a:r>
              <a:rPr lang="en-US" sz="1600" dirty="0" smtClean="0"/>
              <a:t>algorithms, NIMA, 609 (2009)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50350" y="1098468"/>
            <a:ext cx="916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Dynamic aperture maximization</a:t>
            </a:r>
          </a:p>
          <a:p>
            <a:r>
              <a:rPr lang="de-DE" sz="1600" i="1" dirty="0" smtClean="0"/>
              <a:t>A</a:t>
            </a:r>
            <a:r>
              <a:rPr lang="de-DE" sz="1600" i="1" dirty="0"/>
              <a:t>. </a:t>
            </a:r>
            <a:r>
              <a:rPr lang="de-DE" sz="1600" i="1" dirty="0" err="1"/>
              <a:t>Hofler</a:t>
            </a:r>
            <a:r>
              <a:rPr lang="de-DE" sz="1600" i="1" dirty="0"/>
              <a:t> et al., </a:t>
            </a:r>
            <a:r>
              <a:rPr lang="de-DE" sz="1600" i="1" dirty="0" smtClean="0"/>
              <a:t>Innovative </a:t>
            </a:r>
            <a:r>
              <a:rPr lang="de-DE" sz="1600" i="1" dirty="0" err="1" smtClean="0"/>
              <a:t>applications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genetic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algorithms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to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problems</a:t>
            </a:r>
            <a:r>
              <a:rPr lang="de-DE" sz="1600" i="1" dirty="0" smtClean="0"/>
              <a:t> in </a:t>
            </a:r>
            <a:r>
              <a:rPr lang="de-DE" sz="1600" i="1" dirty="0" err="1" smtClean="0"/>
              <a:t>accelerator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physics</a:t>
            </a:r>
            <a:r>
              <a:rPr lang="de-DE" sz="1600" i="1" dirty="0" smtClean="0"/>
              <a:t> Phys</a:t>
            </a:r>
            <a:r>
              <a:rPr lang="de-DE" sz="1600" i="1" dirty="0"/>
              <a:t>. </a:t>
            </a:r>
            <a:r>
              <a:rPr lang="de-DE" sz="1600" i="1" dirty="0" err="1"/>
              <a:t>Rev</a:t>
            </a:r>
            <a:r>
              <a:rPr lang="de-DE" sz="1600" i="1" dirty="0"/>
              <a:t>. </a:t>
            </a:r>
            <a:r>
              <a:rPr lang="de-DE" sz="1600" i="1" dirty="0" smtClean="0"/>
              <a:t>ST AB, 16 (</a:t>
            </a:r>
            <a:r>
              <a:rPr lang="de-DE" sz="1600" i="1" dirty="0"/>
              <a:t>2013)</a:t>
            </a:r>
            <a:endParaRPr lang="en-US" sz="1600" i="1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239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465" y="1419742"/>
            <a:ext cx="8896483" cy="4903788"/>
          </a:xfrm>
        </p:spPr>
        <p:txBody>
          <a:bodyPr/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sz="2000" dirty="0" smtClean="0"/>
              <a:t>Numerical optimization</a:t>
            </a:r>
          </a:p>
          <a:p>
            <a:pPr lvl="1"/>
            <a:r>
              <a:rPr lang="en-US" dirty="0" smtClean="0">
                <a:latin typeface="Arial" charset="0"/>
              </a:rPr>
              <a:t>Genetic</a:t>
            </a:r>
            <a:r>
              <a:rPr lang="de-DE" dirty="0" smtClean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algorithms (GA)</a:t>
            </a:r>
          </a:p>
          <a:p>
            <a:pPr lvl="1"/>
            <a:r>
              <a:rPr lang="en-US" dirty="0">
                <a:latin typeface="Arial" charset="0"/>
              </a:rPr>
              <a:t>Improvement of MTI quality due to GA (first results)</a:t>
            </a:r>
            <a:r>
              <a:rPr lang="en-US" dirty="0"/>
              <a:t> </a:t>
            </a:r>
            <a:endParaRPr lang="en-GB" dirty="0" smtClean="0">
              <a:latin typeface="Arial" charset="0"/>
            </a:endParaRPr>
          </a:p>
          <a:p>
            <a:pPr lvl="1"/>
            <a:r>
              <a:rPr lang="en-GB" dirty="0" smtClean="0">
                <a:latin typeface="Arial" charset="0"/>
              </a:rPr>
              <a:t>Various </a:t>
            </a:r>
            <a:r>
              <a:rPr lang="en-US" dirty="0" smtClean="0"/>
              <a:t>applications for accelerators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Arial" charset="0"/>
              </a:rPr>
              <a:t>Outlook</a:t>
            </a:r>
          </a:p>
          <a:p>
            <a:pPr lvl="1"/>
            <a:r>
              <a:rPr lang="en-US" dirty="0" smtClean="0"/>
              <a:t>Include in GA optimization more parameters like tune, current</a:t>
            </a:r>
          </a:p>
          <a:p>
            <a:pPr lvl="1"/>
            <a:r>
              <a:rPr lang="en-US" dirty="0" smtClean="0">
                <a:latin typeface="Arial" charset="0"/>
              </a:rPr>
              <a:t>Use of other algorithms like particle swarm optimization</a:t>
            </a:r>
          </a:p>
          <a:p>
            <a:pPr lvl="1"/>
            <a:r>
              <a:rPr lang="en-US" dirty="0" smtClean="0">
                <a:latin typeface="Arial" charset="0"/>
              </a:rPr>
              <a:t>Improvement of MTI simulation model due to measurements (analysis is in progress)</a:t>
            </a:r>
          </a:p>
        </p:txBody>
      </p:sp>
    </p:spTree>
    <p:extLst>
      <p:ext uri="{BB962C8B-B14F-4D97-AF65-F5344CB8AC3E}">
        <p14:creationId xmlns:p14="http://schemas.microsoft.com/office/powerpoint/2010/main" val="362242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973" y="2652576"/>
            <a:ext cx="4424343" cy="1184354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043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65" y="1253166"/>
            <a:ext cx="8896483" cy="4903788"/>
          </a:xfrm>
        </p:spPr>
        <p:txBody>
          <a:bodyPr/>
          <a:lstStyle/>
          <a:p>
            <a:r>
              <a:rPr lang="en-US" dirty="0"/>
              <a:t>Numerical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Single and </a:t>
            </a:r>
            <a:r>
              <a:rPr lang="en-US" dirty="0"/>
              <a:t>multi-</a:t>
            </a:r>
            <a:r>
              <a:rPr lang="en-US" dirty="0" smtClean="0"/>
              <a:t>objective</a:t>
            </a:r>
          </a:p>
          <a:p>
            <a:pPr lvl="1"/>
            <a:endParaRPr lang="en-US" dirty="0" smtClean="0"/>
          </a:p>
          <a:p>
            <a:r>
              <a:rPr lang="en-US" dirty="0">
                <a:latin typeface="Arial" charset="0"/>
              </a:rPr>
              <a:t>Genetic</a:t>
            </a:r>
            <a:r>
              <a:rPr lang="de-DE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algorithms (GA)</a:t>
            </a:r>
          </a:p>
          <a:p>
            <a:pPr lvl="1"/>
            <a:r>
              <a:rPr lang="en-GB" dirty="0" smtClean="0">
                <a:latin typeface="Arial" charset="0"/>
              </a:rPr>
              <a:t>Cycle and GA </a:t>
            </a:r>
            <a:r>
              <a:rPr lang="en-US" dirty="0" smtClean="0"/>
              <a:t>operators</a:t>
            </a:r>
          </a:p>
          <a:p>
            <a:pPr lvl="1"/>
            <a:r>
              <a:rPr lang="en-US" dirty="0" smtClean="0">
                <a:latin typeface="Arial" charset="0"/>
              </a:rPr>
              <a:t>GA </a:t>
            </a:r>
            <a:r>
              <a:rPr lang="en-US" dirty="0" smtClean="0"/>
              <a:t>implementation</a:t>
            </a:r>
          </a:p>
          <a:p>
            <a:pPr lvl="1"/>
            <a:endParaRPr lang="en-GB" dirty="0" smtClean="0">
              <a:latin typeface="Arial" charset="0"/>
            </a:endParaRPr>
          </a:p>
          <a:p>
            <a:r>
              <a:rPr lang="en-US" dirty="0" smtClean="0"/>
              <a:t>Multi</a:t>
            </a:r>
            <a:r>
              <a:rPr lang="en-US" dirty="0"/>
              <a:t>-turn injection into </a:t>
            </a:r>
            <a:r>
              <a:rPr lang="en-US" dirty="0" smtClean="0"/>
              <a:t>SIS</a:t>
            </a:r>
          </a:p>
          <a:p>
            <a:endParaRPr lang="en-US" dirty="0" smtClean="0"/>
          </a:p>
          <a:p>
            <a:r>
              <a:rPr lang="en-US" dirty="0">
                <a:latin typeface="Arial" charset="0"/>
              </a:rPr>
              <a:t>Improvement of </a:t>
            </a:r>
            <a:r>
              <a:rPr lang="en-US" dirty="0" smtClean="0">
                <a:latin typeface="Arial" charset="0"/>
              </a:rPr>
              <a:t>MTI quality due to GA (first results)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Summery and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0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optimization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206" y="2668086"/>
            <a:ext cx="5556911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</a:t>
            </a:r>
            <a:r>
              <a:rPr lang="en-US" sz="1600" b="1" dirty="0" smtClean="0"/>
              <a:t>radient-based methods (traditional):</a:t>
            </a:r>
          </a:p>
          <a:p>
            <a:pPr marL="285750" indent="-285750">
              <a:buClr>
                <a:srgbClr val="FDBB63"/>
              </a:buClr>
              <a:buFont typeface="Lucida Grande"/>
              <a:buChar char="-"/>
            </a:pPr>
            <a:r>
              <a:rPr lang="en-US" sz="1600" dirty="0"/>
              <a:t>M</a:t>
            </a:r>
            <a:r>
              <a:rPr lang="en-US" sz="1600" dirty="0" smtClean="0"/>
              <a:t>ay get stuck in a local minimum/maximum      (and never come out)</a:t>
            </a:r>
          </a:p>
          <a:p>
            <a:pPr marL="285750" indent="-285750">
              <a:lnSpc>
                <a:spcPct val="150000"/>
              </a:lnSpc>
              <a:buClr>
                <a:srgbClr val="FDBB63"/>
              </a:buClr>
              <a:buFont typeface="Lucida Grande"/>
              <a:buChar char="-"/>
            </a:pPr>
            <a:r>
              <a:rPr lang="en-US" sz="1600" dirty="0"/>
              <a:t>R</a:t>
            </a:r>
            <a:r>
              <a:rPr lang="en-US" sz="1600" dirty="0" smtClean="0"/>
              <a:t>equire local gradients</a:t>
            </a:r>
          </a:p>
          <a:p>
            <a:pPr marL="285750" indent="-285750">
              <a:lnSpc>
                <a:spcPct val="150000"/>
              </a:lnSpc>
              <a:buClr>
                <a:srgbClr val="FDBB63"/>
              </a:buClr>
              <a:buFont typeface="Lucida Grande"/>
              <a:buChar char="-"/>
            </a:pPr>
            <a:r>
              <a:rPr lang="en-US" sz="1600" dirty="0"/>
              <a:t>W</a:t>
            </a:r>
            <a:r>
              <a:rPr lang="en-US" sz="1600" dirty="0" smtClean="0"/>
              <a:t>ork if initial guess is already close to the optimum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4541" y="1165402"/>
            <a:ext cx="428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Optimization problem for single objective:</a:t>
            </a:r>
            <a:endParaRPr 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646081" y="1596752"/>
            <a:ext cx="3603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f(</a:t>
            </a:r>
            <a:r>
              <a:rPr lang="en-US" sz="1600" b="1" dirty="0" smtClean="0"/>
              <a:t>x</a:t>
            </a:r>
            <a:r>
              <a:rPr lang="en-US" sz="1600" dirty="0" smtClean="0"/>
              <a:t>) evaluated by simulation code (or measured in the machine)   with only few iteration steps</a:t>
            </a:r>
            <a:endParaRPr lang="en-US" sz="1600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656937"/>
              </p:ext>
            </p:extLst>
          </p:nvPr>
        </p:nvGraphicFramePr>
        <p:xfrm>
          <a:off x="939306" y="1819360"/>
          <a:ext cx="243866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Equation" r:id="rId3" imgW="1270000" imgH="203200" progId="Equation.DSMT4">
                  <p:embed/>
                </p:oleObj>
              </mc:Choice>
              <mc:Fallback>
                <p:oleObj name="Equation" r:id="rId3" imgW="1270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306" y="1819360"/>
                        <a:ext cx="243866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95459" y="4549656"/>
            <a:ext cx="54167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Parameter scans (traditional):</a:t>
            </a:r>
          </a:p>
          <a:p>
            <a:pPr marL="285750" indent="-285750">
              <a:buClr>
                <a:srgbClr val="FDBB63"/>
              </a:buClr>
              <a:buFont typeface="Lucida Grande"/>
              <a:buChar char="-"/>
            </a:pPr>
            <a:r>
              <a:rPr lang="en-US" sz="1600" dirty="0"/>
              <a:t>O</a:t>
            </a:r>
            <a:r>
              <a:rPr lang="en-US" sz="1600" dirty="0" smtClean="0"/>
              <a:t>nly applicable for 1D or 2D parameter spaces </a:t>
            </a:r>
            <a:endParaRPr lang="en-US" sz="16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5974052" y="2587443"/>
            <a:ext cx="3914751" cy="3475959"/>
            <a:chOff x="5328806" y="2943286"/>
            <a:chExt cx="3613616" cy="3475959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501709" y="3022040"/>
              <a:ext cx="258" cy="360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997456" y="3022040"/>
              <a:ext cx="258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7521443" y="3022040"/>
              <a:ext cx="258" cy="360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8055657" y="3009423"/>
              <a:ext cx="258" cy="360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994657" y="4284358"/>
              <a:ext cx="452828" cy="8868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5510228" y="3016035"/>
              <a:ext cx="602162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 smtClean="0"/>
                <a:t>Scan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28806" y="4302065"/>
              <a:ext cx="896898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 smtClean="0"/>
                <a:t>Gradient</a:t>
              </a:r>
            </a:p>
          </p:txBody>
        </p:sp>
        <p:pic>
          <p:nvPicPr>
            <p:cNvPr id="53" name="Picture 52" descr="function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186" y="2943286"/>
              <a:ext cx="3419236" cy="3475959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173622" y="5459128"/>
            <a:ext cx="7167043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DBB63"/>
              </a:buClr>
            </a:pPr>
            <a:r>
              <a:rPr lang="en-US" sz="1600" b="1" dirty="0" smtClean="0"/>
              <a:t>Accelerator problems: </a:t>
            </a:r>
          </a:p>
          <a:p>
            <a:pPr marL="285750" lvl="1" indent="-285750">
              <a:buClr>
                <a:srgbClr val="FDBB63"/>
              </a:buClr>
              <a:buFont typeface="Lucida Grande"/>
              <a:buChar char="-"/>
            </a:pPr>
            <a:r>
              <a:rPr lang="en-US" sz="1600" dirty="0" smtClean="0"/>
              <a:t>Multi-dimensional, </a:t>
            </a:r>
            <a:r>
              <a:rPr lang="en-US" sz="1600" dirty="0"/>
              <a:t>n</a:t>
            </a:r>
            <a:r>
              <a:rPr lang="en-US" sz="1600" dirty="0" smtClean="0"/>
              <a:t>onlinear, multi-</a:t>
            </a:r>
            <a:r>
              <a:rPr lang="en-US" sz="1600" dirty="0"/>
              <a:t>objective</a:t>
            </a:r>
            <a:r>
              <a:rPr lang="en-US" sz="1600" dirty="0" smtClean="0"/>
              <a:t>, contradicting optimums </a:t>
            </a:r>
          </a:p>
          <a:p>
            <a:pPr marL="285750" indent="-285750">
              <a:lnSpc>
                <a:spcPct val="150000"/>
              </a:lnSpc>
              <a:buClr>
                <a:srgbClr val="FDBB63"/>
              </a:buClr>
              <a:buFont typeface="Lucida Grande"/>
              <a:buChar char="-"/>
            </a:pPr>
            <a:r>
              <a:rPr lang="en-US" sz="1600" dirty="0"/>
              <a:t>S</a:t>
            </a:r>
            <a:r>
              <a:rPr lang="en-US" sz="1600" dirty="0" smtClean="0"/>
              <a:t>everal ‘optimum’ solutions (choice of the designer is required)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354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umerical optimization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34342" y="5287609"/>
            <a:ext cx="9783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50000"/>
              </a:lnSpc>
              <a:buClr>
                <a:srgbClr val="FDBB63"/>
              </a:buClr>
            </a:pPr>
            <a:endParaRPr lang="en-US" sz="1600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Find a set of optimal solutions instead of a single solution (Pareto front)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sz="16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28554" y="1593343"/>
            <a:ext cx="4751578" cy="1395896"/>
            <a:chOff x="139315" y="1074189"/>
            <a:chExt cx="4386072" cy="1395896"/>
          </a:xfrm>
        </p:grpSpPr>
        <p:sp>
          <p:nvSpPr>
            <p:cNvPr id="43" name="TextBox 42"/>
            <p:cNvSpPr txBox="1"/>
            <p:nvPr/>
          </p:nvSpPr>
          <p:spPr>
            <a:xfrm>
              <a:off x="139315" y="1074189"/>
              <a:ext cx="43860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 smtClean="0"/>
            </a:p>
            <a:p>
              <a:pPr>
                <a:lnSpc>
                  <a:spcPct val="50000"/>
                </a:lnSpc>
              </a:pPr>
              <a:r>
                <a:rPr lang="en-US" sz="1600" b="1" dirty="0" smtClean="0"/>
                <a:t> </a:t>
              </a:r>
            </a:p>
            <a:p>
              <a:pPr marL="285750" indent="-285750">
                <a:buClr>
                  <a:srgbClr val="FDBB63"/>
                </a:buClr>
                <a:buFont typeface="Wingdings" charset="2"/>
                <a:buChar char="§"/>
              </a:pPr>
              <a:r>
                <a:rPr lang="en-US" sz="1600" dirty="0"/>
                <a:t>T</a:t>
              </a:r>
              <a:r>
                <a:rPr lang="en-US" sz="1600" dirty="0" smtClean="0"/>
                <a:t>he optimization problem is multi-objective</a:t>
              </a:r>
            </a:p>
            <a:p>
              <a:pPr>
                <a:buClr>
                  <a:srgbClr val="FDBB63"/>
                </a:buClr>
              </a:pPr>
              <a:endParaRPr lang="en-US" sz="1600" dirty="0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6240467"/>
                </p:ext>
              </p:extLst>
            </p:nvPr>
          </p:nvGraphicFramePr>
          <p:xfrm>
            <a:off x="1474974" y="1759893"/>
            <a:ext cx="213750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52" name="Equation" r:id="rId3" imgW="1206500" imgH="203200" progId="Equation.DSMT4">
                    <p:embed/>
                  </p:oleObj>
                </mc:Choice>
                <mc:Fallback>
                  <p:oleObj name="Equation" r:id="rId3" imgW="1206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74974" y="1759893"/>
                          <a:ext cx="2137500" cy="36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944329" y="2131531"/>
              <a:ext cx="26965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DBB63"/>
                </a:buClr>
              </a:pPr>
              <a:r>
                <a:rPr lang="en-US" sz="1600" dirty="0"/>
                <a:t>(several criterions to </a:t>
              </a:r>
              <a:r>
                <a:rPr lang="en-US" sz="1600" dirty="0" smtClean="0"/>
                <a:t>optimize)</a:t>
              </a:r>
              <a:endParaRPr 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09384" y="2192250"/>
            <a:ext cx="4946983" cy="2811658"/>
            <a:chOff x="1386085" y="1888518"/>
            <a:chExt cx="5516752" cy="3260738"/>
          </a:xfrm>
        </p:grpSpPr>
        <p:sp>
          <p:nvSpPr>
            <p:cNvPr id="39" name="TextBox 38"/>
            <p:cNvSpPr txBox="1"/>
            <p:nvPr/>
          </p:nvSpPr>
          <p:spPr>
            <a:xfrm>
              <a:off x="1516020" y="4133883"/>
              <a:ext cx="1802087" cy="53540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200" dirty="0" smtClean="0"/>
                <a:t>Imagined best solution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20442" y="2205645"/>
              <a:ext cx="950141" cy="53540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/>
                <a:t>o</a:t>
              </a:r>
              <a:r>
                <a:rPr lang="en-US" sz="1200" dirty="0" smtClean="0"/>
                <a:t>ptimal for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750165" y="1948998"/>
              <a:ext cx="3601543" cy="2500131"/>
            </a:xfrm>
            <a:custGeom>
              <a:avLst/>
              <a:gdLst>
                <a:gd name="connsiteX0" fmla="*/ 317491 w 3254412"/>
                <a:gd name="connsiteY0" fmla="*/ 49605 h 2340183"/>
                <a:gd name="connsiteX1" fmla="*/ 317491 w 3254412"/>
                <a:gd name="connsiteY1" fmla="*/ 49605 h 2340183"/>
                <a:gd name="connsiteX2" fmla="*/ 198432 w 3254412"/>
                <a:gd name="connsiteY2" fmla="*/ 119054 h 2340183"/>
                <a:gd name="connsiteX3" fmla="*/ 158746 w 3254412"/>
                <a:gd name="connsiteY3" fmla="*/ 158738 h 2340183"/>
                <a:gd name="connsiteX4" fmla="*/ 109138 w 3254412"/>
                <a:gd name="connsiteY4" fmla="*/ 188502 h 2340183"/>
                <a:gd name="connsiteX5" fmla="*/ 39686 w 3254412"/>
                <a:gd name="connsiteY5" fmla="*/ 287713 h 2340183"/>
                <a:gd name="connsiteX6" fmla="*/ 9922 w 3254412"/>
                <a:gd name="connsiteY6" fmla="*/ 377004 h 2340183"/>
                <a:gd name="connsiteX7" fmla="*/ 0 w 3254412"/>
                <a:gd name="connsiteY7" fmla="*/ 406767 h 2340183"/>
                <a:gd name="connsiteX8" fmla="*/ 39686 w 3254412"/>
                <a:gd name="connsiteY8" fmla="*/ 873062 h 2340183"/>
                <a:gd name="connsiteX9" fmla="*/ 128981 w 3254412"/>
                <a:gd name="connsiteY9" fmla="*/ 1002037 h 2340183"/>
                <a:gd name="connsiteX10" fmla="*/ 228197 w 3254412"/>
                <a:gd name="connsiteY10" fmla="*/ 1140933 h 2340183"/>
                <a:gd name="connsiteX11" fmla="*/ 287727 w 3254412"/>
                <a:gd name="connsiteY11" fmla="*/ 1200460 h 2340183"/>
                <a:gd name="connsiteX12" fmla="*/ 377021 w 3254412"/>
                <a:gd name="connsiteY12" fmla="*/ 1329435 h 2340183"/>
                <a:gd name="connsiteX13" fmla="*/ 406786 w 3254412"/>
                <a:gd name="connsiteY13" fmla="*/ 1359198 h 2340183"/>
                <a:gd name="connsiteX14" fmla="*/ 436551 w 3254412"/>
                <a:gd name="connsiteY14" fmla="*/ 1398883 h 2340183"/>
                <a:gd name="connsiteX15" fmla="*/ 486159 w 3254412"/>
                <a:gd name="connsiteY15" fmla="*/ 1458410 h 2340183"/>
                <a:gd name="connsiteX16" fmla="*/ 515924 w 3254412"/>
                <a:gd name="connsiteY16" fmla="*/ 1488173 h 2340183"/>
                <a:gd name="connsiteX17" fmla="*/ 545688 w 3254412"/>
                <a:gd name="connsiteY17" fmla="*/ 1537779 h 2340183"/>
                <a:gd name="connsiteX18" fmla="*/ 575453 w 3254412"/>
                <a:gd name="connsiteY18" fmla="*/ 1567543 h 2340183"/>
                <a:gd name="connsiteX19" fmla="*/ 605218 w 3254412"/>
                <a:gd name="connsiteY19" fmla="*/ 1607227 h 2340183"/>
                <a:gd name="connsiteX20" fmla="*/ 674669 w 3254412"/>
                <a:gd name="connsiteY20" fmla="*/ 1676675 h 2340183"/>
                <a:gd name="connsiteX21" fmla="*/ 694512 w 3254412"/>
                <a:gd name="connsiteY21" fmla="*/ 1706439 h 2340183"/>
                <a:gd name="connsiteX22" fmla="*/ 744121 w 3254412"/>
                <a:gd name="connsiteY22" fmla="*/ 1746123 h 2340183"/>
                <a:gd name="connsiteX23" fmla="*/ 773885 w 3254412"/>
                <a:gd name="connsiteY23" fmla="*/ 1775887 h 2340183"/>
                <a:gd name="connsiteX24" fmla="*/ 803650 w 3254412"/>
                <a:gd name="connsiteY24" fmla="*/ 1795729 h 2340183"/>
                <a:gd name="connsiteX25" fmla="*/ 863180 w 3254412"/>
                <a:gd name="connsiteY25" fmla="*/ 1855256 h 2340183"/>
                <a:gd name="connsiteX26" fmla="*/ 922709 w 3254412"/>
                <a:gd name="connsiteY26" fmla="*/ 1924704 h 2340183"/>
                <a:gd name="connsiteX27" fmla="*/ 972317 w 3254412"/>
                <a:gd name="connsiteY27" fmla="*/ 1964389 h 2340183"/>
                <a:gd name="connsiteX28" fmla="*/ 1002082 w 3254412"/>
                <a:gd name="connsiteY28" fmla="*/ 1994152 h 2340183"/>
                <a:gd name="connsiteX29" fmla="*/ 1041769 w 3254412"/>
                <a:gd name="connsiteY29" fmla="*/ 2023916 h 2340183"/>
                <a:gd name="connsiteX30" fmla="*/ 1071533 w 3254412"/>
                <a:gd name="connsiteY30" fmla="*/ 2053679 h 2340183"/>
                <a:gd name="connsiteX31" fmla="*/ 1111220 w 3254412"/>
                <a:gd name="connsiteY31" fmla="*/ 2083443 h 2340183"/>
                <a:gd name="connsiteX32" fmla="*/ 1140985 w 3254412"/>
                <a:gd name="connsiteY32" fmla="*/ 2103285 h 2340183"/>
                <a:gd name="connsiteX33" fmla="*/ 1170750 w 3254412"/>
                <a:gd name="connsiteY33" fmla="*/ 2133049 h 2340183"/>
                <a:gd name="connsiteX34" fmla="*/ 1309652 w 3254412"/>
                <a:gd name="connsiteY34" fmla="*/ 2192575 h 2340183"/>
                <a:gd name="connsiteX35" fmla="*/ 1379103 w 3254412"/>
                <a:gd name="connsiteY35" fmla="*/ 2222339 h 2340183"/>
                <a:gd name="connsiteX36" fmla="*/ 1458476 w 3254412"/>
                <a:gd name="connsiteY36" fmla="*/ 2232260 h 2340183"/>
                <a:gd name="connsiteX37" fmla="*/ 1537849 w 3254412"/>
                <a:gd name="connsiteY37" fmla="*/ 2252102 h 2340183"/>
                <a:gd name="connsiteX38" fmla="*/ 1597379 w 3254412"/>
                <a:gd name="connsiteY38" fmla="*/ 2262024 h 2340183"/>
                <a:gd name="connsiteX39" fmla="*/ 1646987 w 3254412"/>
                <a:gd name="connsiteY39" fmla="*/ 2271945 h 2340183"/>
                <a:gd name="connsiteX40" fmla="*/ 1785889 w 3254412"/>
                <a:gd name="connsiteY40" fmla="*/ 2281866 h 2340183"/>
                <a:gd name="connsiteX41" fmla="*/ 1944635 w 3254412"/>
                <a:gd name="connsiteY41" fmla="*/ 2301708 h 2340183"/>
                <a:gd name="connsiteX42" fmla="*/ 2589539 w 3254412"/>
                <a:gd name="connsiteY42" fmla="*/ 2301708 h 2340183"/>
                <a:gd name="connsiteX43" fmla="*/ 2708598 w 3254412"/>
                <a:gd name="connsiteY43" fmla="*/ 2271945 h 2340183"/>
                <a:gd name="connsiteX44" fmla="*/ 2758206 w 3254412"/>
                <a:gd name="connsiteY44" fmla="*/ 2262024 h 2340183"/>
                <a:gd name="connsiteX45" fmla="*/ 2778050 w 3254412"/>
                <a:gd name="connsiteY45" fmla="*/ 2242181 h 2340183"/>
                <a:gd name="connsiteX46" fmla="*/ 2877266 w 3254412"/>
                <a:gd name="connsiteY46" fmla="*/ 2152891 h 2340183"/>
                <a:gd name="connsiteX47" fmla="*/ 2956639 w 3254412"/>
                <a:gd name="connsiteY47" fmla="*/ 2043758 h 2340183"/>
                <a:gd name="connsiteX48" fmla="*/ 3016168 w 3254412"/>
                <a:gd name="connsiteY48" fmla="*/ 2004073 h 2340183"/>
                <a:gd name="connsiteX49" fmla="*/ 3075698 w 3254412"/>
                <a:gd name="connsiteY49" fmla="*/ 1934625 h 2340183"/>
                <a:gd name="connsiteX50" fmla="*/ 3135228 w 3254412"/>
                <a:gd name="connsiteY50" fmla="*/ 1875098 h 2340183"/>
                <a:gd name="connsiteX51" fmla="*/ 3164992 w 3254412"/>
                <a:gd name="connsiteY51" fmla="*/ 1805650 h 2340183"/>
                <a:gd name="connsiteX52" fmla="*/ 3194757 w 3254412"/>
                <a:gd name="connsiteY52" fmla="*/ 1746123 h 2340183"/>
                <a:gd name="connsiteX53" fmla="*/ 3234444 w 3254412"/>
                <a:gd name="connsiteY53" fmla="*/ 1646912 h 2340183"/>
                <a:gd name="connsiteX54" fmla="*/ 3254287 w 3254412"/>
                <a:gd name="connsiteY54" fmla="*/ 1448489 h 2340183"/>
                <a:gd name="connsiteX55" fmla="*/ 3244365 w 3254412"/>
                <a:gd name="connsiteY55" fmla="*/ 1240144 h 2340183"/>
                <a:gd name="connsiteX56" fmla="*/ 3214600 w 3254412"/>
                <a:gd name="connsiteY56" fmla="*/ 1220302 h 2340183"/>
                <a:gd name="connsiteX57" fmla="*/ 3105463 w 3254412"/>
                <a:gd name="connsiteY57" fmla="*/ 1180617 h 2340183"/>
                <a:gd name="connsiteX58" fmla="*/ 3075698 w 3254412"/>
                <a:gd name="connsiteY58" fmla="*/ 1170696 h 2340183"/>
                <a:gd name="connsiteX59" fmla="*/ 2877266 w 3254412"/>
                <a:gd name="connsiteY59" fmla="*/ 1160775 h 2340183"/>
                <a:gd name="connsiteX60" fmla="*/ 2758206 w 3254412"/>
                <a:gd name="connsiteY60" fmla="*/ 1140933 h 2340183"/>
                <a:gd name="connsiteX61" fmla="*/ 2688755 w 3254412"/>
                <a:gd name="connsiteY61" fmla="*/ 1131012 h 2340183"/>
                <a:gd name="connsiteX62" fmla="*/ 2629226 w 3254412"/>
                <a:gd name="connsiteY62" fmla="*/ 1121090 h 2340183"/>
                <a:gd name="connsiteX63" fmla="*/ 2539931 w 3254412"/>
                <a:gd name="connsiteY63" fmla="*/ 1111169 h 2340183"/>
                <a:gd name="connsiteX64" fmla="*/ 2192675 w 3254412"/>
                <a:gd name="connsiteY64" fmla="*/ 1051642 h 2340183"/>
                <a:gd name="connsiteX65" fmla="*/ 2083537 w 3254412"/>
                <a:gd name="connsiteY65" fmla="*/ 1031800 h 2340183"/>
                <a:gd name="connsiteX66" fmla="*/ 1984321 w 3254412"/>
                <a:gd name="connsiteY66" fmla="*/ 1021879 h 2340183"/>
                <a:gd name="connsiteX67" fmla="*/ 1805732 w 3254412"/>
                <a:gd name="connsiteY67" fmla="*/ 1002037 h 2340183"/>
                <a:gd name="connsiteX68" fmla="*/ 1775968 w 3254412"/>
                <a:gd name="connsiteY68" fmla="*/ 992115 h 2340183"/>
                <a:gd name="connsiteX69" fmla="*/ 1726359 w 3254412"/>
                <a:gd name="connsiteY69" fmla="*/ 952431 h 2340183"/>
                <a:gd name="connsiteX70" fmla="*/ 1716438 w 3254412"/>
                <a:gd name="connsiteY70" fmla="*/ 922667 h 2340183"/>
                <a:gd name="connsiteX71" fmla="*/ 1686673 w 3254412"/>
                <a:gd name="connsiteY71" fmla="*/ 892904 h 2340183"/>
                <a:gd name="connsiteX72" fmla="*/ 1666830 w 3254412"/>
                <a:gd name="connsiteY72" fmla="*/ 803613 h 2340183"/>
                <a:gd name="connsiteX73" fmla="*/ 1646987 w 3254412"/>
                <a:gd name="connsiteY73" fmla="*/ 744087 h 2340183"/>
                <a:gd name="connsiteX74" fmla="*/ 1637065 w 3254412"/>
                <a:gd name="connsiteY74" fmla="*/ 625033 h 2340183"/>
                <a:gd name="connsiteX75" fmla="*/ 1617222 w 3254412"/>
                <a:gd name="connsiteY75" fmla="*/ 466294 h 2340183"/>
                <a:gd name="connsiteX76" fmla="*/ 1607300 w 3254412"/>
                <a:gd name="connsiteY76" fmla="*/ 178581 h 2340183"/>
                <a:gd name="connsiteX77" fmla="*/ 1597379 w 3254412"/>
                <a:gd name="connsiteY77" fmla="*/ 119054 h 2340183"/>
                <a:gd name="connsiteX78" fmla="*/ 1567614 w 3254412"/>
                <a:gd name="connsiteY78" fmla="*/ 99211 h 2340183"/>
                <a:gd name="connsiteX79" fmla="*/ 1498163 w 3254412"/>
                <a:gd name="connsiteY79" fmla="*/ 49605 h 2340183"/>
                <a:gd name="connsiteX80" fmla="*/ 1428711 w 3254412"/>
                <a:gd name="connsiteY80" fmla="*/ 19842 h 2340183"/>
                <a:gd name="connsiteX81" fmla="*/ 1230279 w 3254412"/>
                <a:gd name="connsiteY81" fmla="*/ 0 h 2340183"/>
                <a:gd name="connsiteX82" fmla="*/ 297648 w 3254412"/>
                <a:gd name="connsiteY82" fmla="*/ 9921 h 2340183"/>
                <a:gd name="connsiteX83" fmla="*/ 277805 w 3254412"/>
                <a:gd name="connsiteY83" fmla="*/ 69448 h 2340183"/>
                <a:gd name="connsiteX84" fmla="*/ 228197 w 3254412"/>
                <a:gd name="connsiteY84" fmla="*/ 69448 h 2340183"/>
                <a:gd name="connsiteX85" fmla="*/ 228197 w 3254412"/>
                <a:gd name="connsiteY85" fmla="*/ 69448 h 234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254412" h="2340183">
                  <a:moveTo>
                    <a:pt x="317491" y="49605"/>
                  </a:moveTo>
                  <a:lnTo>
                    <a:pt x="317491" y="49605"/>
                  </a:lnTo>
                  <a:cubicBezTo>
                    <a:pt x="277805" y="72755"/>
                    <a:pt x="236293" y="93026"/>
                    <a:pt x="198432" y="119054"/>
                  </a:cubicBezTo>
                  <a:cubicBezTo>
                    <a:pt x="183016" y="129652"/>
                    <a:pt x="173513" y="147253"/>
                    <a:pt x="158746" y="158738"/>
                  </a:cubicBezTo>
                  <a:cubicBezTo>
                    <a:pt x="143524" y="170577"/>
                    <a:pt x="125674" y="178581"/>
                    <a:pt x="109138" y="188502"/>
                  </a:cubicBezTo>
                  <a:cubicBezTo>
                    <a:pt x="85987" y="221572"/>
                    <a:pt x="52452" y="249416"/>
                    <a:pt x="39686" y="287713"/>
                  </a:cubicBezTo>
                  <a:lnTo>
                    <a:pt x="9922" y="377004"/>
                  </a:lnTo>
                  <a:lnTo>
                    <a:pt x="0" y="406767"/>
                  </a:lnTo>
                  <a:cubicBezTo>
                    <a:pt x="9543" y="602397"/>
                    <a:pt x="-21342" y="720501"/>
                    <a:pt x="39686" y="873062"/>
                  </a:cubicBezTo>
                  <a:cubicBezTo>
                    <a:pt x="66754" y="940726"/>
                    <a:pt x="75030" y="915719"/>
                    <a:pt x="128981" y="1002037"/>
                  </a:cubicBezTo>
                  <a:cubicBezTo>
                    <a:pt x="174268" y="1074493"/>
                    <a:pt x="173526" y="1081295"/>
                    <a:pt x="228197" y="1140933"/>
                  </a:cubicBezTo>
                  <a:cubicBezTo>
                    <a:pt x="247160" y="1161619"/>
                    <a:pt x="273289" y="1176397"/>
                    <a:pt x="287727" y="1200460"/>
                  </a:cubicBezTo>
                  <a:cubicBezTo>
                    <a:pt x="313779" y="1243879"/>
                    <a:pt x="341468" y="1293884"/>
                    <a:pt x="377021" y="1329435"/>
                  </a:cubicBezTo>
                  <a:cubicBezTo>
                    <a:pt x="386943" y="1339356"/>
                    <a:pt x="397655" y="1348545"/>
                    <a:pt x="406786" y="1359198"/>
                  </a:cubicBezTo>
                  <a:cubicBezTo>
                    <a:pt x="417548" y="1371753"/>
                    <a:pt x="426221" y="1385971"/>
                    <a:pt x="436551" y="1398883"/>
                  </a:cubicBezTo>
                  <a:cubicBezTo>
                    <a:pt x="452687" y="1419052"/>
                    <a:pt x="468998" y="1439105"/>
                    <a:pt x="486159" y="1458410"/>
                  </a:cubicBezTo>
                  <a:cubicBezTo>
                    <a:pt x="495481" y="1468897"/>
                    <a:pt x="507505" y="1476948"/>
                    <a:pt x="515924" y="1488173"/>
                  </a:cubicBezTo>
                  <a:cubicBezTo>
                    <a:pt x="527494" y="1503600"/>
                    <a:pt x="534118" y="1522352"/>
                    <a:pt x="545688" y="1537779"/>
                  </a:cubicBezTo>
                  <a:cubicBezTo>
                    <a:pt x="554107" y="1549004"/>
                    <a:pt x="566321" y="1556890"/>
                    <a:pt x="575453" y="1567543"/>
                  </a:cubicBezTo>
                  <a:cubicBezTo>
                    <a:pt x="586214" y="1580097"/>
                    <a:pt x="594095" y="1594992"/>
                    <a:pt x="605218" y="1607227"/>
                  </a:cubicBezTo>
                  <a:cubicBezTo>
                    <a:pt x="627241" y="1631451"/>
                    <a:pt x="656509" y="1649435"/>
                    <a:pt x="674669" y="1676675"/>
                  </a:cubicBezTo>
                  <a:cubicBezTo>
                    <a:pt x="681283" y="1686596"/>
                    <a:pt x="686080" y="1698008"/>
                    <a:pt x="694512" y="1706439"/>
                  </a:cubicBezTo>
                  <a:cubicBezTo>
                    <a:pt x="709486" y="1721412"/>
                    <a:pt x="728184" y="1732179"/>
                    <a:pt x="744121" y="1746123"/>
                  </a:cubicBezTo>
                  <a:cubicBezTo>
                    <a:pt x="754681" y="1755362"/>
                    <a:pt x="763106" y="1766905"/>
                    <a:pt x="773885" y="1775887"/>
                  </a:cubicBezTo>
                  <a:cubicBezTo>
                    <a:pt x="783045" y="1783520"/>
                    <a:pt x="794738" y="1787807"/>
                    <a:pt x="803650" y="1795729"/>
                  </a:cubicBezTo>
                  <a:cubicBezTo>
                    <a:pt x="824624" y="1814372"/>
                    <a:pt x="844407" y="1834398"/>
                    <a:pt x="863180" y="1855256"/>
                  </a:cubicBezTo>
                  <a:cubicBezTo>
                    <a:pt x="911436" y="1908871"/>
                    <a:pt x="872706" y="1880953"/>
                    <a:pt x="922709" y="1924704"/>
                  </a:cubicBezTo>
                  <a:cubicBezTo>
                    <a:pt x="938646" y="1938648"/>
                    <a:pt x="956380" y="1950445"/>
                    <a:pt x="972317" y="1964389"/>
                  </a:cubicBezTo>
                  <a:cubicBezTo>
                    <a:pt x="982877" y="1973628"/>
                    <a:pt x="991429" y="1985021"/>
                    <a:pt x="1002082" y="1994152"/>
                  </a:cubicBezTo>
                  <a:cubicBezTo>
                    <a:pt x="1014637" y="2004913"/>
                    <a:pt x="1029214" y="2013155"/>
                    <a:pt x="1041769" y="2023916"/>
                  </a:cubicBezTo>
                  <a:cubicBezTo>
                    <a:pt x="1052422" y="2033047"/>
                    <a:pt x="1060880" y="2044548"/>
                    <a:pt x="1071533" y="2053679"/>
                  </a:cubicBezTo>
                  <a:cubicBezTo>
                    <a:pt x="1084088" y="2064440"/>
                    <a:pt x="1097764" y="2073832"/>
                    <a:pt x="1111220" y="2083443"/>
                  </a:cubicBezTo>
                  <a:cubicBezTo>
                    <a:pt x="1120923" y="2090374"/>
                    <a:pt x="1131824" y="2095652"/>
                    <a:pt x="1140985" y="2103285"/>
                  </a:cubicBezTo>
                  <a:cubicBezTo>
                    <a:pt x="1151764" y="2112267"/>
                    <a:pt x="1159525" y="2124631"/>
                    <a:pt x="1170750" y="2133049"/>
                  </a:cubicBezTo>
                  <a:cubicBezTo>
                    <a:pt x="1245444" y="2189067"/>
                    <a:pt x="1205022" y="2140260"/>
                    <a:pt x="1309652" y="2192575"/>
                  </a:cubicBezTo>
                  <a:cubicBezTo>
                    <a:pt x="1329202" y="2202350"/>
                    <a:pt x="1356160" y="2218168"/>
                    <a:pt x="1379103" y="2222339"/>
                  </a:cubicBezTo>
                  <a:cubicBezTo>
                    <a:pt x="1405337" y="2227108"/>
                    <a:pt x="1432269" y="2227347"/>
                    <a:pt x="1458476" y="2232260"/>
                  </a:cubicBezTo>
                  <a:cubicBezTo>
                    <a:pt x="1485281" y="2237286"/>
                    <a:pt x="1510948" y="2247618"/>
                    <a:pt x="1537849" y="2252102"/>
                  </a:cubicBezTo>
                  <a:lnTo>
                    <a:pt x="1597379" y="2262024"/>
                  </a:lnTo>
                  <a:cubicBezTo>
                    <a:pt x="1613970" y="2265041"/>
                    <a:pt x="1630216" y="2270180"/>
                    <a:pt x="1646987" y="2271945"/>
                  </a:cubicBezTo>
                  <a:cubicBezTo>
                    <a:pt x="1693151" y="2276804"/>
                    <a:pt x="1739701" y="2277247"/>
                    <a:pt x="1785889" y="2281866"/>
                  </a:cubicBezTo>
                  <a:cubicBezTo>
                    <a:pt x="1838951" y="2287172"/>
                    <a:pt x="1944635" y="2301708"/>
                    <a:pt x="1944635" y="2301708"/>
                  </a:cubicBezTo>
                  <a:cubicBezTo>
                    <a:pt x="2197069" y="2364816"/>
                    <a:pt x="2065458" y="2339683"/>
                    <a:pt x="2589539" y="2301708"/>
                  </a:cubicBezTo>
                  <a:cubicBezTo>
                    <a:pt x="2630340" y="2298752"/>
                    <a:pt x="2668485" y="2279967"/>
                    <a:pt x="2708598" y="2271945"/>
                  </a:cubicBezTo>
                  <a:lnTo>
                    <a:pt x="2758206" y="2262024"/>
                  </a:lnTo>
                  <a:cubicBezTo>
                    <a:pt x="2764821" y="2255410"/>
                    <a:pt x="2770745" y="2248024"/>
                    <a:pt x="2778050" y="2242181"/>
                  </a:cubicBezTo>
                  <a:cubicBezTo>
                    <a:pt x="2822006" y="2207018"/>
                    <a:pt x="2835212" y="2222978"/>
                    <a:pt x="2877266" y="2152891"/>
                  </a:cubicBezTo>
                  <a:cubicBezTo>
                    <a:pt x="2902560" y="2110737"/>
                    <a:pt x="2918475" y="2078451"/>
                    <a:pt x="2956639" y="2043758"/>
                  </a:cubicBezTo>
                  <a:cubicBezTo>
                    <a:pt x="2974285" y="2027716"/>
                    <a:pt x="2998588" y="2020187"/>
                    <a:pt x="3016168" y="2004073"/>
                  </a:cubicBezTo>
                  <a:cubicBezTo>
                    <a:pt x="3038644" y="1983471"/>
                    <a:pt x="3055017" y="1957029"/>
                    <a:pt x="3075698" y="1934625"/>
                  </a:cubicBezTo>
                  <a:cubicBezTo>
                    <a:pt x="3094732" y="1914005"/>
                    <a:pt x="3115385" y="1894940"/>
                    <a:pt x="3135228" y="1875098"/>
                  </a:cubicBezTo>
                  <a:cubicBezTo>
                    <a:pt x="3145149" y="1851949"/>
                    <a:pt x="3154437" y="1828518"/>
                    <a:pt x="3164992" y="1805650"/>
                  </a:cubicBezTo>
                  <a:cubicBezTo>
                    <a:pt x="3174289" y="1785507"/>
                    <a:pt x="3186793" y="1766829"/>
                    <a:pt x="3194757" y="1746123"/>
                  </a:cubicBezTo>
                  <a:cubicBezTo>
                    <a:pt x="3236791" y="1636841"/>
                    <a:pt x="3191876" y="1710757"/>
                    <a:pt x="3234444" y="1646912"/>
                  </a:cubicBezTo>
                  <a:cubicBezTo>
                    <a:pt x="3254452" y="1566877"/>
                    <a:pt x="3254287" y="1577744"/>
                    <a:pt x="3254287" y="1448489"/>
                  </a:cubicBezTo>
                  <a:cubicBezTo>
                    <a:pt x="3254287" y="1378962"/>
                    <a:pt x="3256279" y="1308643"/>
                    <a:pt x="3244365" y="1240144"/>
                  </a:cubicBezTo>
                  <a:cubicBezTo>
                    <a:pt x="3242322" y="1228396"/>
                    <a:pt x="3225024" y="1226093"/>
                    <a:pt x="3214600" y="1220302"/>
                  </a:cubicBezTo>
                  <a:cubicBezTo>
                    <a:pt x="3138193" y="1177856"/>
                    <a:pt x="3178189" y="1198798"/>
                    <a:pt x="3105463" y="1180617"/>
                  </a:cubicBezTo>
                  <a:cubicBezTo>
                    <a:pt x="3095317" y="1178081"/>
                    <a:pt x="3086117" y="1171602"/>
                    <a:pt x="3075698" y="1170696"/>
                  </a:cubicBezTo>
                  <a:cubicBezTo>
                    <a:pt x="3009720" y="1164959"/>
                    <a:pt x="2943410" y="1164082"/>
                    <a:pt x="2877266" y="1160775"/>
                  </a:cubicBezTo>
                  <a:cubicBezTo>
                    <a:pt x="2837579" y="1154161"/>
                    <a:pt x="2798036" y="1146623"/>
                    <a:pt x="2758206" y="1140933"/>
                  </a:cubicBezTo>
                  <a:lnTo>
                    <a:pt x="2688755" y="1131012"/>
                  </a:lnTo>
                  <a:cubicBezTo>
                    <a:pt x="2668872" y="1127953"/>
                    <a:pt x="2649166" y="1123749"/>
                    <a:pt x="2629226" y="1121090"/>
                  </a:cubicBezTo>
                  <a:cubicBezTo>
                    <a:pt x="2599541" y="1117132"/>
                    <a:pt x="2569696" y="1114476"/>
                    <a:pt x="2539931" y="1111169"/>
                  </a:cubicBezTo>
                  <a:cubicBezTo>
                    <a:pt x="2323308" y="1057017"/>
                    <a:pt x="2504835" y="1097546"/>
                    <a:pt x="2192675" y="1051642"/>
                  </a:cubicBezTo>
                  <a:cubicBezTo>
                    <a:pt x="2156093" y="1046262"/>
                    <a:pt x="2120141" y="1037029"/>
                    <a:pt x="2083537" y="1031800"/>
                  </a:cubicBezTo>
                  <a:cubicBezTo>
                    <a:pt x="2050634" y="1027100"/>
                    <a:pt x="2017369" y="1025420"/>
                    <a:pt x="1984321" y="1021879"/>
                  </a:cubicBezTo>
                  <a:lnTo>
                    <a:pt x="1805732" y="1002037"/>
                  </a:lnTo>
                  <a:cubicBezTo>
                    <a:pt x="1795811" y="998730"/>
                    <a:pt x="1785322" y="996792"/>
                    <a:pt x="1775968" y="992115"/>
                  </a:cubicBezTo>
                  <a:cubicBezTo>
                    <a:pt x="1750935" y="979599"/>
                    <a:pt x="1744817" y="970887"/>
                    <a:pt x="1726359" y="952431"/>
                  </a:cubicBezTo>
                  <a:cubicBezTo>
                    <a:pt x="1723052" y="942510"/>
                    <a:pt x="1722239" y="931368"/>
                    <a:pt x="1716438" y="922667"/>
                  </a:cubicBezTo>
                  <a:cubicBezTo>
                    <a:pt x="1708655" y="910993"/>
                    <a:pt x="1692070" y="905856"/>
                    <a:pt x="1686673" y="892904"/>
                  </a:cubicBezTo>
                  <a:cubicBezTo>
                    <a:pt x="1674946" y="864760"/>
                    <a:pt x="1674686" y="833073"/>
                    <a:pt x="1666830" y="803613"/>
                  </a:cubicBezTo>
                  <a:cubicBezTo>
                    <a:pt x="1661441" y="783404"/>
                    <a:pt x="1653601" y="763929"/>
                    <a:pt x="1646987" y="744087"/>
                  </a:cubicBezTo>
                  <a:cubicBezTo>
                    <a:pt x="1643680" y="704402"/>
                    <a:pt x="1640841" y="664676"/>
                    <a:pt x="1637065" y="625033"/>
                  </a:cubicBezTo>
                  <a:cubicBezTo>
                    <a:pt x="1629920" y="550021"/>
                    <a:pt x="1627193" y="536089"/>
                    <a:pt x="1617222" y="466294"/>
                  </a:cubicBezTo>
                  <a:cubicBezTo>
                    <a:pt x="1613915" y="370390"/>
                    <a:pt x="1612775" y="274386"/>
                    <a:pt x="1607300" y="178581"/>
                  </a:cubicBezTo>
                  <a:cubicBezTo>
                    <a:pt x="1606152" y="158498"/>
                    <a:pt x="1606375" y="137046"/>
                    <a:pt x="1597379" y="119054"/>
                  </a:cubicBezTo>
                  <a:cubicBezTo>
                    <a:pt x="1592046" y="108389"/>
                    <a:pt x="1576046" y="107643"/>
                    <a:pt x="1567614" y="99211"/>
                  </a:cubicBezTo>
                  <a:cubicBezTo>
                    <a:pt x="1512802" y="44402"/>
                    <a:pt x="1567798" y="67015"/>
                    <a:pt x="1498163" y="49605"/>
                  </a:cubicBezTo>
                  <a:cubicBezTo>
                    <a:pt x="1467395" y="29094"/>
                    <a:pt x="1468138" y="24770"/>
                    <a:pt x="1428711" y="19842"/>
                  </a:cubicBezTo>
                  <a:cubicBezTo>
                    <a:pt x="1362750" y="11597"/>
                    <a:pt x="1230279" y="0"/>
                    <a:pt x="1230279" y="0"/>
                  </a:cubicBezTo>
                  <a:lnTo>
                    <a:pt x="297648" y="9921"/>
                  </a:lnTo>
                  <a:cubicBezTo>
                    <a:pt x="276788" y="11442"/>
                    <a:pt x="293686" y="55837"/>
                    <a:pt x="277805" y="69448"/>
                  </a:cubicBezTo>
                  <a:cubicBezTo>
                    <a:pt x="265250" y="80209"/>
                    <a:pt x="244733" y="69448"/>
                    <a:pt x="228197" y="69448"/>
                  </a:cubicBezTo>
                  <a:lnTo>
                    <a:pt x="228197" y="69448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  Solution space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48793" y="2724572"/>
              <a:ext cx="229211" cy="419652"/>
            </a:xfrm>
            <a:custGeom>
              <a:avLst/>
              <a:gdLst>
                <a:gd name="connsiteX0" fmla="*/ 0 w 247604"/>
                <a:gd name="connsiteY0" fmla="*/ 0 h 474781"/>
                <a:gd name="connsiteX1" fmla="*/ 225870 w 247604"/>
                <a:gd name="connsiteY1" fmla="*/ 438946 h 474781"/>
                <a:gd name="connsiteX2" fmla="*/ 225870 w 247604"/>
                <a:gd name="connsiteY2" fmla="*/ 417638 h 47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4" h="474781">
                  <a:moveTo>
                    <a:pt x="0" y="0"/>
                  </a:moveTo>
                  <a:cubicBezTo>
                    <a:pt x="94112" y="184670"/>
                    <a:pt x="188225" y="369340"/>
                    <a:pt x="225870" y="438946"/>
                  </a:cubicBezTo>
                  <a:cubicBezTo>
                    <a:pt x="263515" y="508552"/>
                    <a:pt x="244692" y="463095"/>
                    <a:pt x="225870" y="417638"/>
                  </a:cubicBezTo>
                </a:path>
              </a:pathLst>
            </a:cu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1794648" y="4971546"/>
              <a:ext cx="48253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794648" y="2058636"/>
              <a:ext cx="0" cy="29129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3623781"/>
                </p:ext>
              </p:extLst>
            </p:nvPr>
          </p:nvGraphicFramePr>
          <p:xfrm>
            <a:off x="1386085" y="1888518"/>
            <a:ext cx="327100" cy="390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53" name="Equation" r:id="rId5" imgW="165100" imgH="203200" progId="Equation.DSMT4">
                    <p:embed/>
                  </p:oleObj>
                </mc:Choice>
                <mc:Fallback>
                  <p:oleObj name="Equation" r:id="rId5" imgW="1651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86085" y="1888518"/>
                          <a:ext cx="327100" cy="3902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Freeform 53"/>
            <p:cNvSpPr/>
            <p:nvPr/>
          </p:nvSpPr>
          <p:spPr>
            <a:xfrm>
              <a:off x="4082472" y="4273332"/>
              <a:ext cx="1073046" cy="208991"/>
            </a:xfrm>
            <a:custGeom>
              <a:avLst/>
              <a:gdLst>
                <a:gd name="connsiteX0" fmla="*/ 0 w 1073046"/>
                <a:gd name="connsiteY0" fmla="*/ 0 h 208991"/>
                <a:gd name="connsiteX1" fmla="*/ 1073046 w 1073046"/>
                <a:gd name="connsiteY1" fmla="*/ 208991 h 208991"/>
                <a:gd name="connsiteX2" fmla="*/ 1073046 w 1073046"/>
                <a:gd name="connsiteY2" fmla="*/ 208991 h 20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046" h="208991">
                  <a:moveTo>
                    <a:pt x="0" y="0"/>
                  </a:moveTo>
                  <a:lnTo>
                    <a:pt x="1073046" y="208991"/>
                  </a:lnTo>
                  <a:lnTo>
                    <a:pt x="1073046" y="208991"/>
                  </a:lnTo>
                </a:path>
              </a:pathLst>
            </a:cu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978004" y="3144224"/>
              <a:ext cx="1117254" cy="1133370"/>
            </a:xfrm>
            <a:custGeom>
              <a:avLst/>
              <a:gdLst>
                <a:gd name="connsiteX0" fmla="*/ 0 w 1125292"/>
                <a:gd name="connsiteY0" fmla="*/ 0 h 1129352"/>
                <a:gd name="connsiteX1" fmla="*/ 285342 w 1125292"/>
                <a:gd name="connsiteY1" fmla="*/ 345638 h 1129352"/>
                <a:gd name="connsiteX2" fmla="*/ 1125292 w 1125292"/>
                <a:gd name="connsiteY2" fmla="*/ 1129352 h 112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5292" h="1129352">
                  <a:moveTo>
                    <a:pt x="0" y="0"/>
                  </a:moveTo>
                  <a:cubicBezTo>
                    <a:pt x="48896" y="78706"/>
                    <a:pt x="97793" y="157413"/>
                    <a:pt x="285342" y="345638"/>
                  </a:cubicBezTo>
                  <a:cubicBezTo>
                    <a:pt x="472891" y="533863"/>
                    <a:pt x="1125292" y="1129352"/>
                    <a:pt x="1125292" y="1129352"/>
                  </a:cubicBezTo>
                </a:path>
              </a:pathLst>
            </a:cu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670853" y="2626148"/>
              <a:ext cx="195628" cy="1863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5098446" y="4389142"/>
              <a:ext cx="195628" cy="1863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0847" y="3325129"/>
              <a:ext cx="1125407" cy="32124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/>
                <a:t>Pareto front</a:t>
              </a:r>
            </a:p>
          </p:txBody>
        </p:sp>
        <p:cxnSp>
          <p:nvCxnSpPr>
            <p:cNvPr id="59" name="Straight Connector 58"/>
            <p:cNvCxnSpPr>
              <a:stCxn id="55" idx="1"/>
            </p:cNvCxnSpPr>
            <p:nvPr/>
          </p:nvCxnSpPr>
          <p:spPr>
            <a:xfrm flipH="1">
              <a:off x="2813050" y="3491092"/>
              <a:ext cx="448258" cy="26864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8082415"/>
                </p:ext>
              </p:extLst>
            </p:nvPr>
          </p:nvGraphicFramePr>
          <p:xfrm>
            <a:off x="2315388" y="2419466"/>
            <a:ext cx="289182" cy="335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54" name="Equation" r:id="rId7" imgW="190500" imgH="228600" progId="Equation.DSMT4">
                    <p:embed/>
                  </p:oleObj>
                </mc:Choice>
                <mc:Fallback>
                  <p:oleObj name="Equation" r:id="rId7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15388" y="2419466"/>
                          <a:ext cx="289182" cy="3354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099415"/>
                </p:ext>
              </p:extLst>
            </p:nvPr>
          </p:nvGraphicFramePr>
          <p:xfrm>
            <a:off x="6600000" y="4759013"/>
            <a:ext cx="302837" cy="390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55" name="Equation" r:id="rId9" imgW="152400" imgH="203200" progId="Equation.DSMT4">
                    <p:embed/>
                  </p:oleObj>
                </mc:Choice>
                <mc:Fallback>
                  <p:oleObj name="Equation" r:id="rId9" imgW="1524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00000" y="4759013"/>
                          <a:ext cx="302837" cy="3902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0820193"/>
                </p:ext>
              </p:extLst>
            </p:nvPr>
          </p:nvGraphicFramePr>
          <p:xfrm>
            <a:off x="5568758" y="4506155"/>
            <a:ext cx="289182" cy="335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56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568758" y="4506155"/>
                          <a:ext cx="289182" cy="3354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Box 62"/>
            <p:cNvSpPr txBox="1"/>
            <p:nvPr/>
          </p:nvSpPr>
          <p:spPr>
            <a:xfrm>
              <a:off x="4471245" y="4485465"/>
              <a:ext cx="1007100" cy="32124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/>
                <a:t>o</a:t>
              </a:r>
              <a:r>
                <a:rPr lang="en-US" sz="1200" dirty="0" smtClean="0"/>
                <a:t>ptimal for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2244622" y="4459596"/>
              <a:ext cx="195628" cy="1863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74489" y="3645648"/>
            <a:ext cx="4161156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The criterions can be contradicting</a:t>
            </a:r>
          </a:p>
          <a:p>
            <a:pPr marL="742950" lvl="1" indent="-285750">
              <a:buClr>
                <a:srgbClr val="FDBB63"/>
              </a:buClr>
              <a:buFont typeface="Lucida Grande"/>
              <a:buChar char="-"/>
            </a:pPr>
            <a:r>
              <a:rPr lang="en-US" sz="1600" dirty="0" smtClean="0"/>
              <a:t>Improving one criterion     means worsening others </a:t>
            </a:r>
          </a:p>
          <a:p>
            <a:pPr lvl="1">
              <a:lnSpc>
                <a:spcPct val="50000"/>
              </a:lnSpc>
              <a:buClr>
                <a:srgbClr val="FDBB63"/>
              </a:buClr>
            </a:pP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806" y="1296506"/>
            <a:ext cx="125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General:</a:t>
            </a:r>
          </a:p>
        </p:txBody>
      </p:sp>
    </p:spTree>
    <p:extLst>
      <p:ext uri="{BB962C8B-B14F-4D97-AF65-F5344CB8AC3E}">
        <p14:creationId xmlns:p14="http://schemas.microsoft.com/office/powerpoint/2010/main" val="94628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Genetic</a:t>
            </a:r>
            <a:r>
              <a:rPr lang="de-DE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algorithms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13272" y="1236124"/>
            <a:ext cx="2969891" cy="2545006"/>
            <a:chOff x="6339569" y="1125244"/>
            <a:chExt cx="2741438" cy="2545006"/>
          </a:xfrm>
        </p:grpSpPr>
        <p:pic>
          <p:nvPicPr>
            <p:cNvPr id="10" name="Picture 9" descr="Darwin's_finches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9569" y="1125244"/>
              <a:ext cx="2650728" cy="250227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71384" y="3023919"/>
              <a:ext cx="250962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/>
                <a:t>Darwin Finches</a:t>
              </a:r>
            </a:p>
            <a:p>
              <a:pPr algn="l"/>
              <a:r>
                <a:rPr lang="en-US" sz="1200" dirty="0"/>
                <a:t>J</a:t>
              </a:r>
              <a:r>
                <a:rPr lang="en-US" sz="1200" dirty="0" smtClean="0"/>
                <a:t>. Gould, Voyage of the Beagle </a:t>
              </a:r>
            </a:p>
            <a:p>
              <a:pPr algn="l"/>
              <a:r>
                <a:rPr lang="en-US" sz="1200" dirty="0" smtClean="0"/>
                <a:t>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7335" y="1219425"/>
            <a:ext cx="6780640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buClr>
                <a:srgbClr val="FDBB63"/>
              </a:buClr>
            </a:pPr>
            <a:r>
              <a:rPr lang="en-US" sz="1600" b="1" dirty="0" smtClean="0"/>
              <a:t>Inspired </a:t>
            </a:r>
            <a:r>
              <a:rPr lang="en-US" sz="1600" b="1" dirty="0"/>
              <a:t>by natural </a:t>
            </a:r>
            <a:r>
              <a:rPr lang="en-US" sz="1600" b="1" dirty="0" smtClean="0"/>
              <a:t>evolution</a:t>
            </a:r>
          </a:p>
          <a:p>
            <a:pPr>
              <a:lnSpc>
                <a:spcPct val="50000"/>
              </a:lnSpc>
              <a:buClr>
                <a:srgbClr val="FDBB63"/>
              </a:buClr>
            </a:pPr>
            <a:endParaRPr lang="en-US" sz="1600" b="1" dirty="0" smtClean="0"/>
          </a:p>
          <a:p>
            <a:pPr>
              <a:lnSpc>
                <a:spcPct val="50000"/>
              </a:lnSpc>
              <a:buClr>
                <a:srgbClr val="FDBB63"/>
              </a:buClr>
            </a:pPr>
            <a:endParaRPr lang="en-US" sz="1600" b="1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Search for solutions using techniques such as               mutation, selection, and crossover </a:t>
            </a:r>
          </a:p>
          <a:p>
            <a:pPr marL="285750" indent="-285750">
              <a:lnSpc>
                <a:spcPct val="150000"/>
              </a:lnSpc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Genetic algorithms are smart parameter scans</a:t>
            </a:r>
          </a:p>
          <a:p>
            <a:pPr>
              <a:lnSpc>
                <a:spcPct val="50000"/>
              </a:lnSpc>
              <a:buClr>
                <a:srgbClr val="FDBB63"/>
              </a:buClr>
            </a:pPr>
            <a:r>
              <a:rPr lang="en-US" sz="1600" dirty="0" smtClean="0"/>
              <a:t> 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They are very flexible and can solve multi-objective problems (wide range of different algorithms)</a:t>
            </a:r>
          </a:p>
          <a:p>
            <a:pPr>
              <a:lnSpc>
                <a:spcPct val="50000"/>
              </a:lnSpc>
              <a:buClr>
                <a:srgbClr val="FDBB63"/>
              </a:buClr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Can </a:t>
            </a:r>
            <a:r>
              <a:rPr lang="en-US" sz="1600" dirty="0"/>
              <a:t>be combined with gradient-based methods (for refinement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69687" y="3994526"/>
            <a:ext cx="8918670" cy="2340796"/>
            <a:chOff x="475470" y="4034846"/>
            <a:chExt cx="8232618" cy="2340796"/>
          </a:xfrm>
        </p:grpSpPr>
        <p:sp>
          <p:nvSpPr>
            <p:cNvPr id="5" name="Rectangle 4"/>
            <p:cNvSpPr/>
            <p:nvPr/>
          </p:nvSpPr>
          <p:spPr>
            <a:xfrm>
              <a:off x="486289" y="4063895"/>
              <a:ext cx="3152161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Individual in the population </a:t>
              </a:r>
            </a:p>
            <a:p>
              <a:r>
                <a:rPr lang="en-US" sz="1600" dirty="0" smtClean="0"/>
                <a:t>One </a:t>
              </a:r>
              <a:r>
                <a:rPr lang="en-US" sz="1600" dirty="0"/>
                <a:t>point in the search </a:t>
              </a:r>
              <a:r>
                <a:rPr lang="en-US" sz="1600" dirty="0" smtClean="0"/>
                <a:t>area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97525" y="4034846"/>
              <a:ext cx="357796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Fitness </a:t>
              </a:r>
            </a:p>
            <a:p>
              <a:r>
                <a:rPr lang="en-US" sz="1600" dirty="0" smtClean="0"/>
                <a:t>Measure how good an individual is adapted to the optimization problem</a:t>
              </a:r>
            </a:p>
            <a:p>
              <a:r>
                <a:rPr lang="en-US" sz="1600" dirty="0" smtClean="0"/>
                <a:t>(fulfills constraints)</a:t>
              </a:r>
            </a:p>
          </p:txBody>
        </p:sp>
        <p:sp>
          <p:nvSpPr>
            <p:cNvPr id="7" name="TextBox 26"/>
            <p:cNvSpPr txBox="1">
              <a:spLocks noChangeArrowheads="1"/>
            </p:cNvSpPr>
            <p:nvPr/>
          </p:nvSpPr>
          <p:spPr bwMode="auto">
            <a:xfrm>
              <a:off x="475470" y="5536798"/>
              <a:ext cx="34552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 smtClean="0"/>
                <a:t>Selection</a:t>
              </a:r>
            </a:p>
            <a:p>
              <a:pPr eaLnBrk="1" hangingPunct="1"/>
              <a:r>
                <a:rPr lang="en-US" sz="1600" dirty="0" smtClean="0"/>
                <a:t>The </a:t>
              </a:r>
              <a:r>
                <a:rPr lang="en-US" sz="1600" dirty="0"/>
                <a:t>survival of the fittest leads to an optimization of the properties  </a:t>
              </a:r>
            </a:p>
          </p:txBody>
        </p:sp>
        <p:sp>
          <p:nvSpPr>
            <p:cNvPr id="8" name="TextBox 28"/>
            <p:cNvSpPr txBox="1">
              <a:spLocks noChangeArrowheads="1"/>
            </p:cNvSpPr>
            <p:nvPr/>
          </p:nvSpPr>
          <p:spPr bwMode="auto">
            <a:xfrm>
              <a:off x="4757711" y="5544645"/>
              <a:ext cx="395037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000000"/>
                  </a:solidFill>
                </a:rPr>
                <a:t>Variation</a:t>
              </a:r>
            </a:p>
            <a:p>
              <a:pPr eaLnBrk="1" hangingPunct="1"/>
              <a:r>
                <a:rPr lang="en-US" sz="1600" dirty="0" smtClean="0">
                  <a:solidFill>
                    <a:srgbClr val="000000"/>
                  </a:solidFill>
                </a:rPr>
                <a:t>Recombination </a:t>
              </a:r>
              <a:r>
                <a:rPr lang="en-US" sz="1600" dirty="0">
                  <a:solidFill>
                    <a:srgbClr val="000000"/>
                  </a:solidFill>
                </a:rPr>
                <a:t>and mutation generated variety over </a:t>
              </a:r>
              <a:r>
                <a:rPr lang="en-US" sz="1600" dirty="0" smtClean="0">
                  <a:solidFill>
                    <a:srgbClr val="000000"/>
                  </a:solidFill>
                </a:rPr>
                <a:t>the </a:t>
              </a:r>
              <a:r>
                <a:rPr lang="en-US" sz="1600" dirty="0">
                  <a:solidFill>
                    <a:srgbClr val="000000"/>
                  </a:solidFill>
                </a:rPr>
                <a:t>individuals  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60338" y="4799755"/>
              <a:ext cx="1440000" cy="255754"/>
              <a:chOff x="720000" y="2098800"/>
              <a:chExt cx="1440000" cy="2557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20000" y="2099309"/>
                <a:ext cx="180000" cy="25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i="1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0000" y="2100394"/>
                <a:ext cx="180000" cy="254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080000" y="2100554"/>
                <a:ext cx="180000" cy="254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00000" y="2098800"/>
                <a:ext cx="180000" cy="254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440000" y="2100394"/>
                <a:ext cx="180000" cy="254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20000" y="2098800"/>
                <a:ext cx="180000" cy="254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00000" y="2098800"/>
                <a:ext cx="180000" cy="254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80000" y="2098800"/>
                <a:ext cx="180000" cy="254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2506386" y="4678911"/>
              <a:ext cx="1395440" cy="397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DBB63"/>
                </a:buClr>
              </a:pPr>
              <a:r>
                <a:rPr lang="en-US" sz="1400" dirty="0" smtClean="0"/>
                <a:t>(n – parameters)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802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4"/>
          <p:cNvGrpSpPr>
            <a:grpSpLocks/>
          </p:cNvGrpSpPr>
          <p:nvPr/>
        </p:nvGrpSpPr>
        <p:grpSpPr bwMode="auto">
          <a:xfrm>
            <a:off x="1649465" y="909302"/>
            <a:ext cx="7223084" cy="5656444"/>
            <a:chOff x="1642526" y="687904"/>
            <a:chExt cx="5882215" cy="5565299"/>
          </a:xfrm>
        </p:grpSpPr>
        <p:grpSp>
          <p:nvGrpSpPr>
            <p:cNvPr id="15365" name="Group 17"/>
            <p:cNvGrpSpPr>
              <a:grpSpLocks/>
            </p:cNvGrpSpPr>
            <p:nvPr/>
          </p:nvGrpSpPr>
          <p:grpSpPr bwMode="auto">
            <a:xfrm rot="2707259">
              <a:off x="1800984" y="529446"/>
              <a:ext cx="5565299" cy="5882215"/>
              <a:chOff x="1700625" y="571288"/>
              <a:chExt cx="5565301" cy="5882215"/>
            </a:xfrm>
          </p:grpSpPr>
          <p:sp>
            <p:nvSpPr>
              <p:cNvPr id="5" name="Circular Arrow 4"/>
              <p:cNvSpPr/>
              <p:nvPr/>
            </p:nvSpPr>
            <p:spPr>
              <a:xfrm rot="375807">
                <a:off x="2002402" y="1447483"/>
                <a:ext cx="5006345" cy="5006020"/>
              </a:xfrm>
              <a:prstGeom prst="circularArrow">
                <a:avLst>
                  <a:gd name="adj1" fmla="val 6907"/>
                  <a:gd name="adj2" fmla="val 465780"/>
                  <a:gd name="adj3" fmla="val 16747612"/>
                  <a:gd name="adj4" fmla="val 15186607"/>
                  <a:gd name="adj5" fmla="val 5872"/>
                </a:avLst>
              </a:prstGeom>
              <a:solidFill>
                <a:srgbClr val="FDBB63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Circular Arrow 9"/>
              <p:cNvSpPr/>
              <p:nvPr/>
            </p:nvSpPr>
            <p:spPr>
              <a:xfrm rot="5126512">
                <a:off x="1889906" y="775618"/>
                <a:ext cx="5006019" cy="5004908"/>
              </a:xfrm>
              <a:prstGeom prst="circularArrow">
                <a:avLst>
                  <a:gd name="adj1" fmla="val 6907"/>
                  <a:gd name="adj2" fmla="val 465780"/>
                  <a:gd name="adj3" fmla="val 16747612"/>
                  <a:gd name="adj4" fmla="val 15186607"/>
                  <a:gd name="adj5" fmla="val 6401"/>
                </a:avLst>
              </a:prstGeom>
              <a:solidFill>
                <a:srgbClr val="FDBB63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Circular Arrow 15"/>
              <p:cNvSpPr/>
              <p:nvPr/>
            </p:nvSpPr>
            <p:spPr>
              <a:xfrm rot="11033467">
                <a:off x="1700625" y="571288"/>
                <a:ext cx="5004909" cy="5004771"/>
              </a:xfrm>
              <a:prstGeom prst="circularArrow">
                <a:avLst>
                  <a:gd name="adj1" fmla="val 6907"/>
                  <a:gd name="adj2" fmla="val 465780"/>
                  <a:gd name="adj3" fmla="val 16747612"/>
                  <a:gd name="adj4" fmla="val 15186607"/>
                  <a:gd name="adj5" fmla="val 6850"/>
                </a:avLst>
              </a:prstGeom>
              <a:solidFill>
                <a:srgbClr val="FDBB63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Circular Arrow 16"/>
              <p:cNvSpPr/>
              <p:nvPr/>
            </p:nvSpPr>
            <p:spPr>
              <a:xfrm rot="15905478">
                <a:off x="2259744" y="1156679"/>
                <a:ext cx="5006019" cy="5006345"/>
              </a:xfrm>
              <a:prstGeom prst="circularArrow">
                <a:avLst>
                  <a:gd name="adj1" fmla="val 6907"/>
                  <a:gd name="adj2" fmla="val 465780"/>
                  <a:gd name="adj3" fmla="val 16747612"/>
                  <a:gd name="adj4" fmla="val 15215911"/>
                  <a:gd name="adj5" fmla="val 6656"/>
                </a:avLst>
              </a:prstGeom>
              <a:solidFill>
                <a:srgbClr val="FDBB63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5366" name="Rectangle 18"/>
            <p:cNvSpPr>
              <a:spLocks noChangeArrowheads="1"/>
            </p:cNvSpPr>
            <p:nvPr/>
          </p:nvSpPr>
          <p:spPr bwMode="auto">
            <a:xfrm>
              <a:off x="3717368" y="1317345"/>
              <a:ext cx="1670527" cy="7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Parents</a:t>
              </a:r>
            </a:p>
            <a:p>
              <a:pPr algn="ctr"/>
              <a:r>
                <a:rPr lang="en-US" sz="1400" dirty="0"/>
                <a:t>Properties determined by genes</a:t>
              </a:r>
              <a:endParaRPr lang="de-DE" sz="1400" dirty="0"/>
            </a:p>
          </p:txBody>
        </p:sp>
        <p:sp>
          <p:nvSpPr>
            <p:cNvPr id="15367" name="Rectangle 19"/>
            <p:cNvSpPr>
              <a:spLocks noChangeArrowheads="1"/>
            </p:cNvSpPr>
            <p:nvPr/>
          </p:nvSpPr>
          <p:spPr bwMode="auto">
            <a:xfrm>
              <a:off x="5322108" y="3035437"/>
              <a:ext cx="2135762" cy="7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Reproduction</a:t>
              </a:r>
            </a:p>
            <a:p>
              <a:pPr algn="ctr"/>
              <a:r>
                <a:rPr lang="en-US" sz="1400" dirty="0"/>
                <a:t>Genes are copied, combined, and mutated</a:t>
              </a:r>
              <a:endParaRPr lang="de-DE" sz="1400" dirty="0"/>
            </a:p>
          </p:txBody>
        </p:sp>
        <p:sp>
          <p:nvSpPr>
            <p:cNvPr id="15368" name="Rectangle 21"/>
            <p:cNvSpPr>
              <a:spLocks noChangeArrowheads="1"/>
            </p:cNvSpPr>
            <p:nvPr/>
          </p:nvSpPr>
          <p:spPr bwMode="auto">
            <a:xfrm>
              <a:off x="3508766" y="4724654"/>
              <a:ext cx="2234539" cy="9992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Offspring</a:t>
              </a:r>
            </a:p>
            <a:p>
              <a:pPr algn="ctr"/>
              <a:r>
                <a:rPr lang="en-US" sz="1400" dirty="0"/>
                <a:t>New properties due to new </a:t>
              </a:r>
              <a:r>
                <a:rPr lang="en-US" sz="1400" dirty="0" smtClean="0"/>
                <a:t>genes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Evaluate fitness (n-times)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15369" name="Rectangle 22"/>
            <p:cNvSpPr>
              <a:spLocks noChangeArrowheads="1"/>
            </p:cNvSpPr>
            <p:nvPr/>
          </p:nvSpPr>
          <p:spPr bwMode="auto">
            <a:xfrm>
              <a:off x="1730821" y="3171113"/>
              <a:ext cx="1993066" cy="57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Selection</a:t>
              </a:r>
            </a:p>
            <a:p>
              <a:pPr algn="ctr"/>
              <a:r>
                <a:rPr lang="en-US" sz="1400" dirty="0"/>
                <a:t>Choice of new </a:t>
              </a:r>
              <a:r>
                <a:rPr lang="en-US" sz="1400" dirty="0" smtClean="0"/>
                <a:t>parents</a:t>
              </a:r>
              <a:endParaRPr lang="de-DE" sz="1400" dirty="0"/>
            </a:p>
          </p:txBody>
        </p:sp>
      </p:grp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0519" y="23813"/>
            <a:ext cx="6763941" cy="7874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Genetic</a:t>
            </a:r>
            <a:r>
              <a:rPr lang="de-DE" dirty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algorithms: Cycle</a:t>
            </a:r>
            <a:endParaRPr lang="de-DE" dirty="0">
              <a:latin typeface="Arial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753639" y="1277316"/>
            <a:ext cx="230977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Initialize population</a:t>
            </a:r>
          </a:p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Evaluate fitness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185053" y="1343285"/>
            <a:ext cx="1343120" cy="46949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3032529" y="5898583"/>
            <a:ext cx="1405556" cy="490788"/>
          </a:xfrm>
          <a:prstGeom prst="lef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64919" y="5998588"/>
            <a:ext cx="1991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End condition </a:t>
            </a:r>
          </a:p>
        </p:txBody>
      </p:sp>
    </p:spTree>
    <p:extLst>
      <p:ext uri="{BB962C8B-B14F-4D97-AF65-F5344CB8AC3E}">
        <p14:creationId xmlns:p14="http://schemas.microsoft.com/office/powerpoint/2010/main" val="426023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operators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475" y="1109370"/>
            <a:ext cx="3993501" cy="58477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>
              <a:buClr>
                <a:srgbClr val="FDBB63"/>
              </a:buClr>
            </a:pPr>
            <a:r>
              <a:rPr lang="en-US" sz="1600" b="1" dirty="0" smtClean="0"/>
              <a:t>Crossover </a:t>
            </a:r>
          </a:p>
          <a:p>
            <a:pPr>
              <a:buClr>
                <a:srgbClr val="FDBB63"/>
              </a:buClr>
            </a:pPr>
            <a:r>
              <a:rPr lang="en-US" sz="1600" dirty="0" smtClean="0"/>
              <a:t>Discovering </a:t>
            </a:r>
            <a:r>
              <a:rPr lang="en-US" sz="1600" dirty="0"/>
              <a:t>promising </a:t>
            </a:r>
            <a:r>
              <a:rPr lang="en-US" sz="1600" dirty="0" smtClean="0"/>
              <a:t>areas (Exploration)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37574" y="1872023"/>
            <a:ext cx="96031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Parent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7574" y="2287169"/>
            <a:ext cx="96031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Parent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7904" y="3010332"/>
            <a:ext cx="823362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Child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7904" y="3441261"/>
            <a:ext cx="823362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Child 2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1929555" y="1916949"/>
            <a:ext cx="1560000" cy="255754"/>
            <a:chOff x="720000" y="2098800"/>
            <a:chExt cx="1440000" cy="255754"/>
          </a:xfrm>
        </p:grpSpPr>
        <p:sp>
          <p:nvSpPr>
            <p:cNvPr id="15" name="Rectangle 14"/>
            <p:cNvSpPr/>
            <p:nvPr/>
          </p:nvSpPr>
          <p:spPr>
            <a:xfrm>
              <a:off x="720000" y="2099309"/>
              <a:ext cx="180000" cy="25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i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60000" y="210039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80000" y="210055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0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440000" y="210039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2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8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920835" y="2363369"/>
            <a:ext cx="1560000" cy="255754"/>
            <a:chOff x="720000" y="2098800"/>
            <a:chExt cx="1440000" cy="255754"/>
          </a:xfrm>
          <a:solidFill>
            <a:srgbClr val="FDBB63"/>
          </a:solidFill>
        </p:grpSpPr>
        <p:sp>
          <p:nvSpPr>
            <p:cNvPr id="98" name="Rectangle 97"/>
            <p:cNvSpPr/>
            <p:nvPr/>
          </p:nvSpPr>
          <p:spPr>
            <a:xfrm>
              <a:off x="720000" y="2099309"/>
              <a:ext cx="180000" cy="25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i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260000" y="2100394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080000" y="2100554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00000" y="2098800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440000" y="2100394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620000" y="2098800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00000" y="2098800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980000" y="2098800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924274" y="3040578"/>
            <a:ext cx="1560000" cy="255754"/>
            <a:chOff x="743700" y="3341417"/>
            <a:chExt cx="1440000" cy="255754"/>
          </a:xfrm>
        </p:grpSpPr>
        <p:sp>
          <p:nvSpPr>
            <p:cNvPr id="107" name="Rectangle 106"/>
            <p:cNvSpPr/>
            <p:nvPr/>
          </p:nvSpPr>
          <p:spPr>
            <a:xfrm>
              <a:off x="743700" y="3341926"/>
              <a:ext cx="180000" cy="25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i="1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83700" y="3343011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103700" y="3343171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923700" y="3341417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63700" y="3343011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643700" y="3341417"/>
              <a:ext cx="180000" cy="254000"/>
            </a:xfrm>
            <a:prstGeom prst="rect">
              <a:avLst/>
            </a:prstGeom>
            <a:solidFill>
              <a:srgbClr val="FDBB6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823700" y="3341417"/>
              <a:ext cx="180000" cy="254000"/>
            </a:xfrm>
            <a:prstGeom prst="rect">
              <a:avLst/>
            </a:prstGeom>
            <a:solidFill>
              <a:srgbClr val="FDBB6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003700" y="3341417"/>
              <a:ext cx="180000" cy="254000"/>
            </a:xfrm>
            <a:prstGeom prst="rect">
              <a:avLst/>
            </a:prstGeom>
            <a:solidFill>
              <a:srgbClr val="FDBB6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918722" y="3479746"/>
            <a:ext cx="1560000" cy="255754"/>
            <a:chOff x="720000" y="2098800"/>
            <a:chExt cx="1440000" cy="255754"/>
          </a:xfrm>
          <a:solidFill>
            <a:srgbClr val="FDBB63"/>
          </a:solidFill>
        </p:grpSpPr>
        <p:sp>
          <p:nvSpPr>
            <p:cNvPr id="117" name="Rectangle 116"/>
            <p:cNvSpPr/>
            <p:nvPr/>
          </p:nvSpPr>
          <p:spPr>
            <a:xfrm>
              <a:off x="720000" y="2099309"/>
              <a:ext cx="180000" cy="25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i="1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260000" y="2100394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080000" y="2100554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00000" y="2098800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440000" y="2100394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62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80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98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2904555" y="1751324"/>
            <a:ext cx="0" cy="10075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68523" y="4306157"/>
            <a:ext cx="4575191" cy="58477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>
              <a:buClr>
                <a:srgbClr val="FDBB63"/>
              </a:buClr>
            </a:pPr>
            <a:r>
              <a:rPr lang="en-US" sz="1600" b="1" dirty="0" smtClean="0"/>
              <a:t>Mutation 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buClr>
                <a:srgbClr val="FDBB63"/>
              </a:buClr>
            </a:pPr>
            <a:r>
              <a:rPr lang="en-US" sz="1600" dirty="0" smtClean="0"/>
              <a:t>Optimizing </a:t>
            </a:r>
            <a:r>
              <a:rPr lang="en-US" sz="1600" dirty="0"/>
              <a:t>within a promising </a:t>
            </a:r>
            <a:r>
              <a:rPr lang="en-US" sz="1600" dirty="0" smtClean="0"/>
              <a:t>area (Exploitation)</a:t>
            </a:r>
            <a:endParaRPr lang="en-US" sz="1600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1419447" y="5009179"/>
            <a:ext cx="1560000" cy="255754"/>
            <a:chOff x="720000" y="2098800"/>
            <a:chExt cx="1440000" cy="255754"/>
          </a:xfrm>
        </p:grpSpPr>
        <p:sp>
          <p:nvSpPr>
            <p:cNvPr id="129" name="Rectangle 128"/>
            <p:cNvSpPr/>
            <p:nvPr/>
          </p:nvSpPr>
          <p:spPr>
            <a:xfrm>
              <a:off x="720000" y="2099309"/>
              <a:ext cx="180000" cy="25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i="1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260000" y="210039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080000" y="210055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0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440000" y="210039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62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80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98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419447" y="5645283"/>
            <a:ext cx="1560000" cy="255754"/>
            <a:chOff x="720000" y="2098800"/>
            <a:chExt cx="1440000" cy="255754"/>
          </a:xfrm>
        </p:grpSpPr>
        <p:sp>
          <p:nvSpPr>
            <p:cNvPr id="138" name="Rectangle 137"/>
            <p:cNvSpPr/>
            <p:nvPr/>
          </p:nvSpPr>
          <p:spPr>
            <a:xfrm>
              <a:off x="720000" y="2099309"/>
              <a:ext cx="180000" cy="25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i="1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260000" y="210039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080000" y="2100554"/>
              <a:ext cx="180000" cy="254000"/>
            </a:xfrm>
            <a:prstGeom prst="rect">
              <a:avLst/>
            </a:prstGeom>
            <a:solidFill>
              <a:srgbClr val="FDBB6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90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440000" y="210039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620000" y="2098800"/>
              <a:ext cx="180000" cy="254000"/>
            </a:xfrm>
            <a:prstGeom prst="rect">
              <a:avLst/>
            </a:prstGeom>
            <a:solidFill>
              <a:srgbClr val="FDBB6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80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980000" y="2098800"/>
              <a:ext cx="180000" cy="254000"/>
            </a:xfrm>
            <a:prstGeom prst="rect">
              <a:avLst/>
            </a:prstGeom>
            <a:solidFill>
              <a:srgbClr val="FDBB6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3428186" y="4965438"/>
            <a:ext cx="789198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Parent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491018" y="5575276"/>
            <a:ext cx="652242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Child 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1936110" y="3846116"/>
            <a:ext cx="222599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1 (n) – point crossover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733900" y="5144244"/>
            <a:ext cx="3971660" cy="58477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Alter each gene with probability </a:t>
            </a:r>
            <a:r>
              <a:rPr lang="en-US" sz="1600" i="1" dirty="0" smtClean="0"/>
              <a:t>p=1/l</a:t>
            </a:r>
          </a:p>
          <a:p>
            <a:pPr algn="l"/>
            <a:r>
              <a:rPr lang="en-US" sz="1600" dirty="0" smtClean="0"/>
              <a:t>At least one bit on average should mutate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904507" y="3868476"/>
            <a:ext cx="181522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uniform crossover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7384482" y="1873833"/>
            <a:ext cx="96031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Parent 1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7384482" y="2288979"/>
            <a:ext cx="96031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Parent 2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7414812" y="3060987"/>
            <a:ext cx="823362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Child 1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7414812" y="3491916"/>
            <a:ext cx="823362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Child 2</a:t>
            </a:r>
          </a:p>
        </p:txBody>
      </p:sp>
      <p:grpSp>
        <p:nvGrpSpPr>
          <p:cNvPr id="200" name="Group 199"/>
          <p:cNvGrpSpPr/>
          <p:nvPr/>
        </p:nvGrpSpPr>
        <p:grpSpPr>
          <a:xfrm>
            <a:off x="5576464" y="1918759"/>
            <a:ext cx="1560000" cy="255754"/>
            <a:chOff x="720000" y="2098800"/>
            <a:chExt cx="1440000" cy="255754"/>
          </a:xfrm>
        </p:grpSpPr>
        <p:sp>
          <p:nvSpPr>
            <p:cNvPr id="201" name="Rectangle 200"/>
            <p:cNvSpPr/>
            <p:nvPr/>
          </p:nvSpPr>
          <p:spPr>
            <a:xfrm>
              <a:off x="720000" y="2099309"/>
              <a:ext cx="180000" cy="25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i="1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260000" y="210039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080000" y="210055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90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440000" y="210039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62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80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198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567743" y="2365179"/>
            <a:ext cx="1560000" cy="255754"/>
            <a:chOff x="720000" y="2098800"/>
            <a:chExt cx="1440000" cy="255754"/>
          </a:xfrm>
          <a:solidFill>
            <a:srgbClr val="FDBB63"/>
          </a:solidFill>
        </p:grpSpPr>
        <p:sp>
          <p:nvSpPr>
            <p:cNvPr id="210" name="Rectangle 209"/>
            <p:cNvSpPr/>
            <p:nvPr/>
          </p:nvSpPr>
          <p:spPr>
            <a:xfrm>
              <a:off x="720000" y="2099309"/>
              <a:ext cx="180000" cy="25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i="1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260000" y="2100394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080000" y="2100554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900000" y="2098800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440000" y="2100394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620000" y="2098800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800000" y="2098800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980000" y="2098800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5571183" y="3091233"/>
            <a:ext cx="1560000" cy="255754"/>
            <a:chOff x="743700" y="3341417"/>
            <a:chExt cx="1440000" cy="255754"/>
          </a:xfrm>
        </p:grpSpPr>
        <p:sp>
          <p:nvSpPr>
            <p:cNvPr id="219" name="Rectangle 218"/>
            <p:cNvSpPr/>
            <p:nvPr/>
          </p:nvSpPr>
          <p:spPr>
            <a:xfrm>
              <a:off x="743700" y="3341926"/>
              <a:ext cx="180000" cy="25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i="1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283700" y="3343011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103700" y="3343171"/>
              <a:ext cx="180000" cy="254000"/>
            </a:xfrm>
            <a:prstGeom prst="rect">
              <a:avLst/>
            </a:prstGeom>
            <a:solidFill>
              <a:srgbClr val="FDBB6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923700" y="3341417"/>
              <a:ext cx="180000" cy="254000"/>
            </a:xfrm>
            <a:prstGeom prst="rect">
              <a:avLst/>
            </a:prstGeom>
            <a:solidFill>
              <a:srgbClr val="FDBB6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463700" y="3343011"/>
              <a:ext cx="180000" cy="254000"/>
            </a:xfrm>
            <a:prstGeom prst="rect">
              <a:avLst/>
            </a:prstGeom>
            <a:solidFill>
              <a:srgbClr val="FDBB6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1643700" y="3341417"/>
              <a:ext cx="180000" cy="25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1823700" y="3341417"/>
              <a:ext cx="180000" cy="25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003700" y="3341417"/>
              <a:ext cx="180000" cy="254000"/>
            </a:xfrm>
            <a:prstGeom prst="rect">
              <a:avLst/>
            </a:prstGeom>
            <a:solidFill>
              <a:srgbClr val="FDBB6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565630" y="3530401"/>
            <a:ext cx="1560000" cy="255754"/>
            <a:chOff x="720000" y="2098800"/>
            <a:chExt cx="1440000" cy="255754"/>
          </a:xfrm>
          <a:solidFill>
            <a:srgbClr val="FDBB63"/>
          </a:solidFill>
        </p:grpSpPr>
        <p:sp>
          <p:nvSpPr>
            <p:cNvPr id="228" name="Rectangle 227"/>
            <p:cNvSpPr/>
            <p:nvPr/>
          </p:nvSpPr>
          <p:spPr>
            <a:xfrm>
              <a:off x="720000" y="2099309"/>
              <a:ext cx="180000" cy="25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i="1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1260000" y="2100394"/>
              <a:ext cx="180000" cy="254000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080000" y="210055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90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440000" y="2100394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1620000" y="2098800"/>
              <a:ext cx="180000" cy="254000"/>
            </a:xfrm>
            <a:prstGeom prst="rect">
              <a:avLst/>
            </a:prstGeom>
            <a:solidFill>
              <a:srgbClr val="FDBB6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800000" y="2098800"/>
              <a:ext cx="180000" cy="254000"/>
            </a:xfrm>
            <a:prstGeom prst="rect">
              <a:avLst/>
            </a:prstGeom>
            <a:solidFill>
              <a:srgbClr val="FDBB6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980000" y="2098800"/>
              <a:ext cx="180000" cy="25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2533695" y="2062886"/>
            <a:ext cx="287258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x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6193919" y="2063132"/>
            <a:ext cx="287258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x</a:t>
            </a:r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2709555" y="2679550"/>
            <a:ext cx="0" cy="2879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6350186" y="2710816"/>
            <a:ext cx="0" cy="2879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2197588" y="5333148"/>
            <a:ext cx="0" cy="2879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5978" y="6166249"/>
            <a:ext cx="8717157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-&gt; To find the optimum a combination of both is needed </a:t>
            </a:r>
          </a:p>
        </p:txBody>
      </p:sp>
    </p:spTree>
    <p:extLst>
      <p:ext uri="{BB962C8B-B14F-4D97-AF65-F5344CB8AC3E}">
        <p14:creationId xmlns:p14="http://schemas.microsoft.com/office/powerpoint/2010/main" val="184769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operators</a:t>
            </a:r>
            <a:endParaRPr lang="en-US" dirty="0"/>
          </a:p>
        </p:txBody>
      </p:sp>
      <p:sp>
        <p:nvSpPr>
          <p:cNvPr id="194" name="TextBox 193"/>
          <p:cNvSpPr txBox="1"/>
          <p:nvPr/>
        </p:nvSpPr>
        <p:spPr>
          <a:xfrm>
            <a:off x="158308" y="1253788"/>
            <a:ext cx="3856645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buClr>
                <a:srgbClr val="FDBB63"/>
              </a:buClr>
            </a:pPr>
            <a:r>
              <a:rPr lang="en-US" sz="1600" b="1" dirty="0" smtClean="0"/>
              <a:t>Selection</a:t>
            </a:r>
            <a:r>
              <a:rPr lang="en-US" sz="1600" dirty="0" smtClean="0"/>
              <a:t> (single-objective optimization)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71177" y="3709696"/>
            <a:ext cx="5651504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Lucida Grande"/>
              <a:buChar char="-"/>
            </a:pP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93901" y="4492523"/>
            <a:ext cx="5143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Lucida Grande"/>
              <a:buChar char="-"/>
            </a:pPr>
            <a:r>
              <a:rPr lang="en-US" sz="1600" dirty="0" smtClean="0"/>
              <a:t>Assign to each individual 				                a part of the roulette wheel 				</a:t>
            </a:r>
            <a:r>
              <a:rPr lang="en-US" sz="1600" dirty="0"/>
              <a:t> </a:t>
            </a:r>
            <a:r>
              <a:rPr lang="en-US" sz="1600" dirty="0" smtClean="0"/>
              <a:t> (The size is proportional to its fitness)</a:t>
            </a:r>
          </a:p>
          <a:p>
            <a:pPr marL="285750" indent="-285750">
              <a:lnSpc>
                <a:spcPct val="50000"/>
              </a:lnSpc>
              <a:buClr>
                <a:srgbClr val="FDBB63"/>
              </a:buClr>
              <a:buFont typeface="Lucida Grande"/>
              <a:buChar char="-"/>
            </a:pPr>
            <a:endParaRPr lang="en-US" sz="1600" dirty="0" smtClean="0"/>
          </a:p>
          <a:p>
            <a:pPr marL="285750" indent="-285750">
              <a:buClr>
                <a:srgbClr val="FDBB63"/>
              </a:buClr>
              <a:buFont typeface="Lucida Grande"/>
              <a:buChar char="-"/>
            </a:pPr>
            <a:r>
              <a:rPr lang="en-US" sz="1600" dirty="0" smtClean="0"/>
              <a:t>Spin </a:t>
            </a:r>
            <a:r>
              <a:rPr lang="en-US" sz="1600" dirty="0"/>
              <a:t>the wheel n times to select n individuals </a:t>
            </a:r>
            <a:endParaRPr lang="en-US" sz="1600" dirty="0" smtClean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339616" y="4055679"/>
            <a:ext cx="2516129" cy="2273027"/>
            <a:chOff x="7002241" y="4185360"/>
            <a:chExt cx="1981678" cy="1970365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7002241" y="4185360"/>
              <a:ext cx="1981678" cy="1970365"/>
              <a:chOff x="5509661" y="4601305"/>
              <a:chExt cx="1902143" cy="1924539"/>
            </a:xfrm>
          </p:grpSpPr>
          <p:sp>
            <p:nvSpPr>
              <p:cNvPr id="3" name="Donut 2"/>
              <p:cNvSpPr/>
              <p:nvPr/>
            </p:nvSpPr>
            <p:spPr>
              <a:xfrm>
                <a:off x="5509661" y="4601305"/>
                <a:ext cx="1902143" cy="1924539"/>
              </a:xfrm>
              <a:prstGeom prst="donut">
                <a:avLst>
                  <a:gd name="adj" fmla="val 10623"/>
                </a:avLst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3" idx="1"/>
              </p:cNvCxnSpPr>
              <p:nvPr/>
            </p:nvCxnSpPr>
            <p:spPr>
              <a:xfrm>
                <a:off x="5788220" y="4883147"/>
                <a:ext cx="669048" cy="6770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endCxn id="3" idx="4"/>
              </p:cNvCxnSpPr>
              <p:nvPr/>
            </p:nvCxnSpPr>
            <p:spPr>
              <a:xfrm>
                <a:off x="6457265" y="5560194"/>
                <a:ext cx="3461" cy="9656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3" idx="5"/>
              </p:cNvCxnSpPr>
              <p:nvPr/>
            </p:nvCxnSpPr>
            <p:spPr>
              <a:xfrm>
                <a:off x="6457265" y="5560194"/>
                <a:ext cx="675971" cy="6838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TextBox 241"/>
              <p:cNvSpPr txBox="1"/>
              <p:nvPr/>
            </p:nvSpPr>
            <p:spPr>
              <a:xfrm>
                <a:off x="6473937" y="4960422"/>
                <a:ext cx="679698" cy="31270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dirty="0"/>
                  <a:t>A</a:t>
                </a:r>
                <a:r>
                  <a:rPr lang="en-US" sz="1200" baseline="-25000" dirty="0" smtClean="0"/>
                  <a:t>50%</a:t>
                </a:r>
                <a:endParaRPr lang="en-US" dirty="0" smtClean="0"/>
              </a:p>
            </p:txBody>
          </p:sp>
        </p:grpSp>
        <p:sp>
          <p:nvSpPr>
            <p:cNvPr id="4" name="Plaque 3"/>
            <p:cNvSpPr/>
            <p:nvPr/>
          </p:nvSpPr>
          <p:spPr>
            <a:xfrm>
              <a:off x="7823646" y="5001655"/>
              <a:ext cx="327066" cy="309646"/>
            </a:xfrm>
            <a:prstGeom prst="plaque">
              <a:avLst>
                <a:gd name="adj" fmla="val 38517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84962" y="5126635"/>
              <a:ext cx="708118" cy="32015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B</a:t>
              </a:r>
              <a:r>
                <a:rPr lang="en-US" sz="1200" baseline="-25000" dirty="0" smtClean="0"/>
                <a:t>37.5%</a:t>
              </a:r>
              <a:endParaRPr lang="en-US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62162" y="5532998"/>
              <a:ext cx="708118" cy="32015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C</a:t>
              </a:r>
              <a:r>
                <a:rPr lang="en-US" sz="1200" baseline="-25000" dirty="0" smtClean="0"/>
                <a:t>12.5%</a:t>
              </a:r>
              <a:endParaRPr lang="en-US" dirty="0" smtClean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1415" y="1627624"/>
            <a:ext cx="9488178" cy="1569660"/>
          </a:xfrm>
          <a:prstGeom prst="rect">
            <a:avLst/>
          </a:prstGeom>
        </p:spPr>
        <p:txBody>
          <a:bodyPr vert="horz" wrap="square" lIns="91440" tIns="45720" rIns="91440" bIns="45720" numCol="1" spcCol="0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Choose </a:t>
            </a:r>
            <a:r>
              <a:rPr lang="en-US" sz="1600" dirty="0"/>
              <a:t>the most </a:t>
            </a:r>
            <a:r>
              <a:rPr lang="en-US" sz="1600" dirty="0" smtClean="0"/>
              <a:t>promising </a:t>
            </a:r>
            <a:r>
              <a:rPr lang="en-US" sz="1600" dirty="0"/>
              <a:t>individual to created the next </a:t>
            </a:r>
            <a:r>
              <a:rPr lang="en-US" sz="1600" dirty="0" smtClean="0"/>
              <a:t>generation</a:t>
            </a:r>
          </a:p>
          <a:p>
            <a:pPr marL="342900" indent="-342900">
              <a:lnSpc>
                <a:spcPct val="50000"/>
              </a:lnSpc>
              <a:buClr>
                <a:srgbClr val="FDBB63"/>
              </a:buClr>
              <a:buFont typeface="Wingdings" charset="2"/>
              <a:buChar char="§"/>
            </a:pPr>
            <a:endParaRPr lang="en-US" sz="1600" dirty="0" smtClean="0"/>
          </a:p>
          <a:p>
            <a:pPr marL="342900" indent="-34290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/>
              <a:t>Prevent the population to be dominated by a single individual (local optimum) </a:t>
            </a:r>
            <a:r>
              <a:rPr lang="en-US" sz="1600" dirty="0" smtClean="0"/>
              <a:t>                   by </a:t>
            </a:r>
            <a:r>
              <a:rPr lang="en-US" sz="1600" dirty="0"/>
              <a:t>allowing </a:t>
            </a:r>
            <a:r>
              <a:rPr lang="en-US" sz="1600" dirty="0" smtClean="0"/>
              <a:t>individuals </a:t>
            </a:r>
            <a:r>
              <a:rPr lang="en-US" sz="1600" dirty="0"/>
              <a:t>with poor fitness to take part at the creation </a:t>
            </a:r>
            <a:r>
              <a:rPr lang="en-US" sz="1600" dirty="0" smtClean="0"/>
              <a:t>process</a:t>
            </a:r>
          </a:p>
          <a:p>
            <a:pPr marL="342900" indent="-342900">
              <a:buClr>
                <a:srgbClr val="FDBB63"/>
              </a:buClr>
              <a:buFont typeface="Wingdings" charset="2"/>
              <a:buChar char="§"/>
            </a:pPr>
            <a:endParaRPr lang="en-US" sz="1600" dirty="0"/>
          </a:p>
          <a:p>
            <a:pPr marL="342900" indent="-34290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Techniques are fitness </a:t>
            </a:r>
            <a:r>
              <a:rPr lang="en-US" sz="1600" dirty="0"/>
              <a:t>proportional </a:t>
            </a:r>
            <a:r>
              <a:rPr lang="en-US" sz="1600" dirty="0" smtClean="0"/>
              <a:t>selection, ranking </a:t>
            </a:r>
            <a:r>
              <a:rPr lang="en-US" sz="1600" dirty="0"/>
              <a:t>selection, tournament selection, 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243868" y="3643302"/>
            <a:ext cx="2658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DBB63"/>
              </a:buClr>
            </a:pPr>
            <a:r>
              <a:rPr lang="en-US" sz="1600" b="1" dirty="0"/>
              <a:t>Roulette wheel </a:t>
            </a:r>
            <a:r>
              <a:rPr lang="en-US" sz="1600" b="1" dirty="0" smtClean="0"/>
              <a:t>technique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6361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operators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35270" y="1221888"/>
            <a:ext cx="3753752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buClr>
                <a:srgbClr val="FDBB63"/>
              </a:buClr>
            </a:pPr>
            <a:r>
              <a:rPr lang="en-US" sz="1600" b="1" dirty="0" smtClean="0"/>
              <a:t>Selection </a:t>
            </a:r>
            <a:r>
              <a:rPr lang="en-US" sz="1600" dirty="0" smtClean="0"/>
              <a:t>(multi-objective optimization)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65106" y="4051871"/>
            <a:ext cx="47229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The next generation is selected from          parents and children </a:t>
            </a:r>
          </a:p>
          <a:p>
            <a:pPr marL="285750" indent="-285750">
              <a:lnSpc>
                <a:spcPct val="50000"/>
              </a:lnSpc>
              <a:buClr>
                <a:srgbClr val="FDBB63"/>
              </a:buClr>
              <a:buFont typeface="Wingdings" charset="2"/>
              <a:buChar char="§"/>
            </a:pPr>
            <a:endParaRPr lang="en-US" sz="1600" dirty="0" smtClean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The solutions are </a:t>
            </a:r>
            <a:r>
              <a:rPr lang="en-US" sz="1600" dirty="0"/>
              <a:t>ranked </a:t>
            </a:r>
            <a:r>
              <a:rPr lang="en-US" sz="1600" dirty="0" smtClean="0"/>
              <a:t>according to their </a:t>
            </a:r>
            <a:r>
              <a:rPr lang="en-US" sz="1600" dirty="0"/>
              <a:t>non-domination </a:t>
            </a:r>
            <a:r>
              <a:rPr lang="en-US" sz="1600" dirty="0" smtClean="0"/>
              <a:t>level and combined to sets</a:t>
            </a:r>
          </a:p>
          <a:p>
            <a:pPr marL="285750" indent="-285750">
              <a:lnSpc>
                <a:spcPct val="50000"/>
              </a:lnSpc>
              <a:buClr>
                <a:srgbClr val="FDBB63"/>
              </a:buClr>
              <a:buFont typeface="Wingdings" charset="2"/>
              <a:buChar char="§"/>
            </a:pPr>
            <a:endParaRPr lang="en-US" sz="1600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The best non-dominated solutions are selected directly for the new generation</a:t>
            </a:r>
          </a:p>
          <a:p>
            <a:pPr marL="285750" indent="-285750">
              <a:lnSpc>
                <a:spcPct val="50000"/>
              </a:lnSpc>
              <a:buClr>
                <a:srgbClr val="FDBB63"/>
              </a:buClr>
              <a:buFont typeface="Wingdings" charset="2"/>
              <a:buChar char="§"/>
            </a:pPr>
            <a:endParaRPr lang="en-US" sz="1600" dirty="0" smtClean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Solutions which violate criteria or are of low rank are rejected  </a:t>
            </a:r>
          </a:p>
        </p:txBody>
      </p:sp>
      <p:grpSp>
        <p:nvGrpSpPr>
          <p:cNvPr id="105" name="Group 104"/>
          <p:cNvGrpSpPr>
            <a:grpSpLocks/>
          </p:cNvGrpSpPr>
          <p:nvPr/>
        </p:nvGrpSpPr>
        <p:grpSpPr>
          <a:xfrm>
            <a:off x="6006131" y="1311030"/>
            <a:ext cx="3003000" cy="2126230"/>
            <a:chOff x="5748079" y="1357083"/>
            <a:chExt cx="2861724" cy="2074926"/>
          </a:xfrm>
        </p:grpSpPr>
        <p:grpSp>
          <p:nvGrpSpPr>
            <p:cNvPr id="106" name="Group 105"/>
            <p:cNvGrpSpPr/>
            <p:nvPr/>
          </p:nvGrpSpPr>
          <p:grpSpPr>
            <a:xfrm>
              <a:off x="5748079" y="1357083"/>
              <a:ext cx="2861724" cy="2074926"/>
              <a:chOff x="2498409" y="1947486"/>
              <a:chExt cx="3887729" cy="2702670"/>
            </a:xfrm>
          </p:grpSpPr>
          <p:sp>
            <p:nvSpPr>
              <p:cNvPr id="115" name="Freeform 114"/>
              <p:cNvSpPr/>
              <p:nvPr/>
            </p:nvSpPr>
            <p:spPr>
              <a:xfrm>
                <a:off x="2750167" y="2087012"/>
                <a:ext cx="3272967" cy="2362117"/>
              </a:xfrm>
              <a:custGeom>
                <a:avLst/>
                <a:gdLst>
                  <a:gd name="connsiteX0" fmla="*/ 317491 w 3254412"/>
                  <a:gd name="connsiteY0" fmla="*/ 49605 h 2340183"/>
                  <a:gd name="connsiteX1" fmla="*/ 317491 w 3254412"/>
                  <a:gd name="connsiteY1" fmla="*/ 49605 h 2340183"/>
                  <a:gd name="connsiteX2" fmla="*/ 198432 w 3254412"/>
                  <a:gd name="connsiteY2" fmla="*/ 119054 h 2340183"/>
                  <a:gd name="connsiteX3" fmla="*/ 158746 w 3254412"/>
                  <a:gd name="connsiteY3" fmla="*/ 158738 h 2340183"/>
                  <a:gd name="connsiteX4" fmla="*/ 109138 w 3254412"/>
                  <a:gd name="connsiteY4" fmla="*/ 188502 h 2340183"/>
                  <a:gd name="connsiteX5" fmla="*/ 39686 w 3254412"/>
                  <a:gd name="connsiteY5" fmla="*/ 287713 h 2340183"/>
                  <a:gd name="connsiteX6" fmla="*/ 9922 w 3254412"/>
                  <a:gd name="connsiteY6" fmla="*/ 377004 h 2340183"/>
                  <a:gd name="connsiteX7" fmla="*/ 0 w 3254412"/>
                  <a:gd name="connsiteY7" fmla="*/ 406767 h 2340183"/>
                  <a:gd name="connsiteX8" fmla="*/ 39686 w 3254412"/>
                  <a:gd name="connsiteY8" fmla="*/ 873062 h 2340183"/>
                  <a:gd name="connsiteX9" fmla="*/ 128981 w 3254412"/>
                  <a:gd name="connsiteY9" fmla="*/ 1002037 h 2340183"/>
                  <a:gd name="connsiteX10" fmla="*/ 228197 w 3254412"/>
                  <a:gd name="connsiteY10" fmla="*/ 1140933 h 2340183"/>
                  <a:gd name="connsiteX11" fmla="*/ 287727 w 3254412"/>
                  <a:gd name="connsiteY11" fmla="*/ 1200460 h 2340183"/>
                  <a:gd name="connsiteX12" fmla="*/ 377021 w 3254412"/>
                  <a:gd name="connsiteY12" fmla="*/ 1329435 h 2340183"/>
                  <a:gd name="connsiteX13" fmla="*/ 406786 w 3254412"/>
                  <a:gd name="connsiteY13" fmla="*/ 1359198 h 2340183"/>
                  <a:gd name="connsiteX14" fmla="*/ 436551 w 3254412"/>
                  <a:gd name="connsiteY14" fmla="*/ 1398883 h 2340183"/>
                  <a:gd name="connsiteX15" fmla="*/ 486159 w 3254412"/>
                  <a:gd name="connsiteY15" fmla="*/ 1458410 h 2340183"/>
                  <a:gd name="connsiteX16" fmla="*/ 515924 w 3254412"/>
                  <a:gd name="connsiteY16" fmla="*/ 1488173 h 2340183"/>
                  <a:gd name="connsiteX17" fmla="*/ 545688 w 3254412"/>
                  <a:gd name="connsiteY17" fmla="*/ 1537779 h 2340183"/>
                  <a:gd name="connsiteX18" fmla="*/ 575453 w 3254412"/>
                  <a:gd name="connsiteY18" fmla="*/ 1567543 h 2340183"/>
                  <a:gd name="connsiteX19" fmla="*/ 605218 w 3254412"/>
                  <a:gd name="connsiteY19" fmla="*/ 1607227 h 2340183"/>
                  <a:gd name="connsiteX20" fmla="*/ 674669 w 3254412"/>
                  <a:gd name="connsiteY20" fmla="*/ 1676675 h 2340183"/>
                  <a:gd name="connsiteX21" fmla="*/ 694512 w 3254412"/>
                  <a:gd name="connsiteY21" fmla="*/ 1706439 h 2340183"/>
                  <a:gd name="connsiteX22" fmla="*/ 744121 w 3254412"/>
                  <a:gd name="connsiteY22" fmla="*/ 1746123 h 2340183"/>
                  <a:gd name="connsiteX23" fmla="*/ 773885 w 3254412"/>
                  <a:gd name="connsiteY23" fmla="*/ 1775887 h 2340183"/>
                  <a:gd name="connsiteX24" fmla="*/ 803650 w 3254412"/>
                  <a:gd name="connsiteY24" fmla="*/ 1795729 h 2340183"/>
                  <a:gd name="connsiteX25" fmla="*/ 863180 w 3254412"/>
                  <a:gd name="connsiteY25" fmla="*/ 1855256 h 2340183"/>
                  <a:gd name="connsiteX26" fmla="*/ 922709 w 3254412"/>
                  <a:gd name="connsiteY26" fmla="*/ 1924704 h 2340183"/>
                  <a:gd name="connsiteX27" fmla="*/ 972317 w 3254412"/>
                  <a:gd name="connsiteY27" fmla="*/ 1964389 h 2340183"/>
                  <a:gd name="connsiteX28" fmla="*/ 1002082 w 3254412"/>
                  <a:gd name="connsiteY28" fmla="*/ 1994152 h 2340183"/>
                  <a:gd name="connsiteX29" fmla="*/ 1041769 w 3254412"/>
                  <a:gd name="connsiteY29" fmla="*/ 2023916 h 2340183"/>
                  <a:gd name="connsiteX30" fmla="*/ 1071533 w 3254412"/>
                  <a:gd name="connsiteY30" fmla="*/ 2053679 h 2340183"/>
                  <a:gd name="connsiteX31" fmla="*/ 1111220 w 3254412"/>
                  <a:gd name="connsiteY31" fmla="*/ 2083443 h 2340183"/>
                  <a:gd name="connsiteX32" fmla="*/ 1140985 w 3254412"/>
                  <a:gd name="connsiteY32" fmla="*/ 2103285 h 2340183"/>
                  <a:gd name="connsiteX33" fmla="*/ 1170750 w 3254412"/>
                  <a:gd name="connsiteY33" fmla="*/ 2133049 h 2340183"/>
                  <a:gd name="connsiteX34" fmla="*/ 1309652 w 3254412"/>
                  <a:gd name="connsiteY34" fmla="*/ 2192575 h 2340183"/>
                  <a:gd name="connsiteX35" fmla="*/ 1379103 w 3254412"/>
                  <a:gd name="connsiteY35" fmla="*/ 2222339 h 2340183"/>
                  <a:gd name="connsiteX36" fmla="*/ 1458476 w 3254412"/>
                  <a:gd name="connsiteY36" fmla="*/ 2232260 h 2340183"/>
                  <a:gd name="connsiteX37" fmla="*/ 1537849 w 3254412"/>
                  <a:gd name="connsiteY37" fmla="*/ 2252102 h 2340183"/>
                  <a:gd name="connsiteX38" fmla="*/ 1597379 w 3254412"/>
                  <a:gd name="connsiteY38" fmla="*/ 2262024 h 2340183"/>
                  <a:gd name="connsiteX39" fmla="*/ 1646987 w 3254412"/>
                  <a:gd name="connsiteY39" fmla="*/ 2271945 h 2340183"/>
                  <a:gd name="connsiteX40" fmla="*/ 1785889 w 3254412"/>
                  <a:gd name="connsiteY40" fmla="*/ 2281866 h 2340183"/>
                  <a:gd name="connsiteX41" fmla="*/ 1944635 w 3254412"/>
                  <a:gd name="connsiteY41" fmla="*/ 2301708 h 2340183"/>
                  <a:gd name="connsiteX42" fmla="*/ 2589539 w 3254412"/>
                  <a:gd name="connsiteY42" fmla="*/ 2301708 h 2340183"/>
                  <a:gd name="connsiteX43" fmla="*/ 2708598 w 3254412"/>
                  <a:gd name="connsiteY43" fmla="*/ 2271945 h 2340183"/>
                  <a:gd name="connsiteX44" fmla="*/ 2758206 w 3254412"/>
                  <a:gd name="connsiteY44" fmla="*/ 2262024 h 2340183"/>
                  <a:gd name="connsiteX45" fmla="*/ 2778050 w 3254412"/>
                  <a:gd name="connsiteY45" fmla="*/ 2242181 h 2340183"/>
                  <a:gd name="connsiteX46" fmla="*/ 2877266 w 3254412"/>
                  <a:gd name="connsiteY46" fmla="*/ 2152891 h 2340183"/>
                  <a:gd name="connsiteX47" fmla="*/ 2956639 w 3254412"/>
                  <a:gd name="connsiteY47" fmla="*/ 2043758 h 2340183"/>
                  <a:gd name="connsiteX48" fmla="*/ 3016168 w 3254412"/>
                  <a:gd name="connsiteY48" fmla="*/ 2004073 h 2340183"/>
                  <a:gd name="connsiteX49" fmla="*/ 3075698 w 3254412"/>
                  <a:gd name="connsiteY49" fmla="*/ 1934625 h 2340183"/>
                  <a:gd name="connsiteX50" fmla="*/ 3135228 w 3254412"/>
                  <a:gd name="connsiteY50" fmla="*/ 1875098 h 2340183"/>
                  <a:gd name="connsiteX51" fmla="*/ 3164992 w 3254412"/>
                  <a:gd name="connsiteY51" fmla="*/ 1805650 h 2340183"/>
                  <a:gd name="connsiteX52" fmla="*/ 3194757 w 3254412"/>
                  <a:gd name="connsiteY52" fmla="*/ 1746123 h 2340183"/>
                  <a:gd name="connsiteX53" fmla="*/ 3234444 w 3254412"/>
                  <a:gd name="connsiteY53" fmla="*/ 1646912 h 2340183"/>
                  <a:gd name="connsiteX54" fmla="*/ 3254287 w 3254412"/>
                  <a:gd name="connsiteY54" fmla="*/ 1448489 h 2340183"/>
                  <a:gd name="connsiteX55" fmla="*/ 3244365 w 3254412"/>
                  <a:gd name="connsiteY55" fmla="*/ 1240144 h 2340183"/>
                  <a:gd name="connsiteX56" fmla="*/ 3214600 w 3254412"/>
                  <a:gd name="connsiteY56" fmla="*/ 1220302 h 2340183"/>
                  <a:gd name="connsiteX57" fmla="*/ 3105463 w 3254412"/>
                  <a:gd name="connsiteY57" fmla="*/ 1180617 h 2340183"/>
                  <a:gd name="connsiteX58" fmla="*/ 3075698 w 3254412"/>
                  <a:gd name="connsiteY58" fmla="*/ 1170696 h 2340183"/>
                  <a:gd name="connsiteX59" fmla="*/ 2877266 w 3254412"/>
                  <a:gd name="connsiteY59" fmla="*/ 1160775 h 2340183"/>
                  <a:gd name="connsiteX60" fmla="*/ 2758206 w 3254412"/>
                  <a:gd name="connsiteY60" fmla="*/ 1140933 h 2340183"/>
                  <a:gd name="connsiteX61" fmla="*/ 2688755 w 3254412"/>
                  <a:gd name="connsiteY61" fmla="*/ 1131012 h 2340183"/>
                  <a:gd name="connsiteX62" fmla="*/ 2629226 w 3254412"/>
                  <a:gd name="connsiteY62" fmla="*/ 1121090 h 2340183"/>
                  <a:gd name="connsiteX63" fmla="*/ 2539931 w 3254412"/>
                  <a:gd name="connsiteY63" fmla="*/ 1111169 h 2340183"/>
                  <a:gd name="connsiteX64" fmla="*/ 2192675 w 3254412"/>
                  <a:gd name="connsiteY64" fmla="*/ 1051642 h 2340183"/>
                  <a:gd name="connsiteX65" fmla="*/ 2083537 w 3254412"/>
                  <a:gd name="connsiteY65" fmla="*/ 1031800 h 2340183"/>
                  <a:gd name="connsiteX66" fmla="*/ 1984321 w 3254412"/>
                  <a:gd name="connsiteY66" fmla="*/ 1021879 h 2340183"/>
                  <a:gd name="connsiteX67" fmla="*/ 1805732 w 3254412"/>
                  <a:gd name="connsiteY67" fmla="*/ 1002037 h 2340183"/>
                  <a:gd name="connsiteX68" fmla="*/ 1775968 w 3254412"/>
                  <a:gd name="connsiteY68" fmla="*/ 992115 h 2340183"/>
                  <a:gd name="connsiteX69" fmla="*/ 1726359 w 3254412"/>
                  <a:gd name="connsiteY69" fmla="*/ 952431 h 2340183"/>
                  <a:gd name="connsiteX70" fmla="*/ 1716438 w 3254412"/>
                  <a:gd name="connsiteY70" fmla="*/ 922667 h 2340183"/>
                  <a:gd name="connsiteX71" fmla="*/ 1686673 w 3254412"/>
                  <a:gd name="connsiteY71" fmla="*/ 892904 h 2340183"/>
                  <a:gd name="connsiteX72" fmla="*/ 1666830 w 3254412"/>
                  <a:gd name="connsiteY72" fmla="*/ 803613 h 2340183"/>
                  <a:gd name="connsiteX73" fmla="*/ 1646987 w 3254412"/>
                  <a:gd name="connsiteY73" fmla="*/ 744087 h 2340183"/>
                  <a:gd name="connsiteX74" fmla="*/ 1637065 w 3254412"/>
                  <a:gd name="connsiteY74" fmla="*/ 625033 h 2340183"/>
                  <a:gd name="connsiteX75" fmla="*/ 1617222 w 3254412"/>
                  <a:gd name="connsiteY75" fmla="*/ 466294 h 2340183"/>
                  <a:gd name="connsiteX76" fmla="*/ 1607300 w 3254412"/>
                  <a:gd name="connsiteY76" fmla="*/ 178581 h 2340183"/>
                  <a:gd name="connsiteX77" fmla="*/ 1597379 w 3254412"/>
                  <a:gd name="connsiteY77" fmla="*/ 119054 h 2340183"/>
                  <a:gd name="connsiteX78" fmla="*/ 1567614 w 3254412"/>
                  <a:gd name="connsiteY78" fmla="*/ 99211 h 2340183"/>
                  <a:gd name="connsiteX79" fmla="*/ 1498163 w 3254412"/>
                  <a:gd name="connsiteY79" fmla="*/ 49605 h 2340183"/>
                  <a:gd name="connsiteX80" fmla="*/ 1428711 w 3254412"/>
                  <a:gd name="connsiteY80" fmla="*/ 19842 h 2340183"/>
                  <a:gd name="connsiteX81" fmla="*/ 1230279 w 3254412"/>
                  <a:gd name="connsiteY81" fmla="*/ 0 h 2340183"/>
                  <a:gd name="connsiteX82" fmla="*/ 297648 w 3254412"/>
                  <a:gd name="connsiteY82" fmla="*/ 9921 h 2340183"/>
                  <a:gd name="connsiteX83" fmla="*/ 277805 w 3254412"/>
                  <a:gd name="connsiteY83" fmla="*/ 69448 h 2340183"/>
                  <a:gd name="connsiteX84" fmla="*/ 228197 w 3254412"/>
                  <a:gd name="connsiteY84" fmla="*/ 69448 h 2340183"/>
                  <a:gd name="connsiteX85" fmla="*/ 228197 w 3254412"/>
                  <a:gd name="connsiteY85" fmla="*/ 69448 h 234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3254412" h="2340183">
                    <a:moveTo>
                      <a:pt x="317491" y="49605"/>
                    </a:moveTo>
                    <a:lnTo>
                      <a:pt x="317491" y="49605"/>
                    </a:lnTo>
                    <a:cubicBezTo>
                      <a:pt x="277805" y="72755"/>
                      <a:pt x="236293" y="93026"/>
                      <a:pt x="198432" y="119054"/>
                    </a:cubicBezTo>
                    <a:cubicBezTo>
                      <a:pt x="183016" y="129652"/>
                      <a:pt x="173513" y="147253"/>
                      <a:pt x="158746" y="158738"/>
                    </a:cubicBezTo>
                    <a:cubicBezTo>
                      <a:pt x="143524" y="170577"/>
                      <a:pt x="125674" y="178581"/>
                      <a:pt x="109138" y="188502"/>
                    </a:cubicBezTo>
                    <a:cubicBezTo>
                      <a:pt x="85987" y="221572"/>
                      <a:pt x="52452" y="249416"/>
                      <a:pt x="39686" y="287713"/>
                    </a:cubicBezTo>
                    <a:lnTo>
                      <a:pt x="9922" y="377004"/>
                    </a:lnTo>
                    <a:lnTo>
                      <a:pt x="0" y="406767"/>
                    </a:lnTo>
                    <a:cubicBezTo>
                      <a:pt x="9543" y="602397"/>
                      <a:pt x="-21342" y="720501"/>
                      <a:pt x="39686" y="873062"/>
                    </a:cubicBezTo>
                    <a:cubicBezTo>
                      <a:pt x="66754" y="940726"/>
                      <a:pt x="75030" y="915719"/>
                      <a:pt x="128981" y="1002037"/>
                    </a:cubicBezTo>
                    <a:cubicBezTo>
                      <a:pt x="174268" y="1074493"/>
                      <a:pt x="173526" y="1081295"/>
                      <a:pt x="228197" y="1140933"/>
                    </a:cubicBezTo>
                    <a:cubicBezTo>
                      <a:pt x="247160" y="1161619"/>
                      <a:pt x="273289" y="1176397"/>
                      <a:pt x="287727" y="1200460"/>
                    </a:cubicBezTo>
                    <a:cubicBezTo>
                      <a:pt x="313779" y="1243879"/>
                      <a:pt x="341468" y="1293884"/>
                      <a:pt x="377021" y="1329435"/>
                    </a:cubicBezTo>
                    <a:cubicBezTo>
                      <a:pt x="386943" y="1339356"/>
                      <a:pt x="397655" y="1348545"/>
                      <a:pt x="406786" y="1359198"/>
                    </a:cubicBezTo>
                    <a:cubicBezTo>
                      <a:pt x="417548" y="1371753"/>
                      <a:pt x="426221" y="1385971"/>
                      <a:pt x="436551" y="1398883"/>
                    </a:cubicBezTo>
                    <a:cubicBezTo>
                      <a:pt x="452687" y="1419052"/>
                      <a:pt x="468998" y="1439105"/>
                      <a:pt x="486159" y="1458410"/>
                    </a:cubicBezTo>
                    <a:cubicBezTo>
                      <a:pt x="495481" y="1468897"/>
                      <a:pt x="507505" y="1476948"/>
                      <a:pt x="515924" y="1488173"/>
                    </a:cubicBezTo>
                    <a:cubicBezTo>
                      <a:pt x="527494" y="1503600"/>
                      <a:pt x="534118" y="1522352"/>
                      <a:pt x="545688" y="1537779"/>
                    </a:cubicBezTo>
                    <a:cubicBezTo>
                      <a:pt x="554107" y="1549004"/>
                      <a:pt x="566321" y="1556890"/>
                      <a:pt x="575453" y="1567543"/>
                    </a:cubicBezTo>
                    <a:cubicBezTo>
                      <a:pt x="586214" y="1580097"/>
                      <a:pt x="594095" y="1594992"/>
                      <a:pt x="605218" y="1607227"/>
                    </a:cubicBezTo>
                    <a:cubicBezTo>
                      <a:pt x="627241" y="1631451"/>
                      <a:pt x="656509" y="1649435"/>
                      <a:pt x="674669" y="1676675"/>
                    </a:cubicBezTo>
                    <a:cubicBezTo>
                      <a:pt x="681283" y="1686596"/>
                      <a:pt x="686080" y="1698008"/>
                      <a:pt x="694512" y="1706439"/>
                    </a:cubicBezTo>
                    <a:cubicBezTo>
                      <a:pt x="709486" y="1721412"/>
                      <a:pt x="728184" y="1732179"/>
                      <a:pt x="744121" y="1746123"/>
                    </a:cubicBezTo>
                    <a:cubicBezTo>
                      <a:pt x="754681" y="1755362"/>
                      <a:pt x="763106" y="1766905"/>
                      <a:pt x="773885" y="1775887"/>
                    </a:cubicBezTo>
                    <a:cubicBezTo>
                      <a:pt x="783045" y="1783520"/>
                      <a:pt x="794738" y="1787807"/>
                      <a:pt x="803650" y="1795729"/>
                    </a:cubicBezTo>
                    <a:cubicBezTo>
                      <a:pt x="824624" y="1814372"/>
                      <a:pt x="844407" y="1834398"/>
                      <a:pt x="863180" y="1855256"/>
                    </a:cubicBezTo>
                    <a:cubicBezTo>
                      <a:pt x="911436" y="1908871"/>
                      <a:pt x="872706" y="1880953"/>
                      <a:pt x="922709" y="1924704"/>
                    </a:cubicBezTo>
                    <a:cubicBezTo>
                      <a:pt x="938646" y="1938648"/>
                      <a:pt x="956380" y="1950445"/>
                      <a:pt x="972317" y="1964389"/>
                    </a:cubicBezTo>
                    <a:cubicBezTo>
                      <a:pt x="982877" y="1973628"/>
                      <a:pt x="991429" y="1985021"/>
                      <a:pt x="1002082" y="1994152"/>
                    </a:cubicBezTo>
                    <a:cubicBezTo>
                      <a:pt x="1014637" y="2004913"/>
                      <a:pt x="1029214" y="2013155"/>
                      <a:pt x="1041769" y="2023916"/>
                    </a:cubicBezTo>
                    <a:cubicBezTo>
                      <a:pt x="1052422" y="2033047"/>
                      <a:pt x="1060880" y="2044548"/>
                      <a:pt x="1071533" y="2053679"/>
                    </a:cubicBezTo>
                    <a:cubicBezTo>
                      <a:pt x="1084088" y="2064440"/>
                      <a:pt x="1097764" y="2073832"/>
                      <a:pt x="1111220" y="2083443"/>
                    </a:cubicBezTo>
                    <a:cubicBezTo>
                      <a:pt x="1120923" y="2090374"/>
                      <a:pt x="1131824" y="2095652"/>
                      <a:pt x="1140985" y="2103285"/>
                    </a:cubicBezTo>
                    <a:cubicBezTo>
                      <a:pt x="1151764" y="2112267"/>
                      <a:pt x="1159525" y="2124631"/>
                      <a:pt x="1170750" y="2133049"/>
                    </a:cubicBezTo>
                    <a:cubicBezTo>
                      <a:pt x="1245444" y="2189067"/>
                      <a:pt x="1205022" y="2140260"/>
                      <a:pt x="1309652" y="2192575"/>
                    </a:cubicBezTo>
                    <a:cubicBezTo>
                      <a:pt x="1329202" y="2202350"/>
                      <a:pt x="1356160" y="2218168"/>
                      <a:pt x="1379103" y="2222339"/>
                    </a:cubicBezTo>
                    <a:cubicBezTo>
                      <a:pt x="1405337" y="2227108"/>
                      <a:pt x="1432269" y="2227347"/>
                      <a:pt x="1458476" y="2232260"/>
                    </a:cubicBezTo>
                    <a:cubicBezTo>
                      <a:pt x="1485281" y="2237286"/>
                      <a:pt x="1510948" y="2247618"/>
                      <a:pt x="1537849" y="2252102"/>
                    </a:cubicBezTo>
                    <a:lnTo>
                      <a:pt x="1597379" y="2262024"/>
                    </a:lnTo>
                    <a:cubicBezTo>
                      <a:pt x="1613970" y="2265041"/>
                      <a:pt x="1630216" y="2270180"/>
                      <a:pt x="1646987" y="2271945"/>
                    </a:cubicBezTo>
                    <a:cubicBezTo>
                      <a:pt x="1693151" y="2276804"/>
                      <a:pt x="1739701" y="2277247"/>
                      <a:pt x="1785889" y="2281866"/>
                    </a:cubicBezTo>
                    <a:cubicBezTo>
                      <a:pt x="1838951" y="2287172"/>
                      <a:pt x="1944635" y="2301708"/>
                      <a:pt x="1944635" y="2301708"/>
                    </a:cubicBezTo>
                    <a:cubicBezTo>
                      <a:pt x="2197069" y="2364816"/>
                      <a:pt x="2065458" y="2339683"/>
                      <a:pt x="2589539" y="2301708"/>
                    </a:cubicBezTo>
                    <a:cubicBezTo>
                      <a:pt x="2630340" y="2298752"/>
                      <a:pt x="2668485" y="2279967"/>
                      <a:pt x="2708598" y="2271945"/>
                    </a:cubicBezTo>
                    <a:lnTo>
                      <a:pt x="2758206" y="2262024"/>
                    </a:lnTo>
                    <a:cubicBezTo>
                      <a:pt x="2764821" y="2255410"/>
                      <a:pt x="2770745" y="2248024"/>
                      <a:pt x="2778050" y="2242181"/>
                    </a:cubicBezTo>
                    <a:cubicBezTo>
                      <a:pt x="2822006" y="2207018"/>
                      <a:pt x="2835212" y="2222978"/>
                      <a:pt x="2877266" y="2152891"/>
                    </a:cubicBezTo>
                    <a:cubicBezTo>
                      <a:pt x="2902560" y="2110737"/>
                      <a:pt x="2918475" y="2078451"/>
                      <a:pt x="2956639" y="2043758"/>
                    </a:cubicBezTo>
                    <a:cubicBezTo>
                      <a:pt x="2974285" y="2027716"/>
                      <a:pt x="2998588" y="2020187"/>
                      <a:pt x="3016168" y="2004073"/>
                    </a:cubicBezTo>
                    <a:cubicBezTo>
                      <a:pt x="3038644" y="1983471"/>
                      <a:pt x="3055017" y="1957029"/>
                      <a:pt x="3075698" y="1934625"/>
                    </a:cubicBezTo>
                    <a:cubicBezTo>
                      <a:pt x="3094732" y="1914005"/>
                      <a:pt x="3115385" y="1894940"/>
                      <a:pt x="3135228" y="1875098"/>
                    </a:cubicBezTo>
                    <a:cubicBezTo>
                      <a:pt x="3145149" y="1851949"/>
                      <a:pt x="3154437" y="1828518"/>
                      <a:pt x="3164992" y="1805650"/>
                    </a:cubicBezTo>
                    <a:cubicBezTo>
                      <a:pt x="3174289" y="1785507"/>
                      <a:pt x="3186793" y="1766829"/>
                      <a:pt x="3194757" y="1746123"/>
                    </a:cubicBezTo>
                    <a:cubicBezTo>
                      <a:pt x="3236791" y="1636841"/>
                      <a:pt x="3191876" y="1710757"/>
                      <a:pt x="3234444" y="1646912"/>
                    </a:cubicBezTo>
                    <a:cubicBezTo>
                      <a:pt x="3254452" y="1566877"/>
                      <a:pt x="3254287" y="1577744"/>
                      <a:pt x="3254287" y="1448489"/>
                    </a:cubicBezTo>
                    <a:cubicBezTo>
                      <a:pt x="3254287" y="1378962"/>
                      <a:pt x="3256279" y="1308643"/>
                      <a:pt x="3244365" y="1240144"/>
                    </a:cubicBezTo>
                    <a:cubicBezTo>
                      <a:pt x="3242322" y="1228396"/>
                      <a:pt x="3225024" y="1226093"/>
                      <a:pt x="3214600" y="1220302"/>
                    </a:cubicBezTo>
                    <a:cubicBezTo>
                      <a:pt x="3138193" y="1177856"/>
                      <a:pt x="3178189" y="1198798"/>
                      <a:pt x="3105463" y="1180617"/>
                    </a:cubicBezTo>
                    <a:cubicBezTo>
                      <a:pt x="3095317" y="1178081"/>
                      <a:pt x="3086117" y="1171602"/>
                      <a:pt x="3075698" y="1170696"/>
                    </a:cubicBezTo>
                    <a:cubicBezTo>
                      <a:pt x="3009720" y="1164959"/>
                      <a:pt x="2943410" y="1164082"/>
                      <a:pt x="2877266" y="1160775"/>
                    </a:cubicBezTo>
                    <a:cubicBezTo>
                      <a:pt x="2837579" y="1154161"/>
                      <a:pt x="2798036" y="1146623"/>
                      <a:pt x="2758206" y="1140933"/>
                    </a:cubicBezTo>
                    <a:lnTo>
                      <a:pt x="2688755" y="1131012"/>
                    </a:lnTo>
                    <a:cubicBezTo>
                      <a:pt x="2668872" y="1127953"/>
                      <a:pt x="2649166" y="1123749"/>
                      <a:pt x="2629226" y="1121090"/>
                    </a:cubicBezTo>
                    <a:cubicBezTo>
                      <a:pt x="2599541" y="1117132"/>
                      <a:pt x="2569696" y="1114476"/>
                      <a:pt x="2539931" y="1111169"/>
                    </a:cubicBezTo>
                    <a:cubicBezTo>
                      <a:pt x="2323308" y="1057017"/>
                      <a:pt x="2504835" y="1097546"/>
                      <a:pt x="2192675" y="1051642"/>
                    </a:cubicBezTo>
                    <a:cubicBezTo>
                      <a:pt x="2156093" y="1046262"/>
                      <a:pt x="2120141" y="1037029"/>
                      <a:pt x="2083537" y="1031800"/>
                    </a:cubicBezTo>
                    <a:cubicBezTo>
                      <a:pt x="2050634" y="1027100"/>
                      <a:pt x="2017369" y="1025420"/>
                      <a:pt x="1984321" y="1021879"/>
                    </a:cubicBezTo>
                    <a:lnTo>
                      <a:pt x="1805732" y="1002037"/>
                    </a:lnTo>
                    <a:cubicBezTo>
                      <a:pt x="1795811" y="998730"/>
                      <a:pt x="1785322" y="996792"/>
                      <a:pt x="1775968" y="992115"/>
                    </a:cubicBezTo>
                    <a:cubicBezTo>
                      <a:pt x="1750935" y="979599"/>
                      <a:pt x="1744817" y="970887"/>
                      <a:pt x="1726359" y="952431"/>
                    </a:cubicBezTo>
                    <a:cubicBezTo>
                      <a:pt x="1723052" y="942510"/>
                      <a:pt x="1722239" y="931368"/>
                      <a:pt x="1716438" y="922667"/>
                    </a:cubicBezTo>
                    <a:cubicBezTo>
                      <a:pt x="1708655" y="910993"/>
                      <a:pt x="1692070" y="905856"/>
                      <a:pt x="1686673" y="892904"/>
                    </a:cubicBezTo>
                    <a:cubicBezTo>
                      <a:pt x="1674946" y="864760"/>
                      <a:pt x="1674686" y="833073"/>
                      <a:pt x="1666830" y="803613"/>
                    </a:cubicBezTo>
                    <a:cubicBezTo>
                      <a:pt x="1661441" y="783404"/>
                      <a:pt x="1653601" y="763929"/>
                      <a:pt x="1646987" y="744087"/>
                    </a:cubicBezTo>
                    <a:cubicBezTo>
                      <a:pt x="1643680" y="704402"/>
                      <a:pt x="1640841" y="664676"/>
                      <a:pt x="1637065" y="625033"/>
                    </a:cubicBezTo>
                    <a:cubicBezTo>
                      <a:pt x="1629920" y="550021"/>
                      <a:pt x="1627193" y="536089"/>
                      <a:pt x="1617222" y="466294"/>
                    </a:cubicBezTo>
                    <a:cubicBezTo>
                      <a:pt x="1613915" y="370390"/>
                      <a:pt x="1612775" y="274386"/>
                      <a:pt x="1607300" y="178581"/>
                    </a:cubicBezTo>
                    <a:cubicBezTo>
                      <a:pt x="1606152" y="158498"/>
                      <a:pt x="1606375" y="137046"/>
                      <a:pt x="1597379" y="119054"/>
                    </a:cubicBezTo>
                    <a:cubicBezTo>
                      <a:pt x="1592046" y="108389"/>
                      <a:pt x="1576046" y="107643"/>
                      <a:pt x="1567614" y="99211"/>
                    </a:cubicBezTo>
                    <a:cubicBezTo>
                      <a:pt x="1512802" y="44402"/>
                      <a:pt x="1567798" y="67015"/>
                      <a:pt x="1498163" y="49605"/>
                    </a:cubicBezTo>
                    <a:cubicBezTo>
                      <a:pt x="1467395" y="29094"/>
                      <a:pt x="1468138" y="24770"/>
                      <a:pt x="1428711" y="19842"/>
                    </a:cubicBezTo>
                    <a:cubicBezTo>
                      <a:pt x="1362750" y="11597"/>
                      <a:pt x="1230279" y="0"/>
                      <a:pt x="1230279" y="0"/>
                    </a:cubicBezTo>
                    <a:lnTo>
                      <a:pt x="297648" y="9921"/>
                    </a:lnTo>
                    <a:cubicBezTo>
                      <a:pt x="276788" y="11442"/>
                      <a:pt x="293686" y="55837"/>
                      <a:pt x="277805" y="69448"/>
                    </a:cubicBezTo>
                    <a:cubicBezTo>
                      <a:pt x="265250" y="80209"/>
                      <a:pt x="244733" y="69448"/>
                      <a:pt x="228197" y="69448"/>
                    </a:cubicBezTo>
                    <a:lnTo>
                      <a:pt x="228197" y="69448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2748793" y="2724572"/>
                <a:ext cx="229211" cy="419652"/>
              </a:xfrm>
              <a:custGeom>
                <a:avLst/>
                <a:gdLst>
                  <a:gd name="connsiteX0" fmla="*/ 0 w 247604"/>
                  <a:gd name="connsiteY0" fmla="*/ 0 h 474781"/>
                  <a:gd name="connsiteX1" fmla="*/ 225870 w 247604"/>
                  <a:gd name="connsiteY1" fmla="*/ 438946 h 474781"/>
                  <a:gd name="connsiteX2" fmla="*/ 225870 w 247604"/>
                  <a:gd name="connsiteY2" fmla="*/ 417638 h 47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04" h="474781">
                    <a:moveTo>
                      <a:pt x="0" y="0"/>
                    </a:moveTo>
                    <a:cubicBezTo>
                      <a:pt x="94112" y="184670"/>
                      <a:pt x="188225" y="369340"/>
                      <a:pt x="225870" y="438946"/>
                    </a:cubicBezTo>
                    <a:cubicBezTo>
                      <a:pt x="263515" y="508552"/>
                      <a:pt x="244692" y="463095"/>
                      <a:pt x="225870" y="417638"/>
                    </a:cubicBezTo>
                  </a:path>
                </a:pathLst>
              </a:custGeom>
              <a:ln w="571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7" name="Straight Arrow Connector 116"/>
              <p:cNvCxnSpPr/>
              <p:nvPr/>
            </p:nvCxnSpPr>
            <p:spPr>
              <a:xfrm>
                <a:off x="2498409" y="4650156"/>
                <a:ext cx="388772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V="1">
                <a:off x="2505731" y="1947486"/>
                <a:ext cx="0" cy="26998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Freeform 119"/>
              <p:cNvSpPr/>
              <p:nvPr/>
            </p:nvSpPr>
            <p:spPr>
              <a:xfrm>
                <a:off x="4082472" y="4273332"/>
                <a:ext cx="1073046" cy="208991"/>
              </a:xfrm>
              <a:custGeom>
                <a:avLst/>
                <a:gdLst>
                  <a:gd name="connsiteX0" fmla="*/ 0 w 1073046"/>
                  <a:gd name="connsiteY0" fmla="*/ 0 h 208991"/>
                  <a:gd name="connsiteX1" fmla="*/ 1073046 w 1073046"/>
                  <a:gd name="connsiteY1" fmla="*/ 208991 h 208991"/>
                  <a:gd name="connsiteX2" fmla="*/ 1073046 w 1073046"/>
                  <a:gd name="connsiteY2" fmla="*/ 208991 h 20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046" h="208991">
                    <a:moveTo>
                      <a:pt x="0" y="0"/>
                    </a:moveTo>
                    <a:lnTo>
                      <a:pt x="1073046" y="208991"/>
                    </a:lnTo>
                    <a:lnTo>
                      <a:pt x="1073046" y="208991"/>
                    </a:lnTo>
                  </a:path>
                </a:pathLst>
              </a:custGeom>
              <a:ln w="571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2978004" y="3144224"/>
                <a:ext cx="1117254" cy="1133370"/>
              </a:xfrm>
              <a:custGeom>
                <a:avLst/>
                <a:gdLst>
                  <a:gd name="connsiteX0" fmla="*/ 0 w 1125292"/>
                  <a:gd name="connsiteY0" fmla="*/ 0 h 1129352"/>
                  <a:gd name="connsiteX1" fmla="*/ 285342 w 1125292"/>
                  <a:gd name="connsiteY1" fmla="*/ 345638 h 1129352"/>
                  <a:gd name="connsiteX2" fmla="*/ 1125292 w 1125292"/>
                  <a:gd name="connsiteY2" fmla="*/ 1129352 h 1129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5292" h="1129352">
                    <a:moveTo>
                      <a:pt x="0" y="0"/>
                    </a:moveTo>
                    <a:cubicBezTo>
                      <a:pt x="48896" y="78706"/>
                      <a:pt x="97793" y="157413"/>
                      <a:pt x="285342" y="345638"/>
                    </a:cubicBezTo>
                    <a:cubicBezTo>
                      <a:pt x="472891" y="533863"/>
                      <a:pt x="1125292" y="1129352"/>
                      <a:pt x="1125292" y="1129352"/>
                    </a:cubicBezTo>
                  </a:path>
                </a:pathLst>
              </a:cu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2670853" y="2626148"/>
                <a:ext cx="195628" cy="18636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098446" y="4389142"/>
                <a:ext cx="195628" cy="18636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6080939" y="1986025"/>
              <a:ext cx="285965" cy="300351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095433" y="1576961"/>
              <a:ext cx="290094" cy="300351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>
                  <a:solidFill>
                    <a:schemeClr val="bg1"/>
                  </a:solidFill>
                </a:rPr>
                <a:t>B</a:t>
              </a:r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874901" y="2696673"/>
              <a:ext cx="299534" cy="300351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855025" y="2146698"/>
              <a:ext cx="299534" cy="300351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6406725" y="2153569"/>
              <a:ext cx="143999" cy="14307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431808" y="1724643"/>
              <a:ext cx="143999" cy="14307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7238899" y="2343206"/>
              <a:ext cx="143999" cy="14307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7239300" y="2914467"/>
              <a:ext cx="143999" cy="14307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517657" y="1560442"/>
            <a:ext cx="50290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Non-dominated selection    	       (Selection of solution near to the Pareto front)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30323" y="4043495"/>
            <a:ext cx="4219957" cy="2439810"/>
            <a:chOff x="430793" y="3975924"/>
            <a:chExt cx="3895345" cy="2439810"/>
          </a:xfrm>
        </p:grpSpPr>
        <p:sp>
          <p:nvSpPr>
            <p:cNvPr id="38" name="Rectangle 37"/>
            <p:cNvSpPr/>
            <p:nvPr/>
          </p:nvSpPr>
          <p:spPr>
            <a:xfrm>
              <a:off x="433991" y="4338436"/>
              <a:ext cx="319004" cy="996326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3991" y="5370773"/>
              <a:ext cx="319004" cy="102893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82071" y="4362445"/>
              <a:ext cx="341831" cy="264086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86352" y="4675986"/>
              <a:ext cx="341831" cy="214358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84253" y="4950091"/>
              <a:ext cx="341831" cy="996326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88070" y="6007879"/>
              <a:ext cx="341831" cy="128616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90169" y="6201376"/>
              <a:ext cx="341831" cy="214358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35607" y="4950091"/>
              <a:ext cx="341831" cy="996326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56132" y="4347055"/>
              <a:ext cx="341831" cy="264086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60413" y="4683846"/>
              <a:ext cx="341831" cy="214358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62131" y="4987546"/>
              <a:ext cx="341831" cy="34297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497113" y="5350289"/>
              <a:ext cx="15839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202308" y="4650729"/>
              <a:ext cx="133199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H="1" flipV="1">
              <a:off x="3058497" y="5156887"/>
              <a:ext cx="539999" cy="21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78421" y="4053975"/>
              <a:ext cx="1317536" cy="46166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/>
                <a:t>Non-dominated ranking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77438" y="5458305"/>
              <a:ext cx="1181304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/>
                <a:t>Rejected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rot="10800000" flipH="1" flipV="1">
              <a:off x="921240" y="5247657"/>
              <a:ext cx="539999" cy="21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245485" y="4043651"/>
              <a:ext cx="1268169" cy="46166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/>
                <a:t>Crowding distance sorting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30793" y="3975924"/>
              <a:ext cx="405527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err="1" smtClean="0"/>
                <a:t>P</a:t>
              </a:r>
              <a:r>
                <a:rPr lang="en-US" sz="1200" baseline="-25000" dirty="0" err="1"/>
                <a:t>n</a:t>
              </a:r>
              <a:endParaRPr lang="en-US" sz="1200" dirty="0" smtClean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45084" y="4000148"/>
              <a:ext cx="581054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/>
                <a:t>P</a:t>
              </a:r>
              <a:r>
                <a:rPr lang="en-US" sz="1200" baseline="-25000" dirty="0" smtClean="0"/>
                <a:t>n+1</a:t>
              </a:r>
              <a:endParaRPr lang="en-US" sz="1200" dirty="0" smtClean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76908" y="3573649"/>
            <a:ext cx="6734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DBB63"/>
              </a:buClr>
            </a:pPr>
            <a:r>
              <a:rPr lang="en-US" sz="1600" b="1" dirty="0"/>
              <a:t>NSGA-II </a:t>
            </a:r>
            <a:r>
              <a:rPr lang="en-US" sz="1600" dirty="0"/>
              <a:t>(Non</a:t>
            </a:r>
            <a:r>
              <a:rPr lang="en-US" sz="1600" dirty="0" smtClean="0"/>
              <a:t>-dominated </a:t>
            </a:r>
            <a:r>
              <a:rPr lang="en-US" sz="1600" dirty="0"/>
              <a:t>sorting genetic algorithm)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14601" y="2238632"/>
            <a:ext cx="2941414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Lucida Grande"/>
              <a:buChar char="-"/>
            </a:pPr>
            <a:r>
              <a:rPr lang="en-US" sz="1400" dirty="0" smtClean="0"/>
              <a:t>A dominates B+C but not D</a:t>
            </a:r>
          </a:p>
          <a:p>
            <a:pPr marL="285750" indent="-285750" algn="l">
              <a:buFont typeface="Lucida Grande"/>
              <a:buChar char="-"/>
            </a:pPr>
            <a:r>
              <a:rPr lang="en-US" sz="1400" dirty="0" smtClean="0"/>
              <a:t>D dominates C but not A+B </a:t>
            </a:r>
          </a:p>
          <a:p>
            <a:pPr marL="285750" indent="-285750">
              <a:buFont typeface="Lucida Grande"/>
              <a:buChar char="-"/>
            </a:pPr>
            <a:r>
              <a:rPr lang="en-US" sz="1400" dirty="0" smtClean="0"/>
              <a:t>B </a:t>
            </a:r>
            <a:r>
              <a:rPr lang="en-US" sz="1400" dirty="0"/>
              <a:t>+ C do not dominate</a:t>
            </a:r>
          </a:p>
          <a:p>
            <a:pPr marL="285750" indent="-285750">
              <a:buFont typeface="Lucida Grande"/>
              <a:buChar char="-"/>
            </a:pPr>
            <a:r>
              <a:rPr lang="en-US" sz="1400" dirty="0" smtClean="0"/>
              <a:t>A </a:t>
            </a:r>
            <a:r>
              <a:rPr lang="en-US" sz="1400" dirty="0"/>
              <a:t>+ D are non-</a:t>
            </a:r>
            <a:r>
              <a:rPr lang="en-US" sz="1400" dirty="0" smtClean="0"/>
              <a:t>dominated   (near Pareto front)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517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-2014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37363</TotalTime>
  <Words>1431</Words>
  <Application>Microsoft Macintosh PowerPoint</Application>
  <PresentationFormat>A4 Paper (210x297 mm)</PresentationFormat>
  <Paragraphs>273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gsi-folienmaster-2014</vt:lpstr>
      <vt:lpstr>Equation</vt:lpstr>
      <vt:lpstr>Genetic algorithms and SIS multi-turn injection</vt:lpstr>
      <vt:lpstr>Outline</vt:lpstr>
      <vt:lpstr>Numerical optimization</vt:lpstr>
      <vt:lpstr>Numerical optimization</vt:lpstr>
      <vt:lpstr>Genetic algorithms</vt:lpstr>
      <vt:lpstr>Genetic algorithms: Cycle</vt:lpstr>
      <vt:lpstr>Genetic operators</vt:lpstr>
      <vt:lpstr>Genetic operators</vt:lpstr>
      <vt:lpstr>Genetic operators</vt:lpstr>
      <vt:lpstr>Genetic algorithm implementation</vt:lpstr>
      <vt:lpstr> Multi-turn injection into SIS</vt:lpstr>
      <vt:lpstr> Multi-turn injection into SIS: Movie</vt:lpstr>
      <vt:lpstr> Multi-turn injection into SIS</vt:lpstr>
      <vt:lpstr>Improvement of the SIS MTI quality</vt:lpstr>
      <vt:lpstr>Improvement of the SIS MTI quality</vt:lpstr>
      <vt:lpstr>Other examples of applications of GA</vt:lpstr>
      <vt:lpstr>Summary and Outlook</vt:lpstr>
      <vt:lpstr>PowerPoint Presentation</vt:lpstr>
    </vt:vector>
  </TitlesOfParts>
  <Company>GSI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Carola Pomplun</dc:creator>
  <cp:lastModifiedBy>Sabrina Appel</cp:lastModifiedBy>
  <cp:revision>1116</cp:revision>
  <cp:lastPrinted>2014-10-15T12:11:16Z</cp:lastPrinted>
  <dcterms:created xsi:type="dcterms:W3CDTF">2012-12-14T15:20:39Z</dcterms:created>
  <dcterms:modified xsi:type="dcterms:W3CDTF">2014-10-15T12:11:21Z</dcterms:modified>
</cp:coreProperties>
</file>