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1" r:id="rId13"/>
    <p:sldId id="279" r:id="rId14"/>
    <p:sldId id="273" r:id="rId15"/>
    <p:sldId id="275" r:id="rId16"/>
    <p:sldId id="281" r:id="rId17"/>
    <p:sldId id="278" r:id="rId18"/>
    <p:sldId id="274" r:id="rId19"/>
    <p:sldId id="280" r:id="rId20"/>
    <p:sldId id="276" r:id="rId21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C029"/>
    <a:srgbClr val="DC7230"/>
    <a:srgbClr val="CF74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94696" autoAdjust="0"/>
  </p:normalViewPr>
  <p:slideViewPr>
    <p:cSldViewPr>
      <p:cViewPr varScale="1">
        <p:scale>
          <a:sx n="86" d="100"/>
          <a:sy n="86" d="100"/>
        </p:scale>
        <p:origin x="-135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5BF8-3131-43DD-A10A-91EB852957D9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63108-8DF6-42DA-97AA-CB9B8F7701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09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5BF8-3131-43DD-A10A-91EB852957D9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63108-8DF6-42DA-97AA-CB9B8F7701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8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5BF8-3131-43DD-A10A-91EB852957D9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63108-8DF6-42DA-97AA-CB9B8F7701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9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5BF8-3131-43DD-A10A-91EB852957D9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63108-8DF6-42DA-97AA-CB9B8F7701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5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5BF8-3131-43DD-A10A-91EB852957D9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63108-8DF6-42DA-97AA-CB9B8F7701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3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5BF8-3131-43DD-A10A-91EB852957D9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63108-8DF6-42DA-97AA-CB9B8F7701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4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5BF8-3131-43DD-A10A-91EB852957D9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63108-8DF6-42DA-97AA-CB9B8F7701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96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5BF8-3131-43DD-A10A-91EB852957D9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63108-8DF6-42DA-97AA-CB9B8F7701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54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5BF8-3131-43DD-A10A-91EB852957D9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63108-8DF6-42DA-97AA-CB9B8F7701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1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5BF8-3131-43DD-A10A-91EB852957D9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63108-8DF6-42DA-97AA-CB9B8F7701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2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5BF8-3131-43DD-A10A-91EB852957D9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63108-8DF6-42DA-97AA-CB9B8F7701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72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50000">
              <a:schemeClr val="bg1">
                <a:lumMod val="7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A5BF8-3131-43DD-A10A-91EB852957D9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63108-8DF6-42DA-97AA-CB9B8F7701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4.jp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0" t="48635" r="1962" b="1498"/>
          <a:stretch/>
        </p:blipFill>
        <p:spPr>
          <a:xfrm>
            <a:off x="-36000" y="0"/>
            <a:ext cx="1908000" cy="18000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07504" y="6372036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H4F Physics Day 2014						 	            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C.Ullmann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197764" y="44624"/>
            <a:ext cx="1800200" cy="931138"/>
          </a:xfrm>
          <a:prstGeom prst="rect">
            <a:avLst/>
          </a:prstGeom>
          <a:blipFill dpi="0" rotWithShape="1">
            <a:blip r:embed="rId3">
              <a:alphaModFix amt="6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21196" y="3068960"/>
            <a:ext cx="82296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Proton injector status for FAIR and measurements at BETSI test bench (CEA/Saclay) 2014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85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hteck 47"/>
          <p:cNvSpPr/>
          <p:nvPr/>
        </p:nvSpPr>
        <p:spPr>
          <a:xfrm>
            <a:off x="3059832" y="3429000"/>
            <a:ext cx="144016" cy="1786736"/>
          </a:xfrm>
          <a:prstGeom prst="rect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uppieren 51"/>
          <p:cNvGrpSpPr/>
          <p:nvPr/>
        </p:nvGrpSpPr>
        <p:grpSpPr>
          <a:xfrm>
            <a:off x="1907704" y="3429000"/>
            <a:ext cx="1080120" cy="1786736"/>
            <a:chOff x="1907704" y="3429000"/>
            <a:chExt cx="1080120" cy="1786736"/>
          </a:xfrm>
          <a:pattFill prst="ltUpDiag">
            <a:fgClr>
              <a:schemeClr val="accent6">
                <a:lumMod val="60000"/>
                <a:lumOff val="40000"/>
              </a:schemeClr>
            </a:fgClr>
            <a:bgClr>
              <a:schemeClr val="accent6">
                <a:lumMod val="40000"/>
                <a:lumOff val="60000"/>
              </a:schemeClr>
            </a:bgClr>
          </a:pattFill>
        </p:grpSpPr>
        <p:sp>
          <p:nvSpPr>
            <p:cNvPr id="40" name="Rechteck 39"/>
            <p:cNvSpPr/>
            <p:nvPr/>
          </p:nvSpPr>
          <p:spPr>
            <a:xfrm>
              <a:off x="1907704" y="3429000"/>
              <a:ext cx="216024" cy="288032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hteck 40"/>
            <p:cNvSpPr/>
            <p:nvPr/>
          </p:nvSpPr>
          <p:spPr>
            <a:xfrm>
              <a:off x="1907704" y="4927704"/>
              <a:ext cx="216024" cy="288032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2195736" y="3429000"/>
              <a:ext cx="216024" cy="288032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hteck 42"/>
            <p:cNvSpPr/>
            <p:nvPr/>
          </p:nvSpPr>
          <p:spPr>
            <a:xfrm>
              <a:off x="2196716" y="4927704"/>
              <a:ext cx="216024" cy="288032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hteck 43"/>
            <p:cNvSpPr/>
            <p:nvPr/>
          </p:nvSpPr>
          <p:spPr>
            <a:xfrm>
              <a:off x="2483768" y="3429000"/>
              <a:ext cx="216024" cy="288032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hteck 44"/>
            <p:cNvSpPr/>
            <p:nvPr/>
          </p:nvSpPr>
          <p:spPr>
            <a:xfrm>
              <a:off x="2483768" y="4927704"/>
              <a:ext cx="216024" cy="288032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hteck 45"/>
            <p:cNvSpPr/>
            <p:nvPr/>
          </p:nvSpPr>
          <p:spPr>
            <a:xfrm>
              <a:off x="2771800" y="3429000"/>
              <a:ext cx="216024" cy="288032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hteck 46"/>
            <p:cNvSpPr/>
            <p:nvPr/>
          </p:nvSpPr>
          <p:spPr>
            <a:xfrm>
              <a:off x="2771800" y="4927704"/>
              <a:ext cx="216024" cy="288032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0" t="48635" r="1962" b="1498"/>
          <a:stretch/>
        </p:blipFill>
        <p:spPr>
          <a:xfrm>
            <a:off x="-36000" y="0"/>
            <a:ext cx="1908000" cy="18000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07504" y="6372036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H4F Physics Day 2014						 	            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C.Ullmann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197764" y="44624"/>
            <a:ext cx="1800200" cy="931138"/>
          </a:xfrm>
          <a:prstGeom prst="rect">
            <a:avLst/>
          </a:prstGeom>
          <a:blipFill dpi="0" rotWithShape="1">
            <a:blip r:embed="rId3">
              <a:alphaModFix amt="6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4-grid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Analyzer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schematic view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539552" y="2420888"/>
            <a:ext cx="1368152" cy="3816424"/>
            <a:chOff x="539552" y="2420888"/>
            <a:chExt cx="1368152" cy="3816424"/>
          </a:xfrm>
        </p:grpSpPr>
        <p:cxnSp>
          <p:nvCxnSpPr>
            <p:cNvPr id="12" name="Gerade Verbindung 11"/>
            <p:cNvCxnSpPr/>
            <p:nvPr/>
          </p:nvCxnSpPr>
          <p:spPr>
            <a:xfrm>
              <a:off x="539552" y="2420888"/>
              <a:ext cx="0" cy="3816424"/>
            </a:xfrm>
            <a:prstGeom prst="line">
              <a:avLst/>
            </a:prstGeom>
            <a:ln w="38100" cap="rnd" cmpd="tri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/>
          </p:nvCxnSpPr>
          <p:spPr>
            <a:xfrm>
              <a:off x="1907704" y="2420888"/>
              <a:ext cx="0" cy="936104"/>
            </a:xfrm>
            <a:prstGeom prst="line">
              <a:avLst/>
            </a:prstGeom>
            <a:ln w="38100" cap="rnd" cmpd="tri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>
              <a:off x="1907704" y="5301208"/>
              <a:ext cx="0" cy="936104"/>
            </a:xfrm>
            <a:prstGeom prst="line">
              <a:avLst/>
            </a:prstGeom>
            <a:ln w="38100" cap="rnd" cmpd="tri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uppieren 48"/>
          <p:cNvGrpSpPr/>
          <p:nvPr/>
        </p:nvGrpSpPr>
        <p:grpSpPr>
          <a:xfrm>
            <a:off x="1907704" y="3356992"/>
            <a:ext cx="1872208" cy="1928088"/>
            <a:chOff x="1907704" y="3356992"/>
            <a:chExt cx="1872208" cy="1928088"/>
          </a:xfrm>
        </p:grpSpPr>
        <p:cxnSp>
          <p:nvCxnSpPr>
            <p:cNvPr id="28" name="Gerade Verbindung 27"/>
            <p:cNvCxnSpPr/>
            <p:nvPr/>
          </p:nvCxnSpPr>
          <p:spPr>
            <a:xfrm>
              <a:off x="1907704" y="3356992"/>
              <a:ext cx="1872208" cy="0"/>
            </a:xfrm>
            <a:prstGeom prst="line">
              <a:avLst/>
            </a:prstGeom>
            <a:ln w="38100" cap="rnd" cmpd="tri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>
              <a:off x="1907704" y="5285080"/>
              <a:ext cx="1872208" cy="0"/>
            </a:xfrm>
            <a:prstGeom prst="line">
              <a:avLst/>
            </a:prstGeom>
            <a:ln w="38100" cap="rnd" cmpd="tri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uppieren 49"/>
          <p:cNvGrpSpPr/>
          <p:nvPr/>
        </p:nvGrpSpPr>
        <p:grpSpPr>
          <a:xfrm>
            <a:off x="1907704" y="3429000"/>
            <a:ext cx="1656184" cy="1800200"/>
            <a:chOff x="1907704" y="3429000"/>
            <a:chExt cx="1872208" cy="1800200"/>
          </a:xfrm>
        </p:grpSpPr>
        <p:cxnSp>
          <p:nvCxnSpPr>
            <p:cNvPr id="31" name="Gerade Verbindung 30"/>
            <p:cNvCxnSpPr/>
            <p:nvPr/>
          </p:nvCxnSpPr>
          <p:spPr>
            <a:xfrm>
              <a:off x="1907704" y="3429000"/>
              <a:ext cx="1872208" cy="0"/>
            </a:xfrm>
            <a:prstGeom prst="line">
              <a:avLst/>
            </a:prstGeom>
            <a:ln w="38100" cap="rnd" cmpd="tri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/>
          </p:nvCxnSpPr>
          <p:spPr>
            <a:xfrm>
              <a:off x="1907704" y="5229200"/>
              <a:ext cx="1872208" cy="0"/>
            </a:xfrm>
            <a:prstGeom prst="line">
              <a:avLst/>
            </a:prstGeom>
            <a:ln w="38100" cap="rnd" cmpd="tri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/>
          </p:nvCxnSpPr>
          <p:spPr>
            <a:xfrm>
              <a:off x="1907704" y="3429000"/>
              <a:ext cx="0" cy="576064"/>
            </a:xfrm>
            <a:prstGeom prst="line">
              <a:avLst/>
            </a:prstGeom>
            <a:ln w="38100" cap="rnd" cmpd="tri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/>
          </p:nvCxnSpPr>
          <p:spPr>
            <a:xfrm flipV="1">
              <a:off x="1907704" y="4581128"/>
              <a:ext cx="0" cy="648072"/>
            </a:xfrm>
            <a:prstGeom prst="line">
              <a:avLst/>
            </a:prstGeom>
            <a:ln w="38100" cap="rnd" cmpd="tri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uppieren 58"/>
          <p:cNvGrpSpPr/>
          <p:nvPr/>
        </p:nvGrpSpPr>
        <p:grpSpPr>
          <a:xfrm>
            <a:off x="2123728" y="3501008"/>
            <a:ext cx="867900" cy="1570712"/>
            <a:chOff x="2123728" y="3501008"/>
            <a:chExt cx="867900" cy="1570712"/>
          </a:xfrm>
        </p:grpSpPr>
        <p:cxnSp>
          <p:nvCxnSpPr>
            <p:cNvPr id="54" name="Gerade Verbindung 53"/>
            <p:cNvCxnSpPr/>
            <p:nvPr/>
          </p:nvCxnSpPr>
          <p:spPr>
            <a:xfrm>
              <a:off x="2123728" y="3501008"/>
              <a:ext cx="0" cy="157071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/>
          </p:nvCxnSpPr>
          <p:spPr>
            <a:xfrm>
              <a:off x="2413028" y="3501008"/>
              <a:ext cx="0" cy="157071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/>
          </p:nvCxnSpPr>
          <p:spPr>
            <a:xfrm>
              <a:off x="2702328" y="3501008"/>
              <a:ext cx="0" cy="157071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/>
          </p:nvCxnSpPr>
          <p:spPr>
            <a:xfrm>
              <a:off x="2991628" y="3501008"/>
              <a:ext cx="0" cy="157071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hteck 59"/>
          <p:cNvSpPr/>
          <p:nvPr/>
        </p:nvSpPr>
        <p:spPr>
          <a:xfrm>
            <a:off x="827584" y="2420888"/>
            <a:ext cx="720080" cy="3816424"/>
          </a:xfrm>
          <a:prstGeom prst="rect">
            <a:avLst/>
          </a:prstGeom>
          <a:solidFill>
            <a:srgbClr val="FFC000">
              <a:alpha val="25000"/>
            </a:srgb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Ellipse 60"/>
          <p:cNvSpPr/>
          <p:nvPr/>
        </p:nvSpPr>
        <p:spPr>
          <a:xfrm>
            <a:off x="1043608" y="2559388"/>
            <a:ext cx="144016" cy="144016"/>
          </a:xfrm>
          <a:prstGeom prst="ellipse">
            <a:avLst/>
          </a:prstGeom>
          <a:gradFill flip="none" rotWithShape="1">
            <a:gsLst>
              <a:gs pos="0">
                <a:srgbClr val="DC7230"/>
              </a:gs>
              <a:gs pos="17000">
                <a:schemeClr val="accent6">
                  <a:lumMod val="50000"/>
                </a:schemeClr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P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64" name="Ellipse 63"/>
          <p:cNvSpPr/>
          <p:nvPr/>
        </p:nvSpPr>
        <p:spPr>
          <a:xfrm>
            <a:off x="894832" y="3135452"/>
            <a:ext cx="144016" cy="144016"/>
          </a:xfrm>
          <a:prstGeom prst="ellipse">
            <a:avLst/>
          </a:prstGeom>
          <a:gradFill flip="none" rotWithShape="1">
            <a:gsLst>
              <a:gs pos="0">
                <a:srgbClr val="DC7230"/>
              </a:gs>
              <a:gs pos="17000">
                <a:schemeClr val="accent6">
                  <a:lumMod val="50000"/>
                </a:schemeClr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P</a:t>
            </a:r>
          </a:p>
        </p:txBody>
      </p:sp>
      <p:sp>
        <p:nvSpPr>
          <p:cNvPr id="72" name="Ellipse 71"/>
          <p:cNvSpPr/>
          <p:nvPr/>
        </p:nvSpPr>
        <p:spPr>
          <a:xfrm>
            <a:off x="1268350" y="3212976"/>
            <a:ext cx="144016" cy="144016"/>
          </a:xfrm>
          <a:prstGeom prst="ellipse">
            <a:avLst/>
          </a:prstGeom>
          <a:gradFill flip="none" rotWithShape="1">
            <a:gsLst>
              <a:gs pos="0">
                <a:srgbClr val="DC7230"/>
              </a:gs>
              <a:gs pos="17000">
                <a:schemeClr val="accent6">
                  <a:lumMod val="50000"/>
                </a:schemeClr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P</a:t>
            </a:r>
          </a:p>
        </p:txBody>
      </p:sp>
      <p:sp>
        <p:nvSpPr>
          <p:cNvPr id="65" name="Ellipse 64"/>
          <p:cNvSpPr/>
          <p:nvPr/>
        </p:nvSpPr>
        <p:spPr>
          <a:xfrm>
            <a:off x="1232346" y="4077072"/>
            <a:ext cx="216024" cy="2160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Ellipse 66"/>
          <p:cNvSpPr/>
          <p:nvPr/>
        </p:nvSpPr>
        <p:spPr>
          <a:xfrm>
            <a:off x="1268350" y="4113076"/>
            <a:ext cx="144016" cy="144016"/>
          </a:xfrm>
          <a:prstGeom prst="ellipse">
            <a:avLst/>
          </a:prstGeom>
          <a:gradFill flip="none" rotWithShape="1">
            <a:gsLst>
              <a:gs pos="0">
                <a:srgbClr val="DC7230"/>
              </a:gs>
              <a:gs pos="17000">
                <a:schemeClr val="accent6">
                  <a:lumMod val="50000"/>
                </a:schemeClr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S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79" name="Ellipse 78"/>
          <p:cNvSpPr/>
          <p:nvPr/>
        </p:nvSpPr>
        <p:spPr>
          <a:xfrm>
            <a:off x="1448370" y="4286364"/>
            <a:ext cx="72008" cy="72008"/>
          </a:xfrm>
          <a:prstGeom prst="ellipse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uppieren 8"/>
          <p:cNvGrpSpPr/>
          <p:nvPr/>
        </p:nvGrpSpPr>
        <p:grpSpPr>
          <a:xfrm>
            <a:off x="4535996" y="1417638"/>
            <a:ext cx="2556284" cy="1516727"/>
            <a:chOff x="4535996" y="1417638"/>
            <a:chExt cx="2661768" cy="1579314"/>
          </a:xfrm>
        </p:grpSpPr>
        <p:cxnSp>
          <p:nvCxnSpPr>
            <p:cNvPr id="7" name="Gerade Verbindung 6"/>
            <p:cNvCxnSpPr>
              <a:stCxn id="3" idx="2"/>
            </p:cNvCxnSpPr>
            <p:nvPr/>
          </p:nvCxnSpPr>
          <p:spPr>
            <a:xfrm flipH="1">
              <a:off x="4535996" y="1417638"/>
              <a:ext cx="36004" cy="1579314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/>
          </p:nvCxnSpPr>
          <p:spPr>
            <a:xfrm flipH="1">
              <a:off x="4535996" y="2996952"/>
              <a:ext cx="2661768" cy="0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pieren 52"/>
          <p:cNvGrpSpPr/>
          <p:nvPr/>
        </p:nvGrpSpPr>
        <p:grpSpPr>
          <a:xfrm>
            <a:off x="4518460" y="3068960"/>
            <a:ext cx="2573820" cy="1527132"/>
            <a:chOff x="4535996" y="1417638"/>
            <a:chExt cx="2661768" cy="1579314"/>
          </a:xfrm>
        </p:grpSpPr>
        <p:cxnSp>
          <p:nvCxnSpPr>
            <p:cNvPr id="55" name="Gerade Verbindung 54"/>
            <p:cNvCxnSpPr/>
            <p:nvPr/>
          </p:nvCxnSpPr>
          <p:spPr>
            <a:xfrm flipH="1">
              <a:off x="4535996" y="1417638"/>
              <a:ext cx="36004" cy="1579314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/>
          </p:nvCxnSpPr>
          <p:spPr>
            <a:xfrm flipH="1">
              <a:off x="4535996" y="2996952"/>
              <a:ext cx="2661768" cy="0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uppieren 62"/>
          <p:cNvGrpSpPr/>
          <p:nvPr/>
        </p:nvGrpSpPr>
        <p:grpSpPr>
          <a:xfrm>
            <a:off x="4474486" y="4725144"/>
            <a:ext cx="2661768" cy="1579314"/>
            <a:chOff x="4535996" y="1417638"/>
            <a:chExt cx="2661768" cy="1579314"/>
          </a:xfrm>
        </p:grpSpPr>
        <p:cxnSp>
          <p:nvCxnSpPr>
            <p:cNvPr id="66" name="Gerade Verbindung 65"/>
            <p:cNvCxnSpPr/>
            <p:nvPr/>
          </p:nvCxnSpPr>
          <p:spPr>
            <a:xfrm flipH="1">
              <a:off x="4535996" y="1417638"/>
              <a:ext cx="36004" cy="1579314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/>
          </p:nvCxnSpPr>
          <p:spPr>
            <a:xfrm flipH="1">
              <a:off x="4535996" y="2996952"/>
              <a:ext cx="2661768" cy="0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Grafi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79041" y="1332318"/>
            <a:ext cx="1628725" cy="2365705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4294542" y="1337680"/>
            <a:ext cx="258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φ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6012160" y="2904784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beam diameter</a:t>
            </a:r>
            <a:endParaRPr lang="en-US" sz="1200" dirty="0"/>
          </a:p>
        </p:txBody>
      </p:sp>
      <p:sp>
        <p:nvSpPr>
          <p:cNvPr id="69" name="Textfeld 68"/>
          <p:cNvSpPr txBox="1"/>
          <p:nvPr/>
        </p:nvSpPr>
        <p:spPr>
          <a:xfrm>
            <a:off x="7396756" y="1883613"/>
            <a:ext cx="1363870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F740F"/>
                </a:solidFill>
              </a:rPr>
              <a:t>beam potential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2089864" y="2903240"/>
            <a:ext cx="1618039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F740F"/>
                </a:solidFill>
              </a:rPr>
              <a:t>4-grid Analyzer</a:t>
            </a:r>
          </a:p>
        </p:txBody>
      </p:sp>
      <p:sp>
        <p:nvSpPr>
          <p:cNvPr id="71" name="Textfeld 70"/>
          <p:cNvSpPr txBox="1"/>
          <p:nvPr/>
        </p:nvSpPr>
        <p:spPr>
          <a:xfrm>
            <a:off x="528314" y="1969277"/>
            <a:ext cx="1363870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F740F"/>
                </a:solidFill>
              </a:rPr>
              <a:t>beam tube</a:t>
            </a:r>
          </a:p>
        </p:txBody>
      </p:sp>
      <p:sp>
        <p:nvSpPr>
          <p:cNvPr id="73" name="Textfeld 72"/>
          <p:cNvSpPr txBox="1"/>
          <p:nvPr/>
        </p:nvSpPr>
        <p:spPr>
          <a:xfrm>
            <a:off x="7415929" y="3540138"/>
            <a:ext cx="1363870" cy="107721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F740F"/>
                </a:solidFill>
              </a:rPr>
              <a:t>m</a:t>
            </a:r>
            <a:r>
              <a:rPr lang="en-US" sz="1600" b="1" dirty="0" smtClean="0">
                <a:solidFill>
                  <a:srgbClr val="CF740F"/>
                </a:solidFill>
              </a:rPr>
              <a:t>easured voltage via data acquisition</a:t>
            </a:r>
          </a:p>
        </p:txBody>
      </p:sp>
      <p:sp>
        <p:nvSpPr>
          <p:cNvPr id="74" name="Textfeld 73"/>
          <p:cNvSpPr txBox="1"/>
          <p:nvPr/>
        </p:nvSpPr>
        <p:spPr>
          <a:xfrm>
            <a:off x="7415928" y="5476872"/>
            <a:ext cx="1476551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F740F"/>
                </a:solidFill>
              </a:rPr>
              <a:t>Estimated beam potential</a:t>
            </a:r>
          </a:p>
        </p:txBody>
      </p:sp>
      <p:sp>
        <p:nvSpPr>
          <p:cNvPr id="18" name="Freihandform 17"/>
          <p:cNvSpPr/>
          <p:nvPr/>
        </p:nvSpPr>
        <p:spPr>
          <a:xfrm>
            <a:off x="4541520" y="3523488"/>
            <a:ext cx="2262728" cy="1057640"/>
          </a:xfrm>
          <a:custGeom>
            <a:avLst/>
            <a:gdLst>
              <a:gd name="connsiteX0" fmla="*/ 0 w 1865376"/>
              <a:gd name="connsiteY0" fmla="*/ 0 h 1072896"/>
              <a:gd name="connsiteX1" fmla="*/ 85344 w 1865376"/>
              <a:gd name="connsiteY1" fmla="*/ 6096 h 1072896"/>
              <a:gd name="connsiteX2" fmla="*/ 164592 w 1865376"/>
              <a:gd name="connsiteY2" fmla="*/ 18288 h 1072896"/>
              <a:gd name="connsiteX3" fmla="*/ 585216 w 1865376"/>
              <a:gd name="connsiteY3" fmla="*/ 24384 h 1072896"/>
              <a:gd name="connsiteX4" fmla="*/ 694944 w 1865376"/>
              <a:gd name="connsiteY4" fmla="*/ 30480 h 1072896"/>
              <a:gd name="connsiteX5" fmla="*/ 749808 w 1865376"/>
              <a:gd name="connsiteY5" fmla="*/ 42672 h 1072896"/>
              <a:gd name="connsiteX6" fmla="*/ 768096 w 1865376"/>
              <a:gd name="connsiteY6" fmla="*/ 48768 h 1072896"/>
              <a:gd name="connsiteX7" fmla="*/ 810768 w 1865376"/>
              <a:gd name="connsiteY7" fmla="*/ 60960 h 1072896"/>
              <a:gd name="connsiteX8" fmla="*/ 829056 w 1865376"/>
              <a:gd name="connsiteY8" fmla="*/ 79248 h 1072896"/>
              <a:gd name="connsiteX9" fmla="*/ 847344 w 1865376"/>
              <a:gd name="connsiteY9" fmla="*/ 85344 h 1072896"/>
              <a:gd name="connsiteX10" fmla="*/ 865632 w 1865376"/>
              <a:gd name="connsiteY10" fmla="*/ 97536 h 1072896"/>
              <a:gd name="connsiteX11" fmla="*/ 902208 w 1865376"/>
              <a:gd name="connsiteY11" fmla="*/ 115824 h 1072896"/>
              <a:gd name="connsiteX12" fmla="*/ 914400 w 1865376"/>
              <a:gd name="connsiteY12" fmla="*/ 134112 h 1072896"/>
              <a:gd name="connsiteX13" fmla="*/ 950976 w 1865376"/>
              <a:gd name="connsiteY13" fmla="*/ 158496 h 1072896"/>
              <a:gd name="connsiteX14" fmla="*/ 963168 w 1865376"/>
              <a:gd name="connsiteY14" fmla="*/ 176784 h 1072896"/>
              <a:gd name="connsiteX15" fmla="*/ 981456 w 1865376"/>
              <a:gd name="connsiteY15" fmla="*/ 195072 h 1072896"/>
              <a:gd name="connsiteX16" fmla="*/ 987552 w 1865376"/>
              <a:gd name="connsiteY16" fmla="*/ 213360 h 1072896"/>
              <a:gd name="connsiteX17" fmla="*/ 1011936 w 1865376"/>
              <a:gd name="connsiteY17" fmla="*/ 249936 h 1072896"/>
              <a:gd name="connsiteX18" fmla="*/ 1018032 w 1865376"/>
              <a:gd name="connsiteY18" fmla="*/ 268224 h 1072896"/>
              <a:gd name="connsiteX19" fmla="*/ 1030224 w 1865376"/>
              <a:gd name="connsiteY19" fmla="*/ 329184 h 1072896"/>
              <a:gd name="connsiteX20" fmla="*/ 1042416 w 1865376"/>
              <a:gd name="connsiteY20" fmla="*/ 377952 h 1072896"/>
              <a:gd name="connsiteX21" fmla="*/ 1054608 w 1865376"/>
              <a:gd name="connsiteY21" fmla="*/ 414528 h 1072896"/>
              <a:gd name="connsiteX22" fmla="*/ 1060704 w 1865376"/>
              <a:gd name="connsiteY22" fmla="*/ 475488 h 1072896"/>
              <a:gd name="connsiteX23" fmla="*/ 1066800 w 1865376"/>
              <a:gd name="connsiteY23" fmla="*/ 499872 h 1072896"/>
              <a:gd name="connsiteX24" fmla="*/ 1072896 w 1865376"/>
              <a:gd name="connsiteY24" fmla="*/ 554736 h 1072896"/>
              <a:gd name="connsiteX25" fmla="*/ 1085088 w 1865376"/>
              <a:gd name="connsiteY25" fmla="*/ 591312 h 1072896"/>
              <a:gd name="connsiteX26" fmla="*/ 1091184 w 1865376"/>
              <a:gd name="connsiteY26" fmla="*/ 627888 h 1072896"/>
              <a:gd name="connsiteX27" fmla="*/ 1109472 w 1865376"/>
              <a:gd name="connsiteY27" fmla="*/ 682752 h 1072896"/>
              <a:gd name="connsiteX28" fmla="*/ 1139952 w 1865376"/>
              <a:gd name="connsiteY28" fmla="*/ 774192 h 1072896"/>
              <a:gd name="connsiteX29" fmla="*/ 1146048 w 1865376"/>
              <a:gd name="connsiteY29" fmla="*/ 792480 h 1072896"/>
              <a:gd name="connsiteX30" fmla="*/ 1152144 w 1865376"/>
              <a:gd name="connsiteY30" fmla="*/ 810768 h 1072896"/>
              <a:gd name="connsiteX31" fmla="*/ 1164336 w 1865376"/>
              <a:gd name="connsiteY31" fmla="*/ 853440 h 1072896"/>
              <a:gd name="connsiteX32" fmla="*/ 1176528 w 1865376"/>
              <a:gd name="connsiteY32" fmla="*/ 871728 h 1072896"/>
              <a:gd name="connsiteX33" fmla="*/ 1182624 w 1865376"/>
              <a:gd name="connsiteY33" fmla="*/ 890016 h 1072896"/>
              <a:gd name="connsiteX34" fmla="*/ 1237488 w 1865376"/>
              <a:gd name="connsiteY34" fmla="*/ 938784 h 1072896"/>
              <a:gd name="connsiteX35" fmla="*/ 1286256 w 1865376"/>
              <a:gd name="connsiteY35" fmla="*/ 981456 h 1072896"/>
              <a:gd name="connsiteX36" fmla="*/ 1304544 w 1865376"/>
              <a:gd name="connsiteY36" fmla="*/ 993648 h 1072896"/>
              <a:gd name="connsiteX37" fmla="*/ 1322832 w 1865376"/>
              <a:gd name="connsiteY37" fmla="*/ 999744 h 1072896"/>
              <a:gd name="connsiteX38" fmla="*/ 1341120 w 1865376"/>
              <a:gd name="connsiteY38" fmla="*/ 1011936 h 1072896"/>
              <a:gd name="connsiteX39" fmla="*/ 1371600 w 1865376"/>
              <a:gd name="connsiteY39" fmla="*/ 1018032 h 1072896"/>
              <a:gd name="connsiteX40" fmla="*/ 1395984 w 1865376"/>
              <a:gd name="connsiteY40" fmla="*/ 1024128 h 1072896"/>
              <a:gd name="connsiteX41" fmla="*/ 1432560 w 1865376"/>
              <a:gd name="connsiteY41" fmla="*/ 1036320 h 1072896"/>
              <a:gd name="connsiteX42" fmla="*/ 1499616 w 1865376"/>
              <a:gd name="connsiteY42" fmla="*/ 1042416 h 1072896"/>
              <a:gd name="connsiteX43" fmla="*/ 1627632 w 1865376"/>
              <a:gd name="connsiteY43" fmla="*/ 1054608 h 1072896"/>
              <a:gd name="connsiteX44" fmla="*/ 1670304 w 1865376"/>
              <a:gd name="connsiteY44" fmla="*/ 1060704 h 1072896"/>
              <a:gd name="connsiteX45" fmla="*/ 1755648 w 1865376"/>
              <a:gd name="connsiteY45" fmla="*/ 1066800 h 1072896"/>
              <a:gd name="connsiteX46" fmla="*/ 1865376 w 1865376"/>
              <a:gd name="connsiteY46" fmla="*/ 1072896 h 107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865376" h="1072896">
                <a:moveTo>
                  <a:pt x="0" y="0"/>
                </a:moveTo>
                <a:cubicBezTo>
                  <a:pt x="28448" y="2032"/>
                  <a:pt x="56965" y="3258"/>
                  <a:pt x="85344" y="6096"/>
                </a:cubicBezTo>
                <a:cubicBezTo>
                  <a:pt x="107302" y="8292"/>
                  <a:pt x="143152" y="17724"/>
                  <a:pt x="164592" y="18288"/>
                </a:cubicBezTo>
                <a:cubicBezTo>
                  <a:pt x="304766" y="21977"/>
                  <a:pt x="445008" y="22352"/>
                  <a:pt x="585216" y="24384"/>
                </a:cubicBezTo>
                <a:cubicBezTo>
                  <a:pt x="621792" y="26416"/>
                  <a:pt x="658449" y="27307"/>
                  <a:pt x="694944" y="30480"/>
                </a:cubicBezTo>
                <a:cubicBezTo>
                  <a:pt x="703979" y="31266"/>
                  <a:pt x="739356" y="39686"/>
                  <a:pt x="749808" y="42672"/>
                </a:cubicBezTo>
                <a:cubicBezTo>
                  <a:pt x="755987" y="44437"/>
                  <a:pt x="761917" y="47003"/>
                  <a:pt x="768096" y="48768"/>
                </a:cubicBezTo>
                <a:cubicBezTo>
                  <a:pt x="821677" y="64077"/>
                  <a:pt x="766920" y="46344"/>
                  <a:pt x="810768" y="60960"/>
                </a:cubicBezTo>
                <a:cubicBezTo>
                  <a:pt x="816864" y="67056"/>
                  <a:pt x="821883" y="74466"/>
                  <a:pt x="829056" y="79248"/>
                </a:cubicBezTo>
                <a:cubicBezTo>
                  <a:pt x="834403" y="82812"/>
                  <a:pt x="841597" y="82470"/>
                  <a:pt x="847344" y="85344"/>
                </a:cubicBezTo>
                <a:cubicBezTo>
                  <a:pt x="853897" y="88621"/>
                  <a:pt x="859079" y="94259"/>
                  <a:pt x="865632" y="97536"/>
                </a:cubicBezTo>
                <a:cubicBezTo>
                  <a:pt x="916109" y="122775"/>
                  <a:pt x="849797" y="80883"/>
                  <a:pt x="902208" y="115824"/>
                </a:cubicBezTo>
                <a:cubicBezTo>
                  <a:pt x="906272" y="121920"/>
                  <a:pt x="908886" y="129287"/>
                  <a:pt x="914400" y="134112"/>
                </a:cubicBezTo>
                <a:cubicBezTo>
                  <a:pt x="925427" y="143761"/>
                  <a:pt x="950976" y="158496"/>
                  <a:pt x="950976" y="158496"/>
                </a:cubicBezTo>
                <a:cubicBezTo>
                  <a:pt x="955040" y="164592"/>
                  <a:pt x="958478" y="171156"/>
                  <a:pt x="963168" y="176784"/>
                </a:cubicBezTo>
                <a:cubicBezTo>
                  <a:pt x="968687" y="183407"/>
                  <a:pt x="976674" y="187899"/>
                  <a:pt x="981456" y="195072"/>
                </a:cubicBezTo>
                <a:cubicBezTo>
                  <a:pt x="985020" y="200419"/>
                  <a:pt x="984431" y="207743"/>
                  <a:pt x="987552" y="213360"/>
                </a:cubicBezTo>
                <a:cubicBezTo>
                  <a:pt x="994668" y="226169"/>
                  <a:pt x="1007302" y="236035"/>
                  <a:pt x="1011936" y="249936"/>
                </a:cubicBezTo>
                <a:cubicBezTo>
                  <a:pt x="1013968" y="256032"/>
                  <a:pt x="1016587" y="261963"/>
                  <a:pt x="1018032" y="268224"/>
                </a:cubicBezTo>
                <a:cubicBezTo>
                  <a:pt x="1022692" y="288416"/>
                  <a:pt x="1023671" y="309525"/>
                  <a:pt x="1030224" y="329184"/>
                </a:cubicBezTo>
                <a:cubicBezTo>
                  <a:pt x="1048721" y="384674"/>
                  <a:pt x="1020347" y="297034"/>
                  <a:pt x="1042416" y="377952"/>
                </a:cubicBezTo>
                <a:cubicBezTo>
                  <a:pt x="1045797" y="390351"/>
                  <a:pt x="1054608" y="414528"/>
                  <a:pt x="1054608" y="414528"/>
                </a:cubicBezTo>
                <a:cubicBezTo>
                  <a:pt x="1056640" y="434848"/>
                  <a:pt x="1057816" y="455272"/>
                  <a:pt x="1060704" y="475488"/>
                </a:cubicBezTo>
                <a:cubicBezTo>
                  <a:pt x="1061889" y="483782"/>
                  <a:pt x="1065526" y="491591"/>
                  <a:pt x="1066800" y="499872"/>
                </a:cubicBezTo>
                <a:cubicBezTo>
                  <a:pt x="1069598" y="518059"/>
                  <a:pt x="1069287" y="536693"/>
                  <a:pt x="1072896" y="554736"/>
                </a:cubicBezTo>
                <a:cubicBezTo>
                  <a:pt x="1075416" y="567338"/>
                  <a:pt x="1082975" y="578635"/>
                  <a:pt x="1085088" y="591312"/>
                </a:cubicBezTo>
                <a:cubicBezTo>
                  <a:pt x="1087120" y="603504"/>
                  <a:pt x="1088186" y="615897"/>
                  <a:pt x="1091184" y="627888"/>
                </a:cubicBezTo>
                <a:lnTo>
                  <a:pt x="1109472" y="682752"/>
                </a:lnTo>
                <a:lnTo>
                  <a:pt x="1139952" y="774192"/>
                </a:lnTo>
                <a:lnTo>
                  <a:pt x="1146048" y="792480"/>
                </a:lnTo>
                <a:cubicBezTo>
                  <a:pt x="1148080" y="798576"/>
                  <a:pt x="1150586" y="804534"/>
                  <a:pt x="1152144" y="810768"/>
                </a:cubicBezTo>
                <a:cubicBezTo>
                  <a:pt x="1154097" y="818581"/>
                  <a:pt x="1159963" y="844695"/>
                  <a:pt x="1164336" y="853440"/>
                </a:cubicBezTo>
                <a:cubicBezTo>
                  <a:pt x="1167613" y="859993"/>
                  <a:pt x="1173251" y="865175"/>
                  <a:pt x="1176528" y="871728"/>
                </a:cubicBezTo>
                <a:cubicBezTo>
                  <a:pt x="1179402" y="877475"/>
                  <a:pt x="1178679" y="884944"/>
                  <a:pt x="1182624" y="890016"/>
                </a:cubicBezTo>
                <a:cubicBezTo>
                  <a:pt x="1205108" y="918924"/>
                  <a:pt x="1213043" y="922487"/>
                  <a:pt x="1237488" y="938784"/>
                </a:cubicBezTo>
                <a:cubicBezTo>
                  <a:pt x="1257808" y="969264"/>
                  <a:pt x="1243584" y="953008"/>
                  <a:pt x="1286256" y="981456"/>
                </a:cubicBezTo>
                <a:cubicBezTo>
                  <a:pt x="1292352" y="985520"/>
                  <a:pt x="1297593" y="991331"/>
                  <a:pt x="1304544" y="993648"/>
                </a:cubicBezTo>
                <a:cubicBezTo>
                  <a:pt x="1310640" y="995680"/>
                  <a:pt x="1317085" y="996870"/>
                  <a:pt x="1322832" y="999744"/>
                </a:cubicBezTo>
                <a:cubicBezTo>
                  <a:pt x="1329385" y="1003021"/>
                  <a:pt x="1334260" y="1009364"/>
                  <a:pt x="1341120" y="1011936"/>
                </a:cubicBezTo>
                <a:cubicBezTo>
                  <a:pt x="1350822" y="1015574"/>
                  <a:pt x="1361486" y="1015784"/>
                  <a:pt x="1371600" y="1018032"/>
                </a:cubicBezTo>
                <a:cubicBezTo>
                  <a:pt x="1379779" y="1019849"/>
                  <a:pt x="1387959" y="1021721"/>
                  <a:pt x="1395984" y="1024128"/>
                </a:cubicBezTo>
                <a:cubicBezTo>
                  <a:pt x="1408294" y="1027821"/>
                  <a:pt x="1419761" y="1035156"/>
                  <a:pt x="1432560" y="1036320"/>
                </a:cubicBezTo>
                <a:lnTo>
                  <a:pt x="1499616" y="1042416"/>
                </a:lnTo>
                <a:cubicBezTo>
                  <a:pt x="1569462" y="1056385"/>
                  <a:pt x="1496416" y="1043198"/>
                  <a:pt x="1627632" y="1054608"/>
                </a:cubicBezTo>
                <a:cubicBezTo>
                  <a:pt x="1641946" y="1055853"/>
                  <a:pt x="1656000" y="1059342"/>
                  <a:pt x="1670304" y="1060704"/>
                </a:cubicBezTo>
                <a:cubicBezTo>
                  <a:pt x="1698696" y="1063408"/>
                  <a:pt x="1727183" y="1065021"/>
                  <a:pt x="1755648" y="1066800"/>
                </a:cubicBezTo>
                <a:lnTo>
                  <a:pt x="1865376" y="1072896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ihandform 21"/>
          <p:cNvSpPr/>
          <p:nvPr/>
        </p:nvSpPr>
        <p:spPr>
          <a:xfrm>
            <a:off x="4779264" y="5230368"/>
            <a:ext cx="1981200" cy="1061283"/>
          </a:xfrm>
          <a:custGeom>
            <a:avLst/>
            <a:gdLst>
              <a:gd name="connsiteX0" fmla="*/ 0 w 1981200"/>
              <a:gd name="connsiteY0" fmla="*/ 1048512 h 1061283"/>
              <a:gd name="connsiteX1" fmla="*/ 24384 w 1981200"/>
              <a:gd name="connsiteY1" fmla="*/ 999744 h 1061283"/>
              <a:gd name="connsiteX2" fmla="*/ 42672 w 1981200"/>
              <a:gd name="connsiteY2" fmla="*/ 993648 h 1061283"/>
              <a:gd name="connsiteX3" fmla="*/ 48768 w 1981200"/>
              <a:gd name="connsiteY3" fmla="*/ 1011936 h 1061283"/>
              <a:gd name="connsiteX4" fmla="*/ 73152 w 1981200"/>
              <a:gd name="connsiteY4" fmla="*/ 1048512 h 1061283"/>
              <a:gd name="connsiteX5" fmla="*/ 85344 w 1981200"/>
              <a:gd name="connsiteY5" fmla="*/ 1030224 h 1061283"/>
              <a:gd name="connsiteX6" fmla="*/ 140208 w 1981200"/>
              <a:gd name="connsiteY6" fmla="*/ 1048512 h 1061283"/>
              <a:gd name="connsiteX7" fmla="*/ 158496 w 1981200"/>
              <a:gd name="connsiteY7" fmla="*/ 1054608 h 1061283"/>
              <a:gd name="connsiteX8" fmla="*/ 188976 w 1981200"/>
              <a:gd name="connsiteY8" fmla="*/ 1030224 h 1061283"/>
              <a:gd name="connsiteX9" fmla="*/ 225552 w 1981200"/>
              <a:gd name="connsiteY9" fmla="*/ 1005840 h 1061283"/>
              <a:gd name="connsiteX10" fmla="*/ 243840 w 1981200"/>
              <a:gd name="connsiteY10" fmla="*/ 993648 h 1061283"/>
              <a:gd name="connsiteX11" fmla="*/ 274320 w 1981200"/>
              <a:gd name="connsiteY11" fmla="*/ 1024128 h 1061283"/>
              <a:gd name="connsiteX12" fmla="*/ 292608 w 1981200"/>
              <a:gd name="connsiteY12" fmla="*/ 1036320 h 1061283"/>
              <a:gd name="connsiteX13" fmla="*/ 323088 w 1981200"/>
              <a:gd name="connsiteY13" fmla="*/ 999744 h 1061283"/>
              <a:gd name="connsiteX14" fmla="*/ 353568 w 1981200"/>
              <a:gd name="connsiteY14" fmla="*/ 944880 h 1061283"/>
              <a:gd name="connsiteX15" fmla="*/ 365760 w 1981200"/>
              <a:gd name="connsiteY15" fmla="*/ 926592 h 1061283"/>
              <a:gd name="connsiteX16" fmla="*/ 377952 w 1981200"/>
              <a:gd name="connsiteY16" fmla="*/ 890016 h 1061283"/>
              <a:gd name="connsiteX17" fmla="*/ 384048 w 1981200"/>
              <a:gd name="connsiteY17" fmla="*/ 871728 h 1061283"/>
              <a:gd name="connsiteX18" fmla="*/ 390144 w 1981200"/>
              <a:gd name="connsiteY18" fmla="*/ 853440 h 1061283"/>
              <a:gd name="connsiteX19" fmla="*/ 420624 w 1981200"/>
              <a:gd name="connsiteY19" fmla="*/ 859536 h 1061283"/>
              <a:gd name="connsiteX20" fmla="*/ 445008 w 1981200"/>
              <a:gd name="connsiteY20" fmla="*/ 896112 h 1061283"/>
              <a:gd name="connsiteX21" fmla="*/ 469392 w 1981200"/>
              <a:gd name="connsiteY21" fmla="*/ 841248 h 1061283"/>
              <a:gd name="connsiteX22" fmla="*/ 475488 w 1981200"/>
              <a:gd name="connsiteY22" fmla="*/ 822960 h 1061283"/>
              <a:gd name="connsiteX23" fmla="*/ 481584 w 1981200"/>
              <a:gd name="connsiteY23" fmla="*/ 804672 h 1061283"/>
              <a:gd name="connsiteX24" fmla="*/ 493776 w 1981200"/>
              <a:gd name="connsiteY24" fmla="*/ 786384 h 1061283"/>
              <a:gd name="connsiteX25" fmla="*/ 499872 w 1981200"/>
              <a:gd name="connsiteY25" fmla="*/ 768096 h 1061283"/>
              <a:gd name="connsiteX26" fmla="*/ 518160 w 1981200"/>
              <a:gd name="connsiteY26" fmla="*/ 755904 h 1061283"/>
              <a:gd name="connsiteX27" fmla="*/ 530352 w 1981200"/>
              <a:gd name="connsiteY27" fmla="*/ 737616 h 1061283"/>
              <a:gd name="connsiteX28" fmla="*/ 560832 w 1981200"/>
              <a:gd name="connsiteY28" fmla="*/ 682752 h 1061283"/>
              <a:gd name="connsiteX29" fmla="*/ 579120 w 1981200"/>
              <a:gd name="connsiteY29" fmla="*/ 670560 h 1061283"/>
              <a:gd name="connsiteX30" fmla="*/ 591312 w 1981200"/>
              <a:gd name="connsiteY30" fmla="*/ 688848 h 1061283"/>
              <a:gd name="connsiteX31" fmla="*/ 609600 w 1981200"/>
              <a:gd name="connsiteY31" fmla="*/ 652272 h 1061283"/>
              <a:gd name="connsiteX32" fmla="*/ 615696 w 1981200"/>
              <a:gd name="connsiteY32" fmla="*/ 585216 h 1061283"/>
              <a:gd name="connsiteX33" fmla="*/ 621792 w 1981200"/>
              <a:gd name="connsiteY33" fmla="*/ 560832 h 1061283"/>
              <a:gd name="connsiteX34" fmla="*/ 633984 w 1981200"/>
              <a:gd name="connsiteY34" fmla="*/ 499872 h 1061283"/>
              <a:gd name="connsiteX35" fmla="*/ 640080 w 1981200"/>
              <a:gd name="connsiteY35" fmla="*/ 438912 h 1061283"/>
              <a:gd name="connsiteX36" fmla="*/ 652272 w 1981200"/>
              <a:gd name="connsiteY36" fmla="*/ 396240 h 1061283"/>
              <a:gd name="connsiteX37" fmla="*/ 676656 w 1981200"/>
              <a:gd name="connsiteY37" fmla="*/ 451104 h 1061283"/>
              <a:gd name="connsiteX38" fmla="*/ 694944 w 1981200"/>
              <a:gd name="connsiteY38" fmla="*/ 463296 h 1061283"/>
              <a:gd name="connsiteX39" fmla="*/ 713232 w 1981200"/>
              <a:gd name="connsiteY39" fmla="*/ 457200 h 1061283"/>
              <a:gd name="connsiteX40" fmla="*/ 719328 w 1981200"/>
              <a:gd name="connsiteY40" fmla="*/ 438912 h 1061283"/>
              <a:gd name="connsiteX41" fmla="*/ 725424 w 1981200"/>
              <a:gd name="connsiteY41" fmla="*/ 396240 h 1061283"/>
              <a:gd name="connsiteX42" fmla="*/ 731520 w 1981200"/>
              <a:gd name="connsiteY42" fmla="*/ 365760 h 1061283"/>
              <a:gd name="connsiteX43" fmla="*/ 737616 w 1981200"/>
              <a:gd name="connsiteY43" fmla="*/ 329184 h 1061283"/>
              <a:gd name="connsiteX44" fmla="*/ 749808 w 1981200"/>
              <a:gd name="connsiteY44" fmla="*/ 292608 h 1061283"/>
              <a:gd name="connsiteX45" fmla="*/ 755904 w 1981200"/>
              <a:gd name="connsiteY45" fmla="*/ 274320 h 1061283"/>
              <a:gd name="connsiteX46" fmla="*/ 762000 w 1981200"/>
              <a:gd name="connsiteY46" fmla="*/ 243840 h 1061283"/>
              <a:gd name="connsiteX47" fmla="*/ 774192 w 1981200"/>
              <a:gd name="connsiteY47" fmla="*/ 170688 h 1061283"/>
              <a:gd name="connsiteX48" fmla="*/ 798576 w 1981200"/>
              <a:gd name="connsiteY48" fmla="*/ 195072 h 1061283"/>
              <a:gd name="connsiteX49" fmla="*/ 822960 w 1981200"/>
              <a:gd name="connsiteY49" fmla="*/ 231648 h 1061283"/>
              <a:gd name="connsiteX50" fmla="*/ 841248 w 1981200"/>
              <a:gd name="connsiteY50" fmla="*/ 219456 h 1061283"/>
              <a:gd name="connsiteX51" fmla="*/ 859536 w 1981200"/>
              <a:gd name="connsiteY51" fmla="*/ 152400 h 1061283"/>
              <a:gd name="connsiteX52" fmla="*/ 877824 w 1981200"/>
              <a:gd name="connsiteY52" fmla="*/ 140208 h 1061283"/>
              <a:gd name="connsiteX53" fmla="*/ 896112 w 1981200"/>
              <a:gd name="connsiteY53" fmla="*/ 79248 h 1061283"/>
              <a:gd name="connsiteX54" fmla="*/ 920496 w 1981200"/>
              <a:gd name="connsiteY54" fmla="*/ 42672 h 1061283"/>
              <a:gd name="connsiteX55" fmla="*/ 950976 w 1981200"/>
              <a:gd name="connsiteY55" fmla="*/ 0 h 1061283"/>
              <a:gd name="connsiteX56" fmla="*/ 969264 w 1981200"/>
              <a:gd name="connsiteY56" fmla="*/ 36576 h 1061283"/>
              <a:gd name="connsiteX57" fmla="*/ 975360 w 1981200"/>
              <a:gd name="connsiteY57" fmla="*/ 54864 h 1061283"/>
              <a:gd name="connsiteX58" fmla="*/ 993648 w 1981200"/>
              <a:gd name="connsiteY58" fmla="*/ 67056 h 1061283"/>
              <a:gd name="connsiteX59" fmla="*/ 1005840 w 1981200"/>
              <a:gd name="connsiteY59" fmla="*/ 103632 h 1061283"/>
              <a:gd name="connsiteX60" fmla="*/ 1018032 w 1981200"/>
              <a:gd name="connsiteY60" fmla="*/ 121920 h 1061283"/>
              <a:gd name="connsiteX61" fmla="*/ 1036320 w 1981200"/>
              <a:gd name="connsiteY61" fmla="*/ 158496 h 1061283"/>
              <a:gd name="connsiteX62" fmla="*/ 1048512 w 1981200"/>
              <a:gd name="connsiteY62" fmla="*/ 140208 h 1061283"/>
              <a:gd name="connsiteX63" fmla="*/ 1072896 w 1981200"/>
              <a:gd name="connsiteY63" fmla="*/ 176784 h 1061283"/>
              <a:gd name="connsiteX64" fmla="*/ 1085088 w 1981200"/>
              <a:gd name="connsiteY64" fmla="*/ 158496 h 1061283"/>
              <a:gd name="connsiteX65" fmla="*/ 1097280 w 1981200"/>
              <a:gd name="connsiteY65" fmla="*/ 121920 h 1061283"/>
              <a:gd name="connsiteX66" fmla="*/ 1109472 w 1981200"/>
              <a:gd name="connsiteY66" fmla="*/ 170688 h 1061283"/>
              <a:gd name="connsiteX67" fmla="*/ 1121664 w 1981200"/>
              <a:gd name="connsiteY67" fmla="*/ 207264 h 1061283"/>
              <a:gd name="connsiteX68" fmla="*/ 1127760 w 1981200"/>
              <a:gd name="connsiteY68" fmla="*/ 268224 h 1061283"/>
              <a:gd name="connsiteX69" fmla="*/ 1139952 w 1981200"/>
              <a:gd name="connsiteY69" fmla="*/ 310896 h 1061283"/>
              <a:gd name="connsiteX70" fmla="*/ 1146048 w 1981200"/>
              <a:gd name="connsiteY70" fmla="*/ 347472 h 1061283"/>
              <a:gd name="connsiteX71" fmla="*/ 1152144 w 1981200"/>
              <a:gd name="connsiteY71" fmla="*/ 377952 h 1061283"/>
              <a:gd name="connsiteX72" fmla="*/ 1158240 w 1981200"/>
              <a:gd name="connsiteY72" fmla="*/ 445008 h 1061283"/>
              <a:gd name="connsiteX73" fmla="*/ 1164336 w 1981200"/>
              <a:gd name="connsiteY73" fmla="*/ 463296 h 1061283"/>
              <a:gd name="connsiteX74" fmla="*/ 1170432 w 1981200"/>
              <a:gd name="connsiteY74" fmla="*/ 487680 h 1061283"/>
              <a:gd name="connsiteX75" fmla="*/ 1182624 w 1981200"/>
              <a:gd name="connsiteY75" fmla="*/ 469392 h 1061283"/>
              <a:gd name="connsiteX76" fmla="*/ 1194816 w 1981200"/>
              <a:gd name="connsiteY76" fmla="*/ 426720 h 1061283"/>
              <a:gd name="connsiteX77" fmla="*/ 1200912 w 1981200"/>
              <a:gd name="connsiteY77" fmla="*/ 408432 h 1061283"/>
              <a:gd name="connsiteX78" fmla="*/ 1207008 w 1981200"/>
              <a:gd name="connsiteY78" fmla="*/ 371856 h 1061283"/>
              <a:gd name="connsiteX79" fmla="*/ 1213104 w 1981200"/>
              <a:gd name="connsiteY79" fmla="*/ 353568 h 1061283"/>
              <a:gd name="connsiteX80" fmla="*/ 1219200 w 1981200"/>
              <a:gd name="connsiteY80" fmla="*/ 323088 h 1061283"/>
              <a:gd name="connsiteX81" fmla="*/ 1225296 w 1981200"/>
              <a:gd name="connsiteY81" fmla="*/ 365760 h 1061283"/>
              <a:gd name="connsiteX82" fmla="*/ 1231392 w 1981200"/>
              <a:gd name="connsiteY82" fmla="*/ 390144 h 1061283"/>
              <a:gd name="connsiteX83" fmla="*/ 1237488 w 1981200"/>
              <a:gd name="connsiteY83" fmla="*/ 438912 h 1061283"/>
              <a:gd name="connsiteX84" fmla="*/ 1243584 w 1981200"/>
              <a:gd name="connsiteY84" fmla="*/ 560832 h 1061283"/>
              <a:gd name="connsiteX85" fmla="*/ 1249680 w 1981200"/>
              <a:gd name="connsiteY85" fmla="*/ 579120 h 1061283"/>
              <a:gd name="connsiteX86" fmla="*/ 1261872 w 1981200"/>
              <a:gd name="connsiteY86" fmla="*/ 560832 h 1061283"/>
              <a:gd name="connsiteX87" fmla="*/ 1286256 w 1981200"/>
              <a:gd name="connsiteY87" fmla="*/ 597408 h 1061283"/>
              <a:gd name="connsiteX88" fmla="*/ 1292352 w 1981200"/>
              <a:gd name="connsiteY88" fmla="*/ 627888 h 1061283"/>
              <a:gd name="connsiteX89" fmla="*/ 1298448 w 1981200"/>
              <a:gd name="connsiteY89" fmla="*/ 646176 h 1061283"/>
              <a:gd name="connsiteX90" fmla="*/ 1310640 w 1981200"/>
              <a:gd name="connsiteY90" fmla="*/ 694944 h 1061283"/>
              <a:gd name="connsiteX91" fmla="*/ 1322832 w 1981200"/>
              <a:gd name="connsiteY91" fmla="*/ 737616 h 1061283"/>
              <a:gd name="connsiteX92" fmla="*/ 1347216 w 1981200"/>
              <a:gd name="connsiteY92" fmla="*/ 701040 h 1061283"/>
              <a:gd name="connsiteX93" fmla="*/ 1365504 w 1981200"/>
              <a:gd name="connsiteY93" fmla="*/ 664464 h 1061283"/>
              <a:gd name="connsiteX94" fmla="*/ 1389888 w 1981200"/>
              <a:gd name="connsiteY94" fmla="*/ 719328 h 1061283"/>
              <a:gd name="connsiteX95" fmla="*/ 1395984 w 1981200"/>
              <a:gd name="connsiteY95" fmla="*/ 737616 h 1061283"/>
              <a:gd name="connsiteX96" fmla="*/ 1402080 w 1981200"/>
              <a:gd name="connsiteY96" fmla="*/ 755904 h 1061283"/>
              <a:gd name="connsiteX97" fmla="*/ 1414272 w 1981200"/>
              <a:gd name="connsiteY97" fmla="*/ 774192 h 1061283"/>
              <a:gd name="connsiteX98" fmla="*/ 1432560 w 1981200"/>
              <a:gd name="connsiteY98" fmla="*/ 810768 h 1061283"/>
              <a:gd name="connsiteX99" fmla="*/ 1450848 w 1981200"/>
              <a:gd name="connsiteY99" fmla="*/ 871728 h 1061283"/>
              <a:gd name="connsiteX100" fmla="*/ 1456944 w 1981200"/>
              <a:gd name="connsiteY100" fmla="*/ 890016 h 1061283"/>
              <a:gd name="connsiteX101" fmla="*/ 1475232 w 1981200"/>
              <a:gd name="connsiteY101" fmla="*/ 902208 h 1061283"/>
              <a:gd name="connsiteX102" fmla="*/ 1511808 w 1981200"/>
              <a:gd name="connsiteY102" fmla="*/ 877824 h 1061283"/>
              <a:gd name="connsiteX103" fmla="*/ 1536192 w 1981200"/>
              <a:gd name="connsiteY103" fmla="*/ 841248 h 1061283"/>
              <a:gd name="connsiteX104" fmla="*/ 1560576 w 1981200"/>
              <a:gd name="connsiteY104" fmla="*/ 896112 h 1061283"/>
              <a:gd name="connsiteX105" fmla="*/ 1566672 w 1981200"/>
              <a:gd name="connsiteY105" fmla="*/ 914400 h 1061283"/>
              <a:gd name="connsiteX106" fmla="*/ 1578864 w 1981200"/>
              <a:gd name="connsiteY106" fmla="*/ 932688 h 1061283"/>
              <a:gd name="connsiteX107" fmla="*/ 1591056 w 1981200"/>
              <a:gd name="connsiteY107" fmla="*/ 969264 h 1061283"/>
              <a:gd name="connsiteX108" fmla="*/ 1597152 w 1981200"/>
              <a:gd name="connsiteY108" fmla="*/ 987552 h 1061283"/>
              <a:gd name="connsiteX109" fmla="*/ 1615440 w 1981200"/>
              <a:gd name="connsiteY109" fmla="*/ 993648 h 1061283"/>
              <a:gd name="connsiteX110" fmla="*/ 1627632 w 1981200"/>
              <a:gd name="connsiteY110" fmla="*/ 975360 h 1061283"/>
              <a:gd name="connsiteX111" fmla="*/ 1670304 w 1981200"/>
              <a:gd name="connsiteY111" fmla="*/ 975360 h 1061283"/>
              <a:gd name="connsiteX112" fmla="*/ 1676400 w 1981200"/>
              <a:gd name="connsiteY112" fmla="*/ 993648 h 1061283"/>
              <a:gd name="connsiteX113" fmla="*/ 1694688 w 1981200"/>
              <a:gd name="connsiteY113" fmla="*/ 1005840 h 1061283"/>
              <a:gd name="connsiteX114" fmla="*/ 1725168 w 1981200"/>
              <a:gd name="connsiteY114" fmla="*/ 1048512 h 1061283"/>
              <a:gd name="connsiteX115" fmla="*/ 1755648 w 1981200"/>
              <a:gd name="connsiteY115" fmla="*/ 1024128 h 1061283"/>
              <a:gd name="connsiteX116" fmla="*/ 1792224 w 1981200"/>
              <a:gd name="connsiteY116" fmla="*/ 1005840 h 1061283"/>
              <a:gd name="connsiteX117" fmla="*/ 1810512 w 1981200"/>
              <a:gd name="connsiteY117" fmla="*/ 1018032 h 1061283"/>
              <a:gd name="connsiteX118" fmla="*/ 1822704 w 1981200"/>
              <a:gd name="connsiteY118" fmla="*/ 1036320 h 1061283"/>
              <a:gd name="connsiteX119" fmla="*/ 1859280 w 1981200"/>
              <a:gd name="connsiteY119" fmla="*/ 1060704 h 1061283"/>
              <a:gd name="connsiteX120" fmla="*/ 1895856 w 1981200"/>
              <a:gd name="connsiteY120" fmla="*/ 1054608 h 1061283"/>
              <a:gd name="connsiteX121" fmla="*/ 1926336 w 1981200"/>
              <a:gd name="connsiteY121" fmla="*/ 1060704 h 1061283"/>
              <a:gd name="connsiteX122" fmla="*/ 1981200 w 1981200"/>
              <a:gd name="connsiteY122" fmla="*/ 1060704 h 1061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981200" h="1061283">
                <a:moveTo>
                  <a:pt x="0" y="1048512"/>
                </a:moveTo>
                <a:cubicBezTo>
                  <a:pt x="3682" y="1039307"/>
                  <a:pt x="13642" y="1008338"/>
                  <a:pt x="24384" y="999744"/>
                </a:cubicBezTo>
                <a:cubicBezTo>
                  <a:pt x="29402" y="995730"/>
                  <a:pt x="36576" y="995680"/>
                  <a:pt x="42672" y="993648"/>
                </a:cubicBezTo>
                <a:cubicBezTo>
                  <a:pt x="44704" y="999744"/>
                  <a:pt x="45647" y="1006319"/>
                  <a:pt x="48768" y="1011936"/>
                </a:cubicBezTo>
                <a:cubicBezTo>
                  <a:pt x="55884" y="1024745"/>
                  <a:pt x="73152" y="1048512"/>
                  <a:pt x="73152" y="1048512"/>
                </a:cubicBezTo>
                <a:cubicBezTo>
                  <a:pt x="77216" y="1042416"/>
                  <a:pt x="79623" y="1034801"/>
                  <a:pt x="85344" y="1030224"/>
                </a:cubicBezTo>
                <a:cubicBezTo>
                  <a:pt x="109686" y="1010751"/>
                  <a:pt x="116180" y="1040503"/>
                  <a:pt x="140208" y="1048512"/>
                </a:cubicBezTo>
                <a:lnTo>
                  <a:pt x="158496" y="1054608"/>
                </a:lnTo>
                <a:cubicBezTo>
                  <a:pt x="199680" y="1040880"/>
                  <a:pt x="155039" y="1059919"/>
                  <a:pt x="188976" y="1030224"/>
                </a:cubicBezTo>
                <a:cubicBezTo>
                  <a:pt x="200003" y="1020575"/>
                  <a:pt x="213360" y="1013968"/>
                  <a:pt x="225552" y="1005840"/>
                </a:cubicBezTo>
                <a:lnTo>
                  <a:pt x="243840" y="993648"/>
                </a:lnTo>
                <a:cubicBezTo>
                  <a:pt x="292608" y="1026160"/>
                  <a:pt x="233680" y="983488"/>
                  <a:pt x="274320" y="1024128"/>
                </a:cubicBezTo>
                <a:cubicBezTo>
                  <a:pt x="279501" y="1029309"/>
                  <a:pt x="286512" y="1032256"/>
                  <a:pt x="292608" y="1036320"/>
                </a:cubicBezTo>
                <a:cubicBezTo>
                  <a:pt x="336175" y="970970"/>
                  <a:pt x="268328" y="1070150"/>
                  <a:pt x="323088" y="999744"/>
                </a:cubicBezTo>
                <a:cubicBezTo>
                  <a:pt x="376906" y="930549"/>
                  <a:pt x="331494" y="989029"/>
                  <a:pt x="353568" y="944880"/>
                </a:cubicBezTo>
                <a:cubicBezTo>
                  <a:pt x="356845" y="938327"/>
                  <a:pt x="362784" y="933287"/>
                  <a:pt x="365760" y="926592"/>
                </a:cubicBezTo>
                <a:cubicBezTo>
                  <a:pt x="370979" y="914848"/>
                  <a:pt x="373888" y="902208"/>
                  <a:pt x="377952" y="890016"/>
                </a:cubicBezTo>
                <a:lnTo>
                  <a:pt x="384048" y="871728"/>
                </a:lnTo>
                <a:lnTo>
                  <a:pt x="390144" y="853440"/>
                </a:lnTo>
                <a:cubicBezTo>
                  <a:pt x="400304" y="855472"/>
                  <a:pt x="412445" y="853175"/>
                  <a:pt x="420624" y="859536"/>
                </a:cubicBezTo>
                <a:cubicBezTo>
                  <a:pt x="432190" y="868532"/>
                  <a:pt x="445008" y="896112"/>
                  <a:pt x="445008" y="896112"/>
                </a:cubicBezTo>
                <a:cubicBezTo>
                  <a:pt x="464329" y="867131"/>
                  <a:pt x="454883" y="884775"/>
                  <a:pt x="469392" y="841248"/>
                </a:cubicBezTo>
                <a:lnTo>
                  <a:pt x="475488" y="822960"/>
                </a:lnTo>
                <a:cubicBezTo>
                  <a:pt x="477520" y="816864"/>
                  <a:pt x="478020" y="810019"/>
                  <a:pt x="481584" y="804672"/>
                </a:cubicBezTo>
                <a:cubicBezTo>
                  <a:pt x="485648" y="798576"/>
                  <a:pt x="490499" y="792937"/>
                  <a:pt x="493776" y="786384"/>
                </a:cubicBezTo>
                <a:cubicBezTo>
                  <a:pt x="496650" y="780637"/>
                  <a:pt x="495858" y="773114"/>
                  <a:pt x="499872" y="768096"/>
                </a:cubicBezTo>
                <a:cubicBezTo>
                  <a:pt x="504449" y="762375"/>
                  <a:pt x="512064" y="759968"/>
                  <a:pt x="518160" y="755904"/>
                </a:cubicBezTo>
                <a:cubicBezTo>
                  <a:pt x="522224" y="749808"/>
                  <a:pt x="527075" y="744169"/>
                  <a:pt x="530352" y="737616"/>
                </a:cubicBezTo>
                <a:cubicBezTo>
                  <a:pt x="541469" y="715382"/>
                  <a:pt x="532001" y="701973"/>
                  <a:pt x="560832" y="682752"/>
                </a:cubicBezTo>
                <a:lnTo>
                  <a:pt x="579120" y="670560"/>
                </a:lnTo>
                <a:cubicBezTo>
                  <a:pt x="583184" y="676656"/>
                  <a:pt x="583986" y="688848"/>
                  <a:pt x="591312" y="688848"/>
                </a:cubicBezTo>
                <a:cubicBezTo>
                  <a:pt x="599190" y="688848"/>
                  <a:pt x="608097" y="656782"/>
                  <a:pt x="609600" y="652272"/>
                </a:cubicBezTo>
                <a:cubicBezTo>
                  <a:pt x="611632" y="629920"/>
                  <a:pt x="612730" y="607463"/>
                  <a:pt x="615696" y="585216"/>
                </a:cubicBezTo>
                <a:cubicBezTo>
                  <a:pt x="616803" y="576911"/>
                  <a:pt x="620293" y="569075"/>
                  <a:pt x="621792" y="560832"/>
                </a:cubicBezTo>
                <a:cubicBezTo>
                  <a:pt x="633000" y="499190"/>
                  <a:pt x="621465" y="537430"/>
                  <a:pt x="633984" y="499872"/>
                </a:cubicBezTo>
                <a:cubicBezTo>
                  <a:pt x="636016" y="479552"/>
                  <a:pt x="637192" y="459128"/>
                  <a:pt x="640080" y="438912"/>
                </a:cubicBezTo>
                <a:cubicBezTo>
                  <a:pt x="641994" y="425517"/>
                  <a:pt x="647930" y="409267"/>
                  <a:pt x="652272" y="396240"/>
                </a:cubicBezTo>
                <a:cubicBezTo>
                  <a:pt x="658308" y="414348"/>
                  <a:pt x="662165" y="436613"/>
                  <a:pt x="676656" y="451104"/>
                </a:cubicBezTo>
                <a:cubicBezTo>
                  <a:pt x="681837" y="456285"/>
                  <a:pt x="688848" y="459232"/>
                  <a:pt x="694944" y="463296"/>
                </a:cubicBezTo>
                <a:cubicBezTo>
                  <a:pt x="701040" y="461264"/>
                  <a:pt x="708688" y="461744"/>
                  <a:pt x="713232" y="457200"/>
                </a:cubicBezTo>
                <a:cubicBezTo>
                  <a:pt x="717776" y="452656"/>
                  <a:pt x="718068" y="445213"/>
                  <a:pt x="719328" y="438912"/>
                </a:cubicBezTo>
                <a:cubicBezTo>
                  <a:pt x="722146" y="424823"/>
                  <a:pt x="723062" y="410413"/>
                  <a:pt x="725424" y="396240"/>
                </a:cubicBezTo>
                <a:cubicBezTo>
                  <a:pt x="727127" y="386020"/>
                  <a:pt x="729667" y="375954"/>
                  <a:pt x="731520" y="365760"/>
                </a:cubicBezTo>
                <a:cubicBezTo>
                  <a:pt x="733731" y="353599"/>
                  <a:pt x="734618" y="341175"/>
                  <a:pt x="737616" y="329184"/>
                </a:cubicBezTo>
                <a:cubicBezTo>
                  <a:pt x="740733" y="316716"/>
                  <a:pt x="745744" y="304800"/>
                  <a:pt x="749808" y="292608"/>
                </a:cubicBezTo>
                <a:cubicBezTo>
                  <a:pt x="751840" y="286512"/>
                  <a:pt x="754644" y="280621"/>
                  <a:pt x="755904" y="274320"/>
                </a:cubicBezTo>
                <a:cubicBezTo>
                  <a:pt x="757936" y="264160"/>
                  <a:pt x="760535" y="254097"/>
                  <a:pt x="762000" y="243840"/>
                </a:cubicBezTo>
                <a:cubicBezTo>
                  <a:pt x="772208" y="172381"/>
                  <a:pt x="761089" y="209997"/>
                  <a:pt x="774192" y="170688"/>
                </a:cubicBezTo>
                <a:cubicBezTo>
                  <a:pt x="805226" y="181033"/>
                  <a:pt x="783798" y="168471"/>
                  <a:pt x="798576" y="195072"/>
                </a:cubicBezTo>
                <a:cubicBezTo>
                  <a:pt x="805692" y="207881"/>
                  <a:pt x="822960" y="231648"/>
                  <a:pt x="822960" y="231648"/>
                </a:cubicBezTo>
                <a:cubicBezTo>
                  <a:pt x="829056" y="227584"/>
                  <a:pt x="837613" y="225817"/>
                  <a:pt x="841248" y="219456"/>
                </a:cubicBezTo>
                <a:cubicBezTo>
                  <a:pt x="848853" y="206148"/>
                  <a:pt x="845322" y="161876"/>
                  <a:pt x="859536" y="152400"/>
                </a:cubicBezTo>
                <a:lnTo>
                  <a:pt x="877824" y="140208"/>
                </a:lnTo>
                <a:cubicBezTo>
                  <a:pt x="881232" y="126577"/>
                  <a:pt x="890175" y="88153"/>
                  <a:pt x="896112" y="79248"/>
                </a:cubicBezTo>
                <a:cubicBezTo>
                  <a:pt x="904240" y="67056"/>
                  <a:pt x="915862" y="56573"/>
                  <a:pt x="920496" y="42672"/>
                </a:cubicBezTo>
                <a:cubicBezTo>
                  <a:pt x="934720" y="0"/>
                  <a:pt x="920496" y="10160"/>
                  <a:pt x="950976" y="0"/>
                </a:cubicBezTo>
                <a:cubicBezTo>
                  <a:pt x="966298" y="45967"/>
                  <a:pt x="945629" y="-10693"/>
                  <a:pt x="969264" y="36576"/>
                </a:cubicBezTo>
                <a:cubicBezTo>
                  <a:pt x="972138" y="42323"/>
                  <a:pt x="971346" y="49846"/>
                  <a:pt x="975360" y="54864"/>
                </a:cubicBezTo>
                <a:cubicBezTo>
                  <a:pt x="979937" y="60585"/>
                  <a:pt x="987552" y="62992"/>
                  <a:pt x="993648" y="67056"/>
                </a:cubicBezTo>
                <a:cubicBezTo>
                  <a:pt x="997712" y="79248"/>
                  <a:pt x="998711" y="92939"/>
                  <a:pt x="1005840" y="103632"/>
                </a:cubicBezTo>
                <a:cubicBezTo>
                  <a:pt x="1009904" y="109728"/>
                  <a:pt x="1014755" y="115367"/>
                  <a:pt x="1018032" y="121920"/>
                </a:cubicBezTo>
                <a:cubicBezTo>
                  <a:pt x="1043271" y="172397"/>
                  <a:pt x="1001379" y="106085"/>
                  <a:pt x="1036320" y="158496"/>
                </a:cubicBezTo>
                <a:cubicBezTo>
                  <a:pt x="1040384" y="152400"/>
                  <a:pt x="1041959" y="136931"/>
                  <a:pt x="1048512" y="140208"/>
                </a:cubicBezTo>
                <a:cubicBezTo>
                  <a:pt x="1061618" y="146761"/>
                  <a:pt x="1072896" y="176784"/>
                  <a:pt x="1072896" y="176784"/>
                </a:cubicBezTo>
                <a:cubicBezTo>
                  <a:pt x="1076960" y="170688"/>
                  <a:pt x="1082112" y="165191"/>
                  <a:pt x="1085088" y="158496"/>
                </a:cubicBezTo>
                <a:cubicBezTo>
                  <a:pt x="1090307" y="146752"/>
                  <a:pt x="1097280" y="121920"/>
                  <a:pt x="1097280" y="121920"/>
                </a:cubicBezTo>
                <a:cubicBezTo>
                  <a:pt x="1115777" y="177410"/>
                  <a:pt x="1087403" y="89770"/>
                  <a:pt x="1109472" y="170688"/>
                </a:cubicBezTo>
                <a:cubicBezTo>
                  <a:pt x="1112853" y="183087"/>
                  <a:pt x="1121664" y="207264"/>
                  <a:pt x="1121664" y="207264"/>
                </a:cubicBezTo>
                <a:cubicBezTo>
                  <a:pt x="1123696" y="227584"/>
                  <a:pt x="1124872" y="248008"/>
                  <a:pt x="1127760" y="268224"/>
                </a:cubicBezTo>
                <a:cubicBezTo>
                  <a:pt x="1133071" y="305399"/>
                  <a:pt x="1133004" y="279631"/>
                  <a:pt x="1139952" y="310896"/>
                </a:cubicBezTo>
                <a:cubicBezTo>
                  <a:pt x="1142633" y="322962"/>
                  <a:pt x="1143837" y="335311"/>
                  <a:pt x="1146048" y="347472"/>
                </a:cubicBezTo>
                <a:cubicBezTo>
                  <a:pt x="1147901" y="357666"/>
                  <a:pt x="1150112" y="367792"/>
                  <a:pt x="1152144" y="377952"/>
                </a:cubicBezTo>
                <a:cubicBezTo>
                  <a:pt x="1154176" y="400304"/>
                  <a:pt x="1155066" y="422789"/>
                  <a:pt x="1158240" y="445008"/>
                </a:cubicBezTo>
                <a:cubicBezTo>
                  <a:pt x="1159149" y="451369"/>
                  <a:pt x="1162571" y="457117"/>
                  <a:pt x="1164336" y="463296"/>
                </a:cubicBezTo>
                <a:cubicBezTo>
                  <a:pt x="1166638" y="471352"/>
                  <a:pt x="1168400" y="479552"/>
                  <a:pt x="1170432" y="487680"/>
                </a:cubicBezTo>
                <a:cubicBezTo>
                  <a:pt x="1174496" y="481584"/>
                  <a:pt x="1179347" y="475945"/>
                  <a:pt x="1182624" y="469392"/>
                </a:cubicBezTo>
                <a:cubicBezTo>
                  <a:pt x="1187496" y="459648"/>
                  <a:pt x="1192212" y="435835"/>
                  <a:pt x="1194816" y="426720"/>
                </a:cubicBezTo>
                <a:cubicBezTo>
                  <a:pt x="1196581" y="420541"/>
                  <a:pt x="1199518" y="414705"/>
                  <a:pt x="1200912" y="408432"/>
                </a:cubicBezTo>
                <a:cubicBezTo>
                  <a:pt x="1203593" y="396366"/>
                  <a:pt x="1204327" y="383922"/>
                  <a:pt x="1207008" y="371856"/>
                </a:cubicBezTo>
                <a:cubicBezTo>
                  <a:pt x="1208402" y="365583"/>
                  <a:pt x="1211546" y="359802"/>
                  <a:pt x="1213104" y="353568"/>
                </a:cubicBezTo>
                <a:cubicBezTo>
                  <a:pt x="1215617" y="343516"/>
                  <a:pt x="1217168" y="333248"/>
                  <a:pt x="1219200" y="323088"/>
                </a:cubicBezTo>
                <a:cubicBezTo>
                  <a:pt x="1221232" y="337312"/>
                  <a:pt x="1222726" y="351623"/>
                  <a:pt x="1225296" y="365760"/>
                </a:cubicBezTo>
                <a:cubicBezTo>
                  <a:pt x="1226795" y="374003"/>
                  <a:pt x="1230015" y="381880"/>
                  <a:pt x="1231392" y="390144"/>
                </a:cubicBezTo>
                <a:cubicBezTo>
                  <a:pt x="1234085" y="406304"/>
                  <a:pt x="1235456" y="422656"/>
                  <a:pt x="1237488" y="438912"/>
                </a:cubicBezTo>
                <a:cubicBezTo>
                  <a:pt x="1239520" y="479552"/>
                  <a:pt x="1240059" y="520294"/>
                  <a:pt x="1243584" y="560832"/>
                </a:cubicBezTo>
                <a:cubicBezTo>
                  <a:pt x="1244141" y="567234"/>
                  <a:pt x="1243254" y="579120"/>
                  <a:pt x="1249680" y="579120"/>
                </a:cubicBezTo>
                <a:cubicBezTo>
                  <a:pt x="1257006" y="579120"/>
                  <a:pt x="1257808" y="566928"/>
                  <a:pt x="1261872" y="560832"/>
                </a:cubicBezTo>
                <a:cubicBezTo>
                  <a:pt x="1270000" y="573024"/>
                  <a:pt x="1283382" y="583040"/>
                  <a:pt x="1286256" y="597408"/>
                </a:cubicBezTo>
                <a:cubicBezTo>
                  <a:pt x="1288288" y="607568"/>
                  <a:pt x="1289839" y="617836"/>
                  <a:pt x="1292352" y="627888"/>
                </a:cubicBezTo>
                <a:cubicBezTo>
                  <a:pt x="1293910" y="634122"/>
                  <a:pt x="1296757" y="639977"/>
                  <a:pt x="1298448" y="646176"/>
                </a:cubicBezTo>
                <a:cubicBezTo>
                  <a:pt x="1302857" y="662342"/>
                  <a:pt x="1305341" y="679048"/>
                  <a:pt x="1310640" y="694944"/>
                </a:cubicBezTo>
                <a:cubicBezTo>
                  <a:pt x="1319385" y="721180"/>
                  <a:pt x="1315178" y="706998"/>
                  <a:pt x="1322832" y="737616"/>
                </a:cubicBezTo>
                <a:cubicBezTo>
                  <a:pt x="1330960" y="725424"/>
                  <a:pt x="1342582" y="714941"/>
                  <a:pt x="1347216" y="701040"/>
                </a:cubicBezTo>
                <a:cubicBezTo>
                  <a:pt x="1355629" y="675801"/>
                  <a:pt x="1349748" y="688099"/>
                  <a:pt x="1365504" y="664464"/>
                </a:cubicBezTo>
                <a:cubicBezTo>
                  <a:pt x="1384825" y="693445"/>
                  <a:pt x="1375379" y="675801"/>
                  <a:pt x="1389888" y="719328"/>
                </a:cubicBezTo>
                <a:lnTo>
                  <a:pt x="1395984" y="737616"/>
                </a:lnTo>
                <a:cubicBezTo>
                  <a:pt x="1398016" y="743712"/>
                  <a:pt x="1398516" y="750557"/>
                  <a:pt x="1402080" y="755904"/>
                </a:cubicBezTo>
                <a:cubicBezTo>
                  <a:pt x="1406144" y="762000"/>
                  <a:pt x="1410995" y="767639"/>
                  <a:pt x="1414272" y="774192"/>
                </a:cubicBezTo>
                <a:cubicBezTo>
                  <a:pt x="1439511" y="824669"/>
                  <a:pt x="1397619" y="758357"/>
                  <a:pt x="1432560" y="810768"/>
                </a:cubicBezTo>
                <a:cubicBezTo>
                  <a:pt x="1441773" y="847620"/>
                  <a:pt x="1436007" y="827204"/>
                  <a:pt x="1450848" y="871728"/>
                </a:cubicBezTo>
                <a:cubicBezTo>
                  <a:pt x="1452880" y="877824"/>
                  <a:pt x="1451597" y="886452"/>
                  <a:pt x="1456944" y="890016"/>
                </a:cubicBezTo>
                <a:lnTo>
                  <a:pt x="1475232" y="902208"/>
                </a:lnTo>
                <a:cubicBezTo>
                  <a:pt x="1496593" y="895088"/>
                  <a:pt x="1495826" y="898373"/>
                  <a:pt x="1511808" y="877824"/>
                </a:cubicBezTo>
                <a:cubicBezTo>
                  <a:pt x="1520804" y="866258"/>
                  <a:pt x="1536192" y="841248"/>
                  <a:pt x="1536192" y="841248"/>
                </a:cubicBezTo>
                <a:cubicBezTo>
                  <a:pt x="1555513" y="870229"/>
                  <a:pt x="1546067" y="852585"/>
                  <a:pt x="1560576" y="896112"/>
                </a:cubicBezTo>
                <a:cubicBezTo>
                  <a:pt x="1562608" y="902208"/>
                  <a:pt x="1563108" y="909053"/>
                  <a:pt x="1566672" y="914400"/>
                </a:cubicBezTo>
                <a:cubicBezTo>
                  <a:pt x="1570736" y="920496"/>
                  <a:pt x="1575888" y="925993"/>
                  <a:pt x="1578864" y="932688"/>
                </a:cubicBezTo>
                <a:cubicBezTo>
                  <a:pt x="1584083" y="944432"/>
                  <a:pt x="1586992" y="957072"/>
                  <a:pt x="1591056" y="969264"/>
                </a:cubicBezTo>
                <a:cubicBezTo>
                  <a:pt x="1593088" y="975360"/>
                  <a:pt x="1591056" y="985520"/>
                  <a:pt x="1597152" y="987552"/>
                </a:cubicBezTo>
                <a:lnTo>
                  <a:pt x="1615440" y="993648"/>
                </a:lnTo>
                <a:cubicBezTo>
                  <a:pt x="1619504" y="987552"/>
                  <a:pt x="1621911" y="979937"/>
                  <a:pt x="1627632" y="975360"/>
                </a:cubicBezTo>
                <a:cubicBezTo>
                  <a:pt x="1642208" y="963699"/>
                  <a:pt x="1654890" y="971506"/>
                  <a:pt x="1670304" y="975360"/>
                </a:cubicBezTo>
                <a:cubicBezTo>
                  <a:pt x="1672336" y="981456"/>
                  <a:pt x="1672386" y="988630"/>
                  <a:pt x="1676400" y="993648"/>
                </a:cubicBezTo>
                <a:cubicBezTo>
                  <a:pt x="1680977" y="999369"/>
                  <a:pt x="1690805" y="999627"/>
                  <a:pt x="1694688" y="1005840"/>
                </a:cubicBezTo>
                <a:cubicBezTo>
                  <a:pt x="1724633" y="1053752"/>
                  <a:pt x="1686827" y="1035732"/>
                  <a:pt x="1725168" y="1048512"/>
                </a:cubicBezTo>
                <a:cubicBezTo>
                  <a:pt x="1760771" y="1036644"/>
                  <a:pt x="1728074" y="1051702"/>
                  <a:pt x="1755648" y="1024128"/>
                </a:cubicBezTo>
                <a:cubicBezTo>
                  <a:pt x="1767465" y="1012311"/>
                  <a:pt x="1777350" y="1010798"/>
                  <a:pt x="1792224" y="1005840"/>
                </a:cubicBezTo>
                <a:cubicBezTo>
                  <a:pt x="1798320" y="1009904"/>
                  <a:pt x="1805331" y="1012851"/>
                  <a:pt x="1810512" y="1018032"/>
                </a:cubicBezTo>
                <a:cubicBezTo>
                  <a:pt x="1815693" y="1023213"/>
                  <a:pt x="1817190" y="1031495"/>
                  <a:pt x="1822704" y="1036320"/>
                </a:cubicBezTo>
                <a:cubicBezTo>
                  <a:pt x="1833731" y="1045969"/>
                  <a:pt x="1859280" y="1060704"/>
                  <a:pt x="1859280" y="1060704"/>
                </a:cubicBezTo>
                <a:cubicBezTo>
                  <a:pt x="1871472" y="1058672"/>
                  <a:pt x="1883496" y="1054608"/>
                  <a:pt x="1895856" y="1054608"/>
                </a:cubicBezTo>
                <a:cubicBezTo>
                  <a:pt x="1906217" y="1054608"/>
                  <a:pt x="1916001" y="1059966"/>
                  <a:pt x="1926336" y="1060704"/>
                </a:cubicBezTo>
                <a:cubicBezTo>
                  <a:pt x="1944578" y="1062007"/>
                  <a:pt x="1962912" y="1060704"/>
                  <a:pt x="1981200" y="1060704"/>
                </a:cubicBezTo>
              </a:path>
            </a:pathLst>
          </a:cu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Grafik 74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68604" y="4733328"/>
            <a:ext cx="1849597" cy="2166483"/>
          </a:xfrm>
          <a:prstGeom prst="rect">
            <a:avLst/>
          </a:prstGeom>
        </p:spPr>
      </p:pic>
      <p:sp>
        <p:nvSpPr>
          <p:cNvPr id="76" name="Textfeld 75"/>
          <p:cNvSpPr txBox="1"/>
          <p:nvPr/>
        </p:nvSpPr>
        <p:spPr>
          <a:xfrm>
            <a:off x="3985532" y="4725144"/>
            <a:ext cx="736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dI</a:t>
            </a:r>
            <a:r>
              <a:rPr lang="de-DE" sz="1200" dirty="0" smtClean="0"/>
              <a:t>/</a:t>
            </a:r>
            <a:r>
              <a:rPr lang="de-DE" sz="1200" dirty="0" err="1" smtClean="0"/>
              <a:t>dV</a:t>
            </a:r>
            <a:endParaRPr lang="en-US" sz="1200" dirty="0"/>
          </a:p>
        </p:txBody>
      </p:sp>
      <p:sp>
        <p:nvSpPr>
          <p:cNvPr id="77" name="Textfeld 76"/>
          <p:cNvSpPr txBox="1"/>
          <p:nvPr/>
        </p:nvSpPr>
        <p:spPr>
          <a:xfrm>
            <a:off x="6501682" y="6301100"/>
            <a:ext cx="914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grid 3 [V]</a:t>
            </a:r>
            <a:endParaRPr lang="en-US" sz="1200" dirty="0"/>
          </a:p>
        </p:txBody>
      </p:sp>
      <p:sp>
        <p:nvSpPr>
          <p:cNvPr id="24" name="Textfeld 23"/>
          <p:cNvSpPr txBox="1"/>
          <p:nvPr/>
        </p:nvSpPr>
        <p:spPr>
          <a:xfrm>
            <a:off x="6372200" y="4581128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grid 3[V]</a:t>
            </a:r>
            <a:endParaRPr lang="en-US" sz="1200" dirty="0"/>
          </a:p>
        </p:txBody>
      </p:sp>
      <p:sp>
        <p:nvSpPr>
          <p:cNvPr id="78" name="Textfeld 77"/>
          <p:cNvSpPr txBox="1"/>
          <p:nvPr/>
        </p:nvSpPr>
        <p:spPr>
          <a:xfrm>
            <a:off x="3985961" y="3029253"/>
            <a:ext cx="64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ion </a:t>
            </a:r>
          </a:p>
          <a:p>
            <a:r>
              <a:rPr lang="en-US" sz="1000" dirty="0" smtClean="0"/>
              <a:t>intensity</a:t>
            </a:r>
            <a:endParaRPr lang="en-US" sz="1000" dirty="0"/>
          </a:p>
        </p:txBody>
      </p:sp>
      <p:cxnSp>
        <p:nvCxnSpPr>
          <p:cNvPr id="26" name="Gerade Verbindung 25"/>
          <p:cNvCxnSpPr/>
          <p:nvPr/>
        </p:nvCxnSpPr>
        <p:spPr>
          <a:xfrm flipH="1">
            <a:off x="2123728" y="5143493"/>
            <a:ext cx="2321" cy="3713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79"/>
          <p:cNvCxnSpPr/>
          <p:nvPr/>
        </p:nvCxnSpPr>
        <p:spPr>
          <a:xfrm>
            <a:off x="2413028" y="5154761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80"/>
          <p:cNvCxnSpPr/>
          <p:nvPr/>
        </p:nvCxnSpPr>
        <p:spPr>
          <a:xfrm>
            <a:off x="2699792" y="5150385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81"/>
          <p:cNvCxnSpPr/>
          <p:nvPr/>
        </p:nvCxnSpPr>
        <p:spPr>
          <a:xfrm>
            <a:off x="2991628" y="5143493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 rot="16200000">
            <a:off x="2998857" y="414786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Faraday Cup</a:t>
            </a:r>
            <a:endParaRPr lang="en-US" sz="1200" dirty="0"/>
          </a:p>
        </p:txBody>
      </p:sp>
      <p:sp>
        <p:nvSpPr>
          <p:cNvPr id="83" name="Textfeld 82"/>
          <p:cNvSpPr txBox="1"/>
          <p:nvPr/>
        </p:nvSpPr>
        <p:spPr>
          <a:xfrm rot="16200000">
            <a:off x="1531854" y="5810354"/>
            <a:ext cx="11837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grid 1: ground</a:t>
            </a:r>
            <a:endParaRPr lang="en-US" sz="1000" b="1" dirty="0"/>
          </a:p>
        </p:txBody>
      </p:sp>
      <p:sp>
        <p:nvSpPr>
          <p:cNvPr id="84" name="Textfeld 83"/>
          <p:cNvSpPr txBox="1"/>
          <p:nvPr/>
        </p:nvSpPr>
        <p:spPr>
          <a:xfrm rot="16200000">
            <a:off x="1798977" y="5769976"/>
            <a:ext cx="11837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grid 2: neg. pot</a:t>
            </a:r>
            <a:r>
              <a:rPr lang="en-US" sz="1000" dirty="0" smtClean="0"/>
              <a:t>. </a:t>
            </a:r>
            <a:endParaRPr lang="en-US" sz="1000" dirty="0"/>
          </a:p>
        </p:txBody>
      </p:sp>
      <p:sp>
        <p:nvSpPr>
          <p:cNvPr id="85" name="Textfeld 84"/>
          <p:cNvSpPr txBox="1"/>
          <p:nvPr/>
        </p:nvSpPr>
        <p:spPr>
          <a:xfrm rot="16200000">
            <a:off x="2106950" y="5733411"/>
            <a:ext cx="1183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grid 3: retarding potential </a:t>
            </a:r>
            <a:endParaRPr lang="en-US" sz="1000" b="1" dirty="0"/>
          </a:p>
        </p:txBody>
      </p:sp>
      <p:sp>
        <p:nvSpPr>
          <p:cNvPr id="86" name="Textfeld 85"/>
          <p:cNvSpPr txBox="1"/>
          <p:nvPr/>
        </p:nvSpPr>
        <p:spPr>
          <a:xfrm rot="16200000">
            <a:off x="2399750" y="5769976"/>
            <a:ext cx="11837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grid 4: neg. pot. </a:t>
            </a:r>
            <a:endParaRPr lang="en-US" sz="1000" b="1" dirty="0"/>
          </a:p>
        </p:txBody>
      </p:sp>
      <p:cxnSp>
        <p:nvCxnSpPr>
          <p:cNvPr id="87" name="Gerade Verbindung 86"/>
          <p:cNvCxnSpPr/>
          <p:nvPr/>
        </p:nvCxnSpPr>
        <p:spPr>
          <a:xfrm>
            <a:off x="3568476" y="5242915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feld 87"/>
          <p:cNvSpPr txBox="1"/>
          <p:nvPr/>
        </p:nvSpPr>
        <p:spPr>
          <a:xfrm rot="16200000">
            <a:off x="2972010" y="5481944"/>
            <a:ext cx="11837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Shielding </a:t>
            </a:r>
            <a:endParaRPr lang="en-US" sz="1000" dirty="0"/>
          </a:p>
        </p:txBody>
      </p:sp>
      <p:cxnSp>
        <p:nvCxnSpPr>
          <p:cNvPr id="90" name="Gewinkelte Verbindung 89"/>
          <p:cNvCxnSpPr/>
          <p:nvPr/>
        </p:nvCxnSpPr>
        <p:spPr>
          <a:xfrm>
            <a:off x="3568476" y="3429000"/>
            <a:ext cx="906010" cy="648072"/>
          </a:xfrm>
          <a:prstGeom prst="bentConnector3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mit Pfeil 91"/>
          <p:cNvCxnSpPr/>
          <p:nvPr/>
        </p:nvCxnSpPr>
        <p:spPr>
          <a:xfrm>
            <a:off x="7020272" y="4927704"/>
            <a:ext cx="0" cy="100576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feld 92"/>
          <p:cNvSpPr txBox="1"/>
          <p:nvPr/>
        </p:nvSpPr>
        <p:spPr>
          <a:xfrm>
            <a:off x="7029752" y="4895751"/>
            <a:ext cx="1048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via derivation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1582423" y="1285237"/>
            <a:ext cx="2698159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measurement </a:t>
            </a:r>
            <a:r>
              <a:rPr lang="en-US" sz="1600" b="1" dirty="0" smtClean="0">
                <a:solidFill>
                  <a:srgbClr val="FF0000"/>
                </a:solidFill>
              </a:rPr>
              <a:t>of space charge compensation</a:t>
            </a:r>
          </a:p>
        </p:txBody>
      </p:sp>
    </p:spTree>
    <p:extLst>
      <p:ext uri="{BB962C8B-B14F-4D97-AF65-F5344CB8AC3E}">
        <p14:creationId xmlns:p14="http://schemas.microsoft.com/office/powerpoint/2010/main" val="227133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00052 0.31597 " pathEditMode="relative" rAng="0" ptsTypes="AA">
                                      <p:cBhvr>
                                        <p:cTn id="6" dur="5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57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00017 0.36852 " pathEditMode="relative" rAng="0" ptsTypes="AA">
                                      <p:cBhvr>
                                        <p:cTn id="8" dur="5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25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75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1481E-6 L -0.00087 0.12615 " pathEditMode="relative" rAng="0" ptsTypes="AA">
                                      <p:cBhvr>
                                        <p:cTn id="18" dur="3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0.18802 0.00533 " pathEditMode="relative" rAng="0" ptsTypes="AA">
                                      <p:cBhvr>
                                        <p:cTn id="32" dur="1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750"/>
                            </p:stCondLst>
                            <p:childTnLst>
                              <p:par>
                                <p:cTn id="3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10139 0.016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750"/>
                            </p:stCondLst>
                            <p:childTnLst>
                              <p:par>
                                <p:cTn id="40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39 0.0169 L 0.01476 0.0275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750"/>
                            </p:stCondLst>
                            <p:childTnLst>
                              <p:par>
                                <p:cTn id="43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4" grpId="0" animBg="1"/>
      <p:bldP spid="64" grpId="1" animBg="1"/>
      <p:bldP spid="72" grpId="0" animBg="1"/>
      <p:bldP spid="72" grpId="1" animBg="1"/>
      <p:bldP spid="65" grpId="0" animBg="1"/>
      <p:bldP spid="67" grpId="0" animBg="1"/>
      <p:bldP spid="67" grpId="1" animBg="1"/>
      <p:bldP spid="67" grpId="2" animBg="1"/>
      <p:bldP spid="79" grpId="0" animBg="1"/>
      <p:bldP spid="79" grpId="1" animBg="1"/>
      <p:bldP spid="79" grpId="2" animBg="1"/>
      <p:bldP spid="79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4716016" y="2132856"/>
            <a:ext cx="648072" cy="3420380"/>
          </a:xfrm>
          <a:prstGeom prst="rect">
            <a:avLst/>
          </a:prstGeom>
          <a:solidFill>
            <a:schemeClr val="accent3">
              <a:lumMod val="60000"/>
              <a:lumOff val="4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3692820" y="2132856"/>
            <a:ext cx="1023196" cy="3420380"/>
          </a:xfrm>
          <a:prstGeom prst="rect">
            <a:avLst/>
          </a:prstGeom>
          <a:solidFill>
            <a:schemeClr val="accent5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683568" y="2132856"/>
            <a:ext cx="3024336" cy="3420380"/>
          </a:xfrm>
          <a:prstGeom prst="rect">
            <a:avLst/>
          </a:prstGeom>
          <a:solidFill>
            <a:schemeClr val="accent6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0" t="48635" r="1962" b="1498"/>
          <a:stretch/>
        </p:blipFill>
        <p:spPr>
          <a:xfrm>
            <a:off x="-36000" y="0"/>
            <a:ext cx="1908000" cy="18000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07504" y="6372036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H4F Physics Day 2014						 	            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C.Ullmann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197764" y="44624"/>
            <a:ext cx="1800200" cy="931138"/>
          </a:xfrm>
          <a:prstGeom prst="rect">
            <a:avLst/>
          </a:prstGeom>
          <a:blipFill dpi="0" rotWithShape="1">
            <a:blip r:embed="rId3">
              <a:alphaModFix amt="6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4-grid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Analyzer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959" y="1560632"/>
            <a:ext cx="6866162" cy="480570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716016" y="1685126"/>
            <a:ext cx="4320480" cy="2308324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F740F"/>
                </a:solidFill>
              </a:rPr>
              <a:t>Measurement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solenoid 1: 152A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</a:rPr>
              <a:t>red curve</a:t>
            </a:r>
            <a:r>
              <a:rPr lang="en-US" sz="1600" dirty="0" smtClean="0"/>
              <a:t>: data acquisition; 	                       black curve: measurements with oscilloscope (R=1M</a:t>
            </a:r>
            <a:r>
              <a:rPr lang="el-GR" sz="1600" dirty="0" smtClean="0"/>
              <a:t>Ω</a:t>
            </a:r>
            <a:r>
              <a:rPr lang="de-DE" sz="1600" dirty="0" smtClean="0"/>
              <a:t>)</a:t>
            </a:r>
          </a:p>
          <a:p>
            <a:pPr marL="342900" indent="-342900">
              <a:buAutoNum type="arabicPeriod"/>
            </a:pPr>
            <a:r>
              <a:rPr lang="de-DE" sz="1600" dirty="0" smtClean="0"/>
              <a:t>all </a:t>
            </a:r>
            <a:r>
              <a:rPr lang="de-DE" sz="1600" dirty="0" err="1" smtClean="0"/>
              <a:t>ions</a:t>
            </a:r>
            <a:r>
              <a:rPr lang="de-DE" sz="1600" dirty="0" smtClean="0"/>
              <a:t> pass </a:t>
            </a:r>
            <a:r>
              <a:rPr lang="de-DE" sz="1600" dirty="0" err="1" smtClean="0"/>
              <a:t>through</a:t>
            </a:r>
            <a:endParaRPr lang="de-DE" sz="1600" dirty="0" smtClean="0"/>
          </a:p>
          <a:p>
            <a:pPr marL="342900" indent="-342900">
              <a:buAutoNum type="arabicPeriod"/>
            </a:pPr>
            <a:r>
              <a:rPr lang="de-DE" sz="1600" dirty="0" err="1" smtClean="0"/>
              <a:t>start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ion</a:t>
            </a:r>
            <a:r>
              <a:rPr lang="de-DE" sz="1600" dirty="0" smtClean="0"/>
              <a:t> </a:t>
            </a:r>
            <a:r>
              <a:rPr lang="de-DE" sz="1600" dirty="0" err="1" smtClean="0"/>
              <a:t>filtration</a:t>
            </a:r>
            <a:endParaRPr lang="de-DE" sz="1600" dirty="0" smtClean="0"/>
          </a:p>
          <a:p>
            <a:pPr marL="342900" indent="-342900">
              <a:buAutoNum type="arabicPeriod"/>
            </a:pPr>
            <a:r>
              <a:rPr lang="de-DE" sz="1600" dirty="0" err="1" smtClean="0"/>
              <a:t>ions</a:t>
            </a:r>
            <a:r>
              <a:rPr lang="de-DE" sz="1600" dirty="0" smtClean="0"/>
              <a:t> </a:t>
            </a:r>
            <a:r>
              <a:rPr lang="de-DE" sz="1600" dirty="0" err="1" smtClean="0"/>
              <a:t>are</a:t>
            </a:r>
            <a:r>
              <a:rPr lang="de-DE" sz="1600" dirty="0" smtClean="0"/>
              <a:t> </a:t>
            </a:r>
            <a:r>
              <a:rPr lang="de-DE" sz="1600" dirty="0" err="1" smtClean="0"/>
              <a:t>filtered</a:t>
            </a:r>
            <a:r>
              <a:rPr lang="de-DE" sz="1600" dirty="0" smtClean="0"/>
              <a:t> via potential</a:t>
            </a:r>
          </a:p>
          <a:p>
            <a:pPr marL="342900" indent="-342900">
              <a:buAutoNum type="arabicPeriod"/>
            </a:pPr>
            <a:r>
              <a:rPr lang="de-DE" sz="1600" dirty="0" err="1" smtClean="0"/>
              <a:t>no</a:t>
            </a:r>
            <a:r>
              <a:rPr lang="de-DE" sz="1600" dirty="0" smtClean="0"/>
              <a:t> </a:t>
            </a:r>
            <a:r>
              <a:rPr lang="de-DE" sz="1600" dirty="0" err="1" smtClean="0"/>
              <a:t>more</a:t>
            </a:r>
            <a:r>
              <a:rPr lang="de-DE" sz="1600" dirty="0" smtClean="0"/>
              <a:t> </a:t>
            </a:r>
            <a:r>
              <a:rPr lang="de-DE" sz="1600" dirty="0" err="1" smtClean="0"/>
              <a:t>passing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ions</a:t>
            </a:r>
            <a:endParaRPr lang="en-US" sz="1600" dirty="0" smtClean="0"/>
          </a:p>
        </p:txBody>
      </p:sp>
      <p:sp>
        <p:nvSpPr>
          <p:cNvPr id="2" name="Ellipse 1"/>
          <p:cNvSpPr/>
          <p:nvPr/>
        </p:nvSpPr>
        <p:spPr>
          <a:xfrm>
            <a:off x="4427984" y="4581128"/>
            <a:ext cx="936104" cy="72008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5436096" y="4681017"/>
            <a:ext cx="2088232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negative offset in data acquisition!?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45344" y="2134064"/>
            <a:ext cx="391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752652" y="2385984"/>
            <a:ext cx="391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231990" y="2996952"/>
            <a:ext cx="391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844058" y="4633391"/>
            <a:ext cx="391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3482928" y="2385056"/>
            <a:ext cx="620235" cy="47710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0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0" t="48635" r="1962" b="1498"/>
          <a:stretch/>
        </p:blipFill>
        <p:spPr>
          <a:xfrm>
            <a:off x="-36000" y="0"/>
            <a:ext cx="1908000" cy="18000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07504" y="6372036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H4F Physics Day 2014						 	            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C.Ullmann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197764" y="44624"/>
            <a:ext cx="1800200" cy="931138"/>
          </a:xfrm>
          <a:prstGeom prst="rect">
            <a:avLst/>
          </a:prstGeom>
          <a:blipFill dpi="0" rotWithShape="1">
            <a:blip r:embed="rId3">
              <a:alphaModFix amt="6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4-grid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nalyzer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cullmann\Desktop\Graph7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608" y="1196752"/>
            <a:ext cx="8438472" cy="589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750508" y="1700808"/>
            <a:ext cx="4247456" cy="107721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F740F"/>
                </a:solidFill>
              </a:rPr>
              <a:t>Result 1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uncompensated beam potential:  </a:t>
            </a:r>
            <a:r>
              <a:rPr lang="el-GR" sz="1600" dirty="0" smtClean="0"/>
              <a:t>Δφ</a:t>
            </a:r>
            <a:r>
              <a:rPr lang="de-DE" sz="1600" dirty="0" smtClean="0"/>
              <a:t>= 390V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 err="1" smtClean="0"/>
              <a:t>estimated</a:t>
            </a:r>
            <a:r>
              <a:rPr lang="de-DE" sz="1600" dirty="0" smtClean="0"/>
              <a:t> beam </a:t>
            </a:r>
            <a:r>
              <a:rPr lang="de-DE" sz="1600" dirty="0" err="1" smtClean="0"/>
              <a:t>compensation</a:t>
            </a:r>
            <a:r>
              <a:rPr lang="de-DE" sz="1600" dirty="0" smtClean="0"/>
              <a:t>:  97%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 err="1" smtClean="0"/>
              <a:t>huge</a:t>
            </a:r>
            <a:r>
              <a:rPr lang="de-DE" sz="1600" dirty="0" smtClean="0"/>
              <a:t> </a:t>
            </a:r>
            <a:r>
              <a:rPr lang="de-DE" sz="1600" dirty="0" err="1" smtClean="0"/>
              <a:t>error</a:t>
            </a:r>
            <a:endParaRPr lang="en-US" sz="160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4161098" y="6237312"/>
            <a:ext cx="58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[V]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2393"/>
            <a:ext cx="2894711" cy="202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3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0" t="48635" r="1962" b="1498"/>
          <a:stretch/>
        </p:blipFill>
        <p:spPr>
          <a:xfrm>
            <a:off x="-36000" y="0"/>
            <a:ext cx="1908000" cy="18000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07504" y="6372036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H4F Physics Day 2014						 	            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C.Ullmann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197764" y="44624"/>
            <a:ext cx="1800200" cy="931138"/>
          </a:xfrm>
          <a:prstGeom prst="rect">
            <a:avLst/>
          </a:prstGeom>
          <a:blipFill dpi="0" rotWithShape="1">
            <a:blip r:embed="rId3">
              <a:alphaModFix amt="6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4-grid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nalyzer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outlook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03648" y="1628800"/>
            <a:ext cx="6486513" cy="37856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optimize 4-grid analyzer for pulsed beams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Measurements with the 4-grid Analyzer @ GSI (Darmstadt)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n-US" sz="1600" dirty="0" smtClean="0"/>
              <a:t>vary the energy of the beam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n-US" sz="1600" dirty="0" smtClean="0"/>
              <a:t>decompensate beam before device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n-US" sz="1600" dirty="0" smtClean="0"/>
              <a:t>measurements with superconducting solenoid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n-US" sz="1600" dirty="0" smtClean="0"/>
              <a:t>compensation with additional auxiliary gas</a:t>
            </a:r>
          </a:p>
          <a:p>
            <a:endParaRPr lang="en-US" sz="1600" dirty="0"/>
          </a:p>
          <a:p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Improvement of the data acquisition (in cooperation with Franck </a:t>
            </a:r>
            <a:r>
              <a:rPr lang="en-US" sz="1600" dirty="0" err="1" smtClean="0"/>
              <a:t>Senée</a:t>
            </a:r>
            <a:r>
              <a:rPr lang="en-US" sz="1600" dirty="0" smtClean="0"/>
              <a:t> from CEA/Saclay)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new measurements at BETSI after upgrade of the ion 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20953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0" t="48635" r="1962" b="1498"/>
          <a:stretch/>
        </p:blipFill>
        <p:spPr>
          <a:xfrm>
            <a:off x="-36000" y="0"/>
            <a:ext cx="1908000" cy="18000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07504" y="6372036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H4F Physics Day 2014						 	            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C.Ullmann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187624" y="1698536"/>
            <a:ext cx="68572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Proton injector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BETSI test bench @ CEA/Saclay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Scintillator screen measurements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4-grid Analyzer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Outlook</a:t>
            </a:r>
          </a:p>
        </p:txBody>
      </p:sp>
      <p:sp>
        <p:nvSpPr>
          <p:cNvPr id="5" name="Rechteck 4"/>
          <p:cNvSpPr/>
          <p:nvPr/>
        </p:nvSpPr>
        <p:spPr>
          <a:xfrm>
            <a:off x="7197764" y="44624"/>
            <a:ext cx="1800200" cy="931138"/>
          </a:xfrm>
          <a:prstGeom prst="rect">
            <a:avLst/>
          </a:prstGeom>
          <a:blipFill dpi="0" rotWithShape="1">
            <a:blip r:embed="rId3">
              <a:alphaModFix amt="6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Outlook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07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0" t="48635" r="1962" b="1498"/>
          <a:stretch/>
        </p:blipFill>
        <p:spPr>
          <a:xfrm>
            <a:off x="-36000" y="0"/>
            <a:ext cx="1908000" cy="18000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07504" y="6372036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H4F Physics Day 2014						 	            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C.Ullmann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197764" y="44624"/>
            <a:ext cx="1800200" cy="931138"/>
          </a:xfrm>
          <a:prstGeom prst="rect">
            <a:avLst/>
          </a:prstGeom>
          <a:blipFill dpi="0" rotWithShape="1">
            <a:blip r:embed="rId3">
              <a:alphaModFix amt="6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Simulations – IGUN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17044" y="1268760"/>
            <a:ext cx="3702161" cy="1323439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F740F"/>
                </a:solidFill>
              </a:rPr>
              <a:t>IGUN simulation- Extraction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simulation only with H</a:t>
            </a:r>
            <a:r>
              <a:rPr lang="en-US" sz="1600" baseline="30000" dirty="0" smtClean="0"/>
              <a:t>+</a:t>
            </a:r>
            <a:endParaRPr lang="en-US" sz="1600" dirty="0"/>
          </a:p>
          <a:p>
            <a:pPr algn="just"/>
            <a:r>
              <a:rPr lang="en-US" sz="1600" dirty="0" smtClean="0"/>
              <a:t>Plasma electrode: 95kV</a:t>
            </a:r>
          </a:p>
          <a:p>
            <a:pPr algn="just"/>
            <a:r>
              <a:rPr lang="en-US" sz="1600" dirty="0" smtClean="0"/>
              <a:t>Puller electrode: 55kV</a:t>
            </a:r>
          </a:p>
          <a:p>
            <a:pPr algn="just"/>
            <a:r>
              <a:rPr lang="en-US" sz="1600" dirty="0" smtClean="0"/>
              <a:t>Shield electrode: -3kV</a:t>
            </a:r>
          </a:p>
        </p:txBody>
      </p:sp>
      <p:pic>
        <p:nvPicPr>
          <p:cNvPr id="4099" name="Picture 3" descr="C:\Users\cullmann\Desktop\Konferenzen\IPAC 2014\Grafiken\Figure 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4" y="2697980"/>
            <a:ext cx="7980820" cy="368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856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0" t="48635" r="1962" b="1498"/>
          <a:stretch/>
        </p:blipFill>
        <p:spPr>
          <a:xfrm>
            <a:off x="-36000" y="0"/>
            <a:ext cx="1908000" cy="18000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07504" y="6372036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H4F Physics Day 2014						 	            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C.Ullmann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197764" y="44624"/>
            <a:ext cx="1800200" cy="931138"/>
          </a:xfrm>
          <a:prstGeom prst="rect">
            <a:avLst/>
          </a:prstGeom>
          <a:blipFill dpi="0" rotWithShape="1">
            <a:blip r:embed="rId3">
              <a:alphaModFix amt="6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Simulations – TraceWin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560015" y="2132855"/>
            <a:ext cx="3576107" cy="2554545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F740F"/>
                </a:solidFill>
              </a:rPr>
              <a:t>TraceWin Simulation - LEBT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simulation only with H</a:t>
            </a:r>
            <a:r>
              <a:rPr lang="en-US" sz="1600" baseline="30000" dirty="0" smtClean="0"/>
              <a:t>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Solenoid settings matching for RFQ entrance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no active chopper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simulation with 4000 particles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input parameters from AXCEL-INP (CEA/SACLAY)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Emittance at RFQ entrance:</a:t>
            </a:r>
          </a:p>
          <a:p>
            <a:r>
              <a:rPr lang="en-US" sz="1600" dirty="0"/>
              <a:t>	</a:t>
            </a:r>
            <a:r>
              <a:rPr lang="el-GR" sz="1600" dirty="0" smtClean="0"/>
              <a:t>ε</a:t>
            </a:r>
            <a:r>
              <a:rPr lang="de-DE" sz="1600" baseline="-25000" dirty="0" err="1" smtClean="0"/>
              <a:t>rms</a:t>
            </a:r>
            <a:r>
              <a:rPr lang="de-DE" sz="1600" dirty="0" smtClean="0"/>
              <a:t>= 0.1 </a:t>
            </a:r>
            <a:r>
              <a:rPr lang="el-GR" sz="1600" dirty="0" smtClean="0"/>
              <a:t>π</a:t>
            </a:r>
            <a:r>
              <a:rPr lang="de-DE" sz="1600" dirty="0" smtClean="0"/>
              <a:t> mm mrad</a:t>
            </a:r>
            <a:endParaRPr lang="en-US" sz="1600" dirty="0" smtClean="0"/>
          </a:p>
        </p:txBody>
      </p:sp>
      <p:pic>
        <p:nvPicPr>
          <p:cNvPr id="8" name="Picture 3" descr="D:\Konferenzen\IPAC 2014\Grafiken\TraceWin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4" y="1916832"/>
            <a:ext cx="5317833" cy="305586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cullmann\Desktop\Konferenzen\IPAC 2014\Grafiken\Emittanc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54079"/>
            <a:ext cx="2667585" cy="131795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2915816" y="5174448"/>
            <a:ext cx="2880320" cy="107721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F740F"/>
                </a:solidFill>
              </a:rPr>
              <a:t>IBSIMU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example emittance plot before RFQ entrance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81692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0" t="48635" r="1962" b="1498"/>
          <a:stretch/>
        </p:blipFill>
        <p:spPr>
          <a:xfrm>
            <a:off x="-36000" y="0"/>
            <a:ext cx="1908000" cy="18000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07504" y="6372036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H4F Physics Day 2014						 	            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C.Ullmann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197764" y="44624"/>
            <a:ext cx="1800200" cy="931138"/>
          </a:xfrm>
          <a:prstGeom prst="rect">
            <a:avLst/>
          </a:prstGeom>
          <a:blipFill dpi="0" rotWithShape="1">
            <a:blip r:embed="rId3">
              <a:alphaModFix amt="6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21196" y="223609"/>
            <a:ext cx="82296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Simulations - IBSIMU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:\at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40" y="1124744"/>
            <a:ext cx="7380672" cy="363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980156" y="4507346"/>
            <a:ext cx="1330008" cy="253916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en-US" sz="10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lasma chamber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907432" y="1124744"/>
            <a:ext cx="1287760" cy="41549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en-US" sz="10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lasma electrode</a:t>
            </a:r>
          </a:p>
          <a:p>
            <a:pPr algn="ctr"/>
            <a:r>
              <a:rPr lang="en-US" sz="10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95kV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014616" y="4345764"/>
            <a:ext cx="1287760" cy="41549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puller electrode</a:t>
            </a:r>
          </a:p>
          <a:p>
            <a:pPr algn="ctr"/>
            <a:r>
              <a:rPr lang="en-US" sz="10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55kV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156176" y="1124744"/>
            <a:ext cx="1287760" cy="253916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ground electrodes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156176" y="4339827"/>
            <a:ext cx="1287760" cy="41549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screening electrode</a:t>
            </a:r>
          </a:p>
          <a:p>
            <a:pPr algn="ctr"/>
            <a:r>
              <a:rPr lang="en-US" sz="10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-3kV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31640" y="4828288"/>
            <a:ext cx="3198105" cy="156966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F740F"/>
                </a:solidFill>
              </a:rPr>
              <a:t>IBSIMU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3D code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open 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ongoing development via worldwide 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sp>
        <p:nvSpPr>
          <p:cNvPr id="14" name="Textfeld 13"/>
          <p:cNvSpPr txBox="1"/>
          <p:nvPr/>
        </p:nvSpPr>
        <p:spPr>
          <a:xfrm>
            <a:off x="4932040" y="4822064"/>
            <a:ext cx="3198105" cy="156966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F740F"/>
                </a:solidFill>
              </a:rPr>
              <a:t>IBSIMU- in progress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implementation of 3D construction files</a:t>
            </a:r>
            <a:endParaRPr lang="en-US" sz="1600" baseline="30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design of an user interface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simple and user friendly change of parameters</a:t>
            </a:r>
          </a:p>
        </p:txBody>
      </p:sp>
    </p:spTree>
    <p:extLst>
      <p:ext uri="{BB962C8B-B14F-4D97-AF65-F5344CB8AC3E}">
        <p14:creationId xmlns:p14="http://schemas.microsoft.com/office/powerpoint/2010/main" val="241720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0" t="48635" r="1962" b="1498"/>
          <a:stretch/>
        </p:blipFill>
        <p:spPr>
          <a:xfrm>
            <a:off x="-36000" y="0"/>
            <a:ext cx="1908000" cy="18000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07504" y="6372036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H4F Physics Day 2014						 	            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C.Ullmann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187624" y="1698536"/>
            <a:ext cx="68572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Proton injector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BETSI test bench @ CEA/Saclay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Scintillator screen measurements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4-grid Analyzer measurements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Simulations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Outlook</a:t>
            </a:r>
          </a:p>
        </p:txBody>
      </p:sp>
      <p:sp>
        <p:nvSpPr>
          <p:cNvPr id="5" name="Rechteck 4"/>
          <p:cNvSpPr/>
          <p:nvPr/>
        </p:nvSpPr>
        <p:spPr>
          <a:xfrm>
            <a:off x="7197764" y="44624"/>
            <a:ext cx="1800200" cy="931138"/>
          </a:xfrm>
          <a:prstGeom prst="rect">
            <a:avLst/>
          </a:prstGeom>
          <a:blipFill dpi="0" rotWithShape="1">
            <a:blip r:embed="rId3">
              <a:alphaModFix amt="6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07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0" t="48635" r="1962" b="1498"/>
          <a:stretch/>
        </p:blipFill>
        <p:spPr>
          <a:xfrm>
            <a:off x="-36000" y="0"/>
            <a:ext cx="1908000" cy="18000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07504" y="6372036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H4F Physics Day 2014						 	            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C.Ullmann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197764" y="44624"/>
            <a:ext cx="1800200" cy="931138"/>
          </a:xfrm>
          <a:prstGeom prst="rect">
            <a:avLst/>
          </a:prstGeom>
          <a:blipFill dpi="0" rotWithShape="1">
            <a:blip r:embed="rId3">
              <a:alphaModFix amt="6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Outlook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1520" y="2204864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Okt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.-Nov. 2014 		</a:t>
            </a:r>
            <a:r>
              <a:rPr lang="en-US" dirty="0" smtClean="0"/>
              <a:t>Measurements with 4-grid Analyzer @ GSI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Okt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. 2014- 2</a:t>
            </a:r>
            <a:r>
              <a:rPr lang="en-US" sz="1600" baseline="30000" dirty="0" smtClean="0">
                <a:solidFill>
                  <a:schemeClr val="accent6">
                    <a:lumMod val="75000"/>
                  </a:schemeClr>
                </a:solidFill>
              </a:rPr>
              <a:t>nd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Quarter 2015 	</a:t>
            </a:r>
            <a:r>
              <a:rPr lang="en-US" dirty="0" smtClean="0"/>
              <a:t>Simulations with TraceWin and IBSIMU</a:t>
            </a:r>
          </a:p>
          <a:p>
            <a:endParaRPr lang="en-US" dirty="0"/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1600" baseline="30000" dirty="0" smtClean="0">
                <a:solidFill>
                  <a:schemeClr val="accent6">
                    <a:lumMod val="75000"/>
                  </a:schemeClr>
                </a:solidFill>
              </a:rPr>
              <a:t>nd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Quarter 2015		</a:t>
            </a:r>
            <a:r>
              <a:rPr lang="en-US" dirty="0" smtClean="0"/>
              <a:t>Commissioning </a:t>
            </a:r>
            <a:r>
              <a:rPr lang="en-US" dirty="0" smtClean="0"/>
              <a:t>of the proton injector @ 			</a:t>
            </a:r>
            <a:r>
              <a:rPr lang="en-US" dirty="0" smtClean="0"/>
              <a:t>CEA/Saclay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Ongoing			</a:t>
            </a:r>
            <a:r>
              <a:rPr lang="en-US" dirty="0" smtClean="0"/>
              <a:t>Improvements for the proton injector</a:t>
            </a:r>
          </a:p>
          <a:p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smtClean="0"/>
              <a:t>Preparations </a:t>
            </a:r>
            <a:r>
              <a:rPr lang="en-US" dirty="0" smtClean="0"/>
              <a:t>for </a:t>
            </a:r>
            <a:r>
              <a:rPr lang="en-US" dirty="0" smtClean="0"/>
              <a:t>commissioning </a:t>
            </a:r>
            <a:r>
              <a:rPr lang="en-US" dirty="0" smtClean="0"/>
              <a:t>of the proton 			injector</a:t>
            </a:r>
          </a:p>
          <a:p>
            <a:r>
              <a:rPr lang="en-US" dirty="0"/>
              <a:t>	</a:t>
            </a:r>
            <a:r>
              <a:rPr lang="en-US" dirty="0" smtClean="0"/>
              <a:t>		Simulation of extraction and LEBT of the proton 			injector with IBSIMU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7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50000">
              <a:schemeClr val="bg1">
                <a:lumMod val="7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0" t="48635" r="1962" b="1498"/>
          <a:stretch/>
        </p:blipFill>
        <p:spPr>
          <a:xfrm>
            <a:off x="-36000" y="0"/>
            <a:ext cx="1908000" cy="18000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07504" y="6372036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H4F Physics Day 2014						 	            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C.Ullmann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187624" y="1698536"/>
            <a:ext cx="68572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roton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injector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BETSI test bench @ CEA/Saclay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cintillator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screen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4-grid Analyzer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imulations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utlook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197764" y="44624"/>
            <a:ext cx="1800200" cy="931138"/>
          </a:xfrm>
          <a:prstGeom prst="rect">
            <a:avLst/>
          </a:prstGeom>
          <a:blipFill dpi="0" rotWithShape="1">
            <a:blip r:embed="rId4">
              <a:alphaModFix amt="6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262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0" t="48635" r="1962" b="1498"/>
          <a:stretch/>
        </p:blipFill>
        <p:spPr>
          <a:xfrm>
            <a:off x="-36000" y="0"/>
            <a:ext cx="1908000" cy="18000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07504" y="6372036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H4F Physics Day 2014						 	            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C.Ullmann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197764" y="44624"/>
            <a:ext cx="1800200" cy="931138"/>
          </a:xfrm>
          <a:prstGeom prst="rect">
            <a:avLst/>
          </a:prstGeom>
          <a:blipFill dpi="0" rotWithShape="1">
            <a:blip r:embed="rId3">
              <a:alphaModFix amt="6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21196" y="3140968"/>
            <a:ext cx="82296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 for your attention!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85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50000">
              <a:schemeClr val="bg1">
                <a:lumMod val="7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feil nach rechts 12"/>
          <p:cNvSpPr/>
          <p:nvPr/>
        </p:nvSpPr>
        <p:spPr>
          <a:xfrm>
            <a:off x="2915815" y="2767857"/>
            <a:ext cx="4262221" cy="1656185"/>
          </a:xfrm>
          <a:prstGeom prst="rightArrow">
            <a:avLst/>
          </a:prstGeom>
          <a:solidFill>
            <a:schemeClr val="tx1">
              <a:lumMod val="50000"/>
              <a:lumOff val="50000"/>
              <a:alpha val="68000"/>
            </a:schemeClr>
          </a:solidFill>
          <a:ln>
            <a:solidFill>
              <a:schemeClr val="tx1">
                <a:lumMod val="85000"/>
                <a:lumOff val="15000"/>
                <a:alpha val="5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0" t="48635" r="1962" b="1498"/>
          <a:stretch/>
        </p:blipFill>
        <p:spPr>
          <a:xfrm>
            <a:off x="-36000" y="0"/>
            <a:ext cx="1908000" cy="18000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07504" y="6372036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H4F Physics Day 2014						 	            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C.Ullmann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197764" y="44624"/>
            <a:ext cx="1800200" cy="931138"/>
          </a:xfrm>
          <a:prstGeom prst="rect">
            <a:avLst/>
          </a:prstGeom>
          <a:blipFill dpi="0" rotWithShape="1">
            <a:blip r:embed="rId4">
              <a:alphaModFix amt="6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Proton Injector Status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18592" y="1947897"/>
            <a:ext cx="2736304" cy="3724096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chemeClr val="accent3">
                    <a:lumMod val="75000"/>
                  </a:schemeClr>
                </a:solidFill>
              </a:rPr>
              <a:t>Delivered</a:t>
            </a:r>
          </a:p>
          <a:p>
            <a:endParaRPr lang="en-US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smtClean="0"/>
              <a:t>@ CEA/Saclay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Faraday cage, HV platform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Solenoids, ACCTs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Ion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Extraction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Turbo pumps, valves, gauges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LEBT chamber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accelerating column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/>
              <a:t>@ GSI/Darmstadt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Iris/ SEM-grid</a:t>
            </a:r>
            <a:endParaRPr lang="en-US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2915816" y="4040778"/>
            <a:ext cx="2952328" cy="1877437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chemeClr val="accent6">
                    <a:lumMod val="75000"/>
                  </a:schemeClr>
                </a:solidFill>
              </a:rPr>
              <a:t>Expected in Q4 ’14/Q1 ‘15</a:t>
            </a:r>
          </a:p>
          <a:p>
            <a:endParaRPr lang="en-US" sz="1600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Puller electrode power supply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Repeller</a:t>
            </a:r>
            <a:r>
              <a:rPr lang="en-US" sz="1600" dirty="0" smtClean="0"/>
              <a:t> electrode power supply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Coil power supplies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HV power supply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915816" y="1958965"/>
            <a:ext cx="2952328" cy="1138773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chemeClr val="accent4">
                    <a:lumMod val="75000"/>
                  </a:schemeClr>
                </a:solidFill>
              </a:rPr>
              <a:t>In production- CEA/Saclay</a:t>
            </a:r>
          </a:p>
          <a:p>
            <a:pPr algn="ctr"/>
            <a:endParaRPr lang="en-US" sz="1600" b="1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Allison scanner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Wien filter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5796136" y="341128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Q2/2015</a:t>
            </a:r>
            <a:endParaRPr lang="en-US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267676" y="3272783"/>
            <a:ext cx="1660376" cy="646331"/>
          </a:xfrm>
          <a:prstGeom prst="rect">
            <a:avLst/>
          </a:prstGeom>
          <a:solidFill>
            <a:srgbClr val="CF740F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Commissioning</a:t>
            </a:r>
          </a:p>
          <a:p>
            <a:pPr algn="ctr"/>
            <a:r>
              <a:rPr lang="en-US" dirty="0" smtClean="0"/>
              <a:t>CEA/Saclay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541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9" grpId="0" animBg="1"/>
      <p:bldP spid="11" grpId="0" animBg="1"/>
      <p:bldP spid="17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50000">
              <a:schemeClr val="bg1">
                <a:lumMod val="7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/>
        </p:nvGrpSpPr>
        <p:grpSpPr>
          <a:xfrm>
            <a:off x="252000" y="1656000"/>
            <a:ext cx="2952000" cy="3305086"/>
            <a:chOff x="252000" y="1656000"/>
            <a:chExt cx="2952000" cy="3305086"/>
          </a:xfrm>
        </p:grpSpPr>
        <p:sp>
          <p:nvSpPr>
            <p:cNvPr id="2" name="Rechteck 1"/>
            <p:cNvSpPr/>
            <p:nvPr/>
          </p:nvSpPr>
          <p:spPr>
            <a:xfrm>
              <a:off x="252000" y="1656000"/>
              <a:ext cx="2952000" cy="3060000"/>
            </a:xfrm>
            <a:prstGeom prst="rect">
              <a:avLst/>
            </a:prstGeom>
            <a:blipFill>
              <a:blip r:embed="rId3"/>
              <a:srcRect/>
              <a:stretch>
                <a:fillRect l="-2441" t="-7940" r="-12207" b="-307"/>
              </a:stretch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252000" y="4707170"/>
              <a:ext cx="2952000" cy="2539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ion source</a:t>
              </a:r>
            </a:p>
          </p:txBody>
        </p:sp>
      </p:grp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6" t="24727" r="3330" b="1575"/>
          <a:stretch/>
        </p:blipFill>
        <p:spPr>
          <a:xfrm>
            <a:off x="3384000" y="4068000"/>
            <a:ext cx="2448000" cy="2736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656" y="3551411"/>
            <a:ext cx="3098871" cy="3045941"/>
          </a:xfrm>
          <a:prstGeom prst="rect">
            <a:avLst/>
          </a:prstGeom>
          <a:effectLst/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0" t="48635" r="1962" b="1498"/>
          <a:stretch/>
        </p:blipFill>
        <p:spPr>
          <a:xfrm>
            <a:off x="-36000" y="0"/>
            <a:ext cx="1908000" cy="18000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07504" y="6372036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H4F Physics Day 2014						 	            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C.Ullmann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197764" y="44624"/>
            <a:ext cx="1800200" cy="931138"/>
          </a:xfrm>
          <a:prstGeom prst="rect">
            <a:avLst/>
          </a:prstGeom>
          <a:blipFill dpi="0" rotWithShape="1">
            <a:blip r:embed="rId7">
              <a:alphaModFix amt="6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Proton Injector Status - Ion Source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3275856" y="1499300"/>
            <a:ext cx="2880320" cy="1538883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F740F"/>
                </a:solidFill>
              </a:rPr>
              <a:t>Ion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RF-injection </a:t>
            </a:r>
            <a:r>
              <a:rPr lang="en-US" sz="1400" dirty="0" smtClean="0"/>
              <a:t>(2,45 GHz)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Gas inlet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Plasma chamber </a:t>
            </a:r>
            <a:r>
              <a:rPr lang="en-US" sz="1400" dirty="0" smtClean="0"/>
              <a:t>(d=90mm; l=100mm)</a:t>
            </a:r>
          </a:p>
        </p:txBody>
      </p:sp>
      <p:grpSp>
        <p:nvGrpSpPr>
          <p:cNvPr id="34" name="Gruppieren 33"/>
          <p:cNvGrpSpPr/>
          <p:nvPr/>
        </p:nvGrpSpPr>
        <p:grpSpPr>
          <a:xfrm>
            <a:off x="755576" y="3284984"/>
            <a:ext cx="2848825" cy="1728192"/>
            <a:chOff x="755576" y="3284984"/>
            <a:chExt cx="2848825" cy="1728192"/>
          </a:xfrm>
        </p:grpSpPr>
        <p:sp>
          <p:nvSpPr>
            <p:cNvPr id="11" name="Rechteck 10"/>
            <p:cNvSpPr/>
            <p:nvPr/>
          </p:nvSpPr>
          <p:spPr>
            <a:xfrm>
              <a:off x="755576" y="3284984"/>
              <a:ext cx="720080" cy="4320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3334071" y="4850978"/>
              <a:ext cx="270330" cy="16219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uppieren 32"/>
          <p:cNvGrpSpPr/>
          <p:nvPr/>
        </p:nvGrpSpPr>
        <p:grpSpPr>
          <a:xfrm>
            <a:off x="755576" y="2996952"/>
            <a:ext cx="2678269" cy="2094198"/>
            <a:chOff x="755576" y="2996952"/>
            <a:chExt cx="2678269" cy="2094198"/>
          </a:xfrm>
        </p:grpSpPr>
        <p:sp>
          <p:nvSpPr>
            <p:cNvPr id="29" name="Rechteck 28"/>
            <p:cNvSpPr/>
            <p:nvPr/>
          </p:nvSpPr>
          <p:spPr>
            <a:xfrm>
              <a:off x="755576" y="2996952"/>
              <a:ext cx="720080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hteck 30"/>
            <p:cNvSpPr/>
            <p:nvPr/>
          </p:nvSpPr>
          <p:spPr>
            <a:xfrm>
              <a:off x="3246838" y="4866742"/>
              <a:ext cx="187007" cy="22440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1962912" y="3444240"/>
            <a:ext cx="2164080" cy="2157984"/>
            <a:chOff x="1962912" y="3444240"/>
            <a:chExt cx="2164080" cy="2157984"/>
          </a:xfrm>
        </p:grpSpPr>
        <p:sp>
          <p:nvSpPr>
            <p:cNvPr id="17" name="Freihandform 16"/>
            <p:cNvSpPr/>
            <p:nvPr/>
          </p:nvSpPr>
          <p:spPr>
            <a:xfrm>
              <a:off x="3224784" y="5248656"/>
              <a:ext cx="591312" cy="353568"/>
            </a:xfrm>
            <a:custGeom>
              <a:avLst/>
              <a:gdLst>
                <a:gd name="connsiteX0" fmla="*/ 158496 w 591312"/>
                <a:gd name="connsiteY0" fmla="*/ 0 h 353568"/>
                <a:gd name="connsiteX1" fmla="*/ 304800 w 591312"/>
                <a:gd name="connsiteY1" fmla="*/ 60960 h 353568"/>
                <a:gd name="connsiteX2" fmla="*/ 304800 w 591312"/>
                <a:gd name="connsiteY2" fmla="*/ 97536 h 353568"/>
                <a:gd name="connsiteX3" fmla="*/ 316992 w 591312"/>
                <a:gd name="connsiteY3" fmla="*/ 146304 h 353568"/>
                <a:gd name="connsiteX4" fmla="*/ 329184 w 591312"/>
                <a:gd name="connsiteY4" fmla="*/ 164592 h 353568"/>
                <a:gd name="connsiteX5" fmla="*/ 451104 w 591312"/>
                <a:gd name="connsiteY5" fmla="*/ 109728 h 353568"/>
                <a:gd name="connsiteX6" fmla="*/ 585216 w 591312"/>
                <a:gd name="connsiteY6" fmla="*/ 170688 h 353568"/>
                <a:gd name="connsiteX7" fmla="*/ 591312 w 591312"/>
                <a:gd name="connsiteY7" fmla="*/ 225552 h 353568"/>
                <a:gd name="connsiteX8" fmla="*/ 463296 w 591312"/>
                <a:gd name="connsiteY8" fmla="*/ 298704 h 353568"/>
                <a:gd name="connsiteX9" fmla="*/ 463296 w 591312"/>
                <a:gd name="connsiteY9" fmla="*/ 298704 h 353568"/>
                <a:gd name="connsiteX10" fmla="*/ 365760 w 591312"/>
                <a:gd name="connsiteY10" fmla="*/ 268224 h 353568"/>
                <a:gd name="connsiteX11" fmla="*/ 329184 w 591312"/>
                <a:gd name="connsiteY11" fmla="*/ 292608 h 353568"/>
                <a:gd name="connsiteX12" fmla="*/ 329184 w 591312"/>
                <a:gd name="connsiteY12" fmla="*/ 353568 h 353568"/>
                <a:gd name="connsiteX13" fmla="*/ 24384 w 591312"/>
                <a:gd name="connsiteY13" fmla="*/ 249936 h 353568"/>
                <a:gd name="connsiteX14" fmla="*/ 0 w 591312"/>
                <a:gd name="connsiteY14" fmla="*/ 73152 h 353568"/>
                <a:gd name="connsiteX15" fmla="*/ 158496 w 591312"/>
                <a:gd name="connsiteY15" fmla="*/ 0 h 353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1312" h="353568">
                  <a:moveTo>
                    <a:pt x="158496" y="0"/>
                  </a:moveTo>
                  <a:lnTo>
                    <a:pt x="304800" y="60960"/>
                  </a:lnTo>
                  <a:lnTo>
                    <a:pt x="304800" y="97536"/>
                  </a:lnTo>
                  <a:lnTo>
                    <a:pt x="316992" y="146304"/>
                  </a:lnTo>
                  <a:lnTo>
                    <a:pt x="329184" y="164592"/>
                  </a:lnTo>
                  <a:lnTo>
                    <a:pt x="451104" y="109728"/>
                  </a:lnTo>
                  <a:lnTo>
                    <a:pt x="585216" y="170688"/>
                  </a:lnTo>
                  <a:lnTo>
                    <a:pt x="591312" y="225552"/>
                  </a:lnTo>
                  <a:lnTo>
                    <a:pt x="463296" y="298704"/>
                  </a:lnTo>
                  <a:lnTo>
                    <a:pt x="463296" y="298704"/>
                  </a:lnTo>
                  <a:lnTo>
                    <a:pt x="365760" y="268224"/>
                  </a:lnTo>
                  <a:lnTo>
                    <a:pt x="329184" y="292608"/>
                  </a:lnTo>
                  <a:lnTo>
                    <a:pt x="329184" y="353568"/>
                  </a:lnTo>
                  <a:lnTo>
                    <a:pt x="24384" y="249936"/>
                  </a:lnTo>
                  <a:lnTo>
                    <a:pt x="0" y="73152"/>
                  </a:lnTo>
                  <a:lnTo>
                    <a:pt x="158496" y="0"/>
                  </a:ln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ihandform 17"/>
            <p:cNvSpPr/>
            <p:nvPr/>
          </p:nvSpPr>
          <p:spPr>
            <a:xfrm>
              <a:off x="3602736" y="4572000"/>
              <a:ext cx="524256" cy="524256"/>
            </a:xfrm>
            <a:custGeom>
              <a:avLst/>
              <a:gdLst>
                <a:gd name="connsiteX0" fmla="*/ 30480 w 524256"/>
                <a:gd name="connsiteY0" fmla="*/ 274320 h 524256"/>
                <a:gd name="connsiteX1" fmla="*/ 140208 w 524256"/>
                <a:gd name="connsiteY1" fmla="*/ 329184 h 524256"/>
                <a:gd name="connsiteX2" fmla="*/ 201168 w 524256"/>
                <a:gd name="connsiteY2" fmla="*/ 335280 h 524256"/>
                <a:gd name="connsiteX3" fmla="*/ 249936 w 524256"/>
                <a:gd name="connsiteY3" fmla="*/ 390144 h 524256"/>
                <a:gd name="connsiteX4" fmla="*/ 268224 w 524256"/>
                <a:gd name="connsiteY4" fmla="*/ 457200 h 524256"/>
                <a:gd name="connsiteX5" fmla="*/ 268224 w 524256"/>
                <a:gd name="connsiteY5" fmla="*/ 457200 h 524256"/>
                <a:gd name="connsiteX6" fmla="*/ 329184 w 524256"/>
                <a:gd name="connsiteY6" fmla="*/ 524256 h 524256"/>
                <a:gd name="connsiteX7" fmla="*/ 329184 w 524256"/>
                <a:gd name="connsiteY7" fmla="*/ 414528 h 524256"/>
                <a:gd name="connsiteX8" fmla="*/ 426720 w 524256"/>
                <a:gd name="connsiteY8" fmla="*/ 451104 h 524256"/>
                <a:gd name="connsiteX9" fmla="*/ 445008 w 524256"/>
                <a:gd name="connsiteY9" fmla="*/ 445008 h 524256"/>
                <a:gd name="connsiteX10" fmla="*/ 505968 w 524256"/>
                <a:gd name="connsiteY10" fmla="*/ 451104 h 524256"/>
                <a:gd name="connsiteX11" fmla="*/ 505968 w 524256"/>
                <a:gd name="connsiteY11" fmla="*/ 451104 h 524256"/>
                <a:gd name="connsiteX12" fmla="*/ 524256 w 524256"/>
                <a:gd name="connsiteY12" fmla="*/ 219456 h 524256"/>
                <a:gd name="connsiteX13" fmla="*/ 499872 w 524256"/>
                <a:gd name="connsiteY13" fmla="*/ 182880 h 524256"/>
                <a:gd name="connsiteX14" fmla="*/ 79248 w 524256"/>
                <a:gd name="connsiteY14" fmla="*/ 12192 h 524256"/>
                <a:gd name="connsiteX15" fmla="*/ 12192 w 524256"/>
                <a:gd name="connsiteY15" fmla="*/ 0 h 524256"/>
                <a:gd name="connsiteX16" fmla="*/ 0 w 524256"/>
                <a:gd name="connsiteY16" fmla="*/ 54864 h 524256"/>
                <a:gd name="connsiteX17" fmla="*/ 30480 w 524256"/>
                <a:gd name="connsiteY17" fmla="*/ 274320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4256" h="524256">
                  <a:moveTo>
                    <a:pt x="30480" y="274320"/>
                  </a:moveTo>
                  <a:lnTo>
                    <a:pt x="140208" y="329184"/>
                  </a:lnTo>
                  <a:lnTo>
                    <a:pt x="201168" y="335280"/>
                  </a:lnTo>
                  <a:lnTo>
                    <a:pt x="249936" y="390144"/>
                  </a:lnTo>
                  <a:lnTo>
                    <a:pt x="268224" y="457200"/>
                  </a:lnTo>
                  <a:lnTo>
                    <a:pt x="268224" y="457200"/>
                  </a:lnTo>
                  <a:lnTo>
                    <a:pt x="329184" y="524256"/>
                  </a:lnTo>
                  <a:lnTo>
                    <a:pt x="329184" y="414528"/>
                  </a:lnTo>
                  <a:lnTo>
                    <a:pt x="426720" y="451104"/>
                  </a:lnTo>
                  <a:lnTo>
                    <a:pt x="445008" y="445008"/>
                  </a:lnTo>
                  <a:lnTo>
                    <a:pt x="505968" y="451104"/>
                  </a:lnTo>
                  <a:lnTo>
                    <a:pt x="505968" y="451104"/>
                  </a:lnTo>
                  <a:lnTo>
                    <a:pt x="524256" y="219456"/>
                  </a:lnTo>
                  <a:lnTo>
                    <a:pt x="499872" y="182880"/>
                  </a:lnTo>
                  <a:lnTo>
                    <a:pt x="79248" y="12192"/>
                  </a:lnTo>
                  <a:lnTo>
                    <a:pt x="12192" y="0"/>
                  </a:lnTo>
                  <a:lnTo>
                    <a:pt x="0" y="54864"/>
                  </a:lnTo>
                  <a:lnTo>
                    <a:pt x="30480" y="274320"/>
                  </a:ln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ihandform 18"/>
            <p:cNvSpPr/>
            <p:nvPr/>
          </p:nvSpPr>
          <p:spPr>
            <a:xfrm>
              <a:off x="1962912" y="3444240"/>
              <a:ext cx="621792" cy="249936"/>
            </a:xfrm>
            <a:custGeom>
              <a:avLst/>
              <a:gdLst>
                <a:gd name="connsiteX0" fmla="*/ 42672 w 621792"/>
                <a:gd name="connsiteY0" fmla="*/ 12192 h 249936"/>
                <a:gd name="connsiteX1" fmla="*/ 591312 w 621792"/>
                <a:gd name="connsiteY1" fmla="*/ 0 h 249936"/>
                <a:gd name="connsiteX2" fmla="*/ 621792 w 621792"/>
                <a:gd name="connsiteY2" fmla="*/ 79248 h 249936"/>
                <a:gd name="connsiteX3" fmla="*/ 499872 w 621792"/>
                <a:gd name="connsiteY3" fmla="*/ 231648 h 249936"/>
                <a:gd name="connsiteX4" fmla="*/ 0 w 621792"/>
                <a:gd name="connsiteY4" fmla="*/ 249936 h 249936"/>
                <a:gd name="connsiteX5" fmla="*/ 42672 w 621792"/>
                <a:gd name="connsiteY5" fmla="*/ 12192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1792" h="249936">
                  <a:moveTo>
                    <a:pt x="42672" y="12192"/>
                  </a:moveTo>
                  <a:lnTo>
                    <a:pt x="591312" y="0"/>
                  </a:lnTo>
                  <a:lnTo>
                    <a:pt x="621792" y="79248"/>
                  </a:lnTo>
                  <a:lnTo>
                    <a:pt x="499872" y="231648"/>
                  </a:lnTo>
                  <a:lnTo>
                    <a:pt x="0" y="249936"/>
                  </a:lnTo>
                  <a:lnTo>
                    <a:pt x="42672" y="12192"/>
                  </a:ln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reihandform 22"/>
          <p:cNvSpPr/>
          <p:nvPr/>
        </p:nvSpPr>
        <p:spPr>
          <a:xfrm>
            <a:off x="3590544" y="5041392"/>
            <a:ext cx="353568" cy="316992"/>
          </a:xfrm>
          <a:custGeom>
            <a:avLst/>
            <a:gdLst>
              <a:gd name="connsiteX0" fmla="*/ 128016 w 353568"/>
              <a:gd name="connsiteY0" fmla="*/ 0 h 316992"/>
              <a:gd name="connsiteX1" fmla="*/ 128016 w 353568"/>
              <a:gd name="connsiteY1" fmla="*/ 128016 h 316992"/>
              <a:gd name="connsiteX2" fmla="*/ 0 w 353568"/>
              <a:gd name="connsiteY2" fmla="*/ 188976 h 316992"/>
              <a:gd name="connsiteX3" fmla="*/ 24384 w 353568"/>
              <a:gd name="connsiteY3" fmla="*/ 268224 h 316992"/>
              <a:gd name="connsiteX4" fmla="*/ 42672 w 353568"/>
              <a:gd name="connsiteY4" fmla="*/ 298704 h 316992"/>
              <a:gd name="connsiteX5" fmla="*/ 146304 w 353568"/>
              <a:gd name="connsiteY5" fmla="*/ 316992 h 316992"/>
              <a:gd name="connsiteX6" fmla="*/ 341376 w 353568"/>
              <a:gd name="connsiteY6" fmla="*/ 256032 h 316992"/>
              <a:gd name="connsiteX7" fmla="*/ 353568 w 353568"/>
              <a:gd name="connsiteY7" fmla="*/ 91440 h 316992"/>
              <a:gd name="connsiteX8" fmla="*/ 347472 w 353568"/>
              <a:gd name="connsiteY8" fmla="*/ 48768 h 316992"/>
              <a:gd name="connsiteX9" fmla="*/ 128016 w 353568"/>
              <a:gd name="connsiteY9" fmla="*/ 0 h 31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3568" h="316992">
                <a:moveTo>
                  <a:pt x="128016" y="0"/>
                </a:moveTo>
                <a:lnTo>
                  <a:pt x="128016" y="128016"/>
                </a:lnTo>
                <a:lnTo>
                  <a:pt x="0" y="188976"/>
                </a:lnTo>
                <a:lnTo>
                  <a:pt x="24384" y="268224"/>
                </a:lnTo>
                <a:lnTo>
                  <a:pt x="42672" y="298704"/>
                </a:lnTo>
                <a:lnTo>
                  <a:pt x="146304" y="316992"/>
                </a:lnTo>
                <a:lnTo>
                  <a:pt x="341376" y="256032"/>
                </a:lnTo>
                <a:lnTo>
                  <a:pt x="353568" y="91440"/>
                </a:lnTo>
                <a:lnTo>
                  <a:pt x="347472" y="48768"/>
                </a:lnTo>
                <a:lnTo>
                  <a:pt x="128016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uppieren 11"/>
          <p:cNvGrpSpPr/>
          <p:nvPr/>
        </p:nvGrpSpPr>
        <p:grpSpPr>
          <a:xfrm>
            <a:off x="6014688" y="2060848"/>
            <a:ext cx="3002392" cy="4286364"/>
            <a:chOff x="6014688" y="2060848"/>
            <a:chExt cx="3002392" cy="4286364"/>
          </a:xfrm>
        </p:grpSpPr>
        <p:sp>
          <p:nvSpPr>
            <p:cNvPr id="41" name="Textfeld 40"/>
            <p:cNvSpPr txBox="1"/>
            <p:nvPr/>
          </p:nvSpPr>
          <p:spPr>
            <a:xfrm>
              <a:off x="6228184" y="2060848"/>
              <a:ext cx="2788896" cy="17235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CF740F"/>
                  </a:solidFill>
                </a:rPr>
                <a:t>Extraction system</a:t>
              </a:r>
            </a:p>
            <a:p>
              <a:r>
                <a:rPr lang="en-US" sz="1600" dirty="0" smtClean="0"/>
                <a:t>Pentode system:</a:t>
              </a:r>
            </a:p>
            <a:p>
              <a:pPr marL="342900" indent="-342900" algn="just">
                <a:buAutoNum type="arabicPeriod"/>
              </a:pPr>
              <a:r>
                <a:rPr lang="en-US" sz="1400" dirty="0" smtClean="0"/>
                <a:t>Plasma electrode (95 kV)</a:t>
              </a:r>
            </a:p>
            <a:p>
              <a:pPr marL="342900" indent="-342900" algn="just">
                <a:buAutoNum type="arabicPeriod"/>
              </a:pPr>
              <a:r>
                <a:rPr lang="en-US" sz="1400" dirty="0" smtClean="0"/>
                <a:t>Puller electrode (55 kV)</a:t>
              </a:r>
            </a:p>
            <a:p>
              <a:pPr marL="342900" indent="-342900" algn="just">
                <a:buAutoNum type="arabicPeriod"/>
              </a:pPr>
              <a:r>
                <a:rPr lang="en-US" sz="1400" dirty="0" smtClean="0"/>
                <a:t>Ground electrodes</a:t>
              </a:r>
            </a:p>
            <a:p>
              <a:pPr marL="342900" indent="-342900" algn="just">
                <a:buAutoNum type="arabicPeriod"/>
              </a:pPr>
              <a:r>
                <a:rPr lang="en-US" sz="1400" dirty="0" err="1" smtClean="0"/>
                <a:t>Repeller</a:t>
              </a:r>
              <a:r>
                <a:rPr lang="en-US" sz="1400" dirty="0" smtClean="0"/>
                <a:t> electrode (-3kV</a:t>
              </a:r>
              <a:r>
                <a:rPr lang="en-US" sz="1600" dirty="0" smtClean="0"/>
                <a:t>)</a:t>
              </a:r>
            </a:p>
            <a:p>
              <a:pPr marL="342900" indent="-342900">
                <a:buAutoNum type="arabicPeriod"/>
              </a:pPr>
              <a:endParaRPr lang="en-US" sz="1600" dirty="0" smtClean="0"/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6014688" y="3933056"/>
              <a:ext cx="2949800" cy="2414156"/>
              <a:chOff x="6014688" y="3933056"/>
              <a:chExt cx="2949800" cy="2414156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6014688" y="3933056"/>
                <a:ext cx="2949800" cy="21602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6014688" y="6093296"/>
                <a:ext cx="2949800" cy="25391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extraction system top view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4788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50000">
              <a:schemeClr val="bg1">
                <a:lumMod val="7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0" t="48635" r="1962" b="1498"/>
          <a:stretch/>
        </p:blipFill>
        <p:spPr>
          <a:xfrm>
            <a:off x="-36000" y="0"/>
            <a:ext cx="1908000" cy="18000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07504" y="6372036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H4F Physics Day 2014						 	            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C.Ullmann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197764" y="44624"/>
            <a:ext cx="1800200" cy="931138"/>
          </a:xfrm>
          <a:prstGeom prst="rect">
            <a:avLst/>
          </a:prstGeom>
          <a:blipFill dpi="0" rotWithShape="1">
            <a:blip r:embed="rId4">
              <a:alphaModFix amt="6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Proton Injector Status - LEBT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75689"/>
            <a:ext cx="4407600" cy="266429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447440" y="1793294"/>
            <a:ext cx="2160240" cy="156966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F740F"/>
                </a:solidFill>
              </a:rPr>
              <a:t>Diagnostic chamber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IRIS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SEM grid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Wien filter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beam stopper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4-grid Analyzer</a:t>
            </a:r>
            <a:endParaRPr lang="en-US" sz="1400" dirty="0" smtClean="0"/>
          </a:p>
        </p:txBody>
      </p:sp>
      <p:sp>
        <p:nvSpPr>
          <p:cNvPr id="13" name="Textfeld 12"/>
          <p:cNvSpPr txBox="1"/>
          <p:nvPr/>
        </p:nvSpPr>
        <p:spPr>
          <a:xfrm>
            <a:off x="6427574" y="3861048"/>
            <a:ext cx="2160240" cy="1846659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F740F"/>
                </a:solidFill>
              </a:rPr>
              <a:t>Solenoids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maximum induction: 500 </a:t>
            </a:r>
            <a:r>
              <a:rPr lang="en-US" sz="1400" dirty="0" err="1" smtClean="0"/>
              <a:t>mT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water cooled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heat damage detected during first 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combined with steerers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79512" y="5577426"/>
            <a:ext cx="864096" cy="253916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CF740F"/>
                </a:solidFill>
              </a:rPr>
              <a:t>i</a:t>
            </a:r>
            <a:r>
              <a:rPr lang="en-US" sz="1050" b="1" dirty="0" smtClean="0">
                <a:solidFill>
                  <a:srgbClr val="CF740F"/>
                </a:solidFill>
              </a:rPr>
              <a:t>on </a:t>
            </a:r>
            <a:r>
              <a:rPr lang="en-US" sz="1050" b="1" dirty="0">
                <a:solidFill>
                  <a:srgbClr val="CF740F"/>
                </a:solidFill>
              </a:rPr>
              <a:t>s</a:t>
            </a:r>
            <a:r>
              <a:rPr lang="en-US" sz="1050" b="1" dirty="0" smtClean="0">
                <a:solidFill>
                  <a:srgbClr val="CF740F"/>
                </a:solidFill>
              </a:rPr>
              <a:t>ource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971900" y="5966338"/>
            <a:ext cx="1800200" cy="253916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CF740F"/>
                </a:solidFill>
              </a:rPr>
              <a:t>solenoids with steerers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555776" y="3726960"/>
            <a:ext cx="1332472" cy="253916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CF740F"/>
                </a:solidFill>
              </a:rPr>
              <a:t>diagnostic chamber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686688" y="6165304"/>
            <a:ext cx="900424" cy="253916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CF740F"/>
                </a:solidFill>
              </a:rPr>
              <a:t>chopper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4673540" y="3456000"/>
            <a:ext cx="1620180" cy="2548738"/>
            <a:chOff x="4673540" y="3456000"/>
            <a:chExt cx="1620180" cy="2548738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540" y="3456000"/>
              <a:ext cx="1620180" cy="216024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feld 18"/>
            <p:cNvSpPr txBox="1"/>
            <p:nvPr/>
          </p:nvSpPr>
          <p:spPr>
            <a:xfrm>
              <a:off x="4673540" y="5589240"/>
              <a:ext cx="1620180" cy="41549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heating damage inside solenoids</a:t>
              </a:r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6502450" y="1800000"/>
            <a:ext cx="2052000" cy="1909916"/>
            <a:chOff x="6502450" y="1800000"/>
            <a:chExt cx="2052000" cy="1909916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47" t="24219" r="16874" b="1881"/>
            <a:stretch/>
          </p:blipFill>
          <p:spPr>
            <a:xfrm>
              <a:off x="6502450" y="1800000"/>
              <a:ext cx="2052000" cy="165600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Textfeld 19"/>
            <p:cNvSpPr txBox="1"/>
            <p:nvPr/>
          </p:nvSpPr>
          <p:spPr>
            <a:xfrm>
              <a:off x="6502450" y="3456000"/>
              <a:ext cx="2052000" cy="2539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solenoids with steerers</a:t>
              </a:r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276935" y="1800000"/>
            <a:ext cx="2016001" cy="2202647"/>
            <a:chOff x="276935" y="1800000"/>
            <a:chExt cx="2016001" cy="2202647"/>
          </a:xfrm>
        </p:grpSpPr>
        <p:pic>
          <p:nvPicPr>
            <p:cNvPr id="8" name="Inhaltsplatzhalter 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78" t="8389" r="25135" b="27978"/>
            <a:stretch/>
          </p:blipFill>
          <p:spPr>
            <a:xfrm>
              <a:off x="276936" y="1800000"/>
              <a:ext cx="2016000" cy="194819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Textfeld 20"/>
            <p:cNvSpPr txBox="1"/>
            <p:nvPr/>
          </p:nvSpPr>
          <p:spPr>
            <a:xfrm>
              <a:off x="276935" y="3748731"/>
              <a:ext cx="2016001" cy="2539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diagnostic chamber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5112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0" t="48635" r="1962" b="1498"/>
          <a:stretch/>
        </p:blipFill>
        <p:spPr>
          <a:xfrm>
            <a:off x="-36000" y="0"/>
            <a:ext cx="1908000" cy="18000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07504" y="6372036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H4F Physics Day 2014						 	            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C.Ullmann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187624" y="1698536"/>
            <a:ext cx="68572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Proton injector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BETSI test bench @ CEA/Saclay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Scintillator screen measurements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4-grid Analyzer measurements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Simulations</a:t>
            </a:r>
          </a:p>
          <a:p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Outlook</a:t>
            </a:r>
          </a:p>
        </p:txBody>
      </p:sp>
      <p:sp>
        <p:nvSpPr>
          <p:cNvPr id="5" name="Rechteck 4"/>
          <p:cNvSpPr/>
          <p:nvPr/>
        </p:nvSpPr>
        <p:spPr>
          <a:xfrm>
            <a:off x="7197764" y="44624"/>
            <a:ext cx="1800200" cy="931138"/>
          </a:xfrm>
          <a:prstGeom prst="rect">
            <a:avLst/>
          </a:prstGeom>
          <a:blipFill dpi="0" rotWithShape="1">
            <a:blip r:embed="rId3">
              <a:alphaModFix amt="6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59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0" t="48635" r="1962" b="1498"/>
          <a:stretch/>
        </p:blipFill>
        <p:spPr>
          <a:xfrm>
            <a:off x="-36000" y="0"/>
            <a:ext cx="1908000" cy="18000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07504" y="6372036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H4F Physics Day 2014						 	            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C.Ullmann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197764" y="44624"/>
            <a:ext cx="1800200" cy="931138"/>
          </a:xfrm>
          <a:prstGeom prst="rect">
            <a:avLst/>
          </a:prstGeom>
          <a:blipFill dpi="0" rotWithShape="1">
            <a:blip r:embed="rId3">
              <a:alphaModFix amt="6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BETSI test bench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" t="65" r="8206" b="10685"/>
          <a:stretch/>
        </p:blipFill>
        <p:spPr bwMode="auto">
          <a:xfrm>
            <a:off x="176421" y="2636393"/>
            <a:ext cx="4990232" cy="258115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72504" y="1800000"/>
            <a:ext cx="1363870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F740F"/>
                </a:solidFill>
              </a:rPr>
              <a:t>i</a:t>
            </a:r>
            <a:r>
              <a:rPr lang="en-US" sz="1600" b="1" dirty="0" smtClean="0">
                <a:solidFill>
                  <a:srgbClr val="CF740F"/>
                </a:solidFill>
              </a:rPr>
              <a:t>on </a:t>
            </a:r>
            <a:r>
              <a:rPr lang="en-US" sz="1600" b="1" dirty="0">
                <a:solidFill>
                  <a:srgbClr val="CF740F"/>
                </a:solidFill>
              </a:rPr>
              <a:t>s</a:t>
            </a:r>
            <a:r>
              <a:rPr lang="en-US" sz="1600" b="1" dirty="0" smtClean="0">
                <a:solidFill>
                  <a:srgbClr val="CF740F"/>
                </a:solidFill>
              </a:rPr>
              <a:t>ource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515402" y="1705770"/>
            <a:ext cx="1479922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F740F"/>
                </a:solidFill>
              </a:rPr>
              <a:t>pentode extraction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79838" y="5597493"/>
            <a:ext cx="1363870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F740F"/>
                </a:solidFill>
              </a:rPr>
              <a:t>s</a:t>
            </a:r>
            <a:r>
              <a:rPr lang="en-US" sz="1600" b="1" dirty="0" smtClean="0">
                <a:solidFill>
                  <a:srgbClr val="CF740F"/>
                </a:solidFill>
              </a:rPr>
              <a:t>olenoids with steerers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704870" y="5552084"/>
            <a:ext cx="1461783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F740F"/>
                </a:solidFill>
              </a:rPr>
              <a:t>beam stopper</a:t>
            </a:r>
          </a:p>
          <a:p>
            <a:pPr algn="ctr"/>
            <a:r>
              <a:rPr lang="en-US" sz="1600" b="1" dirty="0" smtClean="0">
                <a:solidFill>
                  <a:srgbClr val="CF740F"/>
                </a:solidFill>
              </a:rPr>
              <a:t>Allison scanner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255363" y="5552084"/>
            <a:ext cx="1363870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F740F"/>
                </a:solidFill>
              </a:rPr>
              <a:t>c</a:t>
            </a:r>
            <a:r>
              <a:rPr lang="en-US" sz="1600" b="1" dirty="0" smtClean="0">
                <a:solidFill>
                  <a:srgbClr val="CF740F"/>
                </a:solidFill>
              </a:rPr>
              <a:t>hopper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123369" y="1916832"/>
            <a:ext cx="1751459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4-grid analyzer</a:t>
            </a:r>
          </a:p>
          <a:p>
            <a:pPr algn="ctr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scintillator screen</a:t>
            </a:r>
          </a:p>
        </p:txBody>
      </p:sp>
      <p:cxnSp>
        <p:nvCxnSpPr>
          <p:cNvPr id="4" name="Gerade Verbindung mit Pfeil 3"/>
          <p:cNvCxnSpPr/>
          <p:nvPr/>
        </p:nvCxnSpPr>
        <p:spPr>
          <a:xfrm>
            <a:off x="1013246" y="2138554"/>
            <a:ext cx="423128" cy="1466117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>
            <a:off x="1763688" y="2288477"/>
            <a:ext cx="360040" cy="1316194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14" idx="0"/>
          </p:cNvCxnSpPr>
          <p:nvPr/>
        </p:nvCxnSpPr>
        <p:spPr>
          <a:xfrm flipV="1">
            <a:off x="4435762" y="3926970"/>
            <a:ext cx="424270" cy="1625114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15" idx="0"/>
          </p:cNvCxnSpPr>
          <p:nvPr/>
        </p:nvCxnSpPr>
        <p:spPr>
          <a:xfrm flipV="1">
            <a:off x="2937298" y="3789040"/>
            <a:ext cx="1535145" cy="1763044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V="1">
            <a:off x="1436374" y="4265523"/>
            <a:ext cx="818989" cy="1331970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V="1">
            <a:off x="1436374" y="4136781"/>
            <a:ext cx="2197717" cy="1460713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H="1">
            <a:off x="3040681" y="2507886"/>
            <a:ext cx="593410" cy="1016729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feld 53"/>
          <p:cNvSpPr txBox="1"/>
          <p:nvPr/>
        </p:nvSpPr>
        <p:spPr>
          <a:xfrm>
            <a:off x="5508104" y="1552724"/>
            <a:ext cx="3024336" cy="2554545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F740F"/>
                </a:solidFill>
              </a:rPr>
              <a:t>BETSI ion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~80% H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/~15%H</a:t>
            </a:r>
            <a:r>
              <a:rPr lang="en-US" sz="1600" baseline="-25000" dirty="0" smtClean="0"/>
              <a:t>2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/~5%H</a:t>
            </a:r>
            <a:r>
              <a:rPr lang="en-US" sz="1600" baseline="-25000" dirty="0" smtClean="0"/>
              <a:t>3</a:t>
            </a:r>
            <a:r>
              <a:rPr lang="en-US" sz="1600" baseline="30000" dirty="0" smtClean="0"/>
              <a:t>+</a:t>
            </a:r>
            <a:r>
              <a:rPr lang="en-US" sz="1600" baseline="30000" dirty="0"/>
              <a:t> </a:t>
            </a:r>
            <a:r>
              <a:rPr lang="en-US" sz="1600" dirty="0" smtClean="0"/>
              <a:t>extrapolated difference between extracted and measured current (beam stopper)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pentode extraction with puller switched off during measurements due to sparking problems!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5508104" y="4293096"/>
            <a:ext cx="3024336" cy="1323439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F740F"/>
                </a:solidFill>
              </a:rPr>
              <a:t>BETSI LEBT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Solenoids similar to p-linac solenoids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Allison scanner mounted behind chopper</a:t>
            </a:r>
          </a:p>
        </p:txBody>
      </p:sp>
    </p:spTree>
    <p:extLst>
      <p:ext uri="{BB962C8B-B14F-4D97-AF65-F5344CB8AC3E}">
        <p14:creationId xmlns:p14="http://schemas.microsoft.com/office/powerpoint/2010/main" val="130321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0" t="48635" r="1962" b="1498"/>
          <a:stretch/>
        </p:blipFill>
        <p:spPr>
          <a:xfrm>
            <a:off x="-36000" y="0"/>
            <a:ext cx="1908000" cy="18000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07504" y="6372036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H4F Physics Day 2014						 	            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C.Ullmann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197764" y="44624"/>
            <a:ext cx="1800200" cy="931138"/>
          </a:xfrm>
          <a:prstGeom prst="rect">
            <a:avLst/>
          </a:prstGeom>
          <a:blipFill dpi="0" rotWithShape="1">
            <a:blip r:embed="rId3">
              <a:alphaModFix amt="6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KBr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scintillator screen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375718" y="2775641"/>
            <a:ext cx="5132385" cy="3173637"/>
            <a:chOff x="467544" y="1831108"/>
            <a:chExt cx="6659881" cy="4118172"/>
          </a:xfrm>
        </p:grpSpPr>
        <p:cxnSp>
          <p:nvCxnSpPr>
            <p:cNvPr id="4" name="Gerade Verbindung 3"/>
            <p:cNvCxnSpPr/>
            <p:nvPr/>
          </p:nvCxnSpPr>
          <p:spPr>
            <a:xfrm>
              <a:off x="2699791" y="1831108"/>
              <a:ext cx="0" cy="1237852"/>
            </a:xfrm>
            <a:prstGeom prst="line">
              <a:avLst/>
            </a:prstGeom>
            <a:ln w="25400" cap="rnd" cmpd="tri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/>
            <p:cNvCxnSpPr/>
            <p:nvPr/>
          </p:nvCxnSpPr>
          <p:spPr>
            <a:xfrm>
              <a:off x="5724128" y="1831108"/>
              <a:ext cx="0" cy="1237852"/>
            </a:xfrm>
            <a:prstGeom prst="line">
              <a:avLst/>
            </a:prstGeom>
            <a:ln w="25400" cap="rnd" cmpd="tri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 flipH="1">
              <a:off x="467544" y="3068960"/>
              <a:ext cx="2232248" cy="0"/>
            </a:xfrm>
            <a:prstGeom prst="line">
              <a:avLst/>
            </a:prstGeom>
            <a:ln w="25400" cap="rnd" cmpd="tri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 flipH="1">
              <a:off x="5724127" y="3068960"/>
              <a:ext cx="1403298" cy="0"/>
            </a:xfrm>
            <a:prstGeom prst="line">
              <a:avLst/>
            </a:prstGeom>
            <a:ln w="25400" cap="rnd" cmpd="tri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flipH="1">
              <a:off x="467544" y="5949280"/>
              <a:ext cx="6659881" cy="0"/>
            </a:xfrm>
            <a:prstGeom prst="line">
              <a:avLst/>
            </a:prstGeom>
            <a:ln w="25400" cap="rnd" cmpd="tri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lipse 18"/>
            <p:cNvSpPr/>
            <p:nvPr/>
          </p:nvSpPr>
          <p:spPr>
            <a:xfrm>
              <a:off x="2987824" y="3212976"/>
              <a:ext cx="2592288" cy="259228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rnd" cmpd="tri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Parallelogramm 23"/>
          <p:cNvSpPr/>
          <p:nvPr/>
        </p:nvSpPr>
        <p:spPr>
          <a:xfrm>
            <a:off x="2617874" y="4173521"/>
            <a:ext cx="1276325" cy="1331817"/>
          </a:xfrm>
          <a:prstGeom prst="parallelogram">
            <a:avLst/>
          </a:prstGeom>
          <a:solidFill>
            <a:schemeClr val="bg2">
              <a:lumMod val="75000"/>
            </a:schemeClr>
          </a:solidFill>
          <a:ln w="50800" cmpd="tri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 rot="16200000">
            <a:off x="1429742" y="3474914"/>
            <a:ext cx="720080" cy="2932508"/>
          </a:xfrm>
          <a:prstGeom prst="rect">
            <a:avLst/>
          </a:prstGeom>
          <a:solidFill>
            <a:srgbClr val="FFC000">
              <a:alpha val="25000"/>
            </a:srgb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lipse 25"/>
          <p:cNvSpPr/>
          <p:nvPr/>
        </p:nvSpPr>
        <p:spPr>
          <a:xfrm rot="831866">
            <a:off x="3085925" y="4509119"/>
            <a:ext cx="340220" cy="864096"/>
          </a:xfrm>
          <a:prstGeom prst="ellipse">
            <a:avLst/>
          </a:prstGeom>
          <a:solidFill>
            <a:srgbClr val="E3C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hteck 31"/>
          <p:cNvSpPr/>
          <p:nvPr/>
        </p:nvSpPr>
        <p:spPr>
          <a:xfrm>
            <a:off x="2699792" y="1412776"/>
            <a:ext cx="1080120" cy="1362865"/>
          </a:xfrm>
          <a:prstGeom prst="rect">
            <a:avLst/>
          </a:prstGeom>
          <a:gradFill flip="none" rotWithShape="1">
            <a:gsLst>
              <a:gs pos="52000">
                <a:schemeClr val="tx1">
                  <a:lumMod val="50000"/>
                  <a:lumOff val="50000"/>
                </a:schemeClr>
              </a:gs>
              <a:gs pos="1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>
            <a:off x="2941910" y="2775641"/>
            <a:ext cx="621978" cy="149303"/>
          </a:xfrm>
          <a:prstGeom prst="rect">
            <a:avLst/>
          </a:prstGeom>
          <a:gradFill flip="none" rotWithShape="1">
            <a:gsLst>
              <a:gs pos="52000">
                <a:schemeClr val="tx1">
                  <a:lumMod val="50000"/>
                  <a:lumOff val="50000"/>
                </a:schemeClr>
              </a:gs>
              <a:gs pos="1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>
            <a:off x="2987351" y="2951233"/>
            <a:ext cx="537368" cy="45719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0">
                <a:srgbClr val="7D8496"/>
              </a:gs>
              <a:gs pos="53000">
                <a:srgbClr val="E6E6E6"/>
              </a:gs>
              <a:gs pos="100000">
                <a:srgbClr val="7D8496"/>
              </a:gs>
              <a:gs pos="100000">
                <a:srgbClr val="E6E6E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Gerade Verbindung 34"/>
          <p:cNvCxnSpPr/>
          <p:nvPr/>
        </p:nvCxnSpPr>
        <p:spPr>
          <a:xfrm flipH="1">
            <a:off x="2095982" y="2775641"/>
            <a:ext cx="739898" cy="0"/>
          </a:xfrm>
          <a:prstGeom prst="line">
            <a:avLst/>
          </a:prstGeom>
          <a:ln w="25400" cap="rnd" cmpd="tri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 flipH="1">
            <a:off x="3686765" y="2775641"/>
            <a:ext cx="739898" cy="0"/>
          </a:xfrm>
          <a:prstGeom prst="line">
            <a:avLst/>
          </a:prstGeom>
          <a:ln w="25400" cap="rnd" cmpd="tri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>
            <a:stCxn id="34" idx="2"/>
          </p:cNvCxnSpPr>
          <p:nvPr/>
        </p:nvCxnSpPr>
        <p:spPr>
          <a:xfrm>
            <a:off x="3256035" y="2996952"/>
            <a:ext cx="1" cy="1483991"/>
          </a:xfrm>
          <a:prstGeom prst="straightConnector1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3894199" y="1406628"/>
            <a:ext cx="1363870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F740F"/>
                </a:solidFill>
              </a:rPr>
              <a:t>CCD camera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3923928" y="4193730"/>
            <a:ext cx="1912506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F740F"/>
                </a:solidFill>
              </a:rPr>
              <a:t>Scintillator screen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375718" y="4173521"/>
            <a:ext cx="1363870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F740F"/>
                </a:solidFill>
              </a:rPr>
              <a:t>beam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5826618" y="1992802"/>
            <a:ext cx="3024336" cy="156966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F740F"/>
                </a:solidFill>
              </a:rPr>
              <a:t>Scintillator screen in the </a:t>
            </a:r>
            <a:r>
              <a:rPr lang="en-US" sz="1600" b="1" dirty="0" err="1" smtClean="0">
                <a:solidFill>
                  <a:srgbClr val="CF740F"/>
                </a:solidFill>
              </a:rPr>
              <a:t>beamline</a:t>
            </a:r>
            <a:endParaRPr lang="en-US" sz="1600" b="1" dirty="0" smtClean="0">
              <a:solidFill>
                <a:srgbClr val="CF740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CCD camera installed from top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err="1" smtClean="0"/>
              <a:t>KBr</a:t>
            </a:r>
            <a:r>
              <a:rPr lang="en-US" sz="1600" dirty="0" smtClean="0"/>
              <a:t> scintillator installed from side with a small angle</a:t>
            </a:r>
          </a:p>
        </p:txBody>
      </p:sp>
    </p:spTree>
    <p:extLst>
      <p:ext uri="{BB962C8B-B14F-4D97-AF65-F5344CB8AC3E}">
        <p14:creationId xmlns:p14="http://schemas.microsoft.com/office/powerpoint/2010/main" val="47552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0" t="48635" r="1962" b="1498"/>
          <a:stretch/>
        </p:blipFill>
        <p:spPr>
          <a:xfrm>
            <a:off x="-36000" y="0"/>
            <a:ext cx="1908000" cy="18000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07504" y="6372036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H4F Physics Day 2014						 	            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C.Ullmann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197764" y="44624"/>
            <a:ext cx="1800200" cy="931138"/>
          </a:xfrm>
          <a:prstGeom prst="rect">
            <a:avLst/>
          </a:prstGeom>
          <a:blipFill dpi="0" rotWithShape="1">
            <a:blip r:embed="rId3">
              <a:alphaModFix amt="6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Scintillator measurements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68" y="1268760"/>
            <a:ext cx="4211960" cy="217398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68" y="3501008"/>
            <a:ext cx="3921400" cy="293492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feld 11"/>
          <p:cNvSpPr txBox="1"/>
          <p:nvPr/>
        </p:nvSpPr>
        <p:spPr>
          <a:xfrm>
            <a:off x="4788024" y="1268760"/>
            <a:ext cx="3024336" cy="1815882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F740F"/>
                </a:solidFill>
              </a:rPr>
              <a:t>TraceWin Simulation – BETSI LEBT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Drift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solenoid (max. 200 A)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diagnostic chamber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solenoid (max. 500 A)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Drift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</a:t>
            </a:r>
            <a:r>
              <a:rPr lang="en-US" sz="1600" dirty="0" smtClean="0"/>
              <a:t>hopper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561636" y="4046898"/>
            <a:ext cx="3477112" cy="1815882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F740F"/>
                </a:solidFill>
              </a:rPr>
              <a:t>Scintillator screen measurements</a:t>
            </a:r>
          </a:p>
          <a:p>
            <a:pPr algn="ctr"/>
            <a:r>
              <a:rPr lang="en-US" sz="1600" dirty="0" smtClean="0">
                <a:solidFill>
                  <a:srgbClr val="CF740F"/>
                </a:solidFill>
              </a:rPr>
              <a:t>Extraction voltage: 25kV </a:t>
            </a:r>
          </a:p>
          <a:p>
            <a:pPr algn="ctr"/>
            <a:r>
              <a:rPr lang="en-US" sz="1600" dirty="0" smtClean="0">
                <a:solidFill>
                  <a:srgbClr val="CF740F"/>
                </a:solidFill>
              </a:rPr>
              <a:t>estimated current: ~60mA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Foccussing</a:t>
            </a:r>
            <a:r>
              <a:rPr lang="en-US" sz="1600" dirty="0" smtClean="0"/>
              <a:t> animation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focus at 132.5 A (H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focus at 187.5 A(H</a:t>
            </a:r>
            <a:r>
              <a:rPr lang="en-US" sz="1600" baseline="-25000" dirty="0" smtClean="0"/>
              <a:t>2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)</a:t>
            </a:r>
          </a:p>
          <a:p>
            <a:endParaRPr lang="en-US" sz="1600" dirty="0" smtClean="0"/>
          </a:p>
        </p:txBody>
      </p:sp>
      <p:sp>
        <p:nvSpPr>
          <p:cNvPr id="2" name="Rechteck 1"/>
          <p:cNvSpPr/>
          <p:nvPr/>
        </p:nvSpPr>
        <p:spPr>
          <a:xfrm>
            <a:off x="323528" y="1340768"/>
            <a:ext cx="648072" cy="1944216"/>
          </a:xfrm>
          <a:prstGeom prst="rect">
            <a:avLst/>
          </a:prstGeom>
          <a:solidFill>
            <a:schemeClr val="accent6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959700" y="1340768"/>
            <a:ext cx="648072" cy="1944216"/>
          </a:xfrm>
          <a:prstGeom prst="rect">
            <a:avLst/>
          </a:prstGeom>
          <a:solidFill>
            <a:schemeClr val="accent4">
              <a:lumMod val="60000"/>
              <a:lumOff val="4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/>
          <p:cNvSpPr/>
          <p:nvPr/>
        </p:nvSpPr>
        <p:spPr>
          <a:xfrm>
            <a:off x="2483768" y="1340768"/>
            <a:ext cx="648072" cy="1944216"/>
          </a:xfrm>
          <a:prstGeom prst="rect">
            <a:avLst/>
          </a:prstGeom>
          <a:solidFill>
            <a:schemeClr val="accent4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1607772" y="1340768"/>
            <a:ext cx="875996" cy="1944216"/>
          </a:xfrm>
          <a:prstGeom prst="rect">
            <a:avLst/>
          </a:prstGeom>
          <a:solidFill>
            <a:schemeClr val="accent3">
              <a:lumMod val="60000"/>
              <a:lumOff val="4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hteck 17"/>
          <p:cNvSpPr/>
          <p:nvPr/>
        </p:nvSpPr>
        <p:spPr>
          <a:xfrm>
            <a:off x="3131840" y="1340768"/>
            <a:ext cx="340504" cy="1944216"/>
          </a:xfrm>
          <a:prstGeom prst="rect">
            <a:avLst/>
          </a:prstGeom>
          <a:solidFill>
            <a:schemeClr val="accent3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>
            <a:off x="3471152" y="1352208"/>
            <a:ext cx="678180" cy="1944216"/>
          </a:xfrm>
          <a:prstGeom prst="rect">
            <a:avLst/>
          </a:prstGeom>
          <a:solidFill>
            <a:schemeClr val="accent2">
              <a:lumMod val="60000"/>
              <a:lumOff val="4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363588" y="1354520"/>
            <a:ext cx="391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959700" y="1352208"/>
            <a:ext cx="391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555812" y="1349896"/>
            <a:ext cx="391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500948" y="1354520"/>
            <a:ext cx="391988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074176" y="1354520"/>
            <a:ext cx="391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657380" y="1354520"/>
            <a:ext cx="391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272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801</Words>
  <Application>Microsoft Office PowerPoint</Application>
  <PresentationFormat>Bildschirmpräsentation (4:3)</PresentationFormat>
  <Paragraphs>273</Paragraphs>
  <Slides>20</Slides>
  <Notes>0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Larissa</vt:lpstr>
      <vt:lpstr>Proton injector status for FAIR and measurements at BETSI test bench (CEA/Saclay) 2014</vt:lpstr>
      <vt:lpstr>Overview</vt:lpstr>
      <vt:lpstr>Proton Injector Status</vt:lpstr>
      <vt:lpstr>Proton Injector Status - Ion Source</vt:lpstr>
      <vt:lpstr>Proton Injector Status - LEBT</vt:lpstr>
      <vt:lpstr>Overview</vt:lpstr>
      <vt:lpstr>BETSI test bench</vt:lpstr>
      <vt:lpstr>KBr scintillator screen</vt:lpstr>
      <vt:lpstr>Scintillator measurements</vt:lpstr>
      <vt:lpstr>4-grid Analyzer schematic view</vt:lpstr>
      <vt:lpstr>4-grid Analyzer measurements</vt:lpstr>
      <vt:lpstr>4-grid Analyzer results</vt:lpstr>
      <vt:lpstr>4-grid Analyzer outlook</vt:lpstr>
      <vt:lpstr>Outlook</vt:lpstr>
      <vt:lpstr>Simulations – IGUN</vt:lpstr>
      <vt:lpstr>Simulations – TraceWin</vt:lpstr>
      <vt:lpstr>Simulations - IBSIMU</vt:lpstr>
      <vt:lpstr>Overview</vt:lpstr>
      <vt:lpstr>Outlook</vt:lpstr>
      <vt:lpstr>Thank you for your attention!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Ullmann, Cathrina</dc:creator>
  <cp:lastModifiedBy>Ullmann, Cathrina</cp:lastModifiedBy>
  <cp:revision>158</cp:revision>
  <cp:lastPrinted>2014-10-01T09:07:35Z</cp:lastPrinted>
  <dcterms:created xsi:type="dcterms:W3CDTF">2014-09-23T08:03:45Z</dcterms:created>
  <dcterms:modified xsi:type="dcterms:W3CDTF">2014-10-10T09:37:14Z</dcterms:modified>
</cp:coreProperties>
</file>