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1" r:id="rId3"/>
    <p:sldId id="262" r:id="rId4"/>
    <p:sldId id="263" r:id="rId5"/>
    <p:sldId id="257" r:id="rId6"/>
    <p:sldId id="258" r:id="rId7"/>
    <p:sldId id="259" r:id="rId8"/>
    <p:sldId id="260"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4" d="100"/>
          <a:sy n="104" d="100"/>
        </p:scale>
        <p:origin x="-10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Click to edit Master subtitle style</a:t>
            </a:r>
            <a:endParaRPr lang="en-US"/>
          </a:p>
        </p:txBody>
      </p:sp>
      <p:sp>
        <p:nvSpPr>
          <p:cNvPr id="4" name="Date Placeholder 3"/>
          <p:cNvSpPr>
            <a:spLocks noGrp="1"/>
          </p:cNvSpPr>
          <p:nvPr>
            <p:ph type="dt" sz="half" idx="10"/>
          </p:nvPr>
        </p:nvSpPr>
        <p:spPr/>
        <p:txBody>
          <a:bodyPr/>
          <a:lstStyle/>
          <a:p>
            <a:fld id="{82F52407-A888-0E4A-A20C-F5618CB770CF}" type="datetimeFigureOut">
              <a:rPr lang="de-DE"/>
              <a:pPr/>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244-3682-EA4B-8401-B43FB2165556}"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82F52407-A888-0E4A-A20C-F5618CB770CF}" type="datetimeFigureOut">
              <a:rPr lang="de-DE"/>
              <a:pPr/>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244-3682-EA4B-8401-B43FB2165556}"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82F52407-A888-0E4A-A20C-F5618CB770CF}" type="datetimeFigureOut">
              <a:rPr lang="de-DE"/>
              <a:pPr/>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244-3682-EA4B-8401-B43FB2165556}"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82F52407-A888-0E4A-A20C-F5618CB770CF}" type="datetimeFigureOut">
              <a:rPr lang="de-DE"/>
              <a:pPr/>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244-3682-EA4B-8401-B43FB2165556}"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Click to edit Master text styles</a:t>
            </a:r>
          </a:p>
        </p:txBody>
      </p:sp>
      <p:sp>
        <p:nvSpPr>
          <p:cNvPr id="4" name="Date Placeholder 3"/>
          <p:cNvSpPr>
            <a:spLocks noGrp="1"/>
          </p:cNvSpPr>
          <p:nvPr>
            <p:ph type="dt" sz="half" idx="10"/>
          </p:nvPr>
        </p:nvSpPr>
        <p:spPr/>
        <p:txBody>
          <a:bodyPr/>
          <a:lstStyle/>
          <a:p>
            <a:fld id="{82F52407-A888-0E4A-A20C-F5618CB770CF}" type="datetimeFigureOut">
              <a:rPr lang="de-DE"/>
              <a:pPr/>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244-3682-EA4B-8401-B43FB2165556}"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Date Placeholder 4"/>
          <p:cNvSpPr>
            <a:spLocks noGrp="1"/>
          </p:cNvSpPr>
          <p:nvPr>
            <p:ph type="dt" sz="half" idx="10"/>
          </p:nvPr>
        </p:nvSpPr>
        <p:spPr/>
        <p:txBody>
          <a:bodyPr/>
          <a:lstStyle/>
          <a:p>
            <a:fld id="{82F52407-A888-0E4A-A20C-F5618CB770CF}" type="datetimeFigureOut">
              <a:rPr lang="de-DE"/>
              <a:pPr/>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1244-3682-EA4B-8401-B43FB2165556}"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7" name="Date Placeholder 6"/>
          <p:cNvSpPr>
            <a:spLocks noGrp="1"/>
          </p:cNvSpPr>
          <p:nvPr>
            <p:ph type="dt" sz="half" idx="10"/>
          </p:nvPr>
        </p:nvSpPr>
        <p:spPr/>
        <p:txBody>
          <a:bodyPr/>
          <a:lstStyle/>
          <a:p>
            <a:fld id="{82F52407-A888-0E4A-A20C-F5618CB770CF}" type="datetimeFigureOut">
              <a:rPr lang="de-DE"/>
              <a:pPr/>
              <a:t>7/24/14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11244-3682-EA4B-8401-B43FB2165556}"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Date Placeholder 2"/>
          <p:cNvSpPr>
            <a:spLocks noGrp="1"/>
          </p:cNvSpPr>
          <p:nvPr>
            <p:ph type="dt" sz="half" idx="10"/>
          </p:nvPr>
        </p:nvSpPr>
        <p:spPr/>
        <p:txBody>
          <a:bodyPr/>
          <a:lstStyle/>
          <a:p>
            <a:fld id="{82F52407-A888-0E4A-A20C-F5618CB770CF}" type="datetimeFigureOut">
              <a:rPr lang="de-DE"/>
              <a:pPr/>
              <a:t>7/24/14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11244-3682-EA4B-8401-B43FB2165556}"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52407-A888-0E4A-A20C-F5618CB770CF}" type="datetimeFigureOut">
              <a:rPr lang="de-DE"/>
              <a:pPr/>
              <a:t>7/24/14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11244-3682-EA4B-8401-B43FB2165556}"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Click to edit Master text styles</a:t>
            </a:r>
          </a:p>
        </p:txBody>
      </p:sp>
      <p:sp>
        <p:nvSpPr>
          <p:cNvPr id="5" name="Date Placeholder 4"/>
          <p:cNvSpPr>
            <a:spLocks noGrp="1"/>
          </p:cNvSpPr>
          <p:nvPr>
            <p:ph type="dt" sz="half" idx="10"/>
          </p:nvPr>
        </p:nvSpPr>
        <p:spPr/>
        <p:txBody>
          <a:bodyPr/>
          <a:lstStyle/>
          <a:p>
            <a:fld id="{82F52407-A888-0E4A-A20C-F5618CB770CF}" type="datetimeFigureOut">
              <a:rPr lang="de-DE"/>
              <a:pPr/>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1244-3682-EA4B-8401-B43FB2165556}"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Click to edit Master text styles</a:t>
            </a:r>
          </a:p>
        </p:txBody>
      </p:sp>
      <p:sp>
        <p:nvSpPr>
          <p:cNvPr id="5" name="Date Placeholder 4"/>
          <p:cNvSpPr>
            <a:spLocks noGrp="1"/>
          </p:cNvSpPr>
          <p:nvPr>
            <p:ph type="dt" sz="half" idx="10"/>
          </p:nvPr>
        </p:nvSpPr>
        <p:spPr/>
        <p:txBody>
          <a:bodyPr/>
          <a:lstStyle/>
          <a:p>
            <a:fld id="{82F52407-A888-0E4A-A20C-F5618CB770CF}" type="datetimeFigureOut">
              <a:rPr lang="de-DE"/>
              <a:pPr/>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1244-3682-EA4B-8401-B43FB2165556}"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52407-A888-0E4A-A20C-F5618CB770CF}" type="datetimeFigureOut">
              <a:rPr lang="de-DE"/>
              <a:pPr/>
              <a:t>7/24/14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11244-3682-EA4B-8401-B43FB2165556}"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normAutofit fontScale="90000"/>
          </a:bodyPr>
          <a:lstStyle/>
          <a:p>
            <a:r>
              <a:rPr lang="en-US"/>
              <a:t>SciTil development Workshop</a:t>
            </a:r>
            <a:br>
              <a:rPr lang="en-US"/>
            </a:br>
            <a:r>
              <a:rPr lang="en-US"/>
              <a:t>Vienna</a:t>
            </a:r>
            <a:br>
              <a:rPr lang="en-US"/>
            </a:br>
            <a:r>
              <a:rPr lang="en-US" sz="2222"/>
              <a:t>July 2014</a:t>
            </a:r>
            <a:r>
              <a:rPr lang="en-US"/>
              <a:t/>
            </a:r>
            <a:br>
              <a:rPr lang="en-US"/>
            </a:b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3D View of integration with DIRC</a:t>
            </a:r>
          </a:p>
        </p:txBody>
      </p:sp>
      <p:pic>
        <p:nvPicPr>
          <p:cNvPr id="4" name="Content Placeholder 3" descr="SciTil2.png"/>
          <p:cNvPicPr>
            <a:picLocks noGrp="1" noChangeAspect="1"/>
          </p:cNvPicPr>
          <p:nvPr>
            <p:ph idx="1"/>
          </p:nvPr>
        </p:nvPicPr>
        <p:blipFill>
          <a:blip r:embed="rId2"/>
          <a:srcRect l="-14989" r="-14989"/>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274638"/>
            <a:ext cx="8354822" cy="62496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a:xfrm>
            <a:off x="457199" y="1600200"/>
            <a:ext cx="8470031" cy="4525963"/>
          </a:xfrm>
        </p:spPr>
        <p:txBody>
          <a:bodyPr>
            <a:normAutofit fontScale="62500" lnSpcReduction="20000"/>
          </a:bodyPr>
          <a:lstStyle/>
          <a:p>
            <a:r>
              <a:rPr lang="en-US" smtClean="0"/>
              <a:t> 9:30   Greetings, Hans Marton </a:t>
            </a:r>
          </a:p>
          <a:p>
            <a:r>
              <a:rPr lang="en-US" smtClean="0"/>
              <a:t> 9:45   Introduction, Herbert Orth</a:t>
            </a:r>
          </a:p>
          <a:p>
            <a:r>
              <a:rPr lang="en-US" smtClean="0"/>
              <a:t> 10:00 R&amp;D on time resolution studies at SMI, Lukas Gruber</a:t>
            </a:r>
          </a:p>
          <a:p>
            <a:r>
              <a:rPr lang="en-US" smtClean="0"/>
              <a:t> 11:00 News from Krakow on Sci-Rods , Jerzy Smyrski </a:t>
            </a:r>
          </a:p>
          <a:p>
            <a:r>
              <a:rPr lang="en-US" smtClean="0"/>
              <a:t> 11:30  Performance Comparison of SciRods and SciTils,  Albert Lehmann </a:t>
            </a:r>
          </a:p>
          <a:p>
            <a:r>
              <a:rPr lang="en-US" smtClean="0"/>
              <a:t> 12:00 R&amp;D on Readout solutions, NNs- </a:t>
            </a:r>
          </a:p>
          <a:p>
            <a:endParaRPr lang="en-US" smtClean="0"/>
          </a:p>
          <a:p>
            <a:r>
              <a:rPr lang="en-US" smtClean="0"/>
              <a:t> 13:30 Status of detector geometry integration in PANDA root , Herbert Orth,    		  Alicia Sanchez</a:t>
            </a:r>
          </a:p>
          <a:p>
            <a:pPr>
              <a:buNone/>
            </a:pPr>
            <a:r>
              <a:rPr lang="en-US" smtClean="0"/>
              <a:t> 	 14:00 Radiation hardness , Dominik Steinschaden and Ken Suzuki- </a:t>
            </a:r>
          </a:p>
          <a:p>
            <a:r>
              <a:rPr lang="en-US" smtClean="0"/>
              <a:t> 14:30 Mechanical integration  Carsten Schwarz, Lars  Schmitt</a:t>
            </a:r>
          </a:p>
          <a:p>
            <a:r>
              <a:rPr lang="en-US" smtClean="0"/>
              <a:t> 15:00 Organization of the SciTil group - discussion</a:t>
            </a:r>
          </a:p>
          <a:p>
            <a:r>
              <a:rPr lang="en-US" smtClean="0"/>
              <a:t> 15:30 Schedule towards the TDR - discussion </a:t>
            </a:r>
          </a:p>
          <a:p>
            <a:r>
              <a:rPr lang="en-US" smtClean="0"/>
              <a:t> 16:00 Funding and personnel  - discussion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78" name="Picture 2" descr="Panda-709a.png                                                 0022F9AFOSX                            BBA748FD:"/>
          <p:cNvPicPr>
            <a:picLocks noChangeAspect="1" noChangeArrowheads="1"/>
          </p:cNvPicPr>
          <p:nvPr/>
        </p:nvPicPr>
        <p:blipFill>
          <a:blip r:embed="rId2"/>
          <a:srcRect/>
          <a:stretch>
            <a:fillRect/>
          </a:stretch>
        </p:blipFill>
        <p:spPr bwMode="auto">
          <a:xfrm>
            <a:off x="660400" y="728663"/>
            <a:ext cx="7715250" cy="5176837"/>
          </a:xfrm>
          <a:prstGeom prst="rect">
            <a:avLst/>
          </a:prstGeom>
          <a:noFill/>
          <a:ln w="9525">
            <a:noFill/>
            <a:miter lim="800000"/>
            <a:headEnd/>
            <a:tailEnd/>
          </a:ln>
        </p:spPr>
      </p:pic>
      <p:sp>
        <p:nvSpPr>
          <p:cNvPr id="75779" name="Rectangle 4"/>
          <p:cNvSpPr>
            <a:spLocks noGrp="1" noChangeArrowheads="1"/>
          </p:cNvSpPr>
          <p:nvPr>
            <p:ph type="title" idx="4294967295"/>
          </p:nvPr>
        </p:nvSpPr>
        <p:spPr bwMode="auto">
          <a:xfrm>
            <a:off x="603250" y="93663"/>
            <a:ext cx="7772400" cy="635000"/>
          </a:xfrm>
          <a:prstGeom prst="rect">
            <a:avLst/>
          </a:prstGeom>
          <a:solidFill>
            <a:srgbClr val="CCFFCC"/>
          </a:solidFill>
          <a:ln>
            <a:solidFill>
              <a:schemeClr val="tx1"/>
            </a:solidFill>
            <a:miter lim="800000"/>
            <a:headEnd/>
            <a:tailEnd/>
          </a:ln>
        </p:spPr>
        <p:txBody>
          <a:bodyPr>
            <a:prstTxWarp prst="textNoShape">
              <a:avLst/>
            </a:prstTxWarp>
          </a:bodyPr>
          <a:lstStyle/>
          <a:p>
            <a:r>
              <a:rPr lang="de-DE" sz="3200">
                <a:ea typeface="ＭＳ Ｐゴシック" charset="-128"/>
                <a:cs typeface="ＭＳ Ｐゴシック" charset="-128"/>
              </a:rPr>
              <a:t>PANDA Detector</a:t>
            </a:r>
            <a:endParaRPr lang="de-DE">
              <a:ea typeface="ＭＳ Ｐゴシック" charset="-128"/>
              <a:cs typeface="ＭＳ Ｐゴシック" charset="-128"/>
            </a:endParaRPr>
          </a:p>
        </p:txBody>
      </p:sp>
      <p:pic>
        <p:nvPicPr>
          <p:cNvPr id="208902" name="Picture 6" descr="SiPM_stend"/>
          <p:cNvPicPr>
            <a:picLocks noChangeAspect="1" noChangeArrowheads="1"/>
          </p:cNvPicPr>
          <p:nvPr/>
        </p:nvPicPr>
        <p:blipFill>
          <a:blip r:embed="rId3"/>
          <a:srcRect/>
          <a:stretch>
            <a:fillRect/>
          </a:stretch>
        </p:blipFill>
        <p:spPr bwMode="auto">
          <a:xfrm>
            <a:off x="7150100" y="4343400"/>
            <a:ext cx="1457325" cy="2058988"/>
          </a:xfrm>
          <a:prstGeom prst="rect">
            <a:avLst/>
          </a:prstGeom>
          <a:noFill/>
          <a:ln w="38100">
            <a:solidFill>
              <a:srgbClr val="ED181E"/>
            </a:solidFill>
            <a:miter lim="800000"/>
            <a:headEnd/>
            <a:tailEnd/>
          </a:ln>
          <a:effectLst>
            <a:outerShdw blurRad="63500" dist="107763" dir="13500000" algn="ctr" rotWithShape="0">
              <a:srgbClr val="000000">
                <a:alpha val="50000"/>
              </a:srgbClr>
            </a:outerShdw>
          </a:effectLst>
        </p:spPr>
      </p:pic>
      <p:sp>
        <p:nvSpPr>
          <p:cNvPr id="75781" name="Line 8"/>
          <p:cNvSpPr>
            <a:spLocks noChangeShapeType="1"/>
          </p:cNvSpPr>
          <p:nvPr/>
        </p:nvSpPr>
        <p:spPr bwMode="auto">
          <a:xfrm flipH="1" flipV="1">
            <a:off x="6819900" y="2235200"/>
            <a:ext cx="901700" cy="2006600"/>
          </a:xfrm>
          <a:prstGeom prst="line">
            <a:avLst/>
          </a:prstGeom>
          <a:noFill/>
          <a:ln w="38100">
            <a:solidFill>
              <a:srgbClr val="ED181E"/>
            </a:solidFill>
            <a:round/>
            <a:headEnd/>
            <a:tailEnd type="triangle" w="med" len="med"/>
          </a:ln>
        </p:spPr>
        <p:txBody>
          <a:bodyPr wrap="none" anchor="ctr">
            <a:prstTxWarp prst="textNoShape">
              <a:avLst/>
            </a:prstTxWarp>
          </a:bodyPr>
          <a:lstStyle/>
          <a:p>
            <a:endParaRPr lang="en-US"/>
          </a:p>
        </p:txBody>
      </p:sp>
      <p:sp>
        <p:nvSpPr>
          <p:cNvPr id="75782" name="Line 9"/>
          <p:cNvSpPr>
            <a:spLocks noChangeShapeType="1"/>
          </p:cNvSpPr>
          <p:nvPr/>
        </p:nvSpPr>
        <p:spPr bwMode="auto">
          <a:xfrm flipH="1" flipV="1">
            <a:off x="2159000" y="3086100"/>
            <a:ext cx="1435100" cy="2438400"/>
          </a:xfrm>
          <a:prstGeom prst="line">
            <a:avLst/>
          </a:prstGeom>
          <a:noFill/>
          <a:ln w="38100">
            <a:solidFill>
              <a:srgbClr val="ED181E"/>
            </a:solidFill>
            <a:round/>
            <a:headEnd/>
            <a:tailEnd type="triangle" w="med" len="med"/>
          </a:ln>
        </p:spPr>
        <p:txBody>
          <a:bodyPr wrap="none" anchor="ctr">
            <a:prstTxWarp prst="textNoShape">
              <a:avLst/>
            </a:prstTxWarp>
          </a:bodyPr>
          <a:lstStyle/>
          <a:p>
            <a:endParaRPr lang="en-US"/>
          </a:p>
        </p:txBody>
      </p:sp>
      <p:sp>
        <p:nvSpPr>
          <p:cNvPr id="75783" name="Line 10"/>
          <p:cNvSpPr>
            <a:spLocks noChangeShapeType="1"/>
          </p:cNvSpPr>
          <p:nvPr/>
        </p:nvSpPr>
        <p:spPr bwMode="auto">
          <a:xfrm flipH="1" flipV="1">
            <a:off x="5308600" y="1041400"/>
            <a:ext cx="1841500" cy="3213100"/>
          </a:xfrm>
          <a:prstGeom prst="line">
            <a:avLst/>
          </a:prstGeom>
          <a:noFill/>
          <a:ln w="38100">
            <a:solidFill>
              <a:srgbClr val="ED181E"/>
            </a:solidFill>
            <a:round/>
            <a:headEnd/>
            <a:tailEnd/>
          </a:ln>
        </p:spPr>
        <p:txBody>
          <a:bodyPr wrap="none" anchor="ctr">
            <a:prstTxWarp prst="textNoShape">
              <a:avLst/>
            </a:prstTxWarp>
          </a:bodyPr>
          <a:lstStyle/>
          <a:p>
            <a:endParaRPr lang="en-US"/>
          </a:p>
        </p:txBody>
      </p:sp>
      <p:sp>
        <p:nvSpPr>
          <p:cNvPr id="75784" name="Line 11"/>
          <p:cNvSpPr>
            <a:spLocks noChangeShapeType="1"/>
          </p:cNvSpPr>
          <p:nvPr/>
        </p:nvSpPr>
        <p:spPr bwMode="auto">
          <a:xfrm flipH="1">
            <a:off x="5041900" y="1028700"/>
            <a:ext cx="266700" cy="304800"/>
          </a:xfrm>
          <a:prstGeom prst="line">
            <a:avLst/>
          </a:prstGeom>
          <a:noFill/>
          <a:ln w="38100">
            <a:solidFill>
              <a:srgbClr val="ED181E"/>
            </a:solidFill>
            <a:round/>
            <a:headEnd/>
            <a:tailEnd type="triangle" w="med" len="med"/>
          </a:ln>
        </p:spPr>
        <p:txBody>
          <a:bodyPr wrap="none" anchor="ctr">
            <a:prstTxWarp prst="textNoShape">
              <a:avLst/>
            </a:prstTxWarp>
          </a:bodyPr>
          <a:lstStyle/>
          <a:p>
            <a:endParaRPr lang="en-US"/>
          </a:p>
        </p:txBody>
      </p:sp>
      <p:pic>
        <p:nvPicPr>
          <p:cNvPr id="75785" name="Picture 9" descr="sca-scitil.jpeg"/>
          <p:cNvPicPr>
            <a:picLocks noChangeAspect="1"/>
          </p:cNvPicPr>
          <p:nvPr/>
        </p:nvPicPr>
        <p:blipFill>
          <a:blip r:embed="rId4"/>
          <a:srcRect/>
          <a:stretch>
            <a:fillRect/>
          </a:stretch>
        </p:blipFill>
        <p:spPr bwMode="auto">
          <a:xfrm>
            <a:off x="3530600" y="4456113"/>
            <a:ext cx="2187575" cy="1909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1" descr="scitil.png"/>
          <p:cNvPicPr>
            <a:picLocks noChangeAspect="1"/>
          </p:cNvPicPr>
          <p:nvPr/>
        </p:nvPicPr>
        <p:blipFill>
          <a:blip r:embed="rId2"/>
          <a:srcRect/>
          <a:stretch>
            <a:fillRect/>
          </a:stretch>
        </p:blipFill>
        <p:spPr bwMode="auto">
          <a:xfrm>
            <a:off x="5067300" y="314325"/>
            <a:ext cx="3733800" cy="2876550"/>
          </a:xfrm>
          <a:prstGeom prst="rect">
            <a:avLst/>
          </a:prstGeom>
          <a:noFill/>
          <a:ln w="9525">
            <a:noFill/>
            <a:miter lim="800000"/>
            <a:headEnd/>
            <a:tailEnd/>
          </a:ln>
        </p:spPr>
      </p:pic>
      <p:pic>
        <p:nvPicPr>
          <p:cNvPr id="76803" name="Picture 3" descr="sca-scitil.jpeg"/>
          <p:cNvPicPr>
            <a:picLocks noChangeAspect="1"/>
          </p:cNvPicPr>
          <p:nvPr/>
        </p:nvPicPr>
        <p:blipFill>
          <a:blip r:embed="rId3"/>
          <a:srcRect/>
          <a:stretch>
            <a:fillRect/>
          </a:stretch>
        </p:blipFill>
        <p:spPr bwMode="auto">
          <a:xfrm>
            <a:off x="955675" y="3221038"/>
            <a:ext cx="3676650" cy="3209925"/>
          </a:xfrm>
          <a:prstGeom prst="rect">
            <a:avLst/>
          </a:prstGeom>
          <a:noFill/>
          <a:ln w="9525">
            <a:noFill/>
            <a:miter lim="800000"/>
            <a:headEnd/>
            <a:tailEnd/>
          </a:ln>
        </p:spPr>
      </p:pic>
      <p:sp>
        <p:nvSpPr>
          <p:cNvPr id="79876" name="TextBox 5"/>
          <p:cNvSpPr txBox="1">
            <a:spLocks noChangeArrowheads="1"/>
          </p:cNvSpPr>
          <p:nvPr/>
        </p:nvSpPr>
        <p:spPr bwMode="auto">
          <a:xfrm>
            <a:off x="927100" y="228600"/>
            <a:ext cx="5029200" cy="461963"/>
          </a:xfrm>
          <a:prstGeom prst="rect">
            <a:avLst/>
          </a:prstGeom>
          <a:solidFill>
            <a:schemeClr val="accent6">
              <a:lumMod val="20000"/>
              <a:lumOff val="80000"/>
            </a:schemeClr>
          </a:solidFill>
          <a:ln w="9525">
            <a:solidFill>
              <a:schemeClr val="tx1"/>
            </a:solidFill>
            <a:miter lim="800000"/>
            <a:headEnd/>
            <a:tailEnd/>
          </a:ln>
        </p:spPr>
        <p:txBody>
          <a:bodyPr>
            <a:prstTxWarp prst="textNoShape">
              <a:avLst/>
            </a:prstTxWarp>
            <a:spAutoFit/>
          </a:bodyPr>
          <a:lstStyle/>
          <a:p>
            <a:pPr>
              <a:defRPr/>
            </a:pPr>
            <a:r>
              <a:rPr lang="en-US" sz="2400"/>
              <a:t>Scintillating Tile Hodoscope</a:t>
            </a:r>
          </a:p>
        </p:txBody>
      </p:sp>
      <p:sp>
        <p:nvSpPr>
          <p:cNvPr id="76805" name="TextBox 6"/>
          <p:cNvSpPr txBox="1">
            <a:spLocks noChangeArrowheads="1"/>
          </p:cNvSpPr>
          <p:nvPr/>
        </p:nvSpPr>
        <p:spPr bwMode="auto">
          <a:xfrm>
            <a:off x="927100" y="889000"/>
            <a:ext cx="3886200" cy="369888"/>
          </a:xfrm>
          <a:prstGeom prst="rect">
            <a:avLst/>
          </a:prstGeom>
          <a:noFill/>
          <a:ln w="9525">
            <a:noFill/>
            <a:miter lim="800000"/>
            <a:headEnd/>
            <a:tailEnd/>
          </a:ln>
        </p:spPr>
        <p:txBody>
          <a:bodyPr>
            <a:prstTxWarp prst="textNoShape">
              <a:avLst/>
            </a:prstTxWarp>
            <a:spAutoFit/>
          </a:bodyPr>
          <a:lstStyle/>
          <a:p>
            <a:r>
              <a:rPr lang="en-US" sz="1800">
                <a:solidFill>
                  <a:srgbClr val="FF0000"/>
                </a:solidFill>
              </a:rPr>
              <a:t>Timing detector for PANDA</a:t>
            </a:r>
          </a:p>
        </p:txBody>
      </p:sp>
      <p:sp>
        <p:nvSpPr>
          <p:cNvPr id="76806" name="TextBox 7"/>
          <p:cNvSpPr txBox="1">
            <a:spLocks noChangeArrowheads="1"/>
          </p:cNvSpPr>
          <p:nvPr/>
        </p:nvSpPr>
        <p:spPr bwMode="auto">
          <a:xfrm>
            <a:off x="914400" y="1435100"/>
            <a:ext cx="4127500" cy="1600200"/>
          </a:xfrm>
          <a:prstGeom prst="rect">
            <a:avLst/>
          </a:prstGeom>
          <a:noFill/>
          <a:ln w="9525">
            <a:noFill/>
            <a:miter lim="800000"/>
            <a:headEnd/>
            <a:tailEnd/>
          </a:ln>
        </p:spPr>
        <p:txBody>
          <a:bodyPr>
            <a:prstTxWarp prst="textNoShape">
              <a:avLst/>
            </a:prstTxWarp>
            <a:spAutoFit/>
          </a:bodyPr>
          <a:lstStyle/>
          <a:p>
            <a:r>
              <a:rPr lang="en-US" sz="1800" b="1"/>
              <a:t>Properties:</a:t>
            </a:r>
          </a:p>
          <a:p>
            <a:r>
              <a:rPr lang="en-US"/>
              <a:t>1 % radiation length</a:t>
            </a:r>
          </a:p>
          <a:p>
            <a:r>
              <a:rPr lang="en-US"/>
              <a:t>Fast timing (100 ps)</a:t>
            </a:r>
          </a:p>
          <a:p>
            <a:r>
              <a:rPr lang="en-US"/>
              <a:t>Preshower detector for converted photons</a:t>
            </a:r>
          </a:p>
          <a:p>
            <a:r>
              <a:rPr lang="en-US"/>
              <a:t>Charged/neutral discrimination</a:t>
            </a:r>
          </a:p>
          <a:p>
            <a:endParaRPr lang="en-US"/>
          </a:p>
        </p:txBody>
      </p:sp>
      <p:sp>
        <p:nvSpPr>
          <p:cNvPr id="76807" name="TextBox 8"/>
          <p:cNvSpPr txBox="1">
            <a:spLocks noChangeArrowheads="1"/>
          </p:cNvSpPr>
          <p:nvPr/>
        </p:nvSpPr>
        <p:spPr bwMode="auto">
          <a:xfrm>
            <a:off x="4851400" y="4057650"/>
            <a:ext cx="4114800" cy="2800350"/>
          </a:xfrm>
          <a:prstGeom prst="rect">
            <a:avLst/>
          </a:prstGeom>
          <a:noFill/>
          <a:ln w="9525">
            <a:noFill/>
            <a:miter lim="800000"/>
            <a:headEnd/>
            <a:tailEnd/>
          </a:ln>
        </p:spPr>
        <p:txBody>
          <a:bodyPr>
            <a:prstTxWarp prst="textNoShape">
              <a:avLst/>
            </a:prstTxWarp>
            <a:spAutoFit/>
          </a:bodyPr>
          <a:lstStyle/>
          <a:p>
            <a:r>
              <a:rPr lang="en-US">
                <a:solidFill>
                  <a:srgbClr val="FF0000"/>
                </a:solidFill>
              </a:rPr>
              <a:t>R&amp;D</a:t>
            </a:r>
          </a:p>
          <a:p>
            <a:r>
              <a:rPr lang="en-US"/>
              <a:t>Simulations</a:t>
            </a:r>
          </a:p>
          <a:p>
            <a:r>
              <a:rPr lang="en-US"/>
              <a:t>Selection of scintillator and mached SiPM</a:t>
            </a:r>
          </a:p>
          <a:p>
            <a:r>
              <a:rPr lang="en-US"/>
              <a:t>Optimization of SiPM position</a:t>
            </a:r>
          </a:p>
          <a:p>
            <a:r>
              <a:rPr lang="en-US"/>
              <a:t>Time resolution</a:t>
            </a:r>
          </a:p>
          <a:p>
            <a:r>
              <a:rPr lang="en-US"/>
              <a:t>Light collection efficiency</a:t>
            </a:r>
          </a:p>
          <a:p>
            <a:r>
              <a:rPr lang="en-US"/>
              <a:t>Tests in Beam </a:t>
            </a:r>
          </a:p>
          <a:p>
            <a:endParaRPr lang="en-US"/>
          </a:p>
          <a:p>
            <a:endParaRPr lang="en-US"/>
          </a:p>
          <a:p>
            <a:r>
              <a:rPr lang="en-US"/>
              <a:t>	</a:t>
            </a:r>
          </a:p>
          <a:p>
            <a:endParaRPr lang="en-US"/>
          </a:p>
        </p:txBody>
      </p:sp>
      <p:sp>
        <p:nvSpPr>
          <p:cNvPr id="76808" name="TextBox 9"/>
          <p:cNvSpPr txBox="1">
            <a:spLocks noChangeArrowheads="1"/>
          </p:cNvSpPr>
          <p:nvPr/>
        </p:nvSpPr>
        <p:spPr bwMode="auto">
          <a:xfrm>
            <a:off x="4889500" y="6070600"/>
            <a:ext cx="3352800" cy="338138"/>
          </a:xfrm>
          <a:prstGeom prst="rect">
            <a:avLst/>
          </a:prstGeom>
          <a:noFill/>
          <a:ln w="9525">
            <a:noFill/>
            <a:miter lim="800000"/>
            <a:headEnd/>
            <a:tailEnd/>
          </a:ln>
        </p:spPr>
        <p:txBody>
          <a:bodyPr>
            <a:prstTxWarp prst="textNoShape">
              <a:avLst/>
            </a:prstTxWarp>
            <a:spAutoFit/>
          </a:bodyPr>
          <a:lstStyle/>
          <a:p>
            <a:r>
              <a:rPr lang="en-US"/>
              <a:t>GSI, BARC, Glasgow, PNPI, JINR </a:t>
            </a:r>
          </a:p>
        </p:txBody>
      </p:sp>
      <p:sp>
        <p:nvSpPr>
          <p:cNvPr id="76809" name="TextBox 10"/>
          <p:cNvSpPr txBox="1">
            <a:spLocks noChangeArrowheads="1"/>
          </p:cNvSpPr>
          <p:nvPr/>
        </p:nvSpPr>
        <p:spPr bwMode="auto">
          <a:xfrm>
            <a:off x="6197600" y="3505200"/>
            <a:ext cx="2628900" cy="584200"/>
          </a:xfrm>
          <a:prstGeom prst="rect">
            <a:avLst/>
          </a:prstGeom>
          <a:noFill/>
          <a:ln w="9525">
            <a:noFill/>
            <a:miter lim="800000"/>
            <a:headEnd/>
            <a:tailEnd/>
          </a:ln>
        </p:spPr>
        <p:txBody>
          <a:bodyPr>
            <a:prstTxWarp prst="textNoShape">
              <a:avLst/>
            </a:prstTxWarp>
            <a:spAutoFit/>
          </a:bodyPr>
          <a:lstStyle/>
          <a:p>
            <a:r>
              <a:rPr lang="en-US" sz="3200"/>
              <a:t>+    ASIC</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Gatchina</a:t>
            </a:r>
          </a:p>
        </p:txBody>
      </p:sp>
      <p:sp>
        <p:nvSpPr>
          <p:cNvPr id="3" name="Content Placeholder 2"/>
          <p:cNvSpPr>
            <a:spLocks noGrp="1"/>
          </p:cNvSpPr>
          <p:nvPr>
            <p:ph idx="1"/>
          </p:nvPr>
        </p:nvSpPr>
        <p:spPr/>
        <p:txBody>
          <a:bodyPr/>
          <a:lstStyle/>
          <a:p>
            <a:r>
              <a:rPr lang="en-US"/>
              <a:t>Dear Herbert,I'm very sorry for the late reply, I was on vacation and arrived yesterday.Stan has no access to internet (he is on his "dacha").We are in progress with the simulations and at the moment we have no results for channel: p-bar + p-&gt; Lambda-bar + Lambda and we are planning to do this kind of study together with some other benchmarks (D+D-) for TDR.Best Regards, Yuri.</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STT Pavia</a:t>
            </a:r>
          </a:p>
        </p:txBody>
      </p:sp>
      <p:sp>
        <p:nvSpPr>
          <p:cNvPr id="3" name="Content Placeholder 2"/>
          <p:cNvSpPr>
            <a:spLocks noGrp="1"/>
          </p:cNvSpPr>
          <p:nvPr>
            <p:ph idx="1"/>
          </p:nvPr>
        </p:nvSpPr>
        <p:spPr/>
        <p:txBody>
          <a:bodyPr>
            <a:normAutofit fontScale="85000" lnSpcReduction="20000"/>
          </a:bodyPr>
          <a:lstStyle/>
          <a:p>
            <a:r>
              <a:rPr lang="en-US"/>
              <a:t>Lieber Herbert,leider kann ich nicht an dem Workshop teilnehmen. Es tut mir leid aber it is impossible for me on such a short time notice to go to Vienna first of all (I have obligations here in Pavia) and also to prepare the material necessary to support the statement (in which I STRONGLY believe) the PANDA NEEDS the SciTil system both for Particle ID by means of the time of flight AND for the determination of the T0 of the physical events.</a:t>
            </a:r>
          </a:p>
          <a:p>
            <a:r>
              <a:rPr lang="en-US"/>
              <a:t>To be totally honest I am not aware that anyone in Panda has done simulations without the SciTil in a realistic situation (== with pileup background events) to demonstrate that. Tschuess Gianluigi</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DIRC</a:t>
            </a:r>
          </a:p>
        </p:txBody>
      </p:sp>
      <p:sp>
        <p:nvSpPr>
          <p:cNvPr id="3" name="Content Placeholder 2"/>
          <p:cNvSpPr>
            <a:spLocks noGrp="1"/>
          </p:cNvSpPr>
          <p:nvPr>
            <p:ph idx="1"/>
          </p:nvPr>
        </p:nvSpPr>
        <p:spPr/>
        <p:txBody>
          <a:bodyPr>
            <a:normAutofit fontScale="55000" lnSpcReduction="20000"/>
          </a:bodyPr>
          <a:lstStyle/>
          <a:p>
            <a:r>
              <a:rPr lang="en-US"/>
              <a:t>Lieber Herbert,</a:t>
            </a:r>
          </a:p>
          <a:p>
            <a:pPr lvl="1"/>
            <a:r>
              <a:rPr lang="en-US"/>
              <a:t>-------</a:t>
            </a:r>
          </a:p>
          <a:p>
            <a:r>
              <a:rPr lang="en-US"/>
              <a:t>Das groessere Problem ist, dass es keine Studie gibt die belegen koennte, dass die gute Zeitaufloesung des SciTil fuer den DIRC hilfreich ist. Es ist plausibel, dass diese Information hilft, klar.So gibt es Ideen, dass die Positionsinformation eines Tiles ueber eine Lookup-Table dafuer genutzt werden koennte, dass man schneller als durch das Tracking weiss in welchen Radiatormodul die Spur war und entsprechend im richtigen Sensormodul Photonen zaehlen koennte. Vielleicht hilft auch die gute Zeitmessung als Startwert fuer die DIRC Event Time.Aber beides existiert wirklich nur als Idee ohne Beweise, nicht als Studie. Zum event timing und der Realisierbarkeit eines DIRC Timings a la BABAR sind wir noch nicht gekommen.Zudem haben Marko's Simulationen fuer das Time Imaging der Plattengeometrie gezeigt, dass fuer den DIRC wenig Unterschied zwischen 100ps und 500ps Zeitaufloesung besteht was die PID Qualitaet angeht. Diese Studie beruecksichtigt den Untergrund nicht, ist nur event- und nicht time-based, usw, also nicht trivial zu interpretieren.</a:t>
            </a:r>
          </a:p>
          <a:p>
            <a:r>
              <a:rPr lang="en-US"/>
              <a:t>Grüße, Jochen Schwiening</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BARC</a:t>
            </a:r>
          </a:p>
        </p:txBody>
      </p:sp>
      <p:sp>
        <p:nvSpPr>
          <p:cNvPr id="3" name="Content Placeholder 2"/>
          <p:cNvSpPr>
            <a:spLocks noGrp="1"/>
          </p:cNvSpPr>
          <p:nvPr>
            <p:ph idx="1"/>
          </p:nvPr>
        </p:nvSpPr>
        <p:spPr/>
        <p:txBody>
          <a:bodyPr/>
          <a:lstStyle/>
          <a:p>
            <a:r>
              <a:rPr lang="en-US"/>
              <a:t>it is very good that the Vienna group is willing to take responsibilities. I have seen their test results on sipm timing measurement and it is very encouraging. Please go ahead with them and any other interested institutions. I think we are practically out from scitil. But of course if on the individual capacity/experiences I can be of any help, I am ready.Kind regards,Bidyut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Mechanical Layout</a:t>
            </a:r>
          </a:p>
        </p:txBody>
      </p:sp>
      <p:pic>
        <p:nvPicPr>
          <p:cNvPr id="4" name="Content Placeholder 3" descr="SciTil1.png"/>
          <p:cNvPicPr>
            <a:picLocks noGrp="1" noChangeAspect="1"/>
          </p:cNvPicPr>
          <p:nvPr>
            <p:ph idx="1"/>
          </p:nvPr>
        </p:nvPicPr>
        <p:blipFill>
          <a:blip r:embed="rId2"/>
          <a:srcRect l="-8083" r="-8083"/>
          <a:stretch>
            <a:fillRect/>
          </a:stretch>
        </p:blip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TotalTime>
  <Words>724</Words>
  <Application>Microsoft Macintosh PowerPoint</Application>
  <PresentationFormat>On-screen Show (4:3)</PresentationFormat>
  <Paragraphs>49</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SciTil development Workshop Vienna July 2014 </vt:lpstr>
      <vt:lpstr>Agenda</vt:lpstr>
      <vt:lpstr>PANDA Detector</vt:lpstr>
      <vt:lpstr>Slide 4</vt:lpstr>
      <vt:lpstr>Gatchina</vt:lpstr>
      <vt:lpstr>STT Pavia</vt:lpstr>
      <vt:lpstr>DIRC</vt:lpstr>
      <vt:lpstr>BARC</vt:lpstr>
      <vt:lpstr>Mechanical Layout</vt:lpstr>
      <vt:lpstr>3D View of integration with DIRC</vt:lpstr>
      <vt:lpstr>Slide 11</vt:lpstr>
    </vt:vector>
  </TitlesOfParts>
  <Company>GSI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SciTil development Workshop Vienna July 2014 </dc:title>
  <dc:creator>Herbert Orth</dc:creator>
  <cp:lastModifiedBy>Herbert Orth</cp:lastModifiedBy>
  <cp:revision>5</cp:revision>
  <dcterms:created xsi:type="dcterms:W3CDTF">2014-07-24T06:23:59Z</dcterms:created>
  <dcterms:modified xsi:type="dcterms:W3CDTF">2014-07-24T07:25:55Z</dcterms:modified>
</cp:coreProperties>
</file>