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7" r:id="rId2"/>
    <p:sldId id="264" r:id="rId3"/>
    <p:sldId id="265" r:id="rId4"/>
    <p:sldId id="270" r:id="rId5"/>
    <p:sldId id="261" r:id="rId6"/>
    <p:sldId id="266" r:id="rId7"/>
    <p:sldId id="268" r:id="rId8"/>
    <p:sldId id="263" r:id="rId9"/>
    <p:sldId id="274" r:id="rId10"/>
    <p:sldId id="275" r:id="rId11"/>
    <p:sldId id="276" r:id="rId12"/>
    <p:sldId id="259" r:id="rId13"/>
    <p:sldId id="25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005B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62" d="100"/>
          <a:sy n="62" d="100"/>
        </p:scale>
        <p:origin x="-1736" y="-112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96779B-DACA-8C44-A3BC-5D3A5EC38C48}" type="datetimeFigureOut">
              <a:rPr lang="en-US" smtClean="0"/>
              <a:t>08.09.14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F74BD5-AAC1-504F-89A9-932250C3DA0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04969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2D5E2F-580E-494C-A31A-F38657617FB1}" type="datetimeFigureOut">
              <a:rPr lang="en-US" smtClean="0"/>
              <a:t>08.09.14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A6F83F-27B1-B64F-BE05-04B2C675132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87150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  <a:p>
            <a:r>
              <a:rPr lang="de-DE"/>
              <a:t>----- Meeting Notes (08.09.14 08:22) -----</a:t>
            </a:r>
          </a:p>
          <a:p>
            <a:r>
              <a:rPr lang="de-DE"/>
              <a:t>req-rep peer to peer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6F83F-27B1-B64F-BE05-04B2C675132B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1335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6F83F-27B1-B64F-BE05-04B2C675132B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6408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251520" y="2286000"/>
            <a:ext cx="8892480" cy="4572000"/>
          </a:xfrm>
          <a:prstGeom prst="rect">
            <a:avLst/>
          </a:prstGeom>
          <a:solidFill>
            <a:srgbClr val="005B82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07.09.14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PANDA Collaboration Meeting Frascati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F1C8E652-C305-EC47-8E33-EC0FD79E95F8}" type="slidenum">
              <a:rPr lang="de-DE" smtClean="0"/>
              <a:t>‹#›</a:t>
            </a:fld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7308304" y="2142"/>
            <a:ext cx="1835696" cy="97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Picture 60" descr="logo_699c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225" y="249053"/>
            <a:ext cx="2517775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827584" y="2708275"/>
            <a:ext cx="7254875" cy="7927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Unsere Ziele</a:t>
            </a:r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827584" y="3501008"/>
            <a:ext cx="7254875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Das Forschungszentrum im Fokus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827584" y="4868863"/>
            <a:ext cx="6481763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10. Mai 2011 | Theo Mustermann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38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720000" y="1988840"/>
            <a:ext cx="8075240" cy="41044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Hier steht Blindtext zu einem Thema mit Einleitung und folgenden Aufzählungspunkten: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> </a:t>
            </a: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nonummy</a:t>
            </a:r>
            <a:r>
              <a:rPr lang="de-DE" dirty="0" smtClean="0"/>
              <a:t> </a:t>
            </a:r>
            <a:r>
              <a:rPr lang="de-DE" dirty="0" err="1" smtClean="0"/>
              <a:t>nibh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tincidunt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laoreet</a:t>
            </a:r>
            <a:r>
              <a:rPr lang="de-DE" dirty="0" smtClean="0"/>
              <a:t>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> </a:t>
            </a: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nonummy</a:t>
            </a:r>
            <a:r>
              <a:rPr lang="de-DE" dirty="0" smtClean="0"/>
              <a:t> </a:t>
            </a:r>
            <a:r>
              <a:rPr lang="de-DE" dirty="0" err="1" smtClean="0"/>
              <a:t>tincidunt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laoreet</a:t>
            </a:r>
            <a:r>
              <a:rPr lang="de-DE" dirty="0" smtClean="0"/>
              <a:t>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. </a:t>
            </a: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nonummy</a:t>
            </a:r>
            <a:r>
              <a:rPr lang="de-DE" dirty="0" smtClean="0"/>
              <a:t> </a:t>
            </a:r>
            <a:r>
              <a:rPr lang="de-DE" dirty="0" err="1" smtClean="0"/>
              <a:t>nibh</a:t>
            </a:r>
            <a:r>
              <a:rPr lang="de-DE" dirty="0" smtClean="0"/>
              <a:t> </a:t>
            </a:r>
            <a:r>
              <a:rPr lang="de-DE" dirty="0" err="1" smtClean="0"/>
              <a:t>euismod</a:t>
            </a:r>
            <a:r>
              <a:rPr lang="de-DE" dirty="0" smtClean="0"/>
              <a:t> </a:t>
            </a:r>
            <a:r>
              <a:rPr lang="de-DE" dirty="0" err="1" smtClean="0"/>
              <a:t>tincidunt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laoreet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. 	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07.09.14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PANDA Collaboration Meeting Frascati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E652-C305-EC47-8E33-EC0FD79E95F8}" type="slidenum">
              <a:rPr lang="de-DE" smtClean="0"/>
              <a:t>‹#›</a:t>
            </a:fld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idx="17" hasCustomPrompt="1"/>
          </p:nvPr>
        </p:nvSpPr>
        <p:spPr>
          <a:xfrm>
            <a:off x="720000" y="1152000"/>
            <a:ext cx="7488832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800" b="1" baseline="0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Musterpräsentation</a:t>
            </a:r>
          </a:p>
        </p:txBody>
      </p:sp>
    </p:spTree>
    <p:extLst>
      <p:ext uri="{BB962C8B-B14F-4D97-AF65-F5344CB8AC3E}">
        <p14:creationId xmlns:p14="http://schemas.microsoft.com/office/powerpoint/2010/main" val="3191010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07.09.14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PANDA Collaboration Meeting Frascati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E652-C305-EC47-8E33-EC0FD79E95F8}" type="slidenum">
              <a:rPr lang="de-DE" smtClean="0"/>
              <a:t>‹#›</a:t>
            </a:fld>
            <a:endParaRPr lang="de-DE"/>
          </a:p>
        </p:txBody>
      </p:sp>
      <p:sp>
        <p:nvSpPr>
          <p:cNvPr id="8" name="Inhaltsplatzhalter 2"/>
          <p:cNvSpPr>
            <a:spLocks noGrp="1"/>
          </p:cNvSpPr>
          <p:nvPr>
            <p:ph idx="1" hasCustomPrompt="1"/>
          </p:nvPr>
        </p:nvSpPr>
        <p:spPr>
          <a:xfrm>
            <a:off x="720000" y="1990800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Überschrift zu einem Thema mit Bildern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4"/>
          </p:nvPr>
        </p:nvSpPr>
        <p:spPr>
          <a:xfrm>
            <a:off x="720000" y="2638800"/>
            <a:ext cx="3600400" cy="31664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idx="16"/>
          </p:nvPr>
        </p:nvSpPr>
        <p:spPr>
          <a:xfrm>
            <a:off x="4572000" y="2638800"/>
            <a:ext cx="4320480" cy="31664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7" hasCustomPrompt="1"/>
          </p:nvPr>
        </p:nvSpPr>
        <p:spPr>
          <a:xfrm>
            <a:off x="720000" y="1152000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800" b="1" baseline="0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Falls Sie Bilder zeigen möchten …</a:t>
            </a:r>
          </a:p>
        </p:txBody>
      </p:sp>
      <p:sp>
        <p:nvSpPr>
          <p:cNvPr id="14" name="Inhaltsplatzhalter 13"/>
          <p:cNvSpPr>
            <a:spLocks noGrp="1"/>
          </p:cNvSpPr>
          <p:nvPr>
            <p:ph idx="18"/>
          </p:nvPr>
        </p:nvSpPr>
        <p:spPr>
          <a:xfrm>
            <a:off x="720000" y="5949280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15" name="Inhaltsplatzhalter 13"/>
          <p:cNvSpPr>
            <a:spLocks noGrp="1"/>
          </p:cNvSpPr>
          <p:nvPr>
            <p:ph idx="19"/>
          </p:nvPr>
        </p:nvSpPr>
        <p:spPr>
          <a:xfrm>
            <a:off x="4572000" y="5949280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8597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07.09.14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PANDA Collaboration Meeting Frascati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E652-C305-EC47-8E33-EC0FD79E95F8}" type="slidenum">
              <a:rPr lang="de-DE" smtClean="0"/>
              <a:t>‹#›</a:t>
            </a:fld>
            <a:endParaRPr lang="de-DE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720000" y="1988841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Überschrift zu einem Thema mit Grafiken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idx="14" hasCustomPrompt="1"/>
          </p:nvPr>
        </p:nvSpPr>
        <p:spPr>
          <a:xfrm>
            <a:off x="720000" y="2636912"/>
            <a:ext cx="3491960" cy="31683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Grafik 1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6" hasCustomPrompt="1"/>
          </p:nvPr>
        </p:nvSpPr>
        <p:spPr>
          <a:xfrm>
            <a:off x="4572000" y="2636912"/>
            <a:ext cx="4320480" cy="31683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Grafik 2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idx="17" hasCustomPrompt="1"/>
          </p:nvPr>
        </p:nvSpPr>
        <p:spPr>
          <a:xfrm>
            <a:off x="720000" y="1152000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800" b="1" baseline="0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… oder Grafiken</a:t>
            </a:r>
          </a:p>
        </p:txBody>
      </p:sp>
      <p:sp>
        <p:nvSpPr>
          <p:cNvPr id="15" name="Inhaltsplatzhalter 13"/>
          <p:cNvSpPr>
            <a:spLocks noGrp="1"/>
          </p:cNvSpPr>
          <p:nvPr>
            <p:ph idx="18" hasCustomPrompt="1"/>
          </p:nvPr>
        </p:nvSpPr>
        <p:spPr>
          <a:xfrm>
            <a:off x="720000" y="5949280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Grafik 1: Blindtext</a:t>
            </a:r>
            <a:endParaRPr lang="de-DE" dirty="0"/>
          </a:p>
        </p:txBody>
      </p:sp>
      <p:sp>
        <p:nvSpPr>
          <p:cNvPr id="16" name="Inhaltsplatzhalter 13"/>
          <p:cNvSpPr>
            <a:spLocks noGrp="1"/>
          </p:cNvSpPr>
          <p:nvPr>
            <p:ph idx="19" hasCustomPrompt="1"/>
          </p:nvPr>
        </p:nvSpPr>
        <p:spPr>
          <a:xfrm>
            <a:off x="4572000" y="5949280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Grafik 2: Blindtext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7673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07.09.14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PANDA Collaboration Meeting Frascati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E652-C305-EC47-8E33-EC0FD79E95F8}" type="slidenum">
              <a:rPr lang="de-DE" smtClean="0"/>
              <a:t>‹#›</a:t>
            </a:fld>
            <a:endParaRPr lang="de-DE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720000" y="1988841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Überschrift zu einem Thema mit Grafiken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idx="14" hasCustomPrompt="1"/>
          </p:nvPr>
        </p:nvSpPr>
        <p:spPr>
          <a:xfrm>
            <a:off x="720000" y="2636912"/>
            <a:ext cx="3024336" cy="31683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Grafik 1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6" hasCustomPrompt="1"/>
          </p:nvPr>
        </p:nvSpPr>
        <p:spPr>
          <a:xfrm>
            <a:off x="4572000" y="2636912"/>
            <a:ext cx="4320480" cy="31683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Grafik 2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idx="17" hasCustomPrompt="1"/>
          </p:nvPr>
        </p:nvSpPr>
        <p:spPr>
          <a:xfrm>
            <a:off x="720000" y="1152000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800" b="1" baseline="0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Sie können auch kombinieren</a:t>
            </a:r>
          </a:p>
        </p:txBody>
      </p:sp>
      <p:sp>
        <p:nvSpPr>
          <p:cNvPr id="15" name="Inhaltsplatzhalter 13"/>
          <p:cNvSpPr>
            <a:spLocks noGrp="1"/>
          </p:cNvSpPr>
          <p:nvPr>
            <p:ph idx="18" hasCustomPrompt="1"/>
          </p:nvPr>
        </p:nvSpPr>
        <p:spPr>
          <a:xfrm>
            <a:off x="720000" y="5949280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Blindtext für eine Bildunterschrift</a:t>
            </a:r>
            <a:endParaRPr lang="de-DE" dirty="0"/>
          </a:p>
        </p:txBody>
      </p:sp>
      <p:sp>
        <p:nvSpPr>
          <p:cNvPr id="16" name="Inhaltsplatzhalter 13"/>
          <p:cNvSpPr>
            <a:spLocks noGrp="1"/>
          </p:cNvSpPr>
          <p:nvPr>
            <p:ph idx="19" hasCustomPrompt="1"/>
          </p:nvPr>
        </p:nvSpPr>
        <p:spPr>
          <a:xfrm>
            <a:off x="4572000" y="5949280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Diagramm: Blindtext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2977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07.09.14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PANDA Collaboration Meeting Frascati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E652-C305-EC47-8E33-EC0FD79E95F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0833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20000" y="6356350"/>
            <a:ext cx="21336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07.09.14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PANDA Collaboration Meeting Frascati</a:t>
            </a:r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1C8E652-C305-EC47-8E33-EC0FD79E95F8}" type="slidenum">
              <a:rPr lang="de-DE" smtClean="0"/>
              <a:t>‹#›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0" y="2286000"/>
            <a:ext cx="126000" cy="2286000"/>
          </a:xfrm>
          <a:prstGeom prst="rect">
            <a:avLst/>
          </a:prstGeom>
          <a:solidFill>
            <a:srgbClr val="B9B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5B82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26000" y="2286000"/>
            <a:ext cx="126000" cy="2286000"/>
          </a:xfrm>
          <a:prstGeom prst="rect">
            <a:avLst/>
          </a:prstGeom>
          <a:solidFill>
            <a:srgbClr val="515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9C9C9C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0" y="0"/>
            <a:ext cx="126000" cy="2286000"/>
          </a:xfrm>
          <a:prstGeom prst="rect">
            <a:avLst/>
          </a:prstGeom>
          <a:solidFill>
            <a:srgbClr val="005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5B82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26000" y="0"/>
            <a:ext cx="126000" cy="2286000"/>
          </a:xfrm>
          <a:prstGeom prst="rect">
            <a:avLst/>
          </a:prstGeom>
          <a:solidFill>
            <a:srgbClr val="9C9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9C9C9C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0" y="4572000"/>
            <a:ext cx="126000" cy="228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5B82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126000" y="4572000"/>
            <a:ext cx="126000" cy="2286000"/>
          </a:xfrm>
          <a:prstGeom prst="rect">
            <a:avLst/>
          </a:prstGeom>
          <a:solidFill>
            <a:srgbClr val="9C9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9C9C9C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000" y="151200"/>
            <a:ext cx="1440000" cy="46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hteck 12"/>
          <p:cNvSpPr/>
          <p:nvPr/>
        </p:nvSpPr>
        <p:spPr>
          <a:xfrm rot="-5400000">
            <a:off x="-1076400" y="5665703"/>
            <a:ext cx="2276872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de-DE" sz="700" dirty="0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Mitglied der Helmholtz-Gemeinschaft</a:t>
            </a:r>
            <a:endParaRPr lang="de-DE" sz="700" dirty="0">
              <a:solidFill>
                <a:srgbClr val="51515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82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27584" y="2708275"/>
            <a:ext cx="7487850" cy="1547561"/>
          </a:xfrm>
        </p:spPr>
        <p:txBody>
          <a:bodyPr/>
          <a:lstStyle/>
          <a:p>
            <a:r>
              <a:rPr lang="de-DE" dirty="0" err="1" smtClean="0"/>
              <a:t>FairMQ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FPGAs </a:t>
            </a:r>
            <a:r>
              <a:rPr lang="de-DE" dirty="0" err="1" smtClean="0"/>
              <a:t>and</a:t>
            </a:r>
            <a:r>
              <a:rPr lang="de-DE" dirty="0" smtClean="0"/>
              <a:t> GPUs</a:t>
            </a:r>
            <a:endParaRPr lang="de-D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 smtClean="0"/>
              <a:t>Simone Esch – </a:t>
            </a:r>
            <a:r>
              <a:rPr lang="de-DE" dirty="0" err="1" smtClean="0"/>
              <a:t>s.esch@fz-juelich.de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08428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07.09.14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PANDA Collaboration Meeting Frascati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E652-C305-EC47-8E33-EC0FD79E95F8}" type="slidenum">
              <a:rPr lang="de-DE" smtClean="0"/>
              <a:t>10</a:t>
            </a:fld>
            <a:endParaRPr lang="de-DE"/>
          </a:p>
        </p:txBody>
      </p:sp>
      <p:sp>
        <p:nvSpPr>
          <p:cNvPr id="6" name="Content Placeholder 5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de-DE" dirty="0" smtClean="0"/>
              <a:t>Test </a:t>
            </a:r>
            <a:r>
              <a:rPr lang="de-DE" dirty="0" err="1" smtClean="0"/>
              <a:t>Configuration</a:t>
            </a:r>
            <a:endParaRPr lang="de-DE" dirty="0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1370841" y="1728064"/>
            <a:ext cx="1739397" cy="1344872"/>
          </a:xfrm>
          <a:prstGeom prst="rect">
            <a:avLst/>
          </a:prstGeom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4874259" y="4217133"/>
            <a:ext cx="4206240" cy="1190520"/>
          </a:xfrm>
          <a:prstGeom prst="rect">
            <a:avLst/>
          </a:prstGeom>
          <a:ln>
            <a:noFill/>
          </a:ln>
        </p:spPr>
      </p:pic>
      <p:sp>
        <p:nvSpPr>
          <p:cNvPr id="9" name="TextShape 2"/>
          <p:cNvSpPr txBox="1"/>
          <p:nvPr/>
        </p:nvSpPr>
        <p:spPr>
          <a:xfrm>
            <a:off x="882882" y="3226016"/>
            <a:ext cx="3091211" cy="50260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/>
          <a:lstStyle/>
          <a:p>
            <a:pPr algn="ctr">
              <a:buSzPct val="80000"/>
            </a:pPr>
            <a:r>
              <a:rPr lang="en-US" sz="2000" dirty="0" err="1">
                <a:latin typeface="Arial"/>
                <a:cs typeface="Arial"/>
              </a:rPr>
              <a:t>GpuSender</a:t>
            </a:r>
            <a:r>
              <a:rPr lang="en-US" sz="2000" dirty="0">
                <a:latin typeface="Arial"/>
                <a:cs typeface="Arial"/>
              </a:rPr>
              <a:t> to </a:t>
            </a:r>
            <a:r>
              <a:rPr lang="en-US" sz="2000" dirty="0" smtClean="0">
                <a:latin typeface="Arial"/>
                <a:cs typeface="Arial"/>
              </a:rPr>
              <a:t>Receiver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0" name="TextShape 3"/>
          <p:cNvSpPr txBox="1"/>
          <p:nvPr/>
        </p:nvSpPr>
        <p:spPr>
          <a:xfrm>
            <a:off x="5022428" y="3204849"/>
            <a:ext cx="3574618" cy="50260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/>
          <a:lstStyle/>
          <a:p>
            <a:pPr algn="ctr">
              <a:buSzPct val="80000"/>
            </a:pPr>
            <a:r>
              <a:rPr lang="en-US" sz="2000" dirty="0" err="1">
                <a:latin typeface="Arial"/>
                <a:cs typeface="Arial"/>
              </a:rPr>
              <a:t>GpuSender</a:t>
            </a:r>
            <a:r>
              <a:rPr lang="en-US" sz="2000" dirty="0">
                <a:latin typeface="Arial"/>
                <a:cs typeface="Arial"/>
              </a:rPr>
              <a:t> to </a:t>
            </a:r>
            <a:r>
              <a:rPr lang="en-US" sz="2000" dirty="0" err="1" smtClean="0">
                <a:latin typeface="Arial"/>
                <a:cs typeface="Arial"/>
              </a:rPr>
              <a:t>GpuReceiver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1" name="TextShape 4"/>
          <p:cNvSpPr txBox="1"/>
          <p:nvPr/>
        </p:nvSpPr>
        <p:spPr>
          <a:xfrm>
            <a:off x="882882" y="5714001"/>
            <a:ext cx="3091211" cy="50260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/>
          <a:lstStyle/>
          <a:p>
            <a:pPr algn="ctr">
              <a:buSzPct val="80000"/>
            </a:pPr>
            <a:r>
              <a:rPr lang="en-US" sz="2000" dirty="0" err="1">
                <a:latin typeface="Arial"/>
                <a:cs typeface="Arial"/>
              </a:rPr>
              <a:t>GpuSender</a:t>
            </a:r>
            <a:r>
              <a:rPr lang="en-US" sz="2000" dirty="0">
                <a:latin typeface="Arial"/>
                <a:cs typeface="Arial"/>
              </a:rPr>
              <a:t> to </a:t>
            </a:r>
            <a:r>
              <a:rPr lang="en-US" sz="2000" dirty="0" smtClean="0">
                <a:latin typeface="Arial"/>
                <a:cs typeface="Arial"/>
              </a:rPr>
              <a:t>Receiver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2" name="TextShape 5"/>
          <p:cNvSpPr txBox="1"/>
          <p:nvPr/>
        </p:nvSpPr>
        <p:spPr>
          <a:xfrm>
            <a:off x="5022428" y="5775462"/>
            <a:ext cx="3574618" cy="50260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/>
          <a:lstStyle/>
          <a:p>
            <a:pPr algn="ctr">
              <a:buSzPct val="80000"/>
            </a:pPr>
            <a:r>
              <a:rPr lang="en-US" sz="2000" dirty="0" err="1">
                <a:latin typeface="Arial"/>
                <a:cs typeface="Arial"/>
              </a:rPr>
              <a:t>GpuSender</a:t>
            </a:r>
            <a:r>
              <a:rPr lang="en-US" sz="2000" dirty="0">
                <a:latin typeface="Arial"/>
                <a:cs typeface="Arial"/>
              </a:rPr>
              <a:t> to </a:t>
            </a:r>
            <a:r>
              <a:rPr lang="en-US" sz="2000" dirty="0" err="1" smtClean="0">
                <a:latin typeface="Arial"/>
                <a:cs typeface="Arial"/>
              </a:rPr>
              <a:t>GpuReceiver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4"/>
          <a:stretch>
            <a:fillRect/>
          </a:stretch>
        </p:blipFill>
        <p:spPr>
          <a:xfrm>
            <a:off x="5880920" y="1654560"/>
            <a:ext cx="1736522" cy="1342392"/>
          </a:xfrm>
          <a:prstGeom prst="rect">
            <a:avLst/>
          </a:prstGeom>
          <a:ln>
            <a:noFill/>
          </a:ln>
        </p:spPr>
      </p:pic>
      <p:pic>
        <p:nvPicPr>
          <p:cNvPr id="14" name="Picture 13"/>
          <p:cNvPicPr/>
          <p:nvPr/>
        </p:nvPicPr>
        <p:blipFill>
          <a:blip r:embed="rId5"/>
          <a:stretch>
            <a:fillRect/>
          </a:stretch>
        </p:blipFill>
        <p:spPr>
          <a:xfrm>
            <a:off x="367429" y="4217133"/>
            <a:ext cx="4295160" cy="12157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5302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1919351" y="1162330"/>
            <a:ext cx="5757332" cy="3640462"/>
          </a:xfrm>
          <a:prstGeom prst="rect">
            <a:avLst/>
          </a:prstGeom>
          <a:ln>
            <a:noFill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07.09.14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PANDA Collaboration Meeting Frascati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E652-C305-EC47-8E33-EC0FD79E95F8}" type="slidenum">
              <a:rPr lang="de-DE" smtClean="0"/>
              <a:t>11</a:t>
            </a:fld>
            <a:endParaRPr lang="de-DE"/>
          </a:p>
        </p:txBody>
      </p:sp>
      <p:sp>
        <p:nvSpPr>
          <p:cNvPr id="6" name="Content Placeholder 5"/>
          <p:cNvSpPr>
            <a:spLocks noGrp="1"/>
          </p:cNvSpPr>
          <p:nvPr>
            <p:ph idx="17"/>
          </p:nvPr>
        </p:nvSpPr>
        <p:spPr>
          <a:xfrm>
            <a:off x="720000" y="863968"/>
            <a:ext cx="7488832" cy="576064"/>
          </a:xfrm>
        </p:spPr>
        <p:txBody>
          <a:bodyPr/>
          <a:lstStyle/>
          <a:p>
            <a:r>
              <a:rPr lang="de-DE" dirty="0" smtClean="0"/>
              <a:t>Test </a:t>
            </a:r>
            <a:r>
              <a:rPr lang="de-DE" dirty="0" err="1" smtClean="0"/>
              <a:t>Results</a:t>
            </a:r>
            <a:endParaRPr lang="de-DE" dirty="0"/>
          </a:p>
        </p:txBody>
      </p:sp>
      <p:sp>
        <p:nvSpPr>
          <p:cNvPr id="8" name="TextShape 2"/>
          <p:cNvSpPr txBox="1"/>
          <p:nvPr/>
        </p:nvSpPr>
        <p:spPr>
          <a:xfrm>
            <a:off x="336527" y="4911588"/>
            <a:ext cx="8828640" cy="1626840"/>
          </a:xfrm>
          <a:prstGeom prst="rect">
            <a:avLst/>
          </a:prstGeom>
        </p:spPr>
        <p:txBody>
          <a:bodyPr lIns="90000" tIns="45000" rIns="90000" bIns="45000"/>
          <a:lstStyle/>
          <a:p>
            <a:pPr marL="342900" indent="-342900">
              <a:buClr>
                <a:srgbClr val="005B82"/>
              </a:buClr>
              <a:buSzPct val="80000"/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Study response of data generation and transmission chain:</a:t>
            </a:r>
            <a:endParaRPr sz="2000" dirty="0">
              <a:latin typeface="Arial"/>
              <a:cs typeface="Arial"/>
            </a:endParaRPr>
          </a:p>
          <a:p>
            <a:pPr marL="342900" indent="-342900">
              <a:buClr>
                <a:srgbClr val="005B82"/>
              </a:buClr>
              <a:buSzPct val="80000"/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analyze transmission rate as a function of the number of events</a:t>
            </a:r>
            <a:endParaRPr sz="2000" dirty="0">
              <a:latin typeface="Arial"/>
              <a:cs typeface="Arial"/>
            </a:endParaRPr>
          </a:p>
          <a:p>
            <a:pPr marL="342900" indent="-342900">
              <a:buClr>
                <a:srgbClr val="005B82"/>
              </a:buClr>
              <a:buSzPct val="80000"/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for different configurations</a:t>
            </a:r>
            <a:endParaRPr sz="2000" dirty="0">
              <a:latin typeface="Arial"/>
              <a:cs typeface="Arial"/>
            </a:endParaRPr>
          </a:p>
          <a:p>
            <a:pPr marL="342900" indent="-342900">
              <a:buClr>
                <a:srgbClr val="005B82"/>
              </a:buClr>
              <a:buSzPct val="80000"/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Performance of transmission over network limited by available bandwidth</a:t>
            </a:r>
            <a:endParaRPr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5604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20000" y="910776"/>
            <a:ext cx="8075240" cy="3002807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err="1" smtClean="0"/>
              <a:t>FairRoot</a:t>
            </a:r>
            <a:r>
              <a:rPr lang="en-US" dirty="0" smtClean="0"/>
              <a:t> uses message queues for inter-process and/or inter-host communication, </a:t>
            </a:r>
            <a:r>
              <a:rPr lang="en-US" dirty="0" err="1" smtClean="0"/>
              <a:t>FairMQ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JDRS and GPU have been interfaced with </a:t>
            </a:r>
            <a:r>
              <a:rPr lang="en-US" dirty="0" err="1" smtClean="0"/>
              <a:t>FairMQ</a:t>
            </a:r>
            <a:r>
              <a:rPr lang="en-US" dirty="0" smtClean="0"/>
              <a:t> transport layer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Planned to use for ToPix4 </a:t>
            </a:r>
            <a:r>
              <a:rPr lang="en-US" dirty="0" err="1" smtClean="0"/>
              <a:t>testbeam</a:t>
            </a:r>
            <a:r>
              <a:rPr lang="en-US" dirty="0" smtClean="0"/>
              <a:t> in </a:t>
            </a:r>
            <a:r>
              <a:rPr lang="en-US" dirty="0"/>
              <a:t>O</a:t>
            </a:r>
            <a:r>
              <a:rPr lang="en-US" dirty="0" smtClean="0"/>
              <a:t>ctober 2014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Performance tests an optimization for GPU online analysis are ongoing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7"/>
          </p:nvPr>
        </p:nvSpPr>
        <p:spPr>
          <a:xfrm>
            <a:off x="720000" y="192080"/>
            <a:ext cx="7488832" cy="576064"/>
          </a:xfrm>
        </p:spPr>
        <p:txBody>
          <a:bodyPr/>
          <a:lstStyle/>
          <a:p>
            <a:r>
              <a:rPr lang="de-DE" dirty="0" smtClean="0"/>
              <a:t>Summary</a:t>
            </a:r>
            <a:endParaRPr lang="de-DE" dirty="0"/>
          </a:p>
        </p:txBody>
      </p:sp>
      <p:grpSp>
        <p:nvGrpSpPr>
          <p:cNvPr id="10" name="Group 9"/>
          <p:cNvGrpSpPr/>
          <p:nvPr/>
        </p:nvGrpSpPr>
        <p:grpSpPr>
          <a:xfrm>
            <a:off x="755650" y="3559953"/>
            <a:ext cx="7740650" cy="2795587"/>
            <a:chOff x="755650" y="3641901"/>
            <a:chExt cx="7740650" cy="2795587"/>
          </a:xfrm>
        </p:grpSpPr>
        <p:sp>
          <p:nvSpPr>
            <p:cNvPr id="7" name="Content Placeholder 1"/>
            <p:cNvSpPr txBox="1">
              <a:spLocks/>
            </p:cNvSpPr>
            <p:nvPr/>
          </p:nvSpPr>
          <p:spPr>
            <a:xfrm>
              <a:off x="755650" y="5429426"/>
              <a:ext cx="7740650" cy="10080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Clr>
                  <a:srgbClr val="005B82"/>
                </a:buClr>
                <a:buSzPct val="80000"/>
                <a:buFontTx/>
                <a:buNone/>
                <a:defRPr sz="2200" kern="1200" baseline="0">
                  <a:solidFill>
                    <a:schemeClr val="lt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Clr>
                  <a:srgbClr val="005B82"/>
                </a:buClr>
                <a:buSzPct val="80000"/>
                <a:buFont typeface="Wingdings" pitchFamily="2" charset="2"/>
                <a:buNone/>
                <a:defRPr sz="2200" kern="1200">
                  <a:solidFill>
                    <a:schemeClr val="lt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Clr>
                  <a:srgbClr val="005B82"/>
                </a:buClr>
                <a:buSzPct val="80000"/>
                <a:buFont typeface="Wingdings" pitchFamily="2" charset="2"/>
                <a:buChar char="§"/>
                <a:defRPr sz="2200" kern="1200">
                  <a:solidFill>
                    <a:schemeClr val="lt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Clr>
                  <a:srgbClr val="005B82"/>
                </a:buClr>
                <a:buSzPct val="80000"/>
                <a:buFont typeface="Wingdings" pitchFamily="2" charset="2"/>
                <a:buChar char="§"/>
                <a:defRPr sz="2200" kern="1200">
                  <a:solidFill>
                    <a:schemeClr val="lt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Clr>
                  <a:srgbClr val="005B82"/>
                </a:buClr>
                <a:buSzPct val="80000"/>
                <a:buFont typeface="Wingdings" pitchFamily="2" charset="2"/>
                <a:buChar char="§"/>
                <a:defRPr sz="2200" kern="1200">
                  <a:solidFill>
                    <a:schemeClr val="lt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3600" smtClean="0"/>
                <a:t>Thank you for your attention </a:t>
              </a:r>
              <a:endParaRPr lang="en-US" sz="36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3844925" y="5357988"/>
              <a:ext cx="288925" cy="239713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n-US" sz="1800"/>
            </a:p>
          </p:txBody>
        </p:sp>
        <p:pic>
          <p:nvPicPr>
            <p:cNvPr id="9" name="Picture 6" descr="panda_7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500" y="3641901"/>
              <a:ext cx="2008188" cy="196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PANDA Collaboration Meeting Frascati</a:t>
            </a:r>
            <a:endParaRPr lang="de-DE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07.09.14</a:t>
            </a:r>
            <a:endParaRPr lang="de-DE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E652-C305-EC47-8E33-EC0FD79E95F8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1377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650" y="3716338"/>
            <a:ext cx="7740650" cy="100806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Thank </a:t>
            </a:r>
            <a:r>
              <a:rPr lang="en-US" sz="3600" dirty="0"/>
              <a:t>y</a:t>
            </a:r>
            <a:r>
              <a:rPr lang="en-US" sz="3600" dirty="0" smtClean="0"/>
              <a:t>ou for </a:t>
            </a:r>
            <a:r>
              <a:rPr lang="en-US" sz="3600" dirty="0"/>
              <a:t>y</a:t>
            </a:r>
            <a:r>
              <a:rPr lang="en-US" sz="3600" dirty="0" smtClean="0"/>
              <a:t>our attention </a:t>
            </a:r>
            <a:endParaRPr lang="en-US" sz="3600" dirty="0"/>
          </a:p>
        </p:txBody>
      </p:sp>
      <p:sp>
        <p:nvSpPr>
          <p:cNvPr id="19460" name="Content Placeholder 5"/>
          <p:cNvSpPr>
            <a:spLocks noGrp="1"/>
          </p:cNvSpPr>
          <p:nvPr>
            <p:ph idx="17"/>
          </p:nvPr>
        </p:nvSpPr>
        <p:spPr bwMode="auto">
          <a:xfrm>
            <a:off x="720725" y="1152525"/>
            <a:ext cx="7488238" cy="576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Dankeschön</a:t>
            </a:r>
          </a:p>
        </p:txBody>
      </p:sp>
      <p:sp>
        <p:nvSpPr>
          <p:cNvPr id="9" name="Oval 8"/>
          <p:cNvSpPr/>
          <p:nvPr/>
        </p:nvSpPr>
        <p:spPr>
          <a:xfrm>
            <a:off x="3844925" y="3644900"/>
            <a:ext cx="288925" cy="239713"/>
          </a:xfrm>
          <a:prstGeom prst="ellipse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1800"/>
          </a:p>
        </p:txBody>
      </p:sp>
      <p:pic>
        <p:nvPicPr>
          <p:cNvPr id="19462" name="Picture 6" descr="panda_7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928813"/>
            <a:ext cx="2008188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PANDA Collaboration Meeting Frascati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07.09.14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E652-C305-EC47-8E33-EC0FD79E95F8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13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70671" y="1871598"/>
            <a:ext cx="7058646" cy="4104455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sz="2000" dirty="0" smtClean="0"/>
              <a:t>The </a:t>
            </a:r>
            <a:r>
              <a:rPr lang="en-US" sz="2000" dirty="0" err="1" smtClean="0"/>
              <a:t>FairRoot</a:t>
            </a:r>
            <a:r>
              <a:rPr lang="en-US" sz="2000" dirty="0" smtClean="0"/>
              <a:t> analysis framework uses message queues for data exchange between different computing tasks and processes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A</a:t>
            </a:r>
            <a:r>
              <a:rPr lang="en-US" sz="2000" dirty="0" smtClean="0"/>
              <a:t>synchronous communication protocol</a:t>
            </a:r>
            <a:br>
              <a:rPr lang="en-US" sz="2000" dirty="0" smtClean="0"/>
            </a:br>
            <a:r>
              <a:rPr lang="en-US" sz="2000" dirty="0" smtClean="0"/>
              <a:t>(i.e. receiver not necessarily active while sending of data)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Not received data is saved in a FIFO</a:t>
            </a:r>
            <a:r>
              <a:rPr lang="en-US" sz="2000" dirty="0"/>
              <a:t> </a:t>
            </a:r>
            <a:r>
              <a:rPr lang="en-US" sz="2000" dirty="0" smtClean="0"/>
              <a:t>(first in, first out) like structure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Message </a:t>
            </a:r>
            <a:r>
              <a:rPr lang="en-US" sz="2000" dirty="0" smtClean="0"/>
              <a:t>queue </a:t>
            </a:r>
            <a:r>
              <a:rPr lang="en-US" sz="2000" dirty="0" smtClean="0"/>
              <a:t>benefits: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/>
              <a:t>Processes are independent from each other 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err="1" smtClean="0"/>
              <a:t>Datapaths</a:t>
            </a:r>
            <a:r>
              <a:rPr lang="en-US" sz="2000" dirty="0" smtClean="0"/>
              <a:t> between processes can be easily changed and adjusted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 smtClean="0"/>
              <a:t>Work can be spread over several processes on different hosts </a:t>
            </a:r>
          </a:p>
          <a:p>
            <a:pPr marL="342900" indent="-342900">
              <a:buFont typeface="Arial"/>
              <a:buChar char="•"/>
            </a:pP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de-DE" dirty="0" smtClean="0"/>
              <a:t>Message Queues</a:t>
            </a:r>
            <a:endParaRPr lang="de-DE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PANDA Collaboration Meeting Frascati</a:t>
            </a:r>
            <a:endParaRPr lang="de-DE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07.09.14</a:t>
            </a:r>
            <a:endParaRPr lang="de-DE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E652-C305-EC47-8E33-EC0FD79E95F8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3671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de-DE" dirty="0" err="1" smtClean="0"/>
              <a:t>FairMQ</a:t>
            </a:r>
            <a:r>
              <a:rPr lang="de-DE" dirty="0" smtClean="0"/>
              <a:t>: Abstract </a:t>
            </a:r>
            <a:r>
              <a:rPr lang="de-DE" dirty="0" err="1" smtClean="0"/>
              <a:t>transport</a:t>
            </a:r>
            <a:r>
              <a:rPr lang="de-DE" dirty="0" smtClean="0"/>
              <a:t> </a:t>
            </a:r>
            <a:r>
              <a:rPr lang="de-DE" dirty="0" err="1" smtClean="0"/>
              <a:t>layer</a:t>
            </a:r>
            <a:r>
              <a:rPr lang="de-DE" dirty="0" smtClean="0"/>
              <a:t> in </a:t>
            </a:r>
            <a:r>
              <a:rPr lang="de-DE" dirty="0" err="1" smtClean="0"/>
              <a:t>FairRoot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message</a:t>
            </a:r>
            <a:r>
              <a:rPr lang="de-DE" dirty="0" smtClean="0"/>
              <a:t> </a:t>
            </a:r>
            <a:r>
              <a:rPr lang="de-DE" dirty="0" err="1" smtClean="0"/>
              <a:t>queues</a:t>
            </a:r>
            <a:r>
              <a:rPr lang="de-DE" dirty="0" smtClean="0"/>
              <a:t>,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moment</a:t>
            </a:r>
            <a:r>
              <a:rPr lang="de-DE" dirty="0" smtClean="0"/>
              <a:t> </a:t>
            </a:r>
            <a:r>
              <a:rPr lang="de-DE" dirty="0" err="1" smtClean="0"/>
              <a:t>ZeroMQ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000000"/>
                </a:solidFill>
              </a:rPr>
              <a:t>and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NanoMSG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supported</a:t>
            </a:r>
            <a:endParaRPr lang="de-DE" dirty="0" smtClean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de-DE" dirty="0" smtClean="0"/>
              <a:t>Base </a:t>
            </a:r>
            <a:r>
              <a:rPr lang="de-DE" dirty="0" err="1" smtClean="0"/>
              <a:t>class</a:t>
            </a:r>
            <a:r>
              <a:rPr lang="de-DE" dirty="0" smtClean="0"/>
              <a:t>: </a:t>
            </a:r>
            <a:r>
              <a:rPr lang="de-DE" dirty="0" err="1" smtClean="0"/>
              <a:t>FairDevice</a:t>
            </a:r>
            <a:endParaRPr lang="de-DE" dirty="0" smtClean="0"/>
          </a:p>
          <a:p>
            <a:pPr marL="342900" indent="-342900">
              <a:buFont typeface="Arial"/>
              <a:buChar char="•"/>
            </a:pPr>
            <a:r>
              <a:rPr lang="de-DE" dirty="0" err="1" smtClean="0"/>
              <a:t>Supported</a:t>
            </a:r>
            <a:r>
              <a:rPr lang="de-DE" dirty="0" smtClean="0"/>
              <a:t> </a:t>
            </a:r>
            <a:r>
              <a:rPr lang="de-DE" dirty="0" err="1" smtClean="0"/>
              <a:t>patterns</a:t>
            </a:r>
            <a:r>
              <a:rPr lang="de-DE" dirty="0" smtClean="0"/>
              <a:t>: push-pull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pub-sub</a:t>
            </a:r>
            <a:endParaRPr lang="de-DE" dirty="0" smtClean="0"/>
          </a:p>
          <a:p>
            <a:pPr marL="342900" indent="-342900">
              <a:buFont typeface="Arial"/>
              <a:buChar char="•"/>
            </a:pPr>
            <a:r>
              <a:rPr lang="de-DE" dirty="0" err="1" smtClean="0"/>
              <a:t>Documentation</a:t>
            </a:r>
            <a:r>
              <a:rPr lang="de-DE" dirty="0" smtClean="0"/>
              <a:t> + </a:t>
            </a:r>
            <a:r>
              <a:rPr lang="de-DE" dirty="0" err="1" smtClean="0"/>
              <a:t>examples</a:t>
            </a:r>
            <a:r>
              <a:rPr lang="de-DE" dirty="0" smtClean="0"/>
              <a:t>: </a:t>
            </a:r>
            <a:r>
              <a:rPr lang="de-DE" sz="1800" i="1" dirty="0"/>
              <a:t>https://</a:t>
            </a:r>
            <a:r>
              <a:rPr lang="de-DE" sz="1800" i="1" dirty="0" err="1"/>
              <a:t>github.com</a:t>
            </a:r>
            <a:r>
              <a:rPr lang="de-DE" sz="1800" i="1" dirty="0"/>
              <a:t>/</a:t>
            </a:r>
            <a:r>
              <a:rPr lang="de-DE" sz="1800" i="1" dirty="0" err="1"/>
              <a:t>FairRootGroup</a:t>
            </a:r>
            <a:r>
              <a:rPr lang="de-DE" sz="1800" i="1" dirty="0"/>
              <a:t>/</a:t>
            </a:r>
            <a:r>
              <a:rPr lang="de-DE" sz="1800" i="1" dirty="0" err="1"/>
              <a:t>FairRoot</a:t>
            </a:r>
            <a:r>
              <a:rPr lang="de-DE" sz="1800" i="1" dirty="0"/>
              <a:t>/</a:t>
            </a:r>
            <a:r>
              <a:rPr lang="de-DE" sz="1800" i="1" dirty="0" err="1"/>
              <a:t>tree</a:t>
            </a:r>
            <a:r>
              <a:rPr lang="de-DE" sz="1800" i="1" dirty="0"/>
              <a:t>/</a:t>
            </a:r>
            <a:r>
              <a:rPr lang="de-DE" sz="1800" i="1" dirty="0" err="1"/>
              <a:t>dev</a:t>
            </a:r>
            <a:r>
              <a:rPr lang="de-DE" sz="1800" i="1" dirty="0"/>
              <a:t>/</a:t>
            </a:r>
            <a:r>
              <a:rPr lang="de-DE" sz="1800" i="1" dirty="0" err="1"/>
              <a:t>example</a:t>
            </a:r>
            <a:r>
              <a:rPr lang="de-DE" sz="1800" i="1" dirty="0"/>
              <a:t>/Tutorial3/</a:t>
            </a:r>
            <a:r>
              <a:rPr lang="de-DE" sz="1800" i="1" dirty="0" err="1" smtClean="0"/>
              <a:t>macro</a:t>
            </a:r>
            <a:endParaRPr lang="de-DE" sz="1800" i="1" dirty="0" smtClean="0"/>
          </a:p>
          <a:p>
            <a:pPr marL="342900" indent="-342900">
              <a:buFont typeface="Arial"/>
              <a:buChar char="•"/>
            </a:pPr>
            <a:r>
              <a:rPr lang="de-DE" dirty="0" smtClean="0"/>
              <a:t>Further </a:t>
            </a:r>
            <a:r>
              <a:rPr lang="de-DE" dirty="0" err="1" smtClean="0"/>
              <a:t>information</a:t>
            </a:r>
            <a:r>
              <a:rPr lang="de-DE" dirty="0" smtClean="0"/>
              <a:t> </a:t>
            </a:r>
            <a:r>
              <a:rPr lang="de-DE" dirty="0" err="1" smtClean="0"/>
              <a:t>about</a:t>
            </a:r>
            <a:r>
              <a:rPr lang="de-DE" dirty="0" smtClean="0"/>
              <a:t> </a:t>
            </a:r>
            <a:r>
              <a:rPr lang="de-DE" dirty="0" err="1" smtClean="0"/>
              <a:t>FairMQ</a:t>
            </a:r>
            <a:r>
              <a:rPr lang="de-DE" dirty="0" smtClean="0"/>
              <a:t>: </a:t>
            </a:r>
            <a:br>
              <a:rPr lang="de-DE" dirty="0" smtClean="0"/>
            </a:br>
            <a:r>
              <a:rPr lang="de-DE" sz="1800" i="1" dirty="0" smtClean="0"/>
              <a:t>M. Al-</a:t>
            </a:r>
            <a:r>
              <a:rPr lang="de-DE" sz="1800" i="1" dirty="0" err="1" smtClean="0"/>
              <a:t>Turany</a:t>
            </a:r>
            <a:r>
              <a:rPr lang="de-DE" sz="1800" i="1" dirty="0" smtClean="0"/>
              <a:t> et al. </a:t>
            </a:r>
            <a:br>
              <a:rPr lang="de-DE" sz="1800" i="1" dirty="0" smtClean="0"/>
            </a:br>
            <a:r>
              <a:rPr lang="de-DE" sz="1800" i="1" dirty="0" err="1" smtClean="0"/>
              <a:t>Extending</a:t>
            </a:r>
            <a:r>
              <a:rPr lang="de-DE" sz="1800" i="1" dirty="0" smtClean="0"/>
              <a:t> </a:t>
            </a:r>
            <a:r>
              <a:rPr lang="de-DE" sz="1800" i="1" dirty="0" err="1" smtClean="0"/>
              <a:t>the</a:t>
            </a:r>
            <a:r>
              <a:rPr lang="de-DE" sz="1800" i="1" dirty="0" smtClean="0"/>
              <a:t> </a:t>
            </a:r>
            <a:r>
              <a:rPr lang="de-DE" sz="1800" i="1" dirty="0" err="1" smtClean="0"/>
              <a:t>FairRoot</a:t>
            </a:r>
            <a:r>
              <a:rPr lang="de-DE" sz="1800" i="1" dirty="0" smtClean="0"/>
              <a:t> </a:t>
            </a:r>
            <a:r>
              <a:rPr lang="de-DE" sz="1800" i="1" dirty="0" err="1" smtClean="0"/>
              <a:t>framework</a:t>
            </a:r>
            <a:r>
              <a:rPr lang="de-DE" sz="1800" i="1" dirty="0" smtClean="0"/>
              <a:t> </a:t>
            </a:r>
            <a:r>
              <a:rPr lang="de-DE" sz="1800" i="1" dirty="0" err="1" smtClean="0"/>
              <a:t>to</a:t>
            </a:r>
            <a:r>
              <a:rPr lang="de-DE" sz="1800" i="1" dirty="0" smtClean="0"/>
              <a:t> </a:t>
            </a:r>
            <a:r>
              <a:rPr lang="de-DE" sz="1800" i="1" dirty="0" err="1" smtClean="0"/>
              <a:t>allow</a:t>
            </a:r>
            <a:r>
              <a:rPr lang="de-DE" sz="1800" i="1" dirty="0" smtClean="0"/>
              <a:t> </a:t>
            </a:r>
            <a:r>
              <a:rPr lang="de-DE" sz="1800" i="1" dirty="0" err="1" smtClean="0"/>
              <a:t>for</a:t>
            </a:r>
            <a:r>
              <a:rPr lang="de-DE" sz="1800" i="1" dirty="0" smtClean="0"/>
              <a:t> </a:t>
            </a:r>
            <a:r>
              <a:rPr lang="de-DE" sz="1800" i="1" dirty="0" err="1" smtClean="0"/>
              <a:t>simulation</a:t>
            </a:r>
            <a:r>
              <a:rPr lang="de-DE" sz="1800" i="1" dirty="0" smtClean="0"/>
              <a:t> </a:t>
            </a:r>
            <a:r>
              <a:rPr lang="de-DE" sz="1800" i="1" dirty="0" err="1" smtClean="0"/>
              <a:t>and</a:t>
            </a:r>
            <a:r>
              <a:rPr lang="de-DE" sz="1800" i="1" dirty="0" smtClean="0"/>
              <a:t> </a:t>
            </a:r>
            <a:r>
              <a:rPr lang="de-DE" sz="1800" i="1" dirty="0" err="1" smtClean="0"/>
              <a:t>reconstruction</a:t>
            </a:r>
            <a:r>
              <a:rPr lang="de-DE" sz="1800" i="1" dirty="0" smtClean="0"/>
              <a:t> </a:t>
            </a:r>
            <a:r>
              <a:rPr lang="de-DE" sz="1800" i="1" dirty="0" err="1" smtClean="0"/>
              <a:t>of</a:t>
            </a:r>
            <a:r>
              <a:rPr lang="de-DE" sz="1800" i="1" dirty="0" smtClean="0"/>
              <a:t> </a:t>
            </a:r>
            <a:r>
              <a:rPr lang="de-DE" sz="1800" i="1" dirty="0" err="1" smtClean="0"/>
              <a:t>free</a:t>
            </a:r>
            <a:r>
              <a:rPr lang="de-DE" sz="1800" i="1" dirty="0" smtClean="0"/>
              <a:t> </a:t>
            </a:r>
            <a:r>
              <a:rPr lang="de-DE" sz="1800" i="1" dirty="0" err="1" smtClean="0"/>
              <a:t>streaming</a:t>
            </a:r>
            <a:r>
              <a:rPr lang="de-DE" sz="1800" i="1" dirty="0" smtClean="0"/>
              <a:t> </a:t>
            </a:r>
            <a:r>
              <a:rPr lang="de-DE" sz="1800" i="1" dirty="0" err="1" smtClean="0"/>
              <a:t>data</a:t>
            </a:r>
            <a:r>
              <a:rPr lang="de-DE" sz="1800" i="1" dirty="0" smtClean="0"/>
              <a:t/>
            </a:r>
            <a:br>
              <a:rPr lang="de-DE" sz="1800" i="1" dirty="0" smtClean="0"/>
            </a:br>
            <a:r>
              <a:rPr lang="de-DE" sz="1800" i="1" dirty="0" smtClean="0"/>
              <a:t>DOI: 10.1088/1742-6596/513/2/022001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de-DE" dirty="0" err="1" smtClean="0"/>
              <a:t>FairMQ</a:t>
            </a:r>
            <a:endParaRPr lang="de-DE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PANDA Collaboration Meeting Frascati</a:t>
            </a:r>
            <a:endParaRPr lang="de-DE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07.09.14</a:t>
            </a:r>
            <a:endParaRPr lang="de-DE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E652-C305-EC47-8E33-EC0FD79E95F8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8836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20000" y="1798340"/>
            <a:ext cx="8075240" cy="4558010"/>
          </a:xfrm>
        </p:spPr>
        <p:txBody>
          <a:bodyPr/>
          <a:lstStyle/>
          <a:p>
            <a:r>
              <a:rPr lang="en-US" dirty="0" smtClean="0"/>
              <a:t>Integration of </a:t>
            </a:r>
            <a:r>
              <a:rPr lang="en-US" dirty="0" err="1" smtClean="0"/>
              <a:t>FairMQ</a:t>
            </a:r>
            <a:r>
              <a:rPr lang="en-US" dirty="0" smtClean="0"/>
              <a:t> into external projects: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ym typeface="Wingdings"/>
              </a:rPr>
              <a:t>I</a:t>
            </a:r>
            <a:r>
              <a:rPr lang="en-US" dirty="0"/>
              <a:t>ntegration into Jülich Digital Readout System for ASICs (JDRS)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Analyze data from ASIC prototypes with </a:t>
            </a:r>
            <a:r>
              <a:rPr lang="en-US" dirty="0" err="1" smtClean="0"/>
              <a:t>FairRoot</a:t>
            </a:r>
            <a:endParaRPr lang="en-US" dirty="0" smtClean="0"/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sym typeface="Wingdings"/>
              </a:rPr>
              <a:t>Create </a:t>
            </a:r>
            <a:r>
              <a:rPr lang="en-US" dirty="0" err="1" smtClean="0">
                <a:sym typeface="Wingdings"/>
              </a:rPr>
              <a:t>datapaths</a:t>
            </a:r>
            <a:r>
              <a:rPr lang="en-US" dirty="0" smtClean="0">
                <a:sym typeface="Wingdings"/>
              </a:rPr>
              <a:t> with </a:t>
            </a:r>
            <a:r>
              <a:rPr lang="en-US" dirty="0" err="1" smtClean="0">
                <a:sym typeface="Wingdings"/>
              </a:rPr>
              <a:t>FairMQ</a:t>
            </a:r>
            <a:r>
              <a:rPr lang="en-US" dirty="0" smtClean="0">
                <a:sym typeface="Wingdings"/>
              </a:rPr>
              <a:t> for saving and monitoring of data stream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Use GPU as high performance processor for </a:t>
            </a:r>
            <a:r>
              <a:rPr lang="en-US" dirty="0" err="1" smtClean="0"/>
              <a:t>FairRoot</a:t>
            </a:r>
            <a:endParaRPr lang="en-US" dirty="0" smtClean="0"/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As work towards GPU-based </a:t>
            </a:r>
            <a:r>
              <a:rPr lang="en-US" dirty="0"/>
              <a:t>o</a:t>
            </a:r>
            <a:r>
              <a:rPr lang="en-US" dirty="0" smtClean="0"/>
              <a:t>nline reconstruction </a:t>
            </a:r>
          </a:p>
          <a:p>
            <a:pPr marL="1485900" lvl="2" indent="-342900">
              <a:buFont typeface="Arial"/>
              <a:buChar char="•"/>
            </a:pPr>
            <a:r>
              <a:rPr lang="en-US" dirty="0"/>
              <a:t>U</a:t>
            </a:r>
            <a:r>
              <a:rPr lang="en-US" dirty="0" smtClean="0"/>
              <a:t>nderstanding &amp; evaluation algorithms</a:t>
            </a:r>
          </a:p>
          <a:p>
            <a:pPr marL="1485900" lvl="2" indent="-342900">
              <a:buFont typeface="Arial"/>
              <a:buChar char="•"/>
            </a:pPr>
            <a:r>
              <a:rPr lang="en-US" dirty="0" smtClean="0"/>
              <a:t>Possible data transport layer for actual experiment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Possible application in offline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de-DE" dirty="0" smtClean="0"/>
              <a:t>Integration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FairMQ</a:t>
            </a:r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PANDA Collaboration Meeting Frascati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07.09.14</a:t>
            </a:r>
            <a:endParaRPr lang="de-D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E652-C305-EC47-8E33-EC0FD79E95F8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4327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20000" y="2120800"/>
            <a:ext cx="8075240" cy="3726870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i="1" dirty="0" err="1" smtClean="0"/>
              <a:t>ZeroMQ</a:t>
            </a:r>
            <a:r>
              <a:rPr lang="en-US" i="1" dirty="0" smtClean="0"/>
              <a:t> is a high-performance asynchronous messaging library aimed at use in scalable distributed or concurrent applications.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Open source lightweight messaging system, </a:t>
            </a:r>
            <a:r>
              <a:rPr lang="en-US" dirty="0"/>
              <a:t>d</a:t>
            </a:r>
            <a:r>
              <a:rPr lang="en-US" dirty="0" smtClean="0"/>
              <a:t>esigned for high throughput and low latency scenarios  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Usable in inter-thread, inter-process and inter-node communication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Bindings (interfaces) to use </a:t>
            </a:r>
            <a:r>
              <a:rPr lang="en-US" dirty="0" err="1" smtClean="0"/>
              <a:t>ZeroMQ</a:t>
            </a:r>
            <a:r>
              <a:rPr lang="en-US" dirty="0" smtClean="0"/>
              <a:t> available in more than 30 languages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For </a:t>
            </a:r>
            <a:r>
              <a:rPr lang="en-US" dirty="0"/>
              <a:t>further Information: </a:t>
            </a:r>
            <a:r>
              <a:rPr lang="en-US" i="1" dirty="0"/>
              <a:t>http://</a:t>
            </a:r>
            <a:r>
              <a:rPr lang="en-US" i="1" dirty="0" err="1"/>
              <a:t>zguide.zeromq.org</a:t>
            </a:r>
            <a:r>
              <a:rPr lang="en-US" i="1" dirty="0"/>
              <a:t>/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de-DE" dirty="0" err="1" smtClean="0"/>
              <a:t>ZeroMQ</a:t>
            </a:r>
            <a:endParaRPr lang="de-D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097" y="891224"/>
            <a:ext cx="2679294" cy="83684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440757" y="4204641"/>
            <a:ext cx="1332308" cy="60381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inter-</a:t>
            </a:r>
            <a:r>
              <a:rPr lang="de-DE" dirty="0" err="1" smtClean="0"/>
              <a:t>node</a:t>
            </a:r>
            <a:endParaRPr lang="de-DE" dirty="0"/>
          </a:p>
        </p:txBody>
      </p:sp>
      <p:sp>
        <p:nvSpPr>
          <p:cNvPr id="11" name="Rectangle 10"/>
          <p:cNvSpPr/>
          <p:nvPr/>
        </p:nvSpPr>
        <p:spPr>
          <a:xfrm>
            <a:off x="10925465" y="4204641"/>
            <a:ext cx="1332308" cy="60381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inter-</a:t>
            </a:r>
            <a:r>
              <a:rPr lang="de-DE" dirty="0" err="1" smtClean="0"/>
              <a:t>process</a:t>
            </a:r>
            <a:endParaRPr lang="de-DE" dirty="0"/>
          </a:p>
        </p:txBody>
      </p:sp>
      <p:sp>
        <p:nvSpPr>
          <p:cNvPr id="12" name="Rectangle 11"/>
          <p:cNvSpPr/>
          <p:nvPr/>
        </p:nvSpPr>
        <p:spPr>
          <a:xfrm>
            <a:off x="12410173" y="4204641"/>
            <a:ext cx="1332308" cy="60381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inter-thread</a:t>
            </a:r>
            <a:endParaRPr lang="de-DE" dirty="0"/>
          </a:p>
        </p:txBody>
      </p:sp>
      <p:sp>
        <p:nvSpPr>
          <p:cNvPr id="13" name="Rectangle 12"/>
          <p:cNvSpPr/>
          <p:nvPr/>
        </p:nvSpPr>
        <p:spPr>
          <a:xfrm>
            <a:off x="9440757" y="4981631"/>
            <a:ext cx="626810" cy="9237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dirty="0" smtClean="0"/>
              <a:t>PGM</a:t>
            </a:r>
            <a:endParaRPr lang="de-DE" dirty="0"/>
          </a:p>
        </p:txBody>
      </p:sp>
      <p:sp>
        <p:nvSpPr>
          <p:cNvPr id="14" name="Rectangle 13"/>
          <p:cNvSpPr/>
          <p:nvPr/>
        </p:nvSpPr>
        <p:spPr>
          <a:xfrm>
            <a:off x="10232509" y="4981631"/>
            <a:ext cx="540556" cy="9237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dirty="0" smtClean="0"/>
              <a:t>TCP/IP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925465" y="4981631"/>
            <a:ext cx="1332308" cy="9237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dirty="0" err="1" smtClean="0"/>
              <a:t>named</a:t>
            </a:r>
            <a:r>
              <a:rPr lang="de-DE" dirty="0" smtClean="0"/>
              <a:t> </a:t>
            </a:r>
            <a:r>
              <a:rPr lang="de-DE" dirty="0" err="1" smtClean="0"/>
              <a:t>pipe</a:t>
            </a:r>
            <a:endParaRPr lang="de-DE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12410173" y="4969076"/>
            <a:ext cx="1332308" cy="9237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dirty="0" smtClean="0"/>
              <a:t>in-memory</a:t>
            </a:r>
          </a:p>
          <a:p>
            <a:pPr algn="ctr"/>
            <a:endParaRPr lang="de-DE" dirty="0" smtClean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PANDA Collaboration Meeting Frascati</a:t>
            </a:r>
            <a:endParaRPr lang="de-DE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07.09.14</a:t>
            </a:r>
            <a:endParaRPr lang="de-DE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E652-C305-EC47-8E33-EC0FD79E95F8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1432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en-US" dirty="0" err="1" smtClean="0"/>
              <a:t>ZeroMQ</a:t>
            </a:r>
            <a:r>
              <a:rPr lang="en-US" dirty="0" smtClean="0"/>
              <a:t> Patterns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127" y="3173474"/>
            <a:ext cx="1952382" cy="30852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2084" y="3060717"/>
            <a:ext cx="3641220" cy="32366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1050" y="2831682"/>
            <a:ext cx="3050428" cy="40672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26682" y="1915555"/>
            <a:ext cx="2116535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Publisher-Subscriber</a:t>
            </a:r>
          </a:p>
          <a:p>
            <a:pPr algn="ctr"/>
            <a:r>
              <a:rPr lang="en-US" dirty="0" smtClean="0"/>
              <a:t>(distribution of data)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633060" y="1915555"/>
            <a:ext cx="2117211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mtClean="0"/>
              <a:t>Push-Pull</a:t>
            </a:r>
          </a:p>
          <a:p>
            <a:pPr algn="ctr"/>
            <a:r>
              <a:rPr lang="en-US" smtClean="0"/>
              <a:t>(distribution of load)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00690" y="2067955"/>
            <a:ext cx="1539454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mtClean="0"/>
              <a:t>Request-Reply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PANDA Collaboration Meeting Frascati</a:t>
            </a:r>
            <a:endParaRPr lang="de-DE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07.09.14</a:t>
            </a:r>
            <a:endParaRPr lang="de-DE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E652-C305-EC47-8E33-EC0FD79E95F8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5573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IMG_22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744" y="938287"/>
            <a:ext cx="5399571" cy="3982772"/>
          </a:xfrm>
          <a:prstGeom prst="rect">
            <a:avLst/>
          </a:prstGeom>
          <a:ln w="38100" cmpd="sng">
            <a:solidFill>
              <a:schemeClr val="accent1"/>
            </a:solidFill>
          </a:ln>
        </p:spPr>
      </p:pic>
      <p:sp>
        <p:nvSpPr>
          <p:cNvPr id="3" name="Content Placeholder 2"/>
          <p:cNvSpPr>
            <a:spLocks noGrp="1"/>
          </p:cNvSpPr>
          <p:nvPr>
            <p:ph idx="17"/>
          </p:nvPr>
        </p:nvSpPr>
        <p:spPr>
          <a:xfrm>
            <a:off x="683568" y="203236"/>
            <a:ext cx="7488832" cy="576064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 smtClean="0">
                <a:cs typeface="Arial" charset="0"/>
              </a:rPr>
              <a:t>Jülich Digital Readout System</a:t>
            </a:r>
          </a:p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7" name="Rectangle 11"/>
          <p:cNvSpPr>
            <a:spLocks/>
          </p:cNvSpPr>
          <p:nvPr/>
        </p:nvSpPr>
        <p:spPr bwMode="auto">
          <a:xfrm>
            <a:off x="7562229" y="3536384"/>
            <a:ext cx="1620673" cy="48346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8100" tIns="38100" rIns="38100" bIns="3810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400" dirty="0">
                <a:solidFill>
                  <a:prstClr val="black"/>
                </a:solidFill>
                <a:latin typeface="Arial"/>
                <a:ea typeface="ＭＳ Ｐゴシック" charset="0"/>
                <a:cs typeface="Arial"/>
                <a:sym typeface="Calibri" charset="0"/>
              </a:rPr>
              <a:t>Xilinx </a:t>
            </a:r>
            <a:r>
              <a:rPr lang="en-US" sz="1400" dirty="0" smtClean="0">
                <a:solidFill>
                  <a:prstClr val="black"/>
                </a:solidFill>
                <a:latin typeface="Arial"/>
                <a:ea typeface="ＭＳ Ｐゴシック" charset="0"/>
                <a:cs typeface="Arial"/>
                <a:sym typeface="Calibri" charset="0"/>
              </a:rPr>
              <a:t>ML605</a:t>
            </a:r>
            <a:endParaRPr lang="en-US" sz="1400" dirty="0">
              <a:solidFill>
                <a:prstClr val="black"/>
              </a:solidFill>
              <a:latin typeface="Arial"/>
              <a:ea typeface="ＭＳ Ｐゴシック" charset="0"/>
              <a:cs typeface="Arial"/>
              <a:sym typeface="Calibri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400" dirty="0">
                <a:solidFill>
                  <a:prstClr val="black"/>
                </a:solidFill>
                <a:latin typeface="Arial"/>
                <a:ea typeface="ＭＳ Ｐゴシック" charset="0"/>
                <a:cs typeface="Arial"/>
                <a:sym typeface="Calibri" charset="0"/>
              </a:rPr>
              <a:t>Virtex 6 FPGA</a:t>
            </a:r>
          </a:p>
        </p:txBody>
      </p:sp>
      <p:sp>
        <p:nvSpPr>
          <p:cNvPr id="8" name="Rectangle 12"/>
          <p:cNvSpPr>
            <a:spLocks/>
          </p:cNvSpPr>
          <p:nvPr/>
        </p:nvSpPr>
        <p:spPr bwMode="auto">
          <a:xfrm>
            <a:off x="3758406" y="4171379"/>
            <a:ext cx="2020982" cy="71271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8100" tIns="38100" rIns="38100" bIns="3810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400" dirty="0" smtClean="0">
                <a:solidFill>
                  <a:prstClr val="black"/>
                </a:solidFill>
                <a:latin typeface="Arial"/>
                <a:ea typeface="ＭＳ Ｐゴシック" charset="0"/>
                <a:cs typeface="Arial"/>
                <a:sym typeface="Calibri" charset="0"/>
              </a:rPr>
              <a:t>Optical and electrical gigabit readout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400" dirty="0" smtClean="0">
                <a:solidFill>
                  <a:prstClr val="black"/>
                </a:solidFill>
                <a:latin typeface="Arial"/>
                <a:ea typeface="ＭＳ Ｐゴシック" charset="0"/>
                <a:cs typeface="Arial"/>
                <a:sym typeface="Calibri" charset="0"/>
              </a:rPr>
              <a:t>via SIS1100 or UDP</a:t>
            </a:r>
            <a:endParaRPr lang="en-US" sz="1400" dirty="0">
              <a:solidFill>
                <a:prstClr val="black"/>
              </a:solidFill>
              <a:latin typeface="Arial"/>
              <a:ea typeface="ＭＳ Ｐゴシック" charset="0"/>
              <a:cs typeface="Arial"/>
              <a:sym typeface="Calibri" charset="0"/>
            </a:endParaRPr>
          </a:p>
        </p:txBody>
      </p:sp>
      <p:sp>
        <p:nvSpPr>
          <p:cNvPr id="9" name="Rectangle 13"/>
          <p:cNvSpPr>
            <a:spLocks/>
          </p:cNvSpPr>
          <p:nvPr/>
        </p:nvSpPr>
        <p:spPr bwMode="auto">
          <a:xfrm>
            <a:off x="3667797" y="2176348"/>
            <a:ext cx="1274114" cy="48346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8100" tIns="38100" rIns="38100" bIns="3810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400" dirty="0" smtClean="0">
                <a:solidFill>
                  <a:prstClr val="black"/>
                </a:solidFill>
                <a:latin typeface="Arial"/>
                <a:ea typeface="ＭＳ Ｐゴシック" charset="0"/>
                <a:cs typeface="Arial"/>
                <a:sym typeface="Calibri" charset="0"/>
              </a:rPr>
              <a:t>Test device (ToPix3)</a:t>
            </a:r>
            <a:endParaRPr lang="en-US" sz="1400" dirty="0">
              <a:solidFill>
                <a:prstClr val="black"/>
              </a:solidFill>
              <a:latin typeface="Arial"/>
              <a:ea typeface="ＭＳ Ｐゴシック" charset="0"/>
              <a:cs typeface="Arial"/>
              <a:sym typeface="Calibri" charset="0"/>
            </a:endParaRPr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 rot="10800000" flipV="1">
            <a:off x="4328744" y="1879851"/>
            <a:ext cx="551324" cy="296497"/>
          </a:xfrm>
          <a:prstGeom prst="line">
            <a:avLst/>
          </a:prstGeom>
          <a:noFill/>
          <a:ln w="38100" cap="flat">
            <a:solidFill>
              <a:srgbClr val="FF2712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400">
              <a:solidFill>
                <a:prstClr val="white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>
            <a:off x="7226150" y="2826632"/>
            <a:ext cx="991865" cy="708995"/>
          </a:xfrm>
          <a:prstGeom prst="line">
            <a:avLst/>
          </a:prstGeom>
          <a:noFill/>
          <a:ln w="38100" cap="flat">
            <a:solidFill>
              <a:srgbClr val="FF2712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400">
              <a:solidFill>
                <a:prstClr val="white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 flipH="1">
            <a:off x="4572000" y="2826632"/>
            <a:ext cx="519834" cy="1344747"/>
          </a:xfrm>
          <a:prstGeom prst="line">
            <a:avLst/>
          </a:prstGeom>
          <a:noFill/>
          <a:ln w="38100" cap="flat">
            <a:solidFill>
              <a:srgbClr val="FF2712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400">
              <a:solidFill>
                <a:prstClr val="white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Rectangle 17"/>
          <p:cNvSpPr>
            <a:spLocks/>
          </p:cNvSpPr>
          <p:nvPr/>
        </p:nvSpPr>
        <p:spPr bwMode="auto">
          <a:xfrm>
            <a:off x="7543703" y="4453209"/>
            <a:ext cx="1545426" cy="43088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400" dirty="0">
                <a:solidFill>
                  <a:prstClr val="black"/>
                </a:solidFill>
                <a:latin typeface="Arial"/>
                <a:ea typeface="ＭＳ Ｐゴシック" charset="0"/>
                <a:cs typeface="Arial"/>
                <a:sym typeface="Calibri" charset="0"/>
              </a:rPr>
              <a:t>DDR3 memory interface</a:t>
            </a:r>
          </a:p>
        </p:txBody>
      </p:sp>
      <p:sp>
        <p:nvSpPr>
          <p:cNvPr id="14" name="Line 18"/>
          <p:cNvSpPr>
            <a:spLocks noChangeShapeType="1"/>
          </p:cNvSpPr>
          <p:nvPr/>
        </p:nvSpPr>
        <p:spPr bwMode="auto">
          <a:xfrm>
            <a:off x="6332609" y="2880315"/>
            <a:ext cx="1211094" cy="1860576"/>
          </a:xfrm>
          <a:prstGeom prst="line">
            <a:avLst/>
          </a:prstGeom>
          <a:noFill/>
          <a:ln w="38100" cap="flat">
            <a:solidFill>
              <a:srgbClr val="FF2712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400">
              <a:solidFill>
                <a:prstClr val="white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Rectangle 19"/>
          <p:cNvSpPr>
            <a:spLocks/>
          </p:cNvSpPr>
          <p:nvPr/>
        </p:nvSpPr>
        <p:spPr bwMode="auto">
          <a:xfrm>
            <a:off x="7733717" y="1879851"/>
            <a:ext cx="1435229" cy="23554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400" dirty="0" smtClean="0">
                <a:solidFill>
                  <a:prstClr val="black"/>
                </a:solidFill>
                <a:latin typeface="Arial"/>
                <a:ea typeface="ＭＳ Ｐゴシック" charset="0"/>
                <a:cs typeface="Arial"/>
                <a:sym typeface="Calibri" charset="0"/>
              </a:rPr>
              <a:t>Virtex 6 FPGA</a:t>
            </a:r>
            <a:endParaRPr lang="en-US" sz="1400" dirty="0">
              <a:solidFill>
                <a:prstClr val="black"/>
              </a:solidFill>
              <a:latin typeface="Arial"/>
              <a:ea typeface="ＭＳ Ｐゴシック" charset="0"/>
              <a:cs typeface="Arial"/>
              <a:sym typeface="Calibri" charset="0"/>
            </a:endParaRPr>
          </a:p>
        </p:txBody>
      </p:sp>
      <p:sp>
        <p:nvSpPr>
          <p:cNvPr id="16" name="Line 20"/>
          <p:cNvSpPr>
            <a:spLocks noChangeShapeType="1"/>
          </p:cNvSpPr>
          <p:nvPr/>
        </p:nvSpPr>
        <p:spPr bwMode="auto">
          <a:xfrm rot="10800000" flipH="1">
            <a:off x="6844893" y="1995037"/>
            <a:ext cx="888824" cy="324686"/>
          </a:xfrm>
          <a:prstGeom prst="line">
            <a:avLst/>
          </a:prstGeom>
          <a:noFill/>
          <a:ln w="38100" cap="flat">
            <a:solidFill>
              <a:srgbClr val="FF2712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400">
              <a:solidFill>
                <a:prstClr val="white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" name="Rectangle 21"/>
          <p:cNvSpPr>
            <a:spLocks/>
          </p:cNvSpPr>
          <p:nvPr/>
        </p:nvSpPr>
        <p:spPr bwMode="auto">
          <a:xfrm>
            <a:off x="7112814" y="929838"/>
            <a:ext cx="1320386" cy="43088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400" dirty="0">
                <a:solidFill>
                  <a:prstClr val="black"/>
                </a:solidFill>
                <a:latin typeface="Arial"/>
                <a:ea typeface="ＭＳ Ｐゴシック" charset="0"/>
                <a:cs typeface="Arial"/>
                <a:sym typeface="Calibri" charset="0"/>
              </a:rPr>
              <a:t>HPC </a:t>
            </a:r>
            <a:r>
              <a:rPr lang="en-US" sz="1400" dirty="0" smtClean="0">
                <a:solidFill>
                  <a:prstClr val="black"/>
                </a:solidFill>
                <a:latin typeface="Arial"/>
                <a:ea typeface="ＭＳ Ｐゴシック" charset="0"/>
                <a:cs typeface="Arial"/>
                <a:sym typeface="Calibri" charset="0"/>
              </a:rPr>
              <a:t>and </a:t>
            </a:r>
            <a:r>
              <a:rPr lang="en-US" sz="1400" dirty="0">
                <a:solidFill>
                  <a:prstClr val="black"/>
                </a:solidFill>
                <a:latin typeface="Arial"/>
                <a:ea typeface="ＭＳ Ｐゴシック" charset="0"/>
                <a:cs typeface="Arial"/>
                <a:sym typeface="Calibri" charset="0"/>
              </a:rPr>
              <a:t>LPC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400" dirty="0">
                <a:solidFill>
                  <a:prstClr val="black"/>
                </a:solidFill>
                <a:latin typeface="Arial"/>
                <a:ea typeface="ＭＳ Ｐゴシック" charset="0"/>
                <a:cs typeface="Arial"/>
                <a:sym typeface="Calibri" charset="0"/>
              </a:rPr>
              <a:t>c</a:t>
            </a:r>
            <a:r>
              <a:rPr lang="en-US" sz="1400" dirty="0" smtClean="0">
                <a:solidFill>
                  <a:prstClr val="black"/>
                </a:solidFill>
                <a:latin typeface="Arial"/>
                <a:ea typeface="ＭＳ Ｐゴシック" charset="0"/>
                <a:cs typeface="Arial"/>
                <a:sym typeface="Calibri" charset="0"/>
              </a:rPr>
              <a:t>onnector</a:t>
            </a:r>
            <a:endParaRPr lang="en-US" sz="1400" dirty="0">
              <a:solidFill>
                <a:prstClr val="black"/>
              </a:solidFill>
              <a:latin typeface="Arial"/>
              <a:ea typeface="ＭＳ Ｐゴシック" charset="0"/>
              <a:cs typeface="Arial"/>
              <a:sym typeface="Calibri" charset="0"/>
            </a:endParaRPr>
          </a:p>
        </p:txBody>
      </p:sp>
      <p:sp>
        <p:nvSpPr>
          <p:cNvPr id="18" name="Line 22"/>
          <p:cNvSpPr>
            <a:spLocks noChangeShapeType="1"/>
          </p:cNvSpPr>
          <p:nvPr/>
        </p:nvSpPr>
        <p:spPr bwMode="auto">
          <a:xfrm rot="10800000" flipH="1">
            <a:off x="5800893" y="1417468"/>
            <a:ext cx="1742809" cy="932014"/>
          </a:xfrm>
          <a:prstGeom prst="line">
            <a:avLst/>
          </a:prstGeom>
          <a:noFill/>
          <a:ln w="38100" cap="flat">
            <a:solidFill>
              <a:srgbClr val="FF2712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400">
              <a:solidFill>
                <a:prstClr val="white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" name="Line 23"/>
          <p:cNvSpPr>
            <a:spLocks noChangeShapeType="1"/>
          </p:cNvSpPr>
          <p:nvPr/>
        </p:nvSpPr>
        <p:spPr bwMode="auto">
          <a:xfrm rot="10800000" flipH="1">
            <a:off x="6586846" y="1360725"/>
            <a:ext cx="1027301" cy="483173"/>
          </a:xfrm>
          <a:prstGeom prst="line">
            <a:avLst/>
          </a:prstGeom>
          <a:noFill/>
          <a:ln w="38100" cap="flat">
            <a:solidFill>
              <a:srgbClr val="FF2712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400">
              <a:solidFill>
                <a:prstClr val="white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" name="Rectangle 24"/>
          <p:cNvSpPr>
            <a:spLocks/>
          </p:cNvSpPr>
          <p:nvPr/>
        </p:nvSpPr>
        <p:spPr bwMode="auto">
          <a:xfrm>
            <a:off x="4264967" y="929838"/>
            <a:ext cx="1441787" cy="43088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400" dirty="0" smtClean="0">
                <a:solidFill>
                  <a:prstClr val="black"/>
                </a:solidFill>
                <a:latin typeface="Arial"/>
                <a:ea typeface="ＭＳ Ｐゴシック" charset="0"/>
                <a:cs typeface="Arial"/>
                <a:sym typeface="Calibri" charset="0"/>
              </a:rPr>
              <a:t>Xilinx diagnostic board</a:t>
            </a:r>
          </a:p>
        </p:txBody>
      </p:sp>
      <p:sp>
        <p:nvSpPr>
          <p:cNvPr id="23" name="Line 16"/>
          <p:cNvSpPr>
            <a:spLocks noChangeShapeType="1"/>
          </p:cNvSpPr>
          <p:nvPr/>
        </p:nvSpPr>
        <p:spPr bwMode="auto">
          <a:xfrm flipH="1">
            <a:off x="4658794" y="3727512"/>
            <a:ext cx="1329238" cy="443867"/>
          </a:xfrm>
          <a:prstGeom prst="line">
            <a:avLst/>
          </a:prstGeom>
          <a:noFill/>
          <a:ln w="38100" cap="flat">
            <a:solidFill>
              <a:srgbClr val="FF2712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400">
              <a:solidFill>
                <a:prstClr val="white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" name="Line 14"/>
          <p:cNvSpPr>
            <a:spLocks noChangeShapeType="1"/>
          </p:cNvSpPr>
          <p:nvPr/>
        </p:nvSpPr>
        <p:spPr bwMode="auto">
          <a:xfrm rot="10800000">
            <a:off x="5706753" y="1170757"/>
            <a:ext cx="380730" cy="493419"/>
          </a:xfrm>
          <a:prstGeom prst="line">
            <a:avLst/>
          </a:prstGeom>
          <a:noFill/>
          <a:ln w="38100" cap="flat">
            <a:solidFill>
              <a:srgbClr val="FF2712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400">
              <a:solidFill>
                <a:prstClr val="white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72360" y="5122079"/>
            <a:ext cx="7560840" cy="1152128"/>
            <a:chOff x="872360" y="5122079"/>
            <a:chExt cx="7560840" cy="1152128"/>
          </a:xfrm>
        </p:grpSpPr>
        <p:sp>
          <p:nvSpPr>
            <p:cNvPr id="29" name="Rectangle 28"/>
            <p:cNvSpPr/>
            <p:nvPr/>
          </p:nvSpPr>
          <p:spPr>
            <a:xfrm>
              <a:off x="3896696" y="5122079"/>
              <a:ext cx="1944216" cy="115212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FPGA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Readout Board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Firmware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872360" y="5122079"/>
              <a:ext cx="2088232" cy="114374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Readout PC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MRF Software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777016" y="5234191"/>
              <a:ext cx="1656184" cy="93610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DUT </a:t>
              </a:r>
            </a:p>
          </p:txBody>
        </p:sp>
        <p:cxnSp>
          <p:nvCxnSpPr>
            <p:cNvPr id="32" name="Straight Connector 31"/>
            <p:cNvCxnSpPr>
              <a:stCxn id="30" idx="3"/>
              <a:endCxn id="29" idx="1"/>
            </p:cNvCxnSpPr>
            <p:nvPr/>
          </p:nvCxnSpPr>
          <p:spPr>
            <a:xfrm>
              <a:off x="2960592" y="5693951"/>
              <a:ext cx="936104" cy="419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9" idx="3"/>
              <a:endCxn id="31" idx="1"/>
            </p:cNvCxnSpPr>
            <p:nvPr/>
          </p:nvCxnSpPr>
          <p:spPr>
            <a:xfrm>
              <a:off x="5840912" y="5698143"/>
              <a:ext cx="936104" cy="41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4328744" y="5842159"/>
              <a:ext cx="1080120" cy="36004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Firmware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120708" y="5770151"/>
              <a:ext cx="1584176" cy="36004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MRF Software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52574" y="1167242"/>
            <a:ext cx="344697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100000"/>
              <a:buFont typeface="Arial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Readout system for front end ASIC development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100000"/>
              <a:buFont typeface="Arial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One system to characterize different ASICs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100000"/>
              <a:buFont typeface="Arial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Requirements: </a:t>
            </a:r>
            <a:endParaRPr lang="en-US" sz="2000" dirty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100000"/>
              <a:buFont typeface="Wingdings" charset="2"/>
              <a:buChar char="§"/>
            </a:pPr>
            <a:r>
              <a:rPr lang="en-US" sz="2000" dirty="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Fast for high data rates, 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100000"/>
              <a:buFont typeface="Wingdings" charset="2"/>
              <a:buChar char="§"/>
            </a:pPr>
            <a:r>
              <a:rPr lang="en-US" sz="2000" dirty="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flexible for different kinds of ASICs 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100000"/>
              <a:buFont typeface="Wingdings" charset="2"/>
              <a:buChar char="§"/>
            </a:pPr>
            <a:r>
              <a:rPr lang="en-US" sz="2000" dirty="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easy adoptable</a:t>
            </a:r>
            <a:endParaRPr lang="en-US" sz="2000" dirty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PANDA Collaboration Meeting Frascati</a:t>
            </a:r>
            <a:endParaRPr lang="de-DE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07.09.14</a:t>
            </a:r>
            <a:endParaRPr lang="de-DE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E652-C305-EC47-8E33-EC0FD79E95F8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8926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2343456" y="1925379"/>
            <a:ext cx="3341712" cy="40882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Rectangle 51"/>
          <p:cNvSpPr/>
          <p:nvPr/>
        </p:nvSpPr>
        <p:spPr>
          <a:xfrm>
            <a:off x="6186476" y="1917305"/>
            <a:ext cx="2957524" cy="409633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tangle 27"/>
          <p:cNvSpPr/>
          <p:nvPr/>
        </p:nvSpPr>
        <p:spPr>
          <a:xfrm>
            <a:off x="2343456" y="1889768"/>
            <a:ext cx="6774063" cy="41238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de-DE" dirty="0" smtClean="0"/>
              <a:t>Tests </a:t>
            </a:r>
            <a:r>
              <a:rPr lang="de-DE" dirty="0" err="1" smtClean="0"/>
              <a:t>of</a:t>
            </a:r>
            <a:r>
              <a:rPr lang="de-DE" dirty="0" smtClean="0"/>
              <a:t> JDRS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FairMQ</a:t>
            </a:r>
            <a:endParaRPr lang="de-DE" dirty="0"/>
          </a:p>
        </p:txBody>
      </p:sp>
      <p:sp>
        <p:nvSpPr>
          <p:cNvPr id="4" name="Rectangle 3"/>
          <p:cNvSpPr/>
          <p:nvPr/>
        </p:nvSpPr>
        <p:spPr>
          <a:xfrm>
            <a:off x="654913" y="2215092"/>
            <a:ext cx="1170908" cy="162707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FPGA </a:t>
            </a:r>
            <a:r>
              <a:rPr lang="de-DE" dirty="0" err="1" smtClean="0"/>
              <a:t>Readout</a:t>
            </a:r>
            <a:r>
              <a:rPr lang="de-DE" dirty="0" smtClean="0"/>
              <a:t> Board</a:t>
            </a:r>
            <a:endParaRPr lang="de-DE" dirty="0"/>
          </a:p>
        </p:txBody>
      </p:sp>
      <p:cxnSp>
        <p:nvCxnSpPr>
          <p:cNvPr id="10" name="Elbow Connector 9"/>
          <p:cNvCxnSpPr>
            <a:stCxn id="41" idx="3"/>
            <a:endCxn id="6" idx="1"/>
          </p:cNvCxnSpPr>
          <p:nvPr/>
        </p:nvCxnSpPr>
        <p:spPr>
          <a:xfrm flipV="1">
            <a:off x="5444520" y="2609914"/>
            <a:ext cx="1051194" cy="420280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41" idx="3"/>
            <a:endCxn id="7" idx="1"/>
          </p:cNvCxnSpPr>
          <p:nvPr/>
        </p:nvCxnSpPr>
        <p:spPr>
          <a:xfrm>
            <a:off x="5444520" y="3030194"/>
            <a:ext cx="1037145" cy="563013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41" idx="3"/>
            <a:endCxn id="8" idx="1"/>
          </p:cNvCxnSpPr>
          <p:nvPr/>
        </p:nvCxnSpPr>
        <p:spPr>
          <a:xfrm>
            <a:off x="5444520" y="3030194"/>
            <a:ext cx="1065704" cy="1868724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4" idx="3"/>
            <a:endCxn id="5" idx="1"/>
          </p:cNvCxnSpPr>
          <p:nvPr/>
        </p:nvCxnSpPr>
        <p:spPr>
          <a:xfrm>
            <a:off x="1825821" y="3028627"/>
            <a:ext cx="5797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4265821" y="2223880"/>
            <a:ext cx="1178699" cy="1612627"/>
            <a:chOff x="4265821" y="2223880"/>
            <a:chExt cx="1178699" cy="1612627"/>
          </a:xfrm>
        </p:grpSpPr>
        <p:sp>
          <p:nvSpPr>
            <p:cNvPr id="41" name="Rectangle 40"/>
            <p:cNvSpPr/>
            <p:nvPr/>
          </p:nvSpPr>
          <p:spPr>
            <a:xfrm>
              <a:off x="4278478" y="2223880"/>
              <a:ext cx="1166042" cy="161262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278478" y="2303180"/>
              <a:ext cx="11491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olidFill>
                    <a:schemeClr val="bg1"/>
                  </a:solidFill>
                </a:rPr>
                <a:t>JDRS MUX</a:t>
              </a:r>
              <a:endParaRPr lang="de-DE" dirty="0">
                <a:solidFill>
                  <a:schemeClr val="bg1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265821" y="2674081"/>
              <a:ext cx="461665" cy="798195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vert" wrap="square" rtlCol="0">
              <a:spAutoFit/>
            </a:bodyPr>
            <a:lstStyle/>
            <a:p>
              <a:pPr algn="ctr"/>
              <a:r>
                <a:rPr lang="de-DE" dirty="0" smtClean="0"/>
                <a:t>pull</a:t>
              </a:r>
              <a:endParaRPr lang="de-DE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982442" y="2667809"/>
              <a:ext cx="461665" cy="798195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vert270" wrap="square" rtlCol="0">
              <a:spAutoFit/>
            </a:bodyPr>
            <a:lstStyle/>
            <a:p>
              <a:pPr algn="ctr"/>
              <a:r>
                <a:rPr lang="de-DE" dirty="0" err="1" smtClean="0"/>
                <a:t>pub</a:t>
              </a:r>
              <a:endParaRPr lang="de-DE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495714" y="2223880"/>
            <a:ext cx="2428394" cy="772068"/>
            <a:chOff x="6495714" y="2223880"/>
            <a:chExt cx="2428394" cy="772068"/>
          </a:xfrm>
        </p:grpSpPr>
        <p:sp>
          <p:nvSpPr>
            <p:cNvPr id="6" name="Rectangle 5"/>
            <p:cNvSpPr/>
            <p:nvPr/>
          </p:nvSpPr>
          <p:spPr>
            <a:xfrm>
              <a:off x="6495714" y="2223880"/>
              <a:ext cx="2428394" cy="77206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de-DE" dirty="0" smtClean="0"/>
                <a:t>JDRS Receiver</a:t>
              </a:r>
              <a:endParaRPr lang="de-DE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495714" y="2453458"/>
              <a:ext cx="745902" cy="36933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DE" dirty="0" err="1" smtClean="0"/>
                <a:t>sub</a:t>
              </a:r>
              <a:endParaRPr lang="de-DE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481665" y="3207173"/>
            <a:ext cx="2428394" cy="772068"/>
            <a:chOff x="6481665" y="3207173"/>
            <a:chExt cx="2428394" cy="772068"/>
          </a:xfrm>
        </p:grpSpPr>
        <p:sp>
          <p:nvSpPr>
            <p:cNvPr id="7" name="Rectangle 6"/>
            <p:cNvSpPr/>
            <p:nvPr/>
          </p:nvSpPr>
          <p:spPr>
            <a:xfrm>
              <a:off x="6481665" y="3207173"/>
              <a:ext cx="2428394" cy="77206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de-DE" dirty="0" smtClean="0"/>
                <a:t>JDRS Receiver</a:t>
              </a:r>
              <a:endParaRPr lang="de-DE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481665" y="3422532"/>
              <a:ext cx="745902" cy="36933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DE" dirty="0" err="1" smtClean="0"/>
                <a:t>sub</a:t>
              </a:r>
              <a:endParaRPr lang="de-DE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510224" y="4512884"/>
            <a:ext cx="2428394" cy="772068"/>
            <a:chOff x="6510224" y="4512884"/>
            <a:chExt cx="2428394" cy="772068"/>
          </a:xfrm>
        </p:grpSpPr>
        <p:sp>
          <p:nvSpPr>
            <p:cNvPr id="8" name="Rectangle 7"/>
            <p:cNvSpPr/>
            <p:nvPr/>
          </p:nvSpPr>
          <p:spPr>
            <a:xfrm>
              <a:off x="6510224" y="4512884"/>
              <a:ext cx="2428394" cy="77206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de-DE" dirty="0" smtClean="0"/>
                <a:t>JDRS</a:t>
              </a:r>
            </a:p>
            <a:p>
              <a:pPr algn="r"/>
              <a:r>
                <a:rPr lang="de-DE" dirty="0" err="1" smtClean="0"/>
                <a:t>DataMonitor</a:t>
              </a:r>
              <a:endParaRPr lang="de-DE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510224" y="4714252"/>
              <a:ext cx="745902" cy="36933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DE" dirty="0" err="1" smtClean="0"/>
                <a:t>sub</a:t>
              </a:r>
              <a:endParaRPr lang="de-DE" dirty="0"/>
            </a:p>
          </p:txBody>
        </p:sp>
      </p:grpSp>
      <p:cxnSp>
        <p:nvCxnSpPr>
          <p:cNvPr id="59" name="Straight Connector 58"/>
          <p:cNvCxnSpPr>
            <a:stCxn id="5" idx="3"/>
          </p:cNvCxnSpPr>
          <p:nvPr/>
        </p:nvCxnSpPr>
        <p:spPr>
          <a:xfrm>
            <a:off x="3900382" y="3028627"/>
            <a:ext cx="3780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2405569" y="2215092"/>
            <a:ext cx="1494813" cy="1627070"/>
            <a:chOff x="2405569" y="2215092"/>
            <a:chExt cx="1494813" cy="1627070"/>
          </a:xfrm>
        </p:grpSpPr>
        <p:sp>
          <p:nvSpPr>
            <p:cNvPr id="5" name="Rectangle 4"/>
            <p:cNvSpPr/>
            <p:nvPr/>
          </p:nvSpPr>
          <p:spPr>
            <a:xfrm>
              <a:off x="2405569" y="2215092"/>
              <a:ext cx="1494813" cy="162707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583854" y="2326278"/>
              <a:ext cx="11660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olidFill>
                    <a:srgbClr val="FFFFFF"/>
                  </a:solidFill>
                </a:rPr>
                <a:t>JDRS Main</a:t>
              </a:r>
              <a:endParaRPr lang="de-DE" dirty="0">
                <a:solidFill>
                  <a:srgbClr val="FFFFFF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438717" y="2718099"/>
              <a:ext cx="461665" cy="701776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vert270" wrap="square" rtlCol="0">
              <a:spAutoFit/>
            </a:bodyPr>
            <a:lstStyle/>
            <a:p>
              <a:pPr algn="ctr"/>
              <a:r>
                <a:rPr lang="de-DE" dirty="0" smtClean="0"/>
                <a:t>push</a:t>
              </a:r>
            </a:p>
          </p:txBody>
        </p:sp>
      </p:grpSp>
      <p:sp>
        <p:nvSpPr>
          <p:cNvPr id="65" name="Footer Placeholder 6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PANDA Collaboration Meeting Frascati</a:t>
            </a:r>
            <a:endParaRPr lang="de-DE"/>
          </a:p>
        </p:txBody>
      </p:sp>
      <p:sp>
        <p:nvSpPr>
          <p:cNvPr id="66" name="Date Placeholder 6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07.09.14</a:t>
            </a:r>
            <a:endParaRPr lang="de-DE"/>
          </a:p>
        </p:txBody>
      </p:sp>
      <p:sp>
        <p:nvSpPr>
          <p:cNvPr id="67" name="Slide Number Placeholder 6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E652-C305-EC47-8E33-EC0FD79E95F8}" type="slidenum">
              <a:rPr lang="de-DE" smtClean="0"/>
              <a:t>8</a:t>
            </a:fld>
            <a:endParaRPr lang="de-DE"/>
          </a:p>
        </p:txBody>
      </p:sp>
      <p:pic>
        <p:nvPicPr>
          <p:cNvPr id="68" name="Picture 67" descr="snapshot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14" t="9817" r="9334" b="9320"/>
          <a:stretch/>
        </p:blipFill>
        <p:spPr>
          <a:xfrm>
            <a:off x="1965290" y="3979241"/>
            <a:ext cx="2317819" cy="1598046"/>
          </a:xfrm>
          <a:prstGeom prst="rect">
            <a:avLst/>
          </a:prstGeom>
        </p:spPr>
      </p:pic>
      <p:pic>
        <p:nvPicPr>
          <p:cNvPr id="69" name="Picture 68" descr="snapshot2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54" b="66683"/>
          <a:stretch/>
        </p:blipFill>
        <p:spPr>
          <a:xfrm>
            <a:off x="7630159" y="1452130"/>
            <a:ext cx="1339222" cy="952042"/>
          </a:xfrm>
          <a:prstGeom prst="rect">
            <a:avLst/>
          </a:prstGeom>
        </p:spPr>
      </p:pic>
      <p:pic>
        <p:nvPicPr>
          <p:cNvPr id="70" name="Picture 69" descr="snapshot3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2" t="17453" r="-360" b="32566"/>
          <a:stretch/>
        </p:blipFill>
        <p:spPr>
          <a:xfrm>
            <a:off x="6747444" y="5265816"/>
            <a:ext cx="2103456" cy="1538195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 rot="5400000">
            <a:off x="621553" y="5245209"/>
            <a:ext cx="738664" cy="7981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de-DE" dirty="0" err="1" smtClean="0"/>
              <a:t>FairMQDevice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7905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52" grpId="0" animBg="1"/>
      <p:bldP spid="28" grpId="0" animBg="1"/>
      <p:bldP spid="2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07.09.14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PANDA Collaboration Meeting Frascati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E652-C305-EC47-8E33-EC0FD79E95F8}" type="slidenum">
              <a:rPr lang="de-DE" smtClean="0"/>
              <a:t>9</a:t>
            </a:fld>
            <a:endParaRPr lang="de-DE"/>
          </a:p>
        </p:txBody>
      </p:sp>
      <p:sp>
        <p:nvSpPr>
          <p:cNvPr id="6" name="Content Placeholder 5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de-DE" dirty="0" smtClean="0"/>
              <a:t>GPU Online Analysis</a:t>
            </a:r>
            <a:endParaRPr lang="de-DE" dirty="0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4147821" y="2107911"/>
            <a:ext cx="4937760" cy="3379680"/>
          </a:xfrm>
          <a:prstGeom prst="rect">
            <a:avLst/>
          </a:prstGeom>
          <a:ln>
            <a:noFill/>
          </a:ln>
        </p:spPr>
      </p:pic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295658" y="2151068"/>
            <a:ext cx="3873326" cy="3839101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sz="1800" dirty="0">
                <a:latin typeface="Arial"/>
                <a:cs typeface="Arial"/>
              </a:rPr>
              <a:t>Sender/Receiver: create/read message over transport factory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err="1">
                <a:latin typeface="Arial"/>
                <a:cs typeface="Arial"/>
              </a:rPr>
              <a:t>GpuSender</a:t>
            </a:r>
            <a:r>
              <a:rPr lang="en-US" sz="1800" dirty="0">
                <a:latin typeface="Arial"/>
                <a:cs typeface="Arial"/>
              </a:rPr>
              <a:t>: creates message, calls Generate on GPU </a:t>
            </a:r>
            <a:r>
              <a:rPr lang="en-US" sz="1800" dirty="0" smtClean="0">
                <a:latin typeface="Arial"/>
                <a:cs typeface="Arial"/>
              </a:rPr>
              <a:t>to </a:t>
            </a:r>
            <a:r>
              <a:rPr lang="en-US" sz="1800" dirty="0">
                <a:latin typeface="Arial"/>
                <a:cs typeface="Arial"/>
              </a:rPr>
              <a:t>create test data payload 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err="1">
                <a:latin typeface="Arial"/>
                <a:cs typeface="Arial"/>
              </a:rPr>
              <a:t>GpuReceiver</a:t>
            </a:r>
            <a:r>
              <a:rPr lang="en-US" sz="1800" dirty="0">
                <a:latin typeface="Arial"/>
                <a:cs typeface="Arial"/>
              </a:rPr>
              <a:t>: reads message, calls Process on GPU </a:t>
            </a:r>
            <a:r>
              <a:rPr lang="en-US" sz="1800" dirty="0" smtClean="0">
                <a:latin typeface="Arial"/>
                <a:cs typeface="Arial"/>
              </a:rPr>
              <a:t>to </a:t>
            </a:r>
            <a:r>
              <a:rPr lang="en-US" sz="1800" dirty="0">
                <a:latin typeface="Arial"/>
                <a:cs typeface="Arial"/>
              </a:rPr>
              <a:t>perform operations on test data payload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>
                <a:latin typeface="Arial"/>
                <a:cs typeface="Arial"/>
              </a:rPr>
              <a:t>Generate: </a:t>
            </a:r>
            <a:r>
              <a:rPr lang="en-US" sz="1800" dirty="0" err="1">
                <a:latin typeface="Arial"/>
                <a:cs typeface="Arial"/>
              </a:rPr>
              <a:t>cuRAND</a:t>
            </a:r>
            <a:r>
              <a:rPr lang="en-US" sz="1800" dirty="0">
                <a:latin typeface="Arial"/>
                <a:cs typeface="Arial"/>
              </a:rPr>
              <a:t> RNG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>
                <a:latin typeface="Arial"/>
                <a:cs typeface="Arial"/>
              </a:rPr>
              <a:t>Process: x^2, </a:t>
            </a:r>
            <a:r>
              <a:rPr lang="en-US" sz="1800" dirty="0" err="1">
                <a:latin typeface="Arial"/>
                <a:cs typeface="Arial"/>
              </a:rPr>
              <a:t>sqrt</a:t>
            </a:r>
            <a:r>
              <a:rPr lang="en-US" sz="1800" dirty="0">
                <a:latin typeface="Arial"/>
                <a:cs typeface="Arial"/>
              </a:rPr>
              <a:t>(x), check difference</a:t>
            </a:r>
          </a:p>
          <a:p>
            <a:pPr marL="342900" indent="-342900">
              <a:buFont typeface="Arial"/>
              <a:buChar char="•"/>
            </a:pPr>
            <a:endParaRPr lang="en-US" sz="20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3002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theme/theme1.xml><?xml version="1.0" encoding="utf-8"?>
<a:theme xmlns:a="http://schemas.openxmlformats.org/drawingml/2006/main" name="juelich 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juelich .thmx</Template>
  <TotalTime>43954</TotalTime>
  <Words>645</Words>
  <Application>Microsoft Macintosh PowerPoint</Application>
  <PresentationFormat>On-screen Show (4:3)</PresentationFormat>
  <Paragraphs>150</Paragraphs>
  <Slides>13</Slides>
  <Notes>2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juelich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Simone Esch</dc:creator>
  <cp:lastModifiedBy>Simone Esch</cp:lastModifiedBy>
  <cp:revision>58</cp:revision>
  <dcterms:created xsi:type="dcterms:W3CDTF">2014-08-06T08:59:41Z</dcterms:created>
  <dcterms:modified xsi:type="dcterms:W3CDTF">2014-09-08T14:01:03Z</dcterms:modified>
</cp:coreProperties>
</file>