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4056" r:id="rId1"/>
    <p:sldMasterId id="2147484084" r:id="rId2"/>
  </p:sldMasterIdLst>
  <p:notesMasterIdLst>
    <p:notesMasterId r:id="rId33"/>
  </p:notesMasterIdLst>
  <p:handoutMasterIdLst>
    <p:handoutMasterId r:id="rId34"/>
  </p:handoutMasterIdLst>
  <p:sldIdLst>
    <p:sldId id="530" r:id="rId3"/>
    <p:sldId id="532" r:id="rId4"/>
    <p:sldId id="533" r:id="rId5"/>
    <p:sldId id="550" r:id="rId6"/>
    <p:sldId id="547" r:id="rId7"/>
    <p:sldId id="557" r:id="rId8"/>
    <p:sldId id="535" r:id="rId9"/>
    <p:sldId id="536" r:id="rId10"/>
    <p:sldId id="556" r:id="rId11"/>
    <p:sldId id="537" r:id="rId12"/>
    <p:sldId id="551" r:id="rId13"/>
    <p:sldId id="538" r:id="rId14"/>
    <p:sldId id="552" r:id="rId15"/>
    <p:sldId id="539" r:id="rId16"/>
    <p:sldId id="562" r:id="rId17"/>
    <p:sldId id="560" r:id="rId18"/>
    <p:sldId id="542" r:id="rId19"/>
    <p:sldId id="554" r:id="rId20"/>
    <p:sldId id="544" r:id="rId21"/>
    <p:sldId id="545" r:id="rId22"/>
    <p:sldId id="559" r:id="rId23"/>
    <p:sldId id="546" r:id="rId24"/>
    <p:sldId id="548" r:id="rId25"/>
    <p:sldId id="549" r:id="rId26"/>
    <p:sldId id="540" r:id="rId27"/>
    <p:sldId id="563" r:id="rId28"/>
    <p:sldId id="564" r:id="rId29"/>
    <p:sldId id="543" r:id="rId30"/>
    <p:sldId id="555" r:id="rId31"/>
    <p:sldId id="565" r:id="rId32"/>
  </p:sldIdLst>
  <p:sldSz cx="9144000" cy="6858000" type="screen4x3"/>
  <p:notesSz cx="7104063" cy="10234613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AngsanaUPC" pitchFamily="18" charset="-34"/>
      <p:regular r:id="rId39"/>
      <p:bold r:id="rId40"/>
      <p:italic r:id="rId41"/>
      <p:boldItalic r:id="rId42"/>
    </p:embeddedFont>
    <p:embeddedFont>
      <p:font typeface="Cambria" pitchFamily="18" charset="0"/>
      <p:regular r:id="rId43"/>
      <p:bold r:id="rId44"/>
      <p:italic r:id="rId45"/>
      <p:boldItalic r:id="rId46"/>
    </p:embeddedFont>
    <p:embeddedFont>
      <p:font typeface="Cambria Math" pitchFamily="18" charset="0"/>
      <p:regular r:id="rId4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FF00"/>
    <a:srgbClr val="008000"/>
    <a:srgbClr val="FFFF66"/>
    <a:srgbClr val="99FF99"/>
    <a:srgbClr val="0000CC"/>
    <a:srgbClr val="990000"/>
    <a:srgbClr val="339933"/>
    <a:srgbClr val="000099"/>
    <a:srgbClr val="254A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975" autoAdjust="0"/>
  </p:normalViewPr>
  <p:slideViewPr>
    <p:cSldViewPr>
      <p:cViewPr>
        <p:scale>
          <a:sx n="75" d="100"/>
          <a:sy n="75" d="100"/>
        </p:scale>
        <p:origin x="-1104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40" d="100"/>
          <a:sy n="40" d="100"/>
        </p:scale>
        <p:origin x="-2058" y="-336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736" cy="51105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786" y="0"/>
            <a:ext cx="3078736" cy="511054"/>
          </a:xfrm>
          <a:prstGeom prst="rect">
            <a:avLst/>
          </a:prstGeom>
        </p:spPr>
        <p:txBody>
          <a:bodyPr vert="horz" lIns="91461" tIns="45730" rIns="91461" bIns="45730" rtlCol="0"/>
          <a:lstStyle>
            <a:lvl1pPr algn="r">
              <a:defRPr sz="1200"/>
            </a:lvl1pPr>
          </a:lstStyle>
          <a:p>
            <a:fld id="{7C9E8EAE-C1BB-42FC-B9F1-60946B88E968}" type="datetimeFigureOut">
              <a:rPr lang="de-DE" smtClean="0"/>
              <a:pPr/>
              <a:t>08.07.2014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868"/>
            <a:ext cx="3078736" cy="51105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786" y="9721868"/>
            <a:ext cx="3078736" cy="511054"/>
          </a:xfrm>
          <a:prstGeom prst="rect">
            <a:avLst/>
          </a:prstGeom>
        </p:spPr>
        <p:txBody>
          <a:bodyPr vert="horz" lIns="91461" tIns="45730" rIns="91461" bIns="45730" rtlCol="0" anchor="b"/>
          <a:lstStyle>
            <a:lvl1pPr algn="r">
              <a:defRPr sz="1200"/>
            </a:lvl1pPr>
          </a:lstStyle>
          <a:p>
            <a:fld id="{C4F3F22A-1825-45F1-A5E6-FEA386970F6A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l">
              <a:defRPr sz="1300"/>
            </a:lvl1pPr>
          </a:lstStyle>
          <a:p>
            <a:r>
              <a:rPr lang="de-DE" smtClean="0"/>
              <a:t>Folie </a:t>
            </a:r>
            <a:fld id="{99A98F89-29EB-4D30-A937-57F58D34C0D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4" y="1"/>
            <a:ext cx="3078427" cy="511731"/>
          </a:xfrm>
          <a:prstGeom prst="rect">
            <a:avLst/>
          </a:prstGeom>
        </p:spPr>
        <p:txBody>
          <a:bodyPr vert="horz" lIns="96053" tIns="48026" rIns="96053" bIns="48026" rtlCol="0"/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790700" y="547688"/>
            <a:ext cx="3703638" cy="27765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53" tIns="48026" rIns="96053" bIns="480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3594289"/>
            <a:ext cx="5683250" cy="5872729"/>
          </a:xfrm>
          <a:prstGeom prst="rect">
            <a:avLst/>
          </a:prstGeom>
        </p:spPr>
        <p:txBody>
          <a:bodyPr vert="horz" lIns="96053" tIns="48026" rIns="96053" bIns="4802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6053" tIns="48026" rIns="96053" bIns="4802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4" y="9721107"/>
            <a:ext cx="3078427" cy="511731"/>
          </a:xfrm>
          <a:prstGeom prst="rect">
            <a:avLst/>
          </a:prstGeom>
        </p:spPr>
        <p:txBody>
          <a:bodyPr vert="horz" lIns="96053" tIns="48026" rIns="96053" bIns="48026" rtlCol="0" anchor="b"/>
          <a:lstStyle>
            <a:lvl1pPr algn="r">
              <a:defRPr sz="1300"/>
            </a:lvl1pPr>
          </a:lstStyle>
          <a:p>
            <a:fld id="{69D822A3-38E6-4927-A627-8FBC4B80889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izenplatzhalt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defTabSz="947684">
              <a:defRPr/>
            </a:pPr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UzK_Logo_5000"/>
          <p:cNvPicPr>
            <a:picLocks noChangeAspect="1" noChangeArrowheads="1"/>
          </p:cNvPicPr>
          <p:nvPr userDrawn="1"/>
        </p:nvPicPr>
        <p:blipFill>
          <a:blip r:embed="rId2" cstate="print"/>
          <a:srcRect r="8619"/>
          <a:stretch>
            <a:fillRect/>
          </a:stretch>
        </p:blipFill>
        <p:spPr bwMode="auto">
          <a:xfrm>
            <a:off x="5340350" y="1708150"/>
            <a:ext cx="38036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11"/>
          <p:cNvSpPr>
            <a:spLocks noChangeArrowheads="1"/>
          </p:cNvSpPr>
          <p:nvPr userDrawn="1"/>
        </p:nvSpPr>
        <p:spPr bwMode="auto">
          <a:xfrm>
            <a:off x="5324475" y="1663700"/>
            <a:ext cx="4225925" cy="4241800"/>
          </a:xfrm>
          <a:prstGeom prst="ellipse">
            <a:avLst/>
          </a:prstGeom>
          <a:solidFill>
            <a:schemeClr val="bg1">
              <a:alpha val="89999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876300" y="393700"/>
            <a:ext cx="7683500" cy="939800"/>
          </a:xfrm>
          <a:prstGeom prst="roundRect">
            <a:avLst>
              <a:gd name="adj" fmla="val 16667"/>
            </a:avLst>
          </a:prstGeom>
          <a:solidFill>
            <a:schemeClr val="tx1">
              <a:alpha val="77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62000" y="317500"/>
            <a:ext cx="7683500" cy="939800"/>
          </a:xfrm>
          <a:prstGeom prst="roundRect">
            <a:avLst>
              <a:gd name="adj" fmla="val 16667"/>
            </a:avLst>
          </a:prstGeom>
          <a:solidFill>
            <a:srgbClr val="33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8500" y="433388"/>
            <a:ext cx="7772400" cy="67945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564313"/>
            <a:ext cx="4572000" cy="2984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" name="Rectangle 9"/>
          <p:cNvSpPr>
            <a:spLocks noChangeArrowheads="1"/>
          </p:cNvSpPr>
          <p:nvPr userDrawn="1"/>
        </p:nvSpPr>
        <p:spPr bwMode="auto">
          <a:xfrm>
            <a:off x="4572000" y="6562725"/>
            <a:ext cx="4572000" cy="2984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 userDrawn="1"/>
        </p:nvSpPr>
        <p:spPr bwMode="auto">
          <a:xfrm>
            <a:off x="4665687" y="6562725"/>
            <a:ext cx="3478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Studying the Character of the PDR with </a:t>
            </a:r>
            <a:r>
              <a:rPr lang="en-US" sz="1200" b="1" dirty="0" err="1" smtClean="0">
                <a:solidFill>
                  <a:schemeClr val="bg1"/>
                </a:solidFill>
              </a:rPr>
              <a:t>Hadronic</a:t>
            </a:r>
            <a:r>
              <a:rPr lang="en-US" sz="1200" b="1" dirty="0" smtClean="0">
                <a:solidFill>
                  <a:schemeClr val="bg1"/>
                </a:solidFill>
              </a:rPr>
              <a:t> Probes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 userDrawn="1"/>
        </p:nvSpPr>
        <p:spPr bwMode="auto">
          <a:xfrm>
            <a:off x="683568" y="6564313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Mark Spieker, University of Cologne, AG </a:t>
            </a:r>
            <a:r>
              <a:rPr lang="de-DE" sz="1200" b="1" dirty="0" err="1" smtClean="0">
                <a:solidFill>
                  <a:schemeClr val="bg1"/>
                </a:solidFill>
                <a:latin typeface="Arial" charset="0"/>
                <a:cs typeface="+mn-cs"/>
              </a:rPr>
              <a:t>Zilges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9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8229600" cy="25320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92513"/>
            <a:ext cx="8229600" cy="253365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92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19.06.2009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Oberseminarvortrag                     Dynamische Supersymmetrien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7EBA86-B1CF-4D1A-BF97-FCC6AAA83B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/>
          <p:cNvGrpSpPr>
            <a:grpSpLocks noChangeAspect="1"/>
          </p:cNvGrpSpPr>
          <p:nvPr userDrawn="1"/>
        </p:nvGrpSpPr>
        <p:grpSpPr>
          <a:xfrm>
            <a:off x="6848146" y="785795"/>
            <a:ext cx="2510200" cy="2519629"/>
            <a:chOff x="5324476" y="1663700"/>
            <a:chExt cx="4225925" cy="4241800"/>
          </a:xfrm>
        </p:grpSpPr>
        <p:pic>
          <p:nvPicPr>
            <p:cNvPr id="4" name="Picture 9" descr="UzK_Logo_5000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r="8619"/>
            <a:stretch>
              <a:fillRect/>
            </a:stretch>
          </p:blipFill>
          <p:spPr bwMode="auto">
            <a:xfrm>
              <a:off x="5340350" y="1708150"/>
              <a:ext cx="3803650" cy="4137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val 11"/>
            <p:cNvSpPr>
              <a:spLocks noChangeArrowheads="1"/>
            </p:cNvSpPr>
            <p:nvPr userDrawn="1"/>
          </p:nvSpPr>
          <p:spPr bwMode="auto">
            <a:xfrm>
              <a:off x="5324476" y="1663700"/>
              <a:ext cx="4225925" cy="4241800"/>
            </a:xfrm>
            <a:prstGeom prst="ellipse">
              <a:avLst/>
            </a:prstGeom>
            <a:solidFill>
              <a:schemeClr val="bg1">
                <a:alpha val="89999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0" y="517525"/>
            <a:ext cx="9144000" cy="142875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0" y="6564313"/>
            <a:ext cx="4572000" cy="2984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8" name="Rectangle 9"/>
          <p:cNvSpPr>
            <a:spLocks noChangeArrowheads="1"/>
          </p:cNvSpPr>
          <p:nvPr userDrawn="1"/>
        </p:nvSpPr>
        <p:spPr bwMode="auto">
          <a:xfrm>
            <a:off x="4572000" y="6562725"/>
            <a:ext cx="4572000" cy="2984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683568" y="6564313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Mark Spieker, University of Cologne, AG </a:t>
            </a:r>
            <a:r>
              <a:rPr lang="de-DE" sz="1200" b="1" dirty="0" err="1" smtClean="0">
                <a:solidFill>
                  <a:schemeClr val="bg1"/>
                </a:solidFill>
                <a:latin typeface="Arial" charset="0"/>
                <a:cs typeface="+mn-cs"/>
              </a:rPr>
              <a:t>Zilges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 userDrawn="1"/>
        </p:nvSpPr>
        <p:spPr bwMode="auto">
          <a:xfrm>
            <a:off x="4665687" y="6562725"/>
            <a:ext cx="3478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Studying the Character of the PDR with </a:t>
            </a:r>
            <a:r>
              <a:rPr lang="en-US" sz="1200" b="1" dirty="0" err="1" smtClean="0">
                <a:solidFill>
                  <a:schemeClr val="bg1"/>
                </a:solidFill>
              </a:rPr>
              <a:t>Hadronic</a:t>
            </a:r>
            <a:r>
              <a:rPr lang="en-US" sz="1200" b="1" dirty="0" smtClean="0">
                <a:solidFill>
                  <a:schemeClr val="bg1"/>
                </a:solidFill>
              </a:rPr>
              <a:t> Probes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943017-FA8D-4309-8D08-D8D24E165DBD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64D0B50-986B-424F-AD1B-B23CE37347B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03860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517525"/>
            <a:ext cx="9144000" cy="142875"/>
          </a:xfrm>
          <a:prstGeom prst="rect">
            <a:avLst/>
          </a:prstGeom>
          <a:gradFill rotWithShape="1">
            <a:gsLst>
              <a:gs pos="0">
                <a:srgbClr val="000000">
                  <a:alpha val="7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08050"/>
            <a:ext cx="822960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000" y="0"/>
            <a:ext cx="8229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64313"/>
            <a:ext cx="4572000" cy="2984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2000" y="6562725"/>
            <a:ext cx="4572000" cy="29845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6699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683568" y="6564313"/>
            <a:ext cx="3295650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Mark Spieker, University of Cologne, AG </a:t>
            </a:r>
            <a:r>
              <a:rPr lang="de-DE" sz="1200" b="1" dirty="0" err="1" smtClean="0">
                <a:solidFill>
                  <a:schemeClr val="bg1"/>
                </a:solidFill>
                <a:latin typeface="Arial" charset="0"/>
                <a:cs typeface="+mn-cs"/>
              </a:rPr>
              <a:t>Zilges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 userDrawn="1"/>
        </p:nvSpPr>
        <p:spPr bwMode="auto">
          <a:xfrm>
            <a:off x="4665687" y="6562725"/>
            <a:ext cx="34782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Studying the Character of the PDR with </a:t>
            </a:r>
            <a:r>
              <a:rPr lang="en-US" sz="1200" b="1" dirty="0" err="1" smtClean="0">
                <a:solidFill>
                  <a:schemeClr val="bg1"/>
                </a:solidFill>
              </a:rPr>
              <a:t>Hadronic</a:t>
            </a:r>
            <a:r>
              <a:rPr lang="en-US" sz="1200" b="1" dirty="0" smtClean="0">
                <a:solidFill>
                  <a:schemeClr val="bg1"/>
                </a:solidFill>
              </a:rPr>
              <a:t> Probes</a:t>
            </a:r>
            <a:endParaRPr lang="de-DE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83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  <p:sldLayoutId id="2147484068" r:id="rId13"/>
    <p:sldLayoutId id="2147484069" r:id="rId14"/>
    <p:sldLayoutId id="2147484070" r:id="rId15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6000"/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 </a:t>
            </a:r>
            <a:r>
              <a:rPr lang="en-US" sz="2400" b="1" dirty="0" smtClean="0"/>
              <a:t>Studying the Character of the Pygmy Dipole Resonance using </a:t>
            </a:r>
            <a:r>
              <a:rPr lang="en-US" sz="2400" b="1" dirty="0" err="1" smtClean="0"/>
              <a:t>Hadronic</a:t>
            </a:r>
            <a:r>
              <a:rPr lang="en-US" sz="2400" b="1" dirty="0" smtClean="0"/>
              <a:t> Probes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1857364"/>
            <a:ext cx="9144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dirty="0" smtClean="0">
                <a:latin typeface="Calibri" pitchFamily="34" charset="0"/>
              </a:rPr>
              <a:t>M. Spieker</a:t>
            </a:r>
            <a:r>
              <a:rPr lang="nn-NO" sz="2000" baseline="30000" dirty="0" smtClean="0">
                <a:latin typeface="Calibri" pitchFamily="34" charset="0"/>
              </a:rPr>
              <a:t>1,*</a:t>
            </a:r>
            <a:r>
              <a:rPr lang="nn-NO" sz="2000" dirty="0" smtClean="0">
                <a:latin typeface="Calibri" pitchFamily="34" charset="0"/>
              </a:rPr>
              <a:t>, V. Derya</a:t>
            </a:r>
            <a:r>
              <a:rPr lang="nn-NO" sz="2000" baseline="30000" dirty="0" smtClean="0">
                <a:latin typeface="Calibri" pitchFamily="34" charset="0"/>
              </a:rPr>
              <a:t>1</a:t>
            </a:r>
            <a:r>
              <a:rPr lang="nn-NO" sz="2000" dirty="0" smtClean="0">
                <a:latin typeface="Calibri" pitchFamily="34" charset="0"/>
              </a:rPr>
              <a:t>, J. Endres</a:t>
            </a:r>
            <a:r>
              <a:rPr lang="nn-NO" sz="2000" baseline="30000" dirty="0" smtClean="0">
                <a:latin typeface="Calibri" pitchFamily="34" charset="0"/>
              </a:rPr>
              <a:t>1</a:t>
            </a:r>
            <a:r>
              <a:rPr lang="nn-NO" sz="2000" dirty="0" smtClean="0">
                <a:latin typeface="Calibri" pitchFamily="34" charset="0"/>
              </a:rPr>
              <a:t>,</a:t>
            </a:r>
            <a:r>
              <a:rPr lang="en-US" sz="2000" dirty="0" smtClean="0">
                <a:latin typeface="Calibri" pitchFamily="34" charset="0"/>
              </a:rPr>
              <a:t> M. N. Harakeh</a:t>
            </a:r>
            <a:r>
              <a:rPr lang="en-US" sz="2000" baseline="30000" dirty="0" smtClean="0">
                <a:latin typeface="Calibri" pitchFamily="34" charset="0"/>
              </a:rPr>
              <a:t>2,3</a:t>
            </a:r>
            <a:r>
              <a:rPr lang="en-US" sz="2000" dirty="0" smtClean="0">
                <a:latin typeface="Calibri" pitchFamily="34" charset="0"/>
              </a:rPr>
              <a:t>, A. </a:t>
            </a:r>
            <a:r>
              <a:rPr lang="en-US" sz="2000" dirty="0" err="1" smtClean="0">
                <a:latin typeface="Calibri" pitchFamily="34" charset="0"/>
              </a:rPr>
              <a:t>Hennig</a:t>
            </a:r>
            <a:r>
              <a:rPr lang="nn-NO" sz="2000" baseline="30000" dirty="0" smtClean="0"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, D. Savran</a:t>
            </a:r>
            <a:r>
              <a:rPr lang="en-US" sz="2000" baseline="30000" dirty="0" smtClean="0">
                <a:latin typeface="Calibri" pitchFamily="34" charset="0"/>
              </a:rPr>
              <a:t>4,5</a:t>
            </a:r>
            <a:r>
              <a:rPr lang="en-US" sz="2000" dirty="0" smtClean="0">
                <a:latin typeface="Calibri" pitchFamily="34" charset="0"/>
              </a:rPr>
              <a:t>,</a:t>
            </a:r>
          </a:p>
          <a:p>
            <a:pPr algn="ctr"/>
            <a:r>
              <a:rPr lang="en-US" sz="2000" dirty="0" smtClean="0">
                <a:latin typeface="Calibri" pitchFamily="34" charset="0"/>
              </a:rPr>
              <a:t> P.G. </a:t>
            </a:r>
            <a:r>
              <a:rPr lang="en-US" sz="2000" dirty="0" err="1" smtClean="0">
                <a:latin typeface="Calibri" pitchFamily="34" charset="0"/>
              </a:rPr>
              <a:t>Pickstone</a:t>
            </a:r>
            <a:r>
              <a:rPr lang="nn-NO" sz="2000" baseline="30000" dirty="0" smtClean="0">
                <a:latin typeface="Calibri" pitchFamily="34" charset="0"/>
              </a:rPr>
              <a:t>1,*</a:t>
            </a:r>
            <a:r>
              <a:rPr lang="en-US" sz="2000" dirty="0" smtClean="0">
                <a:latin typeface="Calibri" pitchFamily="34" charset="0"/>
              </a:rPr>
              <a:t>, M. </a:t>
            </a:r>
            <a:r>
              <a:rPr lang="en-US" sz="2000" dirty="0" err="1" smtClean="0">
                <a:latin typeface="Calibri" pitchFamily="34" charset="0"/>
              </a:rPr>
              <a:t>Weinert</a:t>
            </a:r>
            <a:r>
              <a:rPr lang="nn-NO" sz="2000" baseline="30000" dirty="0" smtClean="0"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, H. J. </a:t>
            </a:r>
            <a:r>
              <a:rPr lang="de-DE" sz="2000" dirty="0" smtClean="0">
                <a:latin typeface="Calibri" pitchFamily="34" charset="0"/>
              </a:rPr>
              <a:t>Wörtche</a:t>
            </a:r>
            <a:r>
              <a:rPr lang="de-DE" sz="2000" baseline="30000" dirty="0" smtClean="0">
                <a:latin typeface="Calibri" pitchFamily="34" charset="0"/>
              </a:rPr>
              <a:t>2</a:t>
            </a:r>
            <a:r>
              <a:rPr lang="de-DE" sz="2000" dirty="0" smtClean="0">
                <a:latin typeface="Calibri" pitchFamily="34" charset="0"/>
              </a:rPr>
              <a:t>, and  A. Zilges</a:t>
            </a:r>
            <a:r>
              <a:rPr lang="de-DE" sz="2000" baseline="30000" dirty="0" smtClean="0">
                <a:latin typeface="Calibri" pitchFamily="34" charset="0"/>
              </a:rPr>
              <a:t>1</a:t>
            </a:r>
            <a:endParaRPr lang="de-DE" sz="2000" dirty="0" smtClean="0">
              <a:latin typeface="Calibri" pitchFamily="34" charset="0"/>
            </a:endParaRPr>
          </a:p>
          <a:p>
            <a:pPr algn="ctr"/>
            <a:endParaRPr lang="de-DE" dirty="0" smtClean="0">
              <a:latin typeface="Calibri" pitchFamily="34" charset="0"/>
            </a:endParaRPr>
          </a:p>
          <a:p>
            <a:pPr algn="ctr"/>
            <a:r>
              <a:rPr lang="de-DE" sz="1400" i="1" baseline="30000" dirty="0" smtClean="0">
                <a:latin typeface="Calibri" pitchFamily="34" charset="0"/>
              </a:rPr>
              <a:t>1</a:t>
            </a:r>
            <a:r>
              <a:rPr lang="de-DE" sz="1400" i="1" dirty="0" smtClean="0">
                <a:latin typeface="Calibri" pitchFamily="34" charset="0"/>
              </a:rPr>
              <a:t>Institute </a:t>
            </a:r>
            <a:r>
              <a:rPr lang="de-DE" sz="1400" i="1" dirty="0" err="1" smtClean="0">
                <a:latin typeface="Calibri" pitchFamily="34" charset="0"/>
              </a:rPr>
              <a:t>for</a:t>
            </a:r>
            <a:r>
              <a:rPr lang="de-DE" sz="1400" i="1" dirty="0" smtClean="0">
                <a:latin typeface="Calibri" pitchFamily="34" charset="0"/>
              </a:rPr>
              <a:t> </a:t>
            </a:r>
            <a:r>
              <a:rPr lang="de-DE" sz="1400" i="1" dirty="0" err="1" smtClean="0">
                <a:latin typeface="Calibri" pitchFamily="34" charset="0"/>
              </a:rPr>
              <a:t>Nuclear</a:t>
            </a:r>
            <a:r>
              <a:rPr lang="de-DE" sz="1400" i="1" dirty="0" smtClean="0">
                <a:latin typeface="Calibri" pitchFamily="34" charset="0"/>
              </a:rPr>
              <a:t> </a:t>
            </a:r>
            <a:r>
              <a:rPr lang="de-DE" sz="1400" i="1" dirty="0" err="1" smtClean="0">
                <a:latin typeface="Calibri" pitchFamily="34" charset="0"/>
              </a:rPr>
              <a:t>Physics</a:t>
            </a:r>
            <a:r>
              <a:rPr lang="de-DE" sz="1400" i="1" dirty="0" smtClean="0">
                <a:latin typeface="Calibri" pitchFamily="34" charset="0"/>
              </a:rPr>
              <a:t>, University </a:t>
            </a:r>
            <a:r>
              <a:rPr lang="en-US" sz="1400" i="1" dirty="0" smtClean="0">
                <a:latin typeface="Calibri" pitchFamily="34" charset="0"/>
              </a:rPr>
              <a:t>of Cologne, Germany </a:t>
            </a:r>
          </a:p>
          <a:p>
            <a:pPr algn="ctr"/>
            <a:r>
              <a:rPr lang="en-US" sz="1400" i="1" baseline="30000" dirty="0" smtClean="0">
                <a:latin typeface="Calibri" pitchFamily="34" charset="0"/>
              </a:rPr>
              <a:t>2</a:t>
            </a:r>
            <a:r>
              <a:rPr lang="en-US" sz="1400" i="1" dirty="0" smtClean="0">
                <a:latin typeface="Calibri" pitchFamily="34" charset="0"/>
              </a:rPr>
              <a:t>KVI, </a:t>
            </a:r>
            <a:r>
              <a:rPr lang="en-US" sz="1400" i="1" dirty="0" err="1" smtClean="0">
                <a:latin typeface="Calibri" pitchFamily="34" charset="0"/>
              </a:rPr>
              <a:t>Rijksuniversiteit</a:t>
            </a:r>
            <a:r>
              <a:rPr lang="en-US" sz="1400" i="1" dirty="0" smtClean="0">
                <a:latin typeface="Calibri" pitchFamily="34" charset="0"/>
              </a:rPr>
              <a:t> Groningen, The Netherlands</a:t>
            </a:r>
          </a:p>
          <a:p>
            <a:pPr algn="ctr"/>
            <a:r>
              <a:rPr lang="en-US" sz="1400" i="1" baseline="30000" dirty="0" smtClean="0">
                <a:latin typeface="Calibri" pitchFamily="34" charset="0"/>
              </a:rPr>
              <a:t>3</a:t>
            </a:r>
            <a:r>
              <a:rPr lang="de-DE" sz="1400" i="1" dirty="0" smtClean="0">
                <a:latin typeface="Calibri" pitchFamily="34" charset="0"/>
              </a:rPr>
              <a:t>GANIL, CEA/DSM-CNRS/IN2P3, Caen, France</a:t>
            </a:r>
            <a:endParaRPr lang="en-US" sz="1400" i="1" dirty="0" smtClean="0">
              <a:latin typeface="Calibri" pitchFamily="34" charset="0"/>
            </a:endParaRPr>
          </a:p>
          <a:p>
            <a:pPr algn="ctr"/>
            <a:r>
              <a:rPr lang="en-US" sz="1400" i="1" baseline="30000" dirty="0" smtClean="0">
                <a:latin typeface="Calibri" pitchFamily="34" charset="0"/>
              </a:rPr>
              <a:t>4</a:t>
            </a:r>
            <a:r>
              <a:rPr lang="en-US" sz="1400" i="1" dirty="0" smtClean="0">
                <a:latin typeface="Calibri" pitchFamily="34" charset="0"/>
              </a:rPr>
              <a:t>ExtreMe Matter Institute EMMI and Research Division, GSI, Darmstadt, Germany</a:t>
            </a:r>
          </a:p>
          <a:p>
            <a:pPr algn="ctr"/>
            <a:r>
              <a:rPr lang="en-US" sz="1400" i="1" baseline="30000" dirty="0" smtClean="0">
                <a:latin typeface="Calibri" pitchFamily="34" charset="0"/>
              </a:rPr>
              <a:t>5</a:t>
            </a:r>
            <a:r>
              <a:rPr lang="en-US" sz="1400" i="1" dirty="0" smtClean="0">
                <a:latin typeface="Calibri" pitchFamily="34" charset="0"/>
              </a:rPr>
              <a:t>Frankfurt Institute for Advanced Studies FIAS, Frankfurt </a:t>
            </a:r>
            <a:r>
              <a:rPr lang="en-US" sz="1400" i="1" dirty="0" err="1" smtClean="0">
                <a:latin typeface="Calibri" pitchFamily="34" charset="0"/>
              </a:rPr>
              <a:t>a.M.</a:t>
            </a:r>
            <a:r>
              <a:rPr lang="en-US" sz="1400" i="1" dirty="0" smtClean="0">
                <a:latin typeface="Calibri" pitchFamily="34" charset="0"/>
              </a:rPr>
              <a:t>, Germany</a:t>
            </a:r>
          </a:p>
          <a:p>
            <a:pPr algn="ctr"/>
            <a:r>
              <a:rPr lang="en-US" sz="1400" i="1" dirty="0" smtClean="0">
                <a:latin typeface="Calibri" pitchFamily="34" charset="0"/>
              </a:rPr>
              <a:t>* Supported by the Bonn-Cologne </a:t>
            </a:r>
            <a:r>
              <a:rPr lang="en-US" sz="1400" i="1" dirty="0" err="1" smtClean="0">
                <a:latin typeface="Calibri" pitchFamily="34" charset="0"/>
              </a:rPr>
              <a:t>Gradudate</a:t>
            </a:r>
            <a:r>
              <a:rPr lang="en-US" sz="1400" i="1" dirty="0" smtClean="0">
                <a:latin typeface="Calibri" pitchFamily="34" charset="0"/>
              </a:rPr>
              <a:t> School of Physics and Astronomy</a:t>
            </a: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4th International Symposium on the Nuclear Symmetry Energy NuSYM14</a:t>
            </a:r>
            <a:b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University of Liverpool, UK</a:t>
            </a:r>
            <a:b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</a:br>
            <a:r>
              <a:rPr lang="en-US" b="1" dirty="0" smtClean="0">
                <a:solidFill>
                  <a:schemeClr val="accent2"/>
                </a:solidFill>
                <a:latin typeface="Calibri" pitchFamily="34" charset="0"/>
              </a:rPr>
              <a:t>7-9 July 2014 </a:t>
            </a:r>
            <a:endParaRPr lang="en-US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endParaRPr lang="en-US" dirty="0" smtClean="0">
              <a:latin typeface="Calibri" pitchFamily="34" charset="0"/>
            </a:endParaRPr>
          </a:p>
          <a:p>
            <a:pPr algn="ctr"/>
            <a:r>
              <a:rPr lang="en-US" sz="1400" dirty="0" smtClean="0">
                <a:latin typeface="Calibri" pitchFamily="34" charset="0"/>
              </a:rPr>
              <a:t>Supported by the DFG (ZI 510/4-2), by the EU under EURONS Contract No. RII3-CT-2004-506065 </a:t>
            </a:r>
          </a:p>
          <a:p>
            <a:pPr algn="ctr"/>
            <a:r>
              <a:rPr lang="en-US" sz="1400" dirty="0" smtClean="0">
                <a:latin typeface="Calibri" pitchFamily="34" charset="0"/>
              </a:rPr>
              <a:t>in the 6</a:t>
            </a:r>
            <a:r>
              <a:rPr lang="en-US" sz="1400" baseline="30000" dirty="0" smtClean="0">
                <a:latin typeface="Calibri" pitchFamily="34" charset="0"/>
              </a:rPr>
              <a:t>th</a:t>
            </a:r>
            <a:r>
              <a:rPr lang="en-US" sz="1400" dirty="0" smtClean="0">
                <a:latin typeface="Calibri" pitchFamily="34" charset="0"/>
              </a:rPr>
              <a:t> framework </a:t>
            </a:r>
            <a:r>
              <a:rPr lang="en-US" sz="1400" dirty="0" err="1" smtClean="0">
                <a:latin typeface="Calibri" pitchFamily="34" charset="0"/>
              </a:rPr>
              <a:t>programme</a:t>
            </a:r>
            <a:r>
              <a:rPr lang="en-US" sz="1400" dirty="0" smtClean="0">
                <a:latin typeface="Calibri" pitchFamily="34" charset="0"/>
              </a:rPr>
              <a:t>, and by the Alliance Program of the Helmholtz Association (HA216/EMMI)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0"/>
            <a:ext cx="8568472" cy="549275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Systematic Study in (,) and (,) E</a:t>
            </a:r>
            <a:r>
              <a:rPr lang="en-US" dirty="0" smtClean="0"/>
              <a:t>xperiments</a:t>
            </a:r>
            <a:endParaRPr lang="en-US" dirty="0"/>
          </a:p>
        </p:txBody>
      </p:sp>
      <p:pic>
        <p:nvPicPr>
          <p:cNvPr id="4" name="Inhaltsplatzhalter 11" descr="wqbe1_quarte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40" b="51701"/>
          <a:stretch>
            <a:fillRect/>
          </a:stretch>
        </p:blipFill>
        <p:spPr>
          <a:xfrm>
            <a:off x="537444" y="759600"/>
            <a:ext cx="8211020" cy="2304256"/>
          </a:xfrm>
        </p:spPr>
      </p:pic>
      <p:pic>
        <p:nvPicPr>
          <p:cNvPr id="6" name="Inhaltsplatzhalter 11" descr="wqbe1_quartett.png"/>
          <p:cNvPicPr>
            <a:picLocks noChangeAspect="1"/>
          </p:cNvPicPr>
          <p:nvPr/>
        </p:nvPicPr>
        <p:blipFill>
          <a:blip r:embed="rId2" cstate="print"/>
          <a:srcRect t="92458"/>
          <a:stretch>
            <a:fillRect/>
          </a:stretch>
        </p:blipFill>
        <p:spPr bwMode="auto">
          <a:xfrm>
            <a:off x="537444" y="3056631"/>
            <a:ext cx="8211020" cy="3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61342" y="5942637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D. </a:t>
            </a:r>
            <a:r>
              <a:rPr lang="en-US" sz="1200" dirty="0" err="1">
                <a:latin typeface="Calibri" pitchFamily="34" charset="0"/>
              </a:rPr>
              <a:t>Savran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</a:t>
            </a:r>
            <a:r>
              <a:rPr lang="en-US" sz="1200" i="1" dirty="0" smtClean="0">
                <a:latin typeface="Calibri" pitchFamily="34" charset="0"/>
              </a:rPr>
              <a:t>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>
                <a:latin typeface="Calibri" pitchFamily="34" charset="0"/>
              </a:rPr>
              <a:t>97</a:t>
            </a:r>
            <a:r>
              <a:rPr lang="en-US" sz="1200" dirty="0">
                <a:latin typeface="Calibri" pitchFamily="34" charset="0"/>
              </a:rPr>
              <a:t> (2006) 172502 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 smtClean="0">
                <a:latin typeface="Calibri" pitchFamily="34" charset="0"/>
              </a:rPr>
              <a:t>105</a:t>
            </a:r>
            <a:r>
              <a:rPr lang="en-US" sz="1200" dirty="0" smtClean="0">
                <a:latin typeface="Calibri" pitchFamily="34" charset="0"/>
              </a:rPr>
              <a:t> (2010) 212503</a:t>
            </a:r>
          </a:p>
          <a:p>
            <a:pPr eaLnBrk="0" hangingPunct="0"/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5148064" y="5944559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>
                <a:latin typeface="Calibri" pitchFamily="34" charset="0"/>
              </a:rPr>
              <a:t>J. </a:t>
            </a:r>
            <a:r>
              <a:rPr lang="en-US" sz="1200" dirty="0" err="1">
                <a:latin typeface="Calibri" pitchFamily="34" charset="0"/>
              </a:rPr>
              <a:t>Endres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al</a:t>
            </a:r>
            <a:r>
              <a:rPr lang="en-US" sz="1200" i="1" dirty="0" smtClean="0">
                <a:latin typeface="Calibri" pitchFamily="34" charset="0"/>
              </a:rPr>
              <a:t>., </a:t>
            </a:r>
            <a:r>
              <a:rPr lang="en-US" sz="1200" dirty="0" smtClean="0">
                <a:latin typeface="Calibri" pitchFamily="34" charset="0"/>
              </a:rPr>
              <a:t>PRC </a:t>
            </a:r>
            <a:r>
              <a:rPr lang="en-US" sz="1200" b="1" dirty="0">
                <a:latin typeface="Calibri" pitchFamily="34" charset="0"/>
              </a:rPr>
              <a:t>80</a:t>
            </a:r>
            <a:r>
              <a:rPr lang="en-US" sz="1200" dirty="0">
                <a:latin typeface="Calibri" pitchFamily="34" charset="0"/>
              </a:rPr>
              <a:t> (2009) </a:t>
            </a:r>
            <a:r>
              <a:rPr lang="en-US" sz="1200" dirty="0" smtClean="0">
                <a:latin typeface="Calibri" pitchFamily="34" charset="0"/>
              </a:rPr>
              <a:t>034302</a:t>
            </a:r>
          </a:p>
          <a:p>
            <a:r>
              <a:rPr lang="en-US" sz="1200" dirty="0" smtClean="0">
                <a:latin typeface="Calibri" pitchFamily="34" charset="0"/>
              </a:rPr>
              <a:t>V. </a:t>
            </a:r>
            <a:r>
              <a:rPr lang="en-US" sz="1200" dirty="0" err="1" smtClean="0">
                <a:latin typeface="Calibri" pitchFamily="34" charset="0"/>
              </a:rPr>
              <a:t>Derya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NPA </a:t>
            </a:r>
            <a:r>
              <a:rPr lang="en-US" sz="1200" b="1" dirty="0" smtClean="0">
                <a:latin typeface="Calibri" pitchFamily="34" charset="0"/>
              </a:rPr>
              <a:t>906</a:t>
            </a:r>
            <a:r>
              <a:rPr lang="en-US" sz="1200" dirty="0" smtClean="0">
                <a:latin typeface="Calibri" pitchFamily="34" charset="0"/>
              </a:rPr>
              <a:t> (2013) 94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0"/>
            <a:ext cx="8568472" cy="549275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Systematic Study in (,) and (,) E</a:t>
            </a:r>
            <a:r>
              <a:rPr lang="en-US" dirty="0" smtClean="0"/>
              <a:t>xperiments</a:t>
            </a:r>
            <a:endParaRPr lang="en-US" dirty="0"/>
          </a:p>
        </p:txBody>
      </p:sp>
      <p:pic>
        <p:nvPicPr>
          <p:cNvPr id="4" name="Inhaltsplatzhalter 11" descr="wqbe1_quarte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40" b="51701"/>
          <a:stretch>
            <a:fillRect/>
          </a:stretch>
        </p:blipFill>
        <p:spPr>
          <a:xfrm>
            <a:off x="537444" y="759600"/>
            <a:ext cx="8211020" cy="2304256"/>
          </a:xfrm>
        </p:spPr>
      </p:pic>
      <p:sp>
        <p:nvSpPr>
          <p:cNvPr id="5" name="Rechteck 4"/>
          <p:cNvSpPr/>
          <p:nvPr/>
        </p:nvSpPr>
        <p:spPr>
          <a:xfrm>
            <a:off x="2143108" y="3662124"/>
            <a:ext cx="5000660" cy="21431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0000" rtlCol="0" anchor="ctr"/>
          <a:lstStyle/>
          <a:p>
            <a:pPr marL="342900" lvl="1" indent="-342900">
              <a:buSzPct val="66000"/>
            </a:pPr>
            <a:r>
              <a:rPr lang="de-DE" sz="2400" b="1" dirty="0" err="1" smtClean="0">
                <a:latin typeface="Calibri" pitchFamily="34" charset="0"/>
              </a:rPr>
              <a:t>Isospin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splitting</a:t>
            </a:r>
            <a:r>
              <a:rPr lang="de-DE" sz="2400" b="1" dirty="0" smtClean="0">
                <a:latin typeface="Calibri" pitchFamily="34" charset="0"/>
              </a:rPr>
              <a:t>:</a:t>
            </a:r>
          </a:p>
          <a:p>
            <a:pPr marL="342900" lvl="1" indent="-342900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low-energy part (</a:t>
            </a:r>
            <a:r>
              <a:rPr lang="en-US" sz="2400" dirty="0" smtClean="0">
                <a:latin typeface="Calibri" pitchFamily="34" charset="0"/>
                <a:sym typeface="Symbol"/>
              </a:rPr>
              <a:t>,</a:t>
            </a:r>
            <a:r>
              <a:rPr lang="en-US" sz="2400" dirty="0" smtClean="0">
                <a:latin typeface="Calibri" pitchFamily="34" charset="0"/>
              </a:rPr>
              <a:t>) and (</a:t>
            </a:r>
            <a:r>
              <a:rPr lang="en-US" sz="2400" dirty="0" smtClean="0">
                <a:latin typeface="Calibri" pitchFamily="34" charset="0"/>
                <a:sym typeface="Symbol"/>
              </a:rPr>
              <a:t>,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pPr marL="342900" lvl="1" indent="-342900">
              <a:buSzPct val="66000"/>
              <a:tabLst>
                <a:tab pos="723900" algn="l"/>
              </a:tabLst>
            </a:pP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alibri" pitchFamily="34" charset="0"/>
                <a:sym typeface="Symbol"/>
              </a:rPr>
              <a:t>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		</a:t>
            </a:r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isospin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-mixed</a:t>
            </a:r>
            <a:endParaRPr lang="en-US" sz="2400" dirty="0" smtClean="0">
              <a:latin typeface="Calibri" pitchFamily="34" charset="0"/>
            </a:endParaRPr>
          </a:p>
          <a:p>
            <a:pPr marL="342900" lvl="1" indent="-342900">
              <a:buSzPct val="100000"/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high-energy part (</a:t>
            </a:r>
            <a:r>
              <a:rPr lang="en-US" sz="2400" dirty="0" smtClean="0">
                <a:latin typeface="Calibri" pitchFamily="34" charset="0"/>
                <a:sym typeface="Symbol"/>
              </a:rPr>
              <a:t>,</a:t>
            </a:r>
            <a:r>
              <a:rPr lang="en-US" sz="2400" dirty="0" smtClean="0">
                <a:latin typeface="Calibri" pitchFamily="34" charset="0"/>
              </a:rPr>
              <a:t>) only</a:t>
            </a:r>
          </a:p>
          <a:p>
            <a:pPr marL="342900" lvl="1" indent="-342900">
              <a:buSzPct val="66000"/>
            </a:pP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alibri" pitchFamily="34" charset="0"/>
                <a:sym typeface="Symbol"/>
              </a:rPr>
              <a:t></a:t>
            </a:r>
            <a:r>
              <a:rPr lang="en-US" sz="2400" dirty="0" smtClean="0">
                <a:latin typeface="Calibri" pitchFamily="34" charset="0"/>
                <a:sym typeface="Wingdings" pitchFamily="2" charset="2"/>
              </a:rPr>
              <a:t> 	dominantly </a:t>
            </a:r>
            <a:r>
              <a:rPr lang="en-US" sz="2400" dirty="0" err="1" smtClean="0">
                <a:latin typeface="Calibri" pitchFamily="34" charset="0"/>
                <a:sym typeface="Wingdings" pitchFamily="2" charset="2"/>
              </a:rPr>
              <a:t>isovector</a:t>
            </a:r>
            <a:endParaRPr lang="en-US" sz="3200" dirty="0">
              <a:latin typeface="Calibri" pitchFamily="34" charset="0"/>
            </a:endParaRPr>
          </a:p>
        </p:txBody>
      </p:sp>
      <p:pic>
        <p:nvPicPr>
          <p:cNvPr id="6" name="Inhaltsplatzhalter 11" descr="wqbe1_quartett.png"/>
          <p:cNvPicPr>
            <a:picLocks noChangeAspect="1"/>
          </p:cNvPicPr>
          <p:nvPr/>
        </p:nvPicPr>
        <p:blipFill>
          <a:blip r:embed="rId2" cstate="print"/>
          <a:srcRect t="92458"/>
          <a:stretch>
            <a:fillRect/>
          </a:stretch>
        </p:blipFill>
        <p:spPr bwMode="auto">
          <a:xfrm>
            <a:off x="537444" y="3056631"/>
            <a:ext cx="8211020" cy="39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61342" y="5942637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D. </a:t>
            </a:r>
            <a:r>
              <a:rPr lang="en-US" sz="1200" dirty="0" err="1">
                <a:latin typeface="Calibri" pitchFamily="34" charset="0"/>
              </a:rPr>
              <a:t>Savran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</a:t>
            </a:r>
            <a:r>
              <a:rPr lang="en-US" sz="1200" i="1" dirty="0" smtClean="0">
                <a:latin typeface="Calibri" pitchFamily="34" charset="0"/>
              </a:rPr>
              <a:t>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>
                <a:latin typeface="Calibri" pitchFamily="34" charset="0"/>
              </a:rPr>
              <a:t>97</a:t>
            </a:r>
            <a:r>
              <a:rPr lang="en-US" sz="1200" dirty="0">
                <a:latin typeface="Calibri" pitchFamily="34" charset="0"/>
              </a:rPr>
              <a:t> (2006) 172502 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 smtClean="0">
                <a:latin typeface="Calibri" pitchFamily="34" charset="0"/>
              </a:rPr>
              <a:t>105</a:t>
            </a:r>
            <a:r>
              <a:rPr lang="en-US" sz="1200" dirty="0" smtClean="0">
                <a:latin typeface="Calibri" pitchFamily="34" charset="0"/>
              </a:rPr>
              <a:t> (2010) 212503</a:t>
            </a:r>
          </a:p>
          <a:p>
            <a:pPr eaLnBrk="0" hangingPunct="0"/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5148064" y="5944559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>
                <a:latin typeface="Calibri" pitchFamily="34" charset="0"/>
              </a:rPr>
              <a:t>J. </a:t>
            </a:r>
            <a:r>
              <a:rPr lang="en-US" sz="1200" dirty="0" err="1">
                <a:latin typeface="Calibri" pitchFamily="34" charset="0"/>
              </a:rPr>
              <a:t>Endres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al</a:t>
            </a:r>
            <a:r>
              <a:rPr lang="en-US" sz="1200" i="1" dirty="0" smtClean="0">
                <a:latin typeface="Calibri" pitchFamily="34" charset="0"/>
              </a:rPr>
              <a:t>., </a:t>
            </a:r>
            <a:r>
              <a:rPr lang="en-US" sz="1200" dirty="0" smtClean="0">
                <a:latin typeface="Calibri" pitchFamily="34" charset="0"/>
              </a:rPr>
              <a:t>PRC </a:t>
            </a:r>
            <a:r>
              <a:rPr lang="en-US" sz="1200" b="1" dirty="0">
                <a:latin typeface="Calibri" pitchFamily="34" charset="0"/>
              </a:rPr>
              <a:t>80</a:t>
            </a:r>
            <a:r>
              <a:rPr lang="en-US" sz="1200" dirty="0">
                <a:latin typeface="Calibri" pitchFamily="34" charset="0"/>
              </a:rPr>
              <a:t> (2009) </a:t>
            </a:r>
            <a:r>
              <a:rPr lang="en-US" sz="1200" dirty="0" smtClean="0">
                <a:latin typeface="Calibri" pitchFamily="34" charset="0"/>
              </a:rPr>
              <a:t>034302</a:t>
            </a:r>
          </a:p>
          <a:p>
            <a:r>
              <a:rPr lang="en-US" sz="1200" dirty="0" smtClean="0">
                <a:latin typeface="Calibri" pitchFamily="34" charset="0"/>
              </a:rPr>
              <a:t>V. </a:t>
            </a:r>
            <a:r>
              <a:rPr lang="en-US" sz="1200" dirty="0" err="1" smtClean="0">
                <a:latin typeface="Calibri" pitchFamily="34" charset="0"/>
              </a:rPr>
              <a:t>Derya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NPA </a:t>
            </a:r>
            <a:r>
              <a:rPr lang="en-US" sz="1200" b="1" dirty="0" smtClean="0">
                <a:latin typeface="Calibri" pitchFamily="34" charset="0"/>
              </a:rPr>
              <a:t>906</a:t>
            </a:r>
            <a:r>
              <a:rPr lang="en-US" sz="1200" dirty="0" smtClean="0">
                <a:latin typeface="Calibri" pitchFamily="34" charset="0"/>
              </a:rPr>
              <a:t> (2013) 94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1" descr="wqbe1_quarte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40" b="51701"/>
          <a:stretch>
            <a:fillRect/>
          </a:stretch>
        </p:blipFill>
        <p:spPr>
          <a:xfrm>
            <a:off x="537444" y="756320"/>
            <a:ext cx="8211020" cy="2304256"/>
          </a:xfrm>
        </p:spPr>
      </p:pic>
      <p:pic>
        <p:nvPicPr>
          <p:cNvPr id="5" name="Inhaltsplatzhalter 11" descr="wqbe1_quartett.png"/>
          <p:cNvPicPr>
            <a:picLocks noChangeAspect="1"/>
          </p:cNvPicPr>
          <p:nvPr/>
        </p:nvPicPr>
        <p:blipFill>
          <a:blip r:embed="rId2" cstate="print"/>
          <a:srcRect t="48299"/>
          <a:stretch>
            <a:fillRect/>
          </a:stretch>
        </p:blipFill>
        <p:spPr bwMode="auto">
          <a:xfrm>
            <a:off x="537444" y="3132584"/>
            <a:ext cx="8211020" cy="26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279990" y="1971745"/>
            <a:ext cx="3007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neutron 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07704" y="4356720"/>
            <a:ext cx="277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proton 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24565" y="4356720"/>
            <a:ext cx="2255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non-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61342" y="5942637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D. </a:t>
            </a:r>
            <a:r>
              <a:rPr lang="en-US" sz="1200" dirty="0" err="1">
                <a:latin typeface="Calibri" pitchFamily="34" charset="0"/>
              </a:rPr>
              <a:t>Savran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</a:t>
            </a:r>
            <a:r>
              <a:rPr lang="en-US" sz="1200" i="1" dirty="0" smtClean="0">
                <a:latin typeface="Calibri" pitchFamily="34" charset="0"/>
              </a:rPr>
              <a:t>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>
                <a:latin typeface="Calibri" pitchFamily="34" charset="0"/>
              </a:rPr>
              <a:t>97</a:t>
            </a:r>
            <a:r>
              <a:rPr lang="en-US" sz="1200" dirty="0">
                <a:latin typeface="Calibri" pitchFamily="34" charset="0"/>
              </a:rPr>
              <a:t> (2006) 172502 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 smtClean="0">
                <a:latin typeface="Calibri" pitchFamily="34" charset="0"/>
              </a:rPr>
              <a:t>105</a:t>
            </a:r>
            <a:r>
              <a:rPr lang="en-US" sz="1200" dirty="0" smtClean="0">
                <a:latin typeface="Calibri" pitchFamily="34" charset="0"/>
              </a:rPr>
              <a:t> (2010) 212503</a:t>
            </a:r>
          </a:p>
          <a:p>
            <a:pPr eaLnBrk="0" hangingPunct="0"/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5148064" y="5944559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>
                <a:latin typeface="Calibri" pitchFamily="34" charset="0"/>
              </a:rPr>
              <a:t>J. </a:t>
            </a:r>
            <a:r>
              <a:rPr lang="en-US" sz="1200" dirty="0" err="1">
                <a:latin typeface="Calibri" pitchFamily="34" charset="0"/>
              </a:rPr>
              <a:t>Endres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al</a:t>
            </a:r>
            <a:r>
              <a:rPr lang="en-US" sz="1200" i="1" dirty="0" smtClean="0">
                <a:latin typeface="Calibri" pitchFamily="34" charset="0"/>
              </a:rPr>
              <a:t>., </a:t>
            </a:r>
            <a:r>
              <a:rPr lang="en-US" sz="1200" dirty="0" smtClean="0">
                <a:latin typeface="Calibri" pitchFamily="34" charset="0"/>
              </a:rPr>
              <a:t>PRC </a:t>
            </a:r>
            <a:r>
              <a:rPr lang="en-US" sz="1200" b="1" dirty="0">
                <a:latin typeface="Calibri" pitchFamily="34" charset="0"/>
              </a:rPr>
              <a:t>80</a:t>
            </a:r>
            <a:r>
              <a:rPr lang="en-US" sz="1200" dirty="0">
                <a:latin typeface="Calibri" pitchFamily="34" charset="0"/>
              </a:rPr>
              <a:t> (2009) </a:t>
            </a:r>
            <a:r>
              <a:rPr lang="en-US" sz="1200" dirty="0" smtClean="0">
                <a:latin typeface="Calibri" pitchFamily="34" charset="0"/>
              </a:rPr>
              <a:t>034302</a:t>
            </a:r>
          </a:p>
          <a:p>
            <a:r>
              <a:rPr lang="en-US" sz="1200" dirty="0" smtClean="0">
                <a:latin typeface="Calibri" pitchFamily="34" charset="0"/>
              </a:rPr>
              <a:t>V. </a:t>
            </a:r>
            <a:r>
              <a:rPr lang="en-US" sz="1200" dirty="0" err="1" smtClean="0">
                <a:latin typeface="Calibri" pitchFamily="34" charset="0"/>
              </a:rPr>
              <a:t>Derya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NPA </a:t>
            </a:r>
            <a:r>
              <a:rPr lang="en-US" sz="1200" b="1" dirty="0" smtClean="0">
                <a:latin typeface="Calibri" pitchFamily="34" charset="0"/>
              </a:rPr>
              <a:t>906</a:t>
            </a:r>
            <a:r>
              <a:rPr lang="en-US" sz="1200" dirty="0" smtClean="0">
                <a:latin typeface="Calibri" pitchFamily="34" charset="0"/>
              </a:rPr>
              <a:t> (2013) 94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52000" y="0"/>
            <a:ext cx="8640480" cy="549275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Systematic Study in (,) and (,) E</a:t>
            </a:r>
            <a:r>
              <a:rPr lang="en-US" dirty="0" smtClean="0"/>
              <a:t>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11" descr="wqbe1_quartet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40" b="51701"/>
          <a:stretch>
            <a:fillRect/>
          </a:stretch>
        </p:blipFill>
        <p:spPr>
          <a:xfrm>
            <a:off x="537444" y="756320"/>
            <a:ext cx="8211020" cy="2304256"/>
          </a:xfrm>
        </p:spPr>
      </p:pic>
      <p:pic>
        <p:nvPicPr>
          <p:cNvPr id="5" name="Inhaltsplatzhalter 11" descr="wqbe1_quartett.png"/>
          <p:cNvPicPr>
            <a:picLocks noChangeAspect="1"/>
          </p:cNvPicPr>
          <p:nvPr/>
        </p:nvPicPr>
        <p:blipFill>
          <a:blip r:embed="rId2" cstate="print"/>
          <a:srcRect t="48299"/>
          <a:stretch>
            <a:fillRect/>
          </a:stretch>
        </p:blipFill>
        <p:spPr bwMode="auto">
          <a:xfrm>
            <a:off x="537444" y="3132584"/>
            <a:ext cx="8211020" cy="269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279990" y="1971745"/>
            <a:ext cx="3007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neutron 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907704" y="4356720"/>
            <a:ext cx="277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proton 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124565" y="4356720"/>
            <a:ext cx="2255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de-DE" sz="3200" b="1" dirty="0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non-</a:t>
            </a:r>
            <a:r>
              <a:rPr lang="de-DE" sz="3200" b="1" dirty="0" err="1" smtClean="0">
                <a:solidFill>
                  <a:srgbClr val="00CC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magic</a:t>
            </a:r>
            <a:endParaRPr lang="de-DE" sz="3200" b="1" dirty="0">
              <a:solidFill>
                <a:srgbClr val="00CC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61342" y="5942637"/>
            <a:ext cx="41764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latin typeface="Calibri" pitchFamily="34" charset="0"/>
              </a:rPr>
              <a:t>D. </a:t>
            </a:r>
            <a:r>
              <a:rPr lang="en-US" sz="1200" dirty="0" err="1">
                <a:latin typeface="Calibri" pitchFamily="34" charset="0"/>
              </a:rPr>
              <a:t>Savran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</a:t>
            </a:r>
            <a:r>
              <a:rPr lang="en-US" sz="1200" i="1" dirty="0" smtClean="0">
                <a:latin typeface="Calibri" pitchFamily="34" charset="0"/>
              </a:rPr>
              <a:t>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>
                <a:latin typeface="Calibri" pitchFamily="34" charset="0"/>
              </a:rPr>
              <a:t>97</a:t>
            </a:r>
            <a:r>
              <a:rPr lang="en-US" sz="1200" dirty="0">
                <a:latin typeface="Calibri" pitchFamily="34" charset="0"/>
              </a:rPr>
              <a:t> (2006) 172502 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 </a:t>
            </a:r>
            <a:r>
              <a:rPr lang="en-US" sz="1200" b="1" dirty="0" smtClean="0">
                <a:latin typeface="Calibri" pitchFamily="34" charset="0"/>
              </a:rPr>
              <a:t>105</a:t>
            </a:r>
            <a:r>
              <a:rPr lang="en-US" sz="1200" dirty="0" smtClean="0">
                <a:latin typeface="Calibri" pitchFamily="34" charset="0"/>
              </a:rPr>
              <a:t> (2010) 212503</a:t>
            </a:r>
          </a:p>
          <a:p>
            <a:pPr eaLnBrk="0" hangingPunct="0"/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3"/>
          <p:cNvSpPr>
            <a:spLocks noChangeArrowheads="1"/>
          </p:cNvSpPr>
          <p:nvPr/>
        </p:nvSpPr>
        <p:spPr bwMode="auto">
          <a:xfrm>
            <a:off x="5148064" y="5944559"/>
            <a:ext cx="3024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1200" dirty="0">
                <a:latin typeface="Calibri" pitchFamily="34" charset="0"/>
              </a:rPr>
              <a:t>J. </a:t>
            </a:r>
            <a:r>
              <a:rPr lang="en-US" sz="1200" dirty="0" err="1">
                <a:latin typeface="Calibri" pitchFamily="34" charset="0"/>
              </a:rPr>
              <a:t>Endres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i="1" dirty="0">
                <a:latin typeface="Calibri" pitchFamily="34" charset="0"/>
              </a:rPr>
              <a:t>et al</a:t>
            </a:r>
            <a:r>
              <a:rPr lang="en-US" sz="1200" i="1" dirty="0" smtClean="0">
                <a:latin typeface="Calibri" pitchFamily="34" charset="0"/>
              </a:rPr>
              <a:t>., </a:t>
            </a:r>
            <a:r>
              <a:rPr lang="en-US" sz="1200" dirty="0" smtClean="0">
                <a:latin typeface="Calibri" pitchFamily="34" charset="0"/>
              </a:rPr>
              <a:t>PRC </a:t>
            </a:r>
            <a:r>
              <a:rPr lang="en-US" sz="1200" b="1" dirty="0">
                <a:latin typeface="Calibri" pitchFamily="34" charset="0"/>
              </a:rPr>
              <a:t>80</a:t>
            </a:r>
            <a:r>
              <a:rPr lang="en-US" sz="1200" dirty="0">
                <a:latin typeface="Calibri" pitchFamily="34" charset="0"/>
              </a:rPr>
              <a:t> (2009) </a:t>
            </a:r>
            <a:r>
              <a:rPr lang="en-US" sz="1200" dirty="0" smtClean="0">
                <a:latin typeface="Calibri" pitchFamily="34" charset="0"/>
              </a:rPr>
              <a:t>034302</a:t>
            </a:r>
          </a:p>
          <a:p>
            <a:r>
              <a:rPr lang="en-US" sz="1200" dirty="0" smtClean="0">
                <a:latin typeface="Calibri" pitchFamily="34" charset="0"/>
              </a:rPr>
              <a:t>V. </a:t>
            </a:r>
            <a:r>
              <a:rPr lang="en-US" sz="1200" dirty="0" err="1" smtClean="0">
                <a:latin typeface="Calibri" pitchFamily="34" charset="0"/>
              </a:rPr>
              <a:t>Derya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NPA </a:t>
            </a:r>
            <a:r>
              <a:rPr lang="en-US" sz="1200" b="1" dirty="0" smtClean="0">
                <a:latin typeface="Calibri" pitchFamily="34" charset="0"/>
              </a:rPr>
              <a:t>906</a:t>
            </a:r>
            <a:r>
              <a:rPr lang="en-US" sz="1200" dirty="0" smtClean="0">
                <a:latin typeface="Calibri" pitchFamily="34" charset="0"/>
              </a:rPr>
              <a:t> (2013) 94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42910" y="2776534"/>
            <a:ext cx="7929618" cy="9286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isospin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splitting a common feature of the low-lying dipole response in heavy neutron-rich nuclei?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52000" y="0"/>
            <a:ext cx="8640480" cy="549275"/>
          </a:xfrm>
        </p:spPr>
        <p:txBody>
          <a:bodyPr/>
          <a:lstStyle/>
          <a:p>
            <a:r>
              <a:rPr lang="en-US" dirty="0" smtClean="0">
                <a:sym typeface="Symbol"/>
              </a:rPr>
              <a:t>Systematic Study in (,) and (,) E</a:t>
            </a:r>
            <a:r>
              <a:rPr lang="en-US" dirty="0" smtClean="0"/>
              <a:t>xperiments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Interpretation of the Splitting</a:t>
            </a:r>
            <a:endParaRPr lang="en-US" dirty="0"/>
          </a:p>
        </p:txBody>
      </p:sp>
      <p:sp>
        <p:nvSpPr>
          <p:cNvPr id="4" name="Inhaltsplatzhalter 6"/>
          <p:cNvSpPr txBox="1">
            <a:spLocks/>
          </p:cNvSpPr>
          <p:nvPr/>
        </p:nvSpPr>
        <p:spPr bwMode="auto">
          <a:xfrm>
            <a:off x="214282" y="642918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Transition densities for two RQTBA states in </a:t>
            </a:r>
            <a:r>
              <a:rPr lang="en-US" sz="2400" b="1" kern="0" baseline="30000" dirty="0" smtClean="0">
                <a:latin typeface="Calibri" pitchFamily="34" charset="0"/>
              </a:rPr>
              <a:t>124</a:t>
            </a:r>
            <a:r>
              <a:rPr lang="en-US" sz="2400" b="1" kern="0" dirty="0" smtClean="0">
                <a:latin typeface="Calibri" pitchFamily="34" charset="0"/>
              </a:rPr>
              <a:t>Sn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Low-lying state:</a:t>
            </a:r>
            <a:r>
              <a:rPr lang="en-US" sz="2400" kern="0" dirty="0" smtClean="0">
                <a:latin typeface="Calibri" pitchFamily="34" charset="0"/>
              </a:rPr>
              <a:t> Typical PDR state </a:t>
            </a:r>
            <a:r>
              <a:rPr lang="en-US" sz="2400" kern="0" dirty="0" smtClean="0">
                <a:latin typeface="Calibri" pitchFamily="34" charset="0"/>
                <a:sym typeface="Symbol"/>
              </a:rPr>
              <a:t> The “real” PDR?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High-lying state: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Transitional region of the GDR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2578" y="6059388"/>
            <a:ext cx="4643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Phys. Rev. C </a:t>
            </a:r>
            <a:r>
              <a:rPr lang="en-US" sz="1200" b="1" dirty="0" smtClean="0">
                <a:latin typeface="Calibri" pitchFamily="34" charset="0"/>
              </a:rPr>
              <a:t>85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064331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(2012)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5139" t="18684" r="8309" b="13461"/>
          <a:stretch>
            <a:fillRect/>
          </a:stretch>
        </p:blipFill>
        <p:spPr bwMode="auto">
          <a:xfrm>
            <a:off x="1331640" y="1196752"/>
            <a:ext cx="6286544" cy="40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3975096" y="6063679"/>
            <a:ext cx="595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5100" algn="l"/>
              </a:tabLst>
            </a:pPr>
            <a:r>
              <a:rPr lang="en-US" sz="1200" dirty="0" smtClean="0">
                <a:latin typeface="Calibri" pitchFamily="34" charset="0"/>
              </a:rPr>
              <a:t>Similar conclusions :	N. </a:t>
            </a:r>
            <a:r>
              <a:rPr lang="en-US" sz="1200" dirty="0" err="1" smtClean="0">
                <a:latin typeface="Calibri" pitchFamily="34" charset="0"/>
              </a:rPr>
              <a:t>Tsoneva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</a:t>
            </a:r>
            <a:r>
              <a:rPr lang="en-US" sz="1200" dirty="0" smtClean="0">
                <a:latin typeface="Calibri" pitchFamily="34" charset="0"/>
              </a:rPr>
              <a:t> Phys. Rev. C </a:t>
            </a:r>
            <a:r>
              <a:rPr lang="en-US" sz="1200" b="1" dirty="0" smtClean="0">
                <a:latin typeface="Calibri" pitchFamily="34" charset="0"/>
              </a:rPr>
              <a:t>77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024321 (2008)</a:t>
            </a:r>
            <a:r>
              <a:rPr lang="it-IT" sz="1200" i="1" dirty="0" smtClean="0"/>
              <a:t> </a:t>
            </a:r>
          </a:p>
          <a:p>
            <a:pPr>
              <a:tabLst>
                <a:tab pos="1435100" algn="l"/>
              </a:tabLst>
            </a:pPr>
            <a:r>
              <a:rPr lang="it-IT" sz="1200" dirty="0" smtClean="0">
                <a:latin typeface="Calibri" pitchFamily="34" charset="0"/>
              </a:rPr>
              <a:t>	D. Bianco </a:t>
            </a:r>
            <a:r>
              <a:rPr lang="it-IT" sz="1200" i="1" dirty="0" err="1" smtClean="0">
                <a:latin typeface="Calibri" pitchFamily="34" charset="0"/>
              </a:rPr>
              <a:t>et</a:t>
            </a:r>
            <a:r>
              <a:rPr lang="it-IT" sz="1200" i="1" dirty="0" smtClean="0">
                <a:latin typeface="Calibri" pitchFamily="34" charset="0"/>
              </a:rPr>
              <a:t> al.</a:t>
            </a:r>
            <a:r>
              <a:rPr lang="it-IT" sz="1200" dirty="0" smtClean="0">
                <a:latin typeface="Calibri" pitchFamily="34" charset="0"/>
              </a:rPr>
              <a:t>, PRC </a:t>
            </a:r>
            <a:r>
              <a:rPr lang="it-IT" sz="1200" b="1" dirty="0" smtClean="0">
                <a:latin typeface="Calibri" pitchFamily="34" charset="0"/>
              </a:rPr>
              <a:t>86 </a:t>
            </a:r>
            <a:r>
              <a:rPr lang="it-IT" sz="1200" dirty="0" smtClean="0">
                <a:latin typeface="Calibri" pitchFamily="34" charset="0"/>
              </a:rPr>
              <a:t>(2012) 044327 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9632" y="149748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297732" y="315366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6588224" y="1412776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6516216" y="13322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neutrons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16216" y="157827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protons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Interpretation of the Splitting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681059"/>
            <a:ext cx="4543425" cy="5819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684215"/>
            <a:ext cx="4046220" cy="3114675"/>
          </a:xfrm>
          <a:prstGeom prst="rect">
            <a:avLst/>
          </a:prstGeom>
          <a:noFill/>
          <a:ln w="25400">
            <a:solidFill>
              <a:schemeClr val="accent6"/>
            </a:solidFill>
            <a:miter lim="800000"/>
            <a:headEnd/>
            <a:tailEnd/>
          </a:ln>
          <a:effectLst/>
        </p:spPr>
      </p:pic>
      <p:sp>
        <p:nvSpPr>
          <p:cNvPr id="6" name="Textfeld 5"/>
          <p:cNvSpPr txBox="1"/>
          <p:nvPr/>
        </p:nvSpPr>
        <p:spPr>
          <a:xfrm>
            <a:off x="4214810" y="6143644"/>
            <a:ext cx="464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itchFamily="34" charset="0"/>
              </a:rPr>
              <a:t>H. </a:t>
            </a:r>
            <a:r>
              <a:rPr lang="de-DE" sz="1400" dirty="0" err="1" smtClean="0">
                <a:latin typeface="Calibri" pitchFamily="34" charset="0"/>
              </a:rPr>
              <a:t>Nakada</a:t>
            </a:r>
            <a:r>
              <a:rPr lang="de-DE" sz="1400" dirty="0" smtClean="0">
                <a:latin typeface="Calibri" pitchFamily="34" charset="0"/>
              </a:rPr>
              <a:t>, T. </a:t>
            </a:r>
            <a:r>
              <a:rPr lang="de-DE" sz="1400" dirty="0" err="1" smtClean="0">
                <a:latin typeface="Calibri" pitchFamily="34" charset="0"/>
              </a:rPr>
              <a:t>Inakura</a:t>
            </a:r>
            <a:r>
              <a:rPr lang="de-DE" sz="1400" dirty="0" smtClean="0">
                <a:latin typeface="Calibri" pitchFamily="34" charset="0"/>
              </a:rPr>
              <a:t>, </a:t>
            </a:r>
            <a:r>
              <a:rPr lang="de-DE" sz="1400" dirty="0" err="1" smtClean="0">
                <a:latin typeface="Calibri" pitchFamily="34" charset="0"/>
              </a:rPr>
              <a:t>and</a:t>
            </a:r>
            <a:r>
              <a:rPr lang="de-DE" sz="1400" dirty="0" smtClean="0">
                <a:latin typeface="Calibri" pitchFamily="34" charset="0"/>
              </a:rPr>
              <a:t> H. </a:t>
            </a:r>
            <a:r>
              <a:rPr lang="de-DE" sz="1400" dirty="0" err="1" smtClean="0">
                <a:latin typeface="Calibri" pitchFamily="34" charset="0"/>
              </a:rPr>
              <a:t>Sawai</a:t>
            </a:r>
            <a:r>
              <a:rPr lang="de-DE" sz="1400" dirty="0" smtClean="0">
                <a:latin typeface="Calibri" pitchFamily="34" charset="0"/>
              </a:rPr>
              <a:t>, PRC </a:t>
            </a:r>
            <a:r>
              <a:rPr lang="de-DE" sz="1400" b="1" dirty="0" smtClean="0">
                <a:latin typeface="Calibri" pitchFamily="34" charset="0"/>
              </a:rPr>
              <a:t>87</a:t>
            </a:r>
            <a:r>
              <a:rPr lang="de-DE" sz="1400" dirty="0" smtClean="0">
                <a:latin typeface="Calibri" pitchFamily="34" charset="0"/>
              </a:rPr>
              <a:t> (2013) 034302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43438" y="4568619"/>
            <a:ext cx="442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Calibri" pitchFamily="34" charset="0"/>
              </a:rPr>
              <a:t>How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to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disentangle</a:t>
            </a:r>
            <a:r>
              <a:rPr lang="de-DE" sz="2400" b="1" dirty="0" smtClean="0">
                <a:latin typeface="Calibri" pitchFamily="34" charset="0"/>
              </a:rPr>
              <a:t> PDR </a:t>
            </a:r>
            <a:r>
              <a:rPr lang="de-DE" sz="2400" b="1" dirty="0" err="1" smtClean="0">
                <a:latin typeface="Calibri" pitchFamily="34" charset="0"/>
              </a:rPr>
              <a:t>strength</a:t>
            </a:r>
            <a:r>
              <a:rPr lang="de-DE" sz="2400" b="1" dirty="0" smtClean="0">
                <a:latin typeface="Calibri" pitchFamily="34" charset="0"/>
              </a:rPr>
              <a:t> </a:t>
            </a:r>
            <a:r>
              <a:rPr lang="de-DE" sz="2400" b="1" dirty="0" err="1" smtClean="0">
                <a:latin typeface="Calibri" pitchFamily="34" charset="0"/>
              </a:rPr>
              <a:t>and</a:t>
            </a:r>
            <a:r>
              <a:rPr lang="de-DE" sz="2400" b="1" dirty="0" smtClean="0">
                <a:latin typeface="Calibri" pitchFamily="34" charset="0"/>
              </a:rPr>
              <a:t> GDR </a:t>
            </a:r>
            <a:r>
              <a:rPr lang="de-DE" sz="2400" b="1" dirty="0" err="1" smtClean="0">
                <a:latin typeface="Calibri" pitchFamily="34" charset="0"/>
              </a:rPr>
              <a:t>strength</a:t>
            </a:r>
            <a:r>
              <a:rPr lang="de-DE" sz="2400" b="1" dirty="0" smtClean="0">
                <a:latin typeface="Calibri" pitchFamily="34" charset="0"/>
              </a:rPr>
              <a:t> in </a:t>
            </a:r>
            <a:r>
              <a:rPr lang="de-DE" sz="2400" b="1" dirty="0" err="1" smtClean="0">
                <a:latin typeface="Calibri" pitchFamily="34" charset="0"/>
              </a:rPr>
              <a:t>theory</a:t>
            </a:r>
            <a:r>
              <a:rPr lang="de-DE" sz="2400" b="1" dirty="0" smtClean="0"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Interpretation of the Splitting</a:t>
            </a:r>
            <a:endParaRPr lang="en-US" dirty="0"/>
          </a:p>
        </p:txBody>
      </p:sp>
      <p:sp>
        <p:nvSpPr>
          <p:cNvPr id="4" name="Inhaltsplatzhalter 6"/>
          <p:cNvSpPr txBox="1">
            <a:spLocks/>
          </p:cNvSpPr>
          <p:nvPr/>
        </p:nvSpPr>
        <p:spPr bwMode="auto">
          <a:xfrm>
            <a:off x="214282" y="642918"/>
            <a:ext cx="850112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Transition densities for two RQTBA states in </a:t>
            </a:r>
            <a:r>
              <a:rPr lang="en-US" sz="2400" b="1" kern="0" baseline="30000" dirty="0" smtClean="0">
                <a:latin typeface="Calibri" pitchFamily="34" charset="0"/>
              </a:rPr>
              <a:t>124</a:t>
            </a:r>
            <a:r>
              <a:rPr lang="en-US" sz="2400" b="1" kern="0" dirty="0" smtClean="0">
                <a:latin typeface="Calibri" pitchFamily="34" charset="0"/>
              </a:rPr>
              <a:t>Sn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2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Blip>
                <a:blip r:embed="rId2"/>
              </a:buBlip>
              <a:tabLst/>
              <a:defRPr/>
            </a:pPr>
            <a:endParaRPr lang="en-US" sz="8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400" b="1" kern="0" dirty="0" smtClean="0">
                <a:latin typeface="Calibri" pitchFamily="34" charset="0"/>
              </a:rPr>
              <a:t>Low-lying state:</a:t>
            </a:r>
            <a:r>
              <a:rPr lang="en-US" sz="2400" kern="0" dirty="0" smtClean="0">
                <a:latin typeface="Calibri" pitchFamily="34" charset="0"/>
              </a:rPr>
              <a:t> Typical PDR state </a:t>
            </a:r>
            <a:r>
              <a:rPr lang="en-US" sz="2400" kern="0" dirty="0" smtClean="0">
                <a:latin typeface="Calibri" pitchFamily="34" charset="0"/>
                <a:sym typeface="Symbol"/>
              </a:rPr>
              <a:t> The “real” PDR?</a:t>
            </a:r>
            <a:endParaRPr lang="en-US" sz="2400" kern="0" dirty="0" smtClean="0">
              <a:latin typeface="Calibri" pitchFamily="34" charset="0"/>
            </a:endParaRP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High-lying state: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Transitional region of the GDR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2578" y="6059388"/>
            <a:ext cx="4643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J. </a:t>
            </a:r>
            <a:r>
              <a:rPr lang="en-US" sz="1200" dirty="0" err="1" smtClean="0">
                <a:latin typeface="Calibri" pitchFamily="34" charset="0"/>
              </a:rPr>
              <a:t>Endres</a:t>
            </a:r>
            <a:r>
              <a:rPr lang="en-US" sz="1200" dirty="0" smtClean="0">
                <a:latin typeface="Calibri" pitchFamily="34" charset="0"/>
              </a:rPr>
              <a:t>, E. </a:t>
            </a:r>
            <a:r>
              <a:rPr lang="en-US" sz="1200" dirty="0" err="1" smtClean="0">
                <a:latin typeface="Calibri" pitchFamily="34" charset="0"/>
              </a:rPr>
              <a:t>Litvinova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Phys. Rev. C </a:t>
            </a:r>
            <a:r>
              <a:rPr lang="en-US" sz="1200" b="1" dirty="0" smtClean="0">
                <a:latin typeface="Calibri" pitchFamily="34" charset="0"/>
              </a:rPr>
              <a:t>85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064331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(2012)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35139" t="18684" r="8309" b="13461"/>
          <a:stretch>
            <a:fillRect/>
          </a:stretch>
        </p:blipFill>
        <p:spPr bwMode="auto">
          <a:xfrm>
            <a:off x="1331640" y="1196752"/>
            <a:ext cx="6286544" cy="401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3975096" y="6063679"/>
            <a:ext cx="5954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35100" algn="l"/>
              </a:tabLst>
            </a:pPr>
            <a:r>
              <a:rPr lang="en-US" sz="1200" dirty="0" smtClean="0">
                <a:latin typeface="Calibri" pitchFamily="34" charset="0"/>
              </a:rPr>
              <a:t>Similar conclusions :	N. </a:t>
            </a:r>
            <a:r>
              <a:rPr lang="en-US" sz="1200" dirty="0" err="1" smtClean="0">
                <a:latin typeface="Calibri" pitchFamily="34" charset="0"/>
              </a:rPr>
              <a:t>Tsoneva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</a:t>
            </a:r>
            <a:r>
              <a:rPr lang="en-US" sz="1200" dirty="0" smtClean="0">
                <a:latin typeface="Calibri" pitchFamily="34" charset="0"/>
              </a:rPr>
              <a:t> Phys. Rev. C </a:t>
            </a:r>
            <a:r>
              <a:rPr lang="en-US" sz="1200" b="1" dirty="0" smtClean="0">
                <a:latin typeface="Calibri" pitchFamily="34" charset="0"/>
              </a:rPr>
              <a:t>77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024321 (2008)</a:t>
            </a:r>
            <a:r>
              <a:rPr lang="it-IT" sz="1200" i="1" dirty="0" smtClean="0"/>
              <a:t> </a:t>
            </a:r>
          </a:p>
          <a:p>
            <a:pPr>
              <a:tabLst>
                <a:tab pos="1435100" algn="l"/>
              </a:tabLst>
            </a:pPr>
            <a:r>
              <a:rPr lang="it-IT" sz="1200" dirty="0" smtClean="0">
                <a:latin typeface="Calibri" pitchFamily="34" charset="0"/>
              </a:rPr>
              <a:t>	D. Bianco </a:t>
            </a:r>
            <a:r>
              <a:rPr lang="it-IT" sz="1200" i="1" dirty="0" err="1" smtClean="0">
                <a:latin typeface="Calibri" pitchFamily="34" charset="0"/>
              </a:rPr>
              <a:t>et</a:t>
            </a:r>
            <a:r>
              <a:rPr lang="it-IT" sz="1200" i="1" dirty="0" smtClean="0">
                <a:latin typeface="Calibri" pitchFamily="34" charset="0"/>
              </a:rPr>
              <a:t> al.</a:t>
            </a:r>
            <a:r>
              <a:rPr lang="it-IT" sz="1200" dirty="0" smtClean="0">
                <a:latin typeface="Calibri" pitchFamily="34" charset="0"/>
              </a:rPr>
              <a:t>, PRC </a:t>
            </a:r>
            <a:r>
              <a:rPr lang="it-IT" sz="1200" b="1" dirty="0" smtClean="0">
                <a:latin typeface="Calibri" pitchFamily="34" charset="0"/>
              </a:rPr>
              <a:t>86 </a:t>
            </a:r>
            <a:r>
              <a:rPr lang="it-IT" sz="1200" dirty="0" smtClean="0">
                <a:latin typeface="Calibri" pitchFamily="34" charset="0"/>
              </a:rPr>
              <a:t>(2012) 044327 </a:t>
            </a:r>
            <a:endParaRPr lang="de-DE" sz="1200" dirty="0">
              <a:latin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59632" y="149748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297732" y="3153668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feld 11"/>
          <p:cNvSpPr txBox="1"/>
          <p:nvPr/>
        </p:nvSpPr>
        <p:spPr>
          <a:xfrm>
            <a:off x="1115616" y="3070121"/>
            <a:ext cx="7124476" cy="769441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Different </a:t>
            </a:r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isospin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character for low- and high-energy part also predicted in some theoretical models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88224" y="1412776"/>
            <a:ext cx="7920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516216" y="13322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neutrons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16216" y="157827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protons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-Decay Behavior of the PDR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7104185" y="4965454"/>
            <a:ext cx="287215" cy="2952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de-DE" dirty="0"/>
              <a:t>⊗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0" y="1006128"/>
            <a:ext cx="7848872" cy="505859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6" name="Textfeld 15"/>
          <p:cNvSpPr txBox="1"/>
          <p:nvPr/>
        </p:nvSpPr>
        <p:spPr>
          <a:xfrm rot="660000">
            <a:off x="6105173" y="3866018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7" name="Textfeld 16"/>
          <p:cNvSpPr txBox="1"/>
          <p:nvPr/>
        </p:nvSpPr>
        <p:spPr>
          <a:xfrm rot="20950373">
            <a:off x="2052200" y="3782999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8" name="Textfeld 17"/>
          <p:cNvSpPr txBox="1"/>
          <p:nvPr/>
        </p:nvSpPr>
        <p:spPr>
          <a:xfrm rot="3355666">
            <a:off x="2565286" y="1707086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106324" y="3729590"/>
            <a:ext cx="960943" cy="369332"/>
          </a:xfrm>
          <a:prstGeom prst="rect">
            <a:avLst/>
          </a:prstGeom>
          <a:solidFill>
            <a:schemeClr val="bg1">
              <a:alpha val="73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SONIC</a:t>
            </a: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3857245" y="5101696"/>
            <a:ext cx="145910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Beam</a:t>
            </a:r>
            <a:r>
              <a:rPr lang="en-GB" sz="2400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GB" sz="2400" b="1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→</a:t>
            </a:r>
            <a:endParaRPr lang="en-GB" sz="2400" b="1" dirty="0">
              <a:solidFill>
                <a:schemeClr val="accent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 rot="18410879">
            <a:off x="5376699" y="1561931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908720"/>
            <a:ext cx="5976664" cy="36933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Combined setup: SONIC@HORUS @ IKP, Cologne (Germany)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-Decay Behavior of the PDR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>
          <a:xfrm>
            <a:off x="7104185" y="4965454"/>
            <a:ext cx="287215" cy="2952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de-DE" dirty="0"/>
              <a:t>⊗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60" y="1006128"/>
            <a:ext cx="7848872" cy="5058598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  <p:sp>
        <p:nvSpPr>
          <p:cNvPr id="16" name="Textfeld 15"/>
          <p:cNvSpPr txBox="1"/>
          <p:nvPr/>
        </p:nvSpPr>
        <p:spPr>
          <a:xfrm rot="660000">
            <a:off x="6105173" y="3866018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7" name="Textfeld 16"/>
          <p:cNvSpPr txBox="1"/>
          <p:nvPr/>
        </p:nvSpPr>
        <p:spPr>
          <a:xfrm rot="20950373">
            <a:off x="2052200" y="3782999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8" name="Textfeld 17"/>
          <p:cNvSpPr txBox="1"/>
          <p:nvPr/>
        </p:nvSpPr>
        <p:spPr>
          <a:xfrm rot="3355666">
            <a:off x="2565286" y="1707086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106324" y="3729590"/>
            <a:ext cx="960943" cy="369332"/>
          </a:xfrm>
          <a:prstGeom prst="rect">
            <a:avLst/>
          </a:prstGeom>
          <a:solidFill>
            <a:schemeClr val="bg1">
              <a:alpha val="73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SONIC</a:t>
            </a:r>
          </a:p>
        </p:txBody>
      </p:sp>
      <p:sp>
        <p:nvSpPr>
          <p:cNvPr id="20" name="Textfeld 19"/>
          <p:cNvSpPr txBox="1"/>
          <p:nvPr/>
        </p:nvSpPr>
        <p:spPr>
          <a:xfrm rot="16200000">
            <a:off x="3857245" y="5101696"/>
            <a:ext cx="1459102" cy="461665"/>
          </a:xfrm>
          <a:prstGeom prst="rect">
            <a:avLst/>
          </a:prstGeom>
          <a:noFill/>
          <a:ln w="2540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Beam</a:t>
            </a:r>
            <a:r>
              <a:rPr lang="en-GB" sz="2400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GB" sz="2400" b="1" dirty="0" smtClean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→</a:t>
            </a:r>
            <a:endParaRPr lang="en-GB" sz="2400" b="1" dirty="0">
              <a:solidFill>
                <a:schemeClr val="accent6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mbria" panose="020405030504060302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 rot="18410879">
            <a:off x="5376699" y="1561931"/>
            <a:ext cx="1368152" cy="369332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mbria" panose="02040503050406030204" pitchFamily="18" charset="0"/>
              </a:rPr>
              <a:t>HORUS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67544" y="1233334"/>
            <a:ext cx="4608512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Symbol" pitchFamily="18" charset="2"/>
              </a:rPr>
              <a:t>g</a:t>
            </a:r>
            <a:r>
              <a:rPr lang="en-US" sz="2000" b="1" dirty="0" smtClean="0">
                <a:latin typeface="Calibri" pitchFamily="34" charset="0"/>
              </a:rPr>
              <a:t>-spectrometer HORUS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14 </a:t>
            </a:r>
            <a:r>
              <a:rPr lang="en-GB" dirty="0" err="1" smtClean="0">
                <a:latin typeface="Calibri" pitchFamily="34" charset="0"/>
              </a:rPr>
              <a:t>HPGe</a:t>
            </a:r>
            <a:r>
              <a:rPr lang="en-GB" dirty="0" smtClean="0">
                <a:latin typeface="Calibri" pitchFamily="34" charset="0"/>
              </a:rPr>
              <a:t> detectors (6 BGO shielded, 2 Clover detectors optional)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en-GB" dirty="0" err="1" smtClean="0">
                <a:latin typeface="Calibri" pitchFamily="34" charset="0"/>
              </a:rPr>
              <a:t>Photopeak</a:t>
            </a:r>
            <a:r>
              <a:rPr lang="en-GB" dirty="0" smtClean="0">
                <a:latin typeface="Calibri" pitchFamily="34" charset="0"/>
              </a:rPr>
              <a:t> efficiency (</a:t>
            </a:r>
            <a:r>
              <a:rPr lang="en-GB" dirty="0" smtClean="0">
                <a:latin typeface="Calibri" pitchFamily="34" charset="0"/>
                <a:sym typeface="Symbol"/>
              </a:rPr>
              <a:t> </a:t>
            </a:r>
            <a:r>
              <a:rPr lang="en-GB" dirty="0" smtClean="0">
                <a:latin typeface="Calibri" pitchFamily="34" charset="0"/>
              </a:rPr>
              <a:t>2% </a:t>
            </a:r>
            <a:r>
              <a:rPr lang="en-GB" sz="2000" dirty="0" smtClean="0">
                <a:latin typeface="Calibri" pitchFamily="34" charset="0"/>
              </a:rPr>
              <a:t>@ 1.3 </a:t>
            </a:r>
            <a:r>
              <a:rPr lang="en-GB" sz="2000" dirty="0" err="1" smtClean="0">
                <a:latin typeface="Calibri" pitchFamily="34" charset="0"/>
              </a:rPr>
              <a:t>MeV</a:t>
            </a:r>
            <a:r>
              <a:rPr lang="en-GB" sz="2000" dirty="0" smtClean="0">
                <a:latin typeface="Calibri" pitchFamily="34" charset="0"/>
              </a:rPr>
              <a:t>)</a:t>
            </a:r>
            <a:endParaRPr lang="en-GB" dirty="0" smtClean="0">
              <a:latin typeface="Calibri" pitchFamily="34" charset="0"/>
            </a:endParaRPr>
          </a:p>
          <a:p>
            <a:pPr marL="533400" indent="-1778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Energy resolution </a:t>
            </a:r>
          </a:p>
          <a:p>
            <a:pPr marL="533400" lvl="1" indent="-177800"/>
            <a:r>
              <a:rPr lang="en-GB" dirty="0" smtClean="0">
                <a:latin typeface="Calibri" pitchFamily="34" charset="0"/>
              </a:rPr>
              <a:t>	Digital Signal Processing (XIA):</a:t>
            </a:r>
          </a:p>
          <a:p>
            <a:pPr marL="533400" lvl="1" indent="-177800"/>
            <a:r>
              <a:rPr lang="en-GB" dirty="0" smtClean="0">
                <a:latin typeface="Calibri" pitchFamily="34" charset="0"/>
              </a:rPr>
              <a:t>	</a:t>
            </a:r>
            <a:r>
              <a:rPr lang="en-GB" dirty="0" smtClean="0">
                <a:latin typeface="Calibri" pitchFamily="34" charset="0"/>
                <a:ea typeface="Cambria Math"/>
              </a:rPr>
              <a:t>≤</a:t>
            </a:r>
            <a:r>
              <a:rPr lang="en-GB" dirty="0" smtClean="0">
                <a:latin typeface="Calibri" pitchFamily="34" charset="0"/>
              </a:rPr>
              <a:t>2.5 </a:t>
            </a:r>
            <a:r>
              <a:rPr lang="en-GB" dirty="0" err="1" smtClean="0">
                <a:latin typeface="Calibri" pitchFamily="34" charset="0"/>
              </a:rPr>
              <a:t>keV</a:t>
            </a:r>
            <a:r>
              <a:rPr lang="en-GB" sz="2000" dirty="0" smtClean="0">
                <a:latin typeface="Calibri" pitchFamily="34" charset="0"/>
              </a:rPr>
              <a:t>@ 1.3 </a:t>
            </a:r>
            <a:r>
              <a:rPr lang="en-GB" sz="2000" dirty="0" err="1" smtClean="0">
                <a:latin typeface="Calibri" pitchFamily="34" charset="0"/>
              </a:rPr>
              <a:t>MeV</a:t>
            </a:r>
            <a:r>
              <a:rPr lang="en-GB" sz="2000" dirty="0" smtClean="0">
                <a:latin typeface="Calibri" pitchFamily="34" charset="0"/>
              </a:rPr>
              <a:t>, 6 </a:t>
            </a:r>
            <a:r>
              <a:rPr lang="en-GB" sz="2000" dirty="0" err="1" smtClean="0">
                <a:latin typeface="Calibri" pitchFamily="34" charset="0"/>
              </a:rPr>
              <a:t>kcps</a:t>
            </a:r>
            <a:endParaRPr lang="en-GB" sz="2000" dirty="0" smtClean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908720"/>
            <a:ext cx="5976664" cy="36933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libri" pitchFamily="34" charset="0"/>
              </a:rPr>
              <a:t>Combined setup: SONIC@HORUS @ IKP, Cologne (Germany)</a:t>
            </a:r>
            <a:endParaRPr lang="en-U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283968" y="4175209"/>
            <a:ext cx="460851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Particle silicon-detector array SONIC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8 detector tubes in gaps between </a:t>
            </a:r>
            <a:r>
              <a:rPr lang="en-GB" dirty="0" err="1" smtClean="0">
                <a:latin typeface="Calibri" pitchFamily="34" charset="0"/>
              </a:rPr>
              <a:t>HPGe</a:t>
            </a:r>
            <a:r>
              <a:rPr lang="en-GB" dirty="0" smtClean="0">
                <a:latin typeface="Calibri" pitchFamily="34" charset="0"/>
              </a:rPr>
              <a:t> detectors with variable distance to target</a:t>
            </a:r>
          </a:p>
          <a:p>
            <a:pPr marL="533400" lvl="1" indent="-1778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Reaction channel from particle identification by ∆E-E</a:t>
            </a:r>
          </a:p>
          <a:p>
            <a:pPr marL="533400" lvl="1" indent="-1778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Excitation energy from </a:t>
            </a:r>
            <a:r>
              <a:rPr lang="en-GB" dirty="0" err="1" smtClean="0">
                <a:latin typeface="Calibri" pitchFamily="34" charset="0"/>
              </a:rPr>
              <a:t>ejectile</a:t>
            </a:r>
            <a:r>
              <a:rPr lang="en-GB" dirty="0" smtClean="0">
                <a:latin typeface="Calibri" pitchFamily="34" charset="0"/>
              </a:rPr>
              <a:t> energy measurement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-Decay Behavior of the PDR in </a:t>
            </a:r>
            <a:r>
              <a:rPr lang="en-US" baseline="30000" dirty="0" smtClean="0"/>
              <a:t>92</a:t>
            </a:r>
            <a:r>
              <a:rPr lang="en-US" dirty="0" smtClean="0"/>
              <a:t>Mo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9" y="1151992"/>
            <a:ext cx="4968551" cy="520016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1520" y="69269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Courtesy of S.G.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Pickstone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55776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Decay to ground state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43808" y="38517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Decay to first 2</a:t>
            </a:r>
            <a:r>
              <a:rPr lang="en-US" b="1" baseline="30000" dirty="0" smtClean="0">
                <a:latin typeface="Calibri" pitchFamily="34" charset="0"/>
              </a:rPr>
              <a:t>+</a:t>
            </a:r>
            <a:endParaRPr lang="en-US" b="1" baseline="30000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92080" y="1967349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baseline="30000" dirty="0" smtClean="0">
                <a:latin typeface="Calibri" pitchFamily="34" charset="0"/>
              </a:rPr>
              <a:t>92</a:t>
            </a:r>
            <a:r>
              <a:rPr lang="en-US" sz="2000" dirty="0" smtClean="0">
                <a:latin typeface="Calibri" pitchFamily="34" charset="0"/>
              </a:rPr>
              <a:t>Mo(</a:t>
            </a:r>
            <a:r>
              <a:rPr lang="en-US" sz="2000" dirty="0" err="1" smtClean="0">
                <a:latin typeface="Calibri" pitchFamily="34" charset="0"/>
              </a:rPr>
              <a:t>p,p’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Calibri" pitchFamily="34" charset="0"/>
              </a:rPr>
              <a:t>) @ </a:t>
            </a:r>
            <a:r>
              <a:rPr lang="en-US" sz="2000" dirty="0" err="1" smtClean="0">
                <a:latin typeface="Calibri" pitchFamily="34" charset="0"/>
              </a:rPr>
              <a:t>E</a:t>
            </a:r>
            <a:r>
              <a:rPr lang="en-US" sz="2000" baseline="-25000" dirty="0" err="1" smtClean="0">
                <a:latin typeface="Calibri" pitchFamily="34" charset="0"/>
              </a:rPr>
              <a:t>p</a:t>
            </a:r>
            <a:r>
              <a:rPr lang="en-US" sz="2000" dirty="0" smtClean="0">
                <a:latin typeface="Calibri" pitchFamily="34" charset="0"/>
              </a:rPr>
              <a:t>=10.5 </a:t>
            </a:r>
            <a:r>
              <a:rPr lang="en-US" sz="2000" dirty="0" err="1" smtClean="0">
                <a:latin typeface="Calibri" pitchFamily="34" charset="0"/>
              </a:rPr>
              <a:t>MeV</a:t>
            </a:r>
            <a:endParaRPr lang="en-US" sz="2000" dirty="0" smtClean="0">
              <a:latin typeface="Calibri" pitchFamily="34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23 </a:t>
            </a:r>
            <a:r>
              <a:rPr lang="en-US" sz="2000" i="1" dirty="0" smtClean="0">
                <a:latin typeface="Calibri" pitchFamily="34" charset="0"/>
              </a:rPr>
              <a:t>J</a:t>
            </a:r>
            <a:r>
              <a:rPr lang="en-US" sz="2000" dirty="0" smtClean="0">
                <a:latin typeface="Calibri" pitchFamily="34" charset="0"/>
              </a:rPr>
              <a:t>=1 states excited between 5 </a:t>
            </a:r>
            <a:r>
              <a:rPr lang="en-US" sz="2000" dirty="0" err="1" smtClean="0">
                <a:latin typeface="Calibri" pitchFamily="34" charset="0"/>
              </a:rPr>
              <a:t>MeV</a:t>
            </a:r>
            <a:r>
              <a:rPr lang="en-US" sz="2000" dirty="0" smtClean="0">
                <a:latin typeface="Calibri" pitchFamily="34" charset="0"/>
              </a:rPr>
              <a:t> and 7 </a:t>
            </a:r>
            <a:r>
              <a:rPr lang="en-US" sz="2000" dirty="0" err="1" smtClean="0">
                <a:latin typeface="Calibri" pitchFamily="34" charset="0"/>
              </a:rPr>
              <a:t>MeV</a:t>
            </a:r>
            <a:r>
              <a:rPr lang="en-US" sz="2000" dirty="0" smtClean="0">
                <a:latin typeface="Calibri" pitchFamily="34" charset="0"/>
              </a:rPr>
              <a:t> known from (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dirty="0" err="1" smtClean="0">
                <a:latin typeface="Calibri" pitchFamily="34" charset="0"/>
              </a:rPr>
              <a:t>,</a:t>
            </a:r>
            <a:r>
              <a:rPr lang="en-US" sz="2000" dirty="0" err="1" smtClean="0">
                <a:latin typeface="Symbol" pitchFamily="18" charset="2"/>
              </a:rPr>
              <a:t>g</a:t>
            </a:r>
            <a:r>
              <a:rPr lang="en-US" sz="2000" dirty="0" smtClean="0">
                <a:latin typeface="Calibri" pitchFamily="34" charset="0"/>
              </a:rPr>
              <a:t>’)</a:t>
            </a:r>
          </a:p>
          <a:p>
            <a:pPr marL="266700" indent="-266700">
              <a:tabLst>
                <a:tab pos="723900" algn="l"/>
              </a:tabLst>
            </a:pPr>
            <a:r>
              <a:rPr lang="en-US" sz="2000" dirty="0" smtClean="0">
                <a:latin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sym typeface="Symbol"/>
              </a:rPr>
              <a:t>	observed ground-state 	transitions</a:t>
            </a:r>
          </a:p>
          <a:p>
            <a:pPr marL="266700" indent="-266700">
              <a:buFont typeface="Arial" pitchFamily="34" charset="0"/>
              <a:buChar char="•"/>
              <a:tabLst>
                <a:tab pos="723900" algn="l"/>
              </a:tabLst>
            </a:pPr>
            <a:r>
              <a:rPr lang="en-US" sz="2000" dirty="0" smtClean="0">
                <a:latin typeface="Calibri" pitchFamily="34" charset="0"/>
                <a:sym typeface="Symbol"/>
              </a:rPr>
              <a:t>16 states do additionally decay to other states than 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g.s</a:t>
            </a:r>
            <a:r>
              <a:rPr lang="en-US" sz="2000" dirty="0" smtClean="0">
                <a:latin typeface="Calibri" pitchFamily="34" charset="0"/>
                <a:sym typeface="Symbol"/>
              </a:rPr>
              <a:t>.</a:t>
            </a:r>
          </a:p>
          <a:p>
            <a:pPr marL="266700" indent="-266700">
              <a:tabLst>
                <a:tab pos="723900" algn="l"/>
              </a:tabLst>
            </a:pPr>
            <a:r>
              <a:rPr lang="en-US" sz="2000" dirty="0" smtClean="0">
                <a:latin typeface="Calibri" pitchFamily="34" charset="0"/>
                <a:sym typeface="Symbol"/>
              </a:rPr>
              <a:t>	 	</a:t>
            </a:r>
            <a:r>
              <a:rPr lang="en-US" sz="2000" i="1" dirty="0" smtClean="0">
                <a:latin typeface="Calibri" pitchFamily="34" charset="0"/>
                <a:sym typeface="Symbol"/>
              </a:rPr>
              <a:t>B(E1</a:t>
            </a:r>
            <a:r>
              <a:rPr lang="en-US" sz="2000" dirty="0" smtClean="0">
                <a:latin typeface="Calibri" pitchFamily="34" charset="0"/>
                <a:sym typeface="Symbol"/>
              </a:rPr>
              <a:t>; 1</a:t>
            </a:r>
            <a:r>
              <a:rPr lang="en-US" sz="2000" baseline="30000" dirty="0" smtClean="0">
                <a:latin typeface="Calibri" pitchFamily="34" charset="0"/>
                <a:sym typeface="Symbol"/>
              </a:rPr>
              <a:t>-</a:t>
            </a:r>
            <a:r>
              <a:rPr lang="en-US" sz="2000" dirty="0" smtClean="0">
                <a:latin typeface="Calibri" pitchFamily="34" charset="0"/>
                <a:sym typeface="Symbol"/>
              </a:rPr>
              <a:t>  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g.s</a:t>
            </a:r>
            <a:r>
              <a:rPr lang="en-US" sz="2000" dirty="0" smtClean="0">
                <a:latin typeface="Calibri" pitchFamily="34" charset="0"/>
                <a:sym typeface="Symbol"/>
              </a:rPr>
              <a:t>.</a:t>
            </a:r>
            <a:r>
              <a:rPr lang="en-US" sz="2000" i="1" dirty="0" smtClean="0">
                <a:latin typeface="Calibri" pitchFamily="34" charset="0"/>
                <a:sym typeface="Symbol"/>
              </a:rPr>
              <a:t>)</a:t>
            </a:r>
            <a:r>
              <a:rPr lang="en-US" sz="2000" dirty="0" smtClean="0">
                <a:latin typeface="Calibri" pitchFamily="34" charset="0"/>
                <a:sym typeface="Symbol"/>
              </a:rPr>
              <a:t> has to be 	corrected!</a:t>
            </a:r>
            <a:endParaRPr lang="en-US" sz="2000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364088" y="1239143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PDR states in </a:t>
            </a:r>
            <a:r>
              <a:rPr lang="en-US" sz="2400" b="1" baseline="30000" dirty="0" smtClean="0">
                <a:latin typeface="Calibri" pitchFamily="34" charset="0"/>
              </a:rPr>
              <a:t>92</a:t>
            </a:r>
            <a:r>
              <a:rPr lang="en-US" sz="2400" b="1" dirty="0" smtClean="0">
                <a:latin typeface="Calibri" pitchFamily="34" charset="0"/>
              </a:rPr>
              <a:t>Mo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PDR – A Common Dipole Mode of Nuclei</a:t>
            </a:r>
            <a:endParaRPr lang="en-US" dirty="0"/>
          </a:p>
        </p:txBody>
      </p:sp>
      <p:pic>
        <p:nvPicPr>
          <p:cNvPr id="5" name="Grafik 4" descr="E1streng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320660"/>
            <a:ext cx="5832648" cy="362274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724634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</a:rPr>
              <a:t>E1</a:t>
            </a:r>
            <a:r>
              <a:rPr lang="en-US" sz="2000" b="1" dirty="0" smtClean="0">
                <a:latin typeface="Calibri" pitchFamily="34" charset="0"/>
              </a:rPr>
              <a:t> strength distribution in atomic nuclei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67544" y="5085184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b="1" dirty="0" smtClean="0">
                <a:latin typeface="Calibri" pitchFamily="34" charset="0"/>
              </a:rPr>
              <a:t>Experiment</a:t>
            </a:r>
          </a:p>
          <a:p>
            <a:pPr marL="355600" indent="-2603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PDR recognized as common feature of many nuclei</a:t>
            </a:r>
          </a:p>
          <a:p>
            <a:pPr marL="355600" indent="-2603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Various experimental approaches to study strength distribution, </a:t>
            </a:r>
          </a:p>
          <a:p>
            <a:pPr marL="355600" indent="-260350"/>
            <a:r>
              <a:rPr lang="en-US" dirty="0" smtClean="0">
                <a:latin typeface="Calibri" pitchFamily="34" charset="0"/>
              </a:rPr>
              <a:t>	e.g., (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err="1" smtClean="0">
                <a:latin typeface="Calibri" pitchFamily="34" charset="0"/>
              </a:rPr>
              <a:t>,</a:t>
            </a:r>
            <a:r>
              <a:rPr lang="en-US" dirty="0" err="1" smtClean="0">
                <a:latin typeface="Symbol" pitchFamily="18" charset="2"/>
              </a:rPr>
              <a:t>g</a:t>
            </a:r>
            <a:r>
              <a:rPr lang="en-US" dirty="0" smtClean="0">
                <a:latin typeface="Calibri" pitchFamily="34" charset="0"/>
              </a:rPr>
              <a:t>’) (real and virtual photons)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203848" y="6237312"/>
            <a:ext cx="57606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200" b="1" dirty="0" smtClean="0">
                <a:latin typeface="Calibri" pitchFamily="34" charset="0"/>
              </a:rPr>
              <a:t>Recent Review:</a:t>
            </a:r>
            <a:r>
              <a:rPr lang="en-US" sz="1200" dirty="0" smtClean="0">
                <a:latin typeface="Calibri" pitchFamily="34" charset="0"/>
              </a:rPr>
              <a:t> D. </a:t>
            </a:r>
            <a:r>
              <a:rPr lang="en-US" sz="1200" dirty="0" err="1" smtClean="0">
                <a:latin typeface="Calibri" pitchFamily="34" charset="0"/>
              </a:rPr>
              <a:t>Savran</a:t>
            </a:r>
            <a:r>
              <a:rPr lang="en-US" sz="1200" dirty="0" smtClean="0">
                <a:latin typeface="Calibri" pitchFamily="34" charset="0"/>
              </a:rPr>
              <a:t>., T. </a:t>
            </a:r>
            <a:r>
              <a:rPr lang="en-US" sz="1200" dirty="0" err="1" smtClean="0">
                <a:latin typeface="Calibri" pitchFamily="34" charset="0"/>
              </a:rPr>
              <a:t>Aumann</a:t>
            </a:r>
            <a:r>
              <a:rPr lang="en-US" sz="1200" dirty="0" smtClean="0">
                <a:latin typeface="Calibri" pitchFamily="34" charset="0"/>
              </a:rPr>
              <a:t>, and A. </a:t>
            </a:r>
            <a:r>
              <a:rPr lang="en-US" sz="1200" dirty="0" err="1" smtClean="0">
                <a:latin typeface="Calibri" pitchFamily="34" charset="0"/>
              </a:rPr>
              <a:t>Zilges</a:t>
            </a:r>
            <a:r>
              <a:rPr lang="en-US" sz="1200" dirty="0" smtClean="0">
                <a:latin typeface="Calibri" pitchFamily="34" charset="0"/>
              </a:rPr>
              <a:t>, </a:t>
            </a:r>
            <a:r>
              <a:rPr lang="en-US" sz="1200" dirty="0" err="1" smtClean="0">
                <a:latin typeface="Calibri" pitchFamily="34" charset="0"/>
              </a:rPr>
              <a:t>Prog</a:t>
            </a:r>
            <a:r>
              <a:rPr lang="en-US" sz="1200" dirty="0" smtClean="0">
                <a:latin typeface="Calibri" pitchFamily="34" charset="0"/>
              </a:rPr>
              <a:t>. Part. </a:t>
            </a:r>
            <a:r>
              <a:rPr lang="en-US" sz="1200" dirty="0" err="1" smtClean="0">
                <a:latin typeface="Calibri" pitchFamily="34" charset="0"/>
              </a:rPr>
              <a:t>Nucl</a:t>
            </a:r>
            <a:r>
              <a:rPr lang="en-US" sz="1200" dirty="0" smtClean="0">
                <a:latin typeface="Calibri" pitchFamily="34" charset="0"/>
              </a:rPr>
              <a:t>. Phys. </a:t>
            </a:r>
            <a:r>
              <a:rPr lang="en-US" sz="1200" b="1" dirty="0" smtClean="0">
                <a:latin typeface="Calibri" pitchFamily="34" charset="0"/>
              </a:rPr>
              <a:t>70</a:t>
            </a:r>
            <a:r>
              <a:rPr lang="en-US" sz="1200" dirty="0" smtClean="0">
                <a:latin typeface="Calibri" pitchFamily="34" charset="0"/>
              </a:rPr>
              <a:t> (2013) 210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51720" y="1340768"/>
            <a:ext cx="1368152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555776" y="2348880"/>
            <a:ext cx="144016" cy="7200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483768" y="148478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?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411760" y="124336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PDR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5" name="Picture 14" descr="be1_n8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707" r="9642"/>
          <a:stretch>
            <a:fillRect/>
          </a:stretch>
        </p:blipFill>
        <p:spPr bwMode="auto">
          <a:xfrm>
            <a:off x="5796136" y="620688"/>
            <a:ext cx="250033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 rot="5400000">
            <a:off x="7181391" y="1971737"/>
            <a:ext cx="282404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000" dirty="0">
                <a:latin typeface="Calibri" pitchFamily="34" charset="0"/>
              </a:rPr>
              <a:t>A. </a:t>
            </a:r>
            <a:r>
              <a:rPr lang="en-US" sz="1000" dirty="0" err="1">
                <a:latin typeface="Calibri" pitchFamily="34" charset="0"/>
              </a:rPr>
              <a:t>Zilges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i="1" dirty="0">
                <a:latin typeface="Calibri" pitchFamily="34" charset="0"/>
              </a:rPr>
              <a:t>et al.</a:t>
            </a:r>
            <a:r>
              <a:rPr lang="en-US" sz="1000" dirty="0">
                <a:latin typeface="Calibri" pitchFamily="34" charset="0"/>
              </a:rPr>
              <a:t>, Phys. </a:t>
            </a:r>
            <a:r>
              <a:rPr lang="en-US" sz="1000" dirty="0" err="1">
                <a:latin typeface="Calibri" pitchFamily="34" charset="0"/>
              </a:rPr>
              <a:t>Lett</a:t>
            </a:r>
            <a:r>
              <a:rPr lang="en-US" sz="1000" dirty="0">
                <a:latin typeface="Calibri" pitchFamily="34" charset="0"/>
              </a:rPr>
              <a:t>. B </a:t>
            </a:r>
            <a:r>
              <a:rPr lang="en-US" sz="1000" b="1" dirty="0">
                <a:latin typeface="Calibri" pitchFamily="34" charset="0"/>
              </a:rPr>
              <a:t>542</a:t>
            </a:r>
            <a:r>
              <a:rPr lang="en-US" sz="1000" dirty="0">
                <a:latin typeface="Calibri" pitchFamily="34" charset="0"/>
              </a:rPr>
              <a:t> (2002) 43 </a:t>
            </a:r>
          </a:p>
          <a:p>
            <a:pPr marL="342900" indent="-342900"/>
            <a:r>
              <a:rPr lang="en-US" sz="1000" dirty="0">
                <a:latin typeface="Calibri" pitchFamily="34" charset="0"/>
              </a:rPr>
              <a:t>S. </a:t>
            </a:r>
            <a:r>
              <a:rPr lang="en-US" sz="1000" dirty="0" err="1">
                <a:latin typeface="Calibri" pitchFamily="34" charset="0"/>
              </a:rPr>
              <a:t>Volz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i="1" dirty="0">
                <a:latin typeface="Calibri" pitchFamily="34" charset="0"/>
              </a:rPr>
              <a:t>et al.</a:t>
            </a:r>
            <a:r>
              <a:rPr lang="en-US" sz="1000" dirty="0">
                <a:latin typeface="Calibri" pitchFamily="34" charset="0"/>
              </a:rPr>
              <a:t>, </a:t>
            </a:r>
            <a:r>
              <a:rPr lang="en-US" sz="1000" dirty="0" err="1">
                <a:latin typeface="Calibri" pitchFamily="34" charset="0"/>
              </a:rPr>
              <a:t>Nucl</a:t>
            </a:r>
            <a:r>
              <a:rPr lang="en-US" sz="1000" dirty="0">
                <a:latin typeface="Calibri" pitchFamily="34" charset="0"/>
              </a:rPr>
              <a:t>. Phys. </a:t>
            </a:r>
            <a:r>
              <a:rPr lang="en-US" sz="1000" b="1" dirty="0">
                <a:latin typeface="Calibri" pitchFamily="34" charset="0"/>
              </a:rPr>
              <a:t>A779</a:t>
            </a:r>
            <a:r>
              <a:rPr lang="en-US" sz="1000" dirty="0">
                <a:latin typeface="Calibri" pitchFamily="34" charset="0"/>
              </a:rPr>
              <a:t> (2006) 1</a:t>
            </a:r>
          </a:p>
          <a:p>
            <a:pPr marL="342900" indent="-342900"/>
            <a:r>
              <a:rPr lang="en-US" sz="1000" dirty="0">
                <a:latin typeface="Calibri" pitchFamily="34" charset="0"/>
              </a:rPr>
              <a:t>D. </a:t>
            </a:r>
            <a:r>
              <a:rPr lang="en-US" sz="1000" dirty="0" err="1">
                <a:latin typeface="Calibri" pitchFamily="34" charset="0"/>
              </a:rPr>
              <a:t>Savran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i="1" dirty="0">
                <a:latin typeface="Calibri" pitchFamily="34" charset="0"/>
              </a:rPr>
              <a:t>et al.</a:t>
            </a:r>
            <a:r>
              <a:rPr lang="en-US" sz="1000" dirty="0">
                <a:latin typeface="Calibri" pitchFamily="34" charset="0"/>
              </a:rPr>
              <a:t>, Phys. Rev. </a:t>
            </a:r>
            <a:r>
              <a:rPr lang="en-US" sz="1000" dirty="0" err="1">
                <a:latin typeface="Calibri" pitchFamily="34" charset="0"/>
              </a:rPr>
              <a:t>Lett</a:t>
            </a:r>
            <a:r>
              <a:rPr lang="en-US" sz="1000" dirty="0">
                <a:latin typeface="Calibri" pitchFamily="34" charset="0"/>
              </a:rPr>
              <a:t> </a:t>
            </a:r>
            <a:r>
              <a:rPr lang="en-US" sz="1000" b="1" dirty="0">
                <a:latin typeface="Calibri" pitchFamily="34" charset="0"/>
                <a:cs typeface="Times New Roman" pitchFamily="18" charset="0"/>
              </a:rPr>
              <a:t>100</a:t>
            </a:r>
            <a:r>
              <a:rPr lang="en-US" sz="1000" dirty="0">
                <a:latin typeface="Calibri" pitchFamily="34" charset="0"/>
                <a:cs typeface="Times New Roman" pitchFamily="18" charset="0"/>
              </a:rPr>
              <a:t> (2008) 232501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467544" y="1268760"/>
            <a:ext cx="1656184" cy="18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Single-Particle Structure of the PDR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395536" y="6926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… Single-particle structure influences neutron-skin thickness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pPr algn="ctr">
              <a:tabLst>
                <a:tab pos="21590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 Test the single-particle structure of the PDR!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40152" y="980728"/>
            <a:ext cx="32397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M. </a:t>
            </a:r>
            <a:r>
              <a:rPr lang="en-US" sz="1200" dirty="0" err="1" smtClean="0">
                <a:latin typeface="Calibri" pitchFamily="34" charset="0"/>
              </a:rPr>
              <a:t>Warda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Phys. Rev. C </a:t>
            </a:r>
            <a:r>
              <a:rPr lang="en-US" sz="1200" b="1" dirty="0" smtClean="0">
                <a:latin typeface="Calibri" pitchFamily="34" charset="0"/>
              </a:rPr>
              <a:t>89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064302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(2014)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Single-Particle Structure of the PDR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395536" y="218918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03500" algn="l"/>
              </a:tabLst>
            </a:pPr>
            <a:r>
              <a:rPr lang="en-GB" sz="2000" b="1" dirty="0" smtClean="0">
                <a:latin typeface="Calibri" pitchFamily="34" charset="0"/>
              </a:rPr>
              <a:t>Pioneering experiment:	</a:t>
            </a:r>
            <a:r>
              <a:rPr lang="de-DE" sz="2000" baseline="30000" dirty="0" smtClean="0">
                <a:latin typeface="Calibri" pitchFamily="34" charset="0"/>
              </a:rPr>
              <a:t>119</a:t>
            </a:r>
            <a:r>
              <a:rPr lang="de-DE" sz="2000" dirty="0" smtClean="0">
                <a:latin typeface="Calibri" pitchFamily="34" charset="0"/>
              </a:rPr>
              <a:t>Sn(</a:t>
            </a:r>
            <a:r>
              <a:rPr lang="de-DE" sz="2000" dirty="0" err="1" smtClean="0">
                <a:latin typeface="Calibri" pitchFamily="34" charset="0"/>
              </a:rPr>
              <a:t>d,p</a:t>
            </a:r>
            <a:r>
              <a:rPr lang="el-GR" sz="2000" dirty="0" smtClean="0">
                <a:latin typeface="Calibri" pitchFamily="34" charset="0"/>
              </a:rPr>
              <a:t>γ</a:t>
            </a:r>
            <a:r>
              <a:rPr lang="de-DE" sz="2000" dirty="0" smtClean="0">
                <a:latin typeface="Calibri" pitchFamily="34" charset="0"/>
              </a:rPr>
              <a:t>)</a:t>
            </a:r>
            <a:r>
              <a:rPr lang="de-DE" sz="2000" baseline="30000" dirty="0" smtClean="0">
                <a:latin typeface="Calibri" pitchFamily="34" charset="0"/>
              </a:rPr>
              <a:t>120</a:t>
            </a:r>
            <a:r>
              <a:rPr lang="de-DE" sz="2000" dirty="0" smtClean="0">
                <a:latin typeface="Calibri" pitchFamily="34" charset="0"/>
              </a:rPr>
              <a:t>Sn, E</a:t>
            </a:r>
            <a:r>
              <a:rPr lang="de-DE" sz="2000" baseline="-25000" dirty="0" smtClean="0">
                <a:latin typeface="Calibri" pitchFamily="34" charset="0"/>
              </a:rPr>
              <a:t>d</a:t>
            </a:r>
            <a:r>
              <a:rPr lang="de-DE" sz="2000" dirty="0" smtClean="0">
                <a:latin typeface="Calibri" pitchFamily="34" charset="0"/>
              </a:rPr>
              <a:t>= 8.5 </a:t>
            </a:r>
            <a:r>
              <a:rPr lang="de-DE" sz="2000" dirty="0" err="1" smtClean="0">
                <a:latin typeface="Calibri" pitchFamily="34" charset="0"/>
              </a:rPr>
              <a:t>MeV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using</a:t>
            </a:r>
            <a:r>
              <a:rPr lang="de-DE" sz="2000" dirty="0" smtClean="0">
                <a:latin typeface="Calibri" pitchFamily="34" charset="0"/>
              </a:rPr>
              <a:t> SONIC@HORUS</a:t>
            </a:r>
          </a:p>
          <a:p>
            <a:pPr>
              <a:tabLst>
                <a:tab pos="2603500" algn="l"/>
              </a:tabLst>
            </a:pPr>
            <a:endParaRPr lang="de-DE" sz="2000" dirty="0" smtClean="0">
              <a:latin typeface="Calibri" pitchFamily="34" charset="0"/>
            </a:endParaRPr>
          </a:p>
          <a:p>
            <a:pPr marL="723900" indent="-3683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Selective to neutron particle-hole configurations, e.g., (p</a:t>
            </a:r>
            <a:r>
              <a:rPr lang="en-US" baseline="-25000" dirty="0" smtClean="0">
                <a:latin typeface="Calibri" pitchFamily="34" charset="0"/>
              </a:rPr>
              <a:t>3/2</a:t>
            </a:r>
            <a:r>
              <a:rPr lang="en-US" dirty="0" smtClean="0">
                <a:latin typeface="Calibri" pitchFamily="34" charset="0"/>
              </a:rPr>
              <a:t>)(s</a:t>
            </a:r>
            <a:r>
              <a:rPr lang="en-US" baseline="-25000" dirty="0" smtClean="0">
                <a:latin typeface="Calibri" pitchFamily="34" charset="0"/>
              </a:rPr>
              <a:t>1/2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n-US" baseline="30000" dirty="0" smtClean="0">
                <a:latin typeface="Calibri" pitchFamily="34" charset="0"/>
              </a:rPr>
              <a:t>-1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Clean selection of reaction channel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Separate selectivity to ground-state decays and decays to other excited states due to p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latin typeface="Calibri" pitchFamily="34" charset="0"/>
              </a:rPr>
              <a:t> coincidence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95536" y="692696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… Single-particle structure influences neutron-skin thickness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pPr algn="ctr">
              <a:tabLst>
                <a:tab pos="21590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 Test the single-particle structure of the PDR!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5940152" y="980728"/>
            <a:ext cx="32397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M. </a:t>
            </a:r>
            <a:r>
              <a:rPr lang="en-US" sz="1200" dirty="0" err="1" smtClean="0">
                <a:latin typeface="Calibri" pitchFamily="34" charset="0"/>
              </a:rPr>
              <a:t>Warda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Phys. Rev. C </a:t>
            </a:r>
            <a:r>
              <a:rPr lang="en-US" sz="1200" b="1" dirty="0" smtClean="0">
                <a:latin typeface="Calibri" pitchFamily="34" charset="0"/>
              </a:rPr>
              <a:t>89</a:t>
            </a:r>
            <a:r>
              <a:rPr lang="en-US" sz="1200" dirty="0" smtClean="0">
                <a:latin typeface="Calibri" pitchFamily="34" charset="0"/>
              </a:rPr>
              <a:t>,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064302</a:t>
            </a:r>
            <a:r>
              <a:rPr lang="en-US" sz="1200" b="1" dirty="0" smtClean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(2014)</a:t>
            </a:r>
          </a:p>
        </p:txBody>
      </p:sp>
      <p:pic>
        <p:nvPicPr>
          <p:cNvPr id="30" name="Grafik 29" descr="DEEmatr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535" y="4290592"/>
            <a:ext cx="4261473" cy="2162744"/>
          </a:xfrm>
          <a:prstGeom prst="rect">
            <a:avLst/>
          </a:prstGeom>
        </p:spPr>
      </p:pic>
      <p:pic>
        <p:nvPicPr>
          <p:cNvPr id="31" name="Grafik 30" descr="matri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61511" y="4425776"/>
            <a:ext cx="3758961" cy="2027560"/>
          </a:xfrm>
          <a:prstGeom prst="rect">
            <a:avLst/>
          </a:prstGeom>
        </p:spPr>
      </p:pic>
      <p:sp>
        <p:nvSpPr>
          <p:cNvPr id="32" name="Textfeld 31"/>
          <p:cNvSpPr txBox="1"/>
          <p:nvPr/>
        </p:nvSpPr>
        <p:spPr>
          <a:xfrm>
            <a:off x="1043608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Particle Identification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436096" y="41490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Decay-Channel Selection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Single-Particle Structure of the PDR</a:t>
            </a:r>
            <a:endParaRPr lang="en-US" dirty="0"/>
          </a:p>
        </p:txBody>
      </p:sp>
      <p:grpSp>
        <p:nvGrpSpPr>
          <p:cNvPr id="4" name="Gruppieren 3"/>
          <p:cNvGrpSpPr>
            <a:grpSpLocks noChangeAspect="1"/>
          </p:cNvGrpSpPr>
          <p:nvPr/>
        </p:nvGrpSpPr>
        <p:grpSpPr>
          <a:xfrm>
            <a:off x="395536" y="1775697"/>
            <a:ext cx="7802785" cy="4173583"/>
            <a:chOff x="-244027" y="3808882"/>
            <a:chExt cx="4713296" cy="2521067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244027" y="3808882"/>
              <a:ext cx="4713296" cy="2521067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3070377" y="3910743"/>
              <a:ext cx="1289281" cy="42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baseline="30000" dirty="0" smtClean="0">
                  <a:latin typeface="Calibri" pitchFamily="34" charset="0"/>
                </a:rPr>
                <a:t>119</a:t>
              </a:r>
              <a:r>
                <a:rPr lang="en-GB" sz="2000" b="1" dirty="0" smtClean="0">
                  <a:latin typeface="Calibri" pitchFamily="34" charset="0"/>
                </a:rPr>
                <a:t>Sn(</a:t>
              </a:r>
              <a:r>
                <a:rPr lang="en-GB" sz="2000" b="1" dirty="0" err="1" smtClean="0">
                  <a:latin typeface="Calibri" pitchFamily="34" charset="0"/>
                </a:rPr>
                <a:t>d,p</a:t>
              </a:r>
              <a:r>
                <a:rPr lang="el-GR" sz="2000" b="1" dirty="0" smtClean="0">
                  <a:latin typeface="Calibri" pitchFamily="34" charset="0"/>
                </a:rPr>
                <a:t>γ</a:t>
              </a:r>
              <a:r>
                <a:rPr lang="en-GB" sz="2000" b="1" dirty="0" smtClean="0">
                  <a:latin typeface="Calibri" pitchFamily="34" charset="0"/>
                </a:rPr>
                <a:t>)</a:t>
              </a:r>
              <a:r>
                <a:rPr lang="en-GB" sz="2000" b="1" baseline="30000" dirty="0" smtClean="0">
                  <a:latin typeface="Calibri" pitchFamily="34" charset="0"/>
                </a:rPr>
                <a:t>120</a:t>
              </a:r>
              <a:r>
                <a:rPr lang="en-GB" sz="2000" b="1" dirty="0" smtClean="0">
                  <a:latin typeface="Calibri" pitchFamily="34" charset="0"/>
                </a:rPr>
                <a:t>Sn</a:t>
              </a:r>
            </a:p>
            <a:p>
              <a:pPr algn="ctr"/>
              <a:r>
                <a:rPr lang="en-GB" sz="2000" b="1" dirty="0" smtClean="0">
                  <a:latin typeface="Calibri" pitchFamily="34" charset="0"/>
                </a:rPr>
                <a:t>@ E</a:t>
              </a:r>
              <a:r>
                <a:rPr lang="en-GB" sz="2000" b="1" baseline="-25000" dirty="0" smtClean="0">
                  <a:latin typeface="Calibri" pitchFamily="34" charset="0"/>
                </a:rPr>
                <a:t>d</a:t>
              </a:r>
              <a:r>
                <a:rPr lang="en-GB" sz="2000" b="1" dirty="0" smtClean="0">
                  <a:latin typeface="Calibri" pitchFamily="34" charset="0"/>
                </a:rPr>
                <a:t>=8.5 MeV</a:t>
              </a:r>
              <a:endParaRPr lang="en-GB" sz="2000" b="1" dirty="0">
                <a:latin typeface="Calibri" pitchFamily="34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941884" y="1052736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Selective and strong excitation of PDR states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19993524">
            <a:off x="3519614" y="314605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Preliminary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0708855">
            <a:off x="1296055" y="3246630"/>
            <a:ext cx="708887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Talk by T. Hashimoto after lunch</a:t>
            </a:r>
          </a:p>
          <a:p>
            <a:pPr algn="ctr"/>
            <a:r>
              <a:rPr lang="en-US" b="1" dirty="0" smtClean="0"/>
              <a:t>“Complete Measurement of Electric Dipole Response of </a:t>
            </a:r>
            <a:r>
              <a:rPr lang="en-US" b="1" baseline="30000" dirty="0" smtClean="0"/>
              <a:t>120</a:t>
            </a:r>
            <a:r>
              <a:rPr lang="en-US" b="1" dirty="0" smtClean="0"/>
              <a:t>Sn”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pSp>
        <p:nvGrpSpPr>
          <p:cNvPr id="8" name="Gruppieren 7"/>
          <p:cNvGrpSpPr>
            <a:grpSpLocks noChangeAspect="1"/>
          </p:cNvGrpSpPr>
          <p:nvPr/>
        </p:nvGrpSpPr>
        <p:grpSpPr>
          <a:xfrm>
            <a:off x="5940152" y="828815"/>
            <a:ext cx="2916324" cy="1811370"/>
            <a:chOff x="1619672" y="1320660"/>
            <a:chExt cx="5832648" cy="3622740"/>
          </a:xfrm>
        </p:grpSpPr>
        <p:pic>
          <p:nvPicPr>
            <p:cNvPr id="4" name="Grafik 3" descr="E1strengt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19672" y="1320660"/>
              <a:ext cx="5832648" cy="3622740"/>
            </a:xfrm>
            <a:prstGeom prst="rect">
              <a:avLst/>
            </a:prstGeom>
          </p:spPr>
        </p:pic>
        <p:sp>
          <p:nvSpPr>
            <p:cNvPr id="5" name="Rechteck 4"/>
            <p:cNvSpPr/>
            <p:nvPr/>
          </p:nvSpPr>
          <p:spPr>
            <a:xfrm>
              <a:off x="3563888" y="1340768"/>
              <a:ext cx="13681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H="1">
              <a:off x="4118744" y="2394388"/>
              <a:ext cx="14401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3995936" y="1484784"/>
              <a:ext cx="72008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?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9" name="Grafik 5" descr="124s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160" y="2701023"/>
            <a:ext cx="3005328" cy="19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251520" y="836712"/>
            <a:ext cx="525658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PDR common mode of atomic nuclei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Strength and location do not unambiguously characterize the PDR</a:t>
            </a:r>
          </a:p>
          <a:p>
            <a:pPr marL="355600" indent="-355600"/>
            <a:r>
              <a:rPr lang="en-US" sz="2000" dirty="0" smtClean="0">
                <a:latin typeface="Calibri" pitchFamily="34" charset="0"/>
                <a:sym typeface="Symbol"/>
              </a:rPr>
              <a:t>		Inconsistent data sets</a:t>
            </a:r>
          </a:p>
          <a:p>
            <a:pPr marL="355600" indent="-355600"/>
            <a:endParaRPr lang="en-US" sz="2000" dirty="0" smtClean="0">
              <a:latin typeface="Calibri" pitchFamily="34" charset="0"/>
              <a:sym typeface="Symbol"/>
            </a:endParaRPr>
          </a:p>
          <a:p>
            <a:r>
              <a:rPr lang="en-US" sz="2000" b="1" dirty="0" smtClean="0">
                <a:latin typeface="Calibri" pitchFamily="34" charset="0"/>
                <a:sym typeface="Symbol"/>
              </a:rPr>
              <a:t>Complementary experiments to understand the underlying structure of the PDR</a:t>
            </a:r>
          </a:p>
          <a:p>
            <a:endParaRPr lang="en-US" sz="2000" b="1" dirty="0" smtClean="0">
              <a:latin typeface="Calibri" pitchFamily="34" charset="0"/>
              <a:sym typeface="Symbol"/>
            </a:endParaRPr>
          </a:p>
          <a:p>
            <a:pPr marL="723900" indent="-368300">
              <a:buFont typeface="Arial" pitchFamily="34" charset="0"/>
              <a:buChar char="•"/>
            </a:pPr>
            <a:r>
              <a:rPr lang="en-US" sz="2000" b="1" dirty="0" err="1" smtClean="0">
                <a:latin typeface="Calibri" pitchFamily="34" charset="0"/>
                <a:sym typeface="Symbol"/>
              </a:rPr>
              <a:t>Isospin</a:t>
            </a:r>
            <a:r>
              <a:rPr lang="en-US" sz="2000" b="1" dirty="0" smtClean="0">
                <a:latin typeface="Calibri" pitchFamily="34" charset="0"/>
                <a:sym typeface="Symbol"/>
              </a:rPr>
              <a:t> structure</a:t>
            </a:r>
          </a:p>
          <a:p>
            <a:pPr marL="723900" indent="-368300">
              <a:tabLst>
                <a:tab pos="10795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	</a:t>
            </a:r>
            <a:r>
              <a:rPr lang="en-US" sz="2000" dirty="0" smtClean="0">
                <a:latin typeface="Calibri" pitchFamily="34" charset="0"/>
                <a:sym typeface="Symbol"/>
              </a:rPr>
              <a:t>	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Isospin</a:t>
            </a:r>
            <a:r>
              <a:rPr lang="en-US" sz="2000" dirty="0" smtClean="0">
                <a:latin typeface="Calibri" pitchFamily="34" charset="0"/>
                <a:sym typeface="Symbol"/>
              </a:rPr>
              <a:t>-dependent splitting observed 	in (</a:t>
            </a:r>
            <a:r>
              <a:rPr lang="en-US" sz="2000" dirty="0" err="1" smtClean="0">
                <a:latin typeface="Symbol" pitchFamily="18" charset="2"/>
                <a:sym typeface="Symbol"/>
              </a:rPr>
              <a:t>a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,</a:t>
            </a:r>
            <a:r>
              <a:rPr lang="en-US" sz="2000" dirty="0" err="1" smtClean="0">
                <a:latin typeface="Symbol" pitchFamily="18" charset="2"/>
                <a:sym typeface="Symbol"/>
              </a:rPr>
              <a:t>a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’</a:t>
            </a:r>
            <a:r>
              <a:rPr lang="en-US" sz="2000" dirty="0" err="1" smtClean="0">
                <a:latin typeface="Symbol" pitchFamily="18" charset="2"/>
                <a:sym typeface="Symbol"/>
              </a:rPr>
              <a:t>g</a:t>
            </a:r>
            <a:r>
              <a:rPr lang="en-US" sz="2000" dirty="0" smtClean="0">
                <a:latin typeface="Calibri" pitchFamily="34" charset="0"/>
                <a:sym typeface="Symbol"/>
              </a:rPr>
              <a:t>) experiments</a:t>
            </a:r>
          </a:p>
          <a:p>
            <a:pPr marL="723900" indent="-368300">
              <a:buFont typeface="Arial" pitchFamily="34" charset="0"/>
              <a:buChar char="•"/>
              <a:tabLst>
                <a:tab pos="1079500" algn="l"/>
              </a:tabLst>
            </a:pPr>
            <a:r>
              <a:rPr lang="en-US" sz="2000" b="1" dirty="0" smtClean="0">
                <a:latin typeface="Symbol" pitchFamily="18" charset="2"/>
                <a:sym typeface="Symbol"/>
              </a:rPr>
              <a:t>g</a:t>
            </a:r>
            <a:r>
              <a:rPr lang="en-US" sz="2000" b="1" dirty="0" smtClean="0">
                <a:latin typeface="Calibri" pitchFamily="34" charset="0"/>
                <a:sym typeface="Symbol"/>
              </a:rPr>
              <a:t>-decay branching</a:t>
            </a:r>
          </a:p>
          <a:p>
            <a:pPr marL="723900" indent="-368300">
              <a:tabLst>
                <a:tab pos="10795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	</a:t>
            </a:r>
            <a:r>
              <a:rPr lang="en-US" sz="2000" dirty="0" smtClean="0">
                <a:latin typeface="Calibri" pitchFamily="34" charset="0"/>
                <a:sym typeface="Symbol"/>
              </a:rPr>
              <a:t>	PDR states do decay into other states 	than the ground state in (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p,p’</a:t>
            </a:r>
            <a:r>
              <a:rPr lang="en-US" sz="2000" dirty="0" err="1" smtClean="0">
                <a:latin typeface="Symbol" pitchFamily="18" charset="2"/>
                <a:sym typeface="Symbol"/>
              </a:rPr>
              <a:t>g</a:t>
            </a:r>
            <a:r>
              <a:rPr lang="en-US" sz="2000" dirty="0" smtClean="0">
                <a:latin typeface="Calibri" pitchFamily="34" charset="0"/>
                <a:sym typeface="Symbol"/>
              </a:rPr>
              <a:t>)</a:t>
            </a:r>
          </a:p>
          <a:p>
            <a:pPr marL="723900" indent="-368300">
              <a:buFont typeface="Arial" pitchFamily="34" charset="0"/>
              <a:buChar char="•"/>
              <a:tabLst>
                <a:tab pos="10795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Single-particle structure</a:t>
            </a:r>
          </a:p>
          <a:p>
            <a:pPr marL="723900" indent="-368300">
              <a:tabLst>
                <a:tab pos="1079500" algn="l"/>
              </a:tabLst>
            </a:pPr>
            <a:r>
              <a:rPr lang="en-US" sz="2000" b="1" dirty="0" smtClean="0">
                <a:latin typeface="Calibri" pitchFamily="34" charset="0"/>
                <a:sym typeface="Symbol"/>
              </a:rPr>
              <a:t>	</a:t>
            </a:r>
            <a:r>
              <a:rPr lang="en-US" sz="2000" dirty="0" smtClean="0">
                <a:latin typeface="Calibri" pitchFamily="34" charset="0"/>
                <a:sym typeface="Symbol"/>
              </a:rPr>
              <a:t>	PDR states strongly excited in 	(</a:t>
            </a:r>
            <a:r>
              <a:rPr lang="en-US" sz="2000" dirty="0" err="1" smtClean="0">
                <a:latin typeface="Calibri" pitchFamily="34" charset="0"/>
                <a:sym typeface="Symbol"/>
              </a:rPr>
              <a:t>d,p</a:t>
            </a:r>
            <a:r>
              <a:rPr lang="en-US" sz="2000" dirty="0" err="1" smtClean="0">
                <a:latin typeface="Symbol" pitchFamily="18" charset="2"/>
                <a:sym typeface="Symbol"/>
              </a:rPr>
              <a:t>g</a:t>
            </a:r>
            <a:r>
              <a:rPr lang="en-US" sz="2000" dirty="0" smtClean="0">
                <a:latin typeface="Calibri" pitchFamily="34" charset="0"/>
                <a:sym typeface="Symbol"/>
              </a:rPr>
              <a:t>) reaction sensitive to neutron 	particle-hole structures</a:t>
            </a:r>
            <a:endParaRPr lang="en-US" sz="2000" b="1" dirty="0" smtClean="0">
              <a:latin typeface="Calibri" pitchFamily="34" charset="0"/>
              <a:sym typeface="Symbol"/>
            </a:endParaRPr>
          </a:p>
          <a:p>
            <a:endParaRPr lang="en-US" sz="2000" dirty="0" smtClean="0">
              <a:latin typeface="Calibri" pitchFamily="34" charset="0"/>
              <a:sym typeface="Symbol"/>
            </a:endParaRPr>
          </a:p>
          <a:p>
            <a:endParaRPr lang="en-US" sz="2000" dirty="0" smtClean="0">
              <a:latin typeface="Calibri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24128" y="4789255"/>
            <a:ext cx="3109110" cy="166408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 rot="20500311">
            <a:off x="988574" y="4236276"/>
            <a:ext cx="7488832" cy="4001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Sensitive probes to the different components of the wave function</a:t>
            </a:r>
            <a:endParaRPr lang="en-US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164288" y="77740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itchFamily="34" charset="0"/>
              </a:rPr>
              <a:t>PDR</a:t>
            </a:r>
            <a:endParaRPr lang="en-US" sz="1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14" name="Inhaltsplatzhalter 9"/>
          <p:cNvSpPr>
            <a:spLocks noGrp="1"/>
          </p:cNvSpPr>
          <p:nvPr>
            <p:ph idx="1"/>
          </p:nvPr>
        </p:nvSpPr>
        <p:spPr>
          <a:xfrm>
            <a:off x="391928" y="3573016"/>
            <a:ext cx="8572560" cy="4824536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accent2"/>
                </a:solidFill>
                <a:sym typeface="Symbol"/>
              </a:rPr>
              <a:t>-</a:t>
            </a:r>
            <a:r>
              <a:rPr lang="en-US" sz="2400" b="1" dirty="0" smtClean="0">
                <a:solidFill>
                  <a:schemeClr val="accent2"/>
                </a:solidFill>
              </a:rPr>
              <a:t>decay behavior of the PDR?</a:t>
            </a:r>
            <a:endParaRPr lang="en-US" sz="2400" b="1" baseline="30000" dirty="0" smtClean="0">
              <a:solidFill>
                <a:schemeClr val="accent2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de-DE" sz="2000" b="1" dirty="0" smtClean="0">
                <a:sym typeface="Symbol"/>
              </a:rPr>
              <a:t></a:t>
            </a:r>
            <a:r>
              <a:rPr lang="de-DE" sz="2000" b="1" baseline="30000" dirty="0" smtClean="0"/>
              <a:t>3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at</a:t>
            </a:r>
            <a:r>
              <a:rPr lang="de-DE" sz="2000" b="1" dirty="0" smtClean="0"/>
              <a:t> HI</a:t>
            </a:r>
            <a:r>
              <a:rPr lang="de-DE" sz="2000" b="1" dirty="0" smtClean="0">
                <a:sym typeface="Symbol"/>
              </a:rPr>
              <a:t>S:</a:t>
            </a:r>
            <a:r>
              <a:rPr lang="de-DE" sz="2000" dirty="0" smtClean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 coincidence experiments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800" dirty="0" smtClean="0"/>
          </a:p>
          <a:p>
            <a:pPr lvl="1">
              <a:buNone/>
            </a:pPr>
            <a:endParaRPr lang="en-US" sz="800" dirty="0" smtClean="0"/>
          </a:p>
          <a:p>
            <a:pPr lvl="1">
              <a:buNone/>
            </a:pPr>
            <a:endParaRPr lang="en-US" sz="800" dirty="0" smtClean="0"/>
          </a:p>
          <a:p>
            <a:pPr marL="2336800" lvl="1" indent="-279400">
              <a:buFont typeface="Arial" pitchFamily="34" charset="0"/>
              <a:buChar char="•"/>
            </a:pPr>
            <a:r>
              <a:rPr lang="en-US" sz="2000" b="1" dirty="0" smtClean="0"/>
              <a:t>SONIC@HORUS in Cologne: </a:t>
            </a:r>
            <a:r>
              <a:rPr lang="en-US" sz="2000" dirty="0" smtClean="0"/>
              <a:t>particle-</a:t>
            </a:r>
            <a:r>
              <a:rPr lang="en-US" sz="2000" dirty="0" smtClean="0">
                <a:sym typeface="Symbol"/>
              </a:rPr>
              <a:t> coincidence experiments</a:t>
            </a:r>
            <a:endParaRPr lang="en-US" sz="2000" dirty="0" smtClean="0"/>
          </a:p>
        </p:txBody>
      </p:sp>
      <p:pic>
        <p:nvPicPr>
          <p:cNvPr id="15" name="Grafik 14" descr="IMG_52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607" y="3616012"/>
            <a:ext cx="2311769" cy="15411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hteck 15"/>
          <p:cNvSpPr/>
          <p:nvPr/>
        </p:nvSpPr>
        <p:spPr>
          <a:xfrm>
            <a:off x="214282" y="692696"/>
            <a:ext cx="8715436" cy="266429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214282" y="3501008"/>
            <a:ext cx="8715436" cy="2880320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17" descr="IMG_0508.JPG"/>
          <p:cNvPicPr>
            <a:picLocks noChangeAspect="1"/>
          </p:cNvPicPr>
          <p:nvPr/>
        </p:nvPicPr>
        <p:blipFill>
          <a:blip r:embed="rId3" cstate="print"/>
          <a:srcRect l="-599" t="25850" r="3701" b="14301"/>
          <a:stretch>
            <a:fillRect/>
          </a:stretch>
        </p:blipFill>
        <p:spPr>
          <a:xfrm>
            <a:off x="395536" y="4581127"/>
            <a:ext cx="1991163" cy="16437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Inhaltsplatzhalter 9"/>
          <p:cNvSpPr txBox="1">
            <a:spLocks/>
          </p:cNvSpPr>
          <p:nvPr/>
        </p:nvSpPr>
        <p:spPr bwMode="auto">
          <a:xfrm>
            <a:off x="391928" y="764704"/>
            <a:ext cx="8572560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6000"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</a:rPr>
              <a:t>Character of PDR in light, deformed, exotic nuclei?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RIKEN: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,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experiments in inverse kinematics on radioactive and stable nuclei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iThemba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 LABS and CAGRA@RCNP: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 pitchFamily="2" charset="2"/>
              </a:rPr>
              <a:t>(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,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and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p,p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Symbol"/>
              </a:rPr>
              <a:t>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Symbol"/>
              </a:rPr>
              <a:t>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experiments on stable nuclei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Q3D@MLL: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sym typeface="Wingdings" pitchFamily="2" charset="2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d,p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) experiments on single-particle structure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b="1" kern="0" dirty="0" smtClean="0">
                <a:latin typeface="Calibri" pitchFamily="34" charset="0"/>
              </a:rPr>
              <a:t>SONIC@HORUS@IKP: </a:t>
            </a:r>
            <a:r>
              <a:rPr lang="en-US" sz="2000" kern="0" dirty="0" smtClean="0">
                <a:latin typeface="Calibri" pitchFamily="34" charset="0"/>
              </a:rPr>
              <a:t>(</a:t>
            </a:r>
            <a:r>
              <a:rPr lang="en-US" sz="2000" kern="0" dirty="0" err="1" smtClean="0">
                <a:latin typeface="Calibri" pitchFamily="34" charset="0"/>
              </a:rPr>
              <a:t>d,p</a:t>
            </a:r>
            <a:r>
              <a:rPr lang="en-US" sz="2000" kern="0" dirty="0" err="1" smtClean="0">
                <a:latin typeface="Symbol" pitchFamily="18" charset="2"/>
              </a:rPr>
              <a:t>g</a:t>
            </a:r>
            <a:r>
              <a:rPr lang="en-US" sz="2000" kern="0" dirty="0" smtClean="0">
                <a:latin typeface="Calibri" pitchFamily="34" charset="0"/>
              </a:rPr>
              <a:t>) experiments on single-particle structure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PDR </a:t>
            </a:r>
            <a:r>
              <a:rPr lang="de-DE" dirty="0" err="1" smtClean="0"/>
              <a:t>Strength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Identification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285860"/>
            <a:ext cx="4653915" cy="432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4936" y="814391"/>
            <a:ext cx="4046220" cy="3114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8" name="Grafik 7" descr="Screenshot-Experimental studies of the Pygmy Dipole Resonance-1.png"/>
          <p:cNvPicPr>
            <a:picLocks noChangeAspect="1"/>
          </p:cNvPicPr>
          <p:nvPr/>
        </p:nvPicPr>
        <p:blipFill>
          <a:blip r:embed="rId4" cstate="print"/>
          <a:srcRect l="20863" t="16992" r="12201" b="15671"/>
          <a:stretch>
            <a:fillRect/>
          </a:stretch>
        </p:blipFill>
        <p:spPr>
          <a:xfrm>
            <a:off x="4788154" y="3930163"/>
            <a:ext cx="4284440" cy="257067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57158" y="5786454"/>
            <a:ext cx="4643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itchFamily="34" charset="0"/>
              </a:rPr>
              <a:t>P. </a:t>
            </a:r>
            <a:r>
              <a:rPr lang="de-DE" sz="1400" dirty="0" err="1" smtClean="0">
                <a:latin typeface="Calibri" pitchFamily="34" charset="0"/>
              </a:rPr>
              <a:t>Adrich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de-DE" sz="1400" i="1" dirty="0" smtClean="0">
                <a:latin typeface="Calibri" pitchFamily="34" charset="0"/>
              </a:rPr>
              <a:t>et al.</a:t>
            </a:r>
            <a:r>
              <a:rPr lang="de-DE" sz="1400" dirty="0" smtClean="0">
                <a:latin typeface="Calibri" pitchFamily="34" charset="0"/>
              </a:rPr>
              <a:t>, PRL </a:t>
            </a:r>
            <a:r>
              <a:rPr lang="de-DE" sz="1400" b="1" dirty="0" smtClean="0">
                <a:latin typeface="Calibri" pitchFamily="34" charset="0"/>
              </a:rPr>
              <a:t>95</a:t>
            </a:r>
            <a:r>
              <a:rPr lang="de-DE" sz="1400" dirty="0" smtClean="0">
                <a:latin typeface="Calibri" pitchFamily="34" charset="0"/>
              </a:rPr>
              <a:t> (2005) 132501</a:t>
            </a:r>
            <a:endParaRPr lang="de-DE" sz="1400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000628" y="651671"/>
            <a:ext cx="4643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H. </a:t>
            </a:r>
            <a:r>
              <a:rPr lang="de-DE" sz="1200" dirty="0" err="1" smtClean="0">
                <a:latin typeface="Calibri" pitchFamily="34" charset="0"/>
              </a:rPr>
              <a:t>Nakada</a:t>
            </a:r>
            <a:r>
              <a:rPr lang="de-DE" sz="1200" dirty="0" smtClean="0">
                <a:latin typeface="Calibri" pitchFamily="34" charset="0"/>
              </a:rPr>
              <a:t>, T. </a:t>
            </a:r>
            <a:r>
              <a:rPr lang="de-DE" sz="1200" dirty="0" err="1" smtClean="0">
                <a:latin typeface="Calibri" pitchFamily="34" charset="0"/>
              </a:rPr>
              <a:t>Inakura</a:t>
            </a:r>
            <a:r>
              <a:rPr lang="de-DE" sz="1200" dirty="0" smtClean="0">
                <a:latin typeface="Calibri" pitchFamily="34" charset="0"/>
              </a:rPr>
              <a:t>, </a:t>
            </a:r>
            <a:r>
              <a:rPr lang="de-DE" sz="1200" dirty="0" err="1" smtClean="0">
                <a:latin typeface="Calibri" pitchFamily="34" charset="0"/>
              </a:rPr>
              <a:t>and</a:t>
            </a:r>
            <a:r>
              <a:rPr lang="de-DE" sz="1200" dirty="0" smtClean="0">
                <a:latin typeface="Calibri" pitchFamily="34" charset="0"/>
              </a:rPr>
              <a:t> H. </a:t>
            </a:r>
            <a:r>
              <a:rPr lang="de-DE" sz="1200" dirty="0" err="1" smtClean="0">
                <a:latin typeface="Calibri" pitchFamily="34" charset="0"/>
              </a:rPr>
              <a:t>Sawai</a:t>
            </a:r>
            <a:r>
              <a:rPr lang="de-DE" sz="1200" dirty="0" smtClean="0">
                <a:latin typeface="Calibri" pitchFamily="34" charset="0"/>
              </a:rPr>
              <a:t>, PRC </a:t>
            </a:r>
            <a:r>
              <a:rPr lang="de-DE" sz="1200" b="1" dirty="0" smtClean="0">
                <a:latin typeface="Calibri" pitchFamily="34" charset="0"/>
              </a:rPr>
              <a:t>87</a:t>
            </a:r>
            <a:r>
              <a:rPr lang="de-DE" sz="1200" dirty="0" smtClean="0">
                <a:latin typeface="Calibri" pitchFamily="34" charset="0"/>
              </a:rPr>
              <a:t> (2013) 034302</a:t>
            </a:r>
            <a:endParaRPr lang="de-DE" sz="1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State-</a:t>
            </a:r>
            <a:r>
              <a:rPr lang="de-DE" dirty="0" err="1" smtClean="0"/>
              <a:t>to</a:t>
            </a:r>
            <a:r>
              <a:rPr lang="de-DE" dirty="0" smtClean="0"/>
              <a:t>-State </a:t>
            </a:r>
            <a:r>
              <a:rPr lang="de-DE" dirty="0" err="1" smtClean="0"/>
              <a:t>Isospin</a:t>
            </a:r>
            <a:r>
              <a:rPr lang="de-DE" dirty="0" smtClean="0"/>
              <a:t> </a:t>
            </a:r>
            <a:r>
              <a:rPr lang="de-DE" dirty="0" err="1" smtClean="0"/>
              <a:t>Difference</a:t>
            </a:r>
            <a:r>
              <a:rPr lang="de-DE" dirty="0" smtClean="0"/>
              <a:t> in </a:t>
            </a:r>
            <a:r>
              <a:rPr lang="de-DE" dirty="0" err="1" smtClean="0"/>
              <a:t>Ca</a:t>
            </a:r>
            <a:r>
              <a:rPr lang="de-DE" dirty="0" smtClean="0"/>
              <a:t> Isotopes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979462" y="6084907"/>
            <a:ext cx="34387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T.D. Poelhekken </a:t>
            </a:r>
            <a:r>
              <a:rPr lang="nb-NO" sz="1100" i="1" dirty="0" smtClean="0"/>
              <a:t>et al.</a:t>
            </a:r>
            <a:r>
              <a:rPr lang="nb-NO" sz="1100" dirty="0" smtClean="0"/>
              <a:t>, Phys. Lett. B </a:t>
            </a:r>
            <a:r>
              <a:rPr lang="nb-NO" sz="1100" b="1" dirty="0" smtClean="0"/>
              <a:t>278</a:t>
            </a:r>
            <a:r>
              <a:rPr lang="nb-NO" sz="1100" dirty="0" smtClean="0"/>
              <a:t> (1992) 423</a:t>
            </a:r>
          </a:p>
          <a:p>
            <a:r>
              <a:rPr lang="nb-NO" sz="1100" dirty="0" smtClean="0"/>
              <a:t>T. Hartmann </a:t>
            </a:r>
            <a:r>
              <a:rPr lang="nb-NO" sz="1100" i="1" dirty="0" smtClean="0"/>
              <a:t>et al.</a:t>
            </a:r>
            <a:r>
              <a:rPr lang="nb-NO" sz="1100" dirty="0" smtClean="0"/>
              <a:t>, Phys. Rev. C </a:t>
            </a:r>
            <a:r>
              <a:rPr lang="nb-NO" sz="1100" b="1" dirty="0" smtClean="0"/>
              <a:t>65</a:t>
            </a:r>
            <a:r>
              <a:rPr lang="nb-NO" sz="1100" dirty="0" smtClean="0"/>
              <a:t> (2002) 034301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02761" y="6077270"/>
            <a:ext cx="3360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V. Derya </a:t>
            </a:r>
            <a:r>
              <a:rPr lang="nb-NO" sz="1100" i="1" dirty="0" smtClean="0"/>
              <a:t>et al.</a:t>
            </a:r>
            <a:r>
              <a:rPr lang="nb-NO" sz="1100" dirty="0" smtClean="0"/>
              <a:t>, Phys. Lett. B </a:t>
            </a:r>
            <a:r>
              <a:rPr lang="nb-NO" sz="1100" b="1" dirty="0" smtClean="0"/>
              <a:t>730</a:t>
            </a:r>
            <a:r>
              <a:rPr lang="nb-NO" sz="1100" dirty="0" smtClean="0"/>
              <a:t> (2014) 288</a:t>
            </a:r>
          </a:p>
          <a:p>
            <a:r>
              <a:rPr lang="nb-NO" sz="1100" dirty="0" smtClean="0"/>
              <a:t>T. Hartmann </a:t>
            </a:r>
            <a:r>
              <a:rPr lang="nb-NO" sz="1100" i="1" dirty="0" smtClean="0"/>
              <a:t>et al.</a:t>
            </a:r>
            <a:r>
              <a:rPr lang="nb-NO" sz="1100" dirty="0" smtClean="0"/>
              <a:t>, Phys. Rev. C </a:t>
            </a:r>
            <a:r>
              <a:rPr lang="nb-NO" sz="1100" b="1" dirty="0" smtClean="0"/>
              <a:t>65</a:t>
            </a:r>
            <a:r>
              <a:rPr lang="nb-NO" sz="1100" dirty="0" smtClean="0"/>
              <a:t> (2002) 034301</a:t>
            </a:r>
          </a:p>
        </p:txBody>
      </p:sp>
      <p:pic>
        <p:nvPicPr>
          <p:cNvPr id="6" name="Grafik 5" descr="EWSR_BE1_40und48Ca.png"/>
          <p:cNvPicPr>
            <a:picLocks noChangeAspect="1"/>
          </p:cNvPicPr>
          <p:nvPr/>
        </p:nvPicPr>
        <p:blipFill>
          <a:blip r:embed="rId2" cstate="print"/>
          <a:srcRect l="1942" t="3880" r="49821" b="2991"/>
          <a:stretch>
            <a:fillRect/>
          </a:stretch>
        </p:blipFill>
        <p:spPr>
          <a:xfrm>
            <a:off x="571472" y="642918"/>
            <a:ext cx="3746528" cy="5429289"/>
          </a:xfrm>
          <a:prstGeom prst="rect">
            <a:avLst/>
          </a:prstGeom>
        </p:spPr>
      </p:pic>
      <p:pic>
        <p:nvPicPr>
          <p:cNvPr id="7" name="Grafik 6" descr="EWSR_BE1_40und48Ca.png"/>
          <p:cNvPicPr>
            <a:picLocks noChangeAspect="1"/>
          </p:cNvPicPr>
          <p:nvPr/>
        </p:nvPicPr>
        <p:blipFill>
          <a:blip r:embed="rId2" cstate="print"/>
          <a:srcRect l="50056" t="3880" r="2913" b="2991"/>
          <a:stretch>
            <a:fillRect/>
          </a:stretch>
        </p:blipFill>
        <p:spPr>
          <a:xfrm>
            <a:off x="4562476" y="642918"/>
            <a:ext cx="3652862" cy="54292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-Decay Behavior of the PDR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200" r="3200"/>
          <a:stretch/>
        </p:blipFill>
        <p:spPr>
          <a:xfrm>
            <a:off x="107504" y="1176354"/>
            <a:ext cx="8856984" cy="3921205"/>
          </a:xfrm>
          <a:prstGeom prst="rect">
            <a:avLst/>
          </a:prstGeom>
        </p:spPr>
      </p:pic>
      <p:sp>
        <p:nvSpPr>
          <p:cNvPr id="5" name="Pfeil nach links 4"/>
          <p:cNvSpPr/>
          <p:nvPr/>
        </p:nvSpPr>
        <p:spPr>
          <a:xfrm>
            <a:off x="467544" y="908720"/>
            <a:ext cx="360040" cy="236613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287338" algn="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65638" y="3483078"/>
            <a:ext cx="360040" cy="10801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/>
          <p:cNvSpPr/>
          <p:nvPr/>
        </p:nvSpPr>
        <p:spPr>
          <a:xfrm rot="5400000">
            <a:off x="5985121" y="-297342"/>
            <a:ext cx="180164" cy="5616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823184" y="807022"/>
            <a:ext cx="187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mbria" panose="02040503050406030204" pitchFamily="18" charset="0"/>
              </a:rPr>
              <a:t>γ</a:t>
            </a:r>
            <a:r>
              <a:rPr lang="de-DE" dirty="0" smtClean="0">
                <a:latin typeface="Cambria" panose="02040503050406030204" pitchFamily="18" charset="0"/>
              </a:rPr>
              <a:t>-</a:t>
            </a:r>
            <a:r>
              <a:rPr lang="de-DE" dirty="0" err="1" smtClean="0">
                <a:latin typeface="Cambria" panose="02040503050406030204" pitchFamily="18" charset="0"/>
              </a:rPr>
              <a:t>ray</a:t>
            </a:r>
            <a:r>
              <a:rPr lang="de-DE" dirty="0" smtClean="0">
                <a:latin typeface="Cambria" panose="02040503050406030204" pitchFamily="18" charset="0"/>
              </a:rPr>
              <a:t> </a:t>
            </a:r>
            <a:r>
              <a:rPr lang="de-DE" dirty="0" err="1" smtClean="0">
                <a:latin typeface="Cambria" panose="02040503050406030204" pitchFamily="18" charset="0"/>
              </a:rPr>
              <a:t>spectrum</a:t>
            </a:r>
            <a:endParaRPr lang="en-GB" dirty="0">
              <a:latin typeface="Cambria" panose="020405030504060302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 rot="20280000">
            <a:off x="1260528" y="2739399"/>
            <a:ext cx="7619611" cy="293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5796136" y="762197"/>
            <a:ext cx="316835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de-DE" sz="2400" baseline="30000" dirty="0" smtClean="0">
                <a:latin typeface="Cambria" panose="02040503050406030204" pitchFamily="18" charset="0"/>
              </a:rPr>
              <a:t>92</a:t>
            </a:r>
            <a:r>
              <a:rPr lang="de-DE" sz="2400" dirty="0" smtClean="0">
                <a:latin typeface="Cambria" panose="02040503050406030204" pitchFamily="18" charset="0"/>
              </a:rPr>
              <a:t>Mo(</a:t>
            </a:r>
            <a:r>
              <a:rPr lang="de-DE" sz="2400" dirty="0" err="1" smtClean="0">
                <a:latin typeface="Cambria" panose="02040503050406030204" pitchFamily="18" charset="0"/>
              </a:rPr>
              <a:t>p,p</a:t>
            </a:r>
            <a:r>
              <a:rPr lang="de-DE" sz="2400" dirty="0" smtClean="0">
                <a:latin typeface="Cambria" panose="02040503050406030204" pitchFamily="18" charset="0"/>
              </a:rPr>
              <a:t>'</a:t>
            </a:r>
            <a:r>
              <a:rPr lang="el-GR" sz="2400" dirty="0" smtClean="0">
                <a:latin typeface="Cambria" panose="02040503050406030204" pitchFamily="18" charset="0"/>
              </a:rPr>
              <a:t>γ</a:t>
            </a:r>
            <a:r>
              <a:rPr lang="de-DE" sz="2400" dirty="0" smtClean="0">
                <a:latin typeface="Cambria" panose="02040503050406030204" pitchFamily="18" charset="0"/>
              </a:rPr>
              <a:t>)@10.5</a:t>
            </a:r>
            <a:r>
              <a:rPr lang="de-DE" sz="2400" baseline="-25000" dirty="0" smtClean="0">
                <a:latin typeface="Cambria" panose="02040503050406030204" pitchFamily="18" charset="0"/>
              </a:rPr>
              <a:t> </a:t>
            </a:r>
            <a:r>
              <a:rPr lang="de-DE" sz="2400" dirty="0" err="1" smtClean="0">
                <a:latin typeface="Cambria" panose="02040503050406030204" pitchFamily="18" charset="0"/>
              </a:rPr>
              <a:t>MeV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12" name="Inhaltsplatzhalter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5215640"/>
            <a:ext cx="8962256" cy="1309704"/>
          </a:xfrm>
          <a:blipFill rotWithShape="0">
            <a:blip r:embed="rId3" cstate="print"/>
            <a:stretch>
              <a:fillRect t="-7009"/>
            </a:stretch>
          </a:blipFill>
        </p:spPr>
        <p:txBody>
          <a:bodyPr/>
          <a:lstStyle/>
          <a:p>
            <a:pPr>
              <a:buNone/>
            </a:pPr>
            <a:endParaRPr lang="en-GB" dirty="0">
              <a:noFill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868144" y="414908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Courtesy of S.G.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Pickstone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15960" y="129443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l-GR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γ</a:t>
            </a:r>
            <a:r>
              <a:rPr lang="de-D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[</a:t>
            </a:r>
            <a:r>
              <a:rPr lang="de-DE" baseline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keV</a:t>
            </a:r>
            <a:r>
              <a:rPr lang="de-DE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endParaRPr lang="de-DE" baseline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-Decay Behavior of the PDR in </a:t>
            </a:r>
            <a:r>
              <a:rPr lang="en-US" baseline="30000" dirty="0" smtClean="0"/>
              <a:t>92</a:t>
            </a:r>
            <a:r>
              <a:rPr lang="en-US" dirty="0" smtClean="0"/>
              <a:t>Mo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969" y="1151992"/>
            <a:ext cx="4968551" cy="5200163"/>
          </a:xfrm>
          <a:prstGeom prst="rect">
            <a:avLst/>
          </a:prstGeom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xmlns:a14="http://schemas.microsoft.com/office/drawing/2010/main" xmlns:mc="http://schemas.openxmlformats.org/markup-compatibility/2006" val="3599276412"/>
              </p:ext>
            </p:extLst>
          </p:nvPr>
        </p:nvGraphicFramePr>
        <p:xfrm>
          <a:off x="5364088" y="764704"/>
          <a:ext cx="3495105" cy="5623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60869"/>
                <a:gridCol w="683559"/>
                <a:gridCol w="683559"/>
                <a:gridCol w="683559"/>
                <a:gridCol w="683559"/>
              </a:tblGrid>
              <a:tr h="365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latin typeface="Cambria" panose="02040503050406030204" pitchFamily="18" charset="0"/>
                        </a:rPr>
                        <a:t>E</a:t>
                      </a:r>
                      <a:r>
                        <a:rPr lang="en-GB" sz="1200" baseline="-25000" dirty="0" smtClean="0">
                          <a:latin typeface="Cambria" panose="02040503050406030204" pitchFamily="18" charset="0"/>
                        </a:rPr>
                        <a:t>X</a:t>
                      </a:r>
                      <a:r>
                        <a:rPr lang="en-GB" sz="1200" dirty="0" smtClean="0">
                          <a:latin typeface="Cambria" panose="02040503050406030204" pitchFamily="18" charset="0"/>
                        </a:rPr>
                        <a:t> [</a:t>
                      </a:r>
                      <a:r>
                        <a:rPr lang="en-GB" sz="1200" dirty="0" err="1" smtClean="0">
                          <a:latin typeface="Cambria" panose="02040503050406030204" pitchFamily="18" charset="0"/>
                        </a:rPr>
                        <a:t>keV</a:t>
                      </a:r>
                      <a:r>
                        <a:rPr lang="en-GB" sz="1200" dirty="0" smtClean="0">
                          <a:latin typeface="Cambria" panose="02040503050406030204" pitchFamily="18" charset="0"/>
                        </a:rPr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111504" t="-1667" r="-301770" b="-144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213393" t="-1667" r="-204464" b="-144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310619" t="-1667" r="-102655" b="-144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blipFill rotWithShape="0">
                      <a:blip r:embed="rId3"/>
                      <a:stretch>
                        <a:fillRect l="-414286" t="-1667" r="-3571" b="-1445000"/>
                      </a:stretch>
                    </a:blip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5401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5533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5555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5703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5789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5842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5981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6126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6139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6192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6300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6378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6525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6606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6645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GB" sz="900" kern="1200" dirty="0" smtClean="0">
                          <a:latin typeface="Wingdings" panose="05000000000000000000" pitchFamily="2" charset="2"/>
                        </a:rPr>
                        <a:t>ü</a:t>
                      </a:r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)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6761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6787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6818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6883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6996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7031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7070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Cambria" panose="02040503050406030204" pitchFamily="18" charset="0"/>
                        </a:rPr>
                        <a:t>7077</a:t>
                      </a:r>
                      <a:endParaRPr lang="en-GB" sz="900" b="1" dirty="0" smtClean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latin typeface="Wingdings" panose="05000000000000000000" pitchFamily="2" charset="2"/>
                        </a:rPr>
                        <a:t>ü</a:t>
                      </a:r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900" b="1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900" b="1" dirty="0" smtClean="0">
                        <a:latin typeface="Wingdings" panose="05000000000000000000" pitchFamily="2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251520" y="692696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Courtesy of S.G.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Pickstone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55776" y="141277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Decay to ground state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843808" y="38517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Decay to first 2</a:t>
            </a:r>
            <a:r>
              <a:rPr lang="en-US" b="1" baseline="30000" dirty="0" smtClean="0">
                <a:latin typeface="Calibri" pitchFamily="34" charset="0"/>
              </a:rPr>
              <a:t>+</a:t>
            </a:r>
            <a:endParaRPr lang="en-US" b="1" baseline="30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8" y="1900365"/>
            <a:ext cx="3600000" cy="20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PDR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63588"/>
            <a:ext cx="5112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400" dirty="0" smtClean="0">
                <a:latin typeface="Calibri" pitchFamily="34" charset="0"/>
                <a:sym typeface="Symbol"/>
              </a:rPr>
              <a:t>		Dipole </a:t>
            </a:r>
            <a:r>
              <a:rPr lang="en-US" sz="2400" dirty="0" err="1" smtClean="0">
                <a:latin typeface="Calibri" pitchFamily="34" charset="0"/>
                <a:sym typeface="Symbol"/>
              </a:rPr>
              <a:t>polarizability</a:t>
            </a:r>
            <a:r>
              <a:rPr lang="en-US" sz="2400" dirty="0" smtClean="0">
                <a:latin typeface="Calibri" pitchFamily="34" charset="0"/>
                <a:sym typeface="Symbol"/>
              </a:rPr>
              <a:t> </a:t>
            </a:r>
            <a:r>
              <a:rPr lang="en-US" sz="2400" dirty="0" err="1" smtClean="0">
                <a:latin typeface="Symbol" pitchFamily="18" charset="2"/>
                <a:sym typeface="Symbol"/>
              </a:rPr>
              <a:t>a</a:t>
            </a:r>
            <a:r>
              <a:rPr lang="en-US" sz="2400" baseline="-25000" dirty="0" err="1" smtClean="0">
                <a:latin typeface="Calibri" pitchFamily="34" charset="0"/>
                <a:sym typeface="Symbol"/>
              </a:rPr>
              <a:t>D</a:t>
            </a:r>
            <a:r>
              <a:rPr lang="en-US" sz="2400" baseline="-25000" dirty="0" smtClean="0">
                <a:latin typeface="Calibri" pitchFamily="34" charset="0"/>
                <a:sym typeface="Symbol"/>
              </a:rPr>
              <a:t> </a:t>
            </a:r>
            <a:r>
              <a:rPr lang="en-US" sz="2400" dirty="0" smtClean="0">
                <a:latin typeface="Calibri" pitchFamily="34" charset="0"/>
                <a:sym typeface="Symbol"/>
              </a:rPr>
              <a:t>	correlated to neutron-skin 	thickness</a:t>
            </a: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6190084" y="2192589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156576" y="208101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P.-G. </a:t>
            </a:r>
            <a:r>
              <a:rPr lang="en-US" sz="1100" dirty="0" err="1" smtClean="0">
                <a:latin typeface="Calibri" pitchFamily="34" charset="0"/>
              </a:rPr>
              <a:t>Reinhard</a:t>
            </a:r>
            <a:r>
              <a:rPr lang="en-US" sz="1100" dirty="0" smtClean="0">
                <a:latin typeface="Calibri" pitchFamily="34" charset="0"/>
              </a:rPr>
              <a:t> and W. </a:t>
            </a:r>
            <a:r>
              <a:rPr lang="en-US" sz="1100" dirty="0" err="1" smtClean="0">
                <a:latin typeface="Calibri" pitchFamily="34" charset="0"/>
              </a:rPr>
              <a:t>Nazarewicz</a:t>
            </a:r>
            <a:r>
              <a:rPr lang="en-US" sz="1100" dirty="0" smtClean="0">
                <a:latin typeface="Calibri" pitchFamily="34" charset="0"/>
              </a:rPr>
              <a:t>, PRC </a:t>
            </a:r>
            <a:r>
              <a:rPr lang="en-US" sz="1100" b="1" dirty="0" smtClean="0">
                <a:latin typeface="Calibri" pitchFamily="34" charset="0"/>
              </a:rPr>
              <a:t>81</a:t>
            </a:r>
            <a:r>
              <a:rPr lang="en-US" sz="1100" dirty="0" smtClean="0">
                <a:latin typeface="Calibri" pitchFamily="34" charset="0"/>
              </a:rPr>
              <a:t> (2010) 051303(R)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2" y="14127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A. </a:t>
            </a:r>
            <a:r>
              <a:rPr lang="en-US" sz="1200" dirty="0" err="1" smtClean="0">
                <a:latin typeface="Calibri" pitchFamily="34" charset="0"/>
              </a:rPr>
              <a:t>Tamii</a:t>
            </a:r>
            <a:r>
              <a:rPr lang="en-US" sz="1200" dirty="0" smtClean="0">
                <a:latin typeface="Calibri" pitchFamily="34" charset="0"/>
              </a:rPr>
              <a:t>, I. </a:t>
            </a:r>
            <a:r>
              <a:rPr lang="en-US" sz="1200" dirty="0" err="1" smtClean="0">
                <a:latin typeface="Calibri" pitchFamily="34" charset="0"/>
              </a:rPr>
              <a:t>Poltoratska</a:t>
            </a:r>
            <a:r>
              <a:rPr lang="en-US" sz="1200" dirty="0" smtClean="0">
                <a:latin typeface="Calibri" pitchFamily="34" charset="0"/>
              </a:rPr>
              <a:t>, P. von Neumann-</a:t>
            </a:r>
            <a:r>
              <a:rPr lang="en-US" sz="1200" dirty="0" err="1" smtClean="0">
                <a:latin typeface="Calibri" pitchFamily="34" charset="0"/>
              </a:rPr>
              <a:t>Cosel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</a:t>
            </a:r>
            <a:r>
              <a:rPr lang="en-US" sz="1200" b="1" dirty="0" smtClean="0">
                <a:latin typeface="Calibri" pitchFamily="34" charset="0"/>
              </a:rPr>
              <a:t> 107 </a:t>
            </a:r>
            <a:r>
              <a:rPr lang="en-US" sz="1200" dirty="0" smtClean="0">
                <a:latin typeface="Calibri" pitchFamily="34" charset="0"/>
              </a:rPr>
              <a:t>(2011) 062502</a:t>
            </a:r>
            <a:endParaRPr lang="en-US" sz="1200" i="1" dirty="0">
              <a:latin typeface="Calibri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59500" y="4356121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187624" y="335756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P.-G. </a:t>
            </a:r>
            <a:r>
              <a:rPr lang="en-US" sz="1200" dirty="0" err="1" smtClean="0">
                <a:latin typeface="Calibri" pitchFamily="34" charset="0"/>
              </a:rPr>
              <a:t>Reinhard</a:t>
            </a:r>
            <a:r>
              <a:rPr lang="en-US" sz="1200" dirty="0" smtClean="0">
                <a:latin typeface="Calibri" pitchFamily="34" charset="0"/>
              </a:rPr>
              <a:t> and W. </a:t>
            </a:r>
            <a:r>
              <a:rPr lang="en-US" sz="1200" dirty="0" err="1" smtClean="0">
                <a:latin typeface="Calibri" pitchFamily="34" charset="0"/>
              </a:rPr>
              <a:t>Nazarewicz</a:t>
            </a:r>
            <a:r>
              <a:rPr lang="en-US" sz="1200" dirty="0" smtClean="0">
                <a:latin typeface="Calibri" pitchFamily="34" charset="0"/>
              </a:rPr>
              <a:t>, PRC </a:t>
            </a:r>
            <a:r>
              <a:rPr lang="en-US" sz="1200" b="1" dirty="0" smtClean="0">
                <a:latin typeface="Calibri" pitchFamily="34" charset="0"/>
              </a:rPr>
              <a:t>81</a:t>
            </a:r>
            <a:r>
              <a:rPr lang="en-US" sz="1200" dirty="0" smtClean="0">
                <a:latin typeface="Calibri" pitchFamily="34" charset="0"/>
              </a:rPr>
              <a:t> (2010) 051303(R)</a:t>
            </a:r>
          </a:p>
          <a:p>
            <a:r>
              <a:rPr lang="pl-PL" sz="1200" dirty="0" smtClean="0">
                <a:latin typeface="Calibri" pitchFamily="34" charset="0"/>
              </a:rPr>
              <a:t>J. Piekarewicz </a:t>
            </a:r>
            <a:r>
              <a:rPr lang="pl-PL" sz="1200" i="1" dirty="0" smtClean="0">
                <a:latin typeface="Calibri" pitchFamily="34" charset="0"/>
              </a:rPr>
              <a:t>et al.</a:t>
            </a:r>
            <a:r>
              <a:rPr lang="pl-PL" sz="1200" dirty="0" smtClean="0">
                <a:latin typeface="Calibri" pitchFamily="34" charset="0"/>
              </a:rPr>
              <a:t>, PRC </a:t>
            </a:r>
            <a:r>
              <a:rPr lang="pl-PL" sz="1200" b="1" dirty="0" smtClean="0">
                <a:latin typeface="Calibri" pitchFamily="34" charset="0"/>
              </a:rPr>
              <a:t>85 </a:t>
            </a:r>
            <a:r>
              <a:rPr lang="pl-PL" sz="1200" dirty="0" smtClean="0">
                <a:latin typeface="Calibri" pitchFamily="34" charset="0"/>
              </a:rPr>
              <a:t>(2012) 041302(R)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8860" y="764704"/>
            <a:ext cx="872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itchFamily="34" charset="0"/>
              </a:rPr>
              <a:t>E1</a:t>
            </a:r>
            <a:r>
              <a:rPr lang="en-US" sz="2400" b="1" dirty="0" smtClean="0">
                <a:latin typeface="Calibri" pitchFamily="34" charset="0"/>
              </a:rPr>
              <a:t> strength as a constraint on the symmetry energy of the </a:t>
            </a:r>
          </a:p>
          <a:p>
            <a:r>
              <a:rPr lang="en-US" sz="2400" b="1" dirty="0" smtClean="0">
                <a:latin typeface="Calibri" pitchFamily="34" charset="0"/>
              </a:rPr>
              <a:t>equation of state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74924" y="371760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B. Alex Brown </a:t>
            </a:r>
            <a:r>
              <a:rPr lang="de-DE" sz="1200" dirty="0" err="1" smtClean="0">
                <a:latin typeface="Calibri" pitchFamily="34" charset="0"/>
              </a:rPr>
              <a:t>and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A</a:t>
            </a:r>
            <a:r>
              <a:rPr lang="de-DE" sz="1200" dirty="0" smtClean="0">
                <a:latin typeface="Calibri" pitchFamily="34" charset="0"/>
              </a:rPr>
              <a:t>. Schwenk, PRC </a:t>
            </a:r>
            <a:r>
              <a:rPr lang="de-DE" sz="1200" b="1" dirty="0" smtClean="0">
                <a:latin typeface="Calibri" pitchFamily="34" charset="0"/>
              </a:rPr>
              <a:t>89</a:t>
            </a:r>
            <a:r>
              <a:rPr lang="de-DE" sz="1200" dirty="0" smtClean="0">
                <a:latin typeface="Calibri" pitchFamily="34" charset="0"/>
              </a:rPr>
              <a:t> (2014) 011307(R)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Evolution </a:t>
            </a:r>
            <a:r>
              <a:rPr lang="de-DE" dirty="0" err="1" smtClean="0"/>
              <a:t>of</a:t>
            </a:r>
            <a:r>
              <a:rPr lang="de-DE" dirty="0" smtClean="0"/>
              <a:t> PDR </a:t>
            </a:r>
            <a:r>
              <a:rPr lang="de-DE" dirty="0" err="1" smtClean="0"/>
              <a:t>strength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504" y="6248345"/>
            <a:ext cx="601219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200" dirty="0" smtClean="0"/>
              <a:t>D. </a:t>
            </a:r>
            <a:r>
              <a:rPr lang="en-US" sz="1200" dirty="0" err="1" smtClean="0"/>
              <a:t>Savran</a:t>
            </a:r>
            <a:r>
              <a:rPr lang="en-US" sz="1200" dirty="0" smtClean="0"/>
              <a:t>., T. </a:t>
            </a:r>
            <a:r>
              <a:rPr lang="en-US" sz="1200" dirty="0" err="1" smtClean="0"/>
              <a:t>Aumann</a:t>
            </a:r>
            <a:r>
              <a:rPr lang="en-US" sz="1200" dirty="0" smtClean="0"/>
              <a:t>, and A. </a:t>
            </a:r>
            <a:r>
              <a:rPr lang="en-US" sz="1200" dirty="0" err="1" smtClean="0"/>
              <a:t>Zilges</a:t>
            </a:r>
            <a:r>
              <a:rPr lang="en-US" sz="1200" dirty="0" smtClean="0"/>
              <a:t>, </a:t>
            </a:r>
            <a:r>
              <a:rPr lang="en-US" sz="1200" dirty="0" err="1" smtClean="0"/>
              <a:t>Prog</a:t>
            </a:r>
            <a:r>
              <a:rPr lang="en-US" sz="1200" dirty="0" smtClean="0"/>
              <a:t>. Part. </a:t>
            </a:r>
            <a:r>
              <a:rPr lang="en-US" sz="1200" dirty="0" err="1" smtClean="0"/>
              <a:t>Nucl</a:t>
            </a:r>
            <a:r>
              <a:rPr lang="en-US" sz="1200" dirty="0" smtClean="0"/>
              <a:t>. Phys. </a:t>
            </a:r>
            <a:r>
              <a:rPr lang="en-US" sz="1200" b="1" dirty="0" smtClean="0"/>
              <a:t>70</a:t>
            </a:r>
            <a:r>
              <a:rPr lang="en-US" sz="1200" dirty="0" smtClean="0"/>
              <a:t> (2013) 210</a:t>
            </a:r>
            <a:endParaRPr lang="en-US" sz="1200" b="1" dirty="0"/>
          </a:p>
        </p:txBody>
      </p:sp>
      <p:pic>
        <p:nvPicPr>
          <p:cNvPr id="5" name="Grafik 4" descr="PDR_CCF.png"/>
          <p:cNvPicPr>
            <a:picLocks noChangeAspect="1"/>
          </p:cNvPicPr>
          <p:nvPr/>
        </p:nvPicPr>
        <p:blipFill>
          <a:blip r:embed="rId2" cstate="print"/>
          <a:srcRect l="27163" t="20952" r="19288" b="23593"/>
          <a:stretch>
            <a:fillRect/>
          </a:stretch>
        </p:blipFill>
        <p:spPr>
          <a:xfrm>
            <a:off x="251520" y="908720"/>
            <a:ext cx="8472941" cy="52332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488" y="1900365"/>
            <a:ext cx="3600000" cy="206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Relevance of the PDR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07504" y="1963588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US" sz="2400" dirty="0" smtClean="0">
                <a:latin typeface="Calibri" pitchFamily="34" charset="0"/>
                <a:sym typeface="Symbol"/>
              </a:rPr>
              <a:t>		Dipole </a:t>
            </a:r>
            <a:r>
              <a:rPr lang="en-US" sz="2400" dirty="0" err="1" smtClean="0">
                <a:latin typeface="Calibri" pitchFamily="34" charset="0"/>
                <a:sym typeface="Symbol"/>
              </a:rPr>
              <a:t>polarizability</a:t>
            </a:r>
            <a:r>
              <a:rPr lang="en-US" sz="2400" dirty="0" smtClean="0">
                <a:latin typeface="Calibri" pitchFamily="34" charset="0"/>
                <a:sym typeface="Symbol"/>
              </a:rPr>
              <a:t> </a:t>
            </a:r>
            <a:r>
              <a:rPr lang="en-US" sz="2400" dirty="0" err="1" smtClean="0">
                <a:latin typeface="Symbol" pitchFamily="18" charset="2"/>
                <a:sym typeface="Symbol"/>
              </a:rPr>
              <a:t>a</a:t>
            </a:r>
            <a:r>
              <a:rPr lang="en-US" sz="2400" baseline="-25000" dirty="0" err="1" smtClean="0">
                <a:latin typeface="Calibri" pitchFamily="34" charset="0"/>
                <a:sym typeface="Symbol"/>
              </a:rPr>
              <a:t>D</a:t>
            </a:r>
            <a:r>
              <a:rPr lang="en-US" sz="2400" baseline="-25000" dirty="0" smtClean="0">
                <a:latin typeface="Calibri" pitchFamily="34" charset="0"/>
                <a:sym typeface="Symbol"/>
              </a:rPr>
              <a:t> </a:t>
            </a:r>
            <a:r>
              <a:rPr lang="en-US" sz="2400" dirty="0" smtClean="0">
                <a:latin typeface="Calibri" pitchFamily="34" charset="0"/>
                <a:sym typeface="Symbol"/>
              </a:rPr>
              <a:t>	correlated to neutron-skin 	thickness</a:t>
            </a: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r>
              <a:rPr lang="en-US" sz="2400" dirty="0" smtClean="0">
                <a:latin typeface="Calibri" pitchFamily="34" charset="0"/>
                <a:sym typeface="Symbol"/>
              </a:rPr>
              <a:t>… 	PDR strength stronger correlated to neutron-skin thickness?</a:t>
            </a: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/>
            <a:endParaRPr lang="en-US" sz="2400" dirty="0" smtClean="0">
              <a:latin typeface="Calibri" pitchFamily="34" charset="0"/>
              <a:sym typeface="Symbol"/>
            </a:endParaRPr>
          </a:p>
          <a:p>
            <a:pPr marL="355600" indent="-355600" algn="ctr"/>
            <a:r>
              <a:rPr lang="en-US" sz="2400" b="1" dirty="0" smtClean="0">
                <a:latin typeface="Calibri" pitchFamily="34" charset="0"/>
                <a:sym typeface="Symbol"/>
              </a:rPr>
              <a:t>Precise PDR strength needed!</a:t>
            </a:r>
          </a:p>
        </p:txBody>
      </p:sp>
      <p:sp>
        <p:nvSpPr>
          <p:cNvPr id="7" name="Rechteck 6"/>
          <p:cNvSpPr/>
          <p:nvPr/>
        </p:nvSpPr>
        <p:spPr>
          <a:xfrm>
            <a:off x="6190084" y="2192589"/>
            <a:ext cx="6480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6156576" y="2081015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itchFamily="34" charset="0"/>
              </a:rPr>
              <a:t>P.-G. </a:t>
            </a:r>
            <a:r>
              <a:rPr lang="en-US" sz="1100" dirty="0" err="1" smtClean="0">
                <a:latin typeface="Calibri" pitchFamily="34" charset="0"/>
              </a:rPr>
              <a:t>Reinhard</a:t>
            </a:r>
            <a:r>
              <a:rPr lang="en-US" sz="1100" dirty="0" smtClean="0">
                <a:latin typeface="Calibri" pitchFamily="34" charset="0"/>
              </a:rPr>
              <a:t> and W. </a:t>
            </a:r>
            <a:r>
              <a:rPr lang="en-US" sz="1100" dirty="0" err="1" smtClean="0">
                <a:latin typeface="Calibri" pitchFamily="34" charset="0"/>
              </a:rPr>
              <a:t>Nazarewicz</a:t>
            </a:r>
            <a:r>
              <a:rPr lang="en-US" sz="1100" dirty="0" smtClean="0">
                <a:latin typeface="Calibri" pitchFamily="34" charset="0"/>
              </a:rPr>
              <a:t>, PRC </a:t>
            </a:r>
            <a:r>
              <a:rPr lang="en-US" sz="1100" b="1" dirty="0" smtClean="0">
                <a:latin typeface="Calibri" pitchFamily="34" charset="0"/>
              </a:rPr>
              <a:t>81</a:t>
            </a:r>
            <a:r>
              <a:rPr lang="en-US" sz="1100" dirty="0" smtClean="0">
                <a:latin typeface="Calibri" pitchFamily="34" charset="0"/>
              </a:rPr>
              <a:t> (2010) 051303(R)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40152" y="141277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A. </a:t>
            </a:r>
            <a:r>
              <a:rPr lang="en-US" sz="1200" dirty="0" err="1" smtClean="0">
                <a:latin typeface="Calibri" pitchFamily="34" charset="0"/>
              </a:rPr>
              <a:t>Tamii</a:t>
            </a:r>
            <a:r>
              <a:rPr lang="en-US" sz="1200" dirty="0" smtClean="0">
                <a:latin typeface="Calibri" pitchFamily="34" charset="0"/>
              </a:rPr>
              <a:t>, I. </a:t>
            </a:r>
            <a:r>
              <a:rPr lang="en-US" sz="1200" dirty="0" err="1" smtClean="0">
                <a:latin typeface="Calibri" pitchFamily="34" charset="0"/>
              </a:rPr>
              <a:t>Poltoratska</a:t>
            </a:r>
            <a:r>
              <a:rPr lang="en-US" sz="1200" dirty="0" smtClean="0">
                <a:latin typeface="Calibri" pitchFamily="34" charset="0"/>
              </a:rPr>
              <a:t>, P. von Neumann-</a:t>
            </a:r>
            <a:r>
              <a:rPr lang="en-US" sz="1200" dirty="0" err="1" smtClean="0">
                <a:latin typeface="Calibri" pitchFamily="34" charset="0"/>
              </a:rPr>
              <a:t>Cosel</a:t>
            </a:r>
            <a:r>
              <a:rPr lang="en-US" sz="1200" dirty="0" smtClean="0">
                <a:latin typeface="Calibri" pitchFamily="34" charset="0"/>
              </a:rPr>
              <a:t> </a:t>
            </a:r>
            <a:r>
              <a:rPr lang="en-US" sz="1200" i="1" dirty="0" smtClean="0">
                <a:latin typeface="Calibri" pitchFamily="34" charset="0"/>
              </a:rPr>
              <a:t>et al., </a:t>
            </a:r>
            <a:r>
              <a:rPr lang="en-US" sz="1200" dirty="0" smtClean="0">
                <a:latin typeface="Calibri" pitchFamily="34" charset="0"/>
              </a:rPr>
              <a:t>PRL</a:t>
            </a:r>
            <a:r>
              <a:rPr lang="en-US" sz="1200" b="1" dirty="0" smtClean="0">
                <a:latin typeface="Calibri" pitchFamily="34" charset="0"/>
              </a:rPr>
              <a:t> 107 </a:t>
            </a:r>
            <a:r>
              <a:rPr lang="en-US" sz="1200" dirty="0" smtClean="0">
                <a:latin typeface="Calibri" pitchFamily="34" charset="0"/>
              </a:rPr>
              <a:t>(2011) 062502</a:t>
            </a:r>
            <a:endParaRPr lang="en-US" sz="1200" i="1" dirty="0">
              <a:latin typeface="Calibri" pitchFamily="34" charset="0"/>
            </a:endParaRPr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/>
          <a:srcRect t="46878"/>
          <a:stretch>
            <a:fillRect/>
          </a:stretch>
        </p:blipFill>
        <p:spPr bwMode="auto">
          <a:xfrm>
            <a:off x="5364488" y="4284543"/>
            <a:ext cx="3600000" cy="22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6359500" y="4356121"/>
            <a:ext cx="28803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1187624" y="3357562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P.-G. </a:t>
            </a:r>
            <a:r>
              <a:rPr lang="en-US" sz="1200" dirty="0" err="1" smtClean="0">
                <a:latin typeface="Calibri" pitchFamily="34" charset="0"/>
              </a:rPr>
              <a:t>Reinhard</a:t>
            </a:r>
            <a:r>
              <a:rPr lang="en-US" sz="1200" dirty="0" smtClean="0">
                <a:latin typeface="Calibri" pitchFamily="34" charset="0"/>
              </a:rPr>
              <a:t> and W. </a:t>
            </a:r>
            <a:r>
              <a:rPr lang="en-US" sz="1200" dirty="0" err="1" smtClean="0">
                <a:latin typeface="Calibri" pitchFamily="34" charset="0"/>
              </a:rPr>
              <a:t>Nazarewicz</a:t>
            </a:r>
            <a:r>
              <a:rPr lang="en-US" sz="1200" dirty="0" smtClean="0">
                <a:latin typeface="Calibri" pitchFamily="34" charset="0"/>
              </a:rPr>
              <a:t>, PRC </a:t>
            </a:r>
            <a:r>
              <a:rPr lang="en-US" sz="1200" b="1" dirty="0" smtClean="0">
                <a:latin typeface="Calibri" pitchFamily="34" charset="0"/>
              </a:rPr>
              <a:t>81</a:t>
            </a:r>
            <a:r>
              <a:rPr lang="en-US" sz="1200" dirty="0" smtClean="0">
                <a:latin typeface="Calibri" pitchFamily="34" charset="0"/>
              </a:rPr>
              <a:t> (2010) 051303(R)</a:t>
            </a:r>
          </a:p>
          <a:p>
            <a:r>
              <a:rPr lang="pl-PL" sz="1200" dirty="0" smtClean="0">
                <a:latin typeface="Calibri" pitchFamily="34" charset="0"/>
              </a:rPr>
              <a:t>J. Piekarewicz </a:t>
            </a:r>
            <a:r>
              <a:rPr lang="pl-PL" sz="1200" i="1" dirty="0" smtClean="0">
                <a:latin typeface="Calibri" pitchFamily="34" charset="0"/>
              </a:rPr>
              <a:t>et al.</a:t>
            </a:r>
            <a:r>
              <a:rPr lang="pl-PL" sz="1200" dirty="0" smtClean="0">
                <a:latin typeface="Calibri" pitchFamily="34" charset="0"/>
              </a:rPr>
              <a:t>, PRC </a:t>
            </a:r>
            <a:r>
              <a:rPr lang="pl-PL" sz="1200" b="1" dirty="0" smtClean="0">
                <a:latin typeface="Calibri" pitchFamily="34" charset="0"/>
              </a:rPr>
              <a:t>85 </a:t>
            </a:r>
            <a:r>
              <a:rPr lang="pl-PL" sz="1200" dirty="0" smtClean="0">
                <a:latin typeface="Calibri" pitchFamily="34" charset="0"/>
              </a:rPr>
              <a:t>(2012) 041302(R)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411760" y="5384249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alibri" pitchFamily="34" charset="0"/>
              </a:rPr>
              <a:t>J. Piekarewicz, PRC </a:t>
            </a:r>
            <a:r>
              <a:rPr lang="pl-PL" sz="1200" b="1" dirty="0" smtClean="0">
                <a:latin typeface="Calibri" pitchFamily="34" charset="0"/>
              </a:rPr>
              <a:t>8</a:t>
            </a:r>
            <a:r>
              <a:rPr lang="de-DE" sz="1200" b="1" dirty="0" smtClean="0">
                <a:latin typeface="Calibri" pitchFamily="34" charset="0"/>
              </a:rPr>
              <a:t>3</a:t>
            </a:r>
            <a:r>
              <a:rPr lang="pl-PL" sz="1200" b="1" dirty="0" smtClean="0">
                <a:latin typeface="Calibri" pitchFamily="34" charset="0"/>
              </a:rPr>
              <a:t> </a:t>
            </a:r>
            <a:r>
              <a:rPr lang="pl-PL" sz="1200" dirty="0" smtClean="0">
                <a:latin typeface="Calibri" pitchFamily="34" charset="0"/>
              </a:rPr>
              <a:t>(201</a:t>
            </a:r>
            <a:r>
              <a:rPr lang="de-DE" sz="1200" dirty="0" smtClean="0">
                <a:latin typeface="Calibri" pitchFamily="34" charset="0"/>
              </a:rPr>
              <a:t>1</a:t>
            </a:r>
            <a:r>
              <a:rPr lang="pl-PL" sz="1200" dirty="0" smtClean="0">
                <a:latin typeface="Calibri" pitchFamily="34" charset="0"/>
              </a:rPr>
              <a:t>) </a:t>
            </a:r>
            <a:r>
              <a:rPr lang="de-DE" sz="1200" dirty="0" smtClean="0">
                <a:latin typeface="Calibri" pitchFamily="34" charset="0"/>
              </a:rPr>
              <a:t>034319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164560" y="3973706"/>
            <a:ext cx="2511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Calibri" pitchFamily="34" charset="0"/>
              </a:rPr>
              <a:t>J. Piekarewicz, PRC </a:t>
            </a:r>
            <a:r>
              <a:rPr lang="pl-PL" sz="1200" b="1" dirty="0" smtClean="0">
                <a:latin typeface="Calibri" pitchFamily="34" charset="0"/>
              </a:rPr>
              <a:t>8</a:t>
            </a:r>
            <a:r>
              <a:rPr lang="de-DE" sz="1200" b="1" dirty="0" smtClean="0">
                <a:latin typeface="Calibri" pitchFamily="34" charset="0"/>
              </a:rPr>
              <a:t>3</a:t>
            </a:r>
            <a:r>
              <a:rPr lang="pl-PL" sz="1200" b="1" dirty="0" smtClean="0">
                <a:latin typeface="Calibri" pitchFamily="34" charset="0"/>
              </a:rPr>
              <a:t> </a:t>
            </a:r>
            <a:r>
              <a:rPr lang="pl-PL" sz="1200" dirty="0" smtClean="0">
                <a:latin typeface="Calibri" pitchFamily="34" charset="0"/>
              </a:rPr>
              <a:t>(201</a:t>
            </a:r>
            <a:r>
              <a:rPr lang="de-DE" sz="1200" dirty="0" smtClean="0">
                <a:latin typeface="Calibri" pitchFamily="34" charset="0"/>
              </a:rPr>
              <a:t>1</a:t>
            </a:r>
            <a:r>
              <a:rPr lang="pl-PL" sz="1200" dirty="0" smtClean="0">
                <a:latin typeface="Calibri" pitchFamily="34" charset="0"/>
              </a:rPr>
              <a:t>) </a:t>
            </a:r>
            <a:r>
              <a:rPr lang="de-DE" sz="1200" dirty="0" smtClean="0">
                <a:latin typeface="Calibri" pitchFamily="34" charset="0"/>
              </a:rPr>
              <a:t>034319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8860" y="764704"/>
            <a:ext cx="872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Calibri" pitchFamily="34" charset="0"/>
              </a:rPr>
              <a:t>E1</a:t>
            </a:r>
            <a:r>
              <a:rPr lang="en-US" sz="2400" b="1" dirty="0" smtClean="0">
                <a:latin typeface="Calibri" pitchFamily="34" charset="0"/>
              </a:rPr>
              <a:t> strength as a constraint on the symmetry energy of the </a:t>
            </a:r>
          </a:p>
          <a:p>
            <a:r>
              <a:rPr lang="en-US" sz="2400" b="1" dirty="0" smtClean="0">
                <a:latin typeface="Calibri" pitchFamily="34" charset="0"/>
              </a:rPr>
              <a:t>equation of state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174924" y="3717602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itchFamily="34" charset="0"/>
              </a:rPr>
              <a:t>B. Alex Brown </a:t>
            </a:r>
            <a:r>
              <a:rPr lang="de-DE" sz="1200" dirty="0" err="1" smtClean="0">
                <a:latin typeface="Calibri" pitchFamily="34" charset="0"/>
              </a:rPr>
              <a:t>and</a:t>
            </a:r>
            <a:r>
              <a:rPr lang="de-DE" sz="1200" dirty="0" smtClean="0">
                <a:latin typeface="Calibri" pitchFamily="34" charset="0"/>
              </a:rPr>
              <a:t> </a:t>
            </a:r>
            <a:r>
              <a:rPr lang="de-DE" sz="1200" dirty="0" err="1" smtClean="0">
                <a:latin typeface="Calibri" pitchFamily="34" charset="0"/>
              </a:rPr>
              <a:t>A</a:t>
            </a:r>
            <a:r>
              <a:rPr lang="de-DE" sz="1200" dirty="0" smtClean="0">
                <a:latin typeface="Calibri" pitchFamily="34" charset="0"/>
              </a:rPr>
              <a:t>. Schwenk, PRC </a:t>
            </a:r>
            <a:r>
              <a:rPr lang="de-DE" sz="1200" b="1" dirty="0" smtClean="0">
                <a:latin typeface="Calibri" pitchFamily="34" charset="0"/>
              </a:rPr>
              <a:t>89</a:t>
            </a:r>
            <a:r>
              <a:rPr lang="de-DE" sz="1200" dirty="0" smtClean="0">
                <a:latin typeface="Calibri" pitchFamily="34" charset="0"/>
              </a:rPr>
              <a:t> (2014) 011307(R)</a:t>
            </a:r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reenshot-Experimental studies of the Pygmy Dipole Resonance-1.png"/>
          <p:cNvPicPr>
            <a:picLocks noChangeAspect="1"/>
          </p:cNvPicPr>
          <p:nvPr/>
        </p:nvPicPr>
        <p:blipFill>
          <a:blip r:embed="rId2" cstate="print"/>
          <a:srcRect l="20863" t="16992" r="12201" b="15671"/>
          <a:stretch>
            <a:fillRect/>
          </a:stretch>
        </p:blipFill>
        <p:spPr>
          <a:xfrm>
            <a:off x="251520" y="1124744"/>
            <a:ext cx="4284440" cy="2570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</a:t>
            </a:r>
            <a:r>
              <a:rPr lang="en-US" i="1" dirty="0" smtClean="0"/>
              <a:t>E1</a:t>
            </a:r>
            <a:r>
              <a:rPr lang="en-US" dirty="0" smtClean="0"/>
              <a:t> strength connected to PDR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5992" y="3717032"/>
            <a:ext cx="4716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200" dirty="0" smtClean="0">
                <a:latin typeface="Calibri" pitchFamily="34" charset="0"/>
              </a:rPr>
              <a:t>D. </a:t>
            </a:r>
            <a:r>
              <a:rPr lang="en-US" sz="1200" dirty="0" err="1" smtClean="0">
                <a:latin typeface="Calibri" pitchFamily="34" charset="0"/>
              </a:rPr>
              <a:t>Savran</a:t>
            </a:r>
            <a:r>
              <a:rPr lang="en-US" sz="1200" dirty="0" smtClean="0">
                <a:latin typeface="Calibri" pitchFamily="34" charset="0"/>
              </a:rPr>
              <a:t>., T. </a:t>
            </a:r>
            <a:r>
              <a:rPr lang="en-US" sz="1200" dirty="0" err="1" smtClean="0">
                <a:latin typeface="Calibri" pitchFamily="34" charset="0"/>
              </a:rPr>
              <a:t>Aumann</a:t>
            </a:r>
            <a:r>
              <a:rPr lang="en-US" sz="1200" dirty="0" smtClean="0">
                <a:latin typeface="Calibri" pitchFamily="34" charset="0"/>
              </a:rPr>
              <a:t>, and A. </a:t>
            </a:r>
            <a:r>
              <a:rPr lang="en-US" sz="1200" dirty="0" err="1" smtClean="0">
                <a:latin typeface="Calibri" pitchFamily="34" charset="0"/>
              </a:rPr>
              <a:t>Zilges</a:t>
            </a:r>
            <a:r>
              <a:rPr lang="en-US" sz="1200" dirty="0" smtClean="0">
                <a:latin typeface="Calibri" pitchFamily="34" charset="0"/>
              </a:rPr>
              <a:t>, </a:t>
            </a:r>
            <a:r>
              <a:rPr lang="en-US" sz="1200" dirty="0" err="1" smtClean="0">
                <a:latin typeface="Calibri" pitchFamily="34" charset="0"/>
              </a:rPr>
              <a:t>Prog</a:t>
            </a:r>
            <a:r>
              <a:rPr lang="en-US" sz="1200" dirty="0" smtClean="0">
                <a:latin typeface="Calibri" pitchFamily="34" charset="0"/>
              </a:rPr>
              <a:t>. Part. </a:t>
            </a:r>
            <a:r>
              <a:rPr lang="en-US" sz="1200" dirty="0" err="1" smtClean="0">
                <a:latin typeface="Calibri" pitchFamily="34" charset="0"/>
              </a:rPr>
              <a:t>Nucl</a:t>
            </a:r>
            <a:r>
              <a:rPr lang="en-US" sz="1200" dirty="0" smtClean="0">
                <a:latin typeface="Calibri" pitchFamily="34" charset="0"/>
              </a:rPr>
              <a:t>. Phys. </a:t>
            </a:r>
            <a:r>
              <a:rPr lang="en-US" sz="1200" b="1" dirty="0" smtClean="0">
                <a:latin typeface="Calibri" pitchFamily="34" charset="0"/>
              </a:rPr>
              <a:t>70</a:t>
            </a:r>
            <a:r>
              <a:rPr lang="en-US" sz="1200" dirty="0" smtClean="0">
                <a:latin typeface="Calibri" pitchFamily="34" charset="0"/>
              </a:rPr>
              <a:t> (2013) 210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0" y="1171773"/>
            <a:ext cx="4392488" cy="267765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Open questions: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Discrepancies due to different approaches?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Correct some data, e.g., for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Calibri" pitchFamily="34" charset="0"/>
              </a:rPr>
              <a:t>-decay branching?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How to distinguish the PDR from other </a:t>
            </a:r>
            <a:r>
              <a:rPr lang="en-US" sz="2400" i="1" dirty="0" smtClean="0">
                <a:latin typeface="Calibri" pitchFamily="34" charset="0"/>
              </a:rPr>
              <a:t>E1 </a:t>
            </a:r>
            <a:r>
              <a:rPr lang="en-US" sz="2400" dirty="0" smtClean="0">
                <a:latin typeface="Calibri" pitchFamily="34" charset="0"/>
              </a:rPr>
              <a:t>strength?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… inconsistent experimental data sets</a:t>
            </a:r>
            <a:endParaRPr lang="en-US" sz="2400" b="1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Screenshot-Experimental studies of the Pygmy Dipole Resonance-1.png"/>
          <p:cNvPicPr>
            <a:picLocks noChangeAspect="1"/>
          </p:cNvPicPr>
          <p:nvPr/>
        </p:nvPicPr>
        <p:blipFill>
          <a:blip r:embed="rId2" cstate="print"/>
          <a:srcRect l="20863" t="16992" r="12201" b="15671"/>
          <a:stretch>
            <a:fillRect/>
          </a:stretch>
        </p:blipFill>
        <p:spPr>
          <a:xfrm>
            <a:off x="251520" y="1124744"/>
            <a:ext cx="4284440" cy="25706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Experiment: </a:t>
            </a:r>
            <a:r>
              <a:rPr lang="en-US" i="1" dirty="0" smtClean="0"/>
              <a:t>E1</a:t>
            </a:r>
            <a:r>
              <a:rPr lang="en-US" dirty="0" smtClean="0"/>
              <a:t> strength connected to PDR</a:t>
            </a:r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5992" y="3717032"/>
            <a:ext cx="4716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1200" dirty="0" smtClean="0">
                <a:latin typeface="Calibri" pitchFamily="34" charset="0"/>
              </a:rPr>
              <a:t>D. </a:t>
            </a:r>
            <a:r>
              <a:rPr lang="en-US" sz="1200" dirty="0" err="1" smtClean="0">
                <a:latin typeface="Calibri" pitchFamily="34" charset="0"/>
              </a:rPr>
              <a:t>Savran</a:t>
            </a:r>
            <a:r>
              <a:rPr lang="en-US" sz="1200" dirty="0" smtClean="0">
                <a:latin typeface="Calibri" pitchFamily="34" charset="0"/>
              </a:rPr>
              <a:t>., T. </a:t>
            </a:r>
            <a:r>
              <a:rPr lang="en-US" sz="1200" dirty="0" err="1" smtClean="0">
                <a:latin typeface="Calibri" pitchFamily="34" charset="0"/>
              </a:rPr>
              <a:t>Aumann</a:t>
            </a:r>
            <a:r>
              <a:rPr lang="en-US" sz="1200" dirty="0" smtClean="0">
                <a:latin typeface="Calibri" pitchFamily="34" charset="0"/>
              </a:rPr>
              <a:t>, and A. </a:t>
            </a:r>
            <a:r>
              <a:rPr lang="en-US" sz="1200" dirty="0" err="1" smtClean="0">
                <a:latin typeface="Calibri" pitchFamily="34" charset="0"/>
              </a:rPr>
              <a:t>Zilges</a:t>
            </a:r>
            <a:r>
              <a:rPr lang="en-US" sz="1200" dirty="0" smtClean="0">
                <a:latin typeface="Calibri" pitchFamily="34" charset="0"/>
              </a:rPr>
              <a:t>, </a:t>
            </a:r>
            <a:r>
              <a:rPr lang="en-US" sz="1200" dirty="0" err="1" smtClean="0">
                <a:latin typeface="Calibri" pitchFamily="34" charset="0"/>
              </a:rPr>
              <a:t>Prog</a:t>
            </a:r>
            <a:r>
              <a:rPr lang="en-US" sz="1200" dirty="0" smtClean="0">
                <a:latin typeface="Calibri" pitchFamily="34" charset="0"/>
              </a:rPr>
              <a:t>. Part. </a:t>
            </a:r>
            <a:r>
              <a:rPr lang="en-US" sz="1200" dirty="0" err="1" smtClean="0">
                <a:latin typeface="Calibri" pitchFamily="34" charset="0"/>
              </a:rPr>
              <a:t>Nucl</a:t>
            </a:r>
            <a:r>
              <a:rPr lang="en-US" sz="1200" dirty="0" smtClean="0">
                <a:latin typeface="Calibri" pitchFamily="34" charset="0"/>
              </a:rPr>
              <a:t>. Phys. </a:t>
            </a:r>
            <a:r>
              <a:rPr lang="en-US" sz="1200" b="1" dirty="0" smtClean="0">
                <a:latin typeface="Calibri" pitchFamily="34" charset="0"/>
              </a:rPr>
              <a:t>70</a:t>
            </a:r>
            <a:r>
              <a:rPr lang="en-US" sz="1200" dirty="0" smtClean="0">
                <a:latin typeface="Calibri" pitchFamily="34" charset="0"/>
              </a:rPr>
              <a:t> (2013) 210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2000" y="1171773"/>
            <a:ext cx="4392488" cy="267765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Open questions: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Discrepancies due to different approaches?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Correct some data, e.g., for 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>
                <a:latin typeface="Calibri" pitchFamily="34" charset="0"/>
              </a:rPr>
              <a:t>-decay branching?</a:t>
            </a:r>
          </a:p>
          <a:p>
            <a:pPr marL="723900" indent="-3683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How to distinguish the PDR from other </a:t>
            </a:r>
            <a:r>
              <a:rPr lang="en-US" sz="2400" i="1" dirty="0" smtClean="0">
                <a:latin typeface="Calibri" pitchFamily="34" charset="0"/>
              </a:rPr>
              <a:t>E1 </a:t>
            </a:r>
            <a:r>
              <a:rPr lang="en-US" sz="2400" dirty="0" smtClean="0">
                <a:latin typeface="Calibri" pitchFamily="34" charset="0"/>
              </a:rPr>
              <a:t>strength?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6926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… inconsistent experimental data sets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95536" y="4365104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23900" lvl="2" indent="-723900">
              <a:buFont typeface="Symbol" pitchFamily="18" charset="2"/>
              <a:buChar char="®"/>
              <a:tabLst>
                <a:tab pos="723900" algn="l"/>
              </a:tabLst>
            </a:pPr>
            <a:r>
              <a:rPr lang="en-US" sz="2400" b="1" dirty="0" smtClean="0">
                <a:latin typeface="Calibri" pitchFamily="34" charset="0"/>
                <a:sym typeface="Symbol"/>
              </a:rPr>
              <a:t>Experiments needed which are sensitive to underlying structure of the </a:t>
            </a:r>
            <a:r>
              <a:rPr lang="en-US" sz="2400" b="1" i="1" dirty="0" smtClean="0">
                <a:latin typeface="Calibri" pitchFamily="34" charset="0"/>
                <a:sym typeface="Symbol"/>
              </a:rPr>
              <a:t>E1</a:t>
            </a:r>
            <a:r>
              <a:rPr lang="en-US" sz="2400" b="1" dirty="0" smtClean="0">
                <a:latin typeface="Calibri" pitchFamily="34" charset="0"/>
                <a:sym typeface="Symbol"/>
              </a:rPr>
              <a:t> strength!</a:t>
            </a:r>
          </a:p>
          <a:p>
            <a:pPr marL="1079500" indent="-355600">
              <a:buFont typeface="Arial" pitchFamily="34" charset="0"/>
              <a:buChar char="•"/>
            </a:pPr>
            <a:r>
              <a:rPr lang="en-US" sz="2400" dirty="0" err="1" smtClean="0">
                <a:latin typeface="Calibri" pitchFamily="34" charset="0"/>
                <a:sym typeface="Symbol"/>
              </a:rPr>
              <a:t>Isospin</a:t>
            </a:r>
            <a:r>
              <a:rPr lang="en-US" sz="2400" dirty="0" smtClean="0">
                <a:latin typeface="Calibri" pitchFamily="34" charset="0"/>
                <a:sym typeface="Symbol"/>
              </a:rPr>
              <a:t> structure</a:t>
            </a:r>
          </a:p>
          <a:p>
            <a:pPr marL="1079500" indent="-355600">
              <a:buFont typeface="Arial" pitchFamily="34" charset="0"/>
              <a:buChar char="•"/>
            </a:pPr>
            <a:r>
              <a:rPr lang="en-US" sz="2400" dirty="0" smtClean="0">
                <a:latin typeface="Symbol" pitchFamily="18" charset="2"/>
                <a:sym typeface="Symbol"/>
              </a:rPr>
              <a:t>g</a:t>
            </a:r>
            <a:r>
              <a:rPr lang="en-US" sz="2400" dirty="0" smtClean="0">
                <a:latin typeface="Calibri" pitchFamily="34" charset="0"/>
                <a:sym typeface="Symbol"/>
              </a:rPr>
              <a:t>-decay branching</a:t>
            </a:r>
          </a:p>
          <a:p>
            <a:pPr marL="1079500" indent="-355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sym typeface="Symbol"/>
              </a:rPr>
              <a:t>Single-particle structure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Studying the </a:t>
            </a:r>
            <a:r>
              <a:rPr lang="en-US" dirty="0" err="1" smtClean="0"/>
              <a:t>Isospin</a:t>
            </a:r>
            <a:r>
              <a:rPr lang="en-US" dirty="0" smtClean="0"/>
              <a:t> Character of the PDR</a:t>
            </a:r>
            <a:endParaRPr lang="en-US" dirty="0"/>
          </a:p>
        </p:txBody>
      </p:sp>
      <p:sp>
        <p:nvSpPr>
          <p:cNvPr id="4" name="Inhaltsplatzhalter 3"/>
          <p:cNvSpPr txBox="1">
            <a:spLocks/>
          </p:cNvSpPr>
          <p:nvPr/>
        </p:nvSpPr>
        <p:spPr bwMode="auto">
          <a:xfrm>
            <a:off x="95534" y="4149080"/>
            <a:ext cx="4836506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2000" b="1" dirty="0">
                <a:latin typeface="Calibri" pitchFamily="34" charset="0"/>
              </a:rPr>
              <a:t>BBS @ KVI, </a:t>
            </a:r>
            <a:r>
              <a:rPr lang="de-DE" sz="2000" b="1" dirty="0" smtClean="0">
                <a:latin typeface="Calibri" pitchFamily="34" charset="0"/>
              </a:rPr>
              <a:t>Groningen (</a:t>
            </a:r>
            <a:r>
              <a:rPr lang="de-DE" sz="2000" b="1" dirty="0" err="1" smtClean="0">
                <a:latin typeface="Calibri" pitchFamily="34" charset="0"/>
              </a:rPr>
              <a:t>Netherlands</a:t>
            </a:r>
            <a:r>
              <a:rPr lang="de-DE" sz="2000" b="1" dirty="0" smtClean="0">
                <a:latin typeface="Calibri" pitchFamily="34" charset="0"/>
              </a:rPr>
              <a:t>)</a:t>
            </a:r>
            <a:endParaRPr lang="de-DE" sz="2000" b="1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dirty="0">
                <a:latin typeface="Calibri" pitchFamily="34" charset="0"/>
                <a:sym typeface="Symbol"/>
              </a:rPr>
              <a:t> </a:t>
            </a:r>
            <a:r>
              <a:rPr lang="de-DE" dirty="0">
                <a:latin typeface="Calibri" pitchFamily="34" charset="0"/>
              </a:rPr>
              <a:t>beam </a:t>
            </a:r>
            <a:r>
              <a:rPr lang="de-DE" dirty="0" err="1">
                <a:latin typeface="Calibri" pitchFamily="34" charset="0"/>
              </a:rPr>
              <a:t>of</a:t>
            </a:r>
            <a:r>
              <a:rPr lang="de-DE" dirty="0">
                <a:latin typeface="Calibri" pitchFamily="34" charset="0"/>
              </a:rPr>
              <a:t> 136 </a:t>
            </a:r>
            <a:r>
              <a:rPr lang="de-DE" dirty="0" err="1" smtClean="0">
                <a:latin typeface="Calibri" pitchFamily="34" charset="0"/>
              </a:rPr>
              <a:t>MeV</a:t>
            </a:r>
            <a:endParaRPr lang="de-DE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dirty="0" smtClean="0">
                <a:latin typeface="Calibri" pitchFamily="34" charset="0"/>
              </a:rPr>
              <a:t>p beam </a:t>
            </a:r>
            <a:r>
              <a:rPr lang="de-DE" dirty="0" err="1" smtClean="0">
                <a:latin typeface="Calibri" pitchFamily="34" charset="0"/>
              </a:rPr>
              <a:t>of</a:t>
            </a:r>
            <a:r>
              <a:rPr lang="de-DE" dirty="0" smtClean="0">
                <a:latin typeface="Calibri" pitchFamily="34" charset="0"/>
              </a:rPr>
              <a:t> 80 </a:t>
            </a:r>
            <a:r>
              <a:rPr lang="de-DE" dirty="0" err="1" smtClean="0">
                <a:latin typeface="Calibri" pitchFamily="34" charset="0"/>
              </a:rPr>
              <a:t>MeV</a:t>
            </a:r>
            <a:endParaRPr lang="de-DE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dirty="0" err="1">
                <a:latin typeface="Calibri" pitchFamily="34" charset="0"/>
              </a:rPr>
              <a:t>Scattering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at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forward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angles</a:t>
            </a:r>
            <a:endParaRPr lang="de-DE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dirty="0" err="1">
                <a:latin typeface="Calibri" pitchFamily="34" charset="0"/>
              </a:rPr>
              <a:t>Coincidence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>
                <a:latin typeface="Calibri" pitchFamily="34" charset="0"/>
              </a:rPr>
              <a:t>measurement</a:t>
            </a:r>
            <a:r>
              <a:rPr lang="de-DE" dirty="0">
                <a:latin typeface="Calibri" pitchFamily="34" charset="0"/>
              </a:rPr>
              <a:t>: (</a:t>
            </a:r>
            <a:r>
              <a:rPr lang="de-DE" dirty="0">
                <a:latin typeface="Calibri" pitchFamily="34" charset="0"/>
                <a:sym typeface="Symbol"/>
              </a:rPr>
              <a:t>,‘</a:t>
            </a:r>
            <a:r>
              <a:rPr lang="de-DE" dirty="0" smtClean="0">
                <a:latin typeface="Calibri" pitchFamily="34" charset="0"/>
                <a:sym typeface="Symbol"/>
              </a:rPr>
              <a:t>), (</a:t>
            </a:r>
            <a:r>
              <a:rPr lang="de-DE" dirty="0" err="1" smtClean="0">
                <a:latin typeface="Calibri" pitchFamily="34" charset="0"/>
                <a:sym typeface="Symbol"/>
              </a:rPr>
              <a:t>p,p‘</a:t>
            </a:r>
            <a:r>
              <a:rPr lang="de-DE" dirty="0" err="1" smtClean="0">
                <a:latin typeface="Symbol" pitchFamily="18" charset="2"/>
                <a:sym typeface="Symbol"/>
              </a:rPr>
              <a:t>g</a:t>
            </a:r>
            <a:r>
              <a:rPr lang="de-DE" dirty="0" smtClean="0">
                <a:latin typeface="Calibri" pitchFamily="34" charset="0"/>
                <a:sym typeface="Symbol"/>
              </a:rPr>
              <a:t>)</a:t>
            </a:r>
            <a:endParaRPr lang="de-DE" dirty="0">
              <a:latin typeface="Calibri" pitchFamily="34" charset="0"/>
              <a:sym typeface="Symbol"/>
            </a:endParaRPr>
          </a:p>
          <a:p>
            <a:pPr marL="342900" indent="-342900" eaLnBrk="0" hangingPunct="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de-DE" dirty="0" smtClean="0">
                <a:latin typeface="Calibri" pitchFamily="34" charset="0"/>
              </a:rPr>
              <a:t>6-8 </a:t>
            </a:r>
            <a:r>
              <a:rPr lang="de-DE" dirty="0" err="1">
                <a:latin typeface="Calibri" pitchFamily="34" charset="0"/>
              </a:rPr>
              <a:t>HPGe</a:t>
            </a:r>
            <a:r>
              <a:rPr lang="de-DE" dirty="0">
                <a:latin typeface="Calibri" pitchFamily="34" charset="0"/>
              </a:rPr>
              <a:t> </a:t>
            </a:r>
            <a:r>
              <a:rPr lang="de-DE" dirty="0" err="1" smtClean="0">
                <a:latin typeface="Calibri" pitchFamily="34" charset="0"/>
              </a:rPr>
              <a:t>detectors</a:t>
            </a:r>
            <a:r>
              <a:rPr lang="de-DE" dirty="0" smtClean="0">
                <a:latin typeface="Calibri" pitchFamily="34" charset="0"/>
              </a:rPr>
              <a:t> (</a:t>
            </a:r>
            <a:r>
              <a:rPr lang="de-DE" dirty="0" smtClean="0">
                <a:latin typeface="Symbol" pitchFamily="18" charset="2"/>
              </a:rPr>
              <a:t>e</a:t>
            </a:r>
            <a:r>
              <a:rPr lang="de-DE" dirty="0" smtClean="0">
                <a:latin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  <a:sym typeface="Symbol"/>
              </a:rPr>
              <a:t> 0.5% @ 1.3 </a:t>
            </a:r>
            <a:r>
              <a:rPr lang="de-DE" dirty="0" err="1" smtClean="0">
                <a:latin typeface="Calibri" pitchFamily="34" charset="0"/>
                <a:sym typeface="Symbol"/>
              </a:rPr>
              <a:t>MeV</a:t>
            </a:r>
            <a:r>
              <a:rPr lang="de-DE" dirty="0" smtClean="0">
                <a:latin typeface="Calibri" pitchFamily="34" charset="0"/>
                <a:sym typeface="Symbol"/>
              </a:rPr>
              <a:t>)</a:t>
            </a:r>
            <a:endParaRPr lang="de-DE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SzPct val="66000"/>
              <a:buFontTx/>
              <a:buBlip>
                <a:blip r:embed="rId2"/>
              </a:buBlip>
              <a:defRPr/>
            </a:pPr>
            <a:endParaRPr lang="de-DE" sz="2000" dirty="0"/>
          </a:p>
          <a:p>
            <a:pPr marL="342900" indent="-342900" eaLnBrk="0" hangingPunct="0">
              <a:spcBef>
                <a:spcPct val="20000"/>
              </a:spcBef>
              <a:buSzPct val="66000"/>
              <a:buFontTx/>
              <a:buBlip>
                <a:blip r:embed="rId2"/>
              </a:buBlip>
              <a:defRPr/>
            </a:pPr>
            <a:endParaRPr lang="de-DE" sz="2000" dirty="0"/>
          </a:p>
          <a:p>
            <a:pPr marL="342900" indent="-342900" eaLnBrk="0" hangingPunct="0">
              <a:spcBef>
                <a:spcPct val="20000"/>
              </a:spcBef>
              <a:buSzPct val="66000"/>
              <a:buFontTx/>
              <a:buBlip>
                <a:blip r:embed="rId2"/>
              </a:buBlip>
              <a:defRPr/>
            </a:pPr>
            <a:endParaRPr lang="de-DE" sz="2800" kern="0" dirty="0">
              <a:latin typeface="+mn-lt"/>
              <a:cs typeface="+mn-cs"/>
            </a:endParaRPr>
          </a:p>
        </p:txBody>
      </p:sp>
      <p:grpSp>
        <p:nvGrpSpPr>
          <p:cNvPr id="5" name="Gruppieren 4"/>
          <p:cNvGrpSpPr>
            <a:grpSpLocks noChangeAspect="1"/>
          </p:cNvGrpSpPr>
          <p:nvPr/>
        </p:nvGrpSpPr>
        <p:grpSpPr>
          <a:xfrm>
            <a:off x="467544" y="1001805"/>
            <a:ext cx="3960000" cy="2944373"/>
            <a:chOff x="11389985" y="16760792"/>
            <a:chExt cx="7146925" cy="5313943"/>
          </a:xfrm>
        </p:grpSpPr>
        <p:grpSp>
          <p:nvGrpSpPr>
            <p:cNvPr id="6" name="Gruppieren 69"/>
            <p:cNvGrpSpPr/>
            <p:nvPr/>
          </p:nvGrpSpPr>
          <p:grpSpPr>
            <a:xfrm>
              <a:off x="11389985" y="16760792"/>
              <a:ext cx="7146925" cy="5313943"/>
              <a:chOff x="11389985" y="16760792"/>
              <a:chExt cx="7146925" cy="5313943"/>
            </a:xfrm>
          </p:grpSpPr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11532862" y="21475700"/>
                <a:ext cx="1566228" cy="599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de-DE" sz="1600" dirty="0" smtClean="0">
                    <a:latin typeface="Arial" pitchFamily="34" charset="0"/>
                    <a:cs typeface="Arial" pitchFamily="34" charset="0"/>
                    <a:sym typeface="Symbol"/>
                  </a:rPr>
                  <a:t></a:t>
                </a:r>
                <a:r>
                  <a:rPr lang="de-DE" sz="1600" dirty="0" smtClean="0">
                    <a:latin typeface="Arial" pitchFamily="34" charset="0"/>
                    <a:cs typeface="Arial" pitchFamily="34" charset="0"/>
                  </a:rPr>
                  <a:t> beam</a:t>
                </a:r>
                <a:endParaRPr lang="de-DE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uppieren 55"/>
              <p:cNvGrpSpPr/>
              <p:nvPr/>
            </p:nvGrpSpPr>
            <p:grpSpPr>
              <a:xfrm>
                <a:off x="12002760" y="16760792"/>
                <a:ext cx="6534150" cy="4216400"/>
                <a:chOff x="8966152" y="16760792"/>
                <a:chExt cx="6534150" cy="4216400"/>
              </a:xfrm>
            </p:grpSpPr>
            <p:pic>
              <p:nvPicPr>
                <p:cNvPr id="21" name="Picture 3" descr="bbs_complete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8966152" y="16760792"/>
                  <a:ext cx="6534150" cy="421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2" name="Rechteck 21"/>
                <p:cNvSpPr/>
                <p:nvPr/>
              </p:nvSpPr>
              <p:spPr>
                <a:xfrm>
                  <a:off x="9853575" y="20673965"/>
                  <a:ext cx="865297" cy="3016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0" name="Gruppieren 64"/>
              <p:cNvGrpSpPr/>
              <p:nvPr/>
            </p:nvGrpSpPr>
            <p:grpSpPr>
              <a:xfrm>
                <a:off x="11389985" y="20229480"/>
                <a:ext cx="1841500" cy="1368425"/>
                <a:chOff x="8353377" y="20229480"/>
                <a:chExt cx="1841500" cy="1368425"/>
              </a:xfrm>
            </p:grpSpPr>
            <p:pic>
              <p:nvPicPr>
                <p:cNvPr id="12" name="Picture 13" descr="gedarmstadt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5858017">
                  <a:off x="9686877" y="20397755"/>
                  <a:ext cx="228600" cy="787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3" name="Gruppieren 88"/>
                <p:cNvGrpSpPr/>
                <p:nvPr/>
              </p:nvGrpSpPr>
              <p:grpSpPr>
                <a:xfrm>
                  <a:off x="8353377" y="20229480"/>
                  <a:ext cx="1724025" cy="1368425"/>
                  <a:chOff x="8353377" y="20229480"/>
                  <a:chExt cx="1724025" cy="1368425"/>
                </a:xfrm>
              </p:grpSpPr>
              <p:pic>
                <p:nvPicPr>
                  <p:cNvPr id="14" name="Picture 7" descr="gedarmstadt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17873279">
                    <a:off x="8670084" y="20130261"/>
                    <a:ext cx="227012" cy="787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5" name="Picture 8" descr="gedarmstadt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7623111">
                    <a:off x="9569402" y="20672392"/>
                    <a:ext cx="228600" cy="7874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" name="Rectangle 9"/>
                  <p:cNvSpPr>
                    <a:spLocks noChangeArrowheads="1"/>
                  </p:cNvSpPr>
                  <p:nvPr/>
                </p:nvSpPr>
                <p:spPr bwMode="auto">
                  <a:xfrm rot="17873279">
                    <a:off x="8879634" y="19834986"/>
                    <a:ext cx="96837" cy="885825"/>
                  </a:xfrm>
                  <a:prstGeom prst="rect">
                    <a:avLst/>
                  </a:prstGeom>
                  <a:solidFill>
                    <a:srgbClr val="FFFF00">
                      <a:alpha val="58038"/>
                    </a:srgbClr>
                  </a:solidFill>
                  <a:ln w="9525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de-D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pic>
                <p:nvPicPr>
                  <p:cNvPr id="17" name="Picture 10" descr="gedarmstadt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9291145">
                    <a:off x="9307465" y="20850192"/>
                    <a:ext cx="241300" cy="7477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8" name="Picture 11" descr="gedarmstadt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15773280">
                    <a:off x="8631190" y="20445379"/>
                    <a:ext cx="228600" cy="7842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9" name="Picture 12" descr="gedarmstadt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 rot="14045236">
                    <a:off x="8719295" y="20658899"/>
                    <a:ext cx="201613" cy="889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cxnSp>
                <p:nvCxnSpPr>
                  <p:cNvPr id="20" name="Gerade Verbindung mit Pfeil 19"/>
                  <p:cNvCxnSpPr/>
                  <p:nvPr/>
                </p:nvCxnSpPr>
                <p:spPr>
                  <a:xfrm rot="5400000" flipH="1" flipV="1">
                    <a:off x="8940752" y="21328030"/>
                    <a:ext cx="500063" cy="1587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1" name="Textfeld 10"/>
              <p:cNvSpPr txBox="1"/>
              <p:nvPr/>
            </p:nvSpPr>
            <p:spPr>
              <a:xfrm>
                <a:off x="13273537" y="20707388"/>
                <a:ext cx="1257066" cy="59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target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" name="Gerade Verbindung mit Pfeil 6"/>
            <p:cNvCxnSpPr/>
            <p:nvPr/>
          </p:nvCxnSpPr>
          <p:spPr>
            <a:xfrm rot="10800000">
              <a:off x="12337231" y="20748260"/>
              <a:ext cx="910142" cy="25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feld 22"/>
          <p:cNvSpPr txBox="1"/>
          <p:nvPr/>
        </p:nvSpPr>
        <p:spPr>
          <a:xfrm>
            <a:off x="35496" y="764704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[D.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Savran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et al.,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Nucl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 Inst. and Meth. A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564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(2006) 267]</a:t>
            </a:r>
            <a:endParaRPr lang="de-DE" sz="1000" dirty="0"/>
          </a:p>
        </p:txBody>
      </p:sp>
      <p:pic>
        <p:nvPicPr>
          <p:cNvPr id="24" name="Grafik 23" descr="hpgearr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4861" y="842825"/>
            <a:ext cx="4048125" cy="2695575"/>
          </a:xfrm>
          <a:prstGeom prst="rect">
            <a:avLst/>
          </a:prstGeom>
        </p:spPr>
      </p:pic>
      <p:pic>
        <p:nvPicPr>
          <p:cNvPr id="25" name="Grafik 24" descr="vdcssci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69945" y="3613745"/>
            <a:ext cx="4048125" cy="2695575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5726216" y="84774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</a:t>
            </a:r>
            <a:r>
              <a:rPr lang="de-DE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S.G. Pickstone</a:t>
            </a:r>
            <a:endParaRPr lang="de-DE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8028384" y="3118108"/>
            <a:ext cx="91272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Calibri" pitchFamily="34" charset="0"/>
                <a:cs typeface="Arial" pitchFamily="34" charset="0"/>
                <a:sym typeface="Symbol"/>
              </a:rPr>
              <a:t>  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>
            <a:off x="8090609" y="3406140"/>
            <a:ext cx="774575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8043624" y="30883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40cm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304112" y="5877644"/>
            <a:ext cx="156079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b="1" dirty="0" smtClean="0">
                <a:latin typeface="Calibri" pitchFamily="34" charset="0"/>
                <a:cs typeface="Arial" pitchFamily="34" charset="0"/>
                <a:sym typeface="Symbol"/>
              </a:rPr>
              <a:t>  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7668344" y="582857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1m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7362896" y="6174968"/>
            <a:ext cx="14400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5076056" y="980728"/>
            <a:ext cx="17281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>
                <a:latin typeface="Calibri" pitchFamily="34" charset="0"/>
              </a:rPr>
              <a:t>-detector array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5076056" y="3707740"/>
            <a:ext cx="2808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>
                <a:latin typeface="Calibri" pitchFamily="34" charset="0"/>
              </a:rPr>
              <a:t> detection at focal plane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Study of the PDR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09378"/>
            <a:ext cx="861441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851920" y="6135687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itchFamily="34" charset="0"/>
              </a:rPr>
              <a:t>[J. Endres </a:t>
            </a:r>
            <a:r>
              <a:rPr lang="de-DE" sz="1200" i="1" dirty="0">
                <a:latin typeface="Calibri" pitchFamily="34" charset="0"/>
              </a:rPr>
              <a:t>et al.</a:t>
            </a:r>
            <a:r>
              <a:rPr lang="de-DE" sz="1200" dirty="0">
                <a:latin typeface="Calibri" pitchFamily="34" charset="0"/>
              </a:rPr>
              <a:t>, PRL </a:t>
            </a:r>
            <a:r>
              <a:rPr lang="de-DE" sz="1200" b="1" dirty="0" smtClean="0">
                <a:latin typeface="Calibri" pitchFamily="34" charset="0"/>
              </a:rPr>
              <a:t>105</a:t>
            </a:r>
            <a:r>
              <a:rPr lang="de-DE" sz="1200" dirty="0" smtClean="0">
                <a:latin typeface="Calibri" pitchFamily="34" charset="0"/>
              </a:rPr>
              <a:t> (2010) 212503 ; J. Endres </a:t>
            </a:r>
            <a:r>
              <a:rPr lang="de-DE" sz="1200" i="1" dirty="0" smtClean="0">
                <a:latin typeface="Calibri" pitchFamily="34" charset="0"/>
              </a:rPr>
              <a:t>et al.</a:t>
            </a:r>
            <a:r>
              <a:rPr lang="de-DE" sz="1200" dirty="0" smtClean="0">
                <a:latin typeface="Calibri" pitchFamily="34" charset="0"/>
              </a:rPr>
              <a:t>, PRC </a:t>
            </a:r>
            <a:r>
              <a:rPr lang="de-DE" sz="1200" b="1" dirty="0" smtClean="0">
                <a:latin typeface="Calibri" pitchFamily="34" charset="0"/>
              </a:rPr>
              <a:t>85</a:t>
            </a:r>
            <a:r>
              <a:rPr lang="de-DE" sz="1200" dirty="0" smtClean="0">
                <a:latin typeface="Calibri" pitchFamily="34" charset="0"/>
              </a:rPr>
              <a:t> (2012) 064331]</a:t>
            </a:r>
            <a:endParaRPr lang="de-DE" sz="1200" dirty="0">
              <a:latin typeface="Calibri" pitchFamily="34" charset="0"/>
            </a:endParaRPr>
          </a:p>
          <a:p>
            <a:endParaRPr lang="de-DE" sz="1200" dirty="0">
              <a:latin typeface="Calibri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6228184" y="2645420"/>
            <a:ext cx="432048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6444208" y="2645420"/>
            <a:ext cx="216024" cy="15841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012160" y="2310780"/>
            <a:ext cx="136815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PDR region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9664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(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</a:rPr>
              <a:t>,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</a:rPr>
              <a:t>’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g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) experiments with E</a:t>
            </a:r>
            <a:r>
              <a:rPr lang="en-US" sz="2000" b="1" baseline="-25000" dirty="0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  <a:sym typeface="Symbol"/>
              </a:rPr>
              <a:t>=34 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  <a:sym typeface="Symbol"/>
              </a:rPr>
              <a:t>MeV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  <a:sym typeface="Symbol"/>
              </a:rPr>
              <a:t>/u 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@ KVI, Groningen (Netherlands)</a:t>
            </a:r>
            <a:endParaRPr lang="en-US" sz="2000" b="1" dirty="0">
              <a:latin typeface="Calibri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Study of the PDR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09378"/>
            <a:ext cx="8614410" cy="456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851920" y="6135687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latin typeface="Calibri" pitchFamily="34" charset="0"/>
              </a:rPr>
              <a:t>[J. Endres </a:t>
            </a:r>
            <a:r>
              <a:rPr lang="de-DE" sz="1200" i="1" dirty="0">
                <a:latin typeface="Calibri" pitchFamily="34" charset="0"/>
              </a:rPr>
              <a:t>et al.</a:t>
            </a:r>
            <a:r>
              <a:rPr lang="de-DE" sz="1200" dirty="0">
                <a:latin typeface="Calibri" pitchFamily="34" charset="0"/>
              </a:rPr>
              <a:t>, PRL </a:t>
            </a:r>
            <a:r>
              <a:rPr lang="de-DE" sz="1200" b="1" dirty="0" smtClean="0">
                <a:latin typeface="Calibri" pitchFamily="34" charset="0"/>
              </a:rPr>
              <a:t>105</a:t>
            </a:r>
            <a:r>
              <a:rPr lang="de-DE" sz="1200" dirty="0" smtClean="0">
                <a:latin typeface="Calibri" pitchFamily="34" charset="0"/>
              </a:rPr>
              <a:t> (2010) 212503 ; J. Endres </a:t>
            </a:r>
            <a:r>
              <a:rPr lang="de-DE" sz="1200" i="1" dirty="0" smtClean="0">
                <a:latin typeface="Calibri" pitchFamily="34" charset="0"/>
              </a:rPr>
              <a:t>et al.</a:t>
            </a:r>
            <a:r>
              <a:rPr lang="de-DE" sz="1200" dirty="0" smtClean="0">
                <a:latin typeface="Calibri" pitchFamily="34" charset="0"/>
              </a:rPr>
              <a:t>, PRC </a:t>
            </a:r>
            <a:r>
              <a:rPr lang="de-DE" sz="1200" b="1" dirty="0" smtClean="0">
                <a:latin typeface="Calibri" pitchFamily="34" charset="0"/>
              </a:rPr>
              <a:t>85</a:t>
            </a:r>
            <a:r>
              <a:rPr lang="de-DE" sz="1200" dirty="0" smtClean="0">
                <a:latin typeface="Calibri" pitchFamily="34" charset="0"/>
              </a:rPr>
              <a:t> (2012) 064331]</a:t>
            </a:r>
            <a:endParaRPr lang="de-DE" sz="1200" dirty="0">
              <a:latin typeface="Calibri" pitchFamily="34" charset="0"/>
            </a:endParaRPr>
          </a:p>
          <a:p>
            <a:endParaRPr lang="de-DE" sz="1200" dirty="0">
              <a:latin typeface="Calibri" pitchFamily="34" charset="0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6228184" y="2645420"/>
            <a:ext cx="432048" cy="43204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H="1">
            <a:off x="6444208" y="2645420"/>
            <a:ext cx="216024" cy="158417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012160" y="2310780"/>
            <a:ext cx="1368152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PDR region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560" y="3140968"/>
            <a:ext cx="7853188" cy="430887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Powerful method to gain selectivity to ground-state transitions!</a:t>
            </a:r>
            <a:endParaRPr 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51520" y="79664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(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</a:rPr>
              <a:t>,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</a:rPr>
              <a:t>’</a:t>
            </a:r>
            <a:r>
              <a:rPr lang="en-US" sz="2000" b="1" dirty="0" err="1" smtClean="0">
                <a:latin typeface="Symbol" pitchFamily="18" charset="2"/>
                <a:cs typeface="AngsanaUPC" pitchFamily="18" charset="-34"/>
              </a:rPr>
              <a:t>g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) experiments with E</a:t>
            </a:r>
            <a:r>
              <a:rPr lang="en-US" sz="2000" b="1" baseline="-25000" dirty="0" smtClean="0">
                <a:latin typeface="Symbol" pitchFamily="18" charset="2"/>
                <a:cs typeface="AngsanaUPC" pitchFamily="18" charset="-34"/>
              </a:rPr>
              <a:t>a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  <a:sym typeface="Symbol"/>
              </a:rPr>
              <a:t>=36 </a:t>
            </a:r>
            <a:r>
              <a:rPr lang="en-US" sz="2000" b="1" dirty="0" err="1" smtClean="0">
                <a:latin typeface="Calibri" pitchFamily="34" charset="0"/>
                <a:cs typeface="AngsanaUPC" pitchFamily="18" charset="-34"/>
                <a:sym typeface="Symbol"/>
              </a:rPr>
              <a:t>MeV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  <a:sym typeface="Symbol"/>
              </a:rPr>
              <a:t>/u </a:t>
            </a:r>
            <a:r>
              <a:rPr lang="en-US" sz="2000" b="1" dirty="0" smtClean="0">
                <a:latin typeface="Calibri" pitchFamily="34" charset="0"/>
                <a:cs typeface="AngsanaUPC" pitchFamily="18" charset="-34"/>
              </a:rPr>
              <a:t>@ KVI, Groningen (Netherlands)</a:t>
            </a:r>
            <a:endParaRPr lang="en-US" sz="2000" b="1" dirty="0">
              <a:latin typeface="Calibri" pitchFamily="34" charset="0"/>
              <a:cs typeface="AngsanaUPC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gne_Template">
  <a:themeElements>
    <a:clrScheme name="AG-Zilges_Stylefi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G-Zilges_Style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G-Zilges_Stylefi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-Zilges_Stylefi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-Zilges_Stylefi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1943</Words>
  <Application>Microsoft Office PowerPoint</Application>
  <PresentationFormat>Bildschirmpräsentation (4:3)</PresentationFormat>
  <Paragraphs>360</Paragraphs>
  <Slides>30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30</vt:i4>
      </vt:variant>
    </vt:vector>
  </HeadingPairs>
  <TitlesOfParts>
    <vt:vector size="40" baseType="lpstr">
      <vt:lpstr>Arial</vt:lpstr>
      <vt:lpstr>Calibri</vt:lpstr>
      <vt:lpstr>Symbol</vt:lpstr>
      <vt:lpstr>Times New Roman</vt:lpstr>
      <vt:lpstr>AngsanaUPC</vt:lpstr>
      <vt:lpstr>Wingdings</vt:lpstr>
      <vt:lpstr>Cambria</vt:lpstr>
      <vt:lpstr>Cambria Math</vt:lpstr>
      <vt:lpstr>Cologne_Template</vt:lpstr>
      <vt:lpstr>Benutzerdefiniertes Design</vt:lpstr>
      <vt:lpstr> Studying the Character of the Pygmy Dipole Resonance using Hadronic Probes </vt:lpstr>
      <vt:lpstr>PDR – A Common Dipole Mode of Nuclei</vt:lpstr>
      <vt:lpstr>Relevance of the PDR</vt:lpstr>
      <vt:lpstr>Relevance of the PDR</vt:lpstr>
      <vt:lpstr>Experiment: E1 strength connected to PDR</vt:lpstr>
      <vt:lpstr>Experiment: E1 strength connected to PDR</vt:lpstr>
      <vt:lpstr>Studying the Isospin Character of the PDR</vt:lpstr>
      <vt:lpstr>Selective Study of the PDR</vt:lpstr>
      <vt:lpstr>Selective Study of the PDR</vt:lpstr>
      <vt:lpstr>Systematic Study in (,) and (,) Experiments</vt:lpstr>
      <vt:lpstr>Systematic Study in (,) and (,) Experiments</vt:lpstr>
      <vt:lpstr>Systematic Study in (,) and (,) Experiments</vt:lpstr>
      <vt:lpstr>Systematic Study in (,) and (,) Experiments</vt:lpstr>
      <vt:lpstr>Theoretical Interpretation of the Splitting</vt:lpstr>
      <vt:lpstr>Theoretical Interpretation of the Splitting</vt:lpstr>
      <vt:lpstr>Theoretical Interpretation of the Splitting</vt:lpstr>
      <vt:lpstr>g-Decay Behavior of the PDR</vt:lpstr>
      <vt:lpstr>g-Decay Behavior of the PDR</vt:lpstr>
      <vt:lpstr>g-Decay Behavior of the PDR in 92Mo</vt:lpstr>
      <vt:lpstr>Single-Particle Structure of the PDR</vt:lpstr>
      <vt:lpstr>Single-Particle Structure of the PDR</vt:lpstr>
      <vt:lpstr>Single-Particle Structure of the PDR</vt:lpstr>
      <vt:lpstr>Summary</vt:lpstr>
      <vt:lpstr>Outlook</vt:lpstr>
      <vt:lpstr>Folie 25</vt:lpstr>
      <vt:lpstr>PDR Strength and its Identification</vt:lpstr>
      <vt:lpstr>State-to-State Isospin Difference in Ca Isotopes</vt:lpstr>
      <vt:lpstr>g-Decay Behavior of the PDR</vt:lpstr>
      <vt:lpstr>g-Decay Behavior of the PDR in 92Mo</vt:lpstr>
      <vt:lpstr>Evolution of PDR strength?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Probing the Character of the Pygmy Dipole Resonance</dc:title>
  <dc:creator>Vera</dc:creator>
  <cp:lastModifiedBy>Mark Spieker</cp:lastModifiedBy>
  <cp:revision>3048</cp:revision>
  <dcterms:created xsi:type="dcterms:W3CDTF">2009-04-27T17:52:35Z</dcterms:created>
  <dcterms:modified xsi:type="dcterms:W3CDTF">2014-07-08T09:02:57Z</dcterms:modified>
</cp:coreProperties>
</file>