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81" r:id="rId4"/>
    <p:sldId id="296" r:id="rId5"/>
    <p:sldId id="297" r:id="rId6"/>
    <p:sldId id="307" r:id="rId7"/>
    <p:sldId id="295" r:id="rId8"/>
    <p:sldId id="293" r:id="rId9"/>
    <p:sldId id="286" r:id="rId10"/>
    <p:sldId id="298" r:id="rId11"/>
    <p:sldId id="291" r:id="rId12"/>
    <p:sldId id="267" r:id="rId13"/>
    <p:sldId id="268" r:id="rId14"/>
    <p:sldId id="264" r:id="rId15"/>
    <p:sldId id="294" r:id="rId16"/>
    <p:sldId id="284" r:id="rId17"/>
    <p:sldId id="285" r:id="rId18"/>
    <p:sldId id="279" r:id="rId19"/>
    <p:sldId id="265" r:id="rId20"/>
    <p:sldId id="288" r:id="rId21"/>
    <p:sldId id="306" r:id="rId22"/>
    <p:sldId id="301" r:id="rId23"/>
    <p:sldId id="305" r:id="rId24"/>
    <p:sldId id="303" r:id="rId25"/>
    <p:sldId id="270" r:id="rId26"/>
    <p:sldId id="289" r:id="rId27"/>
    <p:sldId id="287" r:id="rId28"/>
  </p:sldIdLst>
  <p:sldSz cx="9144000" cy="6858000" type="screen4x3"/>
  <p:notesSz cx="6834188" cy="99790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008000"/>
    <a:srgbClr val="00CC00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505" autoAdjust="0"/>
  </p:normalViewPr>
  <p:slideViewPr>
    <p:cSldViewPr>
      <p:cViewPr varScale="1">
        <p:scale>
          <a:sx n="65" d="100"/>
          <a:sy n="65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4967B-DB99-43AB-977D-20878D99B704}" type="datetimeFigureOut">
              <a:rPr lang="zh-CN" altLang="en-US" smtClean="0"/>
              <a:pPr/>
              <a:t>2014/7/7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31CE2-D0D4-439F-99D5-3809739C6E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what’s</a:t>
            </a:r>
            <a:r>
              <a:rPr lang="en-US" baseline="0" dirty="0" smtClean="0"/>
              <a:t> about the correlations between the slope of symmetry energy and the effective mass splitting?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1CE2-D0D4-439F-99D5-3809739C6E9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1CE2-D0D4-439F-99D5-3809739C6E9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31CE2-D0D4-439F-99D5-3809739C6E9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514-AFFF-4EEB-9B7F-3EF5965A1B6E}" type="datetimeFigureOut">
              <a:rPr lang="zh-CN" altLang="en-US" smtClean="0"/>
              <a:pPr/>
              <a:t>2014/7/7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E8EF-3CA1-41CF-ADF7-8BDB5D64A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514-AFFF-4EEB-9B7F-3EF5965A1B6E}" type="datetimeFigureOut">
              <a:rPr lang="zh-CN" altLang="en-US" smtClean="0"/>
              <a:pPr/>
              <a:t>2014/7/7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E8EF-3CA1-41CF-ADF7-8BDB5D64A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514-AFFF-4EEB-9B7F-3EF5965A1B6E}" type="datetimeFigureOut">
              <a:rPr lang="zh-CN" altLang="en-US" smtClean="0"/>
              <a:pPr/>
              <a:t>2014/7/7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E8EF-3CA1-41CF-ADF7-8BDB5D64A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514-AFFF-4EEB-9B7F-3EF5965A1B6E}" type="datetimeFigureOut">
              <a:rPr lang="zh-CN" altLang="en-US" smtClean="0"/>
              <a:pPr/>
              <a:t>2014/7/7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E8EF-3CA1-41CF-ADF7-8BDB5D64A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514-AFFF-4EEB-9B7F-3EF5965A1B6E}" type="datetimeFigureOut">
              <a:rPr lang="zh-CN" altLang="en-US" smtClean="0"/>
              <a:pPr/>
              <a:t>2014/7/7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E8EF-3CA1-41CF-ADF7-8BDB5D64A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514-AFFF-4EEB-9B7F-3EF5965A1B6E}" type="datetimeFigureOut">
              <a:rPr lang="zh-CN" altLang="en-US" smtClean="0"/>
              <a:pPr/>
              <a:t>2014/7/7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E8EF-3CA1-41CF-ADF7-8BDB5D64A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514-AFFF-4EEB-9B7F-3EF5965A1B6E}" type="datetimeFigureOut">
              <a:rPr lang="zh-CN" altLang="en-US" smtClean="0"/>
              <a:pPr/>
              <a:t>2014/7/7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E8EF-3CA1-41CF-ADF7-8BDB5D64A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514-AFFF-4EEB-9B7F-3EF5965A1B6E}" type="datetimeFigureOut">
              <a:rPr lang="zh-CN" altLang="en-US" smtClean="0"/>
              <a:pPr/>
              <a:t>2014/7/7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E8EF-3CA1-41CF-ADF7-8BDB5D64A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514-AFFF-4EEB-9B7F-3EF5965A1B6E}" type="datetimeFigureOut">
              <a:rPr lang="zh-CN" altLang="en-US" smtClean="0"/>
              <a:pPr/>
              <a:t>2014/7/7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E8EF-3CA1-41CF-ADF7-8BDB5D64A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514-AFFF-4EEB-9B7F-3EF5965A1B6E}" type="datetimeFigureOut">
              <a:rPr lang="zh-CN" altLang="en-US" smtClean="0"/>
              <a:pPr/>
              <a:t>2014/7/7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E8EF-3CA1-41CF-ADF7-8BDB5D64A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7514-AFFF-4EEB-9B7F-3EF5965A1B6E}" type="datetimeFigureOut">
              <a:rPr lang="zh-CN" altLang="en-US" smtClean="0"/>
              <a:pPr/>
              <a:t>2014/7/7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E8EF-3CA1-41CF-ADF7-8BDB5D64A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7514-AFFF-4EEB-9B7F-3EF5965A1B6E}" type="datetimeFigureOut">
              <a:rPr lang="zh-CN" altLang="en-US" smtClean="0"/>
              <a:pPr/>
              <a:t>2014/7/7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EE8EF-3CA1-41CF-ADF7-8BDB5D64A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556792"/>
            <a:ext cx="757242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Influence of symmetry energy and nucleon effective mass splitting on HIC observables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5768" y="3553852"/>
            <a:ext cx="366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/>
              <a:t>Yingxun</a:t>
            </a:r>
            <a:r>
              <a:rPr lang="en-US" altLang="zh-CN" sz="2800" dirty="0" smtClean="0"/>
              <a:t> Zhang (</a:t>
            </a:r>
            <a:r>
              <a:rPr lang="zh-CN" altLang="en-US" sz="2800" dirty="0" smtClean="0"/>
              <a:t>张英逊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33077" y="4623519"/>
            <a:ext cx="4199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China Institute of Atomic Energy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14290"/>
            <a:ext cx="8171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00FF"/>
                </a:solidFill>
              </a:rPr>
              <a:t>NuSYM14</a:t>
            </a:r>
          </a:p>
          <a:p>
            <a:pPr algn="ctr"/>
            <a:r>
              <a:rPr lang="en-US" sz="2400" b="1" dirty="0" smtClean="0"/>
              <a:t>University of Liverpool, Liverpool, UK, July 7-9, 2014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6024" y="5226784"/>
            <a:ext cx="8748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Collaborator:</a:t>
            </a:r>
          </a:p>
          <a:p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M.B.Tsang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（曾敏儿）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NSCL/Michigan State University </a:t>
            </a:r>
          </a:p>
          <a:p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Zhuxia</a:t>
            </a:r>
            <a:r>
              <a:rPr lang="en-US" altLang="zh-CN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zh-CN" alt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（李祝霞）</a:t>
            </a:r>
            <a:r>
              <a:rPr lang="en-US" altLang="zh-CN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China Institute of Atomic Energy,</a:t>
            </a:r>
          </a:p>
          <a:p>
            <a:r>
              <a:rPr lang="en-US" altLang="zh-CN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Hang Liu   </a:t>
            </a:r>
            <a:r>
              <a:rPr lang="zh-CN" alt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（刘航）</a:t>
            </a:r>
            <a:r>
              <a:rPr lang="en-US" altLang="zh-CN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Texas Advanced Computer center, University of Texas,</a:t>
            </a:r>
          </a:p>
          <a:p>
            <a:endParaRPr lang="en-US" altLang="zh-CN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661899"/>
            <a:ext cx="7416824" cy="83099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probing the  momentum dependence of symmetry potential(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n/p effective mass splitting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by HICs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3"/>
            <a:ext cx="6984776" cy="417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771800" y="6488668"/>
            <a:ext cx="320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J.Rizzo</a:t>
            </a:r>
            <a:r>
              <a:rPr lang="en-US" dirty="0" smtClean="0"/>
              <a:t>, et.al., </a:t>
            </a:r>
            <a:r>
              <a:rPr lang="en-US" dirty="0" err="1" smtClean="0"/>
              <a:t>Phys.Rev.C</a:t>
            </a:r>
            <a:r>
              <a:rPr lang="en-US" dirty="0" smtClean="0"/>
              <a:t> (2005</a:t>
            </a:r>
            <a:r>
              <a:rPr lang="en-US" dirty="0" smtClean="0"/>
              <a:t>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93747"/>
            <a:ext cx="835292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Symmetry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direct input instead of symmetry energy in the transport models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132856"/>
            <a:ext cx="889248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Here, we would like to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investigate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influence of symmetry energy and n/p effective mass splitting on heavy ion collisions observables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simultaneously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by using the transport model calculations with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Skyrme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type interaction.</a:t>
            </a:r>
            <a:endParaRPr lang="zh-CN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412776"/>
            <a:ext cx="87154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Skyrme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parameter sets have been adjusted for fitting the properties of nuclear matter, binding energy, actinide fission barrier, masses, …… Thus, E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L,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4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sym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m*_s, m*_v, ……. are correlated.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Skyrme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EDF, one can easily choose different values L, m*_v for similar K_0 and S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m*_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from lot of sets.</a:t>
            </a:r>
            <a:endParaRPr lang="en-US" altLang="zh-CN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Same interaction as nuclear structure studies, one may compare the constraints from nuclear structure studies and reaction studies.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could get the constraints on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Skyrme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parameters,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also on symmetry energy and n/p effective mass splitting from reaction data simultaneously.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60648"/>
            <a:ext cx="874846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reasons why we choose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Skyrme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interaction in transport models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32795"/>
          <a:stretch>
            <a:fillRect/>
          </a:stretch>
        </p:blipFill>
        <p:spPr bwMode="auto">
          <a:xfrm>
            <a:off x="214282" y="0"/>
            <a:ext cx="7140348" cy="288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448300"/>
            <a:ext cx="8820150" cy="14097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17934" y="694437"/>
            <a:ext cx="359726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New version of </a:t>
            </a:r>
            <a:r>
              <a:rPr lang="en-US" sz="2800" dirty="0" err="1" smtClean="0"/>
              <a:t>ImQMD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40968"/>
            <a:ext cx="370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Y.X. Zhang, </a:t>
            </a:r>
            <a:r>
              <a:rPr lang="en-US" sz="2400" dirty="0" err="1" smtClean="0"/>
              <a:t>M.B.Tsang</a:t>
            </a:r>
            <a:r>
              <a:rPr lang="en-US" sz="2400" dirty="0" smtClean="0"/>
              <a:t>, Z.X. Li, </a:t>
            </a:r>
            <a:r>
              <a:rPr lang="en-US" sz="2400" dirty="0" err="1" smtClean="0"/>
              <a:t>HLiu</a:t>
            </a:r>
            <a:r>
              <a:rPr lang="en-US" sz="2400" dirty="0" smtClean="0"/>
              <a:t>, PLB(2014)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4786322"/>
            <a:ext cx="1717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Changes: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928802"/>
            <a:ext cx="4214842" cy="186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9025" y="3857628"/>
            <a:ext cx="5514975" cy="1152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12" name="下箭头 11"/>
          <p:cNvSpPr/>
          <p:nvPr/>
        </p:nvSpPr>
        <p:spPr>
          <a:xfrm>
            <a:off x="4143372" y="4929198"/>
            <a:ext cx="357190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1520" y="1700807"/>
          <a:ext cx="8712968" cy="2016225"/>
        </p:xfrm>
        <a:graphic>
          <a:graphicData uri="http://schemas.openxmlformats.org/drawingml/2006/table">
            <a:tbl>
              <a:tblPr/>
              <a:tblGrid>
                <a:gridCol w="875272"/>
                <a:gridCol w="859241"/>
                <a:gridCol w="929783"/>
                <a:gridCol w="873199"/>
                <a:gridCol w="1031891"/>
                <a:gridCol w="538030"/>
                <a:gridCol w="538030"/>
                <a:gridCol w="1055982"/>
                <a:gridCol w="1068027"/>
                <a:gridCol w="943513"/>
              </a:tblGrid>
              <a:tr h="426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Para.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365F91"/>
                          </a:solidFill>
                          <a:latin typeface="Calibri"/>
                          <a:ea typeface="宋体"/>
                          <a:cs typeface="Times New Roman"/>
                        </a:rPr>
                        <a:t>Rho_0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E</a:t>
                      </a:r>
                      <a:r>
                        <a:rPr lang="en-US" sz="1800" b="1" kern="0" baseline="-2500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K</a:t>
                      </a:r>
                      <a:r>
                        <a:rPr lang="en-US" sz="1800" b="1" kern="0" baseline="-2500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0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Q</a:t>
                      </a:r>
                      <a:r>
                        <a:rPr lang="en-US" sz="1800" b="1" kern="0" baseline="-2500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i="1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J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i="1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L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K</a:t>
                      </a:r>
                      <a:r>
                        <a:rPr lang="en-US" sz="1800" b="1" kern="0" baseline="-2500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sym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m</a:t>
                      </a:r>
                      <a:r>
                        <a:rPr lang="en-US" sz="1800" b="1" kern="0" dirty="0" smtClea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*_s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365F91"/>
                          </a:solidFill>
                          <a:latin typeface="Calibri"/>
                          <a:ea typeface="宋体"/>
                          <a:cs typeface="Times New Roman"/>
                        </a:rPr>
                        <a:t>m*_n/m*_p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SLy4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0.16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-15.97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229.91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363.11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32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FF0000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46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-120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0.69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FF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&lt;1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094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0000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SkI2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0.158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-15.78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240.93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339.70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33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104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71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0.68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FF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&lt;1</a:t>
                      </a:r>
                      <a:endParaRPr lang="zh-CN" sz="1200" kern="10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 err="1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SkM</a:t>
                      </a:r>
                      <a:r>
                        <a:rPr lang="en-US" sz="1800" b="1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*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0.16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-15.77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216.61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386.09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30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46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-156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0.79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B0F0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&gt;1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26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Gs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0.158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-15.59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237.29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348.79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31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93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14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365F91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0.78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B0F0"/>
                          </a:solidFill>
                          <a:latin typeface="Times New Roman"/>
                          <a:ea typeface="CMR12"/>
                          <a:cs typeface="Times New Roman"/>
                        </a:rPr>
                        <a:t>&gt;1</a:t>
                      </a:r>
                      <a:endParaRPr lang="zh-CN" sz="1200" kern="100" dirty="0">
                        <a:solidFill>
                          <a:srgbClr val="365F9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284312" y="41166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Small </a:t>
                      </a:r>
                      <a:r>
                        <a:rPr lang="en-US" altLang="zh-CN" baseline="0" dirty="0" smtClean="0"/>
                        <a:t>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Large</a:t>
                      </a:r>
                      <a:r>
                        <a:rPr lang="en-US" altLang="zh-CN" baseline="0" dirty="0" smtClean="0"/>
                        <a:t> L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solidFill>
                            <a:srgbClr val="FF0000"/>
                          </a:solidFill>
                        </a:rPr>
                        <a:t>m_n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*&lt;</a:t>
                      </a:r>
                      <a:r>
                        <a:rPr lang="en-US" altLang="zh-CN" dirty="0" err="1" smtClean="0">
                          <a:solidFill>
                            <a:srgbClr val="FF0000"/>
                          </a:solidFill>
                        </a:rPr>
                        <a:t>m_p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SLy4 (L=46MeV)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SkI2 (L=104MeV)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solidFill>
                            <a:srgbClr val="0000FF"/>
                          </a:solidFill>
                        </a:rPr>
                        <a:t>m_n</a:t>
                      </a:r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*&gt;</a:t>
                      </a:r>
                      <a:r>
                        <a:rPr lang="en-US" altLang="zh-CN" dirty="0" err="1" smtClean="0">
                          <a:solidFill>
                            <a:srgbClr val="0000FF"/>
                          </a:solidFill>
                        </a:rPr>
                        <a:t>m_p</a:t>
                      </a:r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*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solidFill>
                            <a:srgbClr val="0000FF"/>
                          </a:solidFill>
                        </a:rPr>
                        <a:t>SkM</a:t>
                      </a:r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* (L=46MeV)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Gs (L=93MeV)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6512" y="-27384"/>
            <a:ext cx="402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Select four parameter sets</a:t>
            </a:r>
            <a:endParaRPr 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585068" y="653787"/>
            <a:ext cx="655320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i="1" dirty="0" smtClean="0"/>
              <a:t>K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= 230 ± 20MeV, S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= 32 ± 2MeV, m*_s=0.7+/-0.1 </a:t>
            </a:r>
          </a:p>
          <a:p>
            <a:r>
              <a:rPr lang="en-US" sz="2400" i="1" dirty="0" smtClean="0"/>
              <a:t>different </a:t>
            </a:r>
            <a:r>
              <a:rPr lang="en-US" sz="2400" i="1" dirty="0" smtClean="0">
                <a:solidFill>
                  <a:srgbClr val="FF0000"/>
                </a:solidFill>
              </a:rPr>
              <a:t>L </a:t>
            </a:r>
            <a:r>
              <a:rPr lang="en-US" sz="2400" i="1" dirty="0" smtClean="0"/>
              <a:t>and </a:t>
            </a:r>
            <a:r>
              <a:rPr lang="en-US" sz="2400" i="1" dirty="0" smtClean="0">
                <a:solidFill>
                  <a:srgbClr val="FF0000"/>
                </a:solidFill>
              </a:rPr>
              <a:t>n/p effective mass splitting.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6264175" cy="46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83568" y="551723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Below </a:t>
            </a:r>
            <a:r>
              <a:rPr lang="en-US" sz="2400" dirty="0" smtClean="0"/>
              <a:t>~200MeV</a:t>
            </a:r>
            <a:r>
              <a:rPr lang="en-US" sz="2400" dirty="0" smtClean="0"/>
              <a:t>, optical potential for symmetric matter can be well approximated by </a:t>
            </a:r>
            <a:r>
              <a:rPr lang="en-US" sz="2400" dirty="0" err="1" smtClean="0"/>
              <a:t>Skyrme</a:t>
            </a:r>
            <a:r>
              <a:rPr lang="en-US" sz="2400" dirty="0" smtClean="0"/>
              <a:t> type interaction.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401390" cy="45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7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Corresponding density dependence of symmetry energy , and the symmetry potential as a function of nucleon energy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910371"/>
            <a:ext cx="843487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The Larger the L is, the smaller the symmetry energy at &lt;rho0 is.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The larger the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sym</a:t>
            </a:r>
            <a:r>
              <a:rPr lang="en-US" sz="2400" dirty="0" smtClean="0"/>
              <a:t> is, the larger the n/p ratio is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1340768"/>
            <a:ext cx="392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Zhang, Tsang, Li, Liu,, PLB732,186(2014)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662" y="908720"/>
            <a:ext cx="534533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85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Isospin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diffusion and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isospin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transport ratios as a function of rapidity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06084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m*</a:t>
            </a:r>
            <a:r>
              <a:rPr lang="en-US" baseline="-25000" dirty="0" smtClean="0"/>
              <a:t>n</a:t>
            </a:r>
            <a:r>
              <a:rPr lang="en-US" dirty="0" smtClean="0"/>
              <a:t>&lt;m*</a:t>
            </a:r>
            <a:r>
              <a:rPr lang="en-US" baseline="-25000" dirty="0" smtClean="0"/>
              <a:t>p</a:t>
            </a:r>
            <a:r>
              <a:rPr lang="en-US" dirty="0" smtClean="0"/>
              <a:t>, the </a:t>
            </a:r>
            <a:r>
              <a:rPr lang="en-US" dirty="0" err="1" smtClean="0"/>
              <a:t>isospin</a:t>
            </a:r>
            <a:r>
              <a:rPr lang="en-US" dirty="0" smtClean="0"/>
              <a:t> diffusion process is accelerated due to larger Lane potential at </a:t>
            </a:r>
            <a:r>
              <a:rPr lang="en-US" dirty="0" err="1" smtClean="0"/>
              <a:t>subsaturation</a:t>
            </a:r>
            <a:r>
              <a:rPr lang="en-US" dirty="0" smtClean="0"/>
              <a:t> density.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5496" y="3388930"/>
            <a:ext cx="2975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8801100">
              <a:buFontTx/>
              <a:buNone/>
            </a:pPr>
            <a:r>
              <a:rPr lang="en-US" altLang="zh-CN" sz="2000" i="1" dirty="0" err="1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altLang="zh-CN" sz="2000" i="1" baseline="-25000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2000" i="1" dirty="0">
                <a:solidFill>
                  <a:srgbClr val="FF0000"/>
                </a:solidFill>
                <a:latin typeface="Times New Roman" pitchFamily="18" charset="0"/>
              </a:rPr>
              <a:t>=(2X-X</a:t>
            </a:r>
            <a:r>
              <a:rPr lang="en-US" altLang="zh-CN" sz="2000" i="1" baseline="-25000" dirty="0">
                <a:solidFill>
                  <a:srgbClr val="FF0000"/>
                </a:solidFill>
                <a:latin typeface="Times New Roman" pitchFamily="18" charset="0"/>
              </a:rPr>
              <a:t>AA</a:t>
            </a:r>
            <a:r>
              <a:rPr lang="en-US" altLang="zh-CN" sz="2000" i="1" dirty="0">
                <a:solidFill>
                  <a:srgbClr val="FF0000"/>
                </a:solidFill>
                <a:latin typeface="Times New Roman" pitchFamily="18" charset="0"/>
              </a:rPr>
              <a:t>-X</a:t>
            </a:r>
            <a:r>
              <a:rPr lang="en-US" altLang="zh-CN" sz="2000" i="1" baseline="-25000" dirty="0">
                <a:solidFill>
                  <a:srgbClr val="FF0000"/>
                </a:solidFill>
                <a:latin typeface="Times New Roman" pitchFamily="18" charset="0"/>
              </a:rPr>
              <a:t>BB</a:t>
            </a:r>
            <a:r>
              <a:rPr lang="en-US" altLang="zh-CN" sz="2000" i="1" dirty="0">
                <a:solidFill>
                  <a:srgbClr val="FF0000"/>
                </a:solidFill>
                <a:latin typeface="Times New Roman" pitchFamily="18" charset="0"/>
              </a:rPr>
              <a:t>)/(X</a:t>
            </a:r>
            <a:r>
              <a:rPr lang="en-US" altLang="zh-CN" sz="2000" i="1" baseline="-25000" dirty="0">
                <a:solidFill>
                  <a:srgbClr val="FF0000"/>
                </a:solidFill>
                <a:latin typeface="Times New Roman" pitchFamily="18" charset="0"/>
              </a:rPr>
              <a:t>AA</a:t>
            </a:r>
            <a:r>
              <a:rPr lang="en-US" altLang="zh-CN" sz="2000" i="1" dirty="0">
                <a:solidFill>
                  <a:srgbClr val="FF0000"/>
                </a:solidFill>
                <a:latin typeface="Times New Roman" pitchFamily="18" charset="0"/>
              </a:rPr>
              <a:t>-X</a:t>
            </a:r>
            <a:r>
              <a:rPr lang="en-US" altLang="zh-CN" sz="2000" i="1" baseline="-25000" dirty="0">
                <a:solidFill>
                  <a:srgbClr val="FF0000"/>
                </a:solidFill>
                <a:latin typeface="Times New Roman" pitchFamily="18" charset="0"/>
              </a:rPr>
              <a:t>BB</a:t>
            </a:r>
            <a:r>
              <a:rPr lang="en-US" altLang="zh-CN" sz="2000" i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35496" y="3781489"/>
            <a:ext cx="30963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000" i="1" dirty="0">
                <a:solidFill>
                  <a:srgbClr val="FF0000"/>
                </a:solidFill>
                <a:latin typeface="Times New Roman" pitchFamily="18" charset="0"/>
              </a:rPr>
              <a:t>In absence of </a:t>
            </a:r>
            <a:r>
              <a:rPr lang="en-US" altLang="zh-CN" sz="2000" i="1" dirty="0" err="1">
                <a:solidFill>
                  <a:srgbClr val="FF0000"/>
                </a:solidFill>
                <a:latin typeface="Times New Roman" pitchFamily="18" charset="0"/>
              </a:rPr>
              <a:t>isospin</a:t>
            </a:r>
            <a:r>
              <a:rPr lang="en-US" altLang="zh-CN" sz="2000" i="1" dirty="0">
                <a:solidFill>
                  <a:srgbClr val="FF0000"/>
                </a:solidFill>
                <a:latin typeface="Times New Roman" pitchFamily="18" charset="0"/>
              </a:rPr>
              <a:t> diffusion R=1 or R=-1, </a:t>
            </a:r>
          </a:p>
          <a:p>
            <a:pPr>
              <a:buFontTx/>
              <a:buNone/>
            </a:pPr>
            <a:r>
              <a:rPr lang="en-US" altLang="zh-CN" sz="2000" i="1" dirty="0">
                <a:solidFill>
                  <a:srgbClr val="FF0000"/>
                </a:solidFill>
                <a:latin typeface="Times New Roman" pitchFamily="18" charset="0"/>
              </a:rPr>
              <a:t>R~0 for </a:t>
            </a:r>
            <a:r>
              <a:rPr lang="en-US" altLang="zh-CN" sz="2000" i="1" dirty="0" err="1">
                <a:solidFill>
                  <a:srgbClr val="FF0000"/>
                </a:solidFill>
                <a:latin typeface="Times New Roman" pitchFamily="18" charset="0"/>
              </a:rPr>
              <a:t>isospin</a:t>
            </a:r>
            <a:r>
              <a:rPr lang="en-US" altLang="zh-CN" sz="2000" i="1" dirty="0">
                <a:solidFill>
                  <a:srgbClr val="FF0000"/>
                </a:solidFill>
                <a:latin typeface="Times New Roman" pitchFamily="18" charset="0"/>
              </a:rPr>
              <a:t> equilibrium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536" y="784820"/>
            <a:ext cx="39624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dirty="0" err="1">
                <a:solidFill>
                  <a:srgbClr val="FF0066"/>
                </a:solidFill>
                <a:latin typeface="Times New Roman" pitchFamily="18" charset="0"/>
              </a:rPr>
              <a:t>Isospin</a:t>
            </a:r>
            <a:r>
              <a:rPr lang="en-US" altLang="zh-CN" sz="1800" dirty="0">
                <a:solidFill>
                  <a:srgbClr val="FF0066"/>
                </a:solidFill>
                <a:latin typeface="Times New Roman" pitchFamily="18" charset="0"/>
              </a:rPr>
              <a:t> diffusion occurs only in asymmetric systems A+B, and diffusion ability depends on the symmetry </a:t>
            </a:r>
            <a:r>
              <a:rPr lang="en-US" altLang="zh-CN" sz="1800" dirty="0" smtClean="0">
                <a:solidFill>
                  <a:srgbClr val="FF0066"/>
                </a:solidFill>
                <a:latin typeface="Times New Roman" pitchFamily="18" charset="0"/>
              </a:rPr>
              <a:t>energy and n/p effective mass splitting.</a:t>
            </a:r>
            <a:endParaRPr lang="en-US" altLang="zh-CN" sz="1800" dirty="0">
              <a:solidFill>
                <a:srgbClr val="FF0066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7" y="4941168"/>
            <a:ext cx="6696743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Ri</a:t>
            </a:r>
            <a:r>
              <a:rPr lang="en-US" dirty="0" smtClean="0">
                <a:solidFill>
                  <a:srgbClr val="FF0000"/>
                </a:solidFill>
              </a:rPr>
              <a:t>(SLy4, L=46MeV, m*_n&lt;m*_p)</a:t>
            </a:r>
            <a:r>
              <a:rPr lang="en-US" dirty="0" smtClean="0">
                <a:solidFill>
                  <a:srgbClr val="0000FF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Ri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SkM</a:t>
            </a:r>
            <a:r>
              <a:rPr lang="en-US" dirty="0" smtClean="0">
                <a:solidFill>
                  <a:srgbClr val="FF0000"/>
                </a:solidFill>
              </a:rPr>
              <a:t>*, L=46MeV, m*_n&gt;m*_p) </a:t>
            </a:r>
            <a:r>
              <a:rPr lang="en-US" dirty="0" smtClean="0">
                <a:solidFill>
                  <a:srgbClr val="0000FF"/>
                </a:solidFill>
              </a:rPr>
              <a:t>&lt;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Ri</a:t>
            </a:r>
            <a:r>
              <a:rPr lang="en-US" dirty="0" smtClean="0">
                <a:solidFill>
                  <a:srgbClr val="FF0000"/>
                </a:solidFill>
              </a:rPr>
              <a:t>(SkI2, L=104MeV, m*_n&lt;m*_p)</a:t>
            </a:r>
            <a:r>
              <a:rPr lang="en-US" dirty="0" smtClean="0">
                <a:solidFill>
                  <a:srgbClr val="0000FF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Ri</a:t>
            </a:r>
            <a:r>
              <a:rPr lang="en-US" dirty="0" smtClean="0">
                <a:solidFill>
                  <a:srgbClr val="FF0000"/>
                </a:solidFill>
              </a:rPr>
              <a:t>(Gs, L=93MeV, m*_n&gt;m*_p)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5787261"/>
            <a:ext cx="788436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R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is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more sensitive to</a:t>
            </a:r>
            <a:r>
              <a:rPr lang="en-US" sz="2800" i="1" dirty="0" smtClean="0">
                <a:solidFill>
                  <a:srgbClr val="FF0000"/>
                </a:solidFill>
              </a:rPr>
              <a:t> L</a:t>
            </a:r>
            <a:r>
              <a:rPr lang="en-US" sz="2800" i="1" dirty="0" smtClean="0"/>
              <a:t> than </a:t>
            </a:r>
            <a:r>
              <a:rPr lang="en-US" sz="2800" i="1" dirty="0" smtClean="0">
                <a:solidFill>
                  <a:srgbClr val="FF0000"/>
                </a:solidFill>
              </a:rPr>
              <a:t>n/p effective mass splitting.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47667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A=124Sn, B=112Sn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692696"/>
            <a:ext cx="392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Zhang, Tsang, Li, Liu,, PLB732,186(2014)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352" y="735087"/>
            <a:ext cx="84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calculated results of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from SLy4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can fall in the data range.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84185"/>
            <a:ext cx="924714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For SLy4 and </a:t>
            </a:r>
            <a:r>
              <a:rPr lang="en-US" sz="3200" dirty="0" err="1" smtClean="0"/>
              <a:t>SkM</a:t>
            </a:r>
            <a:r>
              <a:rPr lang="en-US" sz="3200" dirty="0" smtClean="0"/>
              <a:t>*, they have S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=30-32MeV, L=46MeV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36510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Isospin</a:t>
            </a:r>
            <a:r>
              <a:rPr lang="en-US" sz="2800" dirty="0" smtClean="0"/>
              <a:t> diffusion data is hard to distinguish the effective mass splitting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846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n/p and DR(n/p) ratios as a function of kinetic energy</a:t>
            </a:r>
            <a:endParaRPr lang="zh-CN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39552" y="764704"/>
          <a:ext cx="3593406" cy="821560"/>
        </p:xfrm>
        <a:graphic>
          <a:graphicData uri="http://schemas.openxmlformats.org/presentationml/2006/ole">
            <p:oleObj spid="_x0000_s17410" name="公式" r:id="rId3" imgW="1942920" imgH="444240" progId="Equation.3">
              <p:embed/>
            </p:oleObj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69383" y="928018"/>
            <a:ext cx="33750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703638"/>
            <a:r>
              <a:rPr lang="en-US" altLang="zh-CN" sz="2100" b="1" dirty="0">
                <a:solidFill>
                  <a:srgbClr val="0000FF"/>
                </a:solidFill>
                <a:latin typeface="Times New Roman" pitchFamily="18" charset="0"/>
              </a:rPr>
              <a:t>DR(n/p)=</a:t>
            </a:r>
            <a:r>
              <a:rPr lang="en-US" altLang="zh-CN" sz="2100" b="1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zh-CN" sz="2100" b="1" baseline="-25000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zh-CN" sz="2100" b="1" baseline="-25000" dirty="0">
                <a:solidFill>
                  <a:srgbClr val="0000FF"/>
                </a:solidFill>
                <a:latin typeface="Times New Roman" pitchFamily="18" charset="0"/>
              </a:rPr>
              <a:t>/p</a:t>
            </a:r>
            <a:r>
              <a:rPr lang="en-US" altLang="zh-CN" sz="2100" b="1" dirty="0">
                <a:solidFill>
                  <a:srgbClr val="0000FF"/>
                </a:solidFill>
                <a:latin typeface="Times New Roman" pitchFamily="18" charset="0"/>
              </a:rPr>
              <a:t>(124)/</a:t>
            </a:r>
            <a:r>
              <a:rPr lang="en-US" altLang="zh-CN" sz="2100" b="1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altLang="zh-CN" sz="2100" b="1" baseline="-25000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zh-CN" sz="2100" b="1" baseline="-25000" dirty="0">
                <a:solidFill>
                  <a:srgbClr val="0000FF"/>
                </a:solidFill>
                <a:latin typeface="Times New Roman" pitchFamily="18" charset="0"/>
              </a:rPr>
              <a:t>/p</a:t>
            </a:r>
            <a:r>
              <a:rPr lang="en-US" altLang="zh-CN" sz="2100" b="1" dirty="0">
                <a:solidFill>
                  <a:srgbClr val="0000FF"/>
                </a:solidFill>
                <a:latin typeface="Times New Roman" pitchFamily="18" charset="0"/>
              </a:rPr>
              <a:t>(112)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8" y="1823333"/>
            <a:ext cx="30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The Larger the L is, the smaller the n/p ratio is.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m*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&lt;m*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enhance the Y(n)/Y(p) ratios at higher kinetic energy region.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DR(n/p) ratios are sensitive to the n/p effective mass splitting.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5903893"/>
            <a:ext cx="788436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Y(n)/Y(p) </a:t>
            </a:r>
            <a:r>
              <a:rPr lang="en-US" sz="2800" i="1" dirty="0" smtClean="0">
                <a:solidFill>
                  <a:schemeClr val="tx1"/>
                </a:solidFill>
              </a:rPr>
              <a:t>and</a:t>
            </a:r>
            <a:r>
              <a:rPr lang="en-US" sz="2800" i="1" dirty="0" smtClean="0">
                <a:solidFill>
                  <a:srgbClr val="FF0000"/>
                </a:solidFill>
              </a:rPr>
              <a:t> DR(n/p) </a:t>
            </a:r>
            <a:r>
              <a:rPr lang="en-US" sz="2800" i="1" dirty="0" smtClean="0"/>
              <a:t>are more sensitive to </a:t>
            </a:r>
            <a:r>
              <a:rPr lang="en-US" sz="2800" i="1" dirty="0" smtClean="0">
                <a:solidFill>
                  <a:srgbClr val="FF0000"/>
                </a:solidFill>
              </a:rPr>
              <a:t>n/p effective mass splitting </a:t>
            </a:r>
            <a:r>
              <a:rPr lang="en-US" sz="2800" i="1" dirty="0" smtClean="0"/>
              <a:t> than </a:t>
            </a:r>
            <a:r>
              <a:rPr lang="en-US" sz="2800" i="1" dirty="0" smtClean="0">
                <a:solidFill>
                  <a:srgbClr val="FF0000"/>
                </a:solidFill>
              </a:rPr>
              <a:t>L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714488"/>
            <a:ext cx="169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50AMeV, b=2fm</a:t>
            </a:r>
            <a:endParaRPr lang="zh-CN" alt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5220072" cy="364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57148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Outline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64305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1, Symmetry energy and n/p effective mass splitting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996" y="5013176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Summary and outlook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998" y="3174067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Influence of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Skyrme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force on HIC observables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isospin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diffusion and DR(n/p) ratios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6095327" cy="438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6263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n/p and DR(n/p) at different beam energy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5" y="1772816"/>
            <a:ext cx="3275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Y(n)/Y(p) obtained with m*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&gt;m*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greater than that with m*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&lt;m*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cases at lower beam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 beam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4788024" y="1314346"/>
            <a:ext cx="1773800" cy="962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561824" y="764704"/>
            <a:ext cx="1729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Cross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908720"/>
            <a:ext cx="5118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SLy4 (S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=32MeV, L=46MeV, m*</a:t>
            </a:r>
            <a:r>
              <a:rPr lang="en-US" sz="2400" baseline="-250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&lt;m*</a:t>
            </a:r>
            <a:r>
              <a:rPr lang="en-US" sz="2400" baseline="-250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err="1" smtClean="0">
                <a:solidFill>
                  <a:srgbClr val="0000FF"/>
                </a:solidFill>
              </a:rPr>
              <a:t>SkM</a:t>
            </a:r>
            <a:r>
              <a:rPr lang="en-US" sz="2400" dirty="0" smtClean="0">
                <a:solidFill>
                  <a:srgbClr val="0000FF"/>
                </a:solidFill>
              </a:rPr>
              <a:t>*(S</a:t>
            </a:r>
            <a:r>
              <a:rPr lang="en-US" sz="2400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=30MeV, L=46MeV, m*</a:t>
            </a:r>
            <a:r>
              <a:rPr lang="en-US" sz="2400" baseline="-250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&gt;m*</a:t>
            </a:r>
            <a:r>
              <a:rPr lang="en-US" sz="2400" baseline="-25000" dirty="0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176464" cy="597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4856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Theoretical predictions and New data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83404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D.D.S.Coupland</a:t>
            </a:r>
            <a:r>
              <a:rPr lang="en-US" dirty="0" smtClean="0"/>
              <a:t>, et al., arXiv:1406.4546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700808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New data </a:t>
            </a:r>
            <a:r>
              <a:rPr lang="en-US" sz="2800" dirty="0" smtClean="0"/>
              <a:t>see</a:t>
            </a:r>
            <a:r>
              <a:rPr lang="en-US" sz="2800" dirty="0" smtClean="0"/>
              <a:t>ms </a:t>
            </a:r>
            <a:r>
              <a:rPr lang="en-US" sz="2800" dirty="0" smtClean="0"/>
              <a:t>to favor small effective mass splitting at high momentum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smtClean="0"/>
              <a:t>need more </a:t>
            </a:r>
            <a:r>
              <a:rPr lang="en-US" sz="2800" dirty="0" smtClean="0"/>
              <a:t>calculations with different effective mass </a:t>
            </a:r>
            <a:r>
              <a:rPr lang="en-US" sz="2800" dirty="0" smtClean="0"/>
              <a:t>splitting  to understand this difference.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23528" y="188640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Separately change the effective mass splitting values in the code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75128" y="836712"/>
            <a:ext cx="6845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input variables for </a:t>
            </a:r>
            <a:r>
              <a:rPr lang="en-US" sz="2800" dirty="0" err="1" smtClean="0"/>
              <a:t>ImQMD</a:t>
            </a:r>
            <a:r>
              <a:rPr lang="en-US" sz="2800" dirty="0" smtClean="0"/>
              <a:t>, as same as in MSL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1331476"/>
            <a:ext cx="538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MSL parameters, </a:t>
            </a:r>
            <a:r>
              <a:rPr lang="en-US" dirty="0" err="1" smtClean="0"/>
              <a:t>L.W.Chen</a:t>
            </a:r>
            <a:r>
              <a:rPr lang="en-US" dirty="0" smtClean="0"/>
              <a:t>, et al., PRC82, 024321(2010)</a:t>
            </a:r>
            <a:endParaRPr 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83568" y="1750879"/>
          <a:ext cx="7632848" cy="4836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912"/>
                <a:gridCol w="1622912"/>
                <a:gridCol w="1532750"/>
                <a:gridCol w="1442588"/>
                <a:gridCol w="1081941"/>
                <a:gridCol w="329745"/>
              </a:tblGrid>
              <a:tr h="365376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376">
                <a:tc>
                  <a:txBody>
                    <a:bodyPr/>
                    <a:lstStyle/>
                    <a:p>
                      <a:r>
                        <a:rPr lang="en-US" dirty="0" smtClean="0"/>
                        <a:t>Rho0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376">
                <a:tc>
                  <a:txBody>
                    <a:bodyPr/>
                    <a:lstStyle/>
                    <a:p>
                      <a:r>
                        <a:rPr lang="en-US" dirty="0" smtClean="0"/>
                        <a:t>E0 (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376">
                <a:tc>
                  <a:txBody>
                    <a:bodyPr/>
                    <a:lstStyle/>
                    <a:p>
                      <a:r>
                        <a:rPr lang="en-US" dirty="0" smtClean="0"/>
                        <a:t>K0 (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376">
                <a:tc>
                  <a:txBody>
                    <a:bodyPr/>
                    <a:lstStyle/>
                    <a:p>
                      <a:r>
                        <a:rPr lang="en-US" dirty="0" smtClean="0"/>
                        <a:t>Ms*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37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Mv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37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-25000" dirty="0" smtClean="0"/>
                        <a:t> </a:t>
                      </a:r>
                      <a:endParaRPr lang="en-US" baseline="-25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376">
                <a:tc>
                  <a:txBody>
                    <a:bodyPr/>
                    <a:lstStyle/>
                    <a:p>
                      <a:r>
                        <a:rPr lang="en-US" dirty="0" smtClean="0"/>
                        <a:t>L (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064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G_sur</a:t>
                      </a:r>
                      <a:r>
                        <a:rPr lang="en-US" dirty="0" smtClean="0"/>
                        <a:t> (MeVfm^2)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064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G_sur,iso</a:t>
                      </a:r>
                      <a:r>
                        <a:rPr lang="en-US" baseline="0" dirty="0" smtClean="0"/>
                        <a:t> (MeVfm^2)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-4.99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0649">
                <a:tc>
                  <a:txBody>
                    <a:bodyPr/>
                    <a:lstStyle/>
                    <a:p>
                      <a:r>
                        <a:rPr lang="en-US" dirty="0" smtClean="0"/>
                        <a:t>Xs*/</a:t>
                      </a:r>
                      <a:r>
                        <a:rPr lang="en-US" dirty="0" err="1" smtClean="0"/>
                        <a:t>xs_free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1-eta*rho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(mu*/mu)^2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7340"/>
            <a:ext cx="842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Coalescence invariant Y(n)/Y(p) ratio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Ebeam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=50AMeV, b=2fm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486466" cy="354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507" y="980728"/>
            <a:ext cx="475049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3" y="5085184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CI-Y(n)/Y(p) ratio is sensitive to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effective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mass splitting 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*),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and S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50AMeV.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CI-Y(n)/Y(p) weakly depends on K0, ms*, and in-medium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446196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49" y="1124744"/>
            <a:ext cx="4438451" cy="342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504" y="107340"/>
            <a:ext cx="857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Coalescence invariant Y(n)/Y(p) ratio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Ebeam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=120AMeV, b=2fm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486916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CI-Y(n)/Y(p) ratio at high energy region is sensitive to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effective mass splitting 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 120AMeV.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CI-Y(n)/Y(p) weakly depends on K0, S0, L, ms*, and in-medium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27384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 and outlook</a:t>
            </a:r>
            <a:endParaRPr lang="zh-CN" alt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836712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Developed a new version of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ImQMD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which can accommodate the Standard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Skyrme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interaction in parameters. It can bridge the reaction and structure study by using same EDF.</a:t>
            </a:r>
          </a:p>
          <a:p>
            <a:endParaRPr lang="en-US" sz="2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2, 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(y)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support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SLy4 and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interactions, they have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L=46MeV.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CI-Y(n)/Y(p) ratio is sensitive to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L and effective mass splitting (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 50AMeV, and weakly depends on K0, ms*, and in-medium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CI-Y(n)/Y(p) ratio at high energy region is sensitive to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effective mass splitting (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 120AMeV, and weakly depends on the K0, S0, L, ms*, and in-medium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5, the behaviors of symmetry potential at high momentum should be further understand.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276872"/>
            <a:ext cx="5621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Thanks for your attention!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68874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2974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Charge distribution</a:t>
            </a:r>
            <a:endParaRPr lang="zh-CN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484784"/>
            <a:ext cx="3275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Weak dependence on the parameters we selected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3995772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beam</a:t>
            </a:r>
            <a:r>
              <a:rPr lang="en-US" dirty="0" smtClean="0"/>
              <a:t>=50AMeV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7158" y="142852"/>
            <a:ext cx="5654112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</a:rPr>
              <a:t>Isospin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</a:rPr>
              <a:t> asymmetric Equation of State</a:t>
            </a:r>
            <a:endParaRPr lang="en-US" altLang="zh-CN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28596" y="4815557"/>
            <a:ext cx="8496300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703638">
              <a:buFontTx/>
              <a:buNone/>
            </a:pPr>
            <a:r>
              <a:rPr lang="en-US" altLang="zh-CN" sz="2000" i="1" dirty="0">
                <a:solidFill>
                  <a:srgbClr val="0000FF"/>
                </a:solidFill>
                <a:latin typeface="Times New Roman" pitchFamily="18" charset="0"/>
              </a:rPr>
              <a:t>S(</a:t>
            </a:r>
            <a:r>
              <a:rPr lang="en-US" altLang="zh-CN" sz="2000" i="1" dirty="0">
                <a:solidFill>
                  <a:srgbClr val="0000FF"/>
                </a:solidFill>
                <a:latin typeface="SymbolPS" pitchFamily="18" charset="2"/>
              </a:rPr>
              <a:t>r</a:t>
            </a:r>
            <a:r>
              <a:rPr lang="en-US" altLang="zh-CN" sz="2000" i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</a:rPr>
              <a:t> is the density dependence of symmetry energy, it is a key ingredient of the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itchFamily="18" charset="0"/>
              </a:rPr>
              <a:t>isospin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</a:rPr>
              <a:t> asymmetric </a:t>
            </a:r>
            <a:r>
              <a:rPr lang="en-US" altLang="zh-CN" sz="2000" i="1" dirty="0">
                <a:solidFill>
                  <a:srgbClr val="0000FF"/>
                </a:solidFill>
                <a:latin typeface="Times New Roman" pitchFamily="18" charset="0"/>
              </a:rPr>
              <a:t>EOS. However, </a:t>
            </a:r>
            <a:r>
              <a:rPr lang="en-US" altLang="zh-CN" i="1" dirty="0">
                <a:solidFill>
                  <a:srgbClr val="FF0066"/>
                </a:solidFill>
              </a:rPr>
              <a:t>S(</a:t>
            </a:r>
            <a:r>
              <a:rPr lang="en-US" altLang="zh-CN" i="1" dirty="0">
                <a:solidFill>
                  <a:srgbClr val="FF0066"/>
                </a:solidFill>
                <a:latin typeface="SymbolPS" pitchFamily="18" charset="2"/>
              </a:rPr>
              <a:t>r</a:t>
            </a:r>
            <a:r>
              <a:rPr lang="en-US" altLang="zh-CN" i="1" dirty="0">
                <a:solidFill>
                  <a:srgbClr val="FF0066"/>
                </a:solidFill>
              </a:rPr>
              <a:t>)</a:t>
            </a:r>
            <a:r>
              <a:rPr lang="en-US" altLang="zh-CN" dirty="0">
                <a:solidFill>
                  <a:srgbClr val="FF0066"/>
                </a:solidFill>
              </a:rPr>
              <a:t>  uncertainty</a:t>
            </a: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2143108" y="714356"/>
          <a:ext cx="4110037" cy="388938"/>
        </p:xfrm>
        <a:graphic>
          <a:graphicData uri="http://schemas.openxmlformats.org/presentationml/2006/ole">
            <p:oleObj spid="_x0000_s1026" name="公式" r:id="rId3" imgW="2412720" imgH="228600" progId="Equation.3">
              <p:embed/>
            </p:oleObj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28596" y="1686287"/>
            <a:ext cx="4608512" cy="224676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703638">
              <a:buFontTx/>
              <a:buNone/>
            </a:pPr>
            <a:r>
              <a:rPr lang="en-US" altLang="zh-CN" sz="2000" i="1" dirty="0">
                <a:solidFill>
                  <a:schemeClr val="tx1"/>
                </a:solidFill>
                <a:latin typeface="Times New Roman" pitchFamily="18" charset="0"/>
              </a:rPr>
              <a:t>It is a fundamental properties of nuclear matter, and is very important for understanding </a:t>
            </a:r>
          </a:p>
          <a:p>
            <a:pPr defTabSz="3703638">
              <a:buFont typeface="Arial" pitchFamily="34" charset="0"/>
              <a:buChar char="•"/>
            </a:pPr>
            <a:r>
              <a:rPr lang="en-US" altLang="zh-CN" sz="20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2000" i="1" dirty="0" smtClean="0">
                <a:latin typeface="Times New Roman" pitchFamily="18" charset="0"/>
              </a:rPr>
              <a:t> properties of nuclear structure </a:t>
            </a:r>
          </a:p>
          <a:p>
            <a:pPr defTabSz="3703638">
              <a:buFont typeface="Arial" pitchFamily="34" charset="0"/>
              <a:buChar char="•"/>
            </a:pPr>
            <a:r>
              <a:rPr lang="en-US" altLang="zh-CN" sz="2000" i="1" dirty="0" smtClean="0">
                <a:solidFill>
                  <a:schemeClr val="tx1"/>
                </a:solidFill>
                <a:latin typeface="Times New Roman" pitchFamily="18" charset="0"/>
              </a:rPr>
              <a:t>  properties of  neutron star</a:t>
            </a:r>
          </a:p>
          <a:p>
            <a:pPr defTabSz="3703638">
              <a:buFont typeface="Arial" pitchFamily="34" charset="0"/>
              <a:buChar char="•"/>
            </a:pPr>
            <a:r>
              <a:rPr lang="en-US" altLang="zh-CN" sz="2000" i="1" dirty="0" smtClean="0">
                <a:latin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itchFamily="18" charset="0"/>
              </a:rPr>
              <a:t> properties of heavy ion reactio</a:t>
            </a:r>
            <a:r>
              <a:rPr lang="en-US" altLang="zh-CN" sz="2000" i="1" dirty="0" smtClean="0">
                <a:latin typeface="Times New Roman" pitchFamily="18" charset="0"/>
              </a:rPr>
              <a:t>n mechanism</a:t>
            </a:r>
            <a:endParaRPr lang="en-US" altLang="zh-CN" sz="20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788024" y="1052736"/>
            <a:ext cx="4134871" cy="3804344"/>
            <a:chOff x="3470" y="935"/>
            <a:chExt cx="2290" cy="221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0597"/>
            <a:stretch>
              <a:fillRect/>
            </a:stretch>
          </p:blipFill>
          <p:spPr bwMode="auto">
            <a:xfrm>
              <a:off x="3651" y="935"/>
              <a:ext cx="2109" cy="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 rot="16200000">
              <a:off x="3176" y="1864"/>
              <a:ext cx="8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S(</a:t>
              </a:r>
              <a:r>
                <a:rPr lang="en-US" altLang="zh-CN" sz="1800">
                  <a:solidFill>
                    <a:schemeClr val="tx1"/>
                  </a:solidFill>
                  <a:latin typeface="SymbolPS" pitchFamily="18" charset="2"/>
                </a:rPr>
                <a:t>r</a:t>
              </a:r>
              <a:r>
                <a:rPr lang="en-US" altLang="zh-CN" sz="1800">
                  <a:solidFill>
                    <a:schemeClr val="tx1"/>
                  </a:solidFill>
                </a:rPr>
                <a:t>) (MeV)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1600" y="5613047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is the</a:t>
            </a:r>
            <a:r>
              <a:rPr lang="en-US" sz="2400" dirty="0" smtClean="0"/>
              <a:t> uncertainty from?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density dependent, momentum dependent, tensor force, exchange term, …..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3851920" y="764704"/>
            <a:ext cx="5292080" cy="2520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圆角矩形 7"/>
          <p:cNvSpPr/>
          <p:nvPr/>
        </p:nvSpPr>
        <p:spPr>
          <a:xfrm>
            <a:off x="3923928" y="764704"/>
            <a:ext cx="3312368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69041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836712"/>
            <a:ext cx="479800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51920" y="1268760"/>
            <a:ext cx="159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two-body term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97422" y="1484784"/>
            <a:ext cx="173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three-body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242088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Mom. dependent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13" y="-27384"/>
            <a:ext cx="9000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Example,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density dependent of symmetry energy from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Skyrme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interaction in HF: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492896"/>
            <a:ext cx="19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Density dependent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68"/>
            <a:ext cx="8317588" cy="350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上箭头 10"/>
          <p:cNvSpPr/>
          <p:nvPr/>
        </p:nvSpPr>
        <p:spPr>
          <a:xfrm>
            <a:off x="7812360" y="1484784"/>
            <a:ext cx="216024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上箭头 11"/>
          <p:cNvSpPr/>
          <p:nvPr/>
        </p:nvSpPr>
        <p:spPr>
          <a:xfrm>
            <a:off x="5508104" y="1988840"/>
            <a:ext cx="21602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5076056" y="2780928"/>
            <a:ext cx="26642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9" idx="2"/>
          </p:cNvCxnSpPr>
          <p:nvPr/>
        </p:nvCxnSpPr>
        <p:spPr>
          <a:xfrm flipH="1" flipV="1">
            <a:off x="5557751" y="2862228"/>
            <a:ext cx="1894569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03648" y="5733256"/>
            <a:ext cx="734481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Symmetry energy depends on both the density dependent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momentum dependent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(effective mass) term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16" y="1688735"/>
            <a:ext cx="3707904" cy="651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332656"/>
            <a:ext cx="889248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Effective mass: slope of single particle potential as a function of  k.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268760"/>
            <a:ext cx="6585203" cy="7792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908720"/>
            <a:ext cx="1731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Effective mass: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204864"/>
            <a:ext cx="3077990" cy="72008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132856"/>
            <a:ext cx="2448272" cy="6995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35896" y="234888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K-mass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96336" y="227687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E-mass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335706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068960"/>
            <a:ext cx="3096344" cy="91743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2761" y="3255367"/>
            <a:ext cx="3023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Effective mass splitting</a:t>
            </a:r>
            <a:endParaRPr lang="en-US" sz="240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2771800" y="4005064"/>
            <a:ext cx="6070242" cy="2852936"/>
            <a:chOff x="2771800" y="4005064"/>
            <a:chExt cx="6070242" cy="28529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71800" y="4005064"/>
              <a:ext cx="6070242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923928" y="4005064"/>
              <a:ext cx="42243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a typeface="宋体" pitchFamily="2" charset="-122"/>
                </a:rPr>
                <a:t>R. Chen et al., PRC 85, 024305 (2012).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19464" y="1700808"/>
            <a:ext cx="4824536" cy="3888432"/>
            <a:chOff x="1071538" y="2604117"/>
            <a:chExt cx="5572164" cy="4137251"/>
          </a:xfrm>
        </p:grpSpPr>
        <p:grpSp>
          <p:nvGrpSpPr>
            <p:cNvPr id="3" name="组合 13"/>
            <p:cNvGrpSpPr/>
            <p:nvPr/>
          </p:nvGrpSpPr>
          <p:grpSpPr>
            <a:xfrm>
              <a:off x="1071538" y="2604117"/>
              <a:ext cx="5572164" cy="4137251"/>
              <a:chOff x="714348" y="2065549"/>
              <a:chExt cx="5572164" cy="413725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14348" y="2136987"/>
                <a:ext cx="5572164" cy="4065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928794" y="2065549"/>
                <a:ext cx="36315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err="1" smtClean="0"/>
                  <a:t>WHLong</a:t>
                </a:r>
                <a:r>
                  <a:rPr lang="en-US" altLang="zh-CN" sz="1400" dirty="0" smtClean="0"/>
                  <a:t>, N Van </a:t>
                </a:r>
                <a:r>
                  <a:rPr lang="en-US" altLang="zh-CN" sz="1400" dirty="0" err="1" smtClean="0"/>
                  <a:t>Giai</a:t>
                </a:r>
                <a:r>
                  <a:rPr lang="en-US" altLang="zh-CN" sz="1400" dirty="0" smtClean="0"/>
                  <a:t>, </a:t>
                </a:r>
                <a:r>
                  <a:rPr lang="en-US" altLang="zh-CN" sz="1400" dirty="0" err="1" smtClean="0"/>
                  <a:t>J.Meng</a:t>
                </a:r>
                <a:r>
                  <a:rPr lang="en-US" altLang="zh-CN" sz="1400" dirty="0" smtClean="0"/>
                  <a:t>, PLB640(2008)150</a:t>
                </a:r>
                <a:endParaRPr lang="zh-CN" altLang="en-US" sz="14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714612" y="5286388"/>
              <a:ext cx="1579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RHF with PKO1</a:t>
              </a:r>
              <a:endParaRPr lang="zh-CN" altLang="en-US" dirty="0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431722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32656"/>
            <a:ext cx="3096344" cy="9174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2761" y="519063"/>
            <a:ext cx="3023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Effective mass splitting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66555"/>
            <a:ext cx="6768752" cy="462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3568" y="606367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must constrain the L and effective mass splitting together.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544" y="38666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no strong correlation between effective mass splitting and slope of symmetry energy.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647588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496" y="4462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Constraints on the n/p effective mass splitting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*&gt;mp*)  and symmetry energy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B.A.Li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et.al., PRC2006,2010).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1218238"/>
            <a:ext cx="3002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/>
              <a:t>CXu,BALi,LWChen</a:t>
            </a:r>
            <a:r>
              <a:rPr lang="en-US" altLang="zh-CN" sz="1600" dirty="0" smtClean="0"/>
              <a:t>, PRC82,054607</a:t>
            </a: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6444208" y="2636912"/>
            <a:ext cx="2507418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sym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,E)=22.75-0.21E</a:t>
            </a:r>
          </a:p>
          <a:p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*&gt;m</a:t>
            </a:r>
            <a:r>
              <a:rPr lang="en-US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*-m</a:t>
            </a:r>
            <a:r>
              <a:rPr lang="en-US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*)/m=0.32</a:t>
            </a:r>
            <a:r>
              <a:rPr lang="en-US" dirty="0" smtClean="0">
                <a:solidFill>
                  <a:srgbClr val="7030A0"/>
                </a:solidFill>
                <a:latin typeface="Symbol" pitchFamily="18" charset="2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35716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Need more information on n/p effective mass splitting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away from the normal density</a:t>
            </a:r>
            <a:endParaRPr lang="en-US" altLang="zh-CN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Sign of effective mass splitting can be changed with energy? 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.......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HICs (away from normal density and Fermi momentum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need transport model</a:t>
            </a:r>
            <a:endParaRPr lang="zh-CN" alt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27880"/>
            <a:ext cx="5616624" cy="40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76620</TotalTime>
  <Words>1544</Words>
  <Application>Microsoft Office PowerPoint</Application>
  <PresentationFormat>全屏显示(4:3)</PresentationFormat>
  <Paragraphs>230</Paragraphs>
  <Slides>27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Office 主题</vt:lpstr>
      <vt:lpstr>公式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starcraft</dc:creator>
  <cp:lastModifiedBy>meijian li</cp:lastModifiedBy>
  <cp:revision>358</cp:revision>
  <dcterms:created xsi:type="dcterms:W3CDTF">2012-04-17T03:57:09Z</dcterms:created>
  <dcterms:modified xsi:type="dcterms:W3CDTF">2014-07-08T06:48:26Z</dcterms:modified>
</cp:coreProperties>
</file>