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04" r:id="rId3"/>
    <p:sldId id="259" r:id="rId4"/>
    <p:sldId id="260" r:id="rId5"/>
    <p:sldId id="261" r:id="rId6"/>
    <p:sldId id="268" r:id="rId7"/>
    <p:sldId id="264" r:id="rId8"/>
    <p:sldId id="263" r:id="rId9"/>
    <p:sldId id="265" r:id="rId10"/>
    <p:sldId id="270" r:id="rId11"/>
    <p:sldId id="272" r:id="rId12"/>
    <p:sldId id="274" r:id="rId13"/>
    <p:sldId id="302" r:id="rId14"/>
    <p:sldId id="303" r:id="rId15"/>
    <p:sldId id="278" r:id="rId16"/>
    <p:sldId id="279" r:id="rId17"/>
    <p:sldId id="30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B4D"/>
    <a:srgbClr val="2B2B2B"/>
    <a:srgbClr val="C80045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76" autoAdjust="0"/>
    <p:restoredTop sz="94660"/>
  </p:normalViewPr>
  <p:slideViewPr>
    <p:cSldViewPr snapToGrid="0" snapToObjects="1">
      <p:cViewPr>
        <p:scale>
          <a:sx n="97" d="100"/>
          <a:sy n="97" d="100"/>
        </p:scale>
        <p:origin x="-92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9940-805A-544C-9CE9-32117CA7E6C5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97D56-B1E1-D241-B83D-4014080CD8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8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2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7D56-B1E1-D241-B83D-4014080CD8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9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7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9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6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4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1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2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8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ACD7-C0C7-1A49-A9F5-E2B3D5447E53}" type="datetimeFigureOut">
              <a:rPr lang="fr-FR" smtClean="0"/>
              <a:t>10/07/14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5.jpe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3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gif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gif"/><Relationship Id="rId7" Type="http://schemas.openxmlformats.org/officeDocument/2006/relationships/image" Target="../media/image9.png"/><Relationship Id="rId8" Type="http://schemas.openxmlformats.org/officeDocument/2006/relationships/image" Target="../media/image10.gif"/><Relationship Id="rId9" Type="http://schemas.openxmlformats.org/officeDocument/2006/relationships/image" Target="../media/image11.png"/><Relationship Id="rId10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jpe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>
            <a:alphaModFix amt="4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239"/>
                    </a14:imgEffect>
                    <a14:imgEffect>
                      <a14:saturation sa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774478"/>
            <a:ext cx="8730534" cy="5826977"/>
          </a:xfrm>
          <a:prstGeom prst="rect">
            <a:avLst/>
          </a:prstGeom>
          <a:solidFill>
            <a:schemeClr val="bg1"/>
          </a:solidFill>
          <a:effectLst>
            <a:softEdge rad="8128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1" y="906971"/>
            <a:ext cx="8754687" cy="221252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First </a:t>
            </a:r>
            <a:r>
              <a:rPr lang="fr-FR" sz="3200" b="1" dirty="0" err="1">
                <a:solidFill>
                  <a:srgbClr val="A80038"/>
                </a:solidFill>
                <a:latin typeface="Garamond"/>
                <a:cs typeface="Garamond"/>
              </a:rPr>
              <a:t>m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easurement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of the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isoscalar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giant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resonances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in </a:t>
            </a:r>
            <a:r>
              <a:rPr lang="fr-FR" sz="3200" b="1" dirty="0">
                <a:solidFill>
                  <a:srgbClr val="A80038"/>
                </a:solidFill>
                <a:latin typeface="Garamond"/>
                <a:cs typeface="Garamond"/>
              </a:rPr>
              <a:t>a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neutron-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rich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nucleus: </a:t>
            </a:r>
            <a:r>
              <a:rPr lang="fr-FR" sz="3200" b="1" baseline="30000" dirty="0" smtClean="0">
                <a:solidFill>
                  <a:srgbClr val="A80038"/>
                </a:solidFill>
                <a:latin typeface="Garamond"/>
                <a:cs typeface="Garamond"/>
              </a:rPr>
              <a:t>68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Ni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with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the active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target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MAYA</a:t>
            </a:r>
            <a:endParaRPr lang="fr-FR" sz="1400" b="1" dirty="0">
              <a:solidFill>
                <a:srgbClr val="A80038"/>
              </a:solidFill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433422"/>
            <a:ext cx="8496944" cy="100306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F00AC"/>
                </a:solidFill>
                <a:latin typeface="Garamond"/>
                <a:cs typeface="Garamond"/>
              </a:rPr>
              <a:t>Marine VANDEBROUCK</a:t>
            </a:r>
          </a:p>
          <a:p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Present</a:t>
            </a:r>
            <a:r>
              <a:rPr lang="fr-FR" sz="16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address</a:t>
            </a:r>
            <a:r>
              <a:rPr lang="fr-FR" sz="16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marine.vandebrouck@ganil.fr</a:t>
            </a:r>
            <a:endParaRPr lang="fr-FR" sz="1600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endParaRPr lang="fr-FR" sz="2400" b="1" dirty="0" smtClean="0">
              <a:solidFill>
                <a:srgbClr val="7F00AC"/>
              </a:solidFill>
              <a:latin typeface="Garamond"/>
              <a:cs typeface="Garamond"/>
            </a:endParaRPr>
          </a:p>
          <a:p>
            <a:endParaRPr lang="fr-FR" sz="2400" b="1" dirty="0" smtClean="0">
              <a:solidFill>
                <a:srgbClr val="7F00AC"/>
              </a:solidFill>
              <a:latin typeface="Garamond"/>
              <a:cs typeface="Garamond"/>
            </a:endParaRPr>
          </a:p>
          <a:p>
            <a:endParaRPr lang="fr-FR" sz="2400" b="1" dirty="0" smtClean="0">
              <a:solidFill>
                <a:srgbClr val="7F00AC"/>
              </a:solidFill>
              <a:latin typeface="Garamond"/>
              <a:cs typeface="Garamond"/>
            </a:endParaRPr>
          </a:p>
          <a:p>
            <a:endParaRPr lang="fr-FR" sz="1900" b="1" dirty="0" smtClean="0">
              <a:solidFill>
                <a:srgbClr val="7F00AC"/>
              </a:solidFill>
              <a:latin typeface="Garamond"/>
              <a:cs typeface="Garam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0" y="70161"/>
            <a:ext cx="991980" cy="6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481" y="216756"/>
            <a:ext cx="1670693" cy="4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307275" y="3400767"/>
            <a:ext cx="358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Isoscalar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Giant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Resonances</a:t>
            </a:r>
            <a:endParaRPr lang="fr-FR" dirty="0" smtClean="0">
              <a:solidFill>
                <a:srgbClr val="813B4D"/>
              </a:solidFill>
              <a:latin typeface="Garamond"/>
              <a:cs typeface="Garamond"/>
            </a:endParaRPr>
          </a:p>
          <a:p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Motivations</a:t>
            </a:r>
          </a:p>
          <a:p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Setup : the active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target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MAYA</a:t>
            </a:r>
          </a:p>
          <a:p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Results</a:t>
            </a:r>
            <a:endParaRPr lang="fr-FR" dirty="0">
              <a:solidFill>
                <a:srgbClr val="813B4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02" y="85652"/>
            <a:ext cx="1062170" cy="5844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78288" y="6210561"/>
            <a:ext cx="377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Garamond"/>
                <a:cs typeface="Garamond"/>
              </a:rPr>
              <a:t>M. Vandebrouck </a:t>
            </a:r>
            <a:r>
              <a:rPr lang="fr-FR" sz="1400" b="1" i="1" dirty="0" smtClean="0">
                <a:solidFill>
                  <a:schemeClr val="accent5">
                    <a:lumMod val="75000"/>
                  </a:schemeClr>
                </a:solidFill>
                <a:latin typeface="Garamond"/>
                <a:cs typeface="Garamond"/>
              </a:rPr>
              <a:t>et al. </a:t>
            </a:r>
            <a:r>
              <a:rPr lang="fr-FR" sz="1400" b="1" dirty="0" err="1">
                <a:solidFill>
                  <a:schemeClr val="accent5">
                    <a:lumMod val="75000"/>
                  </a:schemeClr>
                </a:solidFill>
                <a:latin typeface="Garamond"/>
                <a:cs typeface="Garamond"/>
              </a:rPr>
              <a:t>a</a:t>
            </a:r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Garamond"/>
                <a:cs typeface="Garamond"/>
              </a:rPr>
              <a:t>ccepted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Garamond"/>
                <a:cs typeface="Garamond"/>
              </a:rPr>
              <a:t> in PRL (2014) </a:t>
            </a:r>
            <a:endParaRPr lang="fr-FR" sz="1400" b="1" dirty="0">
              <a:solidFill>
                <a:schemeClr val="accent5">
                  <a:lumMod val="7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759409" y="21081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3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7504" y="941819"/>
            <a:ext cx="8928992" cy="1815882"/>
          </a:xfrm>
          <a:prstGeom prst="rect">
            <a:avLst/>
          </a:prstGeom>
          <a:solidFill>
            <a:srgbClr val="FFFFFF"/>
          </a:solidFill>
          <a:ln w="31750">
            <a:solidFill>
              <a:srgbClr val="7F00AC"/>
            </a:solidFill>
          </a:ln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48" y="1545316"/>
            <a:ext cx="2316856" cy="16676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2240" y="15475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ACTAR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141277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0"/>
              <a:buChar char=""/>
            </a:pPr>
            <a:r>
              <a:rPr lang="fr-FR" dirty="0" err="1" smtClean="0">
                <a:ea typeface="Wingdings"/>
                <a:cs typeface="Wingdings"/>
                <a:sym typeface="Wingdings"/>
              </a:rPr>
              <a:t>Each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simulated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event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is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reconstructed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with</a:t>
            </a:r>
            <a:r>
              <a:rPr lang="fr-FR" dirty="0">
                <a:ea typeface="Wingdings"/>
                <a:cs typeface="Wingdings"/>
                <a:sym typeface="Wingdings"/>
              </a:rPr>
              <a:t> the code for </a:t>
            </a:r>
            <a:r>
              <a:rPr lang="fr-FR" dirty="0" err="1">
                <a:ea typeface="Wingdings"/>
                <a:cs typeface="Wingdings"/>
                <a:sym typeface="Wingdings"/>
              </a:rPr>
              <a:t>physical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 smtClean="0">
                <a:ea typeface="Wingdings"/>
                <a:cs typeface="Wingdings"/>
                <a:sym typeface="Wingdings"/>
              </a:rPr>
              <a:t>events</a:t>
            </a:r>
            <a:endParaRPr lang="fr-FR" dirty="0" smtClean="0">
              <a:ea typeface="Wingdings"/>
              <a:cs typeface="Wingdings"/>
              <a:sym typeface="Wingdings"/>
            </a:endParaRPr>
          </a:p>
          <a:p>
            <a:pPr algn="just"/>
            <a:endParaRPr lang="fr-FR" dirty="0">
              <a:latin typeface="Garamond"/>
              <a:ea typeface="Wingdings"/>
              <a:cs typeface="Garamond"/>
              <a:sym typeface="Wingdings"/>
            </a:endParaRPr>
          </a:p>
          <a:p>
            <a:r>
              <a:rPr lang="fr-FR" dirty="0">
                <a:latin typeface="Garamond"/>
                <a:ea typeface="Wingdings"/>
                <a:cs typeface="Garamond"/>
                <a:sym typeface="Wingdings"/>
              </a:rPr>
              <a:t>            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Geometric</a:t>
            </a:r>
            <a:r>
              <a:rPr lang="fr-FR" dirty="0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 and reconstruction </a:t>
            </a:r>
            <a:r>
              <a:rPr lang="fr-FR" dirty="0" err="1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efficiency</a:t>
            </a:r>
            <a:endParaRPr lang="fr-FR" dirty="0">
              <a:solidFill>
                <a:srgbClr val="9900CC"/>
              </a:solidFill>
              <a:ea typeface="Wingdings"/>
              <a:cs typeface="Wingdings"/>
              <a:sym typeface="Wingding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980728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ramond"/>
                <a:ea typeface="Wingdings"/>
                <a:cs typeface="Garamond"/>
                <a:sym typeface="Wingdings"/>
              </a:rPr>
              <a:t>   </a:t>
            </a:r>
            <a:r>
              <a:rPr lang="fr-FR" dirty="0" err="1">
                <a:ea typeface="Wingdings"/>
                <a:cs typeface="Wingdings"/>
                <a:sym typeface="Wingdings"/>
              </a:rPr>
              <a:t>Geometric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efficiency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using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ActarSim</a:t>
            </a:r>
            <a:r>
              <a:rPr lang="fr-FR" dirty="0">
                <a:ea typeface="Wingdings"/>
                <a:cs typeface="Wingdings"/>
                <a:sym typeface="Wingdings"/>
              </a:rPr>
              <a:t> code (</a:t>
            </a:r>
            <a:r>
              <a:rPr lang="fr-FR" dirty="0" err="1">
                <a:ea typeface="Wingdings"/>
                <a:cs typeface="Wingdings"/>
                <a:sym typeface="Wingdings"/>
              </a:rPr>
              <a:t>based</a:t>
            </a:r>
            <a:r>
              <a:rPr lang="fr-FR" dirty="0">
                <a:ea typeface="Wingdings"/>
                <a:cs typeface="Wingdings"/>
                <a:sym typeface="Wingdings"/>
              </a:rPr>
              <a:t> on Geant4 and ROOT) </a:t>
            </a:r>
          </a:p>
          <a:p>
            <a:endParaRPr lang="fr-FR" dirty="0"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13" name="Flèche droite 11"/>
          <p:cNvSpPr/>
          <p:nvPr/>
        </p:nvSpPr>
        <p:spPr>
          <a:xfrm>
            <a:off x="395536" y="2348880"/>
            <a:ext cx="360040" cy="216024"/>
          </a:xfrm>
          <a:prstGeom prst="rightArrow">
            <a:avLst>
              <a:gd name="adj1" fmla="val 50000"/>
              <a:gd name="adj2" fmla="val 396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84168" y="32327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Ni(</a:t>
            </a:r>
            <a:r>
              <a:rPr lang="fr-FR" sz="1400" b="1" i="1" dirty="0" err="1">
                <a:solidFill>
                  <a:srgbClr val="A80038"/>
                </a:solidFill>
              </a:rPr>
              <a:t>d,d</a:t>
            </a:r>
            <a:r>
              <a:rPr lang="fr-FR" sz="1400" b="1" i="1" dirty="0">
                <a:solidFill>
                  <a:srgbClr val="A80038"/>
                </a:solidFill>
              </a:rPr>
              <a:t>’)</a:t>
            </a:r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Ni* </a:t>
            </a:r>
            <a:endParaRPr lang="fr-FR" sz="1400" b="1" dirty="0"/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619672" y="3193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cs typeface="Garamond"/>
              </a:rPr>
              <a:t> </a:t>
            </a:r>
            <a:r>
              <a:rPr lang="fr-FR" sz="1400" b="1" i="1" baseline="30000" dirty="0">
                <a:solidFill>
                  <a:srgbClr val="9900CC"/>
                </a:solidFill>
                <a:cs typeface="Garamond"/>
              </a:rPr>
              <a:t>68</a:t>
            </a:r>
            <a:r>
              <a:rPr lang="fr-FR" sz="1400" b="1" i="1" dirty="0">
                <a:solidFill>
                  <a:srgbClr val="9900CC"/>
                </a:solidFill>
                <a:cs typeface="Garamond"/>
              </a:rPr>
              <a:t>Ni(α,α’)</a:t>
            </a:r>
            <a:r>
              <a:rPr lang="fr-FR" sz="1400" b="1" i="1" baseline="30000" dirty="0">
                <a:solidFill>
                  <a:srgbClr val="9900CC"/>
                </a:solidFill>
                <a:cs typeface="Garamond"/>
              </a:rPr>
              <a:t>68</a:t>
            </a:r>
            <a:r>
              <a:rPr lang="fr-FR" sz="1400" b="1" i="1" dirty="0">
                <a:solidFill>
                  <a:srgbClr val="9900CC"/>
                </a:solidFill>
                <a:cs typeface="Garamond"/>
              </a:rPr>
              <a:t>Ni* </a:t>
            </a:r>
            <a:endParaRPr lang="fr-FR" sz="1400" b="1" dirty="0">
              <a:cs typeface="Garamond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 descr="EffGeoAlph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" y="3596604"/>
            <a:ext cx="4472580" cy="3029049"/>
          </a:xfrm>
          <a:prstGeom prst="rect">
            <a:avLst/>
          </a:prstGeom>
        </p:spPr>
      </p:pic>
      <p:pic>
        <p:nvPicPr>
          <p:cNvPr id="11" name="Image 10" descr="EffGeoDeut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3" y="3596604"/>
            <a:ext cx="4472581" cy="30290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Efficiency</a:t>
            </a:r>
            <a:r>
              <a:rPr lang="fr-FR" sz="2000" b="1" dirty="0" smtClean="0">
                <a:solidFill>
                  <a:srgbClr val="A80038"/>
                </a:solidFill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162974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 descr="Figur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56" y="1035337"/>
            <a:ext cx="5817356" cy="5616708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66628"/>
              </p:ext>
            </p:extLst>
          </p:nvPr>
        </p:nvGraphicFramePr>
        <p:xfrm>
          <a:off x="5252913" y="4303080"/>
          <a:ext cx="3775533" cy="16053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8511"/>
                <a:gridCol w="1258511"/>
                <a:gridCol w="1258511"/>
              </a:tblGrid>
              <a:tr h="3420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Centroid</a:t>
                      </a:r>
                      <a:r>
                        <a:rPr lang="fr-FR" sz="1600" dirty="0" smtClean="0"/>
                        <a:t> (MeV)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FWHM</a:t>
                      </a:r>
                    </a:p>
                    <a:p>
                      <a:pPr algn="ctr"/>
                      <a:r>
                        <a:rPr lang="fr-FR" sz="1600" dirty="0" smtClean="0"/>
                        <a:t>(MeV)</a:t>
                      </a:r>
                      <a:endParaRPr lang="fr-FR" sz="1600" dirty="0"/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12.9±1.0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1.2±0.4</a:t>
                      </a:r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15.9±1.3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2.3±1.0</a:t>
                      </a:r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21.1±1.9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1.3±1.0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2800" b="1" i="1" dirty="0" smtClean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2800" b="1" i="1" dirty="0" smtClean="0">
                <a:solidFill>
                  <a:srgbClr val="A80038"/>
                </a:solidFill>
              </a:rPr>
              <a:t>Ni*</a:t>
            </a:r>
          </a:p>
          <a:p>
            <a:pPr algn="ctr"/>
            <a:r>
              <a:rPr lang="fr-FR" sz="2000" b="1" dirty="0" smtClean="0">
                <a:solidFill>
                  <a:srgbClr val="A80038"/>
                </a:solidFill>
              </a:rPr>
              <a:t>Excitation </a:t>
            </a:r>
            <a:r>
              <a:rPr lang="fr-FR" sz="2000" b="1" dirty="0" err="1" smtClean="0">
                <a:solidFill>
                  <a:srgbClr val="A80038"/>
                </a:solidFill>
              </a:rPr>
              <a:t>energy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spectra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52913" y="6366370"/>
            <a:ext cx="377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Garamond"/>
                <a:cs typeface="Garamond"/>
              </a:rPr>
              <a:t>M. Vandebrouck </a:t>
            </a:r>
            <a:r>
              <a:rPr lang="fr-FR" sz="1400" b="1" i="1" dirty="0" smtClean="0">
                <a:solidFill>
                  <a:schemeClr val="bg1"/>
                </a:solidFill>
                <a:latin typeface="Garamond"/>
                <a:cs typeface="Garamond"/>
              </a:rPr>
              <a:t>et al. </a:t>
            </a:r>
            <a:r>
              <a:rPr lang="fr-FR" sz="1400" b="1" dirty="0" err="1">
                <a:solidFill>
                  <a:schemeClr val="bg1"/>
                </a:solidFill>
                <a:latin typeface="Garamond"/>
                <a:cs typeface="Garamond"/>
              </a:rPr>
              <a:t>a</a:t>
            </a:r>
            <a:r>
              <a:rPr lang="fr-FR" sz="1400" b="1" dirty="0" err="1" smtClean="0">
                <a:solidFill>
                  <a:schemeClr val="bg1"/>
                </a:solidFill>
                <a:latin typeface="Garamond"/>
                <a:cs typeface="Garamond"/>
              </a:rPr>
              <a:t>ccepted</a:t>
            </a:r>
            <a:r>
              <a:rPr lang="fr-FR" sz="1400" b="1" dirty="0" smtClean="0">
                <a:solidFill>
                  <a:schemeClr val="bg1"/>
                </a:solidFill>
                <a:latin typeface="Garamond"/>
                <a:cs typeface="Garamond"/>
              </a:rPr>
              <a:t> in PRL (2014) </a:t>
            </a:r>
            <a:endParaRPr lang="fr-FR" sz="14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117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43" name="Rectangle à coins arrondis 42"/>
          <p:cNvSpPr/>
          <p:nvPr/>
        </p:nvSpPr>
        <p:spPr>
          <a:xfrm>
            <a:off x="2653896" y="4010380"/>
            <a:ext cx="3888432" cy="2060064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875278" y="4010380"/>
            <a:ext cx="3430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Results</a:t>
            </a:r>
            <a:endParaRPr lang="fr-FR" b="1" dirty="0" smtClean="0">
              <a:latin typeface="Garamond"/>
              <a:cs typeface="Garamond"/>
            </a:endParaRPr>
          </a:p>
          <a:p>
            <a:endParaRPr lang="fr-FR" b="1" dirty="0" smtClean="0"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= 0 </a:t>
            </a:r>
            <a:r>
              <a:rPr lang="fr-FR" sz="1600" b="1" dirty="0" err="1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 12.9 MeV </a:t>
            </a:r>
            <a:r>
              <a:rPr lang="fr-FR" sz="1600" dirty="0" smtClean="0">
                <a:latin typeface="Garamond"/>
                <a:cs typeface="Garamond"/>
                <a:sym typeface="Wingdings"/>
              </a:rPr>
              <a:t>: EWSR 33±13%</a:t>
            </a:r>
          </a:p>
          <a:p>
            <a:endParaRPr lang="fr-FR" sz="1600" dirty="0" smtClean="0"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b="1" dirty="0" smtClean="0">
                <a:solidFill>
                  <a:srgbClr val="0000FF"/>
                </a:solidFill>
                <a:latin typeface="Garamond"/>
                <a:cs typeface="Garamond"/>
                <a:sym typeface="Wingdings"/>
              </a:rPr>
              <a:t>L = 2 </a:t>
            </a:r>
            <a:r>
              <a:rPr lang="fr-FR" sz="1600" b="1" dirty="0" err="1">
                <a:solidFill>
                  <a:srgbClr val="0000FF"/>
                </a:solidFill>
                <a:latin typeface="Garamond"/>
                <a:cs typeface="Garamond"/>
                <a:sym typeface="Wingdings"/>
              </a:rPr>
              <a:t>at</a:t>
            </a:r>
            <a:r>
              <a:rPr lang="fr-FR" sz="1600" b="1" dirty="0">
                <a:solidFill>
                  <a:srgbClr val="0000FF"/>
                </a:solidFill>
                <a:latin typeface="Garamond"/>
                <a:cs typeface="Garamond"/>
                <a:sym typeface="Wingdings"/>
              </a:rPr>
              <a:t> 15.9 MeV </a:t>
            </a:r>
            <a:r>
              <a:rPr lang="fr-FR" sz="1600" dirty="0">
                <a:latin typeface="Garamond"/>
                <a:cs typeface="Garamond"/>
                <a:sym typeface="Wingdings"/>
              </a:rPr>
              <a:t>: EWSR 22±7</a:t>
            </a:r>
            <a:r>
              <a:rPr lang="fr-FR" sz="1600" dirty="0" smtClean="0">
                <a:latin typeface="Garamond"/>
                <a:cs typeface="Garamond"/>
                <a:sym typeface="Wingdings"/>
              </a:rPr>
              <a:t>%</a:t>
            </a:r>
          </a:p>
          <a:p>
            <a:endParaRPr lang="fr-FR" sz="1600" dirty="0"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= 0 </a:t>
            </a:r>
            <a:r>
              <a:rPr lang="fr-FR" sz="1600" b="1" dirty="0" err="1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 21.1 </a:t>
            </a:r>
            <a:r>
              <a:rPr lang="fr-FR" sz="1600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MeV </a:t>
            </a:r>
            <a:r>
              <a:rPr lang="fr-FR" sz="1600" dirty="0">
                <a:latin typeface="Garamond"/>
                <a:cs typeface="Garamond"/>
                <a:sym typeface="Wingdings"/>
              </a:rPr>
              <a:t>: EWSR </a:t>
            </a:r>
            <a:r>
              <a:rPr lang="fr-FR" sz="1600" dirty="0" smtClean="0">
                <a:latin typeface="Garamond"/>
                <a:cs typeface="Garamond"/>
                <a:sym typeface="Wingdings"/>
              </a:rPr>
              <a:t>52±22% </a:t>
            </a:r>
          </a:p>
          <a:p>
            <a:endParaRPr lang="fr-FR" sz="1600" dirty="0">
              <a:latin typeface="Garamond"/>
              <a:cs typeface="Garamond"/>
              <a:sym typeface="Wingding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 descr="MethGausAlpha48_DistriSof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" y="1222355"/>
            <a:ext cx="2859097" cy="1936319"/>
          </a:xfrm>
          <a:prstGeom prst="rect">
            <a:avLst/>
          </a:prstGeom>
        </p:spPr>
      </p:pic>
      <p:pic>
        <p:nvPicPr>
          <p:cNvPr id="7" name="Image 6" descr="MethGausAlpha48_DistriGM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33" y="1222355"/>
            <a:ext cx="2858518" cy="19359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55121" y="1416952"/>
            <a:ext cx="10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12.9MeV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36007" y="1416952"/>
            <a:ext cx="10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21.1MeV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</a:t>
            </a:r>
            <a:r>
              <a:rPr lang="fr-FR" sz="2800" b="1" i="1" dirty="0" smtClean="0">
                <a:solidFill>
                  <a:srgbClr val="A80038"/>
                </a:solidFill>
              </a:rPr>
              <a:t>*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Angular</a:t>
            </a:r>
            <a:r>
              <a:rPr lang="fr-FR" sz="2000" b="1" dirty="0" smtClean="0">
                <a:solidFill>
                  <a:srgbClr val="A80038"/>
                </a:solidFill>
              </a:rPr>
              <a:t> distribution</a:t>
            </a:r>
          </a:p>
        </p:txBody>
      </p:sp>
      <p:pic>
        <p:nvPicPr>
          <p:cNvPr id="13" name="Image 12" descr="MethGaussAlpha_DistriQua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99" y="1222356"/>
            <a:ext cx="2873651" cy="19461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09259" y="1424245"/>
            <a:ext cx="10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15.9MeV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94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7MeV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7" t="5826" r="6627" b="-5826"/>
          <a:stretch/>
        </p:blipFill>
        <p:spPr>
          <a:xfrm>
            <a:off x="3104634" y="4416989"/>
            <a:ext cx="2737717" cy="1854115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4299841" y="4506161"/>
            <a:ext cx="14401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E*(</a:t>
            </a:r>
            <a:r>
              <a:rPr lang="fr-FR" sz="1200" b="1" baseline="30000" dirty="0" smtClean="0"/>
              <a:t>68</a:t>
            </a:r>
            <a:r>
              <a:rPr lang="fr-FR" sz="1200" b="1" dirty="0" smtClean="0"/>
              <a:t>Ni) = 27 MeV</a:t>
            </a:r>
            <a:endParaRPr lang="fr-FR" sz="1200" b="1" dirty="0"/>
          </a:p>
        </p:txBody>
      </p:sp>
      <p:pic>
        <p:nvPicPr>
          <p:cNvPr id="8" name="Image 7" descr="25MeV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0" t="5900" r="6690" b="-5900"/>
          <a:stretch/>
        </p:blipFill>
        <p:spPr>
          <a:xfrm>
            <a:off x="185217" y="4416989"/>
            <a:ext cx="2740743" cy="186213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1403648" y="4501831"/>
            <a:ext cx="14401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E*(</a:t>
            </a:r>
            <a:r>
              <a:rPr lang="fr-FR" sz="1200" b="1" baseline="30000" dirty="0" smtClean="0"/>
              <a:t>68</a:t>
            </a:r>
            <a:r>
              <a:rPr lang="fr-FR" sz="1200" b="1" dirty="0" smtClean="0"/>
              <a:t>Ni) = 25 MeV</a:t>
            </a:r>
            <a:endParaRPr lang="fr-FR" sz="1200" b="1" dirty="0"/>
          </a:p>
        </p:txBody>
      </p:sp>
      <p:pic>
        <p:nvPicPr>
          <p:cNvPr id="7" name="Image 6" descr="21MeV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9" t="6002" r="6709" b="-6002"/>
          <a:stretch/>
        </p:blipFill>
        <p:spPr>
          <a:xfrm>
            <a:off x="6048053" y="2336188"/>
            <a:ext cx="2737717" cy="1883156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7180480" y="2409302"/>
            <a:ext cx="15121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E*(</a:t>
            </a:r>
            <a:r>
              <a:rPr lang="fr-FR" sz="1200" b="1" baseline="30000" dirty="0" smtClean="0"/>
              <a:t>68</a:t>
            </a:r>
            <a:r>
              <a:rPr lang="fr-FR" sz="1200" b="1" dirty="0" smtClean="0"/>
              <a:t>Ni) = 21 MeV</a:t>
            </a:r>
            <a:endParaRPr lang="fr-FR" sz="1200" b="1" dirty="0"/>
          </a:p>
        </p:txBody>
      </p:sp>
      <p:pic>
        <p:nvPicPr>
          <p:cNvPr id="6" name="Image 5" descr="17MeV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5" t="5887" r="6655" b="-5887"/>
          <a:stretch/>
        </p:blipFill>
        <p:spPr>
          <a:xfrm>
            <a:off x="3104634" y="2330243"/>
            <a:ext cx="2737717" cy="188531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291021" y="24079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E*(</a:t>
            </a:r>
            <a:r>
              <a:rPr lang="fr-FR" sz="1200" b="1" baseline="30000" dirty="0" smtClean="0"/>
              <a:t>68</a:t>
            </a:r>
            <a:r>
              <a:rPr lang="fr-FR" sz="1200" b="1" dirty="0" smtClean="0"/>
              <a:t>Ni) </a:t>
            </a:r>
            <a:r>
              <a:rPr lang="fr-FR" sz="1200" b="1" smtClean="0"/>
              <a:t>= 17 MeV </a:t>
            </a:r>
            <a:endParaRPr lang="fr-FR" sz="1200" b="1" dirty="0"/>
          </a:p>
        </p:txBody>
      </p:sp>
      <p:pic>
        <p:nvPicPr>
          <p:cNvPr id="4" name="Image 3" descr="13MeV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7" t="6030" r="6707" b="-5949"/>
          <a:stretch/>
        </p:blipFill>
        <p:spPr>
          <a:xfrm>
            <a:off x="185217" y="2336188"/>
            <a:ext cx="2742189" cy="187936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403648" y="2407972"/>
            <a:ext cx="144016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E*(</a:t>
            </a:r>
            <a:r>
              <a:rPr lang="fr-FR" sz="1200" b="1" baseline="30000" dirty="0" smtClean="0"/>
              <a:t>68</a:t>
            </a:r>
            <a:r>
              <a:rPr lang="fr-FR" sz="1200" b="1" dirty="0" smtClean="0"/>
              <a:t>Ni) = 13 MeV</a:t>
            </a:r>
            <a:endParaRPr lang="fr-FR" sz="1200" b="1" dirty="0"/>
          </a:p>
        </p:txBody>
      </p:sp>
      <p:pic>
        <p:nvPicPr>
          <p:cNvPr id="62" name="Picture 2" descr="E:\dscn0299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4" name="ZoneTexte 53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</a:t>
            </a:r>
            <a:r>
              <a:rPr lang="fr-FR" sz="2800" b="1" i="1" dirty="0" smtClean="0">
                <a:solidFill>
                  <a:srgbClr val="A80038"/>
                </a:solidFill>
              </a:rPr>
              <a:t>*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Multipole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>
                <a:solidFill>
                  <a:srgbClr val="A80038"/>
                </a:solidFill>
              </a:rPr>
              <a:t>D</a:t>
            </a:r>
            <a:r>
              <a:rPr lang="fr-FR" sz="2000" b="1" dirty="0" err="1" smtClean="0">
                <a:solidFill>
                  <a:srgbClr val="A80038"/>
                </a:solidFill>
              </a:rPr>
              <a:t>ecomposition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>
                <a:solidFill>
                  <a:srgbClr val="A80038"/>
                </a:solidFill>
              </a:rPr>
              <a:t>A</a:t>
            </a:r>
            <a:r>
              <a:rPr lang="fr-FR" sz="2000" b="1" dirty="0" err="1" smtClean="0">
                <a:solidFill>
                  <a:srgbClr val="A80038"/>
                </a:solidFill>
              </a:rPr>
              <a:t>nalysis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908720"/>
            <a:ext cx="4968552" cy="86409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0"/>
          <a:srcRect r="1439"/>
          <a:stretch/>
        </p:blipFill>
        <p:spPr>
          <a:xfrm>
            <a:off x="6394404" y="4936800"/>
            <a:ext cx="2336867" cy="115162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516216" y="4978611"/>
            <a:ext cx="216024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5008808"/>
            <a:ext cx="144016" cy="1440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18607" y="4954797"/>
            <a:ext cx="1912664" cy="1123384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fr-FR" sz="1400" dirty="0" err="1" smtClean="0"/>
              <a:t>Experimental</a:t>
            </a:r>
            <a:r>
              <a:rPr lang="fr-FR" sz="1400" dirty="0" smtClean="0"/>
              <a:t> points</a:t>
            </a:r>
          </a:p>
          <a:p>
            <a:r>
              <a:rPr lang="fr-FR" sz="1400" dirty="0" smtClean="0"/>
              <a:t>L = 0</a:t>
            </a:r>
          </a:p>
          <a:p>
            <a:r>
              <a:rPr lang="fr-FR" sz="1400" dirty="0" smtClean="0"/>
              <a:t>L=1</a:t>
            </a:r>
          </a:p>
          <a:p>
            <a:r>
              <a:rPr lang="fr-FR" sz="1400" dirty="0" smtClean="0"/>
              <a:t>L = 2</a:t>
            </a:r>
          </a:p>
          <a:p>
            <a:r>
              <a:rPr lang="fr-FR" sz="1400" dirty="0" smtClean="0"/>
              <a:t>Background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5585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Qtreg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2" y="1951417"/>
            <a:ext cx="3210433" cy="21742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16762" y="2182863"/>
            <a:ext cx="70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L=0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</a:t>
            </a:r>
            <a:r>
              <a:rPr lang="fr-FR" sz="2800" b="1" i="1" dirty="0" smtClean="0">
                <a:solidFill>
                  <a:srgbClr val="A80038"/>
                </a:solidFill>
              </a:rPr>
              <a:t>*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Multipole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Decomposition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Analysis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  <p:pic>
        <p:nvPicPr>
          <p:cNvPr id="10" name="Image 9" descr="Annex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4" y="4354116"/>
            <a:ext cx="3235341" cy="2171228"/>
          </a:xfrm>
          <a:prstGeom prst="rect">
            <a:avLst/>
          </a:prstGeom>
        </p:spPr>
      </p:pic>
      <p:pic>
        <p:nvPicPr>
          <p:cNvPr id="4" name="Image 3" descr="MDA56_DipoleStregt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92" y="1951417"/>
            <a:ext cx="3230687" cy="218797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80899" y="4584128"/>
            <a:ext cx="70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L=2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59271" y="2174044"/>
            <a:ext cx="70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L=1</a:t>
            </a:r>
            <a:endParaRPr lang="fr-FR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029092" y="2252222"/>
            <a:ext cx="661835" cy="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67579" y="2252222"/>
            <a:ext cx="832871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909718"/>
            <a:ext cx="4968552" cy="864096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4266328" y="4540028"/>
            <a:ext cx="4715911" cy="1985316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61081" y="4495933"/>
            <a:ext cx="47159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cs typeface="Garamond"/>
              </a:rPr>
              <a:t>Résultats</a:t>
            </a:r>
          </a:p>
          <a:p>
            <a:pPr algn="ctr"/>
            <a:endParaRPr lang="fr-FR" sz="1200" b="1" dirty="0"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2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= 0 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: 	- fragmentation of the ISGMR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with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a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shoulder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at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21 MeV</a:t>
            </a:r>
          </a:p>
          <a:p>
            <a:pPr marL="0" lvl="2"/>
            <a:r>
              <a:rPr lang="fr-FR" sz="1200" dirty="0" smtClean="0">
                <a:latin typeface="Garamond"/>
                <a:cs typeface="Garamond"/>
                <a:sym typeface="Wingdings"/>
              </a:rPr>
              <a:t>		-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increase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of the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strenght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at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smtClean="0">
                <a:latin typeface="Garamond"/>
                <a:cs typeface="Garamond"/>
                <a:sym typeface="Wingdings"/>
              </a:rPr>
              <a:t>13 MeV</a:t>
            </a:r>
            <a:endParaRPr lang="fr-FR" sz="1200" dirty="0" smtClean="0">
              <a:latin typeface="Garamond"/>
              <a:cs typeface="Garamond"/>
              <a:sym typeface="Wingdings"/>
            </a:endParaRPr>
          </a:p>
          <a:p>
            <a:pPr marL="0" lvl="2"/>
            <a:endParaRPr lang="fr-FR" sz="1200" dirty="0"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200" b="1" dirty="0" smtClean="0">
                <a:latin typeface="Garamond"/>
                <a:cs typeface="Garamond"/>
                <a:sym typeface="Wingdings"/>
              </a:rPr>
              <a:t>L = 1 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: 	-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increase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of the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strenght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at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21MeV and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below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15MeV</a:t>
            </a:r>
          </a:p>
          <a:p>
            <a:endParaRPr lang="fr-FR" sz="1200" b="1" dirty="0">
              <a:solidFill>
                <a:srgbClr val="0000FF"/>
              </a:solidFill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200" b="1" dirty="0" smtClean="0">
                <a:solidFill>
                  <a:srgbClr val="0000FF"/>
                </a:solidFill>
                <a:latin typeface="Garamond"/>
                <a:cs typeface="Garamond"/>
                <a:sym typeface="Wingdings"/>
              </a:rPr>
              <a:t>L = 2 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: 	- concentration of the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strenght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around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16 MeV</a:t>
            </a:r>
          </a:p>
          <a:p>
            <a:endParaRPr lang="fr-FR" sz="1200" dirty="0" smtClean="0">
              <a:latin typeface="Garamond"/>
              <a:cs typeface="Garamond"/>
              <a:sym typeface="Wingdings"/>
            </a:endParaRPr>
          </a:p>
          <a:p>
            <a:r>
              <a:rPr lang="fr-FR" sz="1200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From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23 MeV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other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 </a:t>
            </a:r>
            <a:r>
              <a:rPr lang="fr-FR" sz="1200" dirty="0" err="1" smtClean="0">
                <a:latin typeface="Garamond"/>
                <a:cs typeface="Garamond"/>
                <a:sym typeface="Wingdings"/>
              </a:rPr>
              <a:t>multipolarities</a:t>
            </a:r>
            <a:r>
              <a:rPr lang="fr-FR" sz="1200" dirty="0" smtClean="0">
                <a:latin typeface="Garamond"/>
                <a:cs typeface="Garamond"/>
                <a:sym typeface="Wingdings"/>
              </a:rPr>
              <a:t>…</a:t>
            </a:r>
          </a:p>
        </p:txBody>
      </p:sp>
      <p:sp>
        <p:nvSpPr>
          <p:cNvPr id="3" name="Ellipse 2"/>
          <p:cNvSpPr/>
          <p:nvPr/>
        </p:nvSpPr>
        <p:spPr>
          <a:xfrm>
            <a:off x="3995936" y="1124744"/>
            <a:ext cx="288032" cy="432048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73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224880" y="3699479"/>
            <a:ext cx="8689584" cy="2060584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5037" y="3728738"/>
            <a:ext cx="8639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Synthesis</a:t>
            </a:r>
            <a:r>
              <a:rPr lang="fr-FR" b="1" dirty="0" smtClean="0">
                <a:latin typeface="Garamond"/>
                <a:cs typeface="Garamond"/>
              </a:rPr>
              <a:t> of </a:t>
            </a:r>
            <a:r>
              <a:rPr lang="fr-FR" b="1" dirty="0" err="1" smtClean="0">
                <a:latin typeface="Garamond"/>
                <a:cs typeface="Garamond"/>
              </a:rPr>
              <a:t>results</a:t>
            </a:r>
            <a:endParaRPr lang="fr-FR" b="1" dirty="0">
              <a:latin typeface="Garamond"/>
              <a:cs typeface="Garamond"/>
            </a:endParaRPr>
          </a:p>
          <a:p>
            <a:pPr algn="just"/>
            <a:endParaRPr lang="fr-FR" i="1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</a:t>
            </a:r>
            <a:r>
              <a:rPr lang="fr-FR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= 0 </a:t>
            </a:r>
            <a:r>
              <a:rPr lang="fr-FR" dirty="0">
                <a:latin typeface="Garamond"/>
                <a:cs typeface="Garamond"/>
                <a:sym typeface="Wingdings"/>
              </a:rPr>
              <a:t>: </a:t>
            </a:r>
            <a:r>
              <a:rPr lang="fr-FR" dirty="0" smtClean="0">
                <a:latin typeface="Garamond"/>
                <a:cs typeface="Garamond"/>
                <a:sym typeface="Wingdings"/>
              </a:rPr>
              <a:t>- </a:t>
            </a:r>
            <a:r>
              <a:rPr lang="fr-FR" b="1" dirty="0">
                <a:solidFill>
                  <a:srgbClr val="000000"/>
                </a:solidFill>
                <a:latin typeface="Garamond"/>
                <a:cs typeface="Garamond"/>
              </a:rPr>
              <a:t>ISGMR </a:t>
            </a:r>
            <a:r>
              <a:rPr lang="fr-FR" b="1" dirty="0" err="1" smtClean="0">
                <a:solidFill>
                  <a:srgbClr val="000000"/>
                </a:solidFill>
                <a:latin typeface="Garamond"/>
                <a:cs typeface="Garamond"/>
              </a:rPr>
              <a:t>fragmented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strength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around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21.1 ± 1.9 MeV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clearly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observed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	 - First indication of </a:t>
            </a:r>
            <a:r>
              <a:rPr lang="fr-FR" b="1" dirty="0" smtClean="0">
                <a:solidFill>
                  <a:srgbClr val="000000"/>
                </a:solidFill>
                <a:latin typeface="Garamond"/>
                <a:cs typeface="Garamond"/>
              </a:rPr>
              <a:t>«</a:t>
            </a:r>
            <a:r>
              <a:rPr lang="fr-FR" b="1" dirty="0">
                <a:solidFill>
                  <a:srgbClr val="000000"/>
                </a:solidFill>
                <a:latin typeface="Garamond"/>
                <a:cs typeface="Garamond"/>
              </a:rPr>
              <a:t> soft » GMR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measured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12.9 ± 1.0 MeV</a:t>
            </a:r>
          </a:p>
          <a:p>
            <a:pPr algn="just"/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lvl="1" indent="-285750" algn="just">
              <a:buFont typeface="Wingdings" charset="0"/>
              <a:buChar char=""/>
            </a:pPr>
            <a:r>
              <a:rPr lang="fr-FR" b="1" dirty="0" smtClean="0">
                <a:solidFill>
                  <a:srgbClr val="0000FF"/>
                </a:solidFill>
                <a:latin typeface="Garamond"/>
                <a:cs typeface="Garamond"/>
              </a:rPr>
              <a:t>L </a:t>
            </a:r>
            <a:r>
              <a:rPr lang="fr-FR" b="1" dirty="0">
                <a:solidFill>
                  <a:srgbClr val="0000FF"/>
                </a:solidFill>
                <a:latin typeface="Garamond"/>
                <a:cs typeface="Garamond"/>
              </a:rPr>
              <a:t>= 2 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: - </a:t>
            </a:r>
            <a:r>
              <a:rPr lang="fr-FR" b="1" dirty="0">
                <a:solidFill>
                  <a:srgbClr val="000000"/>
                </a:solidFill>
                <a:latin typeface="Garamond"/>
                <a:cs typeface="Garamond"/>
              </a:rPr>
              <a:t>ISGQR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aramond"/>
                <a:cs typeface="Garamond"/>
              </a:rPr>
              <a:t>identified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in </a:t>
            </a:r>
            <a:r>
              <a:rPr lang="fr-FR" dirty="0" err="1">
                <a:solidFill>
                  <a:srgbClr val="000000"/>
                </a:solidFill>
                <a:latin typeface="Garamond"/>
                <a:cs typeface="Garamond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aramond"/>
                <a:cs typeface="Garamond"/>
              </a:rPr>
              <a:t>lorentzian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fit in (</a:t>
            </a:r>
            <a:r>
              <a:rPr lang="fr-FR" i="1" dirty="0">
                <a:solidFill>
                  <a:srgbClr val="000000"/>
                </a:solidFill>
              </a:rPr>
              <a:t>α,α’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) à 15.7 ± 1.0 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MeV</a:t>
            </a:r>
          </a:p>
          <a:p>
            <a:pPr marL="0" lvl="1" algn="just"/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07504" y="1074852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Ni(α,α’)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</a:t>
            </a:r>
            <a:r>
              <a:rPr lang="fr-FR" sz="1600" b="1" i="1" dirty="0" smtClean="0">
                <a:solidFill>
                  <a:srgbClr val="9900CC"/>
                </a:solidFill>
              </a:rPr>
              <a:t>*  </a:t>
            </a:r>
            <a:r>
              <a:rPr lang="fr-FR" sz="1600" dirty="0" smtClean="0">
                <a:solidFill>
                  <a:srgbClr val="000000"/>
                </a:solidFill>
              </a:rPr>
              <a:t>- 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Resonance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12.9MeV, L=0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		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Resonance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smtClean="0">
                <a:solidFill>
                  <a:srgbClr val="000000"/>
                </a:solidFill>
                <a:latin typeface="Garamond"/>
                <a:cs typeface="Garamond"/>
              </a:rPr>
              <a:t> 15.9MeV, L=2</a:t>
            </a: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		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Resonance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21.1MeV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, L=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0</a:t>
            </a:r>
          </a:p>
          <a:p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Ni(</a:t>
            </a:r>
            <a:r>
              <a:rPr lang="fr-FR" sz="1600" b="1" i="1" dirty="0" err="1">
                <a:solidFill>
                  <a:srgbClr val="A80038"/>
                </a:solidFill>
              </a:rPr>
              <a:t>d,d</a:t>
            </a:r>
            <a:r>
              <a:rPr lang="fr-FR" sz="1600" b="1" i="1" dirty="0">
                <a:solidFill>
                  <a:srgbClr val="A80038"/>
                </a:solidFill>
              </a:rPr>
              <a:t>’)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</a:t>
            </a:r>
            <a:r>
              <a:rPr lang="fr-FR" sz="1600" b="1" i="1" dirty="0" smtClean="0">
                <a:solidFill>
                  <a:srgbClr val="A80038"/>
                </a:solidFill>
              </a:rPr>
              <a:t>*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12.7 MeV, L=0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		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20.9 MeV, L=0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Synthesis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107504" y="937063"/>
            <a:ext cx="8928992" cy="3245118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985965"/>
            <a:ext cx="892899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Conclusion</a:t>
            </a:r>
          </a:p>
          <a:p>
            <a:pPr algn="ctr"/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Measurement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isoscalar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strength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baseline="30000" dirty="0" smtClean="0">
                <a:latin typeface="Garamond"/>
                <a:ea typeface="Wingdings"/>
                <a:cs typeface="Garamond"/>
                <a:sym typeface="Wingdings"/>
              </a:rPr>
              <a:t>68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Ni</a:t>
            </a:r>
          </a:p>
          <a:p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Study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inelastic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scattering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/>
              <a:t> 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Ni(α,α’)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Ni*</a:t>
            </a:r>
            <a:r>
              <a:rPr lang="fr-FR" sz="1600" b="1" i="1" dirty="0">
                <a:solidFill>
                  <a:srgbClr val="9900CC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latin typeface="Garamond"/>
                <a:cs typeface="Garamond"/>
              </a:rPr>
              <a:t>and 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Ni(</a:t>
            </a:r>
            <a:r>
              <a:rPr lang="fr-FR" sz="1600" b="1" i="1" dirty="0" err="1">
                <a:solidFill>
                  <a:srgbClr val="A80038"/>
                </a:solidFill>
              </a:rPr>
              <a:t>d,d</a:t>
            </a:r>
            <a:r>
              <a:rPr lang="fr-FR" sz="1600" b="1" i="1" dirty="0">
                <a:solidFill>
                  <a:srgbClr val="A80038"/>
                </a:solidFill>
              </a:rPr>
              <a:t>’)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</a:t>
            </a:r>
            <a:r>
              <a:rPr lang="fr-FR" sz="1600" b="1" i="1" dirty="0" smtClean="0">
                <a:solidFill>
                  <a:srgbClr val="A80038"/>
                </a:solidFill>
              </a:rPr>
              <a:t>*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MAYA active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target</a:t>
            </a: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  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Better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statistics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in </a:t>
            </a:r>
            <a:r>
              <a:rPr lang="fr-FR" sz="1600" i="1" dirty="0" smtClean="0">
                <a:solidFill>
                  <a:srgbClr val="000000"/>
                </a:solidFill>
              </a:rPr>
              <a:t>(</a:t>
            </a:r>
            <a:r>
              <a:rPr lang="fr-FR" sz="1600" i="1" dirty="0">
                <a:solidFill>
                  <a:srgbClr val="000000"/>
                </a:solidFill>
              </a:rPr>
              <a:t>α,α’)</a:t>
            </a: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2nd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measurement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of ISGR in an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nuclei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: 	-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Study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isotopic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chain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including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lvl="8" algn="just"/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	- GR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with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active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target</a:t>
            </a: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3241274" y="2309856"/>
            <a:ext cx="360040" cy="360040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3632" y="2379106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aramond"/>
                <a:cs typeface="Garamond"/>
              </a:rPr>
              <a:t>First use of MAYA </a:t>
            </a:r>
            <a:r>
              <a:rPr lang="fr-FR" sz="1600" dirty="0" err="1" smtClean="0">
                <a:latin typeface="Garamond"/>
                <a:cs typeface="Garamond"/>
              </a:rPr>
              <a:t>with</a:t>
            </a:r>
            <a:r>
              <a:rPr lang="fr-FR" sz="1600" dirty="0" smtClean="0">
                <a:latin typeface="Garamond"/>
                <a:cs typeface="Garamond"/>
              </a:rPr>
              <a:t> the mixture (He + CF</a:t>
            </a:r>
            <a:r>
              <a:rPr lang="fr-FR" sz="1600" baseline="-25000" dirty="0" smtClean="0">
                <a:latin typeface="Garamond"/>
                <a:cs typeface="Garamond"/>
              </a:rPr>
              <a:t>4</a:t>
            </a:r>
            <a:r>
              <a:rPr lang="fr-FR" sz="1600" dirty="0" smtClean="0">
                <a:latin typeface="Garamond"/>
                <a:cs typeface="Garamond"/>
              </a:rPr>
              <a:t>)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7504" y="4352564"/>
            <a:ext cx="8928992" cy="2388957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504" y="436615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Outlook</a:t>
            </a:r>
          </a:p>
          <a:p>
            <a:pPr algn="ctr"/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r>
              <a:rPr lang="fr-FR" sz="1600" b="1" dirty="0">
                <a:latin typeface="Garamond"/>
                <a:ea typeface="Wingdings"/>
                <a:cs typeface="Garamond"/>
                <a:sym typeface="Wingdings"/>
              </a:rPr>
              <a:t>Active </a:t>
            </a:r>
            <a:r>
              <a:rPr lang="fr-FR" sz="1600" b="1" dirty="0" err="1">
                <a:latin typeface="Garamond"/>
                <a:ea typeface="Wingdings"/>
                <a:cs typeface="Garamond"/>
                <a:sym typeface="Wingdings"/>
              </a:rPr>
              <a:t>target</a:t>
            </a:r>
            <a:r>
              <a:rPr lang="fr-FR" sz="1600" b="1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err="1">
                <a:latin typeface="Garamond"/>
                <a:ea typeface="Wingdings"/>
                <a:cs typeface="Garamond"/>
                <a:sym typeface="Wingdings"/>
              </a:rPr>
              <a:t>development</a:t>
            </a:r>
            <a:endParaRPr lang="fr-FR" sz="1600" b="1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Active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target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adapted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for GR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studies</a:t>
            </a:r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ACTAR + GET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development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600" b="1" dirty="0">
              <a:latin typeface="Garamond"/>
              <a:ea typeface="Wingdings"/>
              <a:cs typeface="Garamond"/>
              <a:sym typeface="Wingdings"/>
            </a:endParaRPr>
          </a:p>
          <a:p>
            <a:pPr algn="ctr"/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Isoscalar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monopole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strength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St	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udy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heavier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54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Conclusion and </a:t>
            </a:r>
            <a:r>
              <a:rPr lang="fr-FR" sz="2800" b="1" dirty="0" err="1" smtClean="0">
                <a:solidFill>
                  <a:srgbClr val="A80038"/>
                </a:solidFill>
              </a:rPr>
              <a:t>outlook</a:t>
            </a:r>
            <a:endParaRPr lang="fr-FR" sz="28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J. Gibelin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E. Khan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N.L. Achouri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H. Baba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D. Beaumel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Y. Blumenfeld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M. Caamaño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L. Càceres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G. Colò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6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  F. Delaunay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B. Fernandez-Dominguez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U. Garg</a:t>
            </a:r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7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G.F. Grinyer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 M.N. Harakeh</a:t>
            </a:r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8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N. Kalantar-Nayestanaki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8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N. Keeley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W. Mittig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10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J. Pancin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R. Raabe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T. Roger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11,5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P. Roussel-Chomaz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H. Savajols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O. Sorlin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C. Stodel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D. Suzuki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10,1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J.C. Thomas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 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IPN Orsay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Université Paris-Sud, IN2P3-CNRS, F-91406 Orsay Cedex, France</a:t>
            </a: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2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LPC Caen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ENSICAEN, Université de Caen, CNRS/IN2P3, F-14050 CAEN Cedex, France</a:t>
            </a: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3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RIKEN</a:t>
            </a:r>
            <a:r>
              <a:rPr lang="fr-FR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Calibri" pitchFamily="34" charset="0"/>
                <a:cs typeface="Times New Roman" pitchFamily="18" charset="0"/>
              </a:rPr>
              <a:t>Nishina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 Center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2-1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Hirosawa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Wako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Saitama 351-0198,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Japan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4 </a:t>
            </a:r>
            <a:r>
              <a:rPr lang="fr-FR" sz="1600" b="1" dirty="0" err="1" smtClean="0">
                <a:latin typeface="Calibri" pitchFamily="34" charset="0"/>
                <a:cs typeface="Times New Roman" pitchFamily="18" charset="0"/>
              </a:rPr>
              <a:t>Universidade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 de Santiago de </a:t>
            </a:r>
            <a:r>
              <a:rPr lang="fr-FR" sz="1600" b="1" dirty="0" err="1" smtClean="0">
                <a:latin typeface="Calibri" pitchFamily="34" charset="0"/>
                <a:cs typeface="Times New Roman" pitchFamily="18" charset="0"/>
              </a:rPr>
              <a:t>Compostela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E-15782 Santiago de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Compostela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Spain</a:t>
            </a:r>
          </a:p>
          <a:p>
            <a:pPr eaLnBrk="0" hangingPunct="0"/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 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GANIL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CEA/DSM-CNRS/IN2P3, 14076 Caen, France</a:t>
            </a:r>
          </a:p>
          <a:p>
            <a:pPr eaLnBrk="0" hangingPunct="0"/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6 </a:t>
            </a:r>
            <a:r>
              <a:rPr lang="en-GB" sz="1600" b="1" dirty="0" err="1" smtClean="0">
                <a:latin typeface="Calibri" pitchFamily="34" charset="0"/>
                <a:cs typeface="Times New Roman" pitchFamily="18" charset="0"/>
              </a:rPr>
              <a:t>Dipartimento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GB" sz="1600" b="1" dirty="0" err="1" smtClean="0">
                <a:latin typeface="Calibri" pitchFamily="34" charset="0"/>
                <a:cs typeface="Times New Roman" pitchFamily="18" charset="0"/>
              </a:rPr>
              <a:t>Fisica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Calibri" pitchFamily="34" charset="0"/>
                <a:cs typeface="Times New Roman" pitchFamily="18" charset="0"/>
              </a:rPr>
              <a:t>Università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Calibri" pitchFamily="34" charset="0"/>
                <a:cs typeface="Times New Roman" pitchFamily="18" charset="0"/>
              </a:rPr>
              <a:t>degli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Calibri" pitchFamily="34" charset="0"/>
                <a:cs typeface="Times New Roman" pitchFamily="18" charset="0"/>
              </a:rPr>
              <a:t>Studi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 di Milano and INFN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Sezione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di Milano, 20133 Milano, Italy</a:t>
            </a:r>
            <a:endParaRPr lang="en-GB" sz="1600" baseline="300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7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Times New Roman" pitchFamily="18" charset="0"/>
              </a:rPr>
              <a:t>Physics Department, University of Notre-Dame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Notre Dame, Indiana 46556, USA</a:t>
            </a:r>
          </a:p>
          <a:p>
            <a:pPr eaLnBrk="0" hangingPunct="0"/>
            <a:r>
              <a:rPr lang="fr-FR" sz="1600" baseline="30000" dirty="0">
                <a:latin typeface="Calibri" pitchFamily="34" charset="0"/>
                <a:cs typeface="Times New Roman" pitchFamily="18" charset="0"/>
              </a:rPr>
              <a:t>8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KVI-CART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University of Groningen, NL-9747 AA Groningen, The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Netherlands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National Centre for </a:t>
            </a:r>
            <a:r>
              <a:rPr lang="fr-FR" sz="1600" b="1" dirty="0" err="1" smtClean="0">
                <a:latin typeface="Calibri" pitchFamily="34" charset="0"/>
                <a:cs typeface="Times New Roman" pitchFamily="18" charset="0"/>
              </a:rPr>
              <a:t>Nuclear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latin typeface="Calibri" pitchFamily="34" charset="0"/>
                <a:cs typeface="Times New Roman" pitchFamily="18" charset="0"/>
              </a:rPr>
              <a:t>Research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ul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Andrzeja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Soltana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7, 05-400 Otwock,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Poland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10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NSCL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Michigan State University, East Lansing, Michigan 48824-1321, USA</a:t>
            </a:r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IKS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K.U. Leuven, B-3001 Leuven,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Belgium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</a:rPr>
              <a:t>12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b="1" dirty="0" smtClean="0">
                <a:latin typeface="Calibri" pitchFamily="34" charset="0"/>
              </a:rPr>
              <a:t>CEA-Saclay</a:t>
            </a:r>
            <a:r>
              <a:rPr lang="fr-FR" sz="1600" dirty="0" smtClean="0">
                <a:latin typeface="Calibri" pitchFamily="34" charset="0"/>
              </a:rPr>
              <a:t>, DSM, F-91191 </a:t>
            </a:r>
            <a:r>
              <a:rPr lang="fr-FR" sz="1600" dirty="0" err="1" smtClean="0">
                <a:latin typeface="Calibri" pitchFamily="34" charset="0"/>
              </a:rPr>
              <a:t>Gif</a:t>
            </a:r>
            <a:r>
              <a:rPr lang="fr-FR" sz="1600" dirty="0" smtClean="0">
                <a:latin typeface="Calibri" pitchFamily="34" charset="0"/>
              </a:rPr>
              <a:t> sur Yvette Cedex, France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11663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80038"/>
                </a:solidFill>
              </a:rPr>
              <a:t>Collaboration</a:t>
            </a:r>
            <a:endParaRPr lang="fr-FR" sz="3200" b="1" dirty="0">
              <a:solidFill>
                <a:srgbClr val="A8003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1768" y="6381328"/>
            <a:ext cx="664468" cy="2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024" y="6165304"/>
            <a:ext cx="506551" cy="5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9144" y="6237312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8728" y="6309320"/>
            <a:ext cx="1346448" cy="3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32" y="6309320"/>
            <a:ext cx="1251967" cy="3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584" y="609329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160" y="6093296"/>
            <a:ext cx="504056" cy="6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237312"/>
            <a:ext cx="653802" cy="45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528" y="6165304"/>
            <a:ext cx="8124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459" y="6165303"/>
            <a:ext cx="900136" cy="4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484784"/>
            <a:ext cx="8784976" cy="4680520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A80038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isGMR_attila_animation_04s_del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24" y="2473184"/>
            <a:ext cx="1404000" cy="10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ivGMR_attila_animation_04s_del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ivGMR_still_largest_defor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ivGDR_attila_animation_04s_del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isGMR_still_largest_deform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isGQR_attila_animation_04s_dela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4784"/>
            <a:ext cx="139242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ivGQR_attila_animation_04s_dela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478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ivGQR_still_largest_deforma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478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4427984" y="30689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monopole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(GMR)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9992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7F7F7F"/>
                </a:solidFill>
              </a:rPr>
              <a:t>dipole</a:t>
            </a:r>
            <a:endParaRPr lang="fr-FR" sz="1400" dirty="0" smtClean="0">
              <a:solidFill>
                <a:srgbClr val="7F7F7F"/>
              </a:solidFill>
            </a:endParaRPr>
          </a:p>
          <a:p>
            <a:pPr algn="ctr"/>
            <a:r>
              <a:rPr lang="fr-FR" sz="1400" dirty="0" smtClean="0">
                <a:solidFill>
                  <a:srgbClr val="7F7F7F"/>
                </a:solidFill>
              </a:rPr>
              <a:t>(GDR)</a:t>
            </a:r>
            <a:endParaRPr lang="fr-FR" sz="1400" dirty="0">
              <a:solidFill>
                <a:srgbClr val="7F7F7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355976" y="53732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7F7F7F"/>
                </a:solidFill>
              </a:rPr>
              <a:t>quadrupole</a:t>
            </a:r>
            <a:endParaRPr lang="fr-FR" sz="1400" dirty="0" smtClean="0">
              <a:solidFill>
                <a:srgbClr val="7F7F7F"/>
              </a:solidFill>
            </a:endParaRPr>
          </a:p>
          <a:p>
            <a:pPr algn="ctr"/>
            <a:r>
              <a:rPr lang="fr-FR" sz="1400" dirty="0" smtClean="0">
                <a:solidFill>
                  <a:srgbClr val="7F7F7F"/>
                </a:solidFill>
              </a:rPr>
              <a:t>(GQR)</a:t>
            </a:r>
            <a:endParaRPr lang="fr-FR" sz="1400" dirty="0">
              <a:solidFill>
                <a:srgbClr val="7F7F7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52120" y="32849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ISGMR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652120" y="564150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ISGQR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211960" y="193831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7F7F7F"/>
                </a:solidFill>
              </a:rPr>
              <a:t>Electric GR :</a:t>
            </a:r>
            <a:endParaRPr lang="fr-FR" sz="1600" b="1" dirty="0">
              <a:solidFill>
                <a:srgbClr val="7F7F7F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9512" y="1772816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What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are </a:t>
            </a:r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giant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resonances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?</a:t>
            </a:r>
          </a:p>
          <a:p>
            <a:endParaRPr lang="fr-FR" sz="1600" b="1" dirty="0">
              <a:solidFill>
                <a:srgbClr val="9900CC"/>
              </a:solidFill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b="1" dirty="0" smtClean="0">
                <a:latin typeface="Garamond"/>
                <a:cs typeface="Garamond"/>
                <a:sym typeface="Wingdings"/>
              </a:rPr>
              <a:t>Collective excitation mode </a:t>
            </a:r>
          </a:p>
          <a:p>
            <a:endParaRPr lang="fr-FR" sz="1600" dirty="0"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Feature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: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Important cross section (100 mb)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Exhaust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a large part of the EWSR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Properties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change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smoothly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the 	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number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of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nucleons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</a:p>
          <a:p>
            <a:endParaRPr lang="fr-FR" sz="1600" dirty="0">
              <a:solidFill>
                <a:srgbClr val="9900CC"/>
              </a:solidFill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Quantum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number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of the excitation :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pin</a:t>
            </a:r>
            <a:r>
              <a:rPr lang="fr-FR" sz="1600" b="1" i="1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i="1" dirty="0" smtClean="0">
                <a:solidFill>
                  <a:srgbClr val="000000"/>
                </a:solidFill>
                <a:cs typeface="Garamond"/>
                <a:sym typeface="Wingdings"/>
              </a:rPr>
              <a:t>S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I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sospin </a:t>
            </a:r>
            <a:r>
              <a:rPr lang="fr-FR" sz="1600" b="1" i="1" dirty="0" err="1" smtClean="0">
                <a:solidFill>
                  <a:srgbClr val="000000"/>
                </a:solidFill>
                <a:cs typeface="Garamond"/>
                <a:sym typeface="Wingdings"/>
              </a:rPr>
              <a:t>T</a:t>
            </a:r>
            <a:endParaRPr lang="fr-FR" sz="1600" b="1" i="1" dirty="0" smtClean="0">
              <a:solidFill>
                <a:srgbClr val="000000"/>
              </a:solidFill>
              <a:cs typeface="Garamond"/>
              <a:sym typeface="Wingdings"/>
            </a:endParaRP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Multipolarity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i="1" dirty="0" smtClean="0">
                <a:solidFill>
                  <a:srgbClr val="000000"/>
                </a:solidFill>
                <a:latin typeface="+mj-lt"/>
                <a:cs typeface="Garamond"/>
                <a:sym typeface="Wingdings"/>
              </a:rPr>
              <a:t>L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07504" y="116632"/>
            <a:ext cx="1008112" cy="50405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16632"/>
            <a:ext cx="8124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197954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Electric GR :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940152" y="1844824"/>
            <a:ext cx="100811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= 0</a:t>
            </a:r>
          </a:p>
          <a:p>
            <a:pPr algn="ctr"/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isoscalar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52320" y="1844824"/>
            <a:ext cx="115212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= 1</a:t>
            </a:r>
          </a:p>
          <a:p>
            <a:pPr algn="ctr"/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isovectorial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20726" y="1143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475656" y="11663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A80038"/>
                </a:solidFill>
              </a:rPr>
              <a:t>Giant</a:t>
            </a:r>
            <a:r>
              <a:rPr lang="fr-FR" sz="3200" b="1" dirty="0" smtClean="0">
                <a:solidFill>
                  <a:srgbClr val="A80038"/>
                </a:solidFill>
              </a:rPr>
              <a:t> </a:t>
            </a:r>
            <a:r>
              <a:rPr lang="fr-FR" sz="3200" b="1" dirty="0" err="1" smtClean="0">
                <a:solidFill>
                  <a:srgbClr val="A80038"/>
                </a:solidFill>
              </a:rPr>
              <a:t>Resonances</a:t>
            </a:r>
            <a:endParaRPr lang="fr-FR" sz="32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0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5351"/>
            <a:ext cx="4032448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8064" y="1509327"/>
            <a:ext cx="3888432" cy="3744416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A80038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1581335"/>
            <a:ext cx="3744416" cy="3508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• </a:t>
            </a:r>
            <a:r>
              <a:rPr lang="fr-FR" sz="1600" dirty="0" err="1" smtClean="0">
                <a:latin typeface="Garamond"/>
                <a:cs typeface="Garamond"/>
              </a:rPr>
              <a:t>Centroid</a:t>
            </a:r>
            <a:r>
              <a:rPr lang="fr-FR" sz="1600" dirty="0" smtClean="0">
                <a:latin typeface="Garamond"/>
                <a:cs typeface="Garamond"/>
              </a:rPr>
              <a:t> of the ISGMR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E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ISGMR</a:t>
            </a: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>
              <a:latin typeface="Garamond"/>
              <a:cs typeface="Garamond"/>
            </a:endParaRPr>
          </a:p>
          <a:p>
            <a:pPr algn="ctr"/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D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etermination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compression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modulus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nucleus</a:t>
            </a:r>
            <a:r>
              <a:rPr lang="fr-FR" sz="1600" b="1" baseline="-25000" dirty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A </a:t>
            </a:r>
            <a:endParaRPr lang="fr-FR" sz="1600" b="1" dirty="0" smtClean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baseline="-25000" dirty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400" dirty="0" smtClean="0">
              <a:latin typeface="Garamond"/>
              <a:ea typeface="Wingdings"/>
              <a:cs typeface="Garamond"/>
              <a:sym typeface="Wingdings"/>
            </a:endParaRPr>
          </a:p>
          <a:p>
            <a:r>
              <a:rPr lang="fr-FR" sz="1400" dirty="0">
                <a:latin typeface="Garamond"/>
                <a:cs typeface="Garamond"/>
              </a:rPr>
              <a:t>• 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C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ompression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modulus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nucleus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A </a:t>
            </a:r>
          </a:p>
          <a:p>
            <a:endParaRPr lang="fr-FR" sz="1600" b="1" baseline="-25000" dirty="0" smtClean="0">
              <a:solidFill>
                <a:srgbClr val="A80038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baseline="-25000" dirty="0">
              <a:solidFill>
                <a:srgbClr val="A80038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pPr algn="ctr"/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Determination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</a:t>
            </a:r>
            <a:r>
              <a:rPr lang="fr-FR" sz="1600" dirty="0" err="1" smtClean="0">
                <a:latin typeface="Garamond"/>
                <a:cs typeface="Garamond"/>
              </a:rPr>
              <a:t>nuclear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matter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incompressibility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∞</a:t>
            </a:r>
            <a:endParaRPr lang="fr-FR" sz="1400" baseline="-25000" dirty="0">
              <a:latin typeface="Garamond"/>
              <a:cs typeface="Garamond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300192" y="2013383"/>
            <a:ext cx="0" cy="576064"/>
          </a:xfrm>
          <a:prstGeom prst="straightConnector1">
            <a:avLst/>
          </a:prstGeom>
          <a:ln w="38100" cmpd="sng">
            <a:solidFill>
              <a:srgbClr val="99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588224" y="1941375"/>
            <a:ext cx="1944216" cy="648072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339752" y="1005271"/>
            <a:ext cx="2088232" cy="648072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7784" y="100527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Asymetry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δ</a:t>
            </a:r>
            <a:r>
              <a:rPr lang="fr-FR" dirty="0" smtClean="0">
                <a:latin typeface="Garamond"/>
                <a:cs typeface="Garamond"/>
              </a:rPr>
              <a:t>=(N-Z)/A</a:t>
            </a:r>
            <a:endParaRPr lang="fr-FR" dirty="0">
              <a:latin typeface="Garamond"/>
              <a:cs typeface="Garam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184" t="7559" r="5673" b="1890"/>
          <a:stretch/>
        </p:blipFill>
        <p:spPr bwMode="auto">
          <a:xfrm>
            <a:off x="179512" y="1725351"/>
            <a:ext cx="4032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3528" y="489370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/>
              <a:t>D.T.Khoa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 </a:t>
            </a:r>
            <a:r>
              <a:rPr lang="fr-FR" sz="1200" dirty="0" err="1" smtClean="0"/>
              <a:t>Nucl</a:t>
            </a:r>
            <a:r>
              <a:rPr lang="fr-FR" sz="1200" dirty="0" smtClean="0"/>
              <a:t>. </a:t>
            </a:r>
            <a:r>
              <a:rPr lang="fr-FR" sz="1200" dirty="0" err="1" smtClean="0"/>
              <a:t>Phys</a:t>
            </a:r>
            <a:r>
              <a:rPr lang="fr-FR" sz="1200" dirty="0" smtClean="0"/>
              <a:t> A. </a:t>
            </a:r>
            <a:r>
              <a:rPr lang="fr-FR" sz="1200" b="1" dirty="0" smtClean="0"/>
              <a:t>602</a:t>
            </a:r>
            <a:r>
              <a:rPr lang="fr-FR" sz="1200" dirty="0" smtClean="0"/>
              <a:t> (1996)</a:t>
            </a:r>
            <a:endParaRPr lang="fr-FR" sz="1200" dirty="0"/>
          </a:p>
        </p:txBody>
      </p:sp>
      <p:cxnSp>
        <p:nvCxnSpPr>
          <p:cNvPr id="19" name="Connecteur droit 18"/>
          <p:cNvCxnSpPr>
            <a:endCxn id="12" idx="2"/>
          </p:cNvCxnSpPr>
          <p:nvPr/>
        </p:nvCxnSpPr>
        <p:spPr>
          <a:xfrm flipV="1">
            <a:off x="2915816" y="1651602"/>
            <a:ext cx="468052" cy="147499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300192" y="3885591"/>
            <a:ext cx="0" cy="576064"/>
          </a:xfrm>
          <a:prstGeom prst="straightConnector1">
            <a:avLst/>
          </a:prstGeom>
          <a:ln w="38100" cmpd="sng">
            <a:solidFill>
              <a:srgbClr val="99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444208" y="3815324"/>
            <a:ext cx="2160240" cy="640880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44208" y="38153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Garamond"/>
                <a:cs typeface="Garamond"/>
              </a:rPr>
              <a:t>Liquid</a:t>
            </a:r>
            <a:r>
              <a:rPr lang="fr-FR" sz="1600" dirty="0" smtClean="0">
                <a:latin typeface="Garamond"/>
                <a:cs typeface="Garamond"/>
              </a:rPr>
              <a:t> drop </a:t>
            </a:r>
            <a:r>
              <a:rPr lang="fr-FR" sz="1600" dirty="0" err="1" smtClean="0">
                <a:latin typeface="Garamond"/>
                <a:cs typeface="Garamond"/>
              </a:rPr>
              <a:t>development</a:t>
            </a:r>
            <a:endParaRPr lang="fr-FR" sz="1600" dirty="0" smtClean="0">
              <a:latin typeface="Garamond"/>
              <a:cs typeface="Garamond"/>
            </a:endParaRPr>
          </a:p>
          <a:p>
            <a:pPr algn="ctr"/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779912" y="2800306"/>
            <a:ext cx="1944216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276259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Microscopic</a:t>
            </a:r>
            <a:endParaRPr lang="fr-FR" dirty="0" smtClean="0">
              <a:latin typeface="Garamond"/>
              <a:cs typeface="Garamond"/>
            </a:endParaRPr>
          </a:p>
          <a:p>
            <a:pPr algn="ctr"/>
            <a:r>
              <a:rPr lang="fr-FR" dirty="0" err="1" smtClean="0">
                <a:latin typeface="Garamond"/>
                <a:cs typeface="Garamond"/>
              </a:rPr>
              <a:t>calculation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16" name="Flèche courbée vers la gauche 15"/>
          <p:cNvSpPr/>
          <p:nvPr/>
        </p:nvSpPr>
        <p:spPr>
          <a:xfrm rot="13344299">
            <a:off x="4445530" y="1453281"/>
            <a:ext cx="577005" cy="1325897"/>
          </a:xfrm>
          <a:prstGeom prst="curvedLeftArrow">
            <a:avLst>
              <a:gd name="adj1" fmla="val 33043"/>
              <a:gd name="adj2" fmla="val 54509"/>
              <a:gd name="adj3" fmla="val 54189"/>
            </a:avLst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7" name="Flèche courbée vers la droite 16"/>
          <p:cNvSpPr/>
          <p:nvPr/>
        </p:nvSpPr>
        <p:spPr>
          <a:xfrm rot="19849124">
            <a:off x="4362437" y="3544146"/>
            <a:ext cx="723901" cy="1642281"/>
          </a:xfrm>
          <a:prstGeom prst="curvedRightArrow">
            <a:avLst>
              <a:gd name="adj1" fmla="val 30613"/>
              <a:gd name="adj2" fmla="val 46662"/>
              <a:gd name="adj3" fmla="val 45705"/>
            </a:avLst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899592" y="5633801"/>
            <a:ext cx="7488832" cy="996161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99592" y="5633802"/>
            <a:ext cx="74888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Garamond"/>
                <a:cs typeface="Garamond"/>
              </a:rPr>
              <a:t>Status</a:t>
            </a:r>
            <a:endParaRPr lang="fr-FR" b="1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algn="just"/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∞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has been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constrained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for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symmetric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and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asymmetric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matter</a:t>
            </a:r>
            <a:r>
              <a:rPr lang="fr-FR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.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To gain a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better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knowledge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>
                <a:solidFill>
                  <a:srgbClr val="A80038"/>
                </a:solidFill>
                <a:latin typeface="Garamond"/>
                <a:cs typeface="Garamond"/>
              </a:rPr>
              <a:t>∞ </a:t>
            </a:r>
            <a:r>
              <a:rPr lang="fr-FR" sz="1600" b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need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studies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along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isotopic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chains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including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exotic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. 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12832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1962955"/>
            <a:ext cx="1656184" cy="6264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797359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Nuclear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matter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incompressibility</a:t>
            </a:r>
            <a:r>
              <a:rPr lang="fr-FR" sz="2000" b="1" dirty="0" smtClean="0">
                <a:solidFill>
                  <a:srgbClr val="A80038"/>
                </a:solidFill>
              </a:rPr>
              <a:t> and ISGMR</a:t>
            </a:r>
          </a:p>
        </p:txBody>
      </p:sp>
    </p:spTree>
    <p:extLst>
      <p:ext uri="{BB962C8B-B14F-4D97-AF65-F5344CB8AC3E}">
        <p14:creationId xmlns:p14="http://schemas.microsoft.com/office/powerpoint/2010/main" val="380049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7" grpId="0" animBg="1"/>
      <p:bldP spid="7" grpId="0"/>
      <p:bldP spid="16" grpId="0" animBg="1"/>
      <p:bldP spid="17" grpId="0" animBg="1"/>
      <p:bldP spid="3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412776"/>
            <a:ext cx="8784976" cy="5184576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d’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99992" y="630932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E. Khan, N. </a:t>
            </a:r>
            <a:r>
              <a:rPr lang="fr-FR" sz="1200" dirty="0" err="1" smtClean="0"/>
              <a:t>Paar</a:t>
            </a:r>
            <a:r>
              <a:rPr lang="fr-FR" sz="1200" dirty="0" smtClean="0"/>
              <a:t> and D. </a:t>
            </a:r>
            <a:r>
              <a:rPr lang="fr-FR" sz="1200" dirty="0" err="1" smtClean="0"/>
              <a:t>Vretenar</a:t>
            </a:r>
            <a:r>
              <a:rPr lang="fr-FR" sz="1200" dirty="0" smtClean="0"/>
              <a:t>,</a:t>
            </a:r>
            <a:r>
              <a:rPr lang="fr-FR" sz="1200" i="1" dirty="0" smtClean="0"/>
              <a:t> Phys. </a:t>
            </a:r>
            <a:r>
              <a:rPr lang="fr-FR" sz="1200" i="1" dirty="0" err="1" smtClean="0"/>
              <a:t>Rev</a:t>
            </a:r>
            <a:r>
              <a:rPr lang="fr-FR" sz="1200" i="1" dirty="0" smtClean="0"/>
              <a:t>.</a:t>
            </a:r>
            <a:r>
              <a:rPr lang="fr-FR" sz="1200" b="1" dirty="0" smtClean="0"/>
              <a:t> C</a:t>
            </a:r>
            <a:r>
              <a:rPr lang="fr-FR" sz="1200" i="1" dirty="0" smtClean="0"/>
              <a:t>. </a:t>
            </a:r>
            <a:r>
              <a:rPr lang="fr-FR" sz="1200" b="1" dirty="0" smtClean="0"/>
              <a:t>84</a:t>
            </a:r>
            <a:r>
              <a:rPr lang="fr-FR" sz="1200" dirty="0" smtClean="0"/>
              <a:t>, 051301 (2011)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93200"/>
            <a:ext cx="2977356" cy="24102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2" t="3717" r="5961" b="-671"/>
          <a:stretch/>
        </p:blipFill>
        <p:spPr>
          <a:xfrm>
            <a:off x="5364088" y="3933056"/>
            <a:ext cx="2844000" cy="229320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660232" y="3672000"/>
            <a:ext cx="432048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900" dirty="0"/>
          </a:p>
        </p:txBody>
      </p:sp>
      <p:sp>
        <p:nvSpPr>
          <p:cNvPr id="50" name="ZoneTexte 49"/>
          <p:cNvSpPr txBox="1"/>
          <p:nvPr/>
        </p:nvSpPr>
        <p:spPr>
          <a:xfrm>
            <a:off x="8028384" y="596031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Garamond"/>
                <a:cs typeface="Garamond"/>
              </a:rPr>
              <a:t>E [MeV]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028384" y="351204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Garamond"/>
                <a:cs typeface="Garamond"/>
              </a:rPr>
              <a:t>E [MeV]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4" name="Image 10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00" y="2044801"/>
            <a:ext cx="4914000" cy="402553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771800" y="1772816"/>
            <a:ext cx="1082605" cy="43204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43808" y="1772816"/>
            <a:ext cx="11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CC"/>
                </a:solidFill>
                <a:latin typeface="Garamond"/>
                <a:cs typeface="Garamond"/>
              </a:rPr>
              <a:t>RQRPA</a:t>
            </a:r>
            <a:endParaRPr lang="fr-FR" b="1" dirty="0">
              <a:solidFill>
                <a:srgbClr val="9900CC"/>
              </a:solidFill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1454587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600" baseline="30000" dirty="0" smtClean="0"/>
              <a:t>68</a:t>
            </a:r>
            <a:r>
              <a:rPr lang="fr-FR" sz="1600" dirty="0" smtClean="0"/>
              <a:t>Ni L=0 SLy4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174000" y="393305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600" baseline="30000" dirty="0" smtClean="0"/>
              <a:t>68</a:t>
            </a:r>
            <a:r>
              <a:rPr lang="fr-FR" sz="1600" dirty="0" smtClean="0"/>
              <a:t>Ni L=0 SGII</a:t>
            </a:r>
            <a:endParaRPr lang="fr-FR" sz="1600" dirty="0"/>
          </a:p>
        </p:txBody>
      </p:sp>
      <p:pic>
        <p:nvPicPr>
          <p:cNvPr id="1027" name="Image 10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000" y="2718000"/>
            <a:ext cx="5342265" cy="374228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7530570" y="3779748"/>
            <a:ext cx="950605" cy="44134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630568" y="3779748"/>
            <a:ext cx="102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CC"/>
                </a:solidFill>
                <a:latin typeface="Garamond"/>
                <a:cs typeface="Garamond"/>
              </a:rPr>
              <a:t> RPA</a:t>
            </a:r>
            <a:endParaRPr lang="fr-FR" b="1" dirty="0">
              <a:solidFill>
                <a:srgbClr val="9900CC"/>
              </a:solidFill>
              <a:latin typeface="Garamond"/>
              <a:cs typeface="Garamond"/>
            </a:endParaRPr>
          </a:p>
        </p:txBody>
      </p:sp>
      <p:pic>
        <p:nvPicPr>
          <p:cNvPr id="32" name="Picture 2" descr="E:\dscn0299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2064" y="764704"/>
            <a:ext cx="8928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Prediction</a:t>
            </a:r>
            <a:r>
              <a:rPr lang="fr-FR" sz="1600" dirty="0" smtClean="0">
                <a:latin typeface="Garamond"/>
                <a:cs typeface="Garamond"/>
              </a:rPr>
              <a:t> of the monopole </a:t>
            </a:r>
            <a:r>
              <a:rPr lang="fr-FR" sz="1600" dirty="0" err="1" smtClean="0">
                <a:latin typeface="Garamond"/>
                <a:cs typeface="Garamond"/>
              </a:rPr>
              <a:t>strenght</a:t>
            </a:r>
            <a:r>
              <a:rPr lang="fr-FR" sz="1600" dirty="0" smtClean="0">
                <a:latin typeface="Garamond"/>
                <a:cs typeface="Garamond"/>
              </a:rPr>
              <a:t> in Ni </a:t>
            </a:r>
            <a:r>
              <a:rPr lang="fr-FR" sz="1600" dirty="0" err="1" smtClean="0">
                <a:latin typeface="Garamond"/>
                <a:cs typeface="Garamond"/>
              </a:rPr>
              <a:t>isotopic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</a:p>
          <a:p>
            <a:r>
              <a:rPr lang="fr-FR" sz="1600" dirty="0">
                <a:latin typeface="Garamond"/>
                <a:cs typeface="Garamond"/>
              </a:rPr>
              <a:t>	</a:t>
            </a:r>
            <a:r>
              <a:rPr lang="fr-FR" sz="1600" dirty="0" smtClean="0">
                <a:latin typeface="Garamond"/>
                <a:cs typeface="Garamond"/>
              </a:rPr>
              <a:t>					</a:t>
            </a:r>
            <a:r>
              <a:rPr lang="fr-FR" sz="1600" dirty="0" err="1" smtClean="0">
                <a:latin typeface="Garamond"/>
                <a:cs typeface="Garamond"/>
              </a:rPr>
              <a:t>Prediction</a:t>
            </a:r>
            <a:r>
              <a:rPr lang="fr-FR" sz="1600" dirty="0" smtClean="0">
                <a:latin typeface="Garamond"/>
                <a:cs typeface="Garamond"/>
              </a:rPr>
              <a:t> of a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energy</a:t>
            </a:r>
            <a:r>
              <a:rPr lang="fr-FR" sz="1600" dirty="0" smtClean="0">
                <a:latin typeface="Garamond"/>
                <a:cs typeface="Garamond"/>
              </a:rPr>
              <a:t> mode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59" name="Flèche droite 11"/>
          <p:cNvSpPr/>
          <p:nvPr/>
        </p:nvSpPr>
        <p:spPr>
          <a:xfrm>
            <a:off x="2267744" y="1087200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  <a:endParaRPr lang="fr-FR" sz="2000" b="1" dirty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Prediction</a:t>
            </a:r>
            <a:r>
              <a:rPr lang="fr-FR" sz="2000" b="1" dirty="0" smtClean="0">
                <a:solidFill>
                  <a:srgbClr val="A80038"/>
                </a:solidFill>
              </a:rPr>
              <a:t> of a soft monopole mode</a:t>
            </a:r>
            <a:endParaRPr lang="fr-FR" sz="28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4" y="919210"/>
            <a:ext cx="8928992" cy="1168527"/>
          </a:xfrm>
          <a:prstGeom prst="rect">
            <a:avLst/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Understand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these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excitation modes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from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stable to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exotic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: the IVGDR/PDR has been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measured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in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68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Ni, neutron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rich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Oxygen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and Tin isotopes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GSI,  in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26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Ne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Riken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Garamond"/>
              <a:cs typeface="Garamond"/>
            </a:endParaRPr>
          </a:p>
          <a:p>
            <a:endParaRPr lang="fr-F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1st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measurement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of the ISGMR and ISGQR in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unstable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 : </a:t>
            </a:r>
            <a:r>
              <a:rPr lang="fr-FR" sz="1600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Ni(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d,d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’)</a:t>
            </a:r>
            <a:r>
              <a:rPr lang="fr-FR" sz="1600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Ni*</a:t>
            </a:r>
          </a:p>
          <a:p>
            <a:r>
              <a:rPr lang="fr-FR" sz="1200" dirty="0"/>
              <a:t>C. </a:t>
            </a:r>
            <a:r>
              <a:rPr lang="fr-FR" sz="1200" dirty="0" smtClean="0"/>
              <a:t>    </a:t>
            </a:r>
            <a:r>
              <a:rPr lang="fr-FR" sz="1200" dirty="0" err="1" smtClean="0">
                <a:solidFill>
                  <a:schemeClr val="tx1"/>
                </a:solidFill>
              </a:rPr>
              <a:t>Monrozeau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et al.,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Phys. </a:t>
            </a:r>
            <a:r>
              <a:rPr lang="fr-FR" sz="1200" i="1" dirty="0" err="1">
                <a:solidFill>
                  <a:schemeClr val="tx1"/>
                </a:solidFill>
              </a:rPr>
              <a:t>Rev</a:t>
            </a:r>
            <a:r>
              <a:rPr lang="fr-FR" sz="1200" i="1" dirty="0">
                <a:solidFill>
                  <a:schemeClr val="tx1"/>
                </a:solidFill>
              </a:rPr>
              <a:t>.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Lett</a:t>
            </a:r>
            <a:r>
              <a:rPr lang="fr-FR" sz="1200" i="1" dirty="0">
                <a:solidFill>
                  <a:schemeClr val="tx1"/>
                </a:solidFill>
              </a:rPr>
              <a:t>.</a:t>
            </a:r>
            <a:r>
              <a:rPr lang="fr-FR" sz="1200" b="1" dirty="0">
                <a:solidFill>
                  <a:schemeClr val="tx1"/>
                </a:solidFill>
              </a:rPr>
              <a:t> 100, </a:t>
            </a:r>
            <a:r>
              <a:rPr lang="fr-FR" sz="1200" dirty="0">
                <a:solidFill>
                  <a:schemeClr val="tx1"/>
                </a:solidFill>
              </a:rPr>
              <a:t>042501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(2008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Status</a:t>
            </a:r>
            <a:r>
              <a:rPr lang="fr-FR" sz="2000" b="1" dirty="0" smtClean="0">
                <a:solidFill>
                  <a:srgbClr val="A80038"/>
                </a:solidFill>
              </a:rPr>
              <a:t> of the GR </a:t>
            </a:r>
            <a:r>
              <a:rPr lang="fr-FR" sz="2000" b="1" dirty="0" err="1" smtClean="0">
                <a:solidFill>
                  <a:srgbClr val="A80038"/>
                </a:solidFill>
              </a:rPr>
              <a:t>measurement</a:t>
            </a:r>
            <a:r>
              <a:rPr lang="fr-FR" sz="2000" b="1" dirty="0" smtClean="0">
                <a:solidFill>
                  <a:srgbClr val="A80038"/>
                </a:solidFill>
              </a:rPr>
              <a:t> in </a:t>
            </a:r>
            <a:r>
              <a:rPr lang="fr-FR" sz="2000" b="1" dirty="0" err="1" smtClean="0">
                <a:solidFill>
                  <a:srgbClr val="A80038"/>
                </a:solidFill>
              </a:rPr>
              <a:t>unstable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nuclei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2164720"/>
            <a:ext cx="8928992" cy="4154984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fr-FR" sz="800" dirty="0" smtClean="0">
              <a:solidFill>
                <a:srgbClr val="9900CC"/>
              </a:solidFill>
            </a:endParaRPr>
          </a:p>
          <a:p>
            <a:r>
              <a:rPr lang="fr-FR" sz="1600" dirty="0" smtClean="0">
                <a:solidFill>
                  <a:srgbClr val="9900CC"/>
                </a:solidFill>
              </a:rPr>
              <a:t>			</a:t>
            </a:r>
            <a:endParaRPr lang="fr-FR" sz="1600" dirty="0"/>
          </a:p>
          <a:p>
            <a:endParaRPr lang="fr-FR" sz="1600" dirty="0"/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r>
              <a:rPr lang="fr-FR" sz="1600" i="1" dirty="0" smtClean="0">
                <a:solidFill>
                  <a:srgbClr val="9900CC"/>
                </a:solidFill>
              </a:rPr>
              <a:t> </a:t>
            </a: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</p:txBody>
      </p:sp>
      <p:sp>
        <p:nvSpPr>
          <p:cNvPr id="26" name="Flèche droite 11"/>
          <p:cNvSpPr/>
          <p:nvPr/>
        </p:nvSpPr>
        <p:spPr>
          <a:xfrm>
            <a:off x="1043608" y="2312625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11"/>
          <p:cNvSpPr/>
          <p:nvPr/>
        </p:nvSpPr>
        <p:spPr>
          <a:xfrm>
            <a:off x="1043608" y="2600657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tretch>
            <a:fillRect/>
          </a:stretch>
        </p:blipFill>
        <p:spPr>
          <a:xfrm>
            <a:off x="827584" y="2767838"/>
            <a:ext cx="7560840" cy="319247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24245"/>
            <a:ext cx="8532440" cy="1588780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24624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1176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56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2" name="Ellipse 31"/>
          <p:cNvSpPr/>
          <p:nvPr/>
        </p:nvSpPr>
        <p:spPr>
          <a:xfrm>
            <a:off x="29592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15816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58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4" name="Ellipse 33"/>
          <p:cNvSpPr/>
          <p:nvPr/>
        </p:nvSpPr>
        <p:spPr>
          <a:xfrm>
            <a:off x="34380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8400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60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6" name="Ellipse 35"/>
          <p:cNvSpPr/>
          <p:nvPr/>
        </p:nvSpPr>
        <p:spPr>
          <a:xfrm>
            <a:off x="3923928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427984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81888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85192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62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4355976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64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32800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68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07504" y="50129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Z=28</a:t>
            </a:r>
            <a:endParaRPr lang="fr-FR" sz="1200" dirty="0"/>
          </a:p>
        </p:txBody>
      </p:sp>
      <p:sp>
        <p:nvSpPr>
          <p:cNvPr id="43" name="Ellipse 42"/>
          <p:cNvSpPr/>
          <p:nvPr/>
        </p:nvSpPr>
        <p:spPr>
          <a:xfrm>
            <a:off x="3203848" y="6363563"/>
            <a:ext cx="2808312" cy="47591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464094" y="6375392"/>
            <a:ext cx="232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Experiment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at</a:t>
            </a:r>
            <a:r>
              <a:rPr lang="fr-FR" dirty="0" smtClean="0">
                <a:latin typeface="Garamond"/>
                <a:cs typeface="Garamond"/>
              </a:rPr>
              <a:t> GANIL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76447" y="2216516"/>
            <a:ext cx="588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Garamond"/>
                <a:cs typeface="Garamond"/>
              </a:rPr>
              <a:t>Study</a:t>
            </a:r>
            <a:r>
              <a:rPr lang="fr-FR" dirty="0">
                <a:latin typeface="Garamond"/>
                <a:cs typeface="Garamond"/>
              </a:rPr>
              <a:t> of the ISGMR and ISGQR in a neutron </a:t>
            </a:r>
            <a:r>
              <a:rPr lang="fr-FR" dirty="0" err="1">
                <a:latin typeface="Garamond"/>
                <a:cs typeface="Garamond"/>
              </a:rPr>
              <a:t>rich</a:t>
            </a:r>
            <a:r>
              <a:rPr lang="fr-FR" dirty="0">
                <a:latin typeface="Garamond"/>
                <a:cs typeface="Garamond"/>
              </a:rPr>
              <a:t> Ni </a:t>
            </a:r>
            <a:r>
              <a:rPr lang="fr-FR" dirty="0">
                <a:solidFill>
                  <a:srgbClr val="9900CC"/>
                </a:solidFill>
                <a:latin typeface="Garamond"/>
                <a:cs typeface="Garamond"/>
              </a:rPr>
              <a:t>: </a:t>
            </a:r>
            <a:r>
              <a:rPr lang="fr-FR" b="1" baseline="30000" dirty="0">
                <a:solidFill>
                  <a:srgbClr val="9900CC"/>
                </a:solidFill>
                <a:latin typeface="Garamond"/>
                <a:cs typeface="Garamond"/>
              </a:rPr>
              <a:t>68</a:t>
            </a:r>
            <a:r>
              <a:rPr lang="fr-FR" b="1" dirty="0">
                <a:solidFill>
                  <a:srgbClr val="9900CC"/>
                </a:solidFill>
                <a:latin typeface="Garamond"/>
                <a:cs typeface="Garamond"/>
              </a:rPr>
              <a:t>Ni </a:t>
            </a:r>
            <a:r>
              <a:rPr lang="fr-FR" dirty="0" smtClean="0">
                <a:latin typeface="Garamond"/>
                <a:cs typeface="Garamond"/>
              </a:rPr>
              <a:t>Continue </a:t>
            </a:r>
            <a:r>
              <a:rPr lang="fr-FR" dirty="0">
                <a:latin typeface="Garamond"/>
                <a:cs typeface="Garamond"/>
              </a:rPr>
              <a:t>the </a:t>
            </a:r>
            <a:r>
              <a:rPr lang="fr-FR" dirty="0" err="1">
                <a:latin typeface="Garamond"/>
                <a:cs typeface="Garamond"/>
              </a:rPr>
              <a:t>study</a:t>
            </a:r>
            <a:r>
              <a:rPr lang="fr-FR" dirty="0">
                <a:latin typeface="Garamond"/>
                <a:cs typeface="Garamond"/>
              </a:rPr>
              <a:t> of the Ni </a:t>
            </a:r>
            <a:r>
              <a:rPr lang="fr-FR" dirty="0" err="1">
                <a:latin typeface="Garamond"/>
                <a:cs typeface="Garamond"/>
              </a:rPr>
              <a:t>isotopic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chain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5951429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Study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>
                <a:latin typeface="Garamond"/>
                <a:cs typeface="Garamond"/>
              </a:rPr>
              <a:t>of the ISGMR and ISGQR </a:t>
            </a:r>
            <a:r>
              <a:rPr lang="fr-FR" dirty="0" err="1">
                <a:latin typeface="Garamond"/>
                <a:cs typeface="Garamond"/>
              </a:rPr>
              <a:t>using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inelastic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scattering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i="1" baseline="30000" dirty="0">
                <a:solidFill>
                  <a:srgbClr val="9900CC"/>
                </a:solidFill>
              </a:rPr>
              <a:t>68</a:t>
            </a:r>
            <a:r>
              <a:rPr lang="fr-FR" i="1" dirty="0">
                <a:solidFill>
                  <a:srgbClr val="9900CC"/>
                </a:solidFill>
              </a:rPr>
              <a:t>Ni(α,α’)</a:t>
            </a:r>
            <a:r>
              <a:rPr lang="fr-FR" i="1" baseline="30000" dirty="0">
                <a:solidFill>
                  <a:srgbClr val="9900CC"/>
                </a:solidFill>
              </a:rPr>
              <a:t>68</a:t>
            </a:r>
            <a:r>
              <a:rPr lang="fr-FR" i="1" dirty="0">
                <a:solidFill>
                  <a:srgbClr val="9900CC"/>
                </a:solidFill>
              </a:rPr>
              <a:t>Ni* </a:t>
            </a:r>
            <a:r>
              <a:rPr lang="fr-FR" dirty="0">
                <a:latin typeface="Garamond"/>
                <a:cs typeface="Garamond"/>
              </a:rPr>
              <a:t>and</a:t>
            </a:r>
            <a:r>
              <a:rPr lang="fr-FR" i="1" dirty="0">
                <a:solidFill>
                  <a:srgbClr val="9900CC"/>
                </a:solidFill>
              </a:rPr>
              <a:t> </a:t>
            </a:r>
            <a:r>
              <a:rPr lang="fr-FR" i="1" baseline="30000" dirty="0">
                <a:solidFill>
                  <a:srgbClr val="A80038"/>
                </a:solidFill>
              </a:rPr>
              <a:t> 68</a:t>
            </a:r>
            <a:r>
              <a:rPr lang="fr-FR" i="1" dirty="0">
                <a:solidFill>
                  <a:srgbClr val="A80038"/>
                </a:solidFill>
              </a:rPr>
              <a:t>Ni(</a:t>
            </a:r>
            <a:r>
              <a:rPr lang="fr-FR" i="1" dirty="0" err="1">
                <a:solidFill>
                  <a:srgbClr val="A80038"/>
                </a:solidFill>
              </a:rPr>
              <a:t>d,d</a:t>
            </a:r>
            <a:r>
              <a:rPr lang="fr-FR" i="1" dirty="0">
                <a:solidFill>
                  <a:srgbClr val="A80038"/>
                </a:solidFill>
              </a:rPr>
              <a:t>’)</a:t>
            </a:r>
            <a:r>
              <a:rPr lang="fr-FR" i="1" baseline="30000" dirty="0">
                <a:solidFill>
                  <a:srgbClr val="A80038"/>
                </a:solidFill>
              </a:rPr>
              <a:t>68</a:t>
            </a:r>
            <a:r>
              <a:rPr lang="fr-FR" i="1" dirty="0">
                <a:solidFill>
                  <a:srgbClr val="A80038"/>
                </a:solidFill>
              </a:rPr>
              <a:t>Ni* </a:t>
            </a:r>
            <a:endParaRPr lang="fr-FR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26" grpId="0" animBg="1"/>
      <p:bldP spid="27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Garamond"/>
                <a:cs typeface="Garamond"/>
              </a:rPr>
              <a:t>W</a:t>
            </a:r>
            <a:r>
              <a:rPr lang="fr-FR" sz="1600" dirty="0" err="1" smtClean="0">
                <a:latin typeface="Garamond"/>
                <a:cs typeface="Garamond"/>
              </a:rPr>
              <a:t>e</a:t>
            </a:r>
            <a:r>
              <a:rPr lang="fr-FR" sz="1600" dirty="0" smtClean="0">
                <a:latin typeface="Garamond"/>
                <a:cs typeface="Garamond"/>
              </a:rPr>
              <a:t> have to </a:t>
            </a:r>
            <a:r>
              <a:rPr lang="fr-FR" sz="1600" dirty="0" err="1" smtClean="0">
                <a:latin typeface="Garamond"/>
                <a:cs typeface="Garamond"/>
              </a:rPr>
              <a:t>consider</a:t>
            </a:r>
            <a:r>
              <a:rPr lang="fr-FR" sz="1600" dirty="0" smtClean="0">
                <a:latin typeface="Garamond"/>
                <a:cs typeface="Garamond"/>
              </a:rPr>
              <a:t> :</a:t>
            </a:r>
          </a:p>
          <a:p>
            <a:r>
              <a:rPr lang="fr-FR" sz="1600" dirty="0" smtClean="0">
                <a:latin typeface="Garamond"/>
                <a:cs typeface="Garamond"/>
              </a:rPr>
              <a:t>          - Inverse </a:t>
            </a:r>
            <a:r>
              <a:rPr lang="fr-FR" sz="1600" dirty="0" err="1" smtClean="0">
                <a:latin typeface="Garamond"/>
                <a:cs typeface="Garamond"/>
              </a:rPr>
              <a:t>kinematics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with</a:t>
            </a:r>
            <a:r>
              <a:rPr lang="fr-FR" sz="1600" dirty="0" smtClean="0">
                <a:latin typeface="Garamond"/>
                <a:cs typeface="Garamond"/>
              </a:rPr>
              <a:t> a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recoiling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energy</a:t>
            </a:r>
            <a:endParaRPr lang="fr-FR" sz="1600" dirty="0" smtClean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       -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>
                <a:latin typeface="Garamond"/>
                <a:cs typeface="Garamond"/>
              </a:rPr>
              <a:t> </a:t>
            </a:r>
            <a:r>
              <a:rPr lang="fr-FR" sz="1600" dirty="0" smtClean="0">
                <a:latin typeface="Garamond"/>
                <a:cs typeface="Garamond"/>
              </a:rPr>
              <a:t>production rate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21" name="Flèche droite 11"/>
          <p:cNvSpPr/>
          <p:nvPr/>
        </p:nvSpPr>
        <p:spPr>
          <a:xfrm>
            <a:off x="4788024" y="6165304"/>
            <a:ext cx="648072" cy="3600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436096" y="587727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aramond"/>
                <a:cs typeface="Garamond"/>
              </a:rPr>
              <a:t>Use of an Active Target :</a:t>
            </a:r>
            <a:endParaRPr lang="fr-FR" sz="1600" dirty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-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detection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threshold</a:t>
            </a:r>
            <a:endParaRPr lang="fr-FR" sz="1600" dirty="0" smtClean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- </a:t>
            </a:r>
            <a:r>
              <a:rPr lang="fr-FR" sz="1600" dirty="0" err="1" smtClean="0">
                <a:latin typeface="Garamond"/>
                <a:cs typeface="Garamond"/>
              </a:rPr>
              <a:t>thick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target</a:t>
            </a:r>
            <a:endParaRPr lang="fr-FR" sz="1600" dirty="0" smtClean="0">
              <a:latin typeface="Garamond"/>
              <a:cs typeface="Garamond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18" y="6093296"/>
            <a:ext cx="13706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5024"/>
            <a:ext cx="3312368" cy="216024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130000" y="4716640"/>
            <a:ext cx="2790008" cy="75596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444208" y="4913292"/>
            <a:ext cx="2736304" cy="1080120"/>
          </a:xfrm>
          <a:prstGeom prst="ellipse">
            <a:avLst/>
          </a:prstGeom>
          <a:solidFill>
            <a:srgbClr val="D8CFE3"/>
          </a:solidFill>
          <a:ln w="19050" cmpd="sng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/>
              <a:cs typeface="Garamond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88224" y="4985300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cs typeface="Garamond"/>
              </a:rPr>
              <a:t>Challenge</a:t>
            </a:r>
            <a:r>
              <a:rPr lang="fr-FR" sz="1600" dirty="0" smtClean="0">
                <a:latin typeface="Garamond"/>
                <a:cs typeface="Garamond"/>
              </a:rPr>
              <a:t> :</a:t>
            </a:r>
          </a:p>
          <a:p>
            <a:pPr algn="ctr"/>
            <a:r>
              <a:rPr lang="fr-FR" sz="1600" dirty="0" err="1" smtClean="0">
                <a:latin typeface="Garamond"/>
                <a:cs typeface="Garamond"/>
              </a:rPr>
              <a:t>Measurement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at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small</a:t>
            </a:r>
            <a:r>
              <a:rPr lang="fr-FR" sz="1600" dirty="0" smtClean="0">
                <a:latin typeface="Garamond"/>
                <a:cs typeface="Garamond"/>
              </a:rPr>
              <a:t> angles and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energies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</a:p>
          <a:p>
            <a:endParaRPr lang="fr-FR" dirty="0">
              <a:latin typeface="Garamond"/>
              <a:cs typeface="Garamond"/>
            </a:endParaRPr>
          </a:p>
        </p:txBody>
      </p:sp>
      <p:sp>
        <p:nvSpPr>
          <p:cNvPr id="2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504" y="930206"/>
            <a:ext cx="8928992" cy="338554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Study</a:t>
            </a:r>
            <a:r>
              <a:rPr lang="fr-FR" sz="1600" dirty="0" smtClean="0">
                <a:latin typeface="Garamond"/>
                <a:cs typeface="Garamond"/>
              </a:rPr>
              <a:t> of the ISGMR and in ISGQR </a:t>
            </a:r>
            <a:r>
              <a:rPr lang="fr-FR" sz="1600" dirty="0" err="1" smtClean="0">
                <a:latin typeface="Garamond"/>
                <a:cs typeface="Garamond"/>
              </a:rPr>
              <a:t>using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inelastic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scattering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i="1" baseline="30000" dirty="0">
                <a:solidFill>
                  <a:srgbClr val="9900CC"/>
                </a:solidFill>
              </a:rPr>
              <a:t>68</a:t>
            </a:r>
            <a:r>
              <a:rPr lang="fr-FR" sz="1600" i="1" dirty="0">
                <a:solidFill>
                  <a:srgbClr val="9900CC"/>
                </a:solidFill>
              </a:rPr>
              <a:t>Ni(α,α’)</a:t>
            </a:r>
            <a:r>
              <a:rPr lang="fr-FR" sz="1600" i="1" baseline="30000" dirty="0">
                <a:solidFill>
                  <a:srgbClr val="9900CC"/>
                </a:solidFill>
              </a:rPr>
              <a:t>68</a:t>
            </a:r>
            <a:r>
              <a:rPr lang="fr-FR" sz="1600" i="1" dirty="0">
                <a:solidFill>
                  <a:srgbClr val="9900CC"/>
                </a:solidFill>
              </a:rPr>
              <a:t>Ni* </a:t>
            </a:r>
            <a:r>
              <a:rPr lang="fr-FR" sz="1600" dirty="0"/>
              <a:t> </a:t>
            </a:r>
            <a:r>
              <a:rPr lang="fr-FR" sz="1600" dirty="0">
                <a:latin typeface="Garamond"/>
                <a:cs typeface="Garamond"/>
              </a:rPr>
              <a:t>and</a:t>
            </a:r>
            <a:r>
              <a:rPr lang="fr-FR" sz="1600" dirty="0"/>
              <a:t> </a:t>
            </a:r>
            <a:r>
              <a:rPr lang="fr-FR" sz="16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600" i="1" dirty="0" smtClean="0">
                <a:solidFill>
                  <a:srgbClr val="A80038"/>
                </a:solidFill>
              </a:rPr>
              <a:t>Ni(</a:t>
            </a:r>
            <a:r>
              <a:rPr lang="fr-FR" sz="1600" i="1" dirty="0" err="1" smtClean="0">
                <a:solidFill>
                  <a:srgbClr val="A80038"/>
                </a:solidFill>
              </a:rPr>
              <a:t>d,d</a:t>
            </a:r>
            <a:r>
              <a:rPr lang="fr-FR" sz="1600" i="1" dirty="0" smtClean="0">
                <a:solidFill>
                  <a:srgbClr val="A80038"/>
                </a:solidFill>
              </a:rPr>
              <a:t>’)</a:t>
            </a:r>
            <a:r>
              <a:rPr lang="fr-FR" sz="16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600" i="1" dirty="0" smtClean="0">
                <a:solidFill>
                  <a:srgbClr val="A80038"/>
                </a:solidFill>
              </a:rPr>
              <a:t>Ni*</a:t>
            </a:r>
            <a:endParaRPr lang="fr-FR" sz="1600" i="1" dirty="0" smtClean="0">
              <a:solidFill>
                <a:srgbClr val="99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36512" y="14127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</a:t>
            </a:r>
            <a:r>
              <a:rPr lang="fr-FR" sz="1400" b="1" i="1" baseline="30000" dirty="0">
                <a:solidFill>
                  <a:srgbClr val="9900CC"/>
                </a:solidFill>
              </a:rPr>
              <a:t>68</a:t>
            </a:r>
            <a:r>
              <a:rPr lang="fr-FR" sz="1400" b="1" i="1" dirty="0">
                <a:solidFill>
                  <a:srgbClr val="9900CC"/>
                </a:solidFill>
              </a:rPr>
              <a:t>Ni(α,α’)</a:t>
            </a:r>
            <a:r>
              <a:rPr lang="fr-FR" sz="1400" b="1" i="1" baseline="30000" dirty="0">
                <a:solidFill>
                  <a:srgbClr val="9900CC"/>
                </a:solidFill>
              </a:rPr>
              <a:t>68</a:t>
            </a:r>
            <a:r>
              <a:rPr lang="fr-FR" sz="1400" b="1" i="1" dirty="0">
                <a:solidFill>
                  <a:srgbClr val="9900CC"/>
                </a:solidFill>
              </a:rPr>
              <a:t>Ni* 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956376" y="14127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Ni(</a:t>
            </a:r>
            <a:r>
              <a:rPr lang="fr-FR" sz="1400" b="1" i="1" dirty="0" err="1">
                <a:solidFill>
                  <a:srgbClr val="A80038"/>
                </a:solidFill>
              </a:rPr>
              <a:t>d,d</a:t>
            </a:r>
            <a:r>
              <a:rPr lang="fr-FR" sz="1400" b="1" i="1" dirty="0">
                <a:solidFill>
                  <a:srgbClr val="A80038"/>
                </a:solidFill>
              </a:rPr>
              <a:t>’)</a:t>
            </a:r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Ni* </a:t>
            </a:r>
            <a:endParaRPr lang="fr-FR" sz="1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412776"/>
            <a:ext cx="3240360" cy="21602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1412776"/>
            <a:ext cx="3312368" cy="21602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3645024"/>
            <a:ext cx="3240360" cy="21602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11296" y="1464642"/>
            <a:ext cx="601200" cy="1782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928" y="1457442"/>
            <a:ext cx="612000" cy="1782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28558" y="4436546"/>
            <a:ext cx="2718000" cy="1044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Need</a:t>
            </a:r>
            <a:r>
              <a:rPr lang="fr-FR" sz="2000" b="1" dirty="0" smtClean="0">
                <a:solidFill>
                  <a:srgbClr val="A80038"/>
                </a:solidFill>
              </a:rPr>
              <a:t> an active </a:t>
            </a:r>
            <a:r>
              <a:rPr lang="fr-FR" sz="2000" b="1" dirty="0" err="1" smtClean="0">
                <a:solidFill>
                  <a:srgbClr val="A80038"/>
                </a:solidFill>
              </a:rPr>
              <a:t>target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30" grpId="0" animBg="1"/>
      <p:bldP spid="24" grpId="0" animBg="1"/>
      <p:bldP spid="27" grpId="0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38" y="2204864"/>
            <a:ext cx="6408712" cy="4032448"/>
          </a:xfrm>
          <a:prstGeom prst="rect">
            <a:avLst/>
          </a:prstGeom>
          <a:solidFill>
            <a:srgbClr val="9900CC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72000" y="2196926"/>
            <a:ext cx="2664296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2" name="Ellipse 1"/>
          <p:cNvSpPr/>
          <p:nvPr/>
        </p:nvSpPr>
        <p:spPr>
          <a:xfrm>
            <a:off x="35496" y="1196752"/>
            <a:ext cx="2016224" cy="792088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123728" y="1052736"/>
            <a:ext cx="2016224" cy="792088"/>
          </a:xfrm>
          <a:prstGeom prst="ellipse">
            <a:avLst/>
          </a:prstGeom>
          <a:noFill/>
          <a:ln w="31750">
            <a:solidFill>
              <a:srgbClr val="A800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2" idx="4"/>
          </p:cNvCxnSpPr>
          <p:nvPr/>
        </p:nvCxnSpPr>
        <p:spPr>
          <a:xfrm>
            <a:off x="1043608" y="1988840"/>
            <a:ext cx="1080120" cy="1008112"/>
          </a:xfrm>
          <a:prstGeom prst="line">
            <a:avLst/>
          </a:prstGeom>
          <a:ln w="31750">
            <a:solidFill>
              <a:srgbClr val="99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9" idx="4"/>
            <a:endCxn id="36" idx="7"/>
          </p:cNvCxnSpPr>
          <p:nvPr/>
        </p:nvCxnSpPr>
        <p:spPr>
          <a:xfrm flipH="1">
            <a:off x="2689247" y="1844824"/>
            <a:ext cx="442593" cy="874641"/>
          </a:xfrm>
          <a:prstGeom prst="line">
            <a:avLst/>
          </a:prstGeom>
          <a:ln w="31750">
            <a:solidFill>
              <a:srgbClr val="A800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Ellipse 1024"/>
          <p:cNvSpPr/>
          <p:nvPr/>
        </p:nvSpPr>
        <p:spPr>
          <a:xfrm>
            <a:off x="2070000" y="2959200"/>
            <a:ext cx="72008" cy="72008"/>
          </a:xfrm>
          <a:prstGeom prst="ellips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rgbClr val="A80038"/>
          </a:solidFill>
          <a:ln>
            <a:solidFill>
              <a:srgbClr val="A800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ZoneTexte 1029"/>
          <p:cNvSpPr txBox="1"/>
          <p:nvPr/>
        </p:nvSpPr>
        <p:spPr>
          <a:xfrm>
            <a:off x="7164288" y="1700808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Time Projection </a:t>
            </a:r>
            <a:r>
              <a:rPr lang="fr-FR" sz="1600" b="1" dirty="0" err="1" smtClean="0"/>
              <a:t>Chamber</a:t>
            </a:r>
            <a:r>
              <a:rPr lang="fr-FR" sz="1600" b="1" dirty="0" smtClean="0"/>
              <a:t> (TPC) :</a:t>
            </a:r>
            <a:endParaRPr lang="fr-FR" sz="1600" b="1" dirty="0"/>
          </a:p>
        </p:txBody>
      </p:sp>
      <p:sp>
        <p:nvSpPr>
          <p:cNvPr id="1032" name="ZoneTexte 1031"/>
          <p:cNvSpPr txBox="1"/>
          <p:nvPr/>
        </p:nvSpPr>
        <p:spPr>
          <a:xfrm>
            <a:off x="7236296" y="2924944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1.  </a:t>
            </a:r>
            <a:r>
              <a:rPr lang="fr-FR" sz="1200" dirty="0">
                <a:latin typeface="Garamond"/>
                <a:cs typeface="Garamond"/>
              </a:rPr>
              <a:t>The </a:t>
            </a:r>
            <a:r>
              <a:rPr lang="fr-FR" sz="1200" dirty="0" err="1">
                <a:latin typeface="Garamond"/>
                <a:cs typeface="Garamond"/>
              </a:rPr>
              <a:t>scattered</a:t>
            </a:r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deuteron</a:t>
            </a:r>
            <a:r>
              <a:rPr lang="fr-FR" sz="1200" dirty="0">
                <a:latin typeface="Garamond"/>
                <a:cs typeface="Garamond"/>
              </a:rPr>
              <a:t> or </a:t>
            </a:r>
            <a:r>
              <a:rPr lang="el-GR" sz="1200" dirty="0">
                <a:latin typeface="Garamond"/>
                <a:cs typeface="Garamond"/>
              </a:rPr>
              <a:t>α</a:t>
            </a:r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ionizes</a:t>
            </a:r>
            <a:r>
              <a:rPr lang="fr-FR" sz="1200" dirty="0">
                <a:latin typeface="Garamond"/>
                <a:cs typeface="Garamond"/>
              </a:rPr>
              <a:t> the </a:t>
            </a:r>
            <a:r>
              <a:rPr lang="fr-FR" sz="1200" dirty="0" err="1">
                <a:latin typeface="Garamond"/>
                <a:cs typeface="Garamond"/>
              </a:rPr>
              <a:t>gas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36296" y="3573016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2. </a:t>
            </a:r>
            <a:r>
              <a:rPr lang="fr-FR" sz="1200" dirty="0">
                <a:latin typeface="Garamond"/>
                <a:cs typeface="Garamond"/>
              </a:rPr>
              <a:t>The </a:t>
            </a:r>
            <a:r>
              <a:rPr lang="fr-FR" sz="1200" dirty="0" err="1">
                <a:latin typeface="Garamond"/>
                <a:cs typeface="Garamond"/>
              </a:rPr>
              <a:t>electrons</a:t>
            </a:r>
            <a:r>
              <a:rPr lang="fr-FR" sz="1200" dirty="0">
                <a:latin typeface="Garamond"/>
                <a:cs typeface="Garamond"/>
              </a:rPr>
              <a:t> drift</a:t>
            </a:r>
          </a:p>
          <a:p>
            <a:pPr algn="just"/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towards</a:t>
            </a:r>
            <a:r>
              <a:rPr lang="fr-FR" sz="1200" dirty="0">
                <a:latin typeface="Garamond"/>
                <a:cs typeface="Garamond"/>
              </a:rPr>
              <a:t> the </a:t>
            </a:r>
            <a:r>
              <a:rPr lang="fr-FR" sz="1200" dirty="0" smtClean="0">
                <a:latin typeface="Garamond"/>
                <a:cs typeface="Garamond"/>
              </a:rPr>
              <a:t>Frisch </a:t>
            </a:r>
            <a:r>
              <a:rPr lang="fr-FR" sz="1200" smtClean="0">
                <a:latin typeface="Garamond"/>
                <a:cs typeface="Garamond"/>
              </a:rPr>
              <a:t>grid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236296" y="429309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3. </a:t>
            </a:r>
            <a:r>
              <a:rPr lang="fr-FR" sz="1200" dirty="0">
                <a:latin typeface="Garamond"/>
                <a:cs typeface="Garamond"/>
                <a:sym typeface="Wingdings"/>
              </a:rPr>
              <a:t>A</a:t>
            </a:r>
            <a:r>
              <a:rPr lang="fr-FR" sz="1200" dirty="0">
                <a:latin typeface="Garamond"/>
                <a:cs typeface="Garamond"/>
              </a:rPr>
              <a:t>mplification on the </a:t>
            </a:r>
            <a:r>
              <a:rPr lang="fr-FR" sz="1200" dirty="0" err="1">
                <a:latin typeface="Garamond"/>
                <a:cs typeface="Garamond"/>
              </a:rPr>
              <a:t>wires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236296" y="4797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4</a:t>
            </a:r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. 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Signal on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each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pad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proportionnal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to the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amount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electrons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collected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on the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wire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above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2276872"/>
            <a:ext cx="792088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5896" y="227687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cathode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9912" y="4149080"/>
            <a:ext cx="648072" cy="504056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41299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 Frisch</a:t>
            </a:r>
          </a:p>
          <a:p>
            <a:pPr algn="ctr"/>
            <a:r>
              <a:rPr lang="fr-FR" sz="1400" dirty="0" err="1" smtClean="0">
                <a:latin typeface="Garamond"/>
                <a:cs typeface="Garamond"/>
              </a:rPr>
              <a:t>grid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87824" y="4869160"/>
            <a:ext cx="1584176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48691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32 amplification </a:t>
            </a:r>
            <a:r>
              <a:rPr lang="fr-FR" sz="1400" dirty="0" err="1" smtClean="0">
                <a:latin typeface="Garamond"/>
                <a:cs typeface="Garamond"/>
              </a:rPr>
              <a:t>wires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71800" y="5410800"/>
            <a:ext cx="936104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71800" y="5389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1024 pads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644008" y="5303224"/>
            <a:ext cx="1938896" cy="1202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4975202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619727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264252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5029177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5356202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5680052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026127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44008" y="4306274"/>
            <a:ext cx="1938896" cy="585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650279" y="2461599"/>
            <a:ext cx="1938896" cy="585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541078" y="2348880"/>
            <a:ext cx="6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9900CC"/>
                </a:solidFill>
                <a:latin typeface="Garamond"/>
                <a:cs typeface="Garamond"/>
              </a:rPr>
              <a:t>3kV </a:t>
            </a:r>
          </a:p>
          <a:p>
            <a:r>
              <a:rPr lang="fr-FR" sz="1000" b="1" dirty="0" smtClean="0">
                <a:solidFill>
                  <a:srgbClr val="A80038"/>
                </a:solidFill>
                <a:latin typeface="Garamond"/>
                <a:cs typeface="Garamond"/>
              </a:rPr>
              <a:t>10kV</a:t>
            </a:r>
            <a:endParaRPr lang="fr-FR" sz="10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6541174" y="4190891"/>
            <a:ext cx="479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Garamond"/>
                <a:cs typeface="Garamond"/>
              </a:rPr>
              <a:t>0V</a:t>
            </a:r>
            <a:endParaRPr lang="fr-FR" sz="10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6516216" y="52292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9900CC"/>
                </a:solidFill>
                <a:latin typeface="Garamond"/>
                <a:cs typeface="Garamond"/>
              </a:rPr>
              <a:t>1200V </a:t>
            </a:r>
          </a:p>
          <a:p>
            <a:r>
              <a:rPr lang="fr-FR" sz="1000" b="1" dirty="0" smtClean="0">
                <a:solidFill>
                  <a:srgbClr val="A80038"/>
                </a:solidFill>
                <a:latin typeface="Garamond"/>
                <a:cs typeface="Garamond"/>
              </a:rPr>
              <a:t>2300V</a:t>
            </a:r>
            <a:endParaRPr lang="fr-FR" sz="1000" b="1" dirty="0"/>
          </a:p>
        </p:txBody>
      </p:sp>
      <p:sp>
        <p:nvSpPr>
          <p:cNvPr id="55" name="Ellipse 54"/>
          <p:cNvSpPr/>
          <p:nvPr/>
        </p:nvSpPr>
        <p:spPr>
          <a:xfrm>
            <a:off x="4860032" y="3645024"/>
            <a:ext cx="123825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979712" y="3645024"/>
            <a:ext cx="123825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60800" y="4365684"/>
            <a:ext cx="144016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800" dirty="0"/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1331640" y="4348800"/>
            <a:ext cx="258872" cy="143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1360800" y="4293676"/>
            <a:ext cx="258872" cy="143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64088" y="306954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59" name="ZoneTexte 58"/>
          <p:cNvSpPr txBox="1"/>
          <p:nvPr/>
        </p:nvSpPr>
        <p:spPr>
          <a:xfrm>
            <a:off x="4860032" y="342900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60" name="ZoneTexte 59"/>
          <p:cNvSpPr txBox="1"/>
          <p:nvPr/>
        </p:nvSpPr>
        <p:spPr>
          <a:xfrm>
            <a:off x="5148064" y="328556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220072" y="321297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364088" y="321355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004048" y="33569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5652120" y="3212976"/>
            <a:ext cx="0" cy="108012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652120" y="2564904"/>
            <a:ext cx="0" cy="504056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436096" y="2564904"/>
            <a:ext cx="0" cy="72008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5220072" y="2564904"/>
            <a:ext cx="0" cy="864096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5436096" y="3356992"/>
            <a:ext cx="0" cy="936104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220072" y="3501008"/>
            <a:ext cx="0" cy="79208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5580112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Ions</a:t>
            </a:r>
            <a:endParaRPr lang="fr-FR" sz="1000" dirty="0"/>
          </a:p>
        </p:txBody>
      </p:sp>
      <p:sp>
        <p:nvSpPr>
          <p:cNvPr id="92" name="ZoneTexte 91"/>
          <p:cNvSpPr txBox="1"/>
          <p:nvPr/>
        </p:nvSpPr>
        <p:spPr>
          <a:xfrm>
            <a:off x="5580112" y="332679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Electrons</a:t>
            </a:r>
            <a:endParaRPr lang="fr-FR" sz="1000" dirty="0"/>
          </a:p>
        </p:txBody>
      </p:sp>
      <p:cxnSp>
        <p:nvCxnSpPr>
          <p:cNvPr id="87" name="Connecteur droit 86"/>
          <p:cNvCxnSpPr/>
          <p:nvPr/>
        </p:nvCxnSpPr>
        <p:spPr>
          <a:xfrm>
            <a:off x="5580112" y="3645024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5660504" y="3636640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5364088" y="365340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" name="ZoneTexte 1043"/>
          <p:cNvSpPr txBox="1"/>
          <p:nvPr/>
        </p:nvSpPr>
        <p:spPr>
          <a:xfrm>
            <a:off x="4446000" y="2276872"/>
            <a:ext cx="14401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cxnSp>
        <p:nvCxnSpPr>
          <p:cNvPr id="98" name="Connecteur droit 97"/>
          <p:cNvCxnSpPr/>
          <p:nvPr/>
        </p:nvCxnSpPr>
        <p:spPr>
          <a:xfrm flipH="1">
            <a:off x="5444480" y="3645024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5148064" y="365340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H="1">
            <a:off x="5228456" y="3645024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5148064" y="2636912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5220072" y="2636912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H="1">
            <a:off x="5364088" y="2628528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5436096" y="262852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>
            <a:off x="5580112" y="2628528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652120" y="262852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/>
          <p:cNvCxnSpPr/>
          <p:nvPr/>
        </p:nvCxnSpPr>
        <p:spPr>
          <a:xfrm flipH="1">
            <a:off x="3131840" y="2509200"/>
            <a:ext cx="504056" cy="288032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>
            <a:off x="4427984" y="2420888"/>
            <a:ext cx="222295" cy="60118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/>
          <p:nvPr/>
        </p:nvCxnSpPr>
        <p:spPr>
          <a:xfrm rot="1080000" flipH="1" flipV="1">
            <a:off x="3517200" y="4086000"/>
            <a:ext cx="288032" cy="972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/>
          <p:nvPr/>
        </p:nvCxnSpPr>
        <p:spPr>
          <a:xfrm flipV="1">
            <a:off x="4427984" y="4298400"/>
            <a:ext cx="288032" cy="720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  <a:scene3d>
            <a:camera prst="orthographicFront">
              <a:rot lat="0" lon="0" rev="2118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/>
          <p:nvPr/>
        </p:nvCxnSpPr>
        <p:spPr>
          <a:xfrm rot="300000" flipH="1" flipV="1">
            <a:off x="2660400" y="4431600"/>
            <a:ext cx="360040" cy="4320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 flipH="1" flipV="1">
            <a:off x="2339752" y="4581128"/>
            <a:ext cx="432049" cy="864096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V="1">
            <a:off x="3707904" y="5301208"/>
            <a:ext cx="1008112" cy="36004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3635896" y="2276872"/>
            <a:ext cx="792088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779912" y="4149080"/>
            <a:ext cx="648072" cy="504056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987824" y="4869160"/>
            <a:ext cx="1584176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71800" y="5410800"/>
            <a:ext cx="936104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2400" y="5310000"/>
            <a:ext cx="633600" cy="108000"/>
          </a:xfrm>
          <a:prstGeom prst="rect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30400" y="5310000"/>
            <a:ext cx="633600" cy="108000"/>
          </a:xfrm>
          <a:prstGeom prst="rect">
            <a:avLst/>
          </a:prstGeom>
          <a:solidFill>
            <a:srgbClr val="FF5F68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774378" y="4216410"/>
            <a:ext cx="424110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aseline="30000" dirty="0" smtClean="0">
                <a:solidFill>
                  <a:srgbClr val="FF0000"/>
                </a:solidFill>
              </a:rPr>
              <a:t>68</a:t>
            </a:r>
            <a:r>
              <a:rPr lang="fr-FR" sz="1200" dirty="0" smtClean="0">
                <a:solidFill>
                  <a:srgbClr val="FF0000"/>
                </a:solidFill>
              </a:rPr>
              <a:t>Ni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-51366" y="1327196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9900CC"/>
                </a:solidFill>
              </a:rPr>
              <a:t>Gas</a:t>
            </a:r>
            <a:r>
              <a:rPr lang="fr-FR" sz="1200" dirty="0" smtClean="0">
                <a:solidFill>
                  <a:srgbClr val="9900CC"/>
                </a:solidFill>
              </a:rPr>
              <a:t> : </a:t>
            </a:r>
            <a:r>
              <a:rPr lang="fr-FR" sz="1200" dirty="0" err="1" smtClean="0">
                <a:solidFill>
                  <a:srgbClr val="9900CC"/>
                </a:solidFill>
              </a:rPr>
              <a:t>Helium</a:t>
            </a:r>
            <a:r>
              <a:rPr lang="fr-FR" sz="1200" dirty="0" smtClean="0">
                <a:solidFill>
                  <a:srgbClr val="9900CC"/>
                </a:solidFill>
              </a:rPr>
              <a:t> 98% + CF4 2%</a:t>
            </a:r>
          </a:p>
          <a:p>
            <a:pPr algn="ctr"/>
            <a:r>
              <a:rPr lang="fr-FR" sz="1200" dirty="0" smtClean="0">
                <a:solidFill>
                  <a:srgbClr val="9900CC"/>
                </a:solidFill>
              </a:rPr>
              <a:t>Pressure : 0.5 bar</a:t>
            </a:r>
          </a:p>
          <a:p>
            <a:pPr algn="ctr"/>
            <a:r>
              <a:rPr lang="fr-FR" sz="1200" i="1" dirty="0" smtClean="0">
                <a:solidFill>
                  <a:srgbClr val="9900CC"/>
                </a:solidFill>
              </a:rPr>
              <a:t> </a:t>
            </a:r>
            <a:r>
              <a:rPr lang="fr-FR" sz="1200" i="1" baseline="30000" dirty="0" smtClean="0">
                <a:solidFill>
                  <a:srgbClr val="9900CC"/>
                </a:solidFill>
              </a:rPr>
              <a:t>68</a:t>
            </a:r>
            <a:r>
              <a:rPr lang="fr-FR" sz="1200" i="1" dirty="0" smtClean="0">
                <a:solidFill>
                  <a:srgbClr val="9900CC"/>
                </a:solidFill>
              </a:rPr>
              <a:t>Ni + </a:t>
            </a:r>
            <a:r>
              <a:rPr lang="el-GR" sz="1200" i="1" dirty="0" smtClean="0">
                <a:solidFill>
                  <a:srgbClr val="9900CC"/>
                </a:solidFill>
              </a:rPr>
              <a:t>α</a:t>
            </a:r>
            <a:r>
              <a:rPr lang="fr-FR" sz="1200" i="1" dirty="0" smtClean="0">
                <a:solidFill>
                  <a:srgbClr val="9900CC"/>
                </a:solidFill>
              </a:rPr>
              <a:t> → α’ + </a:t>
            </a:r>
            <a:r>
              <a:rPr lang="fr-FR" sz="1200" i="1" baseline="30000" dirty="0" smtClean="0">
                <a:solidFill>
                  <a:srgbClr val="9900CC"/>
                </a:solidFill>
              </a:rPr>
              <a:t>68</a:t>
            </a:r>
            <a:r>
              <a:rPr lang="fr-FR" sz="1200" i="1" dirty="0" smtClean="0">
                <a:solidFill>
                  <a:srgbClr val="9900CC"/>
                </a:solidFill>
              </a:rPr>
              <a:t>Ni*</a:t>
            </a:r>
            <a:endParaRPr lang="fr-FR" sz="1200" dirty="0">
              <a:solidFill>
                <a:srgbClr val="9900CC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2230609" y="11260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A80038"/>
                </a:solidFill>
              </a:rPr>
              <a:t>Gas</a:t>
            </a:r>
            <a:r>
              <a:rPr lang="fr-FR" sz="1200" dirty="0" smtClean="0">
                <a:solidFill>
                  <a:srgbClr val="A80038"/>
                </a:solidFill>
              </a:rPr>
              <a:t> : D2</a:t>
            </a:r>
          </a:p>
          <a:p>
            <a:pPr algn="ctr"/>
            <a:r>
              <a:rPr lang="fr-FR" sz="1200" dirty="0" smtClean="0">
                <a:solidFill>
                  <a:srgbClr val="A80038"/>
                </a:solidFill>
              </a:rPr>
              <a:t>Pressure : 1 bar</a:t>
            </a:r>
          </a:p>
          <a:p>
            <a:pPr algn="ctr"/>
            <a:r>
              <a:rPr lang="fr-FR" sz="1200" i="1" dirty="0" smtClean="0">
                <a:solidFill>
                  <a:srgbClr val="A80038"/>
                </a:solidFill>
              </a:rPr>
              <a:t> </a:t>
            </a:r>
            <a:r>
              <a:rPr lang="fr-FR" sz="12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200" i="1" dirty="0" smtClean="0">
                <a:solidFill>
                  <a:srgbClr val="A80038"/>
                </a:solidFill>
              </a:rPr>
              <a:t>Ni + d → d’ + </a:t>
            </a:r>
            <a:r>
              <a:rPr lang="fr-FR" sz="12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200" i="1" dirty="0" smtClean="0">
                <a:solidFill>
                  <a:srgbClr val="A80038"/>
                </a:solidFill>
              </a:rPr>
              <a:t>Ni*</a:t>
            </a:r>
            <a:endParaRPr lang="fr-FR" sz="1200" dirty="0">
              <a:solidFill>
                <a:srgbClr val="A80038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509386" y="5875010"/>
            <a:ext cx="3024336" cy="769441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Which</a:t>
            </a:r>
            <a:r>
              <a:rPr lang="fr-FR" sz="1600" dirty="0" smtClean="0">
                <a:latin typeface="Garamond"/>
                <a:cs typeface="Garamond"/>
              </a:rPr>
              <a:t> information are </a:t>
            </a:r>
            <a:r>
              <a:rPr lang="fr-FR" sz="1600" dirty="0" err="1" smtClean="0">
                <a:latin typeface="Garamond"/>
                <a:cs typeface="Garamond"/>
              </a:rPr>
              <a:t>stored</a:t>
            </a:r>
            <a:r>
              <a:rPr lang="fr-FR" sz="1600" dirty="0" smtClean="0">
                <a:latin typeface="Garamond"/>
                <a:cs typeface="Garamond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Garamond"/>
                <a:cs typeface="Garamond"/>
              </a:rPr>
              <a:t>Time on </a:t>
            </a:r>
            <a:r>
              <a:rPr lang="fr-FR" sz="1400" dirty="0" err="1" smtClean="0">
                <a:latin typeface="Garamond"/>
                <a:cs typeface="Garamond"/>
              </a:rPr>
              <a:t>each</a:t>
            </a:r>
            <a:r>
              <a:rPr lang="fr-FR" sz="1400" dirty="0" smtClean="0">
                <a:latin typeface="Garamond"/>
                <a:cs typeface="Garamond"/>
              </a:rPr>
              <a:t> </a:t>
            </a:r>
            <a:r>
              <a:rPr lang="fr-FR" sz="1400" dirty="0" err="1" smtClean="0">
                <a:latin typeface="Garamond"/>
                <a:cs typeface="Garamond"/>
              </a:rPr>
              <a:t>wire</a:t>
            </a:r>
            <a:endParaRPr lang="fr-FR" sz="1400" dirty="0" smtClean="0">
              <a:latin typeface="Garamond"/>
              <a:cs typeface="Garamond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Garamond"/>
                <a:cs typeface="Garamond"/>
              </a:rPr>
              <a:t>Charge </a:t>
            </a:r>
            <a:r>
              <a:rPr lang="fr-FR" sz="1400" dirty="0" err="1" smtClean="0">
                <a:latin typeface="Garamond"/>
                <a:cs typeface="Garamond"/>
              </a:rPr>
              <a:t>induced</a:t>
            </a:r>
            <a:r>
              <a:rPr lang="fr-FR" sz="1400" dirty="0" smtClean="0">
                <a:latin typeface="Garamond"/>
                <a:cs typeface="Garamond"/>
              </a:rPr>
              <a:t> on </a:t>
            </a:r>
            <a:r>
              <a:rPr lang="fr-FR" sz="1400" dirty="0" err="1" smtClean="0">
                <a:latin typeface="Garamond"/>
                <a:cs typeface="Garamond"/>
              </a:rPr>
              <a:t>each</a:t>
            </a:r>
            <a:r>
              <a:rPr lang="fr-FR" sz="1400" dirty="0" smtClean="0">
                <a:latin typeface="Garamond"/>
                <a:cs typeface="Garamond"/>
              </a:rPr>
              <a:t> pad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116" name="Rectangle 115"/>
          <p:cNvSpPr/>
          <p:nvPr/>
        </p:nvSpPr>
        <p:spPr>
          <a:xfrm rot="20471959">
            <a:off x="803115" y="3648400"/>
            <a:ext cx="648072" cy="259148"/>
          </a:xfrm>
          <a:prstGeom prst="rect">
            <a:avLst/>
          </a:prstGeom>
          <a:solidFill>
            <a:srgbClr val="FFFFF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15" name="ZoneTexte 114"/>
          <p:cNvSpPr txBox="1"/>
          <p:nvPr/>
        </p:nvSpPr>
        <p:spPr>
          <a:xfrm rot="20398515">
            <a:off x="788247" y="3518947"/>
            <a:ext cx="10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4"/>
          <a:srcRect t="4678" b="-4678"/>
          <a:stretch/>
        </p:blipFill>
        <p:spPr>
          <a:xfrm>
            <a:off x="4860032" y="4402903"/>
            <a:ext cx="1507481" cy="801403"/>
          </a:xfrm>
          <a:prstGeom prst="rect">
            <a:avLst/>
          </a:prstGeom>
        </p:spPr>
      </p:pic>
      <p:cxnSp>
        <p:nvCxnSpPr>
          <p:cNvPr id="175" name="Connecteur droit avec flèche 174"/>
          <p:cNvCxnSpPr/>
          <p:nvPr/>
        </p:nvCxnSpPr>
        <p:spPr>
          <a:xfrm flipV="1">
            <a:off x="4572000" y="4869160"/>
            <a:ext cx="432048" cy="72008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Principle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5521 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7882 -0.083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41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42" grpId="0"/>
      <p:bldP spid="43" grpId="0"/>
      <p:bldP spid="45" grpId="0"/>
      <p:bldP spid="55" grpId="0" animBg="1"/>
      <p:bldP spid="55" grpId="1" animBg="1"/>
      <p:bldP spid="57" grpId="0" animBg="1"/>
      <p:bldP spid="57" grpId="1" animBg="1"/>
      <p:bldP spid="21" grpId="0"/>
      <p:bldP spid="21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84" grpId="0"/>
      <p:bldP spid="92" grpId="0"/>
      <p:bldP spid="16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2" y="1681959"/>
            <a:ext cx="8021508" cy="47525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4" y="1241199"/>
            <a:ext cx="2448272" cy="584776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Garamond"/>
                <a:cs typeface="Garamond"/>
              </a:rPr>
              <a:t>Production of </a:t>
            </a:r>
            <a:r>
              <a:rPr lang="fr-FR" sz="1600" baseline="30000" dirty="0" smtClean="0">
                <a:latin typeface="Garamond"/>
                <a:cs typeface="Garamond"/>
              </a:rPr>
              <a:t>68</a:t>
            </a:r>
            <a:r>
              <a:rPr lang="fr-FR" sz="1600" dirty="0" smtClean="0">
                <a:latin typeface="Garamond"/>
                <a:cs typeface="Garamond"/>
              </a:rPr>
              <a:t>Ni </a:t>
            </a:r>
            <a:r>
              <a:rPr lang="fr-FR" sz="1600" dirty="0" err="1" smtClean="0">
                <a:latin typeface="Garamond"/>
                <a:cs typeface="Garamond"/>
              </a:rPr>
              <a:t>beam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from</a:t>
            </a:r>
            <a:r>
              <a:rPr lang="fr-FR" sz="1600" dirty="0" smtClean="0">
                <a:latin typeface="Garamond"/>
                <a:cs typeface="Garamond"/>
              </a:rPr>
              <a:t> fragmentation of </a:t>
            </a:r>
            <a:r>
              <a:rPr lang="fr-FR" sz="1600" baseline="30000" dirty="0" smtClean="0">
                <a:latin typeface="Garamond"/>
                <a:cs typeface="Garamond"/>
              </a:rPr>
              <a:t>70</a:t>
            </a:r>
            <a:r>
              <a:rPr lang="fr-FR" sz="1600" dirty="0" smtClean="0">
                <a:latin typeface="Garamond"/>
                <a:cs typeface="Garamond"/>
              </a:rPr>
              <a:t>Zn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175396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30000" dirty="0" smtClean="0">
                <a:solidFill>
                  <a:srgbClr val="1A21BF"/>
                </a:solidFill>
              </a:rPr>
              <a:t>70</a:t>
            </a:r>
            <a:r>
              <a:rPr lang="fr-FR" sz="1200" b="1" dirty="0" smtClean="0">
                <a:solidFill>
                  <a:srgbClr val="1A21BF"/>
                </a:solidFill>
              </a:rPr>
              <a:t>Zn </a:t>
            </a:r>
            <a:r>
              <a:rPr lang="fr-FR" sz="1200" b="1" dirty="0" err="1" smtClean="0">
                <a:solidFill>
                  <a:srgbClr val="1A21BF"/>
                </a:solidFill>
              </a:rPr>
              <a:t>at</a:t>
            </a:r>
            <a:r>
              <a:rPr lang="fr-FR" sz="1200" b="1" dirty="0" smtClean="0">
                <a:solidFill>
                  <a:srgbClr val="1A21BF"/>
                </a:solidFill>
              </a:rPr>
              <a:t> 62.3 </a:t>
            </a:r>
            <a:r>
              <a:rPr lang="fr-FR" sz="1200" b="1" dirty="0" err="1" smtClean="0">
                <a:solidFill>
                  <a:srgbClr val="1A21BF"/>
                </a:solidFill>
              </a:rPr>
              <a:t>A.MeV</a:t>
            </a:r>
            <a:endParaRPr lang="fr-FR" sz="1200" b="1" dirty="0">
              <a:solidFill>
                <a:srgbClr val="1A21BF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419872" y="2041999"/>
            <a:ext cx="0" cy="1152128"/>
          </a:xfrm>
          <a:prstGeom prst="straightConnector1">
            <a:avLst/>
          </a:prstGeom>
          <a:ln>
            <a:solidFill>
              <a:srgbClr val="1A21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131840" y="398621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30000" dirty="0" smtClean="0">
                <a:solidFill>
                  <a:srgbClr val="C85F0B"/>
                </a:solidFill>
              </a:rPr>
              <a:t>9</a:t>
            </a:r>
            <a:r>
              <a:rPr lang="fr-FR" sz="1400" b="1" dirty="0" smtClean="0">
                <a:solidFill>
                  <a:srgbClr val="C85F0B"/>
                </a:solidFill>
              </a:rPr>
              <a:t>Be 140 </a:t>
            </a:r>
            <a:r>
              <a:rPr lang="fr-FR" sz="1400" b="1" dirty="0" err="1" smtClean="0">
                <a:solidFill>
                  <a:srgbClr val="C85F0B"/>
                </a:solidFill>
              </a:rPr>
              <a:t>μm</a:t>
            </a:r>
            <a:endParaRPr lang="fr-FR" sz="1400" b="1" dirty="0">
              <a:solidFill>
                <a:srgbClr val="C85F0B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562265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30000" dirty="0" smtClean="0">
                <a:solidFill>
                  <a:srgbClr val="009B03"/>
                </a:solidFill>
              </a:rPr>
              <a:t>68</a:t>
            </a:r>
            <a:r>
              <a:rPr lang="fr-FR" sz="1200" b="1" dirty="0" smtClean="0">
                <a:solidFill>
                  <a:srgbClr val="009B03"/>
                </a:solidFill>
              </a:rPr>
              <a:t>Ni </a:t>
            </a:r>
            <a:r>
              <a:rPr lang="fr-FR" sz="1200" b="1" dirty="0" err="1" smtClean="0">
                <a:solidFill>
                  <a:srgbClr val="009B03"/>
                </a:solidFill>
              </a:rPr>
              <a:t>at</a:t>
            </a:r>
            <a:r>
              <a:rPr lang="fr-FR" sz="1200" b="1" dirty="0" smtClean="0">
                <a:solidFill>
                  <a:srgbClr val="009B03"/>
                </a:solidFill>
              </a:rPr>
              <a:t> 50 </a:t>
            </a:r>
            <a:r>
              <a:rPr lang="fr-FR" sz="1200" b="1" dirty="0" err="1" smtClean="0">
                <a:solidFill>
                  <a:srgbClr val="009B03"/>
                </a:solidFill>
              </a:rPr>
              <a:t>A.MeV</a:t>
            </a:r>
            <a:endParaRPr lang="fr-FR" sz="1200" b="1" dirty="0">
              <a:solidFill>
                <a:srgbClr val="009B03"/>
              </a:solidFill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 flipV="1">
            <a:off x="6372200" y="4994328"/>
            <a:ext cx="936104" cy="766826"/>
          </a:xfrm>
          <a:prstGeom prst="straightConnector1">
            <a:avLst/>
          </a:prstGeom>
          <a:ln>
            <a:solidFill>
              <a:srgbClr val="009B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699792" y="1753967"/>
            <a:ext cx="1440160" cy="288032"/>
          </a:xfrm>
          <a:prstGeom prst="ellipse">
            <a:avLst/>
          </a:prstGeom>
          <a:noFill/>
          <a:ln>
            <a:solidFill>
              <a:srgbClr val="1A21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932040" y="5642399"/>
            <a:ext cx="1440160" cy="288032"/>
          </a:xfrm>
          <a:prstGeom prst="ellipse">
            <a:avLst/>
          </a:prstGeom>
          <a:noFill/>
          <a:ln>
            <a:solidFill>
              <a:srgbClr val="009B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5714407"/>
            <a:ext cx="1512168" cy="646331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A21BF"/>
                </a:solidFill>
              </a:rPr>
              <a:t>Ion source</a:t>
            </a:r>
          </a:p>
          <a:p>
            <a:pPr algn="ctr"/>
            <a:r>
              <a:rPr lang="fr-FR" b="1" dirty="0" smtClean="0">
                <a:solidFill>
                  <a:srgbClr val="1A21BF"/>
                </a:solidFill>
              </a:rPr>
              <a:t>C0</a:t>
            </a:r>
            <a:endParaRPr lang="fr-FR" b="1" dirty="0">
              <a:solidFill>
                <a:srgbClr val="1A21B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3050111"/>
            <a:ext cx="1152128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9B03"/>
                </a:solidFill>
              </a:rPr>
              <a:t>Degrador</a:t>
            </a:r>
            <a:endParaRPr lang="fr-FR" b="1" dirty="0">
              <a:solidFill>
                <a:srgbClr val="009B0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8224" y="5714407"/>
            <a:ext cx="1512168" cy="64633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</a:rPr>
              <a:t> setup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4697003"/>
            <a:ext cx="1944216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9B03"/>
                </a:solidFill>
              </a:rPr>
              <a:t>LISE </a:t>
            </a:r>
            <a:r>
              <a:rPr lang="fr-FR" b="1" dirty="0" err="1" smtClean="0">
                <a:solidFill>
                  <a:srgbClr val="009B03"/>
                </a:solidFill>
              </a:rPr>
              <a:t>Spectrometer</a:t>
            </a:r>
            <a:endParaRPr lang="fr-FR" b="1" dirty="0">
              <a:solidFill>
                <a:srgbClr val="009B0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2249311"/>
            <a:ext cx="1944216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1A21BF"/>
                </a:solidFill>
              </a:rPr>
              <a:t>Acceleration</a:t>
            </a:r>
            <a:r>
              <a:rPr lang="fr-FR" sz="1600" b="1" dirty="0" smtClean="0">
                <a:solidFill>
                  <a:srgbClr val="1A21BF"/>
                </a:solidFill>
              </a:rPr>
              <a:t> of the </a:t>
            </a:r>
            <a:r>
              <a:rPr lang="fr-FR" sz="1600" b="1" dirty="0" err="1" smtClean="0">
                <a:solidFill>
                  <a:srgbClr val="1A21BF"/>
                </a:solidFill>
              </a:rPr>
              <a:t>primary</a:t>
            </a:r>
            <a:r>
              <a:rPr lang="fr-FR" sz="1600" b="1" dirty="0" smtClean="0">
                <a:solidFill>
                  <a:srgbClr val="1A21BF"/>
                </a:solidFill>
              </a:rPr>
              <a:t> </a:t>
            </a:r>
            <a:r>
              <a:rPr lang="fr-FR" sz="1600" b="1" dirty="0" err="1" smtClean="0">
                <a:solidFill>
                  <a:srgbClr val="1A21BF"/>
                </a:solidFill>
              </a:rPr>
              <a:t>beam</a:t>
            </a:r>
            <a:r>
              <a:rPr lang="fr-FR" sz="1600" b="1" dirty="0" smtClean="0">
                <a:solidFill>
                  <a:srgbClr val="1A21BF"/>
                </a:solidFill>
              </a:rPr>
              <a:t> </a:t>
            </a:r>
            <a:r>
              <a:rPr lang="fr-FR" sz="1600" b="1" baseline="30000" dirty="0" smtClean="0">
                <a:solidFill>
                  <a:srgbClr val="1A21BF"/>
                </a:solidFill>
              </a:rPr>
              <a:t>70</a:t>
            </a:r>
            <a:r>
              <a:rPr lang="fr-FR" sz="1600" b="1" dirty="0" smtClean="0">
                <a:solidFill>
                  <a:srgbClr val="1A21BF"/>
                </a:solidFill>
              </a:rPr>
              <a:t>Zn</a:t>
            </a:r>
            <a:endParaRPr lang="fr-FR" sz="1600" b="1" dirty="0">
              <a:solidFill>
                <a:srgbClr val="1A21B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04048" y="2690071"/>
            <a:ext cx="720080" cy="33855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DP1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24128" y="3431637"/>
            <a:ext cx="720080" cy="33855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DP2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31840" y="3505587"/>
            <a:ext cx="1080120" cy="73866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85F0B"/>
                </a:solidFill>
              </a:rPr>
              <a:t>Target production</a:t>
            </a:r>
          </a:p>
          <a:p>
            <a:pPr algn="ctr"/>
            <a:r>
              <a:rPr lang="fr-FR" sz="1400" b="1" baseline="30000" dirty="0">
                <a:solidFill>
                  <a:srgbClr val="C85F0B"/>
                </a:solidFill>
              </a:rPr>
              <a:t>9</a:t>
            </a:r>
            <a:r>
              <a:rPr lang="fr-FR" sz="1400" b="1" dirty="0">
                <a:solidFill>
                  <a:srgbClr val="C85F0B"/>
                </a:solidFill>
              </a:rPr>
              <a:t>Be 140 </a:t>
            </a:r>
            <a:r>
              <a:rPr lang="fr-FR" sz="1400" b="1" dirty="0" err="1" smtClean="0">
                <a:solidFill>
                  <a:srgbClr val="C85F0B"/>
                </a:solidFill>
              </a:rPr>
              <a:t>μm</a:t>
            </a:r>
            <a:endParaRPr lang="fr-FR" sz="1400" b="1" dirty="0">
              <a:solidFill>
                <a:srgbClr val="C85F0B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04248" y="3329431"/>
            <a:ext cx="1368152" cy="584776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Wien </a:t>
            </a:r>
            <a:r>
              <a:rPr lang="fr-FR" sz="1600" b="1" dirty="0" err="1" smtClean="0">
                <a:solidFill>
                  <a:srgbClr val="009B03"/>
                </a:solidFill>
              </a:rPr>
              <a:t>filter</a:t>
            </a:r>
            <a:endParaRPr lang="fr-FR" sz="1600" b="1" dirty="0" smtClean="0">
              <a:solidFill>
                <a:srgbClr val="009B03"/>
              </a:solidFill>
            </a:endParaRPr>
          </a:p>
          <a:p>
            <a:pPr algn="ctr"/>
            <a:r>
              <a:rPr lang="fr-FR" sz="1600" b="1" dirty="0">
                <a:solidFill>
                  <a:srgbClr val="009B03"/>
                </a:solidFill>
              </a:rPr>
              <a:t>(not </a:t>
            </a:r>
            <a:r>
              <a:rPr lang="fr-FR" sz="1600" b="1" dirty="0" err="1">
                <a:solidFill>
                  <a:srgbClr val="009B03"/>
                </a:solidFill>
              </a:rPr>
              <a:t>used</a:t>
            </a:r>
            <a:r>
              <a:rPr lang="fr-FR" sz="1600" b="1" dirty="0" smtClean="0">
                <a:solidFill>
                  <a:srgbClr val="009B03"/>
                </a:solidFill>
              </a:rPr>
              <a:t>)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47856" y="5139794"/>
            <a:ext cx="1296144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aseline="30000" dirty="0" smtClean="0">
                <a:solidFill>
                  <a:srgbClr val="FF0000"/>
                </a:solidFill>
              </a:rPr>
              <a:t>68</a:t>
            </a:r>
            <a:r>
              <a:rPr lang="fr-FR" sz="1200" dirty="0" smtClean="0">
                <a:solidFill>
                  <a:srgbClr val="FF0000"/>
                </a:solidFill>
              </a:rPr>
              <a:t>Ni 50MeV/A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Intensity</a:t>
            </a:r>
            <a:r>
              <a:rPr lang="fr-FR" sz="1200" dirty="0" smtClean="0">
                <a:solidFill>
                  <a:srgbClr val="FF0000"/>
                </a:solidFill>
              </a:rPr>
              <a:t> : 10</a:t>
            </a:r>
            <a:r>
              <a:rPr lang="fr-FR" sz="1200" baseline="30000" dirty="0" smtClean="0">
                <a:solidFill>
                  <a:srgbClr val="FF0000"/>
                </a:solidFill>
              </a:rPr>
              <a:t>4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pps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Purity</a:t>
            </a:r>
            <a:r>
              <a:rPr lang="fr-FR" sz="1200" dirty="0" smtClean="0">
                <a:solidFill>
                  <a:srgbClr val="FF0000"/>
                </a:solidFill>
              </a:rPr>
              <a:t> : 75%</a:t>
            </a:r>
            <a:endParaRPr lang="fr-FR" sz="1200" baseline="30000" dirty="0">
              <a:solidFill>
                <a:srgbClr val="FF0000"/>
              </a:solidFill>
            </a:endParaRP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smtClean="0">
                <a:solidFill>
                  <a:srgbClr val="A80038"/>
                </a:solidFill>
              </a:rPr>
              <a:t>Production of the </a:t>
            </a:r>
            <a:r>
              <a:rPr lang="fr-FR" sz="2000" b="1" baseline="30000" dirty="0" smtClean="0">
                <a:solidFill>
                  <a:srgbClr val="A80038"/>
                </a:solidFill>
              </a:rPr>
              <a:t>68</a:t>
            </a:r>
            <a:r>
              <a:rPr lang="fr-FR" sz="2000" b="1" dirty="0" smtClean="0">
                <a:solidFill>
                  <a:srgbClr val="A80038"/>
                </a:solidFill>
              </a:rPr>
              <a:t>Ni </a:t>
            </a:r>
            <a:r>
              <a:rPr lang="fr-FR" sz="2000" b="1" dirty="0" err="1" smtClean="0">
                <a:solidFill>
                  <a:srgbClr val="A80038"/>
                </a:solidFill>
              </a:rPr>
              <a:t>at</a:t>
            </a:r>
            <a:r>
              <a:rPr lang="fr-FR" sz="2000" b="1" dirty="0" smtClean="0">
                <a:solidFill>
                  <a:srgbClr val="A80038"/>
                </a:solidFill>
              </a:rPr>
              <a:t> GANIL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8869" y="4517216"/>
            <a:ext cx="1077360" cy="62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59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9512" y="1140691"/>
            <a:ext cx="4320480" cy="2664296"/>
          </a:xfrm>
          <a:prstGeom prst="rect">
            <a:avLst/>
          </a:prstGeom>
        </p:spPr>
      </p:pic>
      <p:sp>
        <p:nvSpPr>
          <p:cNvPr id="1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t="6995" r="8417" b="1388"/>
          <a:stretch/>
        </p:blipFill>
        <p:spPr>
          <a:xfrm>
            <a:off x="4572488" y="1140691"/>
            <a:ext cx="4392000" cy="2663984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244408" y="2436835"/>
            <a:ext cx="0" cy="954000"/>
          </a:xfrm>
          <a:prstGeom prst="straightConnector1">
            <a:avLst/>
          </a:prstGeom>
          <a:ln w="12700" cap="flat">
            <a:solidFill>
              <a:srgbClr val="A80038"/>
            </a:solidFill>
            <a:prstDash val="sysDash"/>
            <a:round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380312" y="2724867"/>
            <a:ext cx="79208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A80038"/>
                </a:solidFill>
              </a:rPr>
              <a:t>Range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2123728" y="2292819"/>
            <a:ext cx="432048" cy="648072"/>
          </a:xfrm>
          <a:prstGeom prst="arc">
            <a:avLst>
              <a:gd name="adj1" fmla="val 18851367"/>
              <a:gd name="adj2" fmla="val 5423310"/>
            </a:avLst>
          </a:prstGeom>
          <a:ln>
            <a:solidFill>
              <a:srgbClr val="A800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627784" y="2580851"/>
            <a:ext cx="43204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A80038"/>
                </a:solidFill>
              </a:rPr>
              <a:t>θ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59632" y="3012899"/>
            <a:ext cx="72008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A80038"/>
                </a:solidFill>
              </a:rPr>
              <a:t>Range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t="8689" r="6361" b="1317"/>
          <a:stretch/>
        </p:blipFill>
        <p:spPr>
          <a:xfrm>
            <a:off x="156462" y="3936039"/>
            <a:ext cx="4326134" cy="266429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287566" y="41543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beam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727726" y="49464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recoil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237934" y="396885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[</a:t>
            </a:r>
            <a:r>
              <a:rPr lang="fr-FR" sz="1200" dirty="0" err="1" smtClean="0"/>
              <a:t>μs</a:t>
            </a:r>
            <a:r>
              <a:rPr lang="fr-FR" sz="1200" dirty="0" smtClean="0"/>
              <a:t>]</a:t>
            </a:r>
            <a:endParaRPr lang="fr-FR" sz="12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712954" y="1203645"/>
            <a:ext cx="2346878" cy="2525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79511" y="2362273"/>
            <a:ext cx="3888433" cy="11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Tracking</a:t>
            </a:r>
            <a:r>
              <a:rPr lang="fr-FR" sz="2000" b="1" dirty="0" smtClean="0">
                <a:solidFill>
                  <a:srgbClr val="A80038"/>
                </a:solidFill>
              </a:rPr>
              <a:t> reconstruction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22085" y="5268187"/>
            <a:ext cx="24615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522085" y="4741052"/>
            <a:ext cx="359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Φ</a:t>
            </a:r>
            <a:r>
              <a:rPr lang="fr-FR" sz="1600" b="1" dirty="0" smtClean="0"/>
              <a:t> angle</a:t>
            </a:r>
          </a:p>
          <a:p>
            <a:r>
              <a:rPr lang="fr-FR" sz="1200" dirty="0" smtClean="0"/>
              <a:t>Reconstruction of the 3rd dimension</a:t>
            </a:r>
            <a:endParaRPr lang="fr-FR" sz="1200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375798" y="3535389"/>
            <a:ext cx="2607818" cy="1271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936157" y="4024401"/>
            <a:ext cx="141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θ</a:t>
            </a:r>
            <a:r>
              <a:rPr lang="fr-FR" sz="1600" b="1" baseline="-25000" dirty="0" smtClean="0"/>
              <a:t>2D </a:t>
            </a:r>
            <a:r>
              <a:rPr lang="fr-FR" sz="1600" b="1" dirty="0" smtClean="0"/>
              <a:t>angle</a:t>
            </a:r>
            <a:endParaRPr lang="fr-FR" sz="1600" b="1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6843051" y="3469919"/>
            <a:ext cx="0" cy="133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869675" y="4020833"/>
            <a:ext cx="149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Range</a:t>
            </a:r>
            <a:r>
              <a:rPr lang="fr-FR" sz="1600" b="1" baseline="-25000" dirty="0" smtClean="0"/>
              <a:t>2D</a:t>
            </a:r>
            <a:endParaRPr lang="fr-FR" sz="1600" b="1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5983616" y="4806522"/>
            <a:ext cx="2867422" cy="1046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83616" y="4845804"/>
            <a:ext cx="286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fr-FR" dirty="0" smtClean="0"/>
              <a:t>Excitation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baseline="30000" dirty="0" smtClean="0"/>
              <a:t>68</a:t>
            </a:r>
            <a:r>
              <a:rPr lang="fr-FR" dirty="0" smtClean="0"/>
              <a:t>Ni</a:t>
            </a:r>
          </a:p>
          <a:p>
            <a:endParaRPr lang="fr-FR" dirty="0"/>
          </a:p>
          <a:p>
            <a:pPr marL="285750" indent="-285750">
              <a:buFont typeface="Wingdings" charset="0"/>
              <a:buChar char=""/>
            </a:pPr>
            <a:r>
              <a:rPr lang="fr-FR" dirty="0" smtClean="0"/>
              <a:t> </a:t>
            </a:r>
            <a:r>
              <a:rPr lang="fr-FR" dirty="0" err="1" smtClean="0"/>
              <a:t>Angular</a:t>
            </a:r>
            <a:r>
              <a:rPr lang="fr-FR" dirty="0" smtClean="0"/>
              <a:t> distribution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75798" y="3001866"/>
            <a:ext cx="22673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718482" y="2685603"/>
            <a:ext cx="14402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Charges projection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5786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1270</Words>
  <Application>Microsoft Macintosh PowerPoint</Application>
  <PresentationFormat>Présentation à l'écran (4:3)</PresentationFormat>
  <Paragraphs>345</Paragraphs>
  <Slides>17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First measurement of the isoscalar giant resonances in a neutron-rich nucleus: 68Ni with the active target MAYA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measurement of the isoscalar giant resonances in a neutron rich exotic nucleus : 68Ni with MAYA active target</dc:title>
  <dc:creator>Marine Vandebrouck</dc:creator>
  <cp:lastModifiedBy>Marine Vandebrouck</cp:lastModifiedBy>
  <cp:revision>144</cp:revision>
  <dcterms:created xsi:type="dcterms:W3CDTF">2013-09-18T12:19:14Z</dcterms:created>
  <dcterms:modified xsi:type="dcterms:W3CDTF">2014-07-10T06:49:20Z</dcterms:modified>
</cp:coreProperties>
</file>