
<file path=[Content_Types].xml><?xml version="1.0" encoding="utf-8"?>
<Types xmlns="http://schemas.openxmlformats.org/package/2006/content-types">
  <Default Extension="xml" ContentType="application/xml"/>
  <Default Extension="mpeg" ContentType="video/unknown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09" r:id="rId2"/>
    <p:sldId id="310" r:id="rId3"/>
    <p:sldId id="285" r:id="rId4"/>
    <p:sldId id="320" r:id="rId5"/>
    <p:sldId id="311" r:id="rId6"/>
    <p:sldId id="328" r:id="rId7"/>
    <p:sldId id="322" r:id="rId8"/>
    <p:sldId id="334" r:id="rId9"/>
    <p:sldId id="329" r:id="rId10"/>
    <p:sldId id="323" r:id="rId11"/>
    <p:sldId id="324" r:id="rId12"/>
    <p:sldId id="321" r:id="rId13"/>
    <p:sldId id="325" r:id="rId14"/>
    <p:sldId id="326" r:id="rId15"/>
    <p:sldId id="330" r:id="rId16"/>
    <p:sldId id="331" r:id="rId17"/>
    <p:sldId id="332" r:id="rId18"/>
    <p:sldId id="333" r:id="rId19"/>
    <p:sldId id="327" r:id="rId2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7D"/>
    <a:srgbClr val="C09B12"/>
    <a:srgbClr val="BE9912"/>
    <a:srgbClr val="D2A914"/>
    <a:srgbClr val="A88710"/>
    <a:srgbClr val="D7AD14"/>
    <a:srgbClr val="C2AD14"/>
    <a:srgbClr val="987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66" d="100"/>
          <a:sy n="66" d="100"/>
        </p:scale>
        <p:origin x="-2024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22421-7108-C744-BD58-5C61158F0909}" type="datetimeFigureOut">
              <a:rPr lang="en-US" smtClean="0"/>
              <a:t>07/07/2014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5EDA3-957D-A244-94F9-1DA5EDA0E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5EDA3-957D-A244-94F9-1DA5EDA0E4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4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0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8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7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4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1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43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68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41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urrey powerpoint2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5" t="88174" r="1961" b="189"/>
          <a:stretch>
            <a:fillRect/>
          </a:stretch>
        </p:blipFill>
        <p:spPr bwMode="auto">
          <a:xfrm>
            <a:off x="6227763" y="6092825"/>
            <a:ext cx="2916237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rrey powerpoint2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4" t="757" r="1292" b="80270"/>
          <a:stretch>
            <a:fillRect/>
          </a:stretch>
        </p:blipFill>
        <p:spPr bwMode="auto">
          <a:xfrm>
            <a:off x="6443663" y="0"/>
            <a:ext cx="2700337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1" Type="http://schemas.microsoft.com/office/2007/relationships/media" Target="../media/media1.mpeg"/><Relationship Id="rId2" Type="http://schemas.openxmlformats.org/officeDocument/2006/relationships/video" Target="../media/media1.m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576388" y="1646238"/>
            <a:ext cx="73437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3200" dirty="0" smtClean="0">
                <a:solidFill>
                  <a:srgbClr val="003D7D"/>
                </a:solidFill>
                <a:latin typeface="News Gothic MT"/>
                <a:cs typeface="News Gothic MT"/>
              </a:rPr>
              <a:t>The </a:t>
            </a:r>
            <a:r>
              <a:rPr lang="en-GB" sz="3200" dirty="0" err="1" smtClean="0">
                <a:solidFill>
                  <a:srgbClr val="003D7D"/>
                </a:solidFill>
                <a:latin typeface="News Gothic MT"/>
                <a:cs typeface="News Gothic MT"/>
              </a:rPr>
              <a:t>Isovector</a:t>
            </a:r>
            <a:r>
              <a:rPr lang="en-GB" sz="3200" dirty="0" smtClean="0">
                <a:solidFill>
                  <a:srgbClr val="003D7D"/>
                </a:solidFill>
                <a:latin typeface="News Gothic MT"/>
                <a:cs typeface="News Gothic MT"/>
              </a:rPr>
              <a:t> Giant </a:t>
            </a:r>
            <a:r>
              <a:rPr lang="en-GB" sz="3200" dirty="0" err="1" smtClean="0">
                <a:solidFill>
                  <a:srgbClr val="003D7D"/>
                </a:solidFill>
                <a:latin typeface="News Gothic MT"/>
                <a:cs typeface="News Gothic MT"/>
              </a:rPr>
              <a:t>Quadrupole</a:t>
            </a:r>
            <a:r>
              <a:rPr lang="en-GB" sz="3200" dirty="0" smtClean="0">
                <a:solidFill>
                  <a:srgbClr val="003D7D"/>
                </a:solidFill>
                <a:latin typeface="News Gothic MT"/>
                <a:cs typeface="News Gothic MT"/>
              </a:rPr>
              <a:t> Resonance &amp; Nuclear Matter</a:t>
            </a:r>
            <a:endParaRPr lang="en-US" sz="3200" dirty="0">
              <a:solidFill>
                <a:srgbClr val="C09B12"/>
              </a:solidFill>
              <a:latin typeface="News Gothic MT"/>
              <a:cs typeface="News Gothic MT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547664" y="2852936"/>
            <a:ext cx="7343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800" dirty="0" smtClean="0">
                <a:solidFill>
                  <a:srgbClr val="C09B12"/>
                </a:solidFill>
                <a:latin typeface="News Gothic MT"/>
                <a:cs typeface="News Gothic MT"/>
              </a:rPr>
              <a:t>Paul Stevenson, University of Surrey</a:t>
            </a:r>
            <a:endParaRPr lang="en-US" sz="2800" dirty="0">
              <a:solidFill>
                <a:srgbClr val="C09B12"/>
              </a:solidFill>
              <a:latin typeface="News Gothic MT"/>
              <a:cs typeface="News Gothic MT"/>
            </a:endParaRP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863725" y="3798888"/>
            <a:ext cx="7056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dirty="0" err="1" smtClean="0">
                <a:solidFill>
                  <a:srgbClr val="003D7D"/>
                </a:solidFill>
                <a:latin typeface="News Gothic MT"/>
                <a:cs typeface="News Gothic MT"/>
              </a:rPr>
              <a:t>NuSYM</a:t>
            </a:r>
            <a:r>
              <a:rPr lang="en-GB" dirty="0" smtClean="0">
                <a:solidFill>
                  <a:srgbClr val="003D7D"/>
                </a:solidFill>
                <a:latin typeface="News Gothic MT"/>
                <a:cs typeface="News Gothic MT"/>
              </a:rPr>
              <a:t> Workshop, Liverpool, July 2014</a:t>
            </a:r>
            <a:endParaRPr lang="en-US" dirty="0">
              <a:solidFill>
                <a:srgbClr val="003D7D"/>
              </a:solidFill>
              <a:latin typeface="News Gothic MT"/>
              <a:cs typeface="News Gothic MT"/>
            </a:endParaRPr>
          </a:p>
        </p:txBody>
      </p:sp>
      <p:pic>
        <p:nvPicPr>
          <p:cNvPr id="7" name="Picture 3" descr="ma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2132856"/>
            <a:ext cx="993616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IS GQR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3960440" cy="29703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68760"/>
            <a:ext cx="4229100" cy="317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65313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ews Gothic MT"/>
                <a:cs typeface="News Gothic MT"/>
              </a:rPr>
              <a:t>Sample calculation of O-16 ISGQR with SV-bas force</a:t>
            </a:r>
          </a:p>
          <a:p>
            <a:endParaRPr lang="en-US" dirty="0">
              <a:latin typeface="News Gothic MT"/>
              <a:cs typeface="News Gothic MT"/>
            </a:endParaRPr>
          </a:p>
          <a:p>
            <a:r>
              <a:rPr lang="en-US" dirty="0" smtClean="0">
                <a:latin typeface="News Gothic MT"/>
                <a:cs typeface="News Gothic MT"/>
              </a:rPr>
              <a:t>General feature of ISGQR that single-peaked (at mean-field level)</a:t>
            </a:r>
            <a:endParaRPr lang="en-US" dirty="0">
              <a:latin typeface="News Gothic MT"/>
              <a:cs typeface="News Gothic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6237312"/>
            <a:ext cx="2373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latin typeface="+mn-lt"/>
              </a:rPr>
              <a:t>N.B. 1 </a:t>
            </a:r>
            <a:r>
              <a:rPr lang="hu-HU" b="1" dirty="0">
                <a:latin typeface="+mn-lt"/>
              </a:rPr>
              <a:t>zs</a:t>
            </a:r>
            <a:r>
              <a:rPr lang="hu-HU" dirty="0">
                <a:latin typeface="+mn-lt"/>
              </a:rPr>
              <a:t>=300 </a:t>
            </a:r>
            <a:r>
              <a:rPr lang="hu-HU" b="1" dirty="0">
                <a:latin typeface="+mn-lt"/>
              </a:rPr>
              <a:t>fm</a:t>
            </a:r>
            <a:r>
              <a:rPr lang="hu-HU" dirty="0">
                <a:latin typeface="+mn-lt"/>
              </a:rPr>
              <a:t>/</a:t>
            </a:r>
            <a:r>
              <a:rPr lang="hu-HU" b="1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798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Isospin</a:t>
            </a:r>
            <a:r>
              <a:rPr lang="en-US" dirty="0" smtClean="0"/>
              <a:t> mixing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196752"/>
            <a:ext cx="4267200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340768"/>
            <a:ext cx="4536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ews Gothic MT"/>
                <a:cs typeface="News Gothic MT"/>
              </a:rPr>
              <a:t>Can kick nucleus with one kind of boost and measure a different kind of response</a:t>
            </a:r>
          </a:p>
          <a:p>
            <a:endParaRPr lang="en-US" dirty="0">
              <a:latin typeface="News Gothic MT"/>
              <a:cs typeface="News Gothic MT"/>
            </a:endParaRPr>
          </a:p>
          <a:p>
            <a:endParaRPr lang="en-US" dirty="0" smtClean="0">
              <a:latin typeface="News Gothic MT"/>
              <a:cs typeface="News Gothic MT"/>
            </a:endParaRPr>
          </a:p>
          <a:p>
            <a:r>
              <a:rPr lang="el-GR" dirty="0"/>
              <a:t>S(E) = </a:t>
            </a:r>
            <a:r>
              <a:rPr lang="el-GR" dirty="0" smtClean="0"/>
              <a:t>Σ</a:t>
            </a:r>
            <a:r>
              <a:rPr lang="el-GR" baseline="-25000" dirty="0" smtClean="0"/>
              <a:t>ν</a:t>
            </a:r>
            <a:r>
              <a:rPr lang="el-GR" dirty="0" smtClean="0"/>
              <a:t>〈0</a:t>
            </a:r>
            <a:r>
              <a:rPr lang="el-GR" dirty="0"/>
              <a:t>︱F︱</a:t>
            </a:r>
            <a:r>
              <a:rPr lang="el-GR" dirty="0" smtClean="0"/>
              <a:t>ν〉〈</a:t>
            </a:r>
            <a:r>
              <a:rPr lang="el-GR" dirty="0"/>
              <a:t>ν︱G︱0〉δ(E-E</a:t>
            </a:r>
            <a:r>
              <a:rPr lang="el-GR" baseline="-25000" dirty="0"/>
              <a:t>ν</a:t>
            </a:r>
            <a:r>
              <a:rPr lang="el-GR" dirty="0" smtClean="0"/>
              <a:t>)</a:t>
            </a:r>
            <a:endParaRPr lang="en-GB" dirty="0" smtClean="0"/>
          </a:p>
          <a:p>
            <a:endParaRPr lang="en-GB" dirty="0">
              <a:latin typeface="News Gothic MT"/>
              <a:cs typeface="News Gothic MT"/>
            </a:endParaRPr>
          </a:p>
          <a:p>
            <a:r>
              <a:rPr lang="en-US" dirty="0" smtClean="0">
                <a:latin typeface="News Gothic MT"/>
                <a:cs typeface="News Gothic MT"/>
              </a:rPr>
              <a:t>Strength function measure matrix element</a:t>
            </a:r>
          </a:p>
          <a:p>
            <a:endParaRPr lang="en-US" dirty="0">
              <a:latin typeface="News Gothic MT"/>
              <a:cs typeface="News Gothic MT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latin typeface="News Gothic MT"/>
                <a:cs typeface="News Gothic MT"/>
              </a:rPr>
              <a:t>Learn about normal modes in </a:t>
            </a:r>
            <a:r>
              <a:rPr lang="en-US" dirty="0" err="1" smtClean="0">
                <a:latin typeface="News Gothic MT"/>
                <a:cs typeface="News Gothic MT"/>
              </a:rPr>
              <a:t>isospin</a:t>
            </a:r>
            <a:r>
              <a:rPr lang="en-US" dirty="0" smtClean="0">
                <a:latin typeface="News Gothic MT"/>
                <a:cs typeface="News Gothic MT"/>
              </a:rPr>
              <a:t> sector and </a:t>
            </a:r>
            <a:r>
              <a:rPr lang="en-US" dirty="0" err="1" smtClean="0">
                <a:latin typeface="News Gothic MT"/>
                <a:cs typeface="News Gothic MT"/>
              </a:rPr>
              <a:t>isospin</a:t>
            </a:r>
            <a:r>
              <a:rPr lang="en-US" dirty="0" smtClean="0">
                <a:latin typeface="News Gothic MT"/>
                <a:cs typeface="News Gothic MT"/>
              </a:rPr>
              <a:t> mixing within giant resonances (and hence nuclear matter)</a:t>
            </a:r>
          </a:p>
          <a:p>
            <a:pPr marL="285750" indent="-285750">
              <a:buFontTx/>
              <a:buChar char="-"/>
            </a:pPr>
            <a:endParaRPr lang="en-US" dirty="0"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6102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K’ 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6096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7504" y="1556792"/>
            <a:ext cx="4968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452320" y="1844824"/>
            <a:ext cx="15121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2132856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ews Gothic MT"/>
                <a:cs typeface="News Gothic MT"/>
              </a:rPr>
              <a:t>-- We looked at ISGQR in various nuclei where data is known</a:t>
            </a:r>
          </a:p>
          <a:p>
            <a:endParaRPr lang="en-US" dirty="0">
              <a:latin typeface="News Gothic MT"/>
              <a:cs typeface="News Gothic MT"/>
            </a:endParaRPr>
          </a:p>
          <a:p>
            <a:r>
              <a:rPr lang="en-US" dirty="0" smtClean="0">
                <a:latin typeface="News Gothic MT"/>
                <a:cs typeface="News Gothic MT"/>
              </a:rPr>
              <a:t>-- because of single-peak character, we follow time evolution only for one cycle</a:t>
            </a:r>
          </a:p>
          <a:p>
            <a:endParaRPr lang="en-US" dirty="0">
              <a:latin typeface="News Gothic MT"/>
              <a:cs typeface="News Gothic MT"/>
            </a:endParaRPr>
          </a:p>
          <a:p>
            <a:r>
              <a:rPr lang="en-US" dirty="0" smtClean="0">
                <a:latin typeface="News Gothic MT"/>
                <a:cs typeface="News Gothic MT"/>
              </a:rPr>
              <a:t>-- gives single characteristic energy &amp; allows straightforward way to perform systematic study</a:t>
            </a:r>
            <a:endParaRPr lang="en-US" dirty="0">
              <a:latin typeface="News Gothic MT"/>
              <a:cs typeface="News Gothic MT"/>
            </a:endParaRPr>
          </a:p>
        </p:txBody>
      </p:sp>
      <p:pic>
        <p:nvPicPr>
          <p:cNvPr id="11" name="Picture 10" descr="cycl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120" y="3923928"/>
            <a:ext cx="3912096" cy="293407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491880" y="5229200"/>
            <a:ext cx="28083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onut 16"/>
          <p:cNvSpPr/>
          <p:nvPr/>
        </p:nvSpPr>
        <p:spPr>
          <a:xfrm>
            <a:off x="4336736" y="4902680"/>
            <a:ext cx="648072" cy="648072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1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</a:t>
            </a:r>
            <a:r>
              <a:rPr lang="en-US" baseline="-25000" dirty="0" smtClean="0"/>
              <a:t>ISGQR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[…]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" y="1564804"/>
            <a:ext cx="6708845" cy="5104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6256" y="1772816"/>
            <a:ext cx="10801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aseline="30000" dirty="0" smtClean="0">
                <a:latin typeface="News Gothic MT"/>
                <a:cs typeface="News Gothic MT"/>
              </a:rPr>
              <a:t>16</a:t>
            </a:r>
            <a:r>
              <a:rPr lang="en-US" sz="3200" dirty="0" smtClean="0">
                <a:latin typeface="News Gothic MT"/>
                <a:cs typeface="News Gothic MT"/>
              </a:rPr>
              <a:t>O</a:t>
            </a:r>
            <a:endParaRPr lang="en-US" sz="3200" baseline="30000" dirty="0"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019908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</a:t>
            </a:r>
            <a:r>
              <a:rPr lang="en-US" baseline="-25000" dirty="0" err="1" smtClean="0"/>
              <a:t>sym</a:t>
            </a:r>
            <a:r>
              <a:rPr lang="en-US" dirty="0" smtClean="0"/>
              <a:t> aka </a:t>
            </a:r>
            <a:r>
              <a:rPr lang="en-US" dirty="0" err="1" smtClean="0"/>
              <a:t>K’</a:t>
            </a:r>
            <a:r>
              <a:rPr lang="en-US" baseline="-25000" dirty="0" err="1" smtClean="0"/>
              <a:t>sy</a:t>
            </a:r>
            <a:r>
              <a:rPr lang="en-US" baseline="-25000" dirty="0" err="1"/>
              <a:t>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340768"/>
            <a:ext cx="7266824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01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K’ correlation : </a:t>
            </a:r>
            <a:r>
              <a:rPr lang="en-US" baseline="30000" dirty="0" smtClean="0"/>
              <a:t>16</a:t>
            </a:r>
            <a:r>
              <a:rPr lang="en-US" dirty="0" smtClean="0"/>
              <a:t>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55889"/>
            <a:ext cx="7956376" cy="55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63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K’ correlation : 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1004278"/>
            <a:ext cx="7664152" cy="5853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5400000">
            <a:off x="6371329" y="350187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Exp</a:t>
            </a:r>
            <a:r>
              <a:rPr lang="en-US" dirty="0" smtClean="0">
                <a:latin typeface="+mn-lt"/>
              </a:rPr>
              <a:t> data: F E Bertrand </a:t>
            </a:r>
            <a:r>
              <a:rPr lang="en-US" dirty="0" err="1" smtClean="0">
                <a:latin typeface="+mn-lt"/>
              </a:rPr>
              <a:t>Annu</a:t>
            </a:r>
            <a:r>
              <a:rPr lang="en-US" dirty="0" smtClean="0">
                <a:latin typeface="+mn-lt"/>
              </a:rPr>
              <a:t> Rev </a:t>
            </a:r>
            <a:r>
              <a:rPr lang="en-US" dirty="0" err="1" smtClean="0">
                <a:latin typeface="+mn-lt"/>
              </a:rPr>
              <a:t>Nucl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Sci</a:t>
            </a:r>
            <a:r>
              <a:rPr lang="en-US" dirty="0" smtClean="0">
                <a:latin typeface="+mn-lt"/>
              </a:rPr>
              <a:t> 26, 457 (1976)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077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Improved constraint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 K’ = 700 ± 500 MeV</a:t>
            </a:r>
          </a:p>
          <a:p>
            <a:r>
              <a:rPr lang="en-US" dirty="0" smtClean="0"/>
              <a:t>Now ~ 400 ± 30 MeV</a:t>
            </a:r>
          </a:p>
          <a:p>
            <a:r>
              <a:rPr lang="en-US" dirty="0" smtClean="0"/>
              <a:t>“CSKP” </a:t>
            </a:r>
            <a:r>
              <a:rPr lang="en-US" dirty="0" err="1" smtClean="0"/>
              <a:t>Parameterisations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SKRA: 379 MeV</a:t>
            </a:r>
          </a:p>
          <a:p>
            <a:pPr lvl="1"/>
            <a:r>
              <a:rPr lang="en-US" dirty="0" smtClean="0"/>
              <a:t>KDE0v1: 385 MeV</a:t>
            </a:r>
          </a:p>
          <a:p>
            <a:pPr lvl="1"/>
            <a:r>
              <a:rPr lang="en-US" dirty="0" smtClean="0"/>
              <a:t>SQCM700: 370 MeV</a:t>
            </a:r>
          </a:p>
          <a:p>
            <a:pPr lvl="1"/>
            <a:r>
              <a:rPr lang="en-US" dirty="0" smtClean="0"/>
              <a:t>NRAPR: 362 MeV</a:t>
            </a:r>
          </a:p>
          <a:p>
            <a:pPr lvl="1"/>
            <a:r>
              <a:rPr lang="en-US" dirty="0" smtClean="0"/>
              <a:t>LNS: 382 MeV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22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between nuclear matter properties and effective interaction parameters via GR</a:t>
            </a:r>
          </a:p>
          <a:p>
            <a:r>
              <a:rPr lang="en-US" dirty="0" smtClean="0"/>
              <a:t>ISGQR has good correlation with K’ – previously weakly constrained only via K</a:t>
            </a:r>
          </a:p>
          <a:p>
            <a:r>
              <a:rPr lang="en-US" dirty="0" smtClean="0"/>
              <a:t>Constraint from ±500 MeV to ±30 MeV</a:t>
            </a:r>
          </a:p>
          <a:p>
            <a:r>
              <a:rPr lang="en-US" dirty="0" smtClean="0"/>
              <a:t>All “</a:t>
            </a:r>
            <a:r>
              <a:rPr lang="en-US" dirty="0" err="1" smtClean="0"/>
              <a:t>CSkP</a:t>
            </a:r>
            <a:r>
              <a:rPr lang="en-US" dirty="0" smtClean="0"/>
              <a:t>” forces pass tightened constraint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28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to:</a:t>
            </a:r>
          </a:p>
          <a:p>
            <a:pPr lvl="1"/>
            <a:r>
              <a:rPr lang="en-US" dirty="0" smtClean="0"/>
              <a:t>J </a:t>
            </a:r>
            <a:r>
              <a:rPr lang="en-US" dirty="0" err="1" smtClean="0"/>
              <a:t>Petts</a:t>
            </a:r>
            <a:r>
              <a:rPr lang="en-US" dirty="0" smtClean="0"/>
              <a:t> (Surrey)</a:t>
            </a:r>
          </a:p>
          <a:p>
            <a:pPr lvl="1"/>
            <a:r>
              <a:rPr lang="en-US" dirty="0" smtClean="0"/>
              <a:t>P M Goddard (Surrey)</a:t>
            </a:r>
          </a:p>
          <a:p>
            <a:pPr lvl="1"/>
            <a:r>
              <a:rPr lang="en-US" dirty="0" smtClean="0"/>
              <a:t>J R Stone (Oxford)</a:t>
            </a:r>
          </a:p>
          <a:p>
            <a:pPr lvl="1"/>
            <a:r>
              <a:rPr lang="en-US" dirty="0" smtClean="0"/>
              <a:t>M Dutra (Brazil)</a:t>
            </a:r>
          </a:p>
          <a:p>
            <a:pPr lvl="1"/>
            <a:r>
              <a:rPr lang="en-US" dirty="0" smtClean="0"/>
              <a:t>Sky3D collaborators: J A </a:t>
            </a:r>
            <a:r>
              <a:rPr lang="en-US" dirty="0" err="1" smtClean="0"/>
              <a:t>Maruhn</a:t>
            </a:r>
            <a:r>
              <a:rPr lang="en-US" dirty="0" smtClean="0"/>
              <a:t>, A S Umar, P-G </a:t>
            </a:r>
            <a:r>
              <a:rPr lang="en-US" dirty="0" err="1" smtClean="0"/>
              <a:t>Reinhard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STFC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94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952"/>
            <a:ext cx="7452320" cy="1007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60648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ews Gothic MT"/>
                <a:cs typeface="News Gothic MT"/>
              </a:rPr>
              <a:t>Nuclear Matter</a:t>
            </a:r>
            <a:endParaRPr lang="en-US" sz="4000" dirty="0">
              <a:latin typeface="News Gothic MT"/>
              <a:cs typeface="News Gothic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980728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ews Gothic MT"/>
                <a:cs typeface="News Gothic MT"/>
              </a:rPr>
              <a:t>Characterised</a:t>
            </a:r>
            <a:r>
              <a:rPr lang="en-US" sz="2400" dirty="0" smtClean="0">
                <a:latin typeface="News Gothic MT"/>
                <a:cs typeface="News Gothic MT"/>
              </a:rPr>
              <a:t> by Equation of State</a:t>
            </a:r>
          </a:p>
          <a:p>
            <a:endParaRPr lang="en-US" sz="2400" dirty="0">
              <a:latin typeface="News Gothic MT"/>
              <a:cs typeface="News Gothic MT"/>
            </a:endParaRPr>
          </a:p>
          <a:p>
            <a:r>
              <a:rPr lang="en-US" sz="2400" dirty="0" smtClean="0">
                <a:latin typeface="News Gothic MT"/>
                <a:cs typeface="News Gothic MT"/>
              </a:rPr>
              <a:t>Inspired by liquid drop model, expand round minimum, with respect to various variables:</a:t>
            </a:r>
            <a:endParaRPr lang="en-US" sz="2400" dirty="0">
              <a:latin typeface="News Gothic MT"/>
              <a:cs typeface="News Gothic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79715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ews Gothic MT"/>
                <a:cs typeface="News Gothic MT"/>
              </a:rPr>
              <a:t>(from </a:t>
            </a:r>
            <a:r>
              <a:rPr lang="en-US" dirty="0" err="1" smtClean="0">
                <a:latin typeface="News Gothic MT"/>
                <a:cs typeface="News Gothic MT"/>
              </a:rPr>
              <a:t>Farine</a:t>
            </a:r>
            <a:r>
              <a:rPr lang="en-US" dirty="0" smtClean="0">
                <a:latin typeface="News Gothic MT"/>
                <a:cs typeface="News Gothic MT"/>
              </a:rPr>
              <a:t>, Pearson </a:t>
            </a:r>
            <a:r>
              <a:rPr lang="en-US" dirty="0" err="1" smtClean="0">
                <a:latin typeface="News Gothic MT"/>
                <a:cs typeface="News Gothic MT"/>
              </a:rPr>
              <a:t>Tondeur</a:t>
            </a:r>
            <a:r>
              <a:rPr lang="en-US" dirty="0" smtClean="0">
                <a:latin typeface="News Gothic MT"/>
                <a:cs typeface="News Gothic MT"/>
              </a:rPr>
              <a:t> et al, NPA615 135-161 (1997))</a:t>
            </a:r>
            <a:endParaRPr lang="en-US" dirty="0">
              <a:latin typeface="News Gothic MT"/>
              <a:cs typeface="News Gothic M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908720"/>
            <a:ext cx="2641600" cy="533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221088"/>
            <a:ext cx="1944216" cy="335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4221088"/>
            <a:ext cx="2070100" cy="3429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644008" y="2924944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48064" y="26369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ews Gothic MT"/>
                <a:cs typeface="News Gothic MT"/>
              </a:rPr>
              <a:t>INM</a:t>
            </a:r>
            <a:endParaRPr lang="en-US" dirty="0">
              <a:latin typeface="News Gothic MT"/>
              <a:cs typeface="News Gothic M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580526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ews Gothic MT"/>
                <a:cs typeface="News Gothic MT"/>
              </a:rPr>
              <a:t>Assume that Taylor expansion converges reasonably well.</a:t>
            </a:r>
            <a:endParaRPr lang="en-US" dirty="0">
              <a:solidFill>
                <a:srgbClr val="FF0000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9555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0"/>
            <a:ext cx="9144000" cy="48230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64807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ews Gothic MT"/>
                <a:cs typeface="News Gothic MT"/>
              </a:rPr>
              <a:t>Skyrme</a:t>
            </a:r>
            <a:r>
              <a:rPr lang="en-US" sz="3200" dirty="0" smtClean="0">
                <a:latin typeface="News Gothic MT"/>
                <a:cs typeface="News Gothic MT"/>
              </a:rPr>
              <a:t> forces</a:t>
            </a:r>
            <a:endParaRPr lang="en-US" sz="3200" dirty="0">
              <a:latin typeface="News Gothic MT"/>
              <a:cs typeface="News Gothic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2474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T. H. R. </a:t>
            </a:r>
            <a:r>
              <a:rPr lang="en-US" dirty="0" err="1" smtClean="0"/>
              <a:t>Skyrme</a:t>
            </a:r>
            <a:r>
              <a:rPr lang="en-US" dirty="0" smtClean="0"/>
              <a:t>, NPA 9, 615 (1959)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80526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ews Gothic MT"/>
                <a:cs typeface="News Gothic MT"/>
              </a:rPr>
              <a:t>Assume that Taylor expansion converges reasonably well.</a:t>
            </a:r>
            <a:endParaRPr lang="en-US" dirty="0">
              <a:solidFill>
                <a:srgbClr val="FF0000"/>
              </a:solidFill>
              <a:latin typeface="News Gothic MT"/>
              <a:cs typeface="News Gothic M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Or as EDF: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2922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1088"/>
            <a:ext cx="5508104" cy="1084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622" y="3588144"/>
            <a:ext cx="3498378" cy="2649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5805264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ews Gothic MT"/>
                <a:cs typeface="News Gothic MT"/>
              </a:rPr>
              <a:t>Taylor expansion -&gt; order by order in derivatives of density</a:t>
            </a:r>
            <a:endParaRPr lang="en-US" dirty="0">
              <a:solidFill>
                <a:srgbClr val="FF0000"/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500920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ews Gothic MT"/>
                <a:cs typeface="News Gothic MT"/>
              </a:rPr>
              <a:t>Correlating NM parameters with force parameters</a:t>
            </a:r>
            <a:endParaRPr lang="en-US" sz="3600" dirty="0">
              <a:latin typeface="News Gothic MT"/>
              <a:cs typeface="News Gothic M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206019"/>
            <a:ext cx="7776864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Many correlations!: See several other talks…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Summary, e.g. Dutra et al, PRC 85 035201 (2012):</a:t>
            </a:r>
          </a:p>
          <a:p>
            <a:endParaRPr lang="en-US" dirty="0">
              <a:latin typeface="+mn-lt"/>
            </a:endParaRPr>
          </a:p>
          <a:p>
            <a:pPr algn="r"/>
            <a:r>
              <a:rPr lang="en-US" dirty="0" smtClean="0">
                <a:latin typeface="+mn-lt"/>
              </a:rPr>
              <a:t>Incompressibility K ↔︎ GMR</a:t>
            </a:r>
          </a:p>
          <a:p>
            <a:pPr algn="r"/>
            <a:r>
              <a:rPr lang="en-US" dirty="0" smtClean="0">
                <a:latin typeface="+mn-lt"/>
              </a:rPr>
              <a:t>K’ ↔︎ GMR</a:t>
            </a:r>
          </a:p>
          <a:p>
            <a:pPr algn="r"/>
            <a:r>
              <a:rPr lang="en-US" smtClean="0">
                <a:latin typeface="+mn-lt"/>
              </a:rPr>
              <a:t>m</a:t>
            </a:r>
            <a:r>
              <a:rPr lang="en-US" dirty="0" smtClean="0">
                <a:latin typeface="+mn-lt"/>
              </a:rPr>
              <a:t>*</a:t>
            </a:r>
            <a:r>
              <a:rPr lang="en-US">
                <a:latin typeface="+mn-lt"/>
              </a:rPr>
              <a:t>↔︎ </a:t>
            </a:r>
            <a:r>
              <a:rPr lang="en-US" smtClean="0">
                <a:latin typeface="+mn-lt"/>
              </a:rPr>
              <a:t>GDR</a:t>
            </a:r>
            <a:endParaRPr lang="en-US" dirty="0" smtClean="0">
              <a:latin typeface="+mn-lt"/>
            </a:endParaRPr>
          </a:p>
          <a:p>
            <a:pPr algn="r"/>
            <a:r>
              <a:rPr lang="en-US" dirty="0" err="1" smtClean="0">
                <a:latin typeface="+mn-lt"/>
              </a:rPr>
              <a:t>EoS</a:t>
            </a:r>
            <a:r>
              <a:rPr lang="en-US" dirty="0" smtClean="0">
                <a:latin typeface="+mn-lt"/>
              </a:rPr>
              <a:t> ↔︎ matter flow</a:t>
            </a:r>
          </a:p>
          <a:p>
            <a:pPr algn="r"/>
            <a:r>
              <a:rPr lang="en-US" dirty="0" err="1" smtClean="0">
                <a:latin typeface="+mn-lt"/>
              </a:rPr>
              <a:t>EoS</a:t>
            </a:r>
            <a:r>
              <a:rPr lang="en-US" dirty="0" smtClean="0">
                <a:latin typeface="+mn-lt"/>
              </a:rPr>
              <a:t> ↔︎ </a:t>
            </a:r>
            <a:r>
              <a:rPr lang="en-US" dirty="0" err="1" smtClean="0">
                <a:latin typeface="+mn-lt"/>
              </a:rPr>
              <a:t>Kaon</a:t>
            </a:r>
            <a:r>
              <a:rPr lang="en-US" dirty="0" smtClean="0">
                <a:latin typeface="+mn-lt"/>
              </a:rPr>
              <a:t> production in HIC</a:t>
            </a:r>
          </a:p>
          <a:p>
            <a:pPr algn="r"/>
            <a:r>
              <a:rPr lang="en-US" dirty="0" smtClean="0">
                <a:latin typeface="+mn-lt"/>
              </a:rPr>
              <a:t>Symmetry energy (J) ↔︎ HIC ,PDR, IAS …</a:t>
            </a:r>
          </a:p>
          <a:p>
            <a:pPr algn="r"/>
            <a:r>
              <a:rPr lang="en-US" dirty="0" smtClean="0">
                <a:latin typeface="+mn-lt"/>
              </a:rPr>
              <a:t>L=J’ ↔︎ </a:t>
            </a:r>
            <a:r>
              <a:rPr lang="en-US" dirty="0" err="1" smtClean="0">
                <a:latin typeface="+mn-lt"/>
              </a:rPr>
              <a:t>isospin</a:t>
            </a:r>
            <a:r>
              <a:rPr lang="en-US" dirty="0" smtClean="0">
                <a:latin typeface="+mn-lt"/>
              </a:rPr>
              <a:t> diffusion / HIC</a:t>
            </a:r>
          </a:p>
          <a:p>
            <a:pPr algn="r"/>
            <a:r>
              <a:rPr lang="en-US" dirty="0" smtClean="0">
                <a:latin typeface="+mn-lt"/>
              </a:rPr>
              <a:t>S(ρ</a:t>
            </a:r>
            <a:r>
              <a:rPr lang="en-US" baseline="-25000" dirty="0" smtClean="0">
                <a:latin typeface="+mn-lt"/>
              </a:rPr>
              <a:t>0</a:t>
            </a:r>
            <a:r>
              <a:rPr lang="en-US" dirty="0" smtClean="0">
                <a:latin typeface="+mn-lt"/>
              </a:rPr>
              <a:t>/2) ↔︎ neutron skin</a:t>
            </a:r>
          </a:p>
          <a:p>
            <a:pPr algn="r"/>
            <a:endParaRPr lang="en-US" dirty="0">
              <a:latin typeface="News Gothic MT"/>
              <a:cs typeface="News Gothic MT"/>
            </a:endParaRPr>
          </a:p>
          <a:p>
            <a:r>
              <a:rPr lang="en-US" dirty="0" smtClean="0">
                <a:latin typeface="News Gothic MT"/>
                <a:cs typeface="News Gothic MT"/>
              </a:rPr>
              <a:t>X. Roca-</a:t>
            </a:r>
            <a:r>
              <a:rPr lang="en-US" dirty="0" err="1" smtClean="0">
                <a:latin typeface="News Gothic MT"/>
                <a:cs typeface="News Gothic MT"/>
              </a:rPr>
              <a:t>Maza</a:t>
            </a:r>
            <a:r>
              <a:rPr lang="en-US" dirty="0" smtClean="0">
                <a:latin typeface="News Gothic MT"/>
                <a:cs typeface="News Gothic MT"/>
              </a:rPr>
              <a:t> et al, PRC 87 034301 (2013)</a:t>
            </a:r>
          </a:p>
          <a:p>
            <a:endParaRPr lang="en-US" dirty="0" smtClean="0">
              <a:latin typeface="News Gothic MT"/>
              <a:cs typeface="News Gothic MT"/>
            </a:endParaRPr>
          </a:p>
          <a:p>
            <a:r>
              <a:rPr lang="en-US" dirty="0" smtClean="0">
                <a:latin typeface="News Gothic MT"/>
                <a:cs typeface="News Gothic MT"/>
              </a:rPr>
              <a:t>IS &amp; IV GQR ↔ </a:t>
            </a:r>
            <a:r>
              <a:rPr lang="en-US" dirty="0">
                <a:latin typeface="News Gothic MT"/>
                <a:cs typeface="News Gothic MT"/>
              </a:rPr>
              <a:t>S(</a:t>
            </a:r>
            <a:r>
              <a:rPr lang="en-US" dirty="0" err="1" smtClean="0">
                <a:latin typeface="News Gothic MT"/>
                <a:cs typeface="News Gothic MT"/>
              </a:rPr>
              <a:t>ρ</a:t>
            </a:r>
            <a:r>
              <a:rPr lang="en-US" dirty="0" smtClean="0">
                <a:latin typeface="News Gothic MT"/>
                <a:cs typeface="News Gothic MT"/>
              </a:rPr>
              <a:t>=0.1 fm</a:t>
            </a:r>
            <a:r>
              <a:rPr lang="en-US" baseline="30000" dirty="0" smtClean="0">
                <a:latin typeface="News Gothic MT"/>
                <a:cs typeface="News Gothic MT"/>
              </a:rPr>
              <a:t>-3</a:t>
            </a:r>
            <a:r>
              <a:rPr lang="en-US" dirty="0" smtClean="0">
                <a:latin typeface="News Gothic MT"/>
                <a:cs typeface="News Gothic MT"/>
              </a:rPr>
              <a:t>) ↔ L ↔ </a:t>
            </a:r>
            <a:r>
              <a:rPr lang="en-US" dirty="0" err="1" smtClean="0">
                <a:latin typeface="News Gothic MT"/>
                <a:cs typeface="News Gothic MT"/>
              </a:rPr>
              <a:t>Δr</a:t>
            </a:r>
            <a:r>
              <a:rPr lang="en-US" baseline="-25000" dirty="0" err="1" smtClean="0">
                <a:latin typeface="News Gothic MT"/>
                <a:cs typeface="News Gothic MT"/>
              </a:rPr>
              <a:t>np</a:t>
            </a:r>
            <a:endParaRPr lang="en-US" baseline="-25000" dirty="0">
              <a:latin typeface="News Gothic MT"/>
              <a:cs typeface="News Gothic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Force parameters always fitted to </a:t>
            </a:r>
            <a:r>
              <a:rPr lang="en-US" i="1" dirty="0" smtClean="0">
                <a:latin typeface="+mn-lt"/>
              </a:rPr>
              <a:t>some</a:t>
            </a:r>
            <a:r>
              <a:rPr lang="en-US" dirty="0" smtClean="0">
                <a:latin typeface="+mn-lt"/>
              </a:rPr>
              <a:t> nuclear </a:t>
            </a:r>
            <a:r>
              <a:rPr lang="en-US" smtClean="0">
                <a:latin typeface="+mn-lt"/>
              </a:rPr>
              <a:t>matter properties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55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/>
          <a:lstStyle/>
          <a:p>
            <a:r>
              <a:rPr lang="en-US" dirty="0" smtClean="0"/>
              <a:t>TDHF for collective motion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9869" b="9869"/>
          <a:stretch>
            <a:fillRect/>
          </a:stretch>
        </p:blipFill>
        <p:spPr>
          <a:xfrm>
            <a:off x="323528" y="1988840"/>
            <a:ext cx="6120680" cy="114880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356992"/>
            <a:ext cx="2808312" cy="967836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3923928" y="3212976"/>
            <a:ext cx="1728192" cy="6279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581128"/>
            <a:ext cx="6624736" cy="17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4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pPr algn="l"/>
            <a:r>
              <a:rPr lang="en-US" sz="2800" dirty="0" smtClean="0"/>
              <a:t>TDHF as means to look at collective motion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0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pPr algn="l"/>
            <a:r>
              <a:rPr lang="en-US" sz="3200" dirty="0" smtClean="0"/>
              <a:t>Aside: you can do this when you download the code</a:t>
            </a:r>
            <a:endParaRPr lang="en-US" sz="3200" dirty="0"/>
          </a:p>
        </p:txBody>
      </p:sp>
      <p:pic>
        <p:nvPicPr>
          <p:cNvPr id="4" name="movie.mpe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2800" y="1600200"/>
            <a:ext cx="4978400" cy="4525963"/>
          </a:xfrm>
        </p:spPr>
      </p:pic>
    </p:spTree>
    <p:extLst>
      <p:ext uri="{BB962C8B-B14F-4D97-AF65-F5344CB8AC3E}">
        <p14:creationId xmlns:p14="http://schemas.microsoft.com/office/powerpoint/2010/main" val="363822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GR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static HF calculation</a:t>
            </a:r>
          </a:p>
          <a:p>
            <a:r>
              <a:rPr lang="en-US" dirty="0" smtClean="0"/>
              <a:t>Apply instantaneous boost with </a:t>
            </a:r>
            <a:r>
              <a:rPr lang="en-US" dirty="0" err="1" smtClean="0"/>
              <a:t>multipole</a:t>
            </a:r>
            <a:r>
              <a:rPr lang="en-US" dirty="0" smtClean="0"/>
              <a:t> shape at t=0</a:t>
            </a:r>
          </a:p>
          <a:p>
            <a:r>
              <a:rPr lang="en-US" dirty="0" smtClean="0"/>
              <a:t>Follow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513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3195</TotalTime>
  <Words>589</Words>
  <Application>Microsoft Macintosh PowerPoint</Application>
  <PresentationFormat>On-screen Show (4:3)</PresentationFormat>
  <Paragraphs>90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Or as EDF:</vt:lpstr>
      <vt:lpstr>PowerPoint Presentation</vt:lpstr>
      <vt:lpstr>TDHF for collective motion</vt:lpstr>
      <vt:lpstr>TDHF as means to look at collective motion</vt:lpstr>
      <vt:lpstr>Aside: you can do this when you download the code</vt:lpstr>
      <vt:lpstr>For GR</vt:lpstr>
      <vt:lpstr>IS GQR</vt:lpstr>
      <vt:lpstr>Isospin mixing</vt:lpstr>
      <vt:lpstr>K’ ?</vt:lpstr>
      <vt:lpstr>EISGQR vs […]</vt:lpstr>
      <vt:lpstr>Qsym aka K’sym</vt:lpstr>
      <vt:lpstr>K’ correlation : 16O</vt:lpstr>
      <vt:lpstr>K’ correlation : 208Pb</vt:lpstr>
      <vt:lpstr>Improved constraint</vt:lpstr>
      <vt:lpstr>Conclusions</vt:lpstr>
      <vt:lpstr>Acknowledgements</vt:lpstr>
    </vt:vector>
  </TitlesOfParts>
  <Company>University of Surrey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pro036</dc:creator>
  <cp:lastModifiedBy>Paul Stevenson</cp:lastModifiedBy>
  <cp:revision>54</cp:revision>
  <dcterms:created xsi:type="dcterms:W3CDTF">2007-02-08T12:42:00Z</dcterms:created>
  <dcterms:modified xsi:type="dcterms:W3CDTF">2014-07-07T09:06:15Z</dcterms:modified>
</cp:coreProperties>
</file>