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0" r:id="rId6"/>
    <p:sldId id="289" r:id="rId7"/>
    <p:sldId id="300" r:id="rId8"/>
    <p:sldId id="294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26" r:id="rId17"/>
    <p:sldId id="327" r:id="rId18"/>
    <p:sldId id="328" r:id="rId19"/>
    <p:sldId id="329" r:id="rId20"/>
    <p:sldId id="331" r:id="rId21"/>
    <p:sldId id="332" r:id="rId22"/>
    <p:sldId id="330" r:id="rId23"/>
    <p:sldId id="311" r:id="rId24"/>
    <p:sldId id="291" r:id="rId25"/>
    <p:sldId id="281" r:id="rId26"/>
    <p:sldId id="284" r:id="rId27"/>
    <p:sldId id="325" r:id="rId28"/>
    <p:sldId id="307" r:id="rId29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B3A"/>
    <a:srgbClr val="510100"/>
    <a:srgbClr val="006344"/>
    <a:srgbClr val="990100"/>
    <a:srgbClr val="064308"/>
    <a:srgbClr val="2B952B"/>
    <a:srgbClr val="C00000"/>
    <a:srgbClr val="EA8B00"/>
    <a:srgbClr val="FFA01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94434" autoAdjust="0"/>
  </p:normalViewPr>
  <p:slideViewPr>
    <p:cSldViewPr showGuides="1">
      <p:cViewPr varScale="1">
        <p:scale>
          <a:sx n="64" d="100"/>
          <a:sy n="64" d="100"/>
        </p:scale>
        <p:origin x="48" y="66"/>
      </p:cViewPr>
      <p:guideLst>
        <p:guide orient="horz" pos="96"/>
        <p:guide pos="3024"/>
      </p:guideLst>
    </p:cSldViewPr>
  </p:slideViewPr>
  <p:outlineViewPr>
    <p:cViewPr>
      <p:scale>
        <a:sx n="33" d="100"/>
        <a:sy n="33" d="100"/>
      </p:scale>
      <p:origin x="48" y="20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34"/>
    </p:cViewPr>
  </p:sorterViewPr>
  <p:notesViewPr>
    <p:cSldViewPr showGuides="1">
      <p:cViewPr varScale="1">
        <p:scale>
          <a:sx n="71" d="100"/>
          <a:sy n="71" d="100"/>
        </p:scale>
        <p:origin x="-2640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72745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 smtClean="0">
                <a:solidFill>
                  <a:schemeClr val="tx1"/>
                </a:solidFill>
                <a:latin typeface="Helvetica" pitchFamily="-111" charset="0"/>
              </a:defRPr>
            </a:lvl1pPr>
          </a:lstStyle>
          <a:p>
            <a:pPr>
              <a:defRPr/>
            </a:pPr>
            <a:r>
              <a:rPr lang="en-US" dirty="0"/>
              <a:t>Thomas Glasmacher - glasmach@msu.edu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 smtClean="0">
                <a:solidFill>
                  <a:schemeClr val="tx1"/>
                </a:solidFill>
                <a:latin typeface="Helvetica" pitchFamily="-111" charset="0"/>
              </a:defRPr>
            </a:lvl1pPr>
          </a:lstStyle>
          <a:p>
            <a:pPr>
              <a:defRPr/>
            </a:pPr>
            <a:r>
              <a:rPr lang="en-US" dirty="0"/>
              <a:t>26 Feb 2009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605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 smtClean="0">
                <a:solidFill>
                  <a:schemeClr val="tx1"/>
                </a:solidFill>
                <a:latin typeface="Helvetica" pitchFamily="-111" charset="0"/>
              </a:defRPr>
            </a:lvl1pPr>
          </a:lstStyle>
          <a:p>
            <a:pPr>
              <a:defRPr/>
            </a:pPr>
            <a:r>
              <a:rPr lang="en-US" dirty="0"/>
              <a:t>Facility for Rare Isotope Beams Briefing for </a:t>
            </a:r>
            <a:br>
              <a:rPr lang="en-US" dirty="0"/>
            </a:br>
            <a:r>
              <a:rPr lang="en-US" dirty="0"/>
              <a:t>VP Finance &amp; Operations Direct Report Staff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 smtClean="0">
                <a:solidFill>
                  <a:schemeClr val="tx1"/>
                </a:solidFill>
                <a:latin typeface="Helvetica" pitchFamily="-111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922B088-E496-4D7C-89B1-A9E97FD6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5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829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+mn-cs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+mn-cs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+mn-cs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01200" cy="7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604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71882"/>
            <a:ext cx="8991599" cy="5428932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rgbClr val="064308"/>
                </a:solidFill>
                <a:latin typeface="+mn-lt"/>
              </a:defRPr>
            </a:lvl1pPr>
            <a:lvl2pPr marL="482600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2pPr>
            <a:lvl3pPr marL="784225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3pPr>
            <a:lvl4pPr marL="1328738" indent="-24130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4pPr>
            <a:lvl5pPr marL="1866900" indent="-15875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16525" y="6780213"/>
            <a:ext cx="3241675" cy="388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 smtClean="0"/>
              <a:t>Kohley – </a:t>
            </a:r>
            <a:r>
              <a:rPr lang="en-US" dirty="0" err="1" smtClean="0"/>
              <a:t>NuSYM14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58200" y="6780213"/>
            <a:ext cx="482600" cy="388937"/>
          </a:xfrm>
        </p:spPr>
        <p:txBody>
          <a:bodyPr/>
          <a:lstStyle/>
          <a:p>
            <a:fld id="{C096B4DE-0D32-4AAB-8754-316C67493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604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071881"/>
            <a:ext cx="8991599" cy="5428933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rgbClr val="064308"/>
                </a:solidFill>
                <a:latin typeface="+mn-lt"/>
              </a:defRPr>
            </a:lvl1pPr>
            <a:lvl2pPr marL="482600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2pPr>
            <a:lvl3pPr marL="784225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3pPr>
            <a:lvl4pPr marL="1328738" indent="-24130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4pPr>
            <a:lvl5pPr marL="1866900" indent="-15875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216525" y="6780213"/>
            <a:ext cx="3241675" cy="388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780213"/>
            <a:ext cx="482600" cy="388937"/>
          </a:xfrm>
        </p:spPr>
        <p:txBody>
          <a:bodyPr/>
          <a:lstStyle/>
          <a:p>
            <a:fld id="{C096B4DE-0D32-4AAB-8754-316C67493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604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881"/>
            <a:ext cx="8991599" cy="540511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rgbClr val="064308"/>
                </a:solidFill>
                <a:latin typeface="+mn-lt"/>
              </a:defRPr>
            </a:lvl1pPr>
            <a:lvl2pPr marL="482600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2pPr>
            <a:lvl3pPr marL="784225" indent="-180975">
              <a:buFont typeface="Arial" panose="020B0604020202020204" pitchFamily="34" charset="0"/>
              <a:buChar char="•"/>
              <a:defRPr sz="1800">
                <a:solidFill>
                  <a:srgbClr val="064308"/>
                </a:solidFill>
                <a:latin typeface="+mn-lt"/>
              </a:defRPr>
            </a:lvl3pPr>
            <a:lvl4pPr marL="1328738" indent="-24130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4pPr>
            <a:lvl5pPr marL="1866900" indent="-158750">
              <a:buFont typeface="Arial" panose="020B0604020202020204" pitchFamily="34" charset="0"/>
              <a:buChar char="•"/>
              <a:defRPr sz="1600">
                <a:solidFill>
                  <a:srgbClr val="06430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216525" y="6780213"/>
            <a:ext cx="3241675" cy="3889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Kohley – NuSYM14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58200" y="6780213"/>
            <a:ext cx="482600" cy="388937"/>
          </a:xfrm>
        </p:spPr>
        <p:txBody>
          <a:bodyPr/>
          <a:lstStyle/>
          <a:p>
            <a:fld id="{C096B4DE-0D32-4AAB-8754-316C67493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166" y="108374"/>
            <a:ext cx="6647498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090" y="1300480"/>
            <a:ext cx="8161020" cy="251968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1pPr>
            <a:lvl2pPr marL="482600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2pPr>
            <a:lvl3pPr marL="784225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3pPr>
            <a:lvl4pPr marL="1328738" indent="-241300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4pPr>
            <a:lvl5pPr marL="1866900" indent="-158750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3982720"/>
            <a:ext cx="8161020" cy="251968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1pPr>
            <a:lvl2pPr marL="482600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2pPr>
            <a:lvl3pPr marL="784225" indent="-180975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3pPr>
            <a:lvl4pPr marL="1328738" indent="-241300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4pPr>
            <a:lvl5pPr marL="1866900" indent="-158750">
              <a:buFont typeface="Arial" panose="020B0604020202020204" pitchFamily="34" charset="0"/>
              <a:buChar char="•"/>
              <a:defRPr>
                <a:solidFill>
                  <a:srgbClr val="06430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19088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23716" y="6780212"/>
            <a:ext cx="32416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Kohley – NuSYM14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780213"/>
            <a:ext cx="4826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B4DE-0D32-4AAB-8754-316C67493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6" r:id="rId2"/>
    <p:sldLayoutId id="2147483743" r:id="rId3"/>
    <p:sldLayoutId id="2147483744" r:id="rId4"/>
    <p:sldLayoutId id="2147483745" r:id="rId5"/>
    <p:sldLayoutId id="2147483740" r:id="rId6"/>
    <p:sldLayoutId id="214748374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700">
          <a:solidFill>
            <a:srgbClr val="064308"/>
          </a:solidFill>
          <a:latin typeface="Arial" charset="0"/>
          <a:ea typeface="ＭＳ Ｐゴシック" charset="-128"/>
          <a:cs typeface="+mn-cs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700">
          <a:solidFill>
            <a:srgbClr val="064308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4.w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048000"/>
            <a:ext cx="8161020" cy="968796"/>
          </a:xfrm>
        </p:spPr>
        <p:txBody>
          <a:bodyPr/>
          <a:lstStyle/>
          <a:p>
            <a:r>
              <a:rPr lang="en-US" dirty="0"/>
              <a:t>Constraints on </a:t>
            </a:r>
            <a:r>
              <a:rPr lang="en-US" dirty="0" err="1"/>
              <a:t>E</a:t>
            </a:r>
            <a:r>
              <a:rPr lang="en-US" baseline="-25000" dirty="0" err="1"/>
              <a:t>sym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)-L from RIB induced </a:t>
            </a:r>
            <a:r>
              <a:rPr lang="en-US" dirty="0" smtClean="0"/>
              <a:t>reactions…and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343400"/>
            <a:ext cx="6720840" cy="1300480"/>
          </a:xfrm>
        </p:spPr>
        <p:txBody>
          <a:bodyPr/>
          <a:lstStyle/>
          <a:p>
            <a:r>
              <a:rPr lang="en-US" dirty="0" smtClean="0"/>
              <a:t>Zach </a:t>
            </a:r>
            <a:r>
              <a:rPr lang="en-US" dirty="0" smtClean="0"/>
              <a:t>Kohley</a:t>
            </a:r>
          </a:p>
          <a:p>
            <a:r>
              <a:rPr lang="en-US" dirty="0" smtClean="0"/>
              <a:t>NSCL/MSU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300" y="5290370"/>
            <a:ext cx="48006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54075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800" kern="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NuSYM14</a:t>
            </a:r>
          </a:p>
          <a:p>
            <a:pPr lvl="0" algn="ctr" defTabSz="854075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800" kern="0" dirty="0">
                <a:solidFill>
                  <a:srgbClr val="064308"/>
                </a:solidFill>
                <a:latin typeface="Arial" charset="0"/>
                <a:ea typeface="ＭＳ Ｐゴシック" pitchFamily="-65" charset="-128"/>
              </a:rPr>
              <a:t>July 7, 2014</a:t>
            </a:r>
          </a:p>
        </p:txBody>
      </p:sp>
    </p:spTree>
    <p:extLst>
      <p:ext uri="{BB962C8B-B14F-4D97-AF65-F5344CB8AC3E}">
        <p14:creationId xmlns:p14="http://schemas.microsoft.com/office/powerpoint/2010/main" val="38094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err="1" smtClean="0"/>
              <a:t>MoNA</a:t>
            </a:r>
            <a:r>
              <a:rPr lang="en-US" dirty="0" smtClean="0"/>
              <a:t>-LISA Experiment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8" y="2590800"/>
            <a:ext cx="9601200" cy="25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219200"/>
            <a:ext cx="8491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Constrained Molecular Dynamics (</a:t>
            </a:r>
            <a:r>
              <a:rPr lang="en-US" sz="2400" dirty="0" err="1" smtClean="0">
                <a:solidFill>
                  <a:schemeClr val="tx1"/>
                </a:solidFill>
              </a:rPr>
              <a:t>CoMD</a:t>
            </a:r>
            <a:r>
              <a:rPr lang="en-US" sz="2400" dirty="0" smtClean="0">
                <a:solidFill>
                  <a:schemeClr val="tx1"/>
                </a:solidFill>
              </a:rPr>
              <a:t>-II) model: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3 forms of </a:t>
            </a:r>
            <a:r>
              <a:rPr lang="en-US" sz="2400" dirty="0" err="1" smtClean="0">
                <a:solidFill>
                  <a:schemeClr val="tx1"/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sym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Consistent model of dynamics and decay (time = 1500 fm/c)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9890" y="1569020"/>
            <a:ext cx="5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M. Papa, T. Maruyama, and A. </a:t>
            </a:r>
            <a:r>
              <a:rPr lang="en-US" sz="1400" i="1" dirty="0" err="1" smtClean="0">
                <a:solidFill>
                  <a:schemeClr val="tx1"/>
                </a:solidFill>
                <a:latin typeface="Times New Roman" pitchFamily="18" charset="0"/>
              </a:rPr>
              <a:t>Bonasera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. PRC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</a:rPr>
              <a:t>64,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24612, (2001).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323285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Kohley et al. PRC 88, 041601(R) (2013).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1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41" y="1485093"/>
            <a:ext cx="5376359" cy="5118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Constraints 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24852" y="1528997"/>
            <a:ext cx="305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Blue area constraints extracted from 32Mg RIB experiment.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991" y="1849325"/>
            <a:ext cx="1039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6200" y="5105400"/>
            <a:ext cx="294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NStar</a:t>
            </a:r>
            <a:r>
              <a:rPr lang="en-US" sz="1400" dirty="0" smtClean="0"/>
              <a:t> Refs:</a:t>
            </a:r>
          </a:p>
          <a:p>
            <a:r>
              <a:rPr lang="en-US" sz="1400" dirty="0" smtClean="0"/>
              <a:t>Steiner and </a:t>
            </a:r>
            <a:r>
              <a:rPr lang="en-US" sz="1400" dirty="0" err="1" smtClean="0"/>
              <a:t>Gandolfi</a:t>
            </a:r>
            <a:r>
              <a:rPr lang="en-US" sz="1400" dirty="0" smtClean="0"/>
              <a:t>, PRL (2012)</a:t>
            </a:r>
          </a:p>
          <a:p>
            <a:r>
              <a:rPr lang="en-US" sz="1400" dirty="0" err="1" smtClean="0"/>
              <a:t>Sotani</a:t>
            </a:r>
            <a:r>
              <a:rPr lang="en-US" sz="1400" dirty="0" smtClean="0"/>
              <a:t>, </a:t>
            </a:r>
            <a:r>
              <a:rPr lang="en-US" sz="1400" dirty="0" err="1" smtClean="0"/>
              <a:t>Nakazato</a:t>
            </a:r>
            <a:r>
              <a:rPr lang="en-US" sz="1400" dirty="0" smtClean="0"/>
              <a:t>, and </a:t>
            </a:r>
            <a:r>
              <a:rPr lang="en-US" sz="1400" dirty="0" err="1" smtClean="0"/>
              <a:t>Oyamastsu</a:t>
            </a:r>
            <a:r>
              <a:rPr lang="en-US" sz="1400" dirty="0" smtClean="0"/>
              <a:t>, PRL (2012)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4480" y="3921760"/>
            <a:ext cx="321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HICs Refs: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Tsang et al, PRL (2009)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Kohley et al, PRC (2010).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Russotto</a:t>
            </a:r>
            <a:r>
              <a:rPr lang="en-US" sz="1400" dirty="0" smtClean="0">
                <a:solidFill>
                  <a:schemeClr val="tx1"/>
                </a:solidFill>
              </a:rPr>
              <a:t> et al, PLB (2011)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Li, Chen, and </a:t>
            </a:r>
            <a:r>
              <a:rPr lang="en-US" sz="1400" dirty="0" err="1" smtClean="0">
                <a:solidFill>
                  <a:schemeClr val="tx1"/>
                </a:solidFill>
              </a:rPr>
              <a:t>Ko</a:t>
            </a:r>
            <a:r>
              <a:rPr lang="en-US" sz="1400" dirty="0" smtClean="0">
                <a:solidFill>
                  <a:schemeClr val="tx1"/>
                </a:solidFill>
              </a:rPr>
              <a:t>, Phys. Rep. (2008).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Shetty</a:t>
            </a:r>
            <a:r>
              <a:rPr lang="en-US" sz="1400" dirty="0" smtClean="0">
                <a:solidFill>
                  <a:schemeClr val="tx1"/>
                </a:solidFill>
              </a:rPr>
              <a:t> et al. PRC (2007)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1133234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Kohley et al. PRC 88, 041601(R) (2013</a:t>
            </a:r>
            <a:r>
              <a:rPr lang="en-US" sz="13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Kohley, </a:t>
            </a:r>
            <a:r>
              <a:rPr lang="en-US" sz="1300" dirty="0" err="1" smtClean="0">
                <a:solidFill>
                  <a:schemeClr val="tx1"/>
                </a:solidFill>
              </a:rPr>
              <a:t>Yennello</a:t>
            </a:r>
            <a:r>
              <a:rPr lang="en-US" sz="1300" dirty="0" smtClean="0">
                <a:solidFill>
                  <a:schemeClr val="tx1"/>
                </a:solidFill>
              </a:rPr>
              <a:t>, EPJA 50, 31 (2014).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364" y="1001362"/>
            <a:ext cx="7754587" cy="37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MoNA</a:t>
            </a:r>
            <a:r>
              <a:rPr lang="en-US" dirty="0" smtClean="0"/>
              <a:t>-LISA Program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476826" y="1922394"/>
            <a:ext cx="285118" cy="1534827"/>
          </a:xfrm>
          <a:custGeom>
            <a:avLst/>
            <a:gdLst>
              <a:gd name="connsiteX0" fmla="*/ 1327355 w 1327355"/>
              <a:gd name="connsiteY0" fmla="*/ 1671484 h 1671484"/>
              <a:gd name="connsiteX1" fmla="*/ 865239 w 1327355"/>
              <a:gd name="connsiteY1" fmla="*/ 1425677 h 1671484"/>
              <a:gd name="connsiteX2" fmla="*/ 580103 w 1327355"/>
              <a:gd name="connsiteY2" fmla="*/ 1101213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580103 w 1327355"/>
              <a:gd name="connsiteY2" fmla="*/ 1101213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688258 w 1327355"/>
              <a:gd name="connsiteY2" fmla="*/ 1071716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688258 w 1327355"/>
              <a:gd name="connsiteY2" fmla="*/ 1071716 h 1671484"/>
              <a:gd name="connsiteX3" fmla="*/ 226143 w 1327355"/>
              <a:gd name="connsiteY3" fmla="*/ 363793 h 1671484"/>
              <a:gd name="connsiteX4" fmla="*/ 0 w 1327355"/>
              <a:gd name="connsiteY4" fmla="*/ 0 h 1671484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688258 w 1101724"/>
              <a:gd name="connsiteY2" fmla="*/ 1071716 h 1790237"/>
              <a:gd name="connsiteX3" fmla="*/ 226143 w 1101724"/>
              <a:gd name="connsiteY3" fmla="*/ 363793 h 1790237"/>
              <a:gd name="connsiteX4" fmla="*/ 0 w 1101724"/>
              <a:gd name="connsiteY4" fmla="*/ 0 h 1790237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807528 w 1101724"/>
              <a:gd name="connsiteY2" fmla="*/ 936544 h 1790237"/>
              <a:gd name="connsiteX3" fmla="*/ 226143 w 1101724"/>
              <a:gd name="connsiteY3" fmla="*/ 363793 h 1790237"/>
              <a:gd name="connsiteX4" fmla="*/ 0 w 1101724"/>
              <a:gd name="connsiteY4" fmla="*/ 0 h 1790237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807528 w 1101724"/>
              <a:gd name="connsiteY2" fmla="*/ 936544 h 1790237"/>
              <a:gd name="connsiteX3" fmla="*/ 862248 w 1101724"/>
              <a:gd name="connsiteY3" fmla="*/ 578478 h 1790237"/>
              <a:gd name="connsiteX4" fmla="*/ 0 w 1101724"/>
              <a:gd name="connsiteY4" fmla="*/ 0 h 1790237"/>
              <a:gd name="connsiteX0" fmla="*/ 309443 w 309443"/>
              <a:gd name="connsiteY0" fmla="*/ 1496039 h 1496039"/>
              <a:gd name="connsiteX1" fmla="*/ 161448 w 309443"/>
              <a:gd name="connsiteY1" fmla="*/ 1092150 h 1496039"/>
              <a:gd name="connsiteX2" fmla="*/ 15247 w 309443"/>
              <a:gd name="connsiteY2" fmla="*/ 642346 h 1496039"/>
              <a:gd name="connsiteX3" fmla="*/ 69967 w 309443"/>
              <a:gd name="connsiteY3" fmla="*/ 284280 h 1496039"/>
              <a:gd name="connsiteX4" fmla="*/ 122119 w 309443"/>
              <a:gd name="connsiteY4" fmla="*/ 0 h 1496039"/>
              <a:gd name="connsiteX0" fmla="*/ 244036 w 244036"/>
              <a:gd name="connsiteY0" fmla="*/ 1496039 h 1496039"/>
              <a:gd name="connsiteX1" fmla="*/ 96041 w 244036"/>
              <a:gd name="connsiteY1" fmla="*/ 1092150 h 1496039"/>
              <a:gd name="connsiteX2" fmla="*/ 29353 w 244036"/>
              <a:gd name="connsiteY2" fmla="*/ 642346 h 1496039"/>
              <a:gd name="connsiteX3" fmla="*/ 4560 w 244036"/>
              <a:gd name="connsiteY3" fmla="*/ 284280 h 1496039"/>
              <a:gd name="connsiteX4" fmla="*/ 56712 w 244036"/>
              <a:gd name="connsiteY4" fmla="*/ 0 h 1496039"/>
              <a:gd name="connsiteX0" fmla="*/ 255337 w 255337"/>
              <a:gd name="connsiteY0" fmla="*/ 1496039 h 1496039"/>
              <a:gd name="connsiteX1" fmla="*/ 35780 w 255337"/>
              <a:gd name="connsiteY1" fmla="*/ 1084199 h 1496039"/>
              <a:gd name="connsiteX2" fmla="*/ 40654 w 255337"/>
              <a:gd name="connsiteY2" fmla="*/ 642346 h 1496039"/>
              <a:gd name="connsiteX3" fmla="*/ 15861 w 255337"/>
              <a:gd name="connsiteY3" fmla="*/ 284280 h 1496039"/>
              <a:gd name="connsiteX4" fmla="*/ 68013 w 255337"/>
              <a:gd name="connsiteY4" fmla="*/ 0 h 1496039"/>
              <a:gd name="connsiteX0" fmla="*/ 289565 w 289565"/>
              <a:gd name="connsiteY0" fmla="*/ 1496039 h 1496039"/>
              <a:gd name="connsiteX1" fmla="*/ 70008 w 289565"/>
              <a:gd name="connsiteY1" fmla="*/ 1084199 h 1496039"/>
              <a:gd name="connsiteX2" fmla="*/ 3320 w 289565"/>
              <a:gd name="connsiteY2" fmla="*/ 634395 h 1496039"/>
              <a:gd name="connsiteX3" fmla="*/ 50089 w 289565"/>
              <a:gd name="connsiteY3" fmla="*/ 284280 h 1496039"/>
              <a:gd name="connsiteX4" fmla="*/ 102241 w 289565"/>
              <a:gd name="connsiteY4" fmla="*/ 0 h 1496039"/>
              <a:gd name="connsiteX0" fmla="*/ 289565 w 289565"/>
              <a:gd name="connsiteY0" fmla="*/ 1496039 h 1496039"/>
              <a:gd name="connsiteX1" fmla="*/ 70008 w 289565"/>
              <a:gd name="connsiteY1" fmla="*/ 1084199 h 1496039"/>
              <a:gd name="connsiteX2" fmla="*/ 3320 w 289565"/>
              <a:gd name="connsiteY2" fmla="*/ 634395 h 1496039"/>
              <a:gd name="connsiteX3" fmla="*/ 50089 w 289565"/>
              <a:gd name="connsiteY3" fmla="*/ 284280 h 1496039"/>
              <a:gd name="connsiteX4" fmla="*/ 102241 w 289565"/>
              <a:gd name="connsiteY4" fmla="*/ 0 h 1496039"/>
              <a:gd name="connsiteX0" fmla="*/ 291119 w 291119"/>
              <a:gd name="connsiteY0" fmla="*/ 1496039 h 1496039"/>
              <a:gd name="connsiteX1" fmla="*/ 47708 w 291119"/>
              <a:gd name="connsiteY1" fmla="*/ 1076248 h 1496039"/>
              <a:gd name="connsiteX2" fmla="*/ 4874 w 291119"/>
              <a:gd name="connsiteY2" fmla="*/ 634395 h 1496039"/>
              <a:gd name="connsiteX3" fmla="*/ 51643 w 291119"/>
              <a:gd name="connsiteY3" fmla="*/ 284280 h 1496039"/>
              <a:gd name="connsiteX4" fmla="*/ 103795 w 291119"/>
              <a:gd name="connsiteY4" fmla="*/ 0 h 1496039"/>
              <a:gd name="connsiteX0" fmla="*/ 291119 w 291119"/>
              <a:gd name="connsiteY0" fmla="*/ 1496039 h 1496039"/>
              <a:gd name="connsiteX1" fmla="*/ 47708 w 291119"/>
              <a:gd name="connsiteY1" fmla="*/ 1076248 h 1496039"/>
              <a:gd name="connsiteX2" fmla="*/ 4874 w 291119"/>
              <a:gd name="connsiteY2" fmla="*/ 634395 h 1496039"/>
              <a:gd name="connsiteX3" fmla="*/ 51643 w 291119"/>
              <a:gd name="connsiteY3" fmla="*/ 284280 h 1496039"/>
              <a:gd name="connsiteX4" fmla="*/ 103795 w 291119"/>
              <a:gd name="connsiteY4" fmla="*/ 0 h 1496039"/>
              <a:gd name="connsiteX0" fmla="*/ 286901 w 286901"/>
              <a:gd name="connsiteY0" fmla="*/ 1496039 h 1558681"/>
              <a:gd name="connsiteX1" fmla="*/ 213516 w 286901"/>
              <a:gd name="connsiteY1" fmla="*/ 1488716 h 1558681"/>
              <a:gd name="connsiteX2" fmla="*/ 43490 w 286901"/>
              <a:gd name="connsiteY2" fmla="*/ 1076248 h 1558681"/>
              <a:gd name="connsiteX3" fmla="*/ 656 w 286901"/>
              <a:gd name="connsiteY3" fmla="*/ 634395 h 1558681"/>
              <a:gd name="connsiteX4" fmla="*/ 47425 w 286901"/>
              <a:gd name="connsiteY4" fmla="*/ 284280 h 1558681"/>
              <a:gd name="connsiteX5" fmla="*/ 99577 w 286901"/>
              <a:gd name="connsiteY5" fmla="*/ 0 h 1558681"/>
              <a:gd name="connsiteX0" fmla="*/ 273587 w 273587"/>
              <a:gd name="connsiteY0" fmla="*/ 1496039 h 1558681"/>
              <a:gd name="connsiteX1" fmla="*/ 200202 w 273587"/>
              <a:gd name="connsiteY1" fmla="*/ 1488716 h 1558681"/>
              <a:gd name="connsiteX2" fmla="*/ 30176 w 273587"/>
              <a:gd name="connsiteY2" fmla="*/ 1076248 h 1558681"/>
              <a:gd name="connsiteX3" fmla="*/ 19147 w 273587"/>
              <a:gd name="connsiteY3" fmla="*/ 650298 h 1558681"/>
              <a:gd name="connsiteX4" fmla="*/ 34111 w 273587"/>
              <a:gd name="connsiteY4" fmla="*/ 284280 h 1558681"/>
              <a:gd name="connsiteX5" fmla="*/ 86263 w 273587"/>
              <a:gd name="connsiteY5" fmla="*/ 0 h 1558681"/>
              <a:gd name="connsiteX0" fmla="*/ 261735 w 261735"/>
              <a:gd name="connsiteY0" fmla="*/ 1496039 h 1534827"/>
              <a:gd name="connsiteX1" fmla="*/ 188350 w 261735"/>
              <a:gd name="connsiteY1" fmla="*/ 1488716 h 1534827"/>
              <a:gd name="connsiteX2" fmla="*/ 66032 w 261735"/>
              <a:gd name="connsiteY2" fmla="*/ 1219372 h 1534827"/>
              <a:gd name="connsiteX3" fmla="*/ 7295 w 261735"/>
              <a:gd name="connsiteY3" fmla="*/ 650298 h 1534827"/>
              <a:gd name="connsiteX4" fmla="*/ 22259 w 261735"/>
              <a:gd name="connsiteY4" fmla="*/ 284280 h 1534827"/>
              <a:gd name="connsiteX5" fmla="*/ 74411 w 261735"/>
              <a:gd name="connsiteY5" fmla="*/ 0 h 1534827"/>
              <a:gd name="connsiteX0" fmla="*/ 293540 w 293540"/>
              <a:gd name="connsiteY0" fmla="*/ 1496039 h 1534827"/>
              <a:gd name="connsiteX1" fmla="*/ 220155 w 293540"/>
              <a:gd name="connsiteY1" fmla="*/ 1488716 h 1534827"/>
              <a:gd name="connsiteX2" fmla="*/ 97837 w 293540"/>
              <a:gd name="connsiteY2" fmla="*/ 1219372 h 1534827"/>
              <a:gd name="connsiteX3" fmla="*/ 7295 w 293540"/>
              <a:gd name="connsiteY3" fmla="*/ 642347 h 1534827"/>
              <a:gd name="connsiteX4" fmla="*/ 54064 w 293540"/>
              <a:gd name="connsiteY4" fmla="*/ 284280 h 1534827"/>
              <a:gd name="connsiteX5" fmla="*/ 106216 w 293540"/>
              <a:gd name="connsiteY5" fmla="*/ 0 h 1534827"/>
              <a:gd name="connsiteX0" fmla="*/ 298842 w 298842"/>
              <a:gd name="connsiteY0" fmla="*/ 1496039 h 1534827"/>
              <a:gd name="connsiteX1" fmla="*/ 225457 w 298842"/>
              <a:gd name="connsiteY1" fmla="*/ 1488716 h 1534827"/>
              <a:gd name="connsiteX2" fmla="*/ 103139 w 298842"/>
              <a:gd name="connsiteY2" fmla="*/ 1219372 h 1534827"/>
              <a:gd name="connsiteX3" fmla="*/ 12597 w 298842"/>
              <a:gd name="connsiteY3" fmla="*/ 642347 h 1534827"/>
              <a:gd name="connsiteX4" fmla="*/ 27560 w 298842"/>
              <a:gd name="connsiteY4" fmla="*/ 268377 h 1534827"/>
              <a:gd name="connsiteX5" fmla="*/ 111518 w 298842"/>
              <a:gd name="connsiteY5" fmla="*/ 0 h 1534827"/>
              <a:gd name="connsiteX0" fmla="*/ 294866 w 294866"/>
              <a:gd name="connsiteY0" fmla="*/ 1496039 h 1534827"/>
              <a:gd name="connsiteX1" fmla="*/ 221481 w 294866"/>
              <a:gd name="connsiteY1" fmla="*/ 1488716 h 1534827"/>
              <a:gd name="connsiteX2" fmla="*/ 99163 w 294866"/>
              <a:gd name="connsiteY2" fmla="*/ 1219372 h 1534827"/>
              <a:gd name="connsiteX3" fmla="*/ 8621 w 294866"/>
              <a:gd name="connsiteY3" fmla="*/ 642347 h 1534827"/>
              <a:gd name="connsiteX4" fmla="*/ 47438 w 294866"/>
              <a:gd name="connsiteY4" fmla="*/ 363793 h 1534827"/>
              <a:gd name="connsiteX5" fmla="*/ 107542 w 294866"/>
              <a:gd name="connsiteY5" fmla="*/ 0 h 1534827"/>
              <a:gd name="connsiteX0" fmla="*/ 298841 w 298841"/>
              <a:gd name="connsiteY0" fmla="*/ 1496039 h 1534827"/>
              <a:gd name="connsiteX1" fmla="*/ 225456 w 298841"/>
              <a:gd name="connsiteY1" fmla="*/ 1488716 h 1534827"/>
              <a:gd name="connsiteX2" fmla="*/ 103138 w 298841"/>
              <a:gd name="connsiteY2" fmla="*/ 1219372 h 1534827"/>
              <a:gd name="connsiteX3" fmla="*/ 12596 w 298841"/>
              <a:gd name="connsiteY3" fmla="*/ 642347 h 1534827"/>
              <a:gd name="connsiteX4" fmla="*/ 27559 w 298841"/>
              <a:gd name="connsiteY4" fmla="*/ 371744 h 1534827"/>
              <a:gd name="connsiteX5" fmla="*/ 111517 w 298841"/>
              <a:gd name="connsiteY5" fmla="*/ 0 h 1534827"/>
              <a:gd name="connsiteX0" fmla="*/ 285118 w 285118"/>
              <a:gd name="connsiteY0" fmla="*/ 1496039 h 1534827"/>
              <a:gd name="connsiteX1" fmla="*/ 211733 w 285118"/>
              <a:gd name="connsiteY1" fmla="*/ 1488716 h 1534827"/>
              <a:gd name="connsiteX2" fmla="*/ 89415 w 285118"/>
              <a:gd name="connsiteY2" fmla="*/ 1219372 h 1534827"/>
              <a:gd name="connsiteX3" fmla="*/ 14775 w 285118"/>
              <a:gd name="connsiteY3" fmla="*/ 793421 h 1534827"/>
              <a:gd name="connsiteX4" fmla="*/ 13836 w 285118"/>
              <a:gd name="connsiteY4" fmla="*/ 371744 h 1534827"/>
              <a:gd name="connsiteX5" fmla="*/ 97794 w 285118"/>
              <a:gd name="connsiteY5" fmla="*/ 0 h 15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18" h="1534827">
                <a:moveTo>
                  <a:pt x="285118" y="1496039"/>
                </a:moveTo>
                <a:cubicBezTo>
                  <a:pt x="284814" y="1494819"/>
                  <a:pt x="244350" y="1534827"/>
                  <a:pt x="211733" y="1488716"/>
                </a:cubicBezTo>
                <a:cubicBezTo>
                  <a:pt x="179116" y="1442605"/>
                  <a:pt x="122241" y="1335255"/>
                  <a:pt x="89415" y="1219372"/>
                </a:cubicBezTo>
                <a:cubicBezTo>
                  <a:pt x="56589" y="1103489"/>
                  <a:pt x="27371" y="934692"/>
                  <a:pt x="14775" y="793421"/>
                </a:cubicBezTo>
                <a:cubicBezTo>
                  <a:pt x="2179" y="652150"/>
                  <a:pt x="0" y="503981"/>
                  <a:pt x="13836" y="371744"/>
                </a:cubicBezTo>
                <a:cubicBezTo>
                  <a:pt x="27672" y="239507"/>
                  <a:pt x="58429" y="169642"/>
                  <a:pt x="97794" y="0"/>
                </a:cubicBezTo>
              </a:path>
            </a:pathLst>
          </a:custGeom>
          <a:ln>
            <a:solidFill>
              <a:schemeClr val="tx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90921" y="1900052"/>
            <a:ext cx="2505692" cy="14962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45299" y="3123210"/>
            <a:ext cx="2339439" cy="2850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838" y="4837832"/>
            <a:ext cx="1234965" cy="11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976" t="1162"/>
          <a:stretch>
            <a:fillRect/>
          </a:stretch>
        </p:blipFill>
        <p:spPr bwMode="auto">
          <a:xfrm>
            <a:off x="1452379" y="5005930"/>
            <a:ext cx="1220656" cy="102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000" y="4933507"/>
            <a:ext cx="904752" cy="11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2400" y="5995383"/>
            <a:ext cx="1353256" cy="78483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Thoennessen</a:t>
            </a:r>
          </a:p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Spyrou </a:t>
            </a:r>
          </a:p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Baumann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0837" y="6021572"/>
            <a:ext cx="10102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Yennello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McIntosh</a:t>
            </a:r>
          </a:p>
          <a:p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Bonasera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9778" y="6035748"/>
            <a:ext cx="7745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Kohley</a:t>
            </a:r>
          </a:p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Tsang</a:t>
            </a:r>
          </a:p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Lynch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553" y="5007945"/>
            <a:ext cx="5013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64308"/>
                </a:solidFill>
              </a:rPr>
              <a:t>Approved PAC experiment to make further measurements with n-rich and p-rich RIBs.</a:t>
            </a:r>
            <a:endParaRPr lang="en-US" sz="2200" dirty="0">
              <a:solidFill>
                <a:srgbClr val="0643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2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New </a:t>
            </a:r>
            <a:r>
              <a:rPr lang="en-US" dirty="0"/>
              <a:t>o</a:t>
            </a:r>
            <a:r>
              <a:rPr lang="en-US" dirty="0" smtClean="0"/>
              <a:t>bservables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) from HICs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" y="1505561"/>
            <a:ext cx="3463255" cy="2590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06" y="4095786"/>
            <a:ext cx="2960825" cy="2360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10545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Isospin transport/equilibration used to probe and constrain 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sym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5482" y="3136612"/>
            <a:ext cx="29572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Tsang et al. PRL 92, 062701 (2004).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641" y="1695141"/>
            <a:ext cx="4419600" cy="126188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Isospin diffusion:</a:t>
            </a:r>
          </a:p>
          <a:p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- equilibration b/w </a:t>
            </a:r>
            <a:r>
              <a:rPr lang="en-US" sz="1900" dirty="0" err="1" smtClean="0">
                <a:solidFill>
                  <a:schemeClr val="tx1"/>
                </a:solidFill>
              </a:rPr>
              <a:t>proj</a:t>
            </a:r>
            <a:r>
              <a:rPr lang="en-US" sz="1900" dirty="0" smtClean="0">
                <a:solidFill>
                  <a:schemeClr val="tx1"/>
                </a:solidFill>
              </a:rPr>
              <a:t>. and </a:t>
            </a:r>
            <a:r>
              <a:rPr lang="en-US" sz="1900" dirty="0" err="1" smtClean="0">
                <a:solidFill>
                  <a:schemeClr val="tx1"/>
                </a:solidFill>
              </a:rPr>
              <a:t>tgt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- timescale ~ 100-150 </a:t>
            </a:r>
            <a:r>
              <a:rPr lang="en-US" sz="1900" dirty="0" err="1" smtClean="0">
                <a:solidFill>
                  <a:schemeClr val="tx1"/>
                </a:solidFill>
              </a:rPr>
              <a:t>fm</a:t>
            </a:r>
            <a:r>
              <a:rPr lang="en-US" sz="1900" dirty="0" smtClean="0">
                <a:solidFill>
                  <a:schemeClr val="tx1"/>
                </a:solidFill>
              </a:rPr>
              <a:t>/c</a:t>
            </a:r>
          </a:p>
          <a:p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- requires ~4 reactions to be measured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4072138"/>
            <a:ext cx="4876800" cy="1631052"/>
          </a:xfrm>
          <a:prstGeom prst="rect">
            <a:avLst/>
          </a:prstGeom>
          <a:solidFill>
            <a:srgbClr val="0643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What if we could measure isospin transport as a function of time in a single reaction?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2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IU: Dinuclear system experiments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8612" y="1092993"/>
            <a:ext cx="8639175" cy="5281613"/>
          </a:xfrm>
        </p:spPr>
        <p:txBody>
          <a:bodyPr/>
          <a:lstStyle/>
          <a:p>
            <a:pPr marL="157163" indent="-157163">
              <a:buFont typeface="Arial" charset="0"/>
              <a:buChar char="•"/>
            </a:pPr>
            <a:r>
              <a:rPr lang="en-US" sz="2300" dirty="0"/>
              <a:t>d</a:t>
            </a:r>
            <a:r>
              <a:rPr lang="en-US" sz="2300" dirty="0" smtClean="0"/>
              <a:t>e Souza and </a:t>
            </a:r>
            <a:r>
              <a:rPr lang="en-US" sz="2300" dirty="0" err="1" smtClean="0"/>
              <a:t>Hudan</a:t>
            </a:r>
            <a:r>
              <a:rPr lang="en-US" sz="2300" dirty="0" smtClean="0"/>
              <a:t> (IU) measured binary break-up of PLF*</a:t>
            </a:r>
          </a:p>
          <a:p>
            <a:pPr marL="157163" indent="-157163">
              <a:buFont typeface="Arial" charset="0"/>
              <a:buChar char="•"/>
            </a:pPr>
            <a:r>
              <a:rPr lang="en-US" sz="2300" dirty="0" smtClean="0"/>
              <a:t>Extract time-scale from </a:t>
            </a:r>
            <a:r>
              <a:rPr lang="en-US" sz="2300" dirty="0" smtClean="0"/>
              <a:t>rotation </a:t>
            </a:r>
            <a:endParaRPr lang="en-US" sz="2300" dirty="0" smtClean="0"/>
          </a:p>
          <a:p>
            <a:pPr marL="157163" indent="-157163">
              <a:buFont typeface="Arial" charset="0"/>
              <a:buChar char="•"/>
            </a:pPr>
            <a:endParaRPr lang="en-US" sz="2400" dirty="0" smtClean="0"/>
          </a:p>
          <a:p>
            <a:pPr marL="157163" indent="-157163">
              <a:buFont typeface="Arial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615586" y="6598665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A.B. McIntosh et. al., </a:t>
            </a:r>
            <a:r>
              <a:rPr lang="en-US" sz="1200" dirty="0" smtClean="0">
                <a:solidFill>
                  <a:schemeClr val="tx1"/>
                </a:solidFill>
              </a:rPr>
              <a:t>PRC </a:t>
            </a:r>
            <a:r>
              <a:rPr lang="en-US" sz="1200" dirty="0">
                <a:solidFill>
                  <a:schemeClr val="tx1"/>
                </a:solidFill>
              </a:rPr>
              <a:t>81, 034603 (2010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>
                <a:solidFill>
                  <a:schemeClr val="tx1"/>
                </a:solidFill>
              </a:rPr>
              <a:t>S. </a:t>
            </a:r>
            <a:r>
              <a:rPr lang="en-US" sz="1200" dirty="0" err="1">
                <a:solidFill>
                  <a:schemeClr val="tx1"/>
                </a:solidFill>
              </a:rPr>
              <a:t>Hudan</a:t>
            </a:r>
            <a:r>
              <a:rPr lang="en-US" sz="1200" dirty="0">
                <a:solidFill>
                  <a:schemeClr val="tx1"/>
                </a:solidFill>
              </a:rPr>
              <a:t> et al.  PRC 86, 021603(R) (2012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K. Brown et. al., PRC 87, 061601(R) (2013)</a:t>
            </a:r>
          </a:p>
        </p:txBody>
      </p:sp>
      <p:sp>
        <p:nvSpPr>
          <p:cNvPr id="12" name="Oval 11"/>
          <p:cNvSpPr/>
          <p:nvPr/>
        </p:nvSpPr>
        <p:spPr>
          <a:xfrm>
            <a:off x="1265765" y="1992478"/>
            <a:ext cx="811605" cy="79748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2241" y="2644966"/>
            <a:ext cx="811605" cy="797485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4143273" y="2717465"/>
            <a:ext cx="737823" cy="724987"/>
          </a:xfrm>
          <a:prstGeom prst="teardrop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0504178">
            <a:off x="5588577" y="2035163"/>
            <a:ext cx="737823" cy="724987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1608692">
            <a:off x="4557388" y="2642536"/>
            <a:ext cx="408966" cy="393345"/>
          </a:xfrm>
          <a:prstGeom prst="teardrop">
            <a:avLst>
              <a:gd name="adj" fmla="val 15452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20985385">
            <a:off x="5428795" y="2602673"/>
            <a:ext cx="380246" cy="378544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1725" y="2282473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851794" y="3047560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2741410" y="3007459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95709" y="2449503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1782241" y="2572467"/>
            <a:ext cx="295129" cy="28999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93198" y="3240418"/>
            <a:ext cx="737823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PLF*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3846" y="3192841"/>
            <a:ext cx="1254299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target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709" y="2232007"/>
            <a:ext cx="1254299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TLF*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59" y="1992478"/>
            <a:ext cx="1254299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projectile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64818" y="2005349"/>
            <a:ext cx="664040" cy="65248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94716" y="2483756"/>
            <a:ext cx="295129" cy="28999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706142" y="3020332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558577" y="3237828"/>
            <a:ext cx="737823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PLF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 rot="18419976" flipV="1">
            <a:off x="5646271" y="2487337"/>
            <a:ext cx="1034565" cy="35150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/>
          <p:cNvSpPr/>
          <p:nvPr/>
        </p:nvSpPr>
        <p:spPr>
          <a:xfrm rot="7573242" flipV="1">
            <a:off x="5036698" y="2112320"/>
            <a:ext cx="1084221" cy="37949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ardrop 39"/>
          <p:cNvSpPr/>
          <p:nvPr/>
        </p:nvSpPr>
        <p:spPr>
          <a:xfrm>
            <a:off x="6996565" y="2690366"/>
            <a:ext cx="737823" cy="724987"/>
          </a:xfrm>
          <a:prstGeom prst="teardrop">
            <a:avLst>
              <a:gd name="adj" fmla="val 77931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11608692">
            <a:off x="7334101" y="2700294"/>
            <a:ext cx="408966" cy="393345"/>
          </a:xfrm>
          <a:prstGeom prst="teardrop">
            <a:avLst>
              <a:gd name="adj" fmla="val 15452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flipH="1">
            <a:off x="6890111" y="2395355"/>
            <a:ext cx="442694" cy="217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35069" y="2153593"/>
            <a:ext cx="1254299" cy="3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TLF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65476" y="2172023"/>
            <a:ext cx="1453789" cy="84830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 flipH="1" flipV="1">
            <a:off x="8162064" y="2100903"/>
            <a:ext cx="680217" cy="54406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02170" y="2652689"/>
            <a:ext cx="649106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v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c.m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.</a:t>
            </a:r>
            <a:endParaRPr 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83165" y="2177393"/>
            <a:ext cx="520278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v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rel</a:t>
            </a:r>
            <a:endParaRPr 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19550786">
            <a:off x="8171053" y="2194662"/>
            <a:ext cx="553530" cy="459418"/>
          </a:xfrm>
          <a:prstGeom prst="arc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00175" y="1828799"/>
            <a:ext cx="335574" cy="380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endParaRPr lang="en-US" sz="2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b="4535"/>
          <a:stretch/>
        </p:blipFill>
        <p:spPr>
          <a:xfrm>
            <a:off x="93230" y="3643609"/>
            <a:ext cx="2973152" cy="265654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78171" y="3965757"/>
            <a:ext cx="601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Z</a:t>
            </a:r>
            <a:r>
              <a:rPr lang="en-US" sz="1200" baseline="-25000" dirty="0" smtClean="0">
                <a:solidFill>
                  <a:schemeClr val="tx1"/>
                </a:solidFill>
              </a:rPr>
              <a:t>H</a:t>
            </a:r>
            <a:r>
              <a:rPr lang="en-US" sz="1200" dirty="0" smtClean="0">
                <a:solidFill>
                  <a:schemeClr val="tx1"/>
                </a:solidFill>
              </a:rPr>
              <a:t>&gt;11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 rot="2708639">
            <a:off x="439902" y="6168635"/>
            <a:ext cx="496365" cy="504848"/>
            <a:chOff x="5891850" y="2300512"/>
            <a:chExt cx="942709" cy="1008405"/>
          </a:xfrm>
        </p:grpSpPr>
        <p:sp>
          <p:nvSpPr>
            <p:cNvPr id="59" name="Teardrop 58"/>
            <p:cNvSpPr/>
            <p:nvPr/>
          </p:nvSpPr>
          <p:spPr>
            <a:xfrm rot="10641171">
              <a:off x="6072559" y="2300512"/>
              <a:ext cx="762000" cy="76200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/>
            <p:cNvSpPr/>
            <p:nvPr/>
          </p:nvSpPr>
          <p:spPr>
            <a:xfrm rot="21281207">
              <a:off x="5891850" y="2911047"/>
              <a:ext cx="392706" cy="39787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13977629">
            <a:off x="2601230" y="6179220"/>
            <a:ext cx="496365" cy="504848"/>
            <a:chOff x="5891850" y="2300512"/>
            <a:chExt cx="942709" cy="1008405"/>
          </a:xfrm>
        </p:grpSpPr>
        <p:sp>
          <p:nvSpPr>
            <p:cNvPr id="62" name="Teardrop 61"/>
            <p:cNvSpPr/>
            <p:nvPr/>
          </p:nvSpPr>
          <p:spPr>
            <a:xfrm rot="10641171">
              <a:off x="6072559" y="2300512"/>
              <a:ext cx="762000" cy="76200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62"/>
            <p:cNvSpPr/>
            <p:nvPr/>
          </p:nvSpPr>
          <p:spPr>
            <a:xfrm rot="21281207">
              <a:off x="5891850" y="2911047"/>
              <a:ext cx="392706" cy="39787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90889" y="3880798"/>
            <a:ext cx="3440132" cy="2019131"/>
            <a:chOff x="3553321" y="3929166"/>
            <a:chExt cx="3685679" cy="211237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4"/>
            <a:srcRect l="4988" t="41954" r="84485" b="47350"/>
            <a:stretch/>
          </p:blipFill>
          <p:spPr>
            <a:xfrm>
              <a:off x="3553321" y="4648200"/>
              <a:ext cx="423169" cy="60960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/>
            <a:srcRect l="9950" b="66564"/>
            <a:stretch/>
          </p:blipFill>
          <p:spPr>
            <a:xfrm>
              <a:off x="3810000" y="3929166"/>
              <a:ext cx="3429000" cy="180528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/>
            <a:srcRect l="8147" t="92374" b="2400"/>
            <a:stretch/>
          </p:blipFill>
          <p:spPr>
            <a:xfrm>
              <a:off x="3711917" y="5757010"/>
              <a:ext cx="3527083" cy="284527"/>
            </a:xfrm>
            <a:prstGeom prst="rect">
              <a:avLst/>
            </a:prstGeom>
          </p:spPr>
        </p:pic>
      </p:grp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14</a:t>
            </a:fld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193" y="3791040"/>
            <a:ext cx="2868535" cy="2654686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435836" y="4017817"/>
            <a:ext cx="6042892" cy="2141405"/>
          </a:xfrm>
          <a:prstGeom prst="rect">
            <a:avLst/>
          </a:prstGeom>
          <a:solidFill>
            <a:srgbClr val="064308">
              <a:alpha val="87000"/>
            </a:srgbClr>
          </a:solidFill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/>
              <a:t>Proposed: </a:t>
            </a:r>
          </a:p>
          <a:p>
            <a:r>
              <a:rPr lang="en-US" sz="2000" dirty="0" smtClean="0"/>
              <a:t>- Measurement of isospin transport and time-scale (up to 900 </a:t>
            </a:r>
            <a:r>
              <a:rPr lang="en-US" sz="2000" dirty="0" err="1" smtClean="0"/>
              <a:t>fm</a:t>
            </a:r>
            <a:r>
              <a:rPr lang="en-US" sz="2000" dirty="0" smtClean="0"/>
              <a:t>/c!) between heavy (Z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) and light (Z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) fragments of the dinuclear system.</a:t>
            </a:r>
          </a:p>
          <a:p>
            <a:endParaRPr lang="en-US" sz="2000" dirty="0" smtClean="0"/>
          </a:p>
          <a:p>
            <a:r>
              <a:rPr lang="en-US" sz="2000" dirty="0" smtClean="0"/>
              <a:t>- Sensitive probe of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sym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5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/>
      <p:bldP spid="25" grpId="0"/>
      <p:bldP spid="31" grpId="0" animBg="1"/>
      <p:bldP spid="33" grpId="0"/>
      <p:bldP spid="37" grpId="0" animBg="1"/>
      <p:bldP spid="38" grpId="0" animBg="1"/>
      <p:bldP spid="42" grpId="0" animBg="1"/>
      <p:bldP spid="43" grpId="0"/>
      <p:bldP spid="52" grpId="0"/>
      <p:bldP spid="53" grpId="0"/>
      <p:bldP spid="54" grpId="0" animBg="1"/>
      <p:bldP spid="55" grpId="0"/>
      <p:bldP spid="57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Confront experiment with theory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8612" y="1092993"/>
            <a:ext cx="8639175" cy="52816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Questions: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dirty="0" smtClean="0"/>
              <a:t>Can theory reproduce </a:t>
            </a:r>
            <a:r>
              <a:rPr lang="en-US" i="1" dirty="0" smtClean="0"/>
              <a:t>complicated </a:t>
            </a:r>
            <a:r>
              <a:rPr lang="en-US" dirty="0" smtClean="0"/>
              <a:t>reaction dynamics?</a:t>
            </a:r>
          </a:p>
          <a:p>
            <a:pPr>
              <a:buFontTx/>
              <a:buChar char="-"/>
            </a:pPr>
            <a:r>
              <a:rPr lang="en-US" sz="2400" dirty="0" smtClean="0"/>
              <a:t>Is isospin transport occurring between Z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and Z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?   </a:t>
            </a:r>
            <a:r>
              <a:rPr lang="en-US" sz="2400" i="1" dirty="0" smtClean="0"/>
              <a:t>(Experiment only measured mass of light fragment)</a:t>
            </a:r>
            <a:endParaRPr lang="en-US" sz="2400" i="1" dirty="0" smtClean="0"/>
          </a:p>
          <a:p>
            <a:pPr>
              <a:buFontTx/>
              <a:buChar char="-"/>
            </a:pPr>
            <a:r>
              <a:rPr lang="en-US" dirty="0" smtClean="0"/>
              <a:t>Could this be a probe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)?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Constrained Molecular Dynamics Model (</a:t>
            </a:r>
            <a:r>
              <a:rPr lang="en-US" sz="2400" dirty="0" err="1" smtClean="0"/>
              <a:t>CoMD</a:t>
            </a:r>
            <a:r>
              <a:rPr lang="en-US" sz="2400" dirty="0" smtClean="0"/>
              <a:t>-II)</a:t>
            </a:r>
          </a:p>
          <a:p>
            <a:pPr marL="157163" indent="-157163">
              <a:buFont typeface="Arial" charset="0"/>
              <a:buChar char="•"/>
            </a:pPr>
            <a:r>
              <a:rPr lang="en-US" baseline="30000" dirty="0" err="1" smtClean="0"/>
              <a:t>64</a:t>
            </a:r>
            <a:r>
              <a:rPr lang="en-US" dirty="0" err="1" smtClean="0"/>
              <a:t>Zn+</a:t>
            </a:r>
            <a:r>
              <a:rPr lang="en-US" baseline="30000" dirty="0" err="1" smtClean="0"/>
              <a:t>64</a:t>
            </a:r>
            <a:r>
              <a:rPr lang="en-US" dirty="0" err="1" smtClean="0"/>
              <a:t>Zn</a:t>
            </a:r>
            <a:r>
              <a:rPr lang="en-US" dirty="0" smtClean="0"/>
              <a:t> @ 45 MeV/A</a:t>
            </a:r>
          </a:p>
          <a:p>
            <a:pPr marL="157163" indent="-157163">
              <a:buFont typeface="Arial" charset="0"/>
              <a:buChar char="•"/>
            </a:pPr>
            <a:r>
              <a:rPr lang="en-US" dirty="0" smtClean="0"/>
              <a:t>Simulate 1000 </a:t>
            </a:r>
            <a:r>
              <a:rPr lang="en-US" dirty="0" err="1" smtClean="0"/>
              <a:t>fm</a:t>
            </a:r>
            <a:r>
              <a:rPr lang="en-US" dirty="0" smtClean="0"/>
              <a:t>/c</a:t>
            </a:r>
          </a:p>
          <a:p>
            <a:pPr marL="157163" indent="-157163">
              <a:buFont typeface="Arial" charset="0"/>
              <a:buChar char="•"/>
            </a:pPr>
            <a:r>
              <a:rPr lang="en-US" sz="2400" dirty="0" smtClean="0"/>
              <a:t>Extract events consistent with binary break-up from IU </a:t>
            </a:r>
            <a:r>
              <a:rPr lang="en-US" sz="2400" dirty="0" err="1" smtClean="0"/>
              <a:t>exps</a:t>
            </a:r>
            <a:r>
              <a:rPr lang="en-US" sz="2400" dirty="0" smtClean="0"/>
              <a:t>.  </a:t>
            </a:r>
            <a:r>
              <a:rPr lang="en-US" sz="2400" i="1" dirty="0" smtClean="0"/>
              <a:t>(Match angular/KE acceptance of experiment)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15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343400"/>
            <a:ext cx="5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M. Papa, T. Maruyama, and A. </a:t>
            </a:r>
            <a:r>
              <a:rPr lang="en-US" sz="1400" i="1" dirty="0" err="1" smtClean="0">
                <a:solidFill>
                  <a:schemeClr val="tx1"/>
                </a:solidFill>
                <a:latin typeface="Times New Roman" pitchFamily="18" charset="0"/>
              </a:rPr>
              <a:t>Bonasera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. PRC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</a:rPr>
              <a:t>64,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24612, (2001).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7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Binary break-up dynamics</a:t>
            </a:r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" y="1066800"/>
            <a:ext cx="4710224" cy="3610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77709"/>
            <a:ext cx="4876800" cy="338908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610600" y="5334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8069" y="1219200"/>
            <a:ext cx="1443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&gt; 11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9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Isospin transport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endParaRPr lang="en-US" baseline="-25000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94446" y="1142999"/>
            <a:ext cx="1443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&gt; 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2999"/>
            <a:ext cx="3581400" cy="520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760"/>
          <a:stretch/>
        </p:blipFill>
        <p:spPr>
          <a:xfrm>
            <a:off x="4301832" y="3278005"/>
            <a:ext cx="4156368" cy="3198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36" y="1127086"/>
            <a:ext cx="3997964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Clear evidence of isospin transport between Z</a:t>
            </a:r>
            <a:r>
              <a:rPr lang="en-US" sz="1800" baseline="-25000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 and Z</a:t>
            </a:r>
            <a:r>
              <a:rPr lang="en-US" sz="1800" baseline="-25000" dirty="0" smtClean="0">
                <a:solidFill>
                  <a:schemeClr val="tx1"/>
                </a:solidFill>
              </a:rPr>
              <a:t>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Reproduce exp. trends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Sensitivity to L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Good observable would be </a:t>
            </a:r>
            <a:r>
              <a:rPr lang="en-US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(N/Z)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1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 smtClean="0"/>
              <a:t>Time-scale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endParaRPr lang="en-US" baseline="-25000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5486400"/>
            <a:ext cx="1443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&gt; 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651" y="2372859"/>
            <a:ext cx="4721605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Clear evidence of isospin transport between Z</a:t>
            </a:r>
            <a:r>
              <a:rPr lang="en-US" sz="1800" baseline="-25000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 and Z</a:t>
            </a:r>
            <a:r>
              <a:rPr lang="en-US" sz="1800" baseline="-25000" dirty="0" smtClean="0">
                <a:solidFill>
                  <a:schemeClr val="tx1"/>
                </a:solidFill>
              </a:rPr>
              <a:t>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N/Z of PLF constant (no L dependence)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Reproduce exp. trends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Sensitivity to 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8" y="1236715"/>
            <a:ext cx="4142937" cy="601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739" y="1229421"/>
            <a:ext cx="2160122" cy="563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6525" y="1229421"/>
            <a:ext cx="834336" cy="281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44731" y="2264229"/>
            <a:ext cx="2856412" cy="635725"/>
          </a:xfrm>
          <a:custGeom>
            <a:avLst/>
            <a:gdLst>
              <a:gd name="connsiteX0" fmla="*/ 0 w 2856412"/>
              <a:gd name="connsiteY0" fmla="*/ 478971 h 635725"/>
              <a:gd name="connsiteX1" fmla="*/ 43543 w 2856412"/>
              <a:gd name="connsiteY1" fmla="*/ 348342 h 635725"/>
              <a:gd name="connsiteX2" fmla="*/ 200298 w 2856412"/>
              <a:gd name="connsiteY2" fmla="*/ 269965 h 635725"/>
              <a:gd name="connsiteX3" fmla="*/ 357052 w 2856412"/>
              <a:gd name="connsiteY3" fmla="*/ 235131 h 635725"/>
              <a:gd name="connsiteX4" fmla="*/ 592183 w 2856412"/>
              <a:gd name="connsiteY4" fmla="*/ 156754 h 635725"/>
              <a:gd name="connsiteX5" fmla="*/ 2037806 w 2856412"/>
              <a:gd name="connsiteY5" fmla="*/ 8708 h 635725"/>
              <a:gd name="connsiteX6" fmla="*/ 2708366 w 2856412"/>
              <a:gd name="connsiteY6" fmla="*/ 0 h 635725"/>
              <a:gd name="connsiteX7" fmla="*/ 2838995 w 2856412"/>
              <a:gd name="connsiteY7" fmla="*/ 34834 h 635725"/>
              <a:gd name="connsiteX8" fmla="*/ 2856412 w 2856412"/>
              <a:gd name="connsiteY8" fmla="*/ 261257 h 635725"/>
              <a:gd name="connsiteX9" fmla="*/ 1593669 w 2856412"/>
              <a:gd name="connsiteY9" fmla="*/ 635725 h 635725"/>
              <a:gd name="connsiteX10" fmla="*/ 592183 w 2856412"/>
              <a:gd name="connsiteY10" fmla="*/ 609600 h 635725"/>
              <a:gd name="connsiteX11" fmla="*/ 191589 w 2856412"/>
              <a:gd name="connsiteY11" fmla="*/ 566057 h 635725"/>
              <a:gd name="connsiteX12" fmla="*/ 43543 w 2856412"/>
              <a:gd name="connsiteY12" fmla="*/ 574765 h 63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6412" h="635725">
                <a:moveTo>
                  <a:pt x="0" y="478971"/>
                </a:moveTo>
                <a:lnTo>
                  <a:pt x="43543" y="348342"/>
                </a:lnTo>
                <a:lnTo>
                  <a:pt x="200298" y="269965"/>
                </a:lnTo>
                <a:lnTo>
                  <a:pt x="357052" y="235131"/>
                </a:lnTo>
                <a:lnTo>
                  <a:pt x="592183" y="156754"/>
                </a:lnTo>
                <a:lnTo>
                  <a:pt x="2037806" y="8708"/>
                </a:lnTo>
                <a:lnTo>
                  <a:pt x="2708366" y="0"/>
                </a:lnTo>
                <a:lnTo>
                  <a:pt x="2838995" y="34834"/>
                </a:lnTo>
                <a:lnTo>
                  <a:pt x="2856412" y="261257"/>
                </a:lnTo>
                <a:lnTo>
                  <a:pt x="1593669" y="635725"/>
                </a:lnTo>
                <a:lnTo>
                  <a:pt x="592183" y="609600"/>
                </a:lnTo>
                <a:lnTo>
                  <a:pt x="191589" y="566057"/>
                </a:lnTo>
                <a:lnTo>
                  <a:pt x="43543" y="57476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4730" y="1511176"/>
            <a:ext cx="2878573" cy="100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3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508350"/>
          </a:xfrm>
        </p:spPr>
        <p:txBody>
          <a:bodyPr/>
          <a:lstStyle/>
          <a:p>
            <a:pPr algn="l"/>
            <a:r>
              <a:rPr lang="en-US" dirty="0"/>
              <a:t>Summary and Future Outlook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5428" y="1219200"/>
            <a:ext cx="8639175" cy="52816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/>
              <a:t>New constraints on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sym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0</a:t>
            </a:r>
            <a:r>
              <a:rPr lang="en-US" sz="2000" dirty="0" smtClean="0"/>
              <a:t>) – L from RIB experiment.</a:t>
            </a:r>
          </a:p>
          <a:p>
            <a:pPr>
              <a:buFontTx/>
              <a:buChar char="-"/>
            </a:pPr>
            <a:r>
              <a:rPr lang="en-US" sz="2000" dirty="0" smtClean="0"/>
              <a:t>Next experiment ~October…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Opportunities to explore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sym</a:t>
            </a:r>
            <a:r>
              <a:rPr lang="en-US" sz="2000" dirty="0" smtClean="0"/>
              <a:t> through binary break-up of dinuclear systems.</a:t>
            </a:r>
          </a:p>
          <a:p>
            <a:pPr>
              <a:buFontTx/>
              <a:buChar char="-"/>
            </a:pPr>
            <a:r>
              <a:rPr lang="en-US" sz="2000" dirty="0" err="1" smtClean="0"/>
              <a:t>CoMD</a:t>
            </a:r>
            <a:r>
              <a:rPr lang="en-US" sz="2000" dirty="0" smtClean="0"/>
              <a:t> showed promising results in reproducing complex dynamics and isospin transport.</a:t>
            </a:r>
          </a:p>
          <a:p>
            <a:pPr>
              <a:buFontTx/>
              <a:buChar char="-"/>
            </a:pPr>
            <a:r>
              <a:rPr lang="en-US" sz="2000" dirty="0" smtClean="0"/>
              <a:t>Coincident measurement of Z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with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-identification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62120"/>
            <a:ext cx="3068688" cy="27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37631" y="3861778"/>
            <a:ext cx="2480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Kohley et al. PRC 88, 041601(R) (2013).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351"/>
          <a:stretch/>
        </p:blipFill>
        <p:spPr>
          <a:xfrm>
            <a:off x="4648200" y="4191000"/>
            <a:ext cx="3607857" cy="1902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1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0" y="1290196"/>
            <a:ext cx="8305800" cy="51715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100" dirty="0" smtClean="0"/>
              <a:t>Introduction</a:t>
            </a:r>
            <a:endParaRPr lang="en-US" sz="3100" dirty="0" smtClean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100" dirty="0" smtClean="0"/>
              <a:t>New constraints on </a:t>
            </a:r>
            <a:r>
              <a:rPr lang="en-US" sz="3100" dirty="0" err="1" smtClean="0"/>
              <a:t>E</a:t>
            </a:r>
            <a:r>
              <a:rPr lang="en-US" sz="3100" baseline="-25000" dirty="0" err="1" smtClean="0"/>
              <a:t>sym</a:t>
            </a:r>
            <a:r>
              <a:rPr lang="en-US" sz="3100" dirty="0" smtClean="0"/>
              <a:t>(</a:t>
            </a:r>
            <a:r>
              <a:rPr lang="en-US" sz="3100" dirty="0" smtClean="0">
                <a:latin typeface="Symbol" panose="05050102010706020507" pitchFamily="18" charset="2"/>
              </a:rPr>
              <a:t>r</a:t>
            </a:r>
            <a:r>
              <a:rPr lang="en-US" sz="3100" dirty="0" smtClean="0"/>
              <a:t>) from:  </a:t>
            </a:r>
            <a:r>
              <a:rPr lang="en-US" sz="3100" dirty="0" err="1" smtClean="0"/>
              <a:t>RIBs@NSCL</a:t>
            </a:r>
            <a:r>
              <a:rPr lang="en-US" sz="3100" dirty="0" smtClean="0"/>
              <a:t> + MoNA-LISA </a:t>
            </a:r>
            <a:r>
              <a:rPr lang="en-US" sz="3100" dirty="0" smtClean="0">
                <a:sym typeface="Wingdings" panose="05000000000000000000" pitchFamily="2" charset="2"/>
              </a:rPr>
              <a:t></a:t>
            </a:r>
            <a:r>
              <a:rPr lang="en-US" sz="3100" dirty="0" smtClean="0"/>
              <a:t> </a:t>
            </a:r>
            <a:r>
              <a:rPr lang="en-US" sz="3100" dirty="0" err="1" smtClean="0"/>
              <a:t>EoS</a:t>
            </a:r>
            <a:endParaRPr lang="en-US" sz="31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100" dirty="0" smtClean="0"/>
              <a:t>New observables for </a:t>
            </a:r>
            <a:r>
              <a:rPr lang="en-US" sz="3100" dirty="0" err="1" smtClean="0"/>
              <a:t>E</a:t>
            </a:r>
            <a:r>
              <a:rPr lang="en-US" sz="3100" baseline="-25000" dirty="0" err="1" smtClean="0"/>
              <a:t>sym</a:t>
            </a:r>
            <a:r>
              <a:rPr lang="en-US" sz="3100" dirty="0" smtClean="0"/>
              <a:t>(</a:t>
            </a:r>
            <a:r>
              <a:rPr lang="en-US" sz="3100" dirty="0" smtClean="0">
                <a:latin typeface="Symbol" panose="05050102010706020507" pitchFamily="18" charset="2"/>
              </a:rPr>
              <a:t>r</a:t>
            </a:r>
            <a:r>
              <a:rPr lang="en-US" sz="3100" dirty="0" smtClean="0"/>
              <a:t>) </a:t>
            </a:r>
            <a:r>
              <a:rPr lang="en-US" sz="3100" dirty="0" smtClean="0"/>
              <a:t>from HICs:                                      </a:t>
            </a:r>
            <a:r>
              <a:rPr lang="en-US" sz="3100" dirty="0" smtClean="0"/>
              <a:t>Isospin transport in dinuclear system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100" dirty="0" smtClean="0"/>
              <a:t>Conclusion/Future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31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3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6172200" y="1219200"/>
            <a:ext cx="3185666" cy="2733810"/>
          </a:xfrm>
          <a:prstGeom prst="roundRect">
            <a:avLst>
              <a:gd name="adj" fmla="val 6912"/>
            </a:avLst>
          </a:prstGeom>
          <a:noFill/>
          <a:ln w="38100">
            <a:solidFill>
              <a:srgbClr val="0F6B3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6844038" y="1119875"/>
            <a:ext cx="2634258" cy="286705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9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Thomas Baumann</a:t>
            </a:r>
          </a:p>
          <a:p>
            <a:pPr algn="l"/>
            <a:r>
              <a:rPr lang="en-US" sz="1900" b="1" i="1" u="sng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Greg Christian</a:t>
            </a:r>
          </a:p>
          <a:p>
            <a:pPr algn="l"/>
            <a:r>
              <a:rPr lang="en-US" sz="19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Mike Jones</a:t>
            </a:r>
          </a:p>
          <a:p>
            <a:pPr algn="l"/>
            <a:r>
              <a:rPr lang="en-US" sz="19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Jenna </a:t>
            </a:r>
            <a:r>
              <a:rPr lang="en-US" sz="1900" i="1" dirty="0">
                <a:solidFill>
                  <a:schemeClr val="tx1"/>
                </a:solidFill>
                <a:ea typeface="Gill Sans" charset="0"/>
                <a:cs typeface="Gill Sans" charset="0"/>
              </a:rPr>
              <a:t>Smith</a:t>
            </a:r>
          </a:p>
          <a:p>
            <a:pPr algn="l"/>
            <a:r>
              <a:rPr lang="en-US" sz="1900" i="1" dirty="0">
                <a:solidFill>
                  <a:srgbClr val="064308"/>
                </a:solidFill>
                <a:ea typeface="Gill Sans" charset="0"/>
                <a:cs typeface="Gill Sans" charset="0"/>
              </a:rPr>
              <a:t>Jesse </a:t>
            </a:r>
            <a:r>
              <a:rPr lang="en-US" sz="1900" i="1" dirty="0" smtClean="0">
                <a:solidFill>
                  <a:srgbClr val="064308"/>
                </a:solidFill>
                <a:ea typeface="Gill Sans" charset="0"/>
                <a:cs typeface="Gill Sans" charset="0"/>
              </a:rPr>
              <a:t>Snyder</a:t>
            </a:r>
          </a:p>
          <a:p>
            <a:pPr algn="l"/>
            <a:r>
              <a:rPr lang="en-US" sz="1900" i="1" dirty="0" smtClean="0">
                <a:solidFill>
                  <a:srgbClr val="009900"/>
                </a:solidFill>
                <a:ea typeface="Gill Sans" charset="0"/>
                <a:cs typeface="Gill Sans" charset="0"/>
              </a:rPr>
              <a:t>Artemis Spyrou</a:t>
            </a:r>
            <a:endParaRPr lang="en-US" sz="1900" i="1" dirty="0">
              <a:solidFill>
                <a:srgbClr val="009900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19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Michael Strongman</a:t>
            </a:r>
          </a:p>
          <a:p>
            <a:pPr algn="l"/>
            <a:r>
              <a:rPr lang="en-US" sz="1900" i="1" dirty="0">
                <a:solidFill>
                  <a:srgbClr val="009900"/>
                </a:solidFill>
                <a:ea typeface="Gill Sans" charset="0"/>
                <a:cs typeface="Gill Sans" charset="0"/>
              </a:rPr>
              <a:t>Michael </a:t>
            </a:r>
            <a:r>
              <a:rPr lang="en-US" sz="1900" i="1" dirty="0" err="1" smtClean="0">
                <a:solidFill>
                  <a:srgbClr val="009900"/>
                </a:solidFill>
                <a:ea typeface="Gill Sans" charset="0"/>
                <a:cs typeface="Gill Sans" charset="0"/>
              </a:rPr>
              <a:t>Thoennessen</a:t>
            </a:r>
            <a:endParaRPr lang="en-US" sz="1900" i="1" dirty="0" smtClean="0">
              <a:solidFill>
                <a:srgbClr val="0099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738" y="1108807"/>
            <a:ext cx="1415656" cy="13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913" y="5510862"/>
            <a:ext cx="2866103" cy="9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4" y="5029201"/>
            <a:ext cx="1396591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14254" y="4433378"/>
            <a:ext cx="2151854" cy="1154162"/>
          </a:xfrm>
          <a:prstGeom prst="rect">
            <a:avLst/>
          </a:prstGeom>
          <a:noFill/>
          <a:ln w="19050">
            <a:solidFill>
              <a:srgbClr val="510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CoMD</a:t>
            </a:r>
            <a:endParaRPr lang="en-US" sz="23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Aldo Bonasera</a:t>
            </a:r>
          </a:p>
          <a:p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Hua Zheng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847" y="1219200"/>
            <a:ext cx="3993131" cy="1631216"/>
          </a:xfrm>
          <a:prstGeom prst="rect">
            <a:avLst/>
          </a:prstGeom>
          <a:noFill/>
          <a:ln w="28575">
            <a:solidFill>
              <a:srgbClr val="0063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064308"/>
                </a:solidFill>
              </a:rPr>
              <a:t>My group:</a:t>
            </a:r>
          </a:p>
          <a:p>
            <a:r>
              <a:rPr lang="en-US" sz="2500" b="1" dirty="0" smtClean="0">
                <a:solidFill>
                  <a:srgbClr val="064308"/>
                </a:solidFill>
              </a:rPr>
              <a:t>Krystin Stiefel</a:t>
            </a:r>
          </a:p>
          <a:p>
            <a:r>
              <a:rPr lang="en-US" sz="2500" dirty="0" smtClean="0">
                <a:solidFill>
                  <a:srgbClr val="064308"/>
                </a:solidFill>
              </a:rPr>
              <a:t>Kalee Hammerton</a:t>
            </a:r>
          </a:p>
          <a:p>
            <a:r>
              <a:rPr lang="en-US" sz="2500" dirty="0" smtClean="0">
                <a:solidFill>
                  <a:srgbClr val="064308"/>
                </a:solidFill>
              </a:rPr>
              <a:t>Aditya Wakhle (post-doc)</a:t>
            </a:r>
            <a:endParaRPr lang="en-US" sz="2500" dirty="0">
              <a:solidFill>
                <a:srgbClr val="064308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075" y="1027214"/>
            <a:ext cx="982266" cy="1227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297" y="4033268"/>
            <a:ext cx="736598" cy="9143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8199" y="3633159"/>
            <a:ext cx="2852063" cy="800219"/>
          </a:xfrm>
          <a:prstGeom prst="rect">
            <a:avLst/>
          </a:prstGeom>
          <a:noFill/>
          <a:ln w="28575">
            <a:solidFill>
              <a:srgbClr val="990100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Romualdo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Souza</a:t>
            </a:r>
          </a:p>
          <a:p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Sylvie </a:t>
            </a:r>
            <a:r>
              <a:rPr lang="en-US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Hudan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2341" y="3796176"/>
            <a:ext cx="997235" cy="9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Energy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84" y="1004772"/>
            <a:ext cx="3589362" cy="32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b="48563"/>
          <a:stretch>
            <a:fillRect/>
          </a:stretch>
        </p:blipFill>
        <p:spPr bwMode="auto">
          <a:xfrm>
            <a:off x="4462818" y="4329577"/>
            <a:ext cx="4681182" cy="25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t="50317"/>
          <a:stretch>
            <a:fillRect/>
          </a:stretch>
        </p:blipFill>
        <p:spPr bwMode="auto">
          <a:xfrm>
            <a:off x="0" y="4435522"/>
            <a:ext cx="4681182" cy="24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070664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064308"/>
                </a:solidFill>
              </a:rPr>
              <a:t>Nuclear Equation of State (</a:t>
            </a:r>
            <a:r>
              <a:rPr lang="en-US" sz="2400" b="1" i="1" u="sng" dirty="0" err="1">
                <a:solidFill>
                  <a:srgbClr val="064308"/>
                </a:solidFill>
              </a:rPr>
              <a:t>EoS</a:t>
            </a:r>
            <a:r>
              <a:rPr lang="en-US" sz="2400" b="1" i="1" u="sng" dirty="0">
                <a:solidFill>
                  <a:srgbClr val="064308"/>
                </a:solidFill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698818" y="1741488"/>
          <a:ext cx="3894137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1701720" imgH="711000" progId="Equation.3">
                  <p:embed/>
                </p:oleObj>
              </mc:Choice>
              <mc:Fallback>
                <p:oleObj name="Equation" r:id="rId6" imgW="1701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8" y="1741488"/>
                        <a:ext cx="3894137" cy="162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6172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1588824"/>
            <a:ext cx="914400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24200" y="1588824"/>
            <a:ext cx="1447800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066800" y="2122224"/>
            <a:ext cx="990600" cy="1371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657600" y="2427024"/>
            <a:ext cx="15240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" y="3493824"/>
            <a:ext cx="22098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" charset="0"/>
              </a:rPr>
              <a:t>Binding Energy of Symmetric Nuclear Matter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14600" y="3493824"/>
            <a:ext cx="22098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rgbClr val="336600"/>
                </a:solidFill>
                <a:latin typeface="Arial" charset="0"/>
              </a:rPr>
              <a:t>Symmetry Energy Term for Asymmetric Matter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616134" y="2179851"/>
            <a:ext cx="1009706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33CC33"/>
                </a:solidFill>
                <a:latin typeface="Arial" charset="0"/>
              </a:rPr>
              <a:t>“Soft”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809470" y="1342561"/>
            <a:ext cx="1206769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“Stiff”</a:t>
            </a:r>
          </a:p>
        </p:txBody>
      </p:sp>
      <p:graphicFrame>
        <p:nvGraphicFramePr>
          <p:cNvPr id="22" name="Object 4"/>
          <p:cNvGraphicFramePr>
            <a:graphicFrameLocks noGrp="1" noChangeAspect="1"/>
          </p:cNvGraphicFramePr>
          <p:nvPr/>
        </p:nvGraphicFramePr>
        <p:xfrm>
          <a:off x="5186149" y="420026"/>
          <a:ext cx="3671248" cy="55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8" imgW="1600200" imgH="241200" progId="Equation.3">
                  <p:embed/>
                </p:oleObj>
              </mc:Choice>
              <mc:Fallback>
                <p:oleObj name="Equation" r:id="rId8" imgW="16002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149" y="420026"/>
                        <a:ext cx="3671248" cy="551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3" name="Freeform 22"/>
          <p:cNvSpPr/>
          <p:nvPr/>
        </p:nvSpPr>
        <p:spPr>
          <a:xfrm>
            <a:off x="696036" y="4599296"/>
            <a:ext cx="3630304" cy="1542197"/>
          </a:xfrm>
          <a:custGeom>
            <a:avLst/>
            <a:gdLst>
              <a:gd name="connsiteX0" fmla="*/ 54591 w 3630304"/>
              <a:gd name="connsiteY0" fmla="*/ 968991 h 1542197"/>
              <a:gd name="connsiteX1" fmla="*/ 0 w 3630304"/>
              <a:gd name="connsiteY1" fmla="*/ 1105468 h 1542197"/>
              <a:gd name="connsiteX2" fmla="*/ 245660 w 3630304"/>
              <a:gd name="connsiteY2" fmla="*/ 1323832 h 1542197"/>
              <a:gd name="connsiteX3" fmla="*/ 900752 w 3630304"/>
              <a:gd name="connsiteY3" fmla="*/ 1542197 h 1542197"/>
              <a:gd name="connsiteX4" fmla="*/ 1787857 w 3630304"/>
              <a:gd name="connsiteY4" fmla="*/ 1542197 h 1542197"/>
              <a:gd name="connsiteX5" fmla="*/ 2702257 w 3630304"/>
              <a:gd name="connsiteY5" fmla="*/ 1269241 h 1542197"/>
              <a:gd name="connsiteX6" fmla="*/ 3452883 w 3630304"/>
              <a:gd name="connsiteY6" fmla="*/ 914400 h 1542197"/>
              <a:gd name="connsiteX7" fmla="*/ 3630304 w 3630304"/>
              <a:gd name="connsiteY7" fmla="*/ 818865 h 1542197"/>
              <a:gd name="connsiteX8" fmla="*/ 3616657 w 3630304"/>
              <a:gd name="connsiteY8" fmla="*/ 313898 h 1542197"/>
              <a:gd name="connsiteX9" fmla="*/ 3138985 w 3630304"/>
              <a:gd name="connsiteY9" fmla="*/ 68238 h 1542197"/>
              <a:gd name="connsiteX10" fmla="*/ 2838734 w 3630304"/>
              <a:gd name="connsiteY10" fmla="*/ 0 h 1542197"/>
              <a:gd name="connsiteX11" fmla="*/ 2402006 w 3630304"/>
              <a:gd name="connsiteY11" fmla="*/ 0 h 1542197"/>
              <a:gd name="connsiteX12" fmla="*/ 286603 w 3630304"/>
              <a:gd name="connsiteY12" fmla="*/ 873456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304" h="1542197">
                <a:moveTo>
                  <a:pt x="54591" y="968991"/>
                </a:moveTo>
                <a:lnTo>
                  <a:pt x="0" y="1105468"/>
                </a:lnTo>
                <a:lnTo>
                  <a:pt x="245660" y="1323832"/>
                </a:lnTo>
                <a:lnTo>
                  <a:pt x="900752" y="1542197"/>
                </a:lnTo>
                <a:lnTo>
                  <a:pt x="1787857" y="1542197"/>
                </a:lnTo>
                <a:lnTo>
                  <a:pt x="2702257" y="1269241"/>
                </a:lnTo>
                <a:lnTo>
                  <a:pt x="3452883" y="914400"/>
                </a:lnTo>
                <a:lnTo>
                  <a:pt x="3630304" y="818865"/>
                </a:lnTo>
                <a:lnTo>
                  <a:pt x="3616657" y="313898"/>
                </a:lnTo>
                <a:lnTo>
                  <a:pt x="3138985" y="68238"/>
                </a:lnTo>
                <a:lnTo>
                  <a:pt x="2838734" y="0"/>
                </a:lnTo>
                <a:lnTo>
                  <a:pt x="2402006" y="0"/>
                </a:lnTo>
                <a:lnTo>
                  <a:pt x="286603" y="873456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 23"/>
          <p:cNvSpPr/>
          <p:nvPr/>
        </p:nvSpPr>
        <p:spPr>
          <a:xfrm>
            <a:off x="5158854" y="4804012"/>
            <a:ext cx="3616656" cy="1351128"/>
          </a:xfrm>
          <a:custGeom>
            <a:avLst/>
            <a:gdLst>
              <a:gd name="connsiteX0" fmla="*/ 68239 w 3616656"/>
              <a:gd name="connsiteY0" fmla="*/ 709684 h 1351128"/>
              <a:gd name="connsiteX1" fmla="*/ 0 w 3616656"/>
              <a:gd name="connsiteY1" fmla="*/ 941695 h 1351128"/>
              <a:gd name="connsiteX2" fmla="*/ 382137 w 3616656"/>
              <a:gd name="connsiteY2" fmla="*/ 1146412 h 1351128"/>
              <a:gd name="connsiteX3" fmla="*/ 1187355 w 3616656"/>
              <a:gd name="connsiteY3" fmla="*/ 1351128 h 1351128"/>
              <a:gd name="connsiteX4" fmla="*/ 2224585 w 3616656"/>
              <a:gd name="connsiteY4" fmla="*/ 1282889 h 1351128"/>
              <a:gd name="connsiteX5" fmla="*/ 3029803 w 3616656"/>
              <a:gd name="connsiteY5" fmla="*/ 1037230 h 1351128"/>
              <a:gd name="connsiteX6" fmla="*/ 3603009 w 3616656"/>
              <a:gd name="connsiteY6" fmla="*/ 805218 h 1351128"/>
              <a:gd name="connsiteX7" fmla="*/ 3603009 w 3616656"/>
              <a:gd name="connsiteY7" fmla="*/ 805218 h 1351128"/>
              <a:gd name="connsiteX8" fmla="*/ 3616656 w 3616656"/>
              <a:gd name="connsiteY8" fmla="*/ 0 h 1351128"/>
              <a:gd name="connsiteX9" fmla="*/ 2183642 w 3616656"/>
              <a:gd name="connsiteY9" fmla="*/ 27295 h 1351128"/>
              <a:gd name="connsiteX10" fmla="*/ 272955 w 3616656"/>
              <a:gd name="connsiteY10" fmla="*/ 491319 h 1351128"/>
              <a:gd name="connsiteX11" fmla="*/ 272955 w 3616656"/>
              <a:gd name="connsiteY11" fmla="*/ 491319 h 13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6656" h="1351128">
                <a:moveTo>
                  <a:pt x="68239" y="709684"/>
                </a:moveTo>
                <a:lnTo>
                  <a:pt x="0" y="941695"/>
                </a:lnTo>
                <a:lnTo>
                  <a:pt x="382137" y="1146412"/>
                </a:lnTo>
                <a:lnTo>
                  <a:pt x="1187355" y="1351128"/>
                </a:lnTo>
                <a:lnTo>
                  <a:pt x="2224585" y="1282889"/>
                </a:lnTo>
                <a:lnTo>
                  <a:pt x="3029803" y="1037230"/>
                </a:lnTo>
                <a:lnTo>
                  <a:pt x="3603009" y="805218"/>
                </a:lnTo>
                <a:lnTo>
                  <a:pt x="3603009" y="805218"/>
                </a:lnTo>
                <a:lnTo>
                  <a:pt x="3616656" y="0"/>
                </a:lnTo>
                <a:lnTo>
                  <a:pt x="2183642" y="27295"/>
                </a:lnTo>
                <a:lnTo>
                  <a:pt x="272955" y="491319"/>
                </a:lnTo>
                <a:lnTo>
                  <a:pt x="272955" y="491319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0320" y="3262709"/>
            <a:ext cx="2136140" cy="54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33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5715000" y="721191"/>
            <a:ext cx="38922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Spyrou, Thoennessen, Kohley et. al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r>
              <a:rPr lang="en-US" dirty="0" smtClean="0"/>
              <a:t>Nuclear structure beyond the dripline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8" y="1182098"/>
            <a:ext cx="2615426" cy="508969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Evolution of nuclear shell structure at extreme neutron to proton ratios.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Correlations in two neutron decays.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New phenomena in exotic nuclei.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67325" y="6780213"/>
            <a:ext cx="3241675" cy="388937"/>
          </a:xfrm>
        </p:spPr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09000" y="6780213"/>
            <a:ext cx="482600" cy="388937"/>
          </a:xfrm>
        </p:spPr>
        <p:txBody>
          <a:bodyPr/>
          <a:lstStyle/>
          <a:p>
            <a:fld id="{C096B4DE-0D32-4AAB-8754-316C6749373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63" y="1137206"/>
            <a:ext cx="7070934" cy="39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57703" y="6191010"/>
            <a:ext cx="764392" cy="1957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10321" y="6251361"/>
            <a:ext cx="690838" cy="191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91136" y="6249659"/>
            <a:ext cx="818239" cy="1839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3004" y="5181505"/>
            <a:ext cx="620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baseline="30000" dirty="0" err="1"/>
              <a:t>27</a:t>
            </a:r>
            <a:r>
              <a:rPr lang="en-US" altLang="en-US" sz="3000" dirty="0" err="1"/>
              <a:t>F</a:t>
            </a:r>
            <a:endParaRPr lang="en-US" alt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8167" y="5349115"/>
            <a:ext cx="1031875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1-proton knockout reaction.</a:t>
            </a:r>
          </a:p>
          <a:p>
            <a:pPr algn="ctr">
              <a:defRPr/>
            </a:pPr>
            <a:r>
              <a:rPr lang="en-US" sz="1600" baseline="30000" dirty="0">
                <a:solidFill>
                  <a:schemeClr val="tx1"/>
                </a:solidFill>
              </a:rPr>
              <a:t>9</a:t>
            </a:r>
            <a:r>
              <a:rPr lang="en-US" sz="1600" dirty="0">
                <a:solidFill>
                  <a:schemeClr val="tx1"/>
                </a:solidFill>
              </a:rPr>
              <a:t>Be target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514996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aseline="30000" dirty="0" err="1"/>
              <a:t>26</a:t>
            </a:r>
            <a:r>
              <a:rPr lang="en-US" altLang="en-US" sz="3000" dirty="0" err="1"/>
              <a:t>O</a:t>
            </a:r>
            <a:endParaRPr lang="en-US" altLang="en-US" sz="3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0215" y="5200410"/>
            <a:ext cx="700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aseline="30000" dirty="0" err="1"/>
              <a:t>24</a:t>
            </a:r>
            <a:r>
              <a:rPr lang="en-US" altLang="en-US" sz="3000" dirty="0" err="1"/>
              <a:t>O</a:t>
            </a:r>
            <a:endParaRPr lang="en-US" altLang="en-US" sz="3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67744" y="5712060"/>
            <a:ext cx="1103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/>
              <a:t>10</a:t>
            </a:r>
            <a:r>
              <a:rPr lang="en-US" altLang="en-US" sz="1600" baseline="30000" dirty="0"/>
              <a:t>-21</a:t>
            </a:r>
            <a:r>
              <a:rPr lang="en-US" altLang="en-US" sz="1600" dirty="0"/>
              <a:t>-10</a:t>
            </a:r>
            <a:r>
              <a:rPr lang="en-US" altLang="en-US" sz="1600" baseline="30000" dirty="0"/>
              <a:t>-</a:t>
            </a:r>
            <a:r>
              <a:rPr lang="en-US" altLang="en-US" sz="1600" baseline="30000" dirty="0" err="1"/>
              <a:t>22</a:t>
            </a:r>
            <a:r>
              <a:rPr lang="en-US" altLang="en-US" sz="1600" dirty="0" err="1"/>
              <a:t>s</a:t>
            </a:r>
            <a:endParaRPr lang="en-US" altLang="en-US" sz="1600" dirty="0"/>
          </a:p>
        </p:txBody>
      </p:sp>
      <p:grpSp>
        <p:nvGrpSpPr>
          <p:cNvPr id="15" name="Group 207"/>
          <p:cNvGrpSpPr>
            <a:grpSpLocks/>
          </p:cNvGrpSpPr>
          <p:nvPr/>
        </p:nvGrpSpPr>
        <p:grpSpPr bwMode="auto">
          <a:xfrm>
            <a:off x="1828800" y="5742096"/>
            <a:ext cx="909040" cy="901517"/>
            <a:chOff x="591419" y="5092995"/>
            <a:chExt cx="1174269" cy="1137684"/>
          </a:xfrm>
        </p:grpSpPr>
        <p:sp>
          <p:nvSpPr>
            <p:cNvPr id="16" name="Oval 15"/>
            <p:cNvSpPr/>
            <p:nvPr/>
          </p:nvSpPr>
          <p:spPr bwMode="auto">
            <a:xfrm>
              <a:off x="1271141" y="5660952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415623" y="537792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89043" y="5772072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111643" y="5572172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200299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52368" y="556376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243791" y="5210686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34910" y="5602991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52368" y="5289147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330774" y="5524530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330774" y="5838374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994717" y="5815686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34910" y="5367608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08876" y="591683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069825" y="5446069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374265" y="517145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91419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026333" y="509299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548231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069825" y="599529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091288" y="5332545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978216" y="533092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498751" y="5520427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261244" y="5959814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98106" y="515229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021759" y="564907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4995066" y="6630280"/>
            <a:ext cx="305462" cy="15152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900484" y="6564176"/>
            <a:ext cx="189165" cy="133319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709868" y="6101041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837808" y="5889556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282966" y="6184073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568631" y="6034703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647137" y="6174987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339041" y="6028418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685649" y="5764593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146480" y="6057732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339041" y="5823221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62674" y="5999104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531327" y="6251361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146480" y="5881849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300528" y="6292243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531601" y="5940476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801185" y="5735280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107968" y="6174987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493088" y="5676652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850077" y="6174987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500055" y="6377491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550607" y="5855649"/>
            <a:ext cx="192560" cy="175883"/>
          </a:xfrm>
          <a:prstGeom prst="ellipse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450480" y="5854435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911419" y="5996038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701104" y="6324357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5290991" y="5720961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5489038" y="6092167"/>
            <a:ext cx="192560" cy="175883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en-US" sz="1600" kern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70" name="Group 209"/>
          <p:cNvGrpSpPr>
            <a:grpSpLocks/>
          </p:cNvGrpSpPr>
          <p:nvPr/>
        </p:nvGrpSpPr>
        <p:grpSpPr bwMode="auto">
          <a:xfrm>
            <a:off x="7297214" y="5571846"/>
            <a:ext cx="1710380" cy="1038028"/>
            <a:chOff x="6145112" y="4717698"/>
            <a:chExt cx="2217326" cy="1437769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7930718" y="5796818"/>
              <a:ext cx="431720" cy="2793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7641847" y="4763719"/>
              <a:ext cx="672975" cy="6347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 bwMode="auto">
            <a:xfrm>
              <a:off x="7527676" y="4717698"/>
              <a:ext cx="202194" cy="23707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834180" y="5672512"/>
              <a:ext cx="202194" cy="23707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824834" y="5550114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969316" y="526708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6342736" y="5661234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665336" y="5461334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753992" y="564907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06061" y="545292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797484" y="5099848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188603" y="5492153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406061" y="5178309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884467" y="5413692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623209" y="5751286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62569" y="5805997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623518" y="533523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927958" y="5060618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145112" y="564907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580026" y="4982157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983171" y="564907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587893" y="5920084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644981" y="5221707"/>
              <a:ext cx="217457" cy="235383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531909" y="522008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052444" y="5409589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814937" y="584897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256797" y="525521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575452" y="5538238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 eaLnBrk="1" hangingPunct="1">
                <a:defRPr/>
              </a:pPr>
              <a:endParaRPr lang="en-US" sz="1600" kern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483399" y="5170697"/>
            <a:ext cx="319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aseline="30000" dirty="0" smtClean="0"/>
              <a:t>n</a:t>
            </a:r>
            <a:endParaRPr lang="en-US" altLang="en-US" sz="3000" dirty="0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8559872" y="5868674"/>
            <a:ext cx="319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aseline="30000" dirty="0" smtClean="0"/>
              <a:t>n</a:t>
            </a:r>
            <a:endParaRPr lang="en-US" altLang="en-US" sz="3000" dirty="0"/>
          </a:p>
        </p:txBody>
      </p:sp>
      <p:sp>
        <p:nvSpPr>
          <p:cNvPr id="42" name="Freeform 41"/>
          <p:cNvSpPr/>
          <p:nvPr/>
        </p:nvSpPr>
        <p:spPr>
          <a:xfrm>
            <a:off x="6981371" y="2452914"/>
            <a:ext cx="914400" cy="1654629"/>
          </a:xfrm>
          <a:custGeom>
            <a:avLst/>
            <a:gdLst>
              <a:gd name="connsiteX0" fmla="*/ 914400 w 914400"/>
              <a:gd name="connsiteY0" fmla="*/ 1654629 h 1654629"/>
              <a:gd name="connsiteX1" fmla="*/ 406400 w 914400"/>
              <a:gd name="connsiteY1" fmla="*/ 1074057 h 1654629"/>
              <a:gd name="connsiteX2" fmla="*/ 0 w 914400"/>
              <a:gd name="connsiteY2" fmla="*/ 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654629">
                <a:moveTo>
                  <a:pt x="914400" y="1654629"/>
                </a:moveTo>
                <a:cubicBezTo>
                  <a:pt x="736600" y="1502228"/>
                  <a:pt x="558800" y="1349828"/>
                  <a:pt x="406400" y="1074057"/>
                </a:cubicBezTo>
                <a:cubicBezTo>
                  <a:pt x="254000" y="798286"/>
                  <a:pt x="127000" y="399143"/>
                  <a:pt x="0" y="0"/>
                </a:cubicBezTo>
              </a:path>
            </a:pathLst>
          </a:custGeom>
          <a:noFill/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42" idx="0"/>
          </p:cNvCxnSpPr>
          <p:nvPr/>
        </p:nvCxnSpPr>
        <p:spPr>
          <a:xfrm flipH="1" flipV="1">
            <a:off x="5089649" y="2667000"/>
            <a:ext cx="2806122" cy="1440543"/>
          </a:xfrm>
          <a:prstGeom prst="straightConnector1">
            <a:avLst/>
          </a:prstGeom>
          <a:ln w="7302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4907717" y="2898617"/>
            <a:ext cx="2958522" cy="1211944"/>
          </a:xfrm>
          <a:prstGeom prst="straightConnector1">
            <a:avLst/>
          </a:prstGeom>
          <a:ln w="7302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857650" y="4577733"/>
            <a:ext cx="1787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NSF-MRI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371" y="3788400"/>
            <a:ext cx="3501883" cy="304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r>
              <a:rPr lang="en-US" dirty="0" smtClean="0"/>
              <a:t>Symmetry energy with MoNA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882"/>
            <a:ext cx="5173293" cy="5428932"/>
          </a:xfrm>
        </p:spPr>
        <p:txBody>
          <a:bodyPr/>
          <a:lstStyle/>
          <a:p>
            <a:r>
              <a:rPr lang="en-US" dirty="0" smtClean="0"/>
              <a:t>Expand scientific scope of MoNA-Sweeper setup for </a:t>
            </a:r>
            <a:r>
              <a:rPr lang="en-US" dirty="0" err="1" smtClean="0"/>
              <a:t>EoS</a:t>
            </a:r>
            <a:r>
              <a:rPr lang="en-US" dirty="0" smtClean="0"/>
              <a:t> studies.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efficiency neutron detection with N/Z of heavy residue.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Analysis of previous MoNA data with neutron-rich </a:t>
            </a:r>
            <a:r>
              <a:rPr lang="en-US" baseline="30000" dirty="0" err="1" smtClean="0"/>
              <a:t>32</a:t>
            </a:r>
            <a:r>
              <a:rPr lang="en-US" dirty="0" err="1" smtClean="0"/>
              <a:t>Mg</a:t>
            </a:r>
            <a:r>
              <a:rPr lang="en-US" dirty="0" smtClean="0"/>
              <a:t> RIB.</a:t>
            </a:r>
          </a:p>
          <a:p>
            <a:r>
              <a:rPr lang="en-US" dirty="0" smtClean="0"/>
              <a:t>Factor of 3 increase in sensitivity of </a:t>
            </a:r>
            <a:r>
              <a:rPr lang="en-US" baseline="30000" dirty="0" err="1" smtClean="0"/>
              <a:t>32</a:t>
            </a:r>
            <a:r>
              <a:rPr lang="en-US" dirty="0" err="1" smtClean="0"/>
              <a:t>Mg</a:t>
            </a:r>
            <a:r>
              <a:rPr lang="en-US" dirty="0" smtClean="0"/>
              <a:t> compared to stable beam.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constraint from RIB </a:t>
            </a:r>
            <a:r>
              <a:rPr lang="en-US" dirty="0" err="1" smtClean="0"/>
              <a:t>rxn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23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077200" y="697468"/>
            <a:ext cx="15240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Kohley et. al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" r="65078"/>
          <a:stretch/>
        </p:blipFill>
        <p:spPr bwMode="auto">
          <a:xfrm>
            <a:off x="5587999" y="1214046"/>
            <a:ext cx="3480175" cy="267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270" t="7111" r="49206" b="60329"/>
          <a:stretch/>
        </p:blipFill>
        <p:spPr bwMode="auto">
          <a:xfrm>
            <a:off x="8229600" y="1214046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2906" y="976589"/>
            <a:ext cx="17443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 err="1" smtClean="0">
                <a:solidFill>
                  <a:schemeClr val="tx1"/>
                </a:solidFill>
              </a:rPr>
              <a:t>32</a:t>
            </a:r>
            <a:r>
              <a:rPr lang="en-US" sz="2500" dirty="0" err="1" smtClean="0">
                <a:solidFill>
                  <a:schemeClr val="tx1"/>
                </a:solidFill>
              </a:rPr>
              <a:t>Mg</a:t>
            </a:r>
            <a:r>
              <a:rPr lang="en-US" sz="2500" dirty="0" smtClean="0">
                <a:solidFill>
                  <a:schemeClr val="tx1"/>
                </a:solidFill>
              </a:rPr>
              <a:t> + </a:t>
            </a:r>
            <a:r>
              <a:rPr lang="en-US" sz="2500" baseline="30000" dirty="0" err="1" smtClean="0">
                <a:solidFill>
                  <a:schemeClr val="tx1"/>
                </a:solidFill>
              </a:rPr>
              <a:t>9</a:t>
            </a:r>
            <a:r>
              <a:rPr lang="en-US" sz="2500" dirty="0" err="1" smtClean="0">
                <a:solidFill>
                  <a:schemeClr val="tx1"/>
                </a:solidFill>
              </a:rPr>
              <a:t>Be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8035" y="6477000"/>
            <a:ext cx="29065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Kohley et al. PRC Rapid 2013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err="1" smtClean="0"/>
              <a:t>MoNA</a:t>
            </a:r>
            <a:r>
              <a:rPr lang="en-US" dirty="0" smtClean="0"/>
              <a:t>-LISA Experiment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8491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Constrained Molecular Dynamics (</a:t>
            </a:r>
            <a:r>
              <a:rPr lang="en-US" sz="2400" dirty="0" err="1" smtClean="0">
                <a:solidFill>
                  <a:schemeClr val="tx1"/>
                </a:solidFill>
              </a:rPr>
              <a:t>CoMD</a:t>
            </a:r>
            <a:r>
              <a:rPr lang="en-US" sz="2400" dirty="0" smtClean="0">
                <a:solidFill>
                  <a:schemeClr val="tx1"/>
                </a:solidFill>
              </a:rPr>
              <a:t>) model: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3 forms of </a:t>
            </a:r>
            <a:r>
              <a:rPr lang="en-US" sz="2400" dirty="0" err="1" smtClean="0">
                <a:solidFill>
                  <a:schemeClr val="tx1"/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sym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Consistent model of dynamics and decay (time = 1500 fm/c)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9890" y="1569020"/>
            <a:ext cx="5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M. Papa, T. Maruyama, and A. </a:t>
            </a:r>
            <a:r>
              <a:rPr lang="en-US" sz="1400" i="1" dirty="0" err="1" smtClean="0">
                <a:solidFill>
                  <a:schemeClr val="tx1"/>
                </a:solidFill>
                <a:latin typeface="Times New Roman" pitchFamily="18" charset="0"/>
              </a:rPr>
              <a:t>Bonasera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. PRC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</a:rPr>
              <a:t>64,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24612, (2001).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72200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Kohley et al. PRC 88, 041601(R) (2013).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9" y="2423621"/>
            <a:ext cx="5891088" cy="3686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8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9027200" cy="968796"/>
          </a:xfrm>
        </p:spPr>
        <p:txBody>
          <a:bodyPr/>
          <a:lstStyle/>
          <a:p>
            <a:pPr algn="l"/>
            <a:r>
              <a:rPr lang="en-US" dirty="0" smtClean="0"/>
              <a:t>RIBs – Balance of intensity and sensitivity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00" y="2004152"/>
            <a:ext cx="9334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44380" y="1319135"/>
            <a:ext cx="783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How would the analysis have faired with a stable beam?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115" y="5426439"/>
            <a:ext cx="7130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Increase sensitivity to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sym</a:t>
            </a:r>
            <a:r>
              <a:rPr lang="en-US" dirty="0" smtClean="0">
                <a:solidFill>
                  <a:schemeClr val="tx1"/>
                </a:solidFill>
              </a:rPr>
              <a:t> by factor of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83" y="6189480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Kohley et al. PRC 88, 041601(R) (2013).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4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66088" y="1066800"/>
            <a:ext cx="6874712" cy="5195251"/>
            <a:chOff x="3384845" y="1589459"/>
            <a:chExt cx="6238875" cy="424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845" y="1589459"/>
              <a:ext cx="6238875" cy="42481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13819" y="1794513"/>
              <a:ext cx="472381" cy="1482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8395366" y="4829147"/>
              <a:ext cx="472381" cy="1482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0005" y="3193801"/>
            <a:ext cx="2049795" cy="1835399"/>
            <a:chOff x="4657494" y="276164"/>
            <a:chExt cx="1900067" cy="165542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7494" y="276164"/>
              <a:ext cx="1900067" cy="165542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675045" y="1611120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Neutron matter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47320" y="4026703"/>
            <a:ext cx="32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64308"/>
                </a:solidFill>
                <a:latin typeface="+mn-lt"/>
              </a:rPr>
              <a:t>Study properties and </a:t>
            </a:r>
            <a:r>
              <a:rPr lang="en-US" sz="2600" b="1" dirty="0" smtClean="0">
                <a:solidFill>
                  <a:srgbClr val="064308"/>
                </a:solidFill>
                <a:latin typeface="+mn-lt"/>
              </a:rPr>
              <a:t>reactions</a:t>
            </a:r>
            <a:r>
              <a:rPr lang="en-US" sz="2600" dirty="0" smtClean="0">
                <a:solidFill>
                  <a:srgbClr val="064308"/>
                </a:solidFill>
                <a:latin typeface="+mn-lt"/>
              </a:rPr>
              <a:t> of finite nuclei to extract information about infinite nuclear matter.</a:t>
            </a:r>
            <a:endParaRPr lang="en-US" sz="2600" dirty="0">
              <a:solidFill>
                <a:srgbClr val="064308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9238"/>
            <a:ext cx="2362200" cy="2214563"/>
          </a:xfrm>
          <a:prstGeom prst="rect">
            <a:avLst/>
          </a:prstGeom>
        </p:spPr>
      </p:pic>
      <p:sp>
        <p:nvSpPr>
          <p:cNvPr id="47" name="Oval Callout 46"/>
          <p:cNvSpPr/>
          <p:nvPr/>
        </p:nvSpPr>
        <p:spPr>
          <a:xfrm rot="8702090">
            <a:off x="1760295" y="3247809"/>
            <a:ext cx="6925138" cy="863055"/>
          </a:xfrm>
          <a:prstGeom prst="wedgeEllipseCallout">
            <a:avLst>
              <a:gd name="adj1" fmla="val 32211"/>
              <a:gd name="adj2" fmla="val 265999"/>
            </a:avLst>
          </a:prstGeom>
          <a:solidFill>
            <a:srgbClr val="C00000">
              <a:alpha val="34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7759" y="1058720"/>
            <a:ext cx="209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Hebler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</a:rPr>
              <a:t>Furnstahl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PRC 87, 031302(R) (2013)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93876"/>
              </p:ext>
            </p:extLst>
          </p:nvPr>
        </p:nvGraphicFramePr>
        <p:xfrm>
          <a:off x="2492490" y="2791944"/>
          <a:ext cx="2192137" cy="34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1663560" imgH="253800" progId="Equation.3">
                  <p:embed/>
                </p:oleObj>
              </mc:Choice>
              <mc:Fallback>
                <p:oleObj name="Equation" r:id="rId6" imgW="1663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90" y="2791944"/>
                        <a:ext cx="2192137" cy="346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Using RIBs to explore </a:t>
            </a:r>
            <a:r>
              <a:rPr lang="en-US" dirty="0" err="1" smtClean="0"/>
              <a:t>EoS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968" y="2051769"/>
            <a:ext cx="421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Very few experiments using RIBs for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EoS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studies.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6659" y="2057400"/>
            <a:ext cx="470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Theorists seem to have access to more intense RIBs and radioactive targets.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0174"/>
            <a:ext cx="2470304" cy="35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57100" y="5476737"/>
            <a:ext cx="12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ALADIN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0364" y="2871768"/>
            <a:ext cx="2227611" cy="193899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NSCL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RIKEN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TAMU</a:t>
            </a: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-Isospin Diffusion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Radioactive Sn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-SPIRIT TPC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337" y="2735960"/>
            <a:ext cx="1948663" cy="35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88596" y="3503007"/>
            <a:ext cx="670560" cy="233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17440" y="6321623"/>
            <a:ext cx="2077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Li, PRL </a:t>
            </a:r>
            <a:r>
              <a:rPr lang="en-US" sz="1400" b="1" dirty="0" smtClean="0">
                <a:solidFill>
                  <a:schemeClr val="tx1"/>
                </a:solidFill>
              </a:rPr>
              <a:t>85, </a:t>
            </a:r>
            <a:r>
              <a:rPr lang="en-US" sz="1400" dirty="0" smtClean="0">
                <a:solidFill>
                  <a:schemeClr val="tx1"/>
                </a:solidFill>
              </a:rPr>
              <a:t>4221 (2000)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20840"/>
            <a:ext cx="25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Ogul</a:t>
            </a:r>
            <a:r>
              <a:rPr lang="en-US" sz="1400" dirty="0" smtClean="0">
                <a:solidFill>
                  <a:schemeClr val="tx1"/>
                </a:solidFill>
              </a:rPr>
              <a:t>, PRC </a:t>
            </a:r>
            <a:r>
              <a:rPr lang="en-US" sz="1400" b="1" dirty="0" smtClean="0">
                <a:solidFill>
                  <a:schemeClr val="tx1"/>
                </a:solidFill>
              </a:rPr>
              <a:t>83, </a:t>
            </a:r>
            <a:r>
              <a:rPr lang="en-US" sz="1400" dirty="0" smtClean="0">
                <a:solidFill>
                  <a:schemeClr val="tx1"/>
                </a:solidFill>
              </a:rPr>
              <a:t>024608 (2011)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576" y="2895600"/>
            <a:ext cx="2591929" cy="33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07590" y="6259611"/>
            <a:ext cx="2111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Ono, AIP </a:t>
            </a:r>
            <a:r>
              <a:rPr lang="en-US" sz="1400" b="1" dirty="0" smtClean="0">
                <a:solidFill>
                  <a:schemeClr val="tx1"/>
                </a:solidFill>
              </a:rPr>
              <a:t>791, </a:t>
            </a:r>
            <a:r>
              <a:rPr lang="en-US" sz="1400" dirty="0" smtClean="0">
                <a:solidFill>
                  <a:schemeClr val="tx1"/>
                </a:solidFill>
              </a:rPr>
              <a:t>83 (2005)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4537" y="4974371"/>
            <a:ext cx="670560" cy="233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11813"/>
              </p:ext>
            </p:extLst>
          </p:nvPr>
        </p:nvGraphicFramePr>
        <p:xfrm>
          <a:off x="76200" y="1129548"/>
          <a:ext cx="40909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1663560" imgH="253800" progId="Equation.3">
                  <p:embed/>
                </p:oleObj>
              </mc:Choice>
              <mc:Fallback>
                <p:oleObj name="Equation" r:id="rId7" imgW="1663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29548"/>
                        <a:ext cx="4090987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3718626" y="1074188"/>
            <a:ext cx="448561" cy="657638"/>
          </a:xfrm>
          <a:prstGeom prst="ellipse">
            <a:avLst/>
          </a:prstGeom>
          <a:solidFill>
            <a:srgbClr val="2B952B">
              <a:alpha val="37000"/>
            </a:srgbClr>
          </a:solidFill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430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1066800"/>
            <a:ext cx="5328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64308"/>
                </a:solidFill>
              </a:rPr>
              <a:t>Increase </a:t>
            </a:r>
            <a:r>
              <a:rPr lang="en-US" sz="2200" dirty="0" smtClean="0">
                <a:solidFill>
                  <a:srgbClr val="064308"/>
                </a:solidFill>
              </a:rPr>
              <a:t>asymmetry, Increase sensitivity</a:t>
            </a:r>
            <a:endParaRPr lang="en-US" sz="2200" b="1" dirty="0" smtClean="0">
              <a:solidFill>
                <a:srgbClr val="064308"/>
              </a:solidFill>
            </a:endParaRPr>
          </a:p>
          <a:p>
            <a:r>
              <a:rPr lang="en-US" sz="2200" b="1" dirty="0" smtClean="0">
                <a:solidFill>
                  <a:srgbClr val="064308"/>
                </a:solidFill>
              </a:rPr>
              <a:t>Overcome model differences?</a:t>
            </a:r>
            <a:endParaRPr lang="en-US" sz="2200" b="1" dirty="0">
              <a:solidFill>
                <a:srgbClr val="064308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12621" y="2051769"/>
            <a:ext cx="0" cy="449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0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 animBg="1"/>
      <p:bldP spid="9" grpId="0" animBg="1"/>
      <p:bldP spid="10" grpId="0"/>
      <p:bldP spid="12" grpId="0"/>
      <p:bldP spid="14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01" y="1637434"/>
            <a:ext cx="8119191" cy="46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378" y="1390045"/>
            <a:ext cx="4079174" cy="98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40083" y="3301340"/>
            <a:ext cx="296883" cy="53439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2525" y="4652159"/>
            <a:ext cx="2303813" cy="1710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1866" y="4668284"/>
            <a:ext cx="2303813" cy="1710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6832" y="4648200"/>
            <a:ext cx="2303813" cy="1710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79423" y="3988130"/>
            <a:ext cx="296883" cy="53439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05007" y="2715491"/>
            <a:ext cx="296883" cy="53439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NSCL – Fast Fragmentation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87329"/>
            <a:ext cx="879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64308"/>
                </a:solidFill>
              </a:rPr>
              <a:t>Coupled Cyclotron Facility</a:t>
            </a:r>
            <a:endParaRPr lang="en-US" sz="2000" u="sng" dirty="0">
              <a:solidFill>
                <a:srgbClr val="06430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364" y="1765852"/>
            <a:ext cx="7754587" cy="37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518" y="1043152"/>
            <a:ext cx="4519536" cy="806316"/>
          </a:xfrm>
        </p:spPr>
        <p:txBody>
          <a:bodyPr/>
          <a:lstStyle/>
          <a:p>
            <a:r>
              <a:rPr lang="en-US" sz="2800" dirty="0" smtClean="0"/>
              <a:t>MoNA-(LISA) Experiment</a:t>
            </a:r>
            <a:br>
              <a:rPr lang="en-US" sz="2800" dirty="0" smtClean="0"/>
            </a:br>
            <a:r>
              <a:rPr lang="en-US" sz="2800" baseline="30000" dirty="0" smtClean="0"/>
              <a:t>32</a:t>
            </a:r>
            <a:r>
              <a:rPr lang="en-US" sz="2800" dirty="0" smtClean="0"/>
              <a:t>Mg + 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Be @ 73 MeV/u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5476826" y="2686884"/>
            <a:ext cx="285118" cy="1534827"/>
          </a:xfrm>
          <a:custGeom>
            <a:avLst/>
            <a:gdLst>
              <a:gd name="connsiteX0" fmla="*/ 1327355 w 1327355"/>
              <a:gd name="connsiteY0" fmla="*/ 1671484 h 1671484"/>
              <a:gd name="connsiteX1" fmla="*/ 865239 w 1327355"/>
              <a:gd name="connsiteY1" fmla="*/ 1425677 h 1671484"/>
              <a:gd name="connsiteX2" fmla="*/ 580103 w 1327355"/>
              <a:gd name="connsiteY2" fmla="*/ 1101213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580103 w 1327355"/>
              <a:gd name="connsiteY2" fmla="*/ 1101213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688258 w 1327355"/>
              <a:gd name="connsiteY2" fmla="*/ 1071716 h 1671484"/>
              <a:gd name="connsiteX3" fmla="*/ 176981 w 1327355"/>
              <a:gd name="connsiteY3" fmla="*/ 363793 h 1671484"/>
              <a:gd name="connsiteX4" fmla="*/ 0 w 1327355"/>
              <a:gd name="connsiteY4" fmla="*/ 0 h 1671484"/>
              <a:gd name="connsiteX0" fmla="*/ 1327355 w 1327355"/>
              <a:gd name="connsiteY0" fmla="*/ 1671484 h 1671484"/>
              <a:gd name="connsiteX1" fmla="*/ 953729 w 1327355"/>
              <a:gd name="connsiteY1" fmla="*/ 1386348 h 1671484"/>
              <a:gd name="connsiteX2" fmla="*/ 688258 w 1327355"/>
              <a:gd name="connsiteY2" fmla="*/ 1071716 h 1671484"/>
              <a:gd name="connsiteX3" fmla="*/ 226143 w 1327355"/>
              <a:gd name="connsiteY3" fmla="*/ 363793 h 1671484"/>
              <a:gd name="connsiteX4" fmla="*/ 0 w 1327355"/>
              <a:gd name="connsiteY4" fmla="*/ 0 h 1671484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688258 w 1101724"/>
              <a:gd name="connsiteY2" fmla="*/ 1071716 h 1790237"/>
              <a:gd name="connsiteX3" fmla="*/ 226143 w 1101724"/>
              <a:gd name="connsiteY3" fmla="*/ 363793 h 1790237"/>
              <a:gd name="connsiteX4" fmla="*/ 0 w 1101724"/>
              <a:gd name="connsiteY4" fmla="*/ 0 h 1790237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807528 w 1101724"/>
              <a:gd name="connsiteY2" fmla="*/ 936544 h 1790237"/>
              <a:gd name="connsiteX3" fmla="*/ 226143 w 1101724"/>
              <a:gd name="connsiteY3" fmla="*/ 363793 h 1790237"/>
              <a:gd name="connsiteX4" fmla="*/ 0 w 1101724"/>
              <a:gd name="connsiteY4" fmla="*/ 0 h 1790237"/>
              <a:gd name="connsiteX0" fmla="*/ 1101724 w 1101724"/>
              <a:gd name="connsiteY0" fmla="*/ 1790237 h 1790237"/>
              <a:gd name="connsiteX1" fmla="*/ 953729 w 1101724"/>
              <a:gd name="connsiteY1" fmla="*/ 1386348 h 1790237"/>
              <a:gd name="connsiteX2" fmla="*/ 807528 w 1101724"/>
              <a:gd name="connsiteY2" fmla="*/ 936544 h 1790237"/>
              <a:gd name="connsiteX3" fmla="*/ 862248 w 1101724"/>
              <a:gd name="connsiteY3" fmla="*/ 578478 h 1790237"/>
              <a:gd name="connsiteX4" fmla="*/ 0 w 1101724"/>
              <a:gd name="connsiteY4" fmla="*/ 0 h 1790237"/>
              <a:gd name="connsiteX0" fmla="*/ 309443 w 309443"/>
              <a:gd name="connsiteY0" fmla="*/ 1496039 h 1496039"/>
              <a:gd name="connsiteX1" fmla="*/ 161448 w 309443"/>
              <a:gd name="connsiteY1" fmla="*/ 1092150 h 1496039"/>
              <a:gd name="connsiteX2" fmla="*/ 15247 w 309443"/>
              <a:gd name="connsiteY2" fmla="*/ 642346 h 1496039"/>
              <a:gd name="connsiteX3" fmla="*/ 69967 w 309443"/>
              <a:gd name="connsiteY3" fmla="*/ 284280 h 1496039"/>
              <a:gd name="connsiteX4" fmla="*/ 122119 w 309443"/>
              <a:gd name="connsiteY4" fmla="*/ 0 h 1496039"/>
              <a:gd name="connsiteX0" fmla="*/ 244036 w 244036"/>
              <a:gd name="connsiteY0" fmla="*/ 1496039 h 1496039"/>
              <a:gd name="connsiteX1" fmla="*/ 96041 w 244036"/>
              <a:gd name="connsiteY1" fmla="*/ 1092150 h 1496039"/>
              <a:gd name="connsiteX2" fmla="*/ 29353 w 244036"/>
              <a:gd name="connsiteY2" fmla="*/ 642346 h 1496039"/>
              <a:gd name="connsiteX3" fmla="*/ 4560 w 244036"/>
              <a:gd name="connsiteY3" fmla="*/ 284280 h 1496039"/>
              <a:gd name="connsiteX4" fmla="*/ 56712 w 244036"/>
              <a:gd name="connsiteY4" fmla="*/ 0 h 1496039"/>
              <a:gd name="connsiteX0" fmla="*/ 255337 w 255337"/>
              <a:gd name="connsiteY0" fmla="*/ 1496039 h 1496039"/>
              <a:gd name="connsiteX1" fmla="*/ 35780 w 255337"/>
              <a:gd name="connsiteY1" fmla="*/ 1084199 h 1496039"/>
              <a:gd name="connsiteX2" fmla="*/ 40654 w 255337"/>
              <a:gd name="connsiteY2" fmla="*/ 642346 h 1496039"/>
              <a:gd name="connsiteX3" fmla="*/ 15861 w 255337"/>
              <a:gd name="connsiteY3" fmla="*/ 284280 h 1496039"/>
              <a:gd name="connsiteX4" fmla="*/ 68013 w 255337"/>
              <a:gd name="connsiteY4" fmla="*/ 0 h 1496039"/>
              <a:gd name="connsiteX0" fmla="*/ 289565 w 289565"/>
              <a:gd name="connsiteY0" fmla="*/ 1496039 h 1496039"/>
              <a:gd name="connsiteX1" fmla="*/ 70008 w 289565"/>
              <a:gd name="connsiteY1" fmla="*/ 1084199 h 1496039"/>
              <a:gd name="connsiteX2" fmla="*/ 3320 w 289565"/>
              <a:gd name="connsiteY2" fmla="*/ 634395 h 1496039"/>
              <a:gd name="connsiteX3" fmla="*/ 50089 w 289565"/>
              <a:gd name="connsiteY3" fmla="*/ 284280 h 1496039"/>
              <a:gd name="connsiteX4" fmla="*/ 102241 w 289565"/>
              <a:gd name="connsiteY4" fmla="*/ 0 h 1496039"/>
              <a:gd name="connsiteX0" fmla="*/ 289565 w 289565"/>
              <a:gd name="connsiteY0" fmla="*/ 1496039 h 1496039"/>
              <a:gd name="connsiteX1" fmla="*/ 70008 w 289565"/>
              <a:gd name="connsiteY1" fmla="*/ 1084199 h 1496039"/>
              <a:gd name="connsiteX2" fmla="*/ 3320 w 289565"/>
              <a:gd name="connsiteY2" fmla="*/ 634395 h 1496039"/>
              <a:gd name="connsiteX3" fmla="*/ 50089 w 289565"/>
              <a:gd name="connsiteY3" fmla="*/ 284280 h 1496039"/>
              <a:gd name="connsiteX4" fmla="*/ 102241 w 289565"/>
              <a:gd name="connsiteY4" fmla="*/ 0 h 1496039"/>
              <a:gd name="connsiteX0" fmla="*/ 291119 w 291119"/>
              <a:gd name="connsiteY0" fmla="*/ 1496039 h 1496039"/>
              <a:gd name="connsiteX1" fmla="*/ 47708 w 291119"/>
              <a:gd name="connsiteY1" fmla="*/ 1076248 h 1496039"/>
              <a:gd name="connsiteX2" fmla="*/ 4874 w 291119"/>
              <a:gd name="connsiteY2" fmla="*/ 634395 h 1496039"/>
              <a:gd name="connsiteX3" fmla="*/ 51643 w 291119"/>
              <a:gd name="connsiteY3" fmla="*/ 284280 h 1496039"/>
              <a:gd name="connsiteX4" fmla="*/ 103795 w 291119"/>
              <a:gd name="connsiteY4" fmla="*/ 0 h 1496039"/>
              <a:gd name="connsiteX0" fmla="*/ 291119 w 291119"/>
              <a:gd name="connsiteY0" fmla="*/ 1496039 h 1496039"/>
              <a:gd name="connsiteX1" fmla="*/ 47708 w 291119"/>
              <a:gd name="connsiteY1" fmla="*/ 1076248 h 1496039"/>
              <a:gd name="connsiteX2" fmla="*/ 4874 w 291119"/>
              <a:gd name="connsiteY2" fmla="*/ 634395 h 1496039"/>
              <a:gd name="connsiteX3" fmla="*/ 51643 w 291119"/>
              <a:gd name="connsiteY3" fmla="*/ 284280 h 1496039"/>
              <a:gd name="connsiteX4" fmla="*/ 103795 w 291119"/>
              <a:gd name="connsiteY4" fmla="*/ 0 h 1496039"/>
              <a:gd name="connsiteX0" fmla="*/ 286901 w 286901"/>
              <a:gd name="connsiteY0" fmla="*/ 1496039 h 1558681"/>
              <a:gd name="connsiteX1" fmla="*/ 213516 w 286901"/>
              <a:gd name="connsiteY1" fmla="*/ 1488716 h 1558681"/>
              <a:gd name="connsiteX2" fmla="*/ 43490 w 286901"/>
              <a:gd name="connsiteY2" fmla="*/ 1076248 h 1558681"/>
              <a:gd name="connsiteX3" fmla="*/ 656 w 286901"/>
              <a:gd name="connsiteY3" fmla="*/ 634395 h 1558681"/>
              <a:gd name="connsiteX4" fmla="*/ 47425 w 286901"/>
              <a:gd name="connsiteY4" fmla="*/ 284280 h 1558681"/>
              <a:gd name="connsiteX5" fmla="*/ 99577 w 286901"/>
              <a:gd name="connsiteY5" fmla="*/ 0 h 1558681"/>
              <a:gd name="connsiteX0" fmla="*/ 273587 w 273587"/>
              <a:gd name="connsiteY0" fmla="*/ 1496039 h 1558681"/>
              <a:gd name="connsiteX1" fmla="*/ 200202 w 273587"/>
              <a:gd name="connsiteY1" fmla="*/ 1488716 h 1558681"/>
              <a:gd name="connsiteX2" fmla="*/ 30176 w 273587"/>
              <a:gd name="connsiteY2" fmla="*/ 1076248 h 1558681"/>
              <a:gd name="connsiteX3" fmla="*/ 19147 w 273587"/>
              <a:gd name="connsiteY3" fmla="*/ 650298 h 1558681"/>
              <a:gd name="connsiteX4" fmla="*/ 34111 w 273587"/>
              <a:gd name="connsiteY4" fmla="*/ 284280 h 1558681"/>
              <a:gd name="connsiteX5" fmla="*/ 86263 w 273587"/>
              <a:gd name="connsiteY5" fmla="*/ 0 h 1558681"/>
              <a:gd name="connsiteX0" fmla="*/ 261735 w 261735"/>
              <a:gd name="connsiteY0" fmla="*/ 1496039 h 1534827"/>
              <a:gd name="connsiteX1" fmla="*/ 188350 w 261735"/>
              <a:gd name="connsiteY1" fmla="*/ 1488716 h 1534827"/>
              <a:gd name="connsiteX2" fmla="*/ 66032 w 261735"/>
              <a:gd name="connsiteY2" fmla="*/ 1219372 h 1534827"/>
              <a:gd name="connsiteX3" fmla="*/ 7295 w 261735"/>
              <a:gd name="connsiteY3" fmla="*/ 650298 h 1534827"/>
              <a:gd name="connsiteX4" fmla="*/ 22259 w 261735"/>
              <a:gd name="connsiteY4" fmla="*/ 284280 h 1534827"/>
              <a:gd name="connsiteX5" fmla="*/ 74411 w 261735"/>
              <a:gd name="connsiteY5" fmla="*/ 0 h 1534827"/>
              <a:gd name="connsiteX0" fmla="*/ 293540 w 293540"/>
              <a:gd name="connsiteY0" fmla="*/ 1496039 h 1534827"/>
              <a:gd name="connsiteX1" fmla="*/ 220155 w 293540"/>
              <a:gd name="connsiteY1" fmla="*/ 1488716 h 1534827"/>
              <a:gd name="connsiteX2" fmla="*/ 97837 w 293540"/>
              <a:gd name="connsiteY2" fmla="*/ 1219372 h 1534827"/>
              <a:gd name="connsiteX3" fmla="*/ 7295 w 293540"/>
              <a:gd name="connsiteY3" fmla="*/ 642347 h 1534827"/>
              <a:gd name="connsiteX4" fmla="*/ 54064 w 293540"/>
              <a:gd name="connsiteY4" fmla="*/ 284280 h 1534827"/>
              <a:gd name="connsiteX5" fmla="*/ 106216 w 293540"/>
              <a:gd name="connsiteY5" fmla="*/ 0 h 1534827"/>
              <a:gd name="connsiteX0" fmla="*/ 298842 w 298842"/>
              <a:gd name="connsiteY0" fmla="*/ 1496039 h 1534827"/>
              <a:gd name="connsiteX1" fmla="*/ 225457 w 298842"/>
              <a:gd name="connsiteY1" fmla="*/ 1488716 h 1534827"/>
              <a:gd name="connsiteX2" fmla="*/ 103139 w 298842"/>
              <a:gd name="connsiteY2" fmla="*/ 1219372 h 1534827"/>
              <a:gd name="connsiteX3" fmla="*/ 12597 w 298842"/>
              <a:gd name="connsiteY3" fmla="*/ 642347 h 1534827"/>
              <a:gd name="connsiteX4" fmla="*/ 27560 w 298842"/>
              <a:gd name="connsiteY4" fmla="*/ 268377 h 1534827"/>
              <a:gd name="connsiteX5" fmla="*/ 111518 w 298842"/>
              <a:gd name="connsiteY5" fmla="*/ 0 h 1534827"/>
              <a:gd name="connsiteX0" fmla="*/ 294866 w 294866"/>
              <a:gd name="connsiteY0" fmla="*/ 1496039 h 1534827"/>
              <a:gd name="connsiteX1" fmla="*/ 221481 w 294866"/>
              <a:gd name="connsiteY1" fmla="*/ 1488716 h 1534827"/>
              <a:gd name="connsiteX2" fmla="*/ 99163 w 294866"/>
              <a:gd name="connsiteY2" fmla="*/ 1219372 h 1534827"/>
              <a:gd name="connsiteX3" fmla="*/ 8621 w 294866"/>
              <a:gd name="connsiteY3" fmla="*/ 642347 h 1534827"/>
              <a:gd name="connsiteX4" fmla="*/ 47438 w 294866"/>
              <a:gd name="connsiteY4" fmla="*/ 363793 h 1534827"/>
              <a:gd name="connsiteX5" fmla="*/ 107542 w 294866"/>
              <a:gd name="connsiteY5" fmla="*/ 0 h 1534827"/>
              <a:gd name="connsiteX0" fmla="*/ 298841 w 298841"/>
              <a:gd name="connsiteY0" fmla="*/ 1496039 h 1534827"/>
              <a:gd name="connsiteX1" fmla="*/ 225456 w 298841"/>
              <a:gd name="connsiteY1" fmla="*/ 1488716 h 1534827"/>
              <a:gd name="connsiteX2" fmla="*/ 103138 w 298841"/>
              <a:gd name="connsiteY2" fmla="*/ 1219372 h 1534827"/>
              <a:gd name="connsiteX3" fmla="*/ 12596 w 298841"/>
              <a:gd name="connsiteY3" fmla="*/ 642347 h 1534827"/>
              <a:gd name="connsiteX4" fmla="*/ 27559 w 298841"/>
              <a:gd name="connsiteY4" fmla="*/ 371744 h 1534827"/>
              <a:gd name="connsiteX5" fmla="*/ 111517 w 298841"/>
              <a:gd name="connsiteY5" fmla="*/ 0 h 1534827"/>
              <a:gd name="connsiteX0" fmla="*/ 285118 w 285118"/>
              <a:gd name="connsiteY0" fmla="*/ 1496039 h 1534827"/>
              <a:gd name="connsiteX1" fmla="*/ 211733 w 285118"/>
              <a:gd name="connsiteY1" fmla="*/ 1488716 h 1534827"/>
              <a:gd name="connsiteX2" fmla="*/ 89415 w 285118"/>
              <a:gd name="connsiteY2" fmla="*/ 1219372 h 1534827"/>
              <a:gd name="connsiteX3" fmla="*/ 14775 w 285118"/>
              <a:gd name="connsiteY3" fmla="*/ 793421 h 1534827"/>
              <a:gd name="connsiteX4" fmla="*/ 13836 w 285118"/>
              <a:gd name="connsiteY4" fmla="*/ 371744 h 1534827"/>
              <a:gd name="connsiteX5" fmla="*/ 97794 w 285118"/>
              <a:gd name="connsiteY5" fmla="*/ 0 h 15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118" h="1534827">
                <a:moveTo>
                  <a:pt x="285118" y="1496039"/>
                </a:moveTo>
                <a:cubicBezTo>
                  <a:pt x="284814" y="1494819"/>
                  <a:pt x="244350" y="1534827"/>
                  <a:pt x="211733" y="1488716"/>
                </a:cubicBezTo>
                <a:cubicBezTo>
                  <a:pt x="179116" y="1442605"/>
                  <a:pt x="122241" y="1335255"/>
                  <a:pt x="89415" y="1219372"/>
                </a:cubicBezTo>
                <a:cubicBezTo>
                  <a:pt x="56589" y="1103489"/>
                  <a:pt x="27371" y="934692"/>
                  <a:pt x="14775" y="793421"/>
                </a:cubicBezTo>
                <a:cubicBezTo>
                  <a:pt x="2179" y="652150"/>
                  <a:pt x="0" y="503981"/>
                  <a:pt x="13836" y="371744"/>
                </a:cubicBezTo>
                <a:cubicBezTo>
                  <a:pt x="27672" y="239507"/>
                  <a:pt x="58429" y="169642"/>
                  <a:pt x="97794" y="0"/>
                </a:cubicBezTo>
              </a:path>
            </a:pathLst>
          </a:custGeom>
          <a:ln>
            <a:solidFill>
              <a:schemeClr val="tx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90921" y="2664542"/>
            <a:ext cx="2505692" cy="14962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95553" y="5562577"/>
            <a:ext cx="5305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64308"/>
                </a:solidFill>
              </a:rPr>
              <a:t>Measuring projectile-like fragments (PLFs) in coincidence with neutrons.</a:t>
            </a:r>
            <a:endParaRPr lang="en-US" sz="2200" dirty="0">
              <a:solidFill>
                <a:srgbClr val="064308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33681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54075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kern="0" noProof="0" dirty="0" smtClean="0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rPr>
              <a:t>Test case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pitchFamily="-65" charset="-128"/>
              </a:rPr>
              <a:t>at the NSCL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104" y="5658708"/>
            <a:ext cx="23743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aseline="30000" dirty="0" smtClean="0">
                <a:solidFill>
                  <a:schemeClr val="tx1"/>
                </a:solidFill>
              </a:rPr>
              <a:t>32</a:t>
            </a:r>
            <a:r>
              <a:rPr lang="en-US" sz="2500" dirty="0" smtClean="0">
                <a:solidFill>
                  <a:schemeClr val="tx1"/>
                </a:solidFill>
              </a:rPr>
              <a:t>Mg, </a:t>
            </a:r>
            <a:r>
              <a:rPr lang="en-US" sz="25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500" dirty="0" smtClean="0">
                <a:solidFill>
                  <a:schemeClr val="tx1"/>
                </a:solidFill>
              </a:rPr>
              <a:t> = 0.667</a:t>
            </a:r>
          </a:p>
          <a:p>
            <a:r>
              <a:rPr lang="en-US" sz="2500" baseline="30000" dirty="0" smtClean="0">
                <a:solidFill>
                  <a:schemeClr val="tx1"/>
                </a:solidFill>
              </a:rPr>
              <a:t>132</a:t>
            </a:r>
            <a:r>
              <a:rPr lang="en-US" sz="2500" dirty="0" smtClean="0">
                <a:solidFill>
                  <a:schemeClr val="tx1"/>
                </a:solidFill>
              </a:rPr>
              <a:t>Sn, </a:t>
            </a:r>
            <a:r>
              <a:rPr lang="en-US" sz="25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500" dirty="0" smtClean="0">
                <a:solidFill>
                  <a:schemeClr val="tx1"/>
                </a:solidFill>
              </a:rPr>
              <a:t> = 0.64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5680" y="1778000"/>
            <a:ext cx="294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Christian, PRC </a:t>
            </a:r>
            <a:r>
              <a:rPr lang="en-US" sz="1400" b="1" dirty="0" smtClean="0">
                <a:solidFill>
                  <a:schemeClr val="tx1"/>
                </a:solidFill>
              </a:rPr>
              <a:t>85</a:t>
            </a:r>
            <a:r>
              <a:rPr lang="en-US" sz="1400" dirty="0" smtClean="0">
                <a:solidFill>
                  <a:schemeClr val="tx1"/>
                </a:solidFill>
              </a:rPr>
              <a:t>, 03427 (2012)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Christian, PRL </a:t>
            </a:r>
            <a:r>
              <a:rPr lang="en-US" sz="1400" b="1" dirty="0" smtClean="0">
                <a:solidFill>
                  <a:schemeClr val="tx1"/>
                </a:solidFill>
              </a:rPr>
              <a:t>108,</a:t>
            </a:r>
            <a:r>
              <a:rPr lang="en-US" sz="1400" dirty="0" smtClean="0">
                <a:solidFill>
                  <a:schemeClr val="tx1"/>
                </a:solidFill>
              </a:rPr>
              <a:t> 032501 (2012)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290" y="1022628"/>
            <a:ext cx="5954185" cy="28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MoNA Experiment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49700" y="1275907"/>
            <a:ext cx="1807535" cy="2268280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2255" y="4001017"/>
            <a:ext cx="4160113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u="sng" dirty="0" smtClean="0">
                <a:solidFill>
                  <a:srgbClr val="064308"/>
                </a:solidFill>
              </a:rPr>
              <a:t>Sweeper Magnet:</a:t>
            </a:r>
            <a:endParaRPr lang="en-US" sz="1900" u="sng" dirty="0" smtClean="0">
              <a:solidFill>
                <a:srgbClr val="064308"/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4 Tm, bends fragments ~43</a:t>
            </a:r>
            <a:r>
              <a:rPr lang="en-US" sz="1900" baseline="30000" dirty="0" smtClean="0">
                <a:solidFill>
                  <a:srgbClr val="064308"/>
                </a:solidFill>
              </a:rPr>
              <a:t>o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Large acceptance; +/- 8% B</a:t>
            </a:r>
            <a:r>
              <a:rPr lang="en-US" sz="1900" dirty="0" smtClean="0">
                <a:solidFill>
                  <a:srgbClr val="064308"/>
                </a:solidFill>
                <a:latin typeface="Symbol" pitchFamily="18" charset="2"/>
              </a:rPr>
              <a:t>r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CRDCs for tracking (Mass, Energy)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</a:t>
            </a:r>
            <a:r>
              <a:rPr lang="en-US" sz="1900" dirty="0" err="1" smtClean="0">
                <a:solidFill>
                  <a:srgbClr val="064308"/>
                </a:solidFill>
              </a:rPr>
              <a:t>CsI</a:t>
            </a:r>
            <a:r>
              <a:rPr lang="en-US" sz="1900" dirty="0" smtClean="0">
                <a:solidFill>
                  <a:srgbClr val="064308"/>
                </a:solidFill>
              </a:rPr>
              <a:t> </a:t>
            </a:r>
            <a:r>
              <a:rPr lang="en-US" sz="1900" dirty="0" err="1" smtClean="0">
                <a:solidFill>
                  <a:srgbClr val="064308"/>
                </a:solidFill>
              </a:rPr>
              <a:t>Hodoscope</a:t>
            </a:r>
            <a:endParaRPr lang="en-US" sz="1900" dirty="0" smtClean="0">
              <a:solidFill>
                <a:srgbClr val="064308"/>
              </a:solidFill>
            </a:endParaRPr>
          </a:p>
          <a:p>
            <a:pPr>
              <a:spcAft>
                <a:spcPts val="600"/>
              </a:spcAft>
            </a:pPr>
            <a:endParaRPr lang="en-US" sz="1900" dirty="0" smtClean="0">
              <a:solidFill>
                <a:srgbClr val="06430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2207" y="4225159"/>
            <a:ext cx="599090" cy="124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7148" y="3033263"/>
            <a:ext cx="5254052" cy="35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290" y="1022628"/>
            <a:ext cx="5954185" cy="28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MoNA Experiment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98439"/>
            <a:ext cx="2481545" cy="27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616" y="4032405"/>
            <a:ext cx="5127823" cy="270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57704" y="6191683"/>
            <a:ext cx="29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</a:rPr>
              <a:t>Kohley </a:t>
            </a:r>
            <a:r>
              <a:rPr lang="en-US" sz="1400" i="1" dirty="0" smtClean="0">
                <a:solidFill>
                  <a:srgbClr val="064308"/>
                </a:solidFill>
              </a:rPr>
              <a:t>et al., </a:t>
            </a:r>
            <a:r>
              <a:rPr lang="en-US" sz="1400" dirty="0" smtClean="0">
                <a:solidFill>
                  <a:srgbClr val="064308"/>
                </a:solidFill>
              </a:rPr>
              <a:t>NIMA </a:t>
            </a:r>
            <a:r>
              <a:rPr lang="en-US" sz="1400" b="1" dirty="0" smtClean="0">
                <a:solidFill>
                  <a:srgbClr val="064308"/>
                </a:solidFill>
              </a:rPr>
              <a:t>682</a:t>
            </a:r>
            <a:r>
              <a:rPr lang="en-US" sz="1400" dirty="0" smtClean="0">
                <a:solidFill>
                  <a:srgbClr val="064308"/>
                </a:solidFill>
              </a:rPr>
              <a:t>, 59 (2012)</a:t>
            </a:r>
            <a:endParaRPr lang="en-US" sz="1400" dirty="0">
              <a:solidFill>
                <a:srgbClr val="06430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9773" y="5827373"/>
            <a:ext cx="247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rgbClr val="064308"/>
                </a:solidFill>
              </a:rPr>
              <a:t>17</a:t>
            </a:r>
            <a:r>
              <a:rPr lang="en-US" sz="2000" dirty="0" smtClean="0">
                <a:solidFill>
                  <a:srgbClr val="064308"/>
                </a:solidFill>
              </a:rPr>
              <a:t>C(-p)</a:t>
            </a:r>
            <a:r>
              <a:rPr lang="en-US" sz="2000" dirty="0" smtClean="0">
                <a:solidFill>
                  <a:srgbClr val="064308"/>
                </a:solidFill>
                <a:sym typeface="Wingdings" pitchFamily="2" charset="2"/>
              </a:rPr>
              <a:t></a:t>
            </a:r>
            <a:r>
              <a:rPr lang="en-US" sz="2000" baseline="30000" dirty="0" smtClean="0">
                <a:solidFill>
                  <a:srgbClr val="064308"/>
                </a:solidFill>
                <a:sym typeface="Wingdings" pitchFamily="2" charset="2"/>
              </a:rPr>
              <a:t>16</a:t>
            </a:r>
            <a:r>
              <a:rPr lang="en-US" sz="2000" dirty="0" smtClean="0">
                <a:solidFill>
                  <a:srgbClr val="064308"/>
                </a:solidFill>
                <a:sym typeface="Wingdings" pitchFamily="2" charset="2"/>
              </a:rPr>
              <a:t>B</a:t>
            </a:r>
            <a:r>
              <a:rPr lang="en-US" sz="2000" baseline="30000" dirty="0" smtClean="0">
                <a:solidFill>
                  <a:srgbClr val="064308"/>
                </a:solidFill>
                <a:sym typeface="Wingdings" pitchFamily="2" charset="2"/>
              </a:rPr>
              <a:t>15</a:t>
            </a:r>
            <a:r>
              <a:rPr lang="en-US" sz="2000" dirty="0" smtClean="0">
                <a:solidFill>
                  <a:srgbClr val="064308"/>
                </a:solidFill>
                <a:sym typeface="Wingdings" pitchFamily="2" charset="2"/>
              </a:rPr>
              <a:t>B+n</a:t>
            </a:r>
            <a:endParaRPr lang="en-US" sz="2000" dirty="0">
              <a:solidFill>
                <a:srgbClr val="064308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2687" y="1020723"/>
            <a:ext cx="1807535" cy="2402961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2255" y="4001017"/>
            <a:ext cx="283443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u="sng" dirty="0" smtClean="0">
                <a:solidFill>
                  <a:srgbClr val="064308"/>
                </a:solidFill>
              </a:rPr>
              <a:t>MoNA-LISA:</a:t>
            </a:r>
            <a:endParaRPr lang="en-US" sz="1900" u="sng" dirty="0" smtClean="0">
              <a:solidFill>
                <a:srgbClr val="064308"/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Neutron ToF (velocity)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900" dirty="0" smtClean="0">
                <a:solidFill>
                  <a:srgbClr val="064308"/>
                </a:solidFill>
              </a:rPr>
              <a:t> </a:t>
            </a:r>
            <a:r>
              <a:rPr lang="en-US" sz="1900" dirty="0" err="1" smtClean="0">
                <a:solidFill>
                  <a:srgbClr val="064308"/>
                </a:solidFill>
              </a:rPr>
              <a:t>7cm</a:t>
            </a:r>
            <a:r>
              <a:rPr lang="en-US" sz="1900" dirty="0" smtClean="0">
                <a:solidFill>
                  <a:srgbClr val="064308"/>
                </a:solidFill>
              </a:rPr>
              <a:t> position resolution</a:t>
            </a:r>
          </a:p>
          <a:p>
            <a:pPr>
              <a:spcAft>
                <a:spcPts val="600"/>
              </a:spcAft>
            </a:pPr>
            <a:endParaRPr lang="en-US" sz="1900" dirty="0" smtClean="0">
              <a:solidFill>
                <a:srgbClr val="0643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6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val 127"/>
          <p:cNvSpPr/>
          <p:nvPr/>
        </p:nvSpPr>
        <p:spPr>
          <a:xfrm>
            <a:off x="2975550" y="1303922"/>
            <a:ext cx="1259174" cy="1244183"/>
          </a:xfrm>
          <a:prstGeom prst="ellipse">
            <a:avLst/>
          </a:prstGeom>
          <a:solidFill>
            <a:srgbClr val="FF9900"/>
          </a:solidFill>
          <a:effectLst>
            <a:glow rad="101600">
              <a:schemeClr val="bg2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31"/>
          <p:cNvGrpSpPr>
            <a:grpSpLocks/>
          </p:cNvGrpSpPr>
          <p:nvPr/>
        </p:nvGrpSpPr>
        <p:grpSpPr bwMode="auto">
          <a:xfrm>
            <a:off x="10380675" y="4317168"/>
            <a:ext cx="3889947" cy="2998032"/>
            <a:chOff x="192" y="720"/>
            <a:chExt cx="2736" cy="2385"/>
          </a:xfrm>
        </p:grpSpPr>
        <p:grpSp>
          <p:nvGrpSpPr>
            <p:cNvPr id="112" name="Group 32"/>
            <p:cNvGrpSpPr>
              <a:grpSpLocks/>
            </p:cNvGrpSpPr>
            <p:nvPr/>
          </p:nvGrpSpPr>
          <p:grpSpPr bwMode="auto">
            <a:xfrm>
              <a:off x="192" y="720"/>
              <a:ext cx="2736" cy="2385"/>
              <a:chOff x="192" y="720"/>
              <a:chExt cx="2736" cy="2385"/>
            </a:xfrm>
          </p:grpSpPr>
          <p:pic>
            <p:nvPicPr>
              <p:cNvPr id="118" name="Picture 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720"/>
                <a:ext cx="2736" cy="2385"/>
              </a:xfrm>
              <a:prstGeom prst="rect">
                <a:avLst/>
              </a:prstGeom>
              <a:blipFill dpi="0" rotWithShape="0">
                <a:blip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23" name="Text Box 34"/>
              <p:cNvSpPr txBox="1">
                <a:spLocks noChangeArrowheads="1"/>
              </p:cNvSpPr>
              <p:nvPr/>
            </p:nvSpPr>
            <p:spPr bwMode="auto">
              <a:xfrm>
                <a:off x="931" y="1246"/>
                <a:ext cx="816" cy="23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neutrons</a:t>
                </a:r>
              </a:p>
            </p:txBody>
          </p:sp>
          <p:sp>
            <p:nvSpPr>
              <p:cNvPr id="124" name="Text Box 35"/>
              <p:cNvSpPr txBox="1">
                <a:spLocks noChangeArrowheads="1"/>
              </p:cNvSpPr>
              <p:nvPr/>
            </p:nvSpPr>
            <p:spPr bwMode="auto">
              <a:xfrm>
                <a:off x="927" y="2269"/>
                <a:ext cx="864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protons</a:t>
                </a:r>
              </a:p>
            </p:txBody>
          </p:sp>
        </p:grpSp>
        <p:sp>
          <p:nvSpPr>
            <p:cNvPr id="113" name="Freeform 37"/>
            <p:cNvSpPr>
              <a:spLocks/>
            </p:cNvSpPr>
            <p:nvPr/>
          </p:nvSpPr>
          <p:spPr bwMode="auto">
            <a:xfrm>
              <a:off x="864" y="1344"/>
              <a:ext cx="1488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384"/>
                </a:cxn>
                <a:cxn ang="0">
                  <a:pos x="960" y="192"/>
                </a:cxn>
                <a:cxn ang="0">
                  <a:pos x="1488" y="0"/>
                </a:cxn>
              </a:cxnLst>
              <a:rect l="0" t="0" r="r" b="b"/>
              <a:pathLst>
                <a:path w="1488" h="528">
                  <a:moveTo>
                    <a:pt x="0" y="528"/>
                  </a:moveTo>
                  <a:lnTo>
                    <a:pt x="384" y="384"/>
                  </a:lnTo>
                  <a:lnTo>
                    <a:pt x="960" y="192"/>
                  </a:lnTo>
                  <a:lnTo>
                    <a:pt x="1488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864" y="1872"/>
              <a:ext cx="148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912" y="336"/>
                </a:cxn>
                <a:cxn ang="0">
                  <a:pos x="1248" y="432"/>
                </a:cxn>
                <a:cxn ang="0">
                  <a:pos x="1488" y="528"/>
                </a:cxn>
              </a:cxnLst>
              <a:rect l="0" t="0" r="r" b="b"/>
              <a:pathLst>
                <a:path w="1488" h="528">
                  <a:moveTo>
                    <a:pt x="0" y="0"/>
                  </a:moveTo>
                  <a:lnTo>
                    <a:pt x="384" y="144"/>
                  </a:lnTo>
                  <a:lnTo>
                    <a:pt x="912" y="336"/>
                  </a:lnTo>
                  <a:lnTo>
                    <a:pt x="1248" y="432"/>
                  </a:lnTo>
                  <a:lnTo>
                    <a:pt x="1488" y="52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864" y="1440"/>
              <a:ext cx="153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44" y="288"/>
                </a:cxn>
                <a:cxn ang="0">
                  <a:pos x="288" y="192"/>
                </a:cxn>
                <a:cxn ang="0">
                  <a:pos x="576" y="48"/>
                </a:cxn>
                <a:cxn ang="0">
                  <a:pos x="768" y="0"/>
                </a:cxn>
                <a:cxn ang="0">
                  <a:pos x="864" y="0"/>
                </a:cxn>
                <a:cxn ang="0">
                  <a:pos x="1056" y="0"/>
                </a:cxn>
                <a:cxn ang="0">
                  <a:pos x="1344" y="48"/>
                </a:cxn>
                <a:cxn ang="0">
                  <a:pos x="1440" y="96"/>
                </a:cxn>
                <a:cxn ang="0">
                  <a:pos x="1536" y="144"/>
                </a:cxn>
              </a:cxnLst>
              <a:rect l="0" t="0" r="r" b="b"/>
              <a:pathLst>
                <a:path w="1536" h="432">
                  <a:moveTo>
                    <a:pt x="0" y="432"/>
                  </a:moveTo>
                  <a:lnTo>
                    <a:pt x="144" y="288"/>
                  </a:lnTo>
                  <a:lnTo>
                    <a:pt x="288" y="192"/>
                  </a:lnTo>
                  <a:lnTo>
                    <a:pt x="576" y="48"/>
                  </a:lnTo>
                  <a:lnTo>
                    <a:pt x="768" y="0"/>
                  </a:lnTo>
                  <a:lnTo>
                    <a:pt x="864" y="0"/>
                  </a:lnTo>
                  <a:lnTo>
                    <a:pt x="1056" y="0"/>
                  </a:lnTo>
                  <a:lnTo>
                    <a:pt x="1344" y="48"/>
                  </a:lnTo>
                  <a:lnTo>
                    <a:pt x="1440" y="96"/>
                  </a:lnTo>
                  <a:lnTo>
                    <a:pt x="1536" y="14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864" y="1872"/>
              <a:ext cx="1488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44"/>
                </a:cxn>
                <a:cxn ang="0">
                  <a:pos x="288" y="240"/>
                </a:cxn>
                <a:cxn ang="0">
                  <a:pos x="576" y="384"/>
                </a:cxn>
                <a:cxn ang="0">
                  <a:pos x="768" y="432"/>
                </a:cxn>
                <a:cxn ang="0">
                  <a:pos x="864" y="432"/>
                </a:cxn>
                <a:cxn ang="0">
                  <a:pos x="1104" y="432"/>
                </a:cxn>
                <a:cxn ang="0">
                  <a:pos x="1344" y="384"/>
                </a:cxn>
                <a:cxn ang="0">
                  <a:pos x="1488" y="336"/>
                </a:cxn>
              </a:cxnLst>
              <a:rect l="0" t="0" r="r" b="b"/>
              <a:pathLst>
                <a:path w="1488" h="432">
                  <a:moveTo>
                    <a:pt x="0" y="0"/>
                  </a:moveTo>
                  <a:lnTo>
                    <a:pt x="144" y="144"/>
                  </a:lnTo>
                  <a:lnTo>
                    <a:pt x="288" y="240"/>
                  </a:lnTo>
                  <a:lnTo>
                    <a:pt x="576" y="384"/>
                  </a:lnTo>
                  <a:lnTo>
                    <a:pt x="768" y="432"/>
                  </a:lnTo>
                  <a:lnTo>
                    <a:pt x="864" y="432"/>
                  </a:lnTo>
                  <a:lnTo>
                    <a:pt x="1104" y="432"/>
                  </a:lnTo>
                  <a:lnTo>
                    <a:pt x="1344" y="384"/>
                  </a:lnTo>
                  <a:lnTo>
                    <a:pt x="1488" y="336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1"/>
            <a:ext cx="8686800" cy="508350"/>
          </a:xfrm>
        </p:spPr>
        <p:txBody>
          <a:bodyPr/>
          <a:lstStyle/>
          <a:p>
            <a:pPr algn="l"/>
            <a:r>
              <a:rPr lang="en-US" dirty="0" err="1" smtClean="0"/>
              <a:t>MoNA</a:t>
            </a:r>
            <a:r>
              <a:rPr lang="en-US" dirty="0" smtClean="0"/>
              <a:t>-LISA Experiment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32759" y="1856727"/>
            <a:ext cx="1242790" cy="183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07"/>
          <p:cNvGrpSpPr/>
          <p:nvPr/>
        </p:nvGrpSpPr>
        <p:grpSpPr>
          <a:xfrm>
            <a:off x="341553" y="1354781"/>
            <a:ext cx="1055272" cy="907677"/>
            <a:chOff x="591419" y="5092995"/>
            <a:chExt cx="1174269" cy="1137684"/>
          </a:xfrm>
        </p:grpSpPr>
        <p:sp>
          <p:nvSpPr>
            <p:cNvPr id="22" name="Oval 21"/>
            <p:cNvSpPr/>
            <p:nvPr/>
          </p:nvSpPr>
          <p:spPr bwMode="auto">
            <a:xfrm>
              <a:off x="1271141" y="5660952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415623" y="537792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89043" y="5772072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111643" y="5572172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200299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852368" y="556376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243791" y="5210686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34910" y="5602991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52368" y="5289147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330774" y="5524530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330774" y="5838374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994717" y="5815686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34910" y="5367608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08876" y="591683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069825" y="5446069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374265" y="517145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1419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026333" y="5092995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548231" y="575991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069825" y="599529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091288" y="5332545"/>
              <a:ext cx="217457" cy="2353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78216" y="5330921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498751" y="5520427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261244" y="5959814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98106" y="5152293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021759" y="5649076"/>
              <a:ext cx="217457" cy="235383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4" name="Group 138"/>
          <p:cNvGrpSpPr/>
          <p:nvPr/>
        </p:nvGrpSpPr>
        <p:grpSpPr>
          <a:xfrm>
            <a:off x="3101854" y="1457734"/>
            <a:ext cx="1010806" cy="936100"/>
            <a:chOff x="3154316" y="1218113"/>
            <a:chExt cx="1010806" cy="936100"/>
          </a:xfrm>
        </p:grpSpPr>
        <p:sp>
          <p:nvSpPr>
            <p:cNvPr id="51" name="Oval 50"/>
            <p:cNvSpPr/>
            <p:nvPr/>
          </p:nvSpPr>
          <p:spPr bwMode="auto">
            <a:xfrm>
              <a:off x="3765157" y="1671245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894997" y="1445437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331913" y="1759900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621822" y="1600414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701494" y="1750199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388821" y="1593704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740578" y="1312010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193400" y="1625002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388821" y="1374609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818747" y="1562404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583964" y="1831746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193400" y="1437207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349737" y="1875396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584242" y="1499806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857831" y="1280711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154316" y="1750199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545157" y="1218113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907448" y="1750199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552227" y="1966418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603530" y="1409233"/>
              <a:ext cx="195421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501916" y="1407937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3969701" y="1559130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756263" y="1909686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340058" y="1265423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541047" y="1661770"/>
              <a:ext cx="195421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176731" y="1064080"/>
            <a:ext cx="986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32Mg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573069" y="2631605"/>
            <a:ext cx="195421" cy="18779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719918" y="2480399"/>
            <a:ext cx="195421" cy="187795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1277196" y="2498509"/>
            <a:ext cx="195421" cy="18779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1404575" y="2256865"/>
            <a:ext cx="195421" cy="18779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1749898" y="2321265"/>
            <a:ext cx="195421" cy="18779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239684" y="2293922"/>
            <a:ext cx="195421" cy="187795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560912" y="2432308"/>
            <a:ext cx="195421" cy="187795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365491" y="2591923"/>
            <a:ext cx="195421" cy="187795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581214" y="2137128"/>
            <a:ext cx="195421" cy="187795"/>
          </a:xfrm>
          <a:prstGeom prst="ellipse">
            <a:avLst/>
          </a:prstGeom>
          <a:solidFill>
            <a:srgbClr val="2D2DB9">
              <a:lumMod val="75000"/>
            </a:srgbClr>
          </a:solidFill>
          <a:ln w="9525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114800" y="929168"/>
            <a:ext cx="1678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Pre-fragment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Very n-rich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Excited, E*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Expanding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Deformed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5497789" y="1844235"/>
            <a:ext cx="1242790" cy="183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999954" y="749285"/>
            <a:ext cx="2067846" cy="2006065"/>
            <a:chOff x="6947486" y="524655"/>
            <a:chExt cx="2067846" cy="2006065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8496695" y="1840055"/>
              <a:ext cx="388022" cy="223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8410728" y="1161174"/>
              <a:ext cx="604604" cy="5081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 bwMode="auto">
            <a:xfrm>
              <a:off x="8308099" y="1124723"/>
              <a:ext cx="181704" cy="189144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409991" y="1741484"/>
              <a:ext cx="181704" cy="189144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02930" y="1643831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632770" y="1418023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069686" y="1732486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359595" y="1573000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39267" y="1722785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126594" y="1566289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478351" y="1284596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081624" y="1452125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556520" y="1534990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321737" y="1804332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27549" y="1832992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322015" y="1472391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595603" y="1253297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178000" y="1265649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645221" y="1722785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290000" y="1939004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341303" y="1411799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434559" y="1305573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7474" y="1531716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494036" y="1882272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947486" y="1558449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278819" y="1634356"/>
              <a:ext cx="195420" cy="187795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flipH="1" flipV="1">
              <a:off x="7015397" y="524655"/>
              <a:ext cx="119692" cy="34353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 bwMode="auto">
            <a:xfrm>
              <a:off x="7048385" y="769620"/>
              <a:ext cx="181704" cy="189144"/>
            </a:xfrm>
            <a:prstGeom prst="ellipse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588999" y="2197055"/>
              <a:ext cx="195420" cy="18779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0000">
                  <a:satMod val="175000"/>
                  <a:alpha val="40000"/>
                </a:srgbClr>
              </a:glow>
              <a:outerShdw blurRad="76200" dist="38100" dir="2700000" sx="110000" sy="11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7704715" y="2307248"/>
              <a:ext cx="388022" cy="223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7417103" y="712097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chemeClr val="tx1"/>
                  </a:solidFill>
                </a:rPr>
                <a:t>Decay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68484"/>
            <a:ext cx="3589362" cy="32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806130" y="4783643"/>
            <a:ext cx="1009706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33CC33"/>
                </a:solidFill>
                <a:latin typeface="Arial" charset="0"/>
              </a:rPr>
              <a:t>“Soft”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1527786" y="3306273"/>
            <a:ext cx="1206769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“Stiff”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626314" y="3507698"/>
            <a:ext cx="5884944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chemeClr val="tx1"/>
                </a:solidFill>
              </a:rPr>
              <a:t>At </a:t>
            </a:r>
            <a:r>
              <a:rPr lang="en-US" sz="2300" b="1" dirty="0" smtClean="0">
                <a:solidFill>
                  <a:schemeClr val="tx1"/>
                </a:solidFill>
                <a:latin typeface="Symbol" pitchFamily="18" charset="2"/>
              </a:rPr>
              <a:t>r/r</a:t>
            </a:r>
            <a:r>
              <a:rPr lang="en-US" sz="2300" b="1" baseline="-25000" dirty="0" smtClean="0">
                <a:solidFill>
                  <a:schemeClr val="tx1"/>
                </a:solidFill>
              </a:rPr>
              <a:t>0</a:t>
            </a:r>
            <a:r>
              <a:rPr lang="en-US" sz="2300" b="1" dirty="0" smtClean="0">
                <a:solidFill>
                  <a:schemeClr val="tx1"/>
                </a:solidFill>
              </a:rPr>
              <a:t> &lt; 1: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Soft is more repulsive = emit more neutrons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Stiff is less repulsive = emit less neutrons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Kohley – NuSYM14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3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40" grpId="0"/>
      <p:bldP spid="106" grpId="0" animBg="1"/>
      <p:bldP spid="107" grpId="0" animBg="1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21.9|40.5|8|55.9|2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9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9.9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9A41C97AA4240A809E54C96C8C657" ma:contentTypeVersion="0" ma:contentTypeDescription="Create a new document." ma:contentTypeScope="" ma:versionID="7368578e693ffb2d784f86fdb9aba6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BDD7563-2609-4D5A-A892-A27232C5F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BE8FE59-01DD-4B8A-B858-47D0AA5B52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BCA22-6E20-4C71-AFAC-46122DD6B1EA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13137</TotalTime>
  <Pages>23</Pages>
  <Words>1306</Words>
  <Application>Microsoft Office PowerPoint</Application>
  <PresentationFormat>Custom</PresentationFormat>
  <Paragraphs>271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Gill Sans</vt:lpstr>
      <vt:lpstr>Helvetica</vt:lpstr>
      <vt:lpstr>Symbol</vt:lpstr>
      <vt:lpstr>Tahoma</vt:lpstr>
      <vt:lpstr>Times New Roman</vt:lpstr>
      <vt:lpstr>Wingdings</vt:lpstr>
      <vt:lpstr>ヒラギノ角ゴ Pro W3</vt:lpstr>
      <vt:lpstr>10_CKG FRIB no-line h</vt:lpstr>
      <vt:lpstr>Equation</vt:lpstr>
      <vt:lpstr>Constraints on Esym(r)-L from RIB induced reactions…and more</vt:lpstr>
      <vt:lpstr>Outline</vt:lpstr>
      <vt:lpstr>Introduction</vt:lpstr>
      <vt:lpstr>Using RIBs to explore EoS</vt:lpstr>
      <vt:lpstr>NSCL – Fast Fragmentation</vt:lpstr>
      <vt:lpstr>MoNA-(LISA) Experiment 32Mg + 9Be @ 73 MeV/u</vt:lpstr>
      <vt:lpstr>MoNA Experiment</vt:lpstr>
      <vt:lpstr>MoNA Experiment</vt:lpstr>
      <vt:lpstr>MoNA-LISA Experiment</vt:lpstr>
      <vt:lpstr>MoNA-LISA Experiment</vt:lpstr>
      <vt:lpstr>Constraints on Esym(r)</vt:lpstr>
      <vt:lpstr>Future MoNA-LISA Program</vt:lpstr>
      <vt:lpstr>New observables for Esym(r) from HICs</vt:lpstr>
      <vt:lpstr>IU: Dinuclear system experiments</vt:lpstr>
      <vt:lpstr>Confront experiment with theory</vt:lpstr>
      <vt:lpstr>Binary break-up dynamics</vt:lpstr>
      <vt:lpstr>Isospin transport and Esym</vt:lpstr>
      <vt:lpstr>Time-scale and Esym</vt:lpstr>
      <vt:lpstr>Summary and Future Outlook</vt:lpstr>
      <vt:lpstr>Acknowledgments</vt:lpstr>
      <vt:lpstr>Symmetry Energy</vt:lpstr>
      <vt:lpstr>Nuclear structure beyond the dripline</vt:lpstr>
      <vt:lpstr>Symmetry energy with MoNA</vt:lpstr>
      <vt:lpstr>MoNA-LISA Experiment</vt:lpstr>
      <vt:lpstr>RIBs – Balance of intensity and sensitivity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creator>Thomas Glasmacher</dc:creator>
  <cp:lastModifiedBy>Kohley</cp:lastModifiedBy>
  <cp:revision>941</cp:revision>
  <cp:lastPrinted>2003-05-09T03:33:16Z</cp:lastPrinted>
  <dcterms:created xsi:type="dcterms:W3CDTF">2010-11-26T22:03:55Z</dcterms:created>
  <dcterms:modified xsi:type="dcterms:W3CDTF">2014-07-07T00:12:59Z</dcterms:modified>
</cp:coreProperties>
</file>