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3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4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5.xml" ContentType="application/vnd.openxmlformats-officedocument.presentationml.notesSlide+xml"/>
  <Override PartName="/ppt/embeddings/oleObject28.bin" ContentType="application/vnd.openxmlformats-officedocument.oleObject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1439" r:id="rId3"/>
    <p:sldId id="1411" r:id="rId4"/>
    <p:sldId id="1367" r:id="rId5"/>
    <p:sldId id="1443" r:id="rId6"/>
    <p:sldId id="1414" r:id="rId7"/>
    <p:sldId id="1293" r:id="rId8"/>
    <p:sldId id="1415" r:id="rId9"/>
    <p:sldId id="1440" r:id="rId10"/>
    <p:sldId id="1416" r:id="rId11"/>
    <p:sldId id="1422" r:id="rId12"/>
    <p:sldId id="1418" r:id="rId13"/>
    <p:sldId id="1419" r:id="rId14"/>
    <p:sldId id="1420" r:id="rId15"/>
    <p:sldId id="1421" r:id="rId16"/>
    <p:sldId id="1385" r:id="rId17"/>
    <p:sldId id="1441" r:id="rId18"/>
    <p:sldId id="1427" r:id="rId19"/>
    <p:sldId id="1442" r:id="rId20"/>
    <p:sldId id="1435" r:id="rId21"/>
    <p:sldId id="1393" r:id="rId22"/>
    <p:sldId id="1389" r:id="rId23"/>
    <p:sldId id="132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A1F01"/>
    <a:srgbClr val="374B41"/>
    <a:srgbClr val="F5E33F"/>
    <a:srgbClr val="004200"/>
    <a:srgbClr val="0000CA"/>
    <a:srgbClr val="DE0000"/>
    <a:srgbClr val="616161"/>
    <a:srgbClr val="F40000"/>
    <a:srgbClr val="B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1" autoAdjust="0"/>
    <p:restoredTop sz="90508" autoAdjust="0"/>
  </p:normalViewPr>
  <p:slideViewPr>
    <p:cSldViewPr snapToGrid="0">
      <p:cViewPr varScale="1">
        <p:scale>
          <a:sx n="89" d="100"/>
          <a:sy n="89" d="100"/>
        </p:scale>
        <p:origin x="-16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38.emf"/><Relationship Id="rId3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3.emf"/><Relationship Id="rId3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E8B4BE-FD93-9B4F-8BCB-2FE117FF4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29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48809-31D2-CE44-BC8C-6B1E777A9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14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7F53F-8C12-5342-9F99-9A5C7BB28380}" type="slidenum">
              <a:rPr lang="en-US"/>
              <a:pPr/>
              <a:t>0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394BA-58A3-C64A-B58B-85D211A33F58}" type="slidenum">
              <a:rPr lang="en-US"/>
              <a:pPr/>
              <a:t>9</a:t>
            </a:fld>
            <a:endParaRPr lang="en-US"/>
          </a:p>
        </p:txBody>
      </p:sp>
      <p:sp>
        <p:nvSpPr>
          <p:cNvPr id="236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8809-31D2-CE44-BC8C-6B1E777A97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9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8809-31D2-CE44-BC8C-6B1E777A97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90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8809-31D2-CE44-BC8C-6B1E777A97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8809-31D2-CE44-BC8C-6B1E777A97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4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8809-31D2-CE44-BC8C-6B1E777A97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9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8809-31D2-CE44-BC8C-6B1E777A97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F9B-25DD-4F48-B428-CC3083FD75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F9B-25DD-4F48-B428-CC3083FD75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FD22-C355-49D3-908C-1755D96773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1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8809-31D2-CE44-BC8C-6B1E777A97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7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394BA-58A3-C64A-B58B-85D211A33F58}" type="slidenum">
              <a:rPr lang="en-US"/>
              <a:pPr/>
              <a:t>5</a:t>
            </a:fld>
            <a:endParaRPr lang="en-US"/>
          </a:p>
        </p:txBody>
      </p:sp>
      <p:sp>
        <p:nvSpPr>
          <p:cNvPr id="236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394BA-58A3-C64A-B58B-85D211A33F58}" type="slidenum">
              <a:rPr lang="en-US"/>
              <a:pPr/>
              <a:t>6</a:t>
            </a:fld>
            <a:endParaRPr lang="en-US"/>
          </a:p>
        </p:txBody>
      </p:sp>
      <p:sp>
        <p:nvSpPr>
          <p:cNvPr id="236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394BA-58A3-C64A-B58B-85D211A33F58}" type="slidenum">
              <a:rPr lang="en-US"/>
              <a:pPr/>
              <a:t>7</a:t>
            </a:fld>
            <a:endParaRPr lang="en-US"/>
          </a:p>
        </p:txBody>
      </p:sp>
      <p:sp>
        <p:nvSpPr>
          <p:cNvPr id="236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394BA-58A3-C64A-B58B-85D211A33F58}" type="slidenum">
              <a:rPr lang="en-US"/>
              <a:pPr/>
              <a:t>8</a:t>
            </a:fld>
            <a:endParaRPr lang="en-US"/>
          </a:p>
        </p:txBody>
      </p:sp>
      <p:sp>
        <p:nvSpPr>
          <p:cNvPr id="236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473AF-DB64-8F4B-83DF-0CEE13156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508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03F7A7-E85E-7B4A-8A20-5C1818B52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000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AC8D3D-B437-574D-9CB9-DBA7414F6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6750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84338" y="6545263"/>
            <a:ext cx="5551487" cy="2682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</p:spPr>
        <p:txBody>
          <a:bodyPr/>
          <a:lstStyle>
            <a:lvl1pPr>
              <a:defRPr/>
            </a:lvl1pPr>
          </a:lstStyle>
          <a:p>
            <a:fld id="{659EBF70-4B28-384F-B9C4-D0DFDF648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473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8E282B-BE3C-BC41-86A3-BEE1E02B2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2133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73ACC8-0B1F-684B-82D1-FBD9C28A2F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8473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47CBD9-CD03-8847-8D8C-F8DB5D056C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062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AC739F-649F-BF46-97F9-E1A5A0DEA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1246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8E5E35-4575-954A-AEE7-59EB2DE5C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599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52D0C7-BA79-BD4F-B30F-C8F38A3AC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094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204879-81F3-9847-8383-939400186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6649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B5C28-4017-1842-8BE9-351216C4D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593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71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4338" y="6545263"/>
            <a:ext cx="55514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71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11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FF93A58-3E7E-C841-AF8B-BE9BEBE4B4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2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8.emf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4.emf"/><Relationship Id="rId5" Type="http://schemas.openxmlformats.org/officeDocument/2006/relationships/image" Target="../media/image28.emf"/><Relationship Id="rId6" Type="http://schemas.openxmlformats.org/officeDocument/2006/relationships/image" Target="../media/image30.emf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6.emf"/><Relationship Id="rId10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4.gi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3.emf"/><Relationship Id="rId9" Type="http://schemas.openxmlformats.org/officeDocument/2006/relationships/image" Target="../media/image35.gif"/><Relationship Id="rId10" Type="http://schemas.openxmlformats.org/officeDocument/2006/relationships/image" Target="../media/image36.gif"/><Relationship Id="rId11" Type="http://schemas.openxmlformats.org/officeDocument/2006/relationships/image" Target="../media/image37.gi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28.emf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28.emf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6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45.gi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8.emf"/><Relationship Id="rId7" Type="http://schemas.openxmlformats.org/officeDocument/2006/relationships/image" Target="../media/image46.gi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3.emf"/><Relationship Id="rId10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gi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7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170966"/>
            <a:ext cx="9144000" cy="28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F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Scaling properties </a:t>
            </a:r>
            <a:br>
              <a:rPr lang="en-US" sz="4400" b="1" dirty="0" smtClean="0">
                <a:solidFill>
                  <a:srgbClr val="F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4400" b="1" dirty="0" smtClean="0">
                <a:solidFill>
                  <a:srgbClr val="F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of light-cluster production</a:t>
            </a:r>
            <a:endParaRPr lang="en-US" sz="3600" b="1" dirty="0">
              <a:solidFill>
                <a:srgbClr val="AD00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solidFill>
            <a:srgbClr val="071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76" name="Picture 28" descr="nscl_logo_nbg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8" y="4038599"/>
            <a:ext cx="1921652" cy="240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76444" y="2551092"/>
            <a:ext cx="6324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800" b="1" dirty="0" smtClean="0"/>
              <a:t>Zbigniew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Chaj</a:t>
            </a:r>
            <a:r>
              <a:rPr lang="en-US" sz="2800" b="1" dirty="0" err="1" smtClean="0"/>
              <a:t>ę</a:t>
            </a:r>
            <a:r>
              <a:rPr lang="pl-PL" sz="2800" b="1" dirty="0" err="1" smtClean="0"/>
              <a:t>cki</a:t>
            </a:r>
            <a:endParaRPr lang="pl-PL" sz="2800" b="1" dirty="0" smtClean="0"/>
          </a:p>
          <a:p>
            <a:pPr>
              <a:lnSpc>
                <a:spcPct val="140000"/>
              </a:lnSpc>
            </a:pPr>
            <a:r>
              <a:rPr lang="pl-PL" sz="2000" i="1" dirty="0" err="1" smtClean="0"/>
              <a:t>National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Superconducting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Cyclotron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Laboratory</a:t>
            </a: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pl-PL" sz="2000" i="1" dirty="0" smtClean="0"/>
              <a:t> Michigan </a:t>
            </a:r>
            <a:r>
              <a:rPr lang="pl-PL" sz="2000" i="1" dirty="0" err="1" smtClean="0"/>
              <a:t>State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University</a:t>
            </a:r>
            <a:endParaRPr lang="pl-PL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47089" y="4537354"/>
            <a:ext cx="52988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Outline: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EoS</a:t>
            </a:r>
            <a:r>
              <a:rPr lang="en-US" sz="1800" dirty="0" smtClean="0"/>
              <a:t>: symmetry energy</a:t>
            </a:r>
            <a:br>
              <a:rPr lang="en-US" sz="1800" dirty="0" smtClean="0"/>
            </a:br>
            <a:r>
              <a:rPr lang="en-US" sz="1800" dirty="0" smtClean="0"/>
              <a:t>p and </a:t>
            </a:r>
            <a:r>
              <a:rPr lang="en-US" sz="1800" dirty="0" smtClean="0">
                <a:latin typeface="Symbol" charset="2"/>
                <a:cs typeface="Symbol" charset="2"/>
              </a:rPr>
              <a:t>r</a:t>
            </a:r>
            <a:r>
              <a:rPr lang="en-US" sz="1800" dirty="0" smtClean="0"/>
              <a:t> dependence?, effective mass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Transport models </a:t>
            </a:r>
            <a:r>
              <a:rPr lang="en-US" sz="1800" dirty="0" err="1" smtClean="0"/>
              <a:t>vs</a:t>
            </a:r>
            <a:r>
              <a:rPr lang="en-US" sz="1800" dirty="0" smtClean="0"/>
              <a:t> data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Old approach: coalescence invariant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New approach: chemical potential scaling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D13D5-3A0D-0341-A0F1-7CF43E2DFD89}" type="slidenum">
              <a:rPr lang="en-US"/>
              <a:pPr/>
              <a:t>9</a:t>
            </a:fld>
            <a:endParaRPr lang="en-US"/>
          </a:p>
        </p:txBody>
      </p:sp>
      <p:sp>
        <p:nvSpPr>
          <p:cNvPr id="2368521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ImQMD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– effective mass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12700" y="823260"/>
            <a:ext cx="9131300" cy="564456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3652" y="5941180"/>
            <a:ext cx="2990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74B41"/>
                </a:solidFill>
              </a:rPr>
              <a:t>Coalescence ratios</a:t>
            </a:r>
            <a:endParaRPr lang="en-US" sz="2400" dirty="0"/>
          </a:p>
        </p:txBody>
      </p:sp>
      <p:pic>
        <p:nvPicPr>
          <p:cNvPr id="6" name="Picture 5" descr="DoubleRatios_CI_Rebinn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" y="919761"/>
            <a:ext cx="9065407" cy="4236918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74890"/>
              </p:ext>
            </p:extLst>
          </p:nvPr>
        </p:nvGraphicFramePr>
        <p:xfrm>
          <a:off x="4886326" y="5495450"/>
          <a:ext cx="4257674" cy="1028565"/>
        </p:xfrm>
        <a:graphic>
          <a:graphicData uri="http://schemas.openxmlformats.org/drawingml/2006/table">
            <a:tbl>
              <a:tblPr/>
              <a:tblGrid>
                <a:gridCol w="877565"/>
                <a:gridCol w="855581"/>
                <a:gridCol w="833066"/>
                <a:gridCol w="855581"/>
                <a:gridCol w="835881"/>
              </a:tblGrid>
              <a:tr h="342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Skyrme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en-US" sz="18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MeV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 (MeV)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*/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en-US" sz="1800" b="1" i="0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1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SLy4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SkM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0.76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6" name="Picture 35" descr="xxratios_120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4" t="38667" r="9024" b="55752"/>
          <a:stretch/>
        </p:blipFill>
        <p:spPr>
          <a:xfrm>
            <a:off x="5109400" y="2192940"/>
            <a:ext cx="1153264" cy="8644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2990" y="5168248"/>
            <a:ext cx="4573535" cy="867930"/>
            <a:chOff x="4844682" y="3764599"/>
            <a:chExt cx="4573535" cy="867930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6303079" y="4219419"/>
              <a:ext cx="282977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6212328" y="3764599"/>
              <a:ext cx="3205889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Y(n)</a:t>
              </a:r>
              <a:r>
                <a:rPr lang="en-US" sz="2400" dirty="0">
                  <a:solidFill>
                    <a:srgbClr val="FF0000"/>
                  </a:solidFill>
                  <a:latin typeface="Times New Roman" charset="0"/>
                </a:rPr>
                <a:t>/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Y(</a:t>
              </a:r>
              <a:r>
                <a:rPr lang="en-US" sz="2400" dirty="0">
                  <a:solidFill>
                    <a:srgbClr val="FF0000"/>
                  </a:solidFill>
                  <a:latin typeface="Times New Roman" charset="0"/>
                </a:rPr>
                <a:t>p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); 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124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Sn+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124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Y(n)/Y(p); 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112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</a:t>
              </a:r>
              <a:r>
                <a:rPr lang="en-US" sz="2400" dirty="0">
                  <a:solidFill>
                    <a:srgbClr val="FF0000"/>
                  </a:solidFill>
                  <a:latin typeface="Times New Roman" charset="0"/>
                </a:rPr>
                <a:t>+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112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44682" y="39887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DR(n/p)=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004" y="5990592"/>
            <a:ext cx="5763590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ImQMD05_sky: incorporate </a:t>
            </a:r>
            <a:r>
              <a:rPr lang="en-US" sz="1400" dirty="0" err="1"/>
              <a:t>Skyrme</a:t>
            </a:r>
            <a:r>
              <a:rPr lang="en-US" sz="1400" dirty="0"/>
              <a:t> interactions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Y. Zhang</a:t>
            </a:r>
            <a:r>
              <a:rPr lang="en-US" sz="1400" dirty="0"/>
              <a:t>, Tsang, , PLB 732 (2014) 186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627656" y="978150"/>
            <a:ext cx="4321092" cy="437977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9" name="Picture 28" descr="DoubleRatios_CI_Rebinned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 t="21062" r="35223" b="49638"/>
          <a:stretch/>
        </p:blipFill>
        <p:spPr>
          <a:xfrm>
            <a:off x="5137478" y="1341277"/>
            <a:ext cx="1227287" cy="124139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36327" y="2140338"/>
            <a:ext cx="169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en-US" sz="2000" b="1" baseline="30000" dirty="0" smtClean="0"/>
              <a:t>*</a:t>
            </a:r>
            <a:r>
              <a:rPr lang="en-US" sz="2000" b="1" baseline="-25000" dirty="0" smtClean="0"/>
              <a:t>n </a:t>
            </a:r>
            <a:r>
              <a:rPr lang="en-US" sz="2000" b="1" dirty="0" smtClean="0"/>
              <a:t>&lt; m</a:t>
            </a:r>
            <a:r>
              <a:rPr lang="en-US" sz="2000" b="1" baseline="30000" dirty="0" smtClean="0"/>
              <a:t>*</a:t>
            </a:r>
            <a:r>
              <a:rPr lang="en-US" sz="2000" b="1" baseline="-25000" dirty="0" smtClean="0"/>
              <a:t>p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17476" y="1308181"/>
            <a:ext cx="2230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(coalescence)</a:t>
            </a:r>
          </a:p>
          <a:p>
            <a:endParaRPr lang="en-US" sz="500" b="1" dirty="0"/>
          </a:p>
          <a:p>
            <a:r>
              <a:rPr lang="en-US" sz="2000" b="1" dirty="0" smtClean="0"/>
              <a:t> m</a:t>
            </a:r>
            <a:r>
              <a:rPr lang="en-US" sz="2000" b="1" baseline="30000" dirty="0" smtClean="0"/>
              <a:t>*</a:t>
            </a:r>
            <a:r>
              <a:rPr lang="en-US" sz="2000" b="1" baseline="-25000" dirty="0" smtClean="0"/>
              <a:t>n </a:t>
            </a:r>
            <a:r>
              <a:rPr lang="en-US" sz="2000" b="1" dirty="0" smtClean="0"/>
              <a:t>&gt; m</a:t>
            </a:r>
            <a:r>
              <a:rPr lang="en-US" sz="2000" b="1" baseline="30000" dirty="0" smtClean="0"/>
              <a:t>*</a:t>
            </a:r>
            <a:r>
              <a:rPr lang="en-US" sz="2000" b="1" baseline="-25000" dirty="0" smtClean="0"/>
              <a:t>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935395" y="819737"/>
            <a:ext cx="3766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Coupland et al, arXiv</a:t>
            </a:r>
            <a:r>
              <a:rPr lang="en-US" dirty="0">
                <a:solidFill>
                  <a:schemeClr val="bg2"/>
                </a:solidFill>
              </a:rPr>
              <a:t>:</a:t>
            </a:r>
            <a:r>
              <a:rPr lang="en-US" dirty="0" smtClean="0">
                <a:solidFill>
                  <a:schemeClr val="bg2"/>
                </a:solidFill>
              </a:rPr>
              <a:t>1406.4546 (2014)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9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What can we learn from data?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285" y="958813"/>
            <a:ext cx="8666177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n-US" sz="2800" dirty="0" smtClean="0"/>
              <a:t>Until now: we had to use coalescence invariant spectra to compare data to theoretical models</a:t>
            </a:r>
          </a:p>
          <a:p>
            <a:pPr marL="742950" lvl="1" indent="-285750">
              <a:spcAft>
                <a:spcPts val="1200"/>
              </a:spcAft>
              <a:buFont typeface="Wingdings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Can we overcome this limitation?</a:t>
            </a:r>
            <a:r>
              <a:rPr lang="en-US" sz="2800" dirty="0" smtClean="0"/>
              <a:t> (we do not always measure neutrons)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n-US" sz="2800" dirty="0" smtClean="0"/>
              <a:t>Issues with cluster production in transport models</a:t>
            </a:r>
          </a:p>
          <a:p>
            <a:pPr marL="742950" lvl="1" indent="-285750">
              <a:spcAft>
                <a:spcPts val="1200"/>
              </a:spcAft>
              <a:buFont typeface="Wingdings" charset="2"/>
              <a:buChar char="Ø"/>
            </a:pPr>
            <a:r>
              <a:rPr lang="en-US" sz="2800" dirty="0" smtClean="0"/>
              <a:t>What drives the relative abundance of clusters?</a:t>
            </a:r>
          </a:p>
          <a:p>
            <a:pPr marL="742950" lvl="1" indent="-285750">
              <a:spcAft>
                <a:spcPts val="1200"/>
              </a:spcAft>
              <a:buFont typeface="Wingdings" charset="2"/>
              <a:buChar char="Ø"/>
            </a:pPr>
            <a:r>
              <a:rPr lang="en-US" sz="2800" dirty="0" smtClean="0"/>
              <a:t>We want to understand it to be able to compare data to theory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Can we avoid neutrons?</a:t>
            </a:r>
          </a:p>
        </p:txBody>
      </p:sp>
    </p:spTree>
    <p:extLst>
      <p:ext uri="{BB962C8B-B14F-4D97-AF65-F5344CB8AC3E}">
        <p14:creationId xmlns:p14="http://schemas.microsoft.com/office/powerpoint/2010/main" val="2245043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What can we learn from data?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15025"/>
              </p:ext>
            </p:extLst>
          </p:nvPr>
        </p:nvGraphicFramePr>
        <p:xfrm>
          <a:off x="1173102" y="5086520"/>
          <a:ext cx="4098922" cy="131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36" name="Equation" r:id="rId4" imgW="1460500" imgH="469900" progId="Equation.3">
                  <p:embed/>
                </p:oleObj>
              </mc:Choice>
              <mc:Fallback>
                <p:oleObj name="Equation" r:id="rId4" imgW="1460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02" y="5086520"/>
                        <a:ext cx="4098922" cy="1314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BD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696" y="829768"/>
            <a:ext cx="8073526" cy="4052676"/>
            <a:chOff x="225783" y="768712"/>
            <a:chExt cx="5750325" cy="2686553"/>
          </a:xfrm>
        </p:grpSpPr>
        <p:pic>
          <p:nvPicPr>
            <p:cNvPr id="14" name="Picture 13" descr="Ratios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4" t="46777" r="34840" b="-1"/>
            <a:stretch/>
          </p:blipFill>
          <p:spPr>
            <a:xfrm>
              <a:off x="225783" y="768712"/>
              <a:ext cx="5750325" cy="268655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1690135" y="2549425"/>
              <a:ext cx="1607204" cy="27210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7" name="Picture 16" descr="Ratios.eps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0" t="41552" r="81001" b="54897"/>
            <a:stretch/>
          </p:blipFill>
          <p:spPr>
            <a:xfrm>
              <a:off x="996264" y="1058909"/>
              <a:ext cx="693871" cy="239531"/>
            </a:xfrm>
            <a:prstGeom prst="rect">
              <a:avLst/>
            </a:prstGeom>
          </p:spPr>
        </p:pic>
        <p:pic>
          <p:nvPicPr>
            <p:cNvPr id="18" name="Picture 17" descr="Ratios.eps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9" t="41398" r="55770" b="54603"/>
            <a:stretch/>
          </p:blipFill>
          <p:spPr>
            <a:xfrm>
              <a:off x="3502621" y="2350183"/>
              <a:ext cx="456589" cy="2179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3921854" y="2577441"/>
              <a:ext cx="1783515" cy="27210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87088" y="831131"/>
              <a:ext cx="373510" cy="28949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92323" y="849808"/>
              <a:ext cx="261456" cy="28949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261890"/>
              </p:ext>
            </p:extLst>
          </p:nvPr>
        </p:nvGraphicFramePr>
        <p:xfrm>
          <a:off x="6100463" y="829767"/>
          <a:ext cx="3016952" cy="84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37" name="Equation" r:id="rId8" imgW="1460500" imgH="406400" progId="Equation.3">
                  <p:embed/>
                </p:oleObj>
              </mc:Choice>
              <mc:Fallback>
                <p:oleObj name="Equation" r:id="rId8" imgW="1460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00463" y="829767"/>
                        <a:ext cx="3016952" cy="840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DE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02499" y="1599098"/>
            <a:ext cx="35189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Scaling laws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  in the data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1000" b="1" dirty="0" smtClean="0">
                <a:solidFill>
                  <a:srgbClr val="FF0000"/>
                </a:solidFill>
              </a:rPr>
              <a:t/>
            </a:r>
            <a:br>
              <a:rPr lang="en-US" sz="1000" b="1" dirty="0" smtClean="0">
                <a:solidFill>
                  <a:srgbClr val="FF0000"/>
                </a:solidFill>
              </a:rPr>
            </a:b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9000" y="5593357"/>
            <a:ext cx="359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</a:t>
            </a:r>
            <a:r>
              <a:rPr lang="en-US" sz="2600" dirty="0" smtClean="0"/>
              <a:t>s a function of E</a:t>
            </a:r>
            <a:r>
              <a:rPr lang="en-US" sz="2600" baseline="-25000" dirty="0" smtClean="0"/>
              <a:t>CM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 rot="5400000">
            <a:off x="7116917" y="3256773"/>
            <a:ext cx="34162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Z. Chajecki et al, ArXiv:1402.5216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902729" y="1099618"/>
            <a:ext cx="5037077" cy="2862443"/>
            <a:chOff x="2902729" y="1099618"/>
            <a:chExt cx="5037077" cy="2862443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940829" y="1206135"/>
              <a:ext cx="402700" cy="399051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ＭＳ Ｐゴシック" charset="0"/>
                  <a:cs typeface="Arial" charset="0"/>
                </a:rPr>
                <a:t>n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659487" y="1099618"/>
              <a:ext cx="775769" cy="697161"/>
              <a:chOff x="9883697" y="3023098"/>
              <a:chExt cx="775769" cy="697161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10256766" y="3023098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0076581" y="3321208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9883697" y="3023098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131882" y="3082491"/>
                <a:ext cx="2497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t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2902729" y="3371417"/>
              <a:ext cx="402700" cy="3990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ＭＳ Ｐゴシック" charset="0"/>
                  <a:cs typeface="Arial" charset="0"/>
                </a:rPr>
                <a:t>p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621387" y="3264900"/>
              <a:ext cx="775769" cy="697161"/>
              <a:chOff x="9883697" y="3023098"/>
              <a:chExt cx="775769" cy="697161"/>
            </a:xfrm>
          </p:grpSpPr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0256766" y="3023098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10076581" y="3321208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9883697" y="3023098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883697" y="3082491"/>
                <a:ext cx="775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He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206906" y="3066321"/>
              <a:ext cx="732900" cy="697161"/>
              <a:chOff x="9328597" y="1388806"/>
              <a:chExt cx="732900" cy="697161"/>
            </a:xfrm>
          </p:grpSpPr>
          <p:sp>
            <p:nvSpPr>
              <p:cNvPr id="2" name="Oval 1"/>
              <p:cNvSpPr>
                <a:spLocks noChangeAspect="1"/>
              </p:cNvSpPr>
              <p:nvPr/>
            </p:nvSpPr>
            <p:spPr>
              <a:xfrm>
                <a:off x="9638166" y="1401506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9343681" y="1686916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9328597" y="1388806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9658797" y="1674556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459116" y="1397399"/>
                <a:ext cx="54027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endParaRPr lang="en-US" sz="3200" b="1" dirty="0">
                  <a:solidFill>
                    <a:schemeClr val="bg1"/>
                  </a:solidFill>
                  <a:latin typeface="Symbol" charset="2"/>
                  <a:cs typeface="Symbol" charset="2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313816" y="3159925"/>
              <a:ext cx="705919" cy="461665"/>
              <a:chOff x="9360347" y="2232398"/>
              <a:chExt cx="705919" cy="461665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9663566" y="2290506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9360347" y="2290506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521482" y="2232398"/>
                <a:ext cx="332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d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2277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tio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46777" r="34840" b="-1"/>
          <a:stretch/>
        </p:blipFill>
        <p:spPr>
          <a:xfrm>
            <a:off x="711347" y="787389"/>
            <a:ext cx="7480102" cy="34947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Single particle ratios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 descr="Ratio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46773" r="34778" b="-850"/>
          <a:stretch/>
        </p:blipFill>
        <p:spPr>
          <a:xfrm>
            <a:off x="673765" y="786362"/>
            <a:ext cx="7523814" cy="3550918"/>
          </a:xfrm>
          <a:prstGeom prst="rect">
            <a:avLst/>
          </a:prstGeom>
        </p:spPr>
      </p:pic>
      <p:pic>
        <p:nvPicPr>
          <p:cNvPr id="10" name="Picture 9" descr="Ratio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41552" r="61887" b="54449"/>
          <a:stretch/>
        </p:blipFill>
        <p:spPr>
          <a:xfrm>
            <a:off x="1537853" y="1114560"/>
            <a:ext cx="3206202" cy="269788"/>
          </a:xfrm>
          <a:prstGeom prst="rect">
            <a:avLst/>
          </a:prstGeom>
        </p:spPr>
      </p:pic>
      <p:pic>
        <p:nvPicPr>
          <p:cNvPr id="11" name="Picture 10" descr="Ratio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83541" r="61821" b="12460"/>
          <a:stretch/>
        </p:blipFill>
        <p:spPr>
          <a:xfrm>
            <a:off x="1552017" y="3202320"/>
            <a:ext cx="3206202" cy="269788"/>
          </a:xfrm>
          <a:prstGeom prst="rect">
            <a:avLst/>
          </a:prstGeom>
        </p:spPr>
      </p:pic>
      <p:pic>
        <p:nvPicPr>
          <p:cNvPr id="12" name="Picture 11" descr="Ratio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7" t="83308" r="36000" b="12693"/>
          <a:stretch/>
        </p:blipFill>
        <p:spPr>
          <a:xfrm>
            <a:off x="4882863" y="3190396"/>
            <a:ext cx="3206202" cy="269788"/>
          </a:xfrm>
          <a:prstGeom prst="rect">
            <a:avLst/>
          </a:prstGeom>
        </p:spPr>
      </p:pic>
      <p:pic>
        <p:nvPicPr>
          <p:cNvPr id="13" name="Picture 12" descr="Ratio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9" t="41398" r="35678" b="54603"/>
          <a:stretch/>
        </p:blipFill>
        <p:spPr>
          <a:xfrm>
            <a:off x="4921960" y="2919833"/>
            <a:ext cx="3206202" cy="269788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19349"/>
              </p:ext>
            </p:extLst>
          </p:nvPr>
        </p:nvGraphicFramePr>
        <p:xfrm>
          <a:off x="233248" y="4349087"/>
          <a:ext cx="5278969" cy="742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296" name="Equation" r:id="rId6" imgW="2247900" imgH="317500" progId="Equation.3">
                  <p:embed/>
                </p:oleObj>
              </mc:Choice>
              <mc:Fallback>
                <p:oleObj name="Equation" r:id="rId6" imgW="2247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48" y="4349087"/>
                        <a:ext cx="5278969" cy="742416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257283"/>
              </p:ext>
            </p:extLst>
          </p:nvPr>
        </p:nvGraphicFramePr>
        <p:xfrm>
          <a:off x="152532" y="5654366"/>
          <a:ext cx="4292620" cy="79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297" name="Equation" r:id="rId8" imgW="2971800" imgH="495300" progId="Equation.3">
                  <p:embed/>
                </p:oleObj>
              </mc:Choice>
              <mc:Fallback>
                <p:oleObj name="Equation" r:id="rId8" imgW="2971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32" y="5654366"/>
                        <a:ext cx="4292620" cy="797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2637491" y="3126313"/>
            <a:ext cx="2107201" cy="34891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512217" y="2846054"/>
            <a:ext cx="2592957" cy="6262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34" y="5179249"/>
            <a:ext cx="560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Useful relations:</a:t>
            </a:r>
            <a:endParaRPr lang="en-US" sz="2400" u="sng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37123"/>
              </p:ext>
            </p:extLst>
          </p:nvPr>
        </p:nvGraphicFramePr>
        <p:xfrm>
          <a:off x="5900290" y="890587"/>
          <a:ext cx="2208660" cy="61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298" name="Equation" r:id="rId10" imgW="1460500" imgH="406400" progId="Equation.3">
                  <p:embed/>
                </p:oleObj>
              </mc:Choice>
              <mc:Fallback>
                <p:oleObj name="Equation" r:id="rId10" imgW="1460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00290" y="890587"/>
                        <a:ext cx="2208660" cy="615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2248301" y="1129966"/>
            <a:ext cx="2457929" cy="40582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634108" y="859147"/>
            <a:ext cx="373510" cy="28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80021" y="899485"/>
            <a:ext cx="373510" cy="28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7088414" y="2252628"/>
            <a:ext cx="347322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Z. Chajecki et al, ArXiv:1402.5216, 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submitted to PRL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75833" y="3916501"/>
            <a:ext cx="3468167" cy="2862322"/>
            <a:chOff x="10588251" y="3190841"/>
            <a:chExt cx="3468167" cy="2862322"/>
          </a:xfrm>
        </p:grpSpPr>
        <p:grpSp>
          <p:nvGrpSpPr>
            <p:cNvPr id="19" name="Group 18"/>
            <p:cNvGrpSpPr/>
            <p:nvPr/>
          </p:nvGrpSpPr>
          <p:grpSpPr>
            <a:xfrm>
              <a:off x="10617128" y="3190841"/>
              <a:ext cx="3439290" cy="2862322"/>
              <a:chOff x="9845817" y="1114560"/>
              <a:chExt cx="3439290" cy="308476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9845817" y="1114560"/>
                <a:ext cx="3439290" cy="3084769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solidFill>
                  <a:srgbClr val="0000C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e.g. R(p)=R(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He)/R(d) and</a:t>
                </a:r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</a:t>
                </a:r>
                <a:br>
                  <a:rPr lang="en-US" sz="2000" dirty="0" smtClean="0"/>
                </a:br>
                <a:r>
                  <a:rPr lang="en-US" sz="2000" dirty="0" smtClean="0"/>
                  <a:t>       R(t)=R(d)R(n)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R(α)</a:t>
                </a:r>
                <a:r>
                  <a:rPr lang="en-US" sz="2000" dirty="0"/>
                  <a:t>=R(d)R(d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 smtClean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0366755" y="2207859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  <a:ea typeface="ＭＳ Ｐゴシック" charset="0"/>
                    <a:cs typeface="Arial" charset="0"/>
                  </a:rPr>
                  <a:t>p</a:t>
                </a:r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11283564" y="2360465"/>
                <a:ext cx="18167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10813351" y="1980743"/>
                <a:ext cx="5235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=</a:t>
                </a:r>
                <a:endParaRPr lang="en-US" sz="40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2756645" y="4419400"/>
              <a:ext cx="775769" cy="697161"/>
              <a:chOff x="9883697" y="3023098"/>
              <a:chExt cx="775769" cy="697161"/>
            </a:xfrm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10256766" y="3023098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0076581" y="3321208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9883697" y="3023098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131882" y="3082491"/>
                <a:ext cx="2497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t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2741561" y="3620561"/>
              <a:ext cx="732900" cy="697161"/>
              <a:chOff x="9328597" y="1388806"/>
              <a:chExt cx="732900" cy="697161"/>
            </a:xfrm>
          </p:grpSpPr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9638166" y="1401506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9343681" y="1686916"/>
                <a:ext cx="402700" cy="3990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9328597" y="1388806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9658797" y="1674556"/>
                <a:ext cx="402700" cy="399051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459116" y="1397399"/>
                <a:ext cx="54027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endParaRPr lang="en-US" sz="3200" b="1" dirty="0">
                  <a:solidFill>
                    <a:schemeClr val="bg1"/>
                  </a:solidFill>
                  <a:latin typeface="Symbol" charset="2"/>
                  <a:cs typeface="Symbol" charset="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588251" y="4007028"/>
              <a:ext cx="1305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R(   )</a:t>
              </a:r>
              <a:endParaRPr lang="en-US" sz="3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036992" y="3434592"/>
              <a:ext cx="19852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R</a:t>
              </a:r>
              <a:r>
                <a:rPr lang="en-US" sz="5400" dirty="0" smtClean="0"/>
                <a:t>(    )</a:t>
              </a:r>
              <a:endParaRPr lang="en-US" sz="5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064190" y="4195184"/>
              <a:ext cx="19852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R</a:t>
              </a:r>
              <a:r>
                <a:rPr lang="en-US" sz="5400" dirty="0" smtClean="0"/>
                <a:t>(    )</a:t>
              </a:r>
              <a:endParaRPr lang="en-US" sz="54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045067" y="6350562"/>
            <a:ext cx="3045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Works remarkably well!</a:t>
            </a:r>
          </a:p>
        </p:txBody>
      </p:sp>
    </p:spTree>
    <p:extLst>
      <p:ext uri="{BB962C8B-B14F-4D97-AF65-F5344CB8AC3E}">
        <p14:creationId xmlns:p14="http://schemas.microsoft.com/office/powerpoint/2010/main" val="329092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tio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46777" r="34840" b="-1"/>
          <a:stretch/>
        </p:blipFill>
        <p:spPr>
          <a:xfrm>
            <a:off x="711347" y="787389"/>
            <a:ext cx="7480102" cy="34947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Chemical potential scaling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 descr="Ratio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46773" r="34778" b="-850"/>
          <a:stretch/>
        </p:blipFill>
        <p:spPr>
          <a:xfrm>
            <a:off x="673765" y="786362"/>
            <a:ext cx="7523814" cy="3550918"/>
          </a:xfrm>
          <a:prstGeom prst="rect">
            <a:avLst/>
          </a:prstGeom>
        </p:spPr>
      </p:pic>
      <p:pic>
        <p:nvPicPr>
          <p:cNvPr id="2" name="Picture 1" descr="Ratios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46836" r="34831"/>
          <a:stretch/>
        </p:blipFill>
        <p:spPr>
          <a:xfrm>
            <a:off x="666757" y="794880"/>
            <a:ext cx="7526449" cy="3494754"/>
          </a:xfrm>
          <a:prstGeom prst="rect">
            <a:avLst/>
          </a:prstGeom>
        </p:spPr>
      </p:pic>
      <p:pic>
        <p:nvPicPr>
          <p:cNvPr id="10" name="Picture 9" descr="Ratios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41552" r="61887" b="54449"/>
          <a:stretch/>
        </p:blipFill>
        <p:spPr>
          <a:xfrm>
            <a:off x="1537853" y="1114560"/>
            <a:ext cx="3206202" cy="269788"/>
          </a:xfrm>
          <a:prstGeom prst="rect">
            <a:avLst/>
          </a:prstGeom>
        </p:spPr>
      </p:pic>
      <p:pic>
        <p:nvPicPr>
          <p:cNvPr id="11" name="Picture 10" descr="Ratios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83541" r="61821" b="12460"/>
          <a:stretch/>
        </p:blipFill>
        <p:spPr>
          <a:xfrm>
            <a:off x="1552017" y="3202320"/>
            <a:ext cx="3206202" cy="269788"/>
          </a:xfrm>
          <a:prstGeom prst="rect">
            <a:avLst/>
          </a:prstGeom>
        </p:spPr>
      </p:pic>
      <p:pic>
        <p:nvPicPr>
          <p:cNvPr id="12" name="Picture 11" descr="Ratios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7" t="83308" r="36000" b="12693"/>
          <a:stretch/>
        </p:blipFill>
        <p:spPr>
          <a:xfrm>
            <a:off x="4882863" y="3190396"/>
            <a:ext cx="3206202" cy="269788"/>
          </a:xfrm>
          <a:prstGeom prst="rect">
            <a:avLst/>
          </a:prstGeom>
        </p:spPr>
      </p:pic>
      <p:pic>
        <p:nvPicPr>
          <p:cNvPr id="13" name="Picture 12" descr="Ratios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9" t="41398" r="35678" b="54603"/>
          <a:stretch/>
        </p:blipFill>
        <p:spPr>
          <a:xfrm>
            <a:off x="4884608" y="2919833"/>
            <a:ext cx="3206202" cy="269788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20551"/>
              </p:ext>
            </p:extLst>
          </p:nvPr>
        </p:nvGraphicFramePr>
        <p:xfrm>
          <a:off x="426671" y="4158799"/>
          <a:ext cx="42894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23" name="Equation" r:id="rId8" imgW="2247900" imgH="317500" progId="Equation.3">
                  <p:embed/>
                </p:oleObj>
              </mc:Choice>
              <mc:Fallback>
                <p:oleObj name="Equation" r:id="rId8" imgW="2247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71" y="4158799"/>
                        <a:ext cx="4289425" cy="603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34106" y="6545263"/>
            <a:ext cx="5551487" cy="268287"/>
          </a:xfrm>
        </p:spPr>
        <p:txBody>
          <a:bodyPr/>
          <a:lstStyle/>
          <a:p>
            <a:r>
              <a:rPr lang="cs-CZ" smtClean="0"/>
              <a:t>NuSYM'14 - July 7-9,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134221"/>
              </p:ext>
            </p:extLst>
          </p:nvPr>
        </p:nvGraphicFramePr>
        <p:xfrm>
          <a:off x="5856077" y="841743"/>
          <a:ext cx="2326145" cy="64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24" name="Equation" r:id="rId10" imgW="1460500" imgH="406400" progId="Equation.3">
                  <p:embed/>
                </p:oleObj>
              </mc:Choice>
              <mc:Fallback>
                <p:oleObj name="Equation" r:id="rId10" imgW="1460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56077" y="841743"/>
                        <a:ext cx="2326145" cy="647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1634108" y="859147"/>
            <a:ext cx="373510" cy="28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89360" y="890146"/>
            <a:ext cx="373510" cy="28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403909" y="3885060"/>
            <a:ext cx="3740091" cy="2976056"/>
            <a:chOff x="5403909" y="3885060"/>
            <a:chExt cx="3740091" cy="2976056"/>
          </a:xfrm>
        </p:grpSpPr>
        <p:pic>
          <p:nvPicPr>
            <p:cNvPr id="27" name="Picture 26" descr="Ratios.eps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26" t="46865" r="2168" b="2119"/>
            <a:stretch/>
          </p:blipFill>
          <p:spPr>
            <a:xfrm>
              <a:off x="5403909" y="3885060"/>
              <a:ext cx="3740091" cy="297605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445299" y="4046692"/>
              <a:ext cx="877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Dm</a:t>
              </a:r>
              <a:r>
                <a:rPr lang="en-US" sz="2000" baseline="-25000" dirty="0" err="1">
                  <a:solidFill>
                    <a:srgbClr val="008000"/>
                  </a:solidFill>
                </a:rPr>
                <a:t>n</a:t>
              </a:r>
              <a:r>
                <a:rPr lang="en-US" sz="2000" dirty="0" smtClean="0">
                  <a:solidFill>
                    <a:srgbClr val="008000"/>
                  </a:solidFill>
                </a:rPr>
                <a:t>/T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07818" y="5789766"/>
              <a:ext cx="877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Dm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dirty="0" smtClean="0">
                  <a:solidFill>
                    <a:srgbClr val="FF0000"/>
                  </a:solidFill>
                </a:rPr>
                <a:t>/T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97883" y="5061378"/>
              <a:ext cx="1627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Symbol" charset="2"/>
                  <a:cs typeface="Symbol" charset="2"/>
                </a:rPr>
                <a:t>(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Dm</a:t>
              </a:r>
              <a:r>
                <a:rPr lang="en-US" sz="2000" baseline="-25000" dirty="0" err="1" smtClean="0"/>
                <a:t>n</a:t>
              </a:r>
              <a:r>
                <a:rPr lang="en-US" sz="2000" dirty="0" err="1" smtClean="0"/>
                <a:t>+</a:t>
              </a:r>
              <a:r>
                <a:rPr lang="en-US" sz="2000" dirty="0" err="1" smtClean="0">
                  <a:latin typeface="Symbol" charset="2"/>
                  <a:cs typeface="Symbol" charset="2"/>
                </a:rPr>
                <a:t>Dm</a:t>
              </a:r>
              <a:r>
                <a:rPr lang="en-US" sz="2000" baseline="-25000" dirty="0" err="1" smtClean="0"/>
                <a:t>p</a:t>
              </a:r>
              <a:r>
                <a:rPr lang="en-US" sz="2000" dirty="0" smtClean="0"/>
                <a:t>)/T</a:t>
              </a:r>
              <a:endParaRPr lang="en-US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8882" y="4738591"/>
            <a:ext cx="5056188" cy="2168608"/>
            <a:chOff x="9313650" y="4083476"/>
            <a:chExt cx="5291847" cy="2441431"/>
          </a:xfrm>
        </p:grpSpPr>
        <p:sp>
          <p:nvSpPr>
            <p:cNvPr id="29" name="Rectangle 28"/>
            <p:cNvSpPr/>
            <p:nvPr/>
          </p:nvSpPr>
          <p:spPr bwMode="auto">
            <a:xfrm>
              <a:off x="9313650" y="4159003"/>
              <a:ext cx="5154882" cy="2365904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6395261"/>
                </p:ext>
              </p:extLst>
            </p:nvPr>
          </p:nvGraphicFramePr>
          <p:xfrm>
            <a:off x="9426363" y="4606696"/>
            <a:ext cx="4943475" cy="1776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325" name="Equation" r:id="rId13" imgW="2590800" imgH="863600" progId="Equation.3">
                    <p:embed/>
                  </p:oleObj>
                </mc:Choice>
                <mc:Fallback>
                  <p:oleObj name="Equation" r:id="rId13" imgW="2590800" imgH="86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6363" y="4606696"/>
                          <a:ext cx="4943475" cy="17767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9420351" y="4083476"/>
              <a:ext cx="3835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e.g.</a:t>
              </a:r>
              <a:endParaRPr lang="en-US" sz="2800" dirty="0"/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12476307" y="5254794"/>
              <a:ext cx="1743197" cy="56034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BD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 rot="18998743">
              <a:off x="13036620" y="4552308"/>
              <a:ext cx="15688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≈0</a:t>
              </a:r>
              <a:endParaRPr lang="en-US" sz="3200" b="1" dirty="0"/>
            </a:p>
          </p:txBody>
        </p:sp>
      </p:grpSp>
      <p:sp>
        <p:nvSpPr>
          <p:cNvPr id="34" name="Rectangle 33"/>
          <p:cNvSpPr/>
          <p:nvPr/>
        </p:nvSpPr>
        <p:spPr>
          <a:xfrm rot="5400000">
            <a:off x="7088414" y="2230587"/>
            <a:ext cx="347322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Z. Chajecki et al, ArXiv:1402.5216, 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submitted to PRL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9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084" y="2057176"/>
            <a:ext cx="8692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the thermal interpretation of the particle ratios and apply it to a single reaction</a:t>
            </a:r>
            <a:endParaRPr lang="en-US" sz="3200" dirty="0"/>
          </a:p>
        </p:txBody>
      </p:sp>
      <p:pic>
        <p:nvPicPr>
          <p:cNvPr id="2" name="Picture 1" descr="Sn_np_over_the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89" y="1383190"/>
            <a:ext cx="3699969" cy="2658772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39479"/>
              </p:ext>
            </p:extLst>
          </p:nvPr>
        </p:nvGraphicFramePr>
        <p:xfrm>
          <a:off x="0" y="4004624"/>
          <a:ext cx="5789903" cy="107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310" name="Equation" r:id="rId5" imgW="3543300" imgH="609600" progId="Equation.3">
                  <p:embed/>
                </p:oleObj>
              </mc:Choice>
              <mc:Fallback>
                <p:oleObj name="Equation" r:id="rId5" imgW="3543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04624"/>
                        <a:ext cx="5789903" cy="1079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451765"/>
              </p:ext>
            </p:extLst>
          </p:nvPr>
        </p:nvGraphicFramePr>
        <p:xfrm>
          <a:off x="5740099" y="4050853"/>
          <a:ext cx="3287169" cy="104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311" name="Equation" r:id="rId7" imgW="1498600" imgH="444500" progId="Equation.3">
                  <p:embed/>
                </p:oleObj>
              </mc:Choice>
              <mc:Fallback>
                <p:oleObj name="Equation" r:id="rId7" imgW="1498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099" y="4050853"/>
                        <a:ext cx="3287169" cy="1040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NeutronLikeSpectra3.gi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8" b="3180"/>
          <a:stretch/>
        </p:blipFill>
        <p:spPr>
          <a:xfrm>
            <a:off x="94584" y="876301"/>
            <a:ext cx="5120910" cy="3100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31680" y="864638"/>
            <a:ext cx="364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neutrons</a:t>
            </a:r>
            <a:r>
              <a:rPr lang="en-US" sz="2000" b="1" dirty="0" smtClean="0"/>
              <a:t> / </a:t>
            </a:r>
            <a:r>
              <a:rPr lang="en-US" sz="2000" b="1" dirty="0" smtClean="0">
                <a:solidFill>
                  <a:srgbClr val="0000FF"/>
                </a:solidFill>
              </a:rPr>
              <a:t>pseudo neutrons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21878" y="4068618"/>
            <a:ext cx="2930293" cy="1080798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1" name="Picture 20" descr="NeutronLikeSpectra3.gi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411" b="3376"/>
          <a:stretch/>
        </p:blipFill>
        <p:spPr>
          <a:xfrm>
            <a:off x="94584" y="876301"/>
            <a:ext cx="5201977" cy="30956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8153" y="2731365"/>
            <a:ext cx="1955896" cy="574954"/>
            <a:chOff x="4285271" y="4032075"/>
            <a:chExt cx="1955896" cy="574954"/>
          </a:xfrm>
        </p:grpSpPr>
        <p:pic>
          <p:nvPicPr>
            <p:cNvPr id="9" name="Picture 8" descr="NeutronLikeSpectra2.gif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52" t="70610" r="64322" b="25423"/>
            <a:stretch/>
          </p:blipFill>
          <p:spPr>
            <a:xfrm>
              <a:off x="4285271" y="4363200"/>
              <a:ext cx="172793" cy="224640"/>
            </a:xfrm>
            <a:prstGeom prst="rect">
              <a:avLst/>
            </a:prstGeom>
          </p:spPr>
        </p:pic>
        <p:pic>
          <p:nvPicPr>
            <p:cNvPr id="10" name="Picture 9" descr="NeutronLikeSpectra2.gif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75" t="41620" r="11277" b="54413"/>
            <a:stretch/>
          </p:blipFill>
          <p:spPr>
            <a:xfrm>
              <a:off x="4286311" y="4122329"/>
              <a:ext cx="153165" cy="216706"/>
            </a:xfrm>
            <a:prstGeom prst="rect">
              <a:avLst/>
            </a:prstGeom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sp>
          <p:nvSpPr>
            <p:cNvPr id="11" name="TextBox 10"/>
            <p:cNvSpPr txBox="1"/>
            <p:nvPr/>
          </p:nvSpPr>
          <p:spPr>
            <a:xfrm>
              <a:off x="4418754" y="4268475"/>
              <a:ext cx="1816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seudo neutrons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4274" y="4032075"/>
              <a:ext cx="1816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neutrons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891768" y="2674975"/>
            <a:ext cx="1499792" cy="36476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59804" y="4150050"/>
            <a:ext cx="2821054" cy="80592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177" y="5633659"/>
            <a:ext cx="894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Calculating pseudo neutron spectra from charge-particle spectra introduces 10% uncertainties </a:t>
            </a:r>
            <a:r>
              <a:rPr lang="en-US" sz="2000" dirty="0" smtClean="0"/>
              <a:t>(within systematics of measuring neutrons)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34752" y="5187664"/>
            <a:ext cx="300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Pseudo neutron yields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“pseudo” neutron spectra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6061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 animBg="1"/>
      <p:bldP spid="22" grpId="0" animBg="1"/>
      <p:bldP spid="22" grpId="1" animBg="1"/>
      <p:bldP spid="23" grpId="0" animBg="1"/>
      <p:bldP spid="2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we’ve learnt so far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89075"/>
            <a:ext cx="9144000" cy="616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en-US" sz="2400" dirty="0" smtClean="0"/>
              <a:t>Scaling laws observed in experimental particle ratios. </a:t>
            </a:r>
            <a:br>
              <a:rPr lang="en-US" sz="2400" dirty="0" smtClean="0"/>
            </a:br>
            <a:r>
              <a:rPr lang="en-US" sz="2400" i="1" dirty="0" smtClean="0"/>
              <a:t>Particle production described by the chemical potential </a:t>
            </a:r>
            <a:br>
              <a:rPr lang="en-US" sz="2400" i="1" dirty="0" smtClean="0"/>
            </a:br>
            <a:r>
              <a:rPr lang="en-US" sz="2400" i="1" dirty="0" smtClean="0"/>
              <a:t>degree of freedom.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en-US" sz="2400" dirty="0" smtClean="0"/>
              <a:t>Allows to calculate the spectra or ratios of unmeasured particles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We </a:t>
            </a:r>
            <a:r>
              <a:rPr lang="en-US" sz="2400" dirty="0">
                <a:solidFill>
                  <a:srgbClr val="FF0000"/>
                </a:solidFill>
              </a:rPr>
              <a:t>can obtain neutron spectra from charged-particle spectra</a:t>
            </a:r>
            <a:r>
              <a:rPr lang="en-US" sz="2400" dirty="0" smtClean="0">
                <a:solidFill>
                  <a:srgbClr val="FF0000"/>
                </a:solidFill>
              </a:rPr>
              <a:t>!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en-US" sz="2400" dirty="0" smtClean="0"/>
              <a:t>We </a:t>
            </a:r>
            <a:r>
              <a:rPr lang="en-US" sz="2400" dirty="0"/>
              <a:t>can reanalyze old experimental data as well as propose new experiments (w/o need to measure neutrons)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Dynamical models don’t generally respect ∆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/T scaling, but this should be an important test of the models and their cluster production mechanisms.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charset="2"/>
              <a:buChar char="Ø"/>
            </a:pPr>
            <a:endParaRPr lang="en-US" sz="2400" dirty="0" smtClean="0"/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386" y="5572978"/>
            <a:ext cx="8382000" cy="9664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</a:rPr>
              <a:t>Let’s look at another system to verify the chemical potential scaling of particle </a:t>
            </a:r>
            <a:r>
              <a:rPr lang="en-US" sz="2400" dirty="0" smtClean="0">
                <a:solidFill>
                  <a:srgbClr val="000000"/>
                </a:solidFill>
              </a:rPr>
              <a:t>ratios: </a:t>
            </a:r>
            <a:r>
              <a:rPr lang="en-US" sz="2400" dirty="0" err="1" smtClean="0">
                <a:solidFill>
                  <a:srgbClr val="000000"/>
                </a:solidFill>
              </a:rPr>
              <a:t>Ca</a:t>
            </a:r>
            <a:r>
              <a:rPr lang="en-US" sz="2400" dirty="0" err="1">
                <a:solidFill>
                  <a:srgbClr val="000000"/>
                </a:solidFill>
              </a:rPr>
              <a:t>+Ca</a:t>
            </a:r>
            <a:r>
              <a:rPr lang="en-US" sz="2400" dirty="0">
                <a:solidFill>
                  <a:srgbClr val="000000"/>
                </a:solidFill>
              </a:rPr>
              <a:t> @ 80 MeV (NSCL)</a:t>
            </a:r>
          </a:p>
        </p:txBody>
      </p:sp>
    </p:spTree>
    <p:extLst>
      <p:ext uri="{BB962C8B-B14F-4D97-AF65-F5344CB8AC3E}">
        <p14:creationId xmlns:p14="http://schemas.microsoft.com/office/powerpoint/2010/main" val="2511447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sz="4000" b="1" dirty="0" err="1">
                <a:solidFill>
                  <a:schemeClr val="bg1"/>
                </a:solidFill>
                <a:latin typeface="Comic Sans MS"/>
                <a:cs typeface="Comic Sans MS"/>
              </a:rPr>
              <a:t>Ca+Ca</a:t>
            </a:r>
            <a:r>
              <a:rPr lang="en-US" sz="4000" b="1" dirty="0">
                <a:solidFill>
                  <a:schemeClr val="bg1"/>
                </a:solidFill>
                <a:latin typeface="Comic Sans MS"/>
                <a:cs typeface="Comic Sans MS"/>
              </a:rPr>
              <a:t> @ 80 </a:t>
            </a:r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MeV; particle ratios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4223" y="1025530"/>
            <a:ext cx="7577364" cy="3416363"/>
            <a:chOff x="840623" y="1146491"/>
            <a:chExt cx="6444590" cy="3008844"/>
          </a:xfrm>
        </p:grpSpPr>
        <p:pic>
          <p:nvPicPr>
            <p:cNvPr id="8" name="Picture 7" descr="Ratios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7" t="4334" r="34951" b="52859"/>
            <a:stretch/>
          </p:blipFill>
          <p:spPr>
            <a:xfrm>
              <a:off x="840623" y="1146491"/>
              <a:ext cx="6444590" cy="2416450"/>
            </a:xfrm>
            <a:prstGeom prst="rect">
              <a:avLst/>
            </a:prstGeom>
          </p:spPr>
        </p:pic>
        <p:pic>
          <p:nvPicPr>
            <p:cNvPr id="9" name="Picture 8" descr="Ratio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" t="88743" r="34906" b="742"/>
            <a:stretch/>
          </p:blipFill>
          <p:spPr>
            <a:xfrm>
              <a:off x="846707" y="3562940"/>
              <a:ext cx="6436295" cy="59239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31561" y="999072"/>
            <a:ext cx="7593935" cy="3439201"/>
            <a:chOff x="817962" y="1120033"/>
            <a:chExt cx="6458684" cy="3028958"/>
          </a:xfrm>
        </p:grpSpPr>
        <p:pic>
          <p:nvPicPr>
            <p:cNvPr id="10" name="Picture 9" descr="Ratio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" t="88743" r="34906" b="742"/>
            <a:stretch/>
          </p:blipFill>
          <p:spPr>
            <a:xfrm>
              <a:off x="840351" y="3556596"/>
              <a:ext cx="6436295" cy="592395"/>
            </a:xfrm>
            <a:prstGeom prst="rect">
              <a:avLst/>
            </a:prstGeom>
          </p:spPr>
        </p:pic>
        <p:pic>
          <p:nvPicPr>
            <p:cNvPr id="7" name="Picture 6" descr="Ratios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8" t="3913" r="34964" b="52737"/>
            <a:stretch/>
          </p:blipFill>
          <p:spPr>
            <a:xfrm>
              <a:off x="817962" y="1120033"/>
              <a:ext cx="6458431" cy="2442908"/>
            </a:xfrm>
            <a:prstGeom prst="rect">
              <a:avLst/>
            </a:prstGeom>
          </p:spPr>
        </p:pic>
      </p:grpSp>
      <p:pic>
        <p:nvPicPr>
          <p:cNvPr id="17" name="Picture 16" descr="Ratios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41552" r="61887" b="54449"/>
          <a:stretch/>
        </p:blipFill>
        <p:spPr>
          <a:xfrm>
            <a:off x="1641535" y="786240"/>
            <a:ext cx="3206202" cy="269788"/>
          </a:xfrm>
          <a:prstGeom prst="rect">
            <a:avLst/>
          </a:prstGeom>
        </p:spPr>
      </p:pic>
      <p:pic>
        <p:nvPicPr>
          <p:cNvPr id="19" name="Picture 18" descr="Ratios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83541" r="61821" b="12460"/>
          <a:stretch/>
        </p:blipFill>
        <p:spPr>
          <a:xfrm>
            <a:off x="1698897" y="3444240"/>
            <a:ext cx="3206202" cy="269788"/>
          </a:xfrm>
          <a:prstGeom prst="rect">
            <a:avLst/>
          </a:prstGeom>
        </p:spPr>
      </p:pic>
      <p:pic>
        <p:nvPicPr>
          <p:cNvPr id="20" name="Picture 19" descr="Ratios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7" t="83308" r="36000" b="12693"/>
          <a:stretch/>
        </p:blipFill>
        <p:spPr>
          <a:xfrm>
            <a:off x="5038383" y="3423676"/>
            <a:ext cx="3206202" cy="269788"/>
          </a:xfrm>
          <a:prstGeom prst="rect">
            <a:avLst/>
          </a:prstGeom>
        </p:spPr>
      </p:pic>
      <p:pic>
        <p:nvPicPr>
          <p:cNvPr id="21" name="Picture 20" descr="Ratios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9" t="41398" r="35678" b="54603"/>
          <a:stretch/>
        </p:blipFill>
        <p:spPr>
          <a:xfrm>
            <a:off x="5031488" y="3144473"/>
            <a:ext cx="3206202" cy="269788"/>
          </a:xfrm>
          <a:prstGeom prst="rect">
            <a:avLst/>
          </a:prstGeom>
        </p:spPr>
      </p:pic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51204"/>
              </p:ext>
            </p:extLst>
          </p:nvPr>
        </p:nvGraphicFramePr>
        <p:xfrm>
          <a:off x="579070" y="5030425"/>
          <a:ext cx="6418509" cy="90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234" name="Equation" r:id="rId7" imgW="2247900" imgH="317500" progId="Equation.3">
                  <p:embed/>
                </p:oleObj>
              </mc:Choice>
              <mc:Fallback>
                <p:oleObj name="Equation" r:id="rId7" imgW="2247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70" y="5030425"/>
                        <a:ext cx="6418509" cy="902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1746162" y="1148642"/>
            <a:ext cx="373510" cy="28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070403" y="1129965"/>
            <a:ext cx="373510" cy="28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764492" y="3344029"/>
            <a:ext cx="2107201" cy="34891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65342" y="780143"/>
            <a:ext cx="2460658" cy="26394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638319" y="3115430"/>
            <a:ext cx="2598538" cy="56757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548167"/>
              </p:ext>
            </p:extLst>
          </p:nvPr>
        </p:nvGraphicFramePr>
        <p:xfrm>
          <a:off x="7010400" y="4488148"/>
          <a:ext cx="21336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235" name="Equation" r:id="rId9" imgW="1409700" imgH="406400" progId="Equation.3">
                  <p:embed/>
                </p:oleObj>
              </mc:Choice>
              <mc:Fallback>
                <p:oleObj name="Equation" r:id="rId9" imgW="1409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0400" y="4488148"/>
                        <a:ext cx="213360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2895" y="6018646"/>
            <a:ext cx="7889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Proton, neutron and deuteron groups not obviously visible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591816" y="3756583"/>
            <a:ext cx="6724976" cy="178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9410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6707089" cy="692150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Chemical potential fits</a:t>
            </a:r>
            <a:endParaRPr lang="en-US" sz="40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4223" y="1025530"/>
            <a:ext cx="7577364" cy="3416363"/>
            <a:chOff x="840623" y="1146491"/>
            <a:chExt cx="6444590" cy="3008844"/>
          </a:xfrm>
        </p:grpSpPr>
        <p:pic>
          <p:nvPicPr>
            <p:cNvPr id="8" name="Picture 7" descr="Ratios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7" t="4334" r="34951" b="52859"/>
            <a:stretch/>
          </p:blipFill>
          <p:spPr>
            <a:xfrm>
              <a:off x="840623" y="1146491"/>
              <a:ext cx="6444590" cy="2416450"/>
            </a:xfrm>
            <a:prstGeom prst="rect">
              <a:avLst/>
            </a:prstGeom>
          </p:spPr>
        </p:pic>
        <p:pic>
          <p:nvPicPr>
            <p:cNvPr id="9" name="Picture 8" descr="Ratio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" t="88743" r="34906" b="742"/>
            <a:stretch/>
          </p:blipFill>
          <p:spPr>
            <a:xfrm>
              <a:off x="846707" y="3562940"/>
              <a:ext cx="6436295" cy="59239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31561" y="999072"/>
            <a:ext cx="7593935" cy="3439201"/>
            <a:chOff x="817962" y="1120033"/>
            <a:chExt cx="6458684" cy="3028958"/>
          </a:xfrm>
        </p:grpSpPr>
        <p:pic>
          <p:nvPicPr>
            <p:cNvPr id="10" name="Picture 9" descr="Ratio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" t="88743" r="34906" b="742"/>
            <a:stretch/>
          </p:blipFill>
          <p:spPr>
            <a:xfrm>
              <a:off x="840351" y="3556596"/>
              <a:ext cx="6436295" cy="592395"/>
            </a:xfrm>
            <a:prstGeom prst="rect">
              <a:avLst/>
            </a:prstGeom>
          </p:spPr>
        </p:pic>
        <p:pic>
          <p:nvPicPr>
            <p:cNvPr id="7" name="Picture 6" descr="Ratios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8" t="3913" r="34964" b="52737"/>
            <a:stretch/>
          </p:blipFill>
          <p:spPr>
            <a:xfrm>
              <a:off x="817962" y="1120033"/>
              <a:ext cx="6458431" cy="244290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82533" y="743040"/>
            <a:ext cx="7646096" cy="3697921"/>
            <a:chOff x="3110279" y="2055777"/>
            <a:chExt cx="6476920" cy="3224541"/>
          </a:xfrm>
        </p:grpSpPr>
        <p:pic>
          <p:nvPicPr>
            <p:cNvPr id="2" name="Picture 1" descr="Ratios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" r="34898" b="52911"/>
            <a:stretch/>
          </p:blipFill>
          <p:spPr>
            <a:xfrm>
              <a:off x="3110279" y="2055777"/>
              <a:ext cx="6476920" cy="2644836"/>
            </a:xfrm>
            <a:prstGeom prst="rect">
              <a:avLst/>
            </a:prstGeom>
          </p:spPr>
        </p:pic>
        <p:pic>
          <p:nvPicPr>
            <p:cNvPr id="13" name="Picture 12" descr="Ratio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5" t="88968" r="35090" b="742"/>
            <a:stretch/>
          </p:blipFill>
          <p:spPr>
            <a:xfrm>
              <a:off x="3113415" y="4700613"/>
              <a:ext cx="6473783" cy="579705"/>
            </a:xfrm>
            <a:prstGeom prst="rect">
              <a:avLst/>
            </a:prstGeom>
          </p:spPr>
        </p:pic>
      </p:grpSp>
      <p:pic>
        <p:nvPicPr>
          <p:cNvPr id="17" name="Picture 16" descr="Ratios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41552" r="61887" b="54449"/>
          <a:stretch/>
        </p:blipFill>
        <p:spPr>
          <a:xfrm>
            <a:off x="1641535" y="786240"/>
            <a:ext cx="3206202" cy="269788"/>
          </a:xfrm>
          <a:prstGeom prst="rect">
            <a:avLst/>
          </a:prstGeom>
        </p:spPr>
      </p:pic>
      <p:pic>
        <p:nvPicPr>
          <p:cNvPr id="19" name="Picture 18" descr="Ratios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83541" r="61821" b="12460"/>
          <a:stretch/>
        </p:blipFill>
        <p:spPr>
          <a:xfrm>
            <a:off x="1698897" y="3444240"/>
            <a:ext cx="3206202" cy="269788"/>
          </a:xfrm>
          <a:prstGeom prst="rect">
            <a:avLst/>
          </a:prstGeom>
        </p:spPr>
      </p:pic>
      <p:pic>
        <p:nvPicPr>
          <p:cNvPr id="20" name="Picture 19" descr="Ratios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7" t="83308" r="36000" b="12693"/>
          <a:stretch/>
        </p:blipFill>
        <p:spPr>
          <a:xfrm>
            <a:off x="5038383" y="3423676"/>
            <a:ext cx="3206202" cy="269788"/>
          </a:xfrm>
          <a:prstGeom prst="rect">
            <a:avLst/>
          </a:prstGeom>
        </p:spPr>
      </p:pic>
      <p:pic>
        <p:nvPicPr>
          <p:cNvPr id="21" name="Picture 20" descr="Ratios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9" t="41398" r="35678" b="54603"/>
          <a:stretch/>
        </p:blipFill>
        <p:spPr>
          <a:xfrm>
            <a:off x="5031488" y="3144473"/>
            <a:ext cx="3206202" cy="269788"/>
          </a:xfrm>
          <a:prstGeom prst="rect">
            <a:avLst/>
          </a:prstGeom>
        </p:spPr>
      </p:pic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459778"/>
              </p:ext>
            </p:extLst>
          </p:nvPr>
        </p:nvGraphicFramePr>
        <p:xfrm>
          <a:off x="579070" y="4630894"/>
          <a:ext cx="42894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66" name="Equation" r:id="rId7" imgW="2247900" imgH="317500" progId="Equation.3">
                  <p:embed/>
                </p:oleObj>
              </mc:Choice>
              <mc:Fallback>
                <p:oleObj name="Equation" r:id="rId7" imgW="2247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70" y="4630894"/>
                        <a:ext cx="4289425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901462" y="4062270"/>
            <a:ext cx="3242537" cy="2795729"/>
            <a:chOff x="1230766" y="1202388"/>
            <a:chExt cx="3687471" cy="3104889"/>
          </a:xfrm>
        </p:grpSpPr>
        <p:pic>
          <p:nvPicPr>
            <p:cNvPr id="26" name="Picture 25" descr="Ratios.eps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6" t="3658" r="2466" b="52420"/>
            <a:stretch/>
          </p:blipFill>
          <p:spPr>
            <a:xfrm>
              <a:off x="1230766" y="1202388"/>
              <a:ext cx="3687470" cy="2533572"/>
            </a:xfrm>
            <a:prstGeom prst="rect">
              <a:avLst/>
            </a:prstGeom>
          </p:spPr>
        </p:pic>
        <p:pic>
          <p:nvPicPr>
            <p:cNvPr id="27" name="Picture 26" descr="Ratios.eps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6" t="89173" r="2524" b="564"/>
            <a:stretch/>
          </p:blipFill>
          <p:spPr>
            <a:xfrm>
              <a:off x="1237309" y="3715243"/>
              <a:ext cx="3680928" cy="592034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 bwMode="auto">
          <a:xfrm>
            <a:off x="5985501" y="4211688"/>
            <a:ext cx="373510" cy="28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46162" y="1148642"/>
            <a:ext cx="373510" cy="28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070403" y="1129965"/>
            <a:ext cx="373510" cy="28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2263" y="4221026"/>
            <a:ext cx="87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Dm</a:t>
            </a:r>
            <a:r>
              <a:rPr lang="en-US" sz="2000" baseline="-25000" dirty="0" err="1">
                <a:solidFill>
                  <a:srgbClr val="008000"/>
                </a:solidFill>
              </a:rPr>
              <a:t>n</a:t>
            </a:r>
            <a:r>
              <a:rPr lang="en-US" sz="2000" dirty="0" smtClean="0">
                <a:solidFill>
                  <a:srgbClr val="008000"/>
                </a:solidFill>
              </a:rPr>
              <a:t>/T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9299" y="5876931"/>
            <a:ext cx="87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Dm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/T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2591" y="4737630"/>
            <a:ext cx="1627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ymbol" charset="2"/>
                <a:cs typeface="Symbol" charset="2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Dm</a:t>
            </a:r>
            <a:r>
              <a:rPr lang="en-US" sz="2000" baseline="-25000" dirty="0" err="1" smtClean="0"/>
              <a:t>n</a:t>
            </a:r>
            <a:r>
              <a:rPr lang="en-US" sz="2000" dirty="0" err="1" smtClean="0"/>
              <a:t>+</a:t>
            </a:r>
            <a:r>
              <a:rPr lang="en-US" sz="2000" dirty="0" err="1" smtClean="0">
                <a:latin typeface="Symbol" charset="2"/>
                <a:cs typeface="Symbol" charset="2"/>
              </a:rPr>
              <a:t>Dm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)/T</a:t>
            </a:r>
            <a:endParaRPr lang="en-US" sz="2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1628"/>
              </p:ext>
            </p:extLst>
          </p:nvPr>
        </p:nvGraphicFramePr>
        <p:xfrm>
          <a:off x="6479535" y="-1"/>
          <a:ext cx="2664466" cy="76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67" name="Equation" r:id="rId11" imgW="1409700" imgH="406400" progId="Equation.3">
                  <p:embed/>
                </p:oleObj>
              </mc:Choice>
              <mc:Fallback>
                <p:oleObj name="Equation" r:id="rId11" imgW="1409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9535" y="-1"/>
                        <a:ext cx="2664466" cy="76920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0" y="4445399"/>
            <a:ext cx="5154882" cy="2365904"/>
            <a:chOff x="9313650" y="4159003"/>
            <a:chExt cx="5154882" cy="2365904"/>
          </a:xfrm>
        </p:grpSpPr>
        <p:sp>
          <p:nvSpPr>
            <p:cNvPr id="35" name="Rectangle 34"/>
            <p:cNvSpPr/>
            <p:nvPr/>
          </p:nvSpPr>
          <p:spPr bwMode="auto">
            <a:xfrm>
              <a:off x="9313650" y="4159003"/>
              <a:ext cx="5154882" cy="2365904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4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688828"/>
                </p:ext>
              </p:extLst>
            </p:nvPr>
          </p:nvGraphicFramePr>
          <p:xfrm>
            <a:off x="9426363" y="4691857"/>
            <a:ext cx="4943475" cy="163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768" name="Equation" r:id="rId13" imgW="2590800" imgH="863600" progId="Equation.3">
                    <p:embed/>
                  </p:oleObj>
                </mc:Choice>
                <mc:Fallback>
                  <p:oleObj name="Equation" r:id="rId13" imgW="2590800" imgH="86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6363" y="4691857"/>
                          <a:ext cx="4943475" cy="16398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9500421" y="4221267"/>
              <a:ext cx="3835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e.g.</a:t>
              </a:r>
              <a:endParaRPr lang="en-US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99852" y="1252194"/>
            <a:ext cx="53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2,1</a:t>
            </a: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64088" y="1011058"/>
            <a:ext cx="8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N,Z</a:t>
            </a:r>
            <a:endParaRPr lang="en-US" sz="1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09164" y="1547698"/>
            <a:ext cx="53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</a:rPr>
              <a:t>1,0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44943" y="2460015"/>
            <a:ext cx="53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1,2</a:t>
            </a:r>
            <a:endParaRPr lang="en-US" sz="1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62828" y="2853563"/>
            <a:ext cx="53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0</a:t>
            </a:r>
            <a:r>
              <a:rPr lang="en-US" sz="1800" b="1" dirty="0" smtClean="0">
                <a:solidFill>
                  <a:srgbClr val="FF0000"/>
                </a:solidFill>
              </a:rPr>
              <a:t>,1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89513" y="1261488"/>
            <a:ext cx="53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3,3</a:t>
            </a:r>
            <a:endParaRPr lang="en-US" sz="1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753749" y="1020352"/>
            <a:ext cx="8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N,Z</a:t>
            </a:r>
            <a:endParaRPr lang="en-US" sz="1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798825" y="1556992"/>
            <a:ext cx="53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FF"/>
                </a:solidFill>
              </a:rPr>
              <a:t>2,2</a:t>
            </a:r>
            <a:endParaRPr lang="en-US" sz="1800" b="1" dirty="0">
              <a:solidFill>
                <a:srgbClr val="FF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08137" y="1995600"/>
            <a:ext cx="53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1,1</a:t>
            </a:r>
            <a:endParaRPr lang="en-US" sz="1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85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pseudo neutron spectra from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Ca+Ca</a:t>
            </a:r>
            <a:r>
              <a:rPr lang="en-US" sz="32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collisions</a:t>
            </a:r>
            <a:endParaRPr lang="en-US" sz="3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NeutronLikeSpectra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49806" r="9552"/>
          <a:stretch/>
        </p:blipFill>
        <p:spPr>
          <a:xfrm>
            <a:off x="1382344" y="846720"/>
            <a:ext cx="5646553" cy="2842560"/>
          </a:xfrm>
          <a:prstGeom prst="rect">
            <a:avLst/>
          </a:prstGeom>
        </p:spPr>
      </p:pic>
      <p:pic>
        <p:nvPicPr>
          <p:cNvPr id="7" name="Picture 6" descr="NeutronLikeSpectra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t="23250" r="95587" b="19793"/>
          <a:stretch/>
        </p:blipFill>
        <p:spPr>
          <a:xfrm>
            <a:off x="1123156" y="855358"/>
            <a:ext cx="259190" cy="28252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47600" y="2575035"/>
            <a:ext cx="1950376" cy="338554"/>
            <a:chOff x="4285271" y="4268475"/>
            <a:chExt cx="1950376" cy="338554"/>
          </a:xfrm>
        </p:grpSpPr>
        <p:pic>
          <p:nvPicPr>
            <p:cNvPr id="9" name="Picture 8" descr="NeutronLikeSpectra2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52" t="70610" r="64322" b="25423"/>
            <a:stretch/>
          </p:blipFill>
          <p:spPr>
            <a:xfrm>
              <a:off x="4285271" y="4363200"/>
              <a:ext cx="172793" cy="224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18754" y="4268475"/>
              <a:ext cx="1816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seudo neutrons</a:t>
              </a:r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7084" y="5461736"/>
            <a:ext cx="778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Now, we can construct coalescence invariant spectra (without measuring neutrons!)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6220"/>
              </p:ext>
            </p:extLst>
          </p:nvPr>
        </p:nvGraphicFramePr>
        <p:xfrm>
          <a:off x="0" y="4004624"/>
          <a:ext cx="5789903" cy="107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258" name="Equation" r:id="rId4" imgW="3543300" imgH="609600" progId="Equation.3">
                  <p:embed/>
                </p:oleObj>
              </mc:Choice>
              <mc:Fallback>
                <p:oleObj name="Equation" r:id="rId4" imgW="3543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04624"/>
                        <a:ext cx="5789903" cy="1079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381033"/>
              </p:ext>
            </p:extLst>
          </p:nvPr>
        </p:nvGraphicFramePr>
        <p:xfrm>
          <a:off x="5740099" y="4050853"/>
          <a:ext cx="3287169" cy="104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259" name="Equation" r:id="rId6" imgW="1498600" imgH="444500" progId="Equation.3">
                  <p:embed/>
                </p:oleObj>
              </mc:Choice>
              <mc:Fallback>
                <p:oleObj name="Equation" r:id="rId6" imgW="1498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099" y="4050853"/>
                        <a:ext cx="3287169" cy="1040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6121878" y="4068618"/>
            <a:ext cx="2930293" cy="1080798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4752" y="5187664"/>
            <a:ext cx="300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Pseudo neutron yields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45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762000"/>
            <a:ext cx="9144000" cy="579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7401"/>
            <a:ext cx="9144000" cy="900849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Equation of state of nuclear matter</a:t>
            </a:r>
            <a:endParaRPr lang="en-US" sz="3600" b="1" i="1" dirty="0">
              <a:solidFill>
                <a:srgbClr val="FFFFFF"/>
              </a:solidFill>
              <a:latin typeface="Comic Sans MS"/>
              <a:ea typeface="MS Mincho" pitchFamily="49" charset="-128"/>
              <a:cs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7716" y="989055"/>
            <a:ext cx="39370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b="1" dirty="0" smtClean="0"/>
              <a:t>E</a:t>
            </a:r>
            <a:r>
              <a:rPr lang="en-US" sz="2000" b="1" dirty="0"/>
              <a:t>/A</a:t>
            </a:r>
            <a:r>
              <a:rPr lang="en-US" sz="2000" b="1" dirty="0">
                <a:latin typeface="Times New Roman" charset="0"/>
              </a:rPr>
              <a:t> (</a:t>
            </a:r>
            <a:r>
              <a:rPr lang="en-US" sz="2000" b="1" dirty="0">
                <a:latin typeface="Times New Roman" charset="0"/>
                <a:sym typeface="Symbol" charset="0"/>
              </a:rPr>
              <a:t></a:t>
            </a:r>
            <a:r>
              <a:rPr lang="en-US" sz="2000" b="1" dirty="0" smtClean="0">
                <a:latin typeface="Times New Roman" charset="0"/>
                <a:sym typeface="Symbol" charset="0"/>
              </a:rPr>
              <a:t>,</a:t>
            </a:r>
            <a:r>
              <a:rPr lang="en-US" sz="2000" b="1" dirty="0">
                <a:latin typeface="Times New Roman" charset="0"/>
                <a:sym typeface="Symbol" charset="0"/>
              </a:rPr>
              <a:t>)</a:t>
            </a:r>
            <a:r>
              <a:rPr lang="en-US" sz="2000" dirty="0">
                <a:latin typeface="Times New Roman" charset="0"/>
                <a:sym typeface="Symbol" charset="0"/>
              </a:rPr>
              <a:t> = </a:t>
            </a:r>
            <a:r>
              <a:rPr lang="en-US" sz="2000" dirty="0">
                <a:solidFill>
                  <a:srgbClr val="0000CC"/>
                </a:solidFill>
              </a:rPr>
              <a:t>E/A 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</a:rPr>
              <a:t>(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  <a:sym typeface="Symbol" charset="0"/>
              </a:rPr>
              <a:t>,0)</a:t>
            </a:r>
            <a:r>
              <a:rPr lang="en-US" sz="2000" dirty="0">
                <a:latin typeface="Times New Roman" charset="0"/>
                <a:sym typeface="Symbol" charset="0"/>
              </a:rPr>
              <a:t> + </a:t>
            </a:r>
            <a:r>
              <a:rPr lang="en-US" sz="2000" dirty="0">
                <a:latin typeface="Symbol" charset="0"/>
                <a:sym typeface="Symbol" charset="0"/>
              </a:rPr>
              <a:t>d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Times New Roman" charset="0"/>
                <a:sym typeface="Symbol" charset="0"/>
              </a:rPr>
              <a:t>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S()</a:t>
            </a:r>
            <a:endParaRPr lang="en-US" sz="2000" dirty="0">
              <a:solidFill>
                <a:srgbClr val="0000CC"/>
              </a:solidFill>
              <a:latin typeface="Times New Roman" charset="0"/>
              <a:sym typeface="Symbol" charset="0"/>
            </a:endParaRPr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r>
              <a:rPr lang="en-US" sz="2000" dirty="0" smtClean="0">
                <a:latin typeface="Symbol" charset="0"/>
                <a:sym typeface="Symbol" charset="0"/>
              </a:rPr>
              <a:t>d </a:t>
            </a:r>
            <a:r>
              <a:rPr lang="en-US" sz="2000" dirty="0" smtClean="0">
                <a:latin typeface="Times New Roman" charset="0"/>
                <a:sym typeface="Symbol" charset="0"/>
              </a:rPr>
              <a:t>= </a:t>
            </a:r>
            <a:r>
              <a:rPr lang="en-US" sz="2000" dirty="0">
                <a:latin typeface="Times New Roman" charset="0"/>
                <a:sym typeface="Symbol" charset="0"/>
              </a:rPr>
              <a:t>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-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)/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+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 = </a:t>
            </a:r>
            <a:r>
              <a:rPr lang="en-US" sz="2000" dirty="0"/>
              <a:t>(N-Z)/</a:t>
            </a:r>
            <a:r>
              <a:rPr lang="en-US" sz="2000" dirty="0" smtClean="0"/>
              <a:t>A</a:t>
            </a:r>
            <a:endParaRPr lang="en-US" sz="1800" dirty="0"/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endParaRPr lang="en-US" sz="5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4987735" y="913552"/>
            <a:ext cx="3882334" cy="4400578"/>
            <a:chOff x="5261666" y="962270"/>
            <a:chExt cx="3882334" cy="4262069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261666" y="989729"/>
              <a:ext cx="3882334" cy="423461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BD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50" y="1578220"/>
              <a:ext cx="3740150" cy="342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5562600" y="96227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 dirty="0"/>
                <a:t>adapted from</a:t>
              </a:r>
            </a:p>
            <a:p>
              <a:pPr algn="r" eaLnBrk="1" hangingPunct="1"/>
              <a:r>
                <a:rPr lang="en-US" sz="1200" dirty="0"/>
                <a:t>M.B. Tsang, </a:t>
              </a:r>
              <a:r>
                <a:rPr lang="en-US" sz="1200" dirty="0" err="1"/>
                <a:t>Prog</a:t>
              </a:r>
              <a:r>
                <a:rPr lang="en-US" sz="1200" dirty="0"/>
                <a:t>. </a:t>
              </a:r>
              <a:r>
                <a:rPr lang="en-US" sz="1200" dirty="0" err="1"/>
                <a:t>Part.Nucl.Phys</a:t>
              </a:r>
              <a:r>
                <a:rPr lang="en-US" sz="1200" dirty="0"/>
                <a:t>. 66, 400 (2011)</a:t>
              </a:r>
            </a:p>
            <a:p>
              <a:pPr algn="r" eaLnBrk="1" hangingPunct="1"/>
              <a:r>
                <a:rPr lang="en-US" sz="1200" dirty="0"/>
                <a:t>Brown, Phys. Rev. </a:t>
              </a:r>
              <a:r>
                <a:rPr lang="en-US" sz="1200" dirty="0" err="1"/>
                <a:t>Lett</a:t>
              </a:r>
              <a:r>
                <a:rPr lang="en-US" sz="1200" dirty="0"/>
                <a:t>. 85, 5296 (2001)</a:t>
              </a:r>
            </a:p>
            <a:p>
              <a:pPr eaLnBrk="1" hangingPunct="1"/>
              <a:endParaRPr lang="en-US" sz="1200" dirty="0"/>
            </a:p>
          </p:txBody>
        </p:sp>
        <p:sp>
          <p:nvSpPr>
            <p:cNvPr id="32" name="TextBox 12"/>
            <p:cNvSpPr txBox="1">
              <a:spLocks noChangeArrowheads="1"/>
            </p:cNvSpPr>
            <p:nvPr/>
          </p:nvSpPr>
          <p:spPr bwMode="auto">
            <a:xfrm>
              <a:off x="6662738" y="2043358"/>
              <a:ext cx="8842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Stiff</a:t>
              </a:r>
            </a:p>
          </p:txBody>
        </p:sp>
        <p:sp>
          <p:nvSpPr>
            <p:cNvPr id="33" name="TextBox 13"/>
            <p:cNvSpPr txBox="1">
              <a:spLocks noChangeArrowheads="1"/>
            </p:cNvSpPr>
            <p:nvPr/>
          </p:nvSpPr>
          <p:spPr bwMode="auto">
            <a:xfrm>
              <a:off x="7772400" y="2638670"/>
              <a:ext cx="885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Soft</a:t>
              </a:r>
            </a:p>
          </p:txBody>
        </p:sp>
        <p:sp>
          <p:nvSpPr>
            <p:cNvPr id="34" name="TextBox 13"/>
            <p:cNvSpPr txBox="1">
              <a:spLocks noChangeArrowheads="1"/>
            </p:cNvSpPr>
            <p:nvPr/>
          </p:nvSpPr>
          <p:spPr bwMode="auto">
            <a:xfrm>
              <a:off x="7391400" y="3705470"/>
              <a:ext cx="88582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/>
                <a:t>Super soft</a:t>
              </a:r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>
            <a:off x="3892836" y="1446138"/>
            <a:ext cx="1288764" cy="7505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 Box 23"/>
          <p:cNvSpPr txBox="1">
            <a:spLocks noChangeArrowheads="1"/>
          </p:cNvSpPr>
          <p:nvPr/>
        </p:nvSpPr>
        <p:spPr bwMode="auto">
          <a:xfrm rot="1870289">
            <a:off x="4034229" y="1288446"/>
            <a:ext cx="138590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DE0000"/>
                </a:solidFill>
                <a:latin typeface="Symbol" charset="0"/>
                <a:sym typeface="Symbol" charset="0"/>
              </a:rPr>
              <a:t> </a:t>
            </a:r>
            <a:r>
              <a:rPr lang="en-US" sz="2800" b="1" dirty="0">
                <a:solidFill>
                  <a:srgbClr val="F40000"/>
                </a:solidFill>
                <a:sym typeface="Symbol" charset="0"/>
              </a:rPr>
              <a:t></a:t>
            </a:r>
            <a:r>
              <a:rPr lang="en-US" sz="3200" b="1" dirty="0">
                <a:solidFill>
                  <a:srgbClr val="DE0000"/>
                </a:solidFill>
              </a:rPr>
              <a:t>1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43504" y="2867946"/>
            <a:ext cx="4651477" cy="2283134"/>
          </a:xfrm>
          <a:prstGeom prst="rect">
            <a:avLst/>
          </a:prstGeom>
          <a:solidFill>
            <a:srgbClr val="FFFFFF"/>
          </a:solidFill>
          <a:ln w="38100" cmpd="sng"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4763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Times New Roman" charset="0"/>
                <a:sym typeface="Symbol" charset="0"/>
              </a:rPr>
              <a:t>Both astrophysical and laboratory observables can constrain the symmetry energy indirectly</a:t>
            </a:r>
          </a:p>
          <a:p>
            <a:pPr marL="0" indent="4763">
              <a:lnSpc>
                <a:spcPct val="90000"/>
              </a:lnSpc>
              <a:buFontTx/>
              <a:buNone/>
            </a:pPr>
            <a:endParaRPr lang="en-US" sz="2800" dirty="0" smtClean="0">
              <a:cs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49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97730" cy="80515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Data </a:t>
            </a:r>
            <a:r>
              <a:rPr lang="en-US" sz="40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vs</a:t>
            </a:r>
            <a:r>
              <a:rPr lang="en-US" sz="40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ImQMD</a:t>
            </a:r>
            <a:r>
              <a:rPr lang="en-US" sz="40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simulations</a:t>
            </a:r>
            <a:endParaRPr lang="en-US" sz="4000" b="1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5976" y="612399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Y. </a:t>
            </a:r>
            <a:r>
              <a:rPr lang="en-US" dirty="0" smtClean="0"/>
              <a:t>Zhang et al, PLB 732 (2014) 186 </a:t>
            </a:r>
            <a:endParaRPr lang="en-US" dirty="0"/>
          </a:p>
        </p:txBody>
      </p:sp>
      <p:pic>
        <p:nvPicPr>
          <p:cNvPr id="17" name="Picture 16" descr="Ca_ImQMD_sky_Soft_data_Ratios_Coalescenc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7" t="740"/>
          <a:stretch/>
        </p:blipFill>
        <p:spPr>
          <a:xfrm>
            <a:off x="0" y="832158"/>
            <a:ext cx="5372168" cy="5715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8274" y="817560"/>
            <a:ext cx="236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Soft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AsyEOS</a:t>
            </a:r>
            <a:endParaRPr lang="en-US" sz="2400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959453"/>
              </p:ext>
            </p:extLst>
          </p:nvPr>
        </p:nvGraphicFramePr>
        <p:xfrm>
          <a:off x="5722529" y="900844"/>
          <a:ext cx="3333883" cy="96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086" name="Equation" r:id="rId4" imgW="1409700" imgH="406400" progId="Equation.3">
                  <p:embed/>
                </p:oleObj>
              </mc:Choice>
              <mc:Fallback>
                <p:oleObj name="Equation" r:id="rId4" imgW="1409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2529" y="900844"/>
                        <a:ext cx="3333883" cy="96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35804" y="2253845"/>
            <a:ext cx="3262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compare experimental n/p ratios to transport model since we don’t have a problem with neutron efficiency when using pseudo neutron spectra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83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48" y="0"/>
            <a:ext cx="8425349" cy="7299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Data </a:t>
            </a:r>
            <a:r>
              <a:rPr lang="en-US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vs</a:t>
            </a:r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 AMD simulations</a:t>
            </a:r>
            <a:endParaRPr lang="en-US" b="1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77036" y="755028"/>
            <a:ext cx="3610907" cy="587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AMD </a:t>
            </a:r>
            <a:br>
              <a:rPr lang="en-US" sz="3200" b="1" dirty="0" smtClean="0"/>
            </a:br>
            <a:r>
              <a:rPr lang="en-GB" sz="2000" i="1" dirty="0" err="1" smtClean="0">
                <a:solidFill>
                  <a:srgbClr val="000000"/>
                </a:solidFill>
                <a:cs typeface="msmincho" charset="0"/>
              </a:rPr>
              <a:t>Antisymmetrized</a:t>
            </a:r>
            <a:r>
              <a:rPr lang="en-GB" sz="2000" i="1" dirty="0" smtClean="0">
                <a:solidFill>
                  <a:srgbClr val="000000"/>
                </a:solidFill>
                <a:cs typeface="msmincho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cs typeface="msmincho" charset="0"/>
              </a:rPr>
              <a:t>Molecular </a:t>
            </a:r>
            <a:r>
              <a:rPr lang="en-GB" sz="2000" i="1" dirty="0" smtClean="0">
                <a:solidFill>
                  <a:srgbClr val="000000"/>
                </a:solidFill>
                <a:cs typeface="msmincho" charset="0"/>
              </a:rPr>
              <a:t>Dynamics; solution to time- dependent Slater determinant</a:t>
            </a:r>
          </a:p>
          <a:p>
            <a:endParaRPr lang="en-US" sz="2400" b="1" i="1" dirty="0" smtClean="0"/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eproduces binding energies 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escribes </a:t>
            </a:r>
            <a:r>
              <a:rPr lang="en-US" sz="2400" dirty="0" err="1" smtClean="0"/>
              <a:t>multifragmentation</a:t>
            </a:r>
            <a:endParaRPr lang="en-US" sz="2400" dirty="0" smtClean="0"/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escribes liquid-gas phase transition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used also for structure calculations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More sophisticated quantum calculations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402228" y="2281708"/>
            <a:ext cx="144137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ata</a:t>
            </a:r>
            <a:br>
              <a:rPr lang="en-US" b="1" dirty="0" smtClean="0"/>
            </a:br>
            <a:r>
              <a:rPr lang="en-US" b="1" dirty="0" smtClean="0"/>
              <a:t>coalescence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157616" y="6271313"/>
            <a:ext cx="5959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</a:t>
            </a:r>
            <a:r>
              <a:rPr lang="en-US" dirty="0"/>
              <a:t>Ono, </a:t>
            </a:r>
            <a:r>
              <a:rPr lang="en-US" dirty="0" smtClean="0"/>
              <a:t>J </a:t>
            </a:r>
            <a:r>
              <a:rPr lang="en-US" dirty="0"/>
              <a:t>of </a:t>
            </a:r>
            <a:r>
              <a:rPr lang="en-US" dirty="0" smtClean="0"/>
              <a:t>Phys. Conf. </a:t>
            </a:r>
            <a:r>
              <a:rPr lang="en-US" dirty="0"/>
              <a:t>Series 420, </a:t>
            </a:r>
            <a:r>
              <a:rPr lang="en-US" dirty="0" smtClean="0"/>
              <a:t>012103; 436, 012068</a:t>
            </a:r>
            <a:endParaRPr lang="en-US" dirty="0"/>
          </a:p>
        </p:txBody>
      </p:sp>
      <p:pic>
        <p:nvPicPr>
          <p:cNvPr id="23" name="Picture 22" descr="Ca_ImQMD_data_Ratios_Coal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4" t="1295" b="492"/>
          <a:stretch/>
        </p:blipFill>
        <p:spPr>
          <a:xfrm>
            <a:off x="14598" y="817559"/>
            <a:ext cx="5240783" cy="5533118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531927"/>
              </p:ext>
            </p:extLst>
          </p:nvPr>
        </p:nvGraphicFramePr>
        <p:xfrm>
          <a:off x="2890463" y="915443"/>
          <a:ext cx="2248133" cy="64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256" name="Equation" r:id="rId5" imgW="1409700" imgH="406400" progId="Equation.3">
                  <p:embed/>
                </p:oleObj>
              </mc:Choice>
              <mc:Fallback>
                <p:oleObj name="Equation" r:id="rId5" imgW="1409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0463" y="915443"/>
                        <a:ext cx="2248133" cy="6490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 descr="Ca_ImQMD_data_Ratios_Coal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8" t="8696" r="5482" b="82493"/>
          <a:stretch/>
        </p:blipFill>
        <p:spPr>
          <a:xfrm>
            <a:off x="2686087" y="1547520"/>
            <a:ext cx="2761649" cy="70076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49364" y="3155129"/>
            <a:ext cx="8748357" cy="3370847"/>
            <a:chOff x="249364" y="3069515"/>
            <a:chExt cx="8748357" cy="3370847"/>
          </a:xfrm>
        </p:grpSpPr>
        <p:grpSp>
          <p:nvGrpSpPr>
            <p:cNvPr id="31" name="Group 30"/>
            <p:cNvGrpSpPr/>
            <p:nvPr/>
          </p:nvGrpSpPr>
          <p:grpSpPr>
            <a:xfrm>
              <a:off x="249364" y="3069515"/>
              <a:ext cx="8573073" cy="3370847"/>
              <a:chOff x="274060" y="1372634"/>
              <a:chExt cx="8573073" cy="3370847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274060" y="1446513"/>
                <a:ext cx="8573073" cy="3296968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1" i="0" u="none" strike="noStrike" cap="none" normalizeH="0" baseline="0">
                  <a:ln>
                    <a:noFill/>
                  </a:ln>
                  <a:solidFill>
                    <a:srgbClr val="DE0000"/>
                  </a:solidFill>
                  <a:effectLst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pic>
            <p:nvPicPr>
              <p:cNvPr id="44" name="Picture 43" descr="Ca_AMD_data_AllRatios.gif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962"/>
              <a:stretch/>
            </p:blipFill>
            <p:spPr>
              <a:xfrm>
                <a:off x="395188" y="1737311"/>
                <a:ext cx="8310858" cy="2988323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1031226" y="1372634"/>
                <a:ext cx="75350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AMD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vs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data 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Free particle ratios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437914" y="4029395"/>
              <a:ext cx="569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n</a:t>
              </a:r>
              <a:endParaRPr 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44328" y="4809566"/>
              <a:ext cx="569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59613" y="4897158"/>
              <a:ext cx="752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30000" dirty="0" smtClean="0"/>
                <a:t>3</a:t>
              </a:r>
              <a:r>
                <a:rPr lang="en-US" sz="2400" b="1" dirty="0" smtClean="0"/>
                <a:t>He</a:t>
              </a:r>
              <a:endParaRPr lang="en-US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40558" y="4093541"/>
              <a:ext cx="752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94919" y="4435994"/>
              <a:ext cx="752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30000" dirty="0" smtClean="0"/>
                <a:t>4</a:t>
              </a:r>
              <a:r>
                <a:rPr lang="en-US" sz="2400" b="1" dirty="0" smtClean="0"/>
                <a:t>He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64889" y="5191473"/>
              <a:ext cx="1332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d </a:t>
              </a:r>
              <a:r>
                <a:rPr lang="en-US" sz="2000" b="1" dirty="0" smtClean="0"/>
                <a:t>x 0.7</a:t>
              </a:r>
              <a:endParaRPr lang="en-US" sz="2000" b="1" dirty="0"/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502400" y="4946650"/>
              <a:ext cx="184150" cy="1778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762750" y="4908550"/>
              <a:ext cx="184150" cy="1778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010400" y="4870450"/>
              <a:ext cx="184150" cy="1778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277100" y="4819650"/>
              <a:ext cx="184150" cy="1778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537450" y="4749800"/>
              <a:ext cx="184150" cy="1778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669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Summary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598" y="855556"/>
            <a:ext cx="9144000" cy="571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  <a:tabLst>
                <a:tab pos="284163" algn="l"/>
              </a:tabLst>
            </a:pPr>
            <a:r>
              <a:rPr lang="en-US" sz="2200" dirty="0"/>
              <a:t> </a:t>
            </a:r>
            <a:r>
              <a:rPr lang="en-US" sz="2200" dirty="0" smtClean="0"/>
              <a:t>the </a:t>
            </a:r>
            <a:r>
              <a:rPr lang="en-US" sz="2200" dirty="0"/>
              <a:t>density </a:t>
            </a:r>
            <a:r>
              <a:rPr lang="en-US" sz="2200" dirty="0" smtClean="0"/>
              <a:t>and momentum dependence </a:t>
            </a:r>
            <a:r>
              <a:rPr lang="en-US" sz="2200" dirty="0"/>
              <a:t>of the symmetry energy is of fundamental importance to nuclei, nuclear matter and neutron stars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b="1" dirty="0"/>
              <a:t> We presented results on n/p </a:t>
            </a:r>
            <a:r>
              <a:rPr lang="en-US" sz="2200" b="1" dirty="0" smtClean="0"/>
              <a:t>double</a:t>
            </a:r>
            <a:r>
              <a:rPr lang="en-US" sz="2200" b="1" dirty="0"/>
              <a:t>-ratios from </a:t>
            </a:r>
            <a:br>
              <a:rPr lang="en-US" sz="2200" b="1" dirty="0"/>
            </a:br>
            <a:r>
              <a:rPr lang="en-US" sz="2200" b="1" dirty="0" err="1" smtClean="0"/>
              <a:t>Sn+Sn</a:t>
            </a:r>
            <a:r>
              <a:rPr lang="en-US" sz="2200" b="1" dirty="0" smtClean="0"/>
              <a:t> @ </a:t>
            </a:r>
            <a:r>
              <a:rPr lang="en-US" sz="2200" b="1" dirty="0"/>
              <a:t>E/A=</a:t>
            </a:r>
            <a:r>
              <a:rPr lang="en-US" sz="2200" b="1" dirty="0" smtClean="0"/>
              <a:t>50 and 120 MeV and </a:t>
            </a:r>
            <a:r>
              <a:rPr lang="en-US" sz="2200" b="1" dirty="0" err="1" smtClean="0"/>
              <a:t>Ca+Ca</a:t>
            </a:r>
            <a:r>
              <a:rPr lang="en-US" sz="2200" b="1" dirty="0" smtClean="0"/>
              <a:t> @ 80 MeV.</a:t>
            </a:r>
            <a:endParaRPr lang="en-US" sz="2200" b="1" dirty="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dirty="0"/>
              <a:t>Calculations show a sensitivity of the n/p (double-) ratio to the symmetry energy and </a:t>
            </a:r>
            <a:r>
              <a:rPr lang="en-US" sz="2200" b="1" dirty="0"/>
              <a:t>effective mass</a:t>
            </a:r>
            <a:r>
              <a:rPr lang="en-US" sz="2200" dirty="0"/>
              <a:t> </a:t>
            </a:r>
            <a:endParaRPr lang="en-US" sz="22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b="1" dirty="0" smtClean="0">
                <a:solidFill>
                  <a:srgbClr val="0000FF"/>
                </a:solidFill>
              </a:rPr>
              <a:t>The particle production is determined by the chemical potential degrees of freedom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It allows us to calculate spectra of unmeasured fragments, </a:t>
            </a:r>
            <a:r>
              <a:rPr lang="en-US" sz="2200" dirty="0" smtClean="0">
                <a:solidFill>
                  <a:srgbClr val="FF0000"/>
                </a:solidFill>
              </a:rPr>
              <a:t>including neutrons!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Crucial test for theory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>
                <a:solidFill>
                  <a:srgbClr val="000000"/>
                </a:solidFill>
              </a:rPr>
              <a:t>Open a door of opportunities to reanalyze old data in search for sensitivity to the symmetry energy or effective mass even in the absence of neutron spectra</a:t>
            </a:r>
            <a:endParaRPr lang="en-US" sz="2200" dirty="0"/>
          </a:p>
          <a:p>
            <a:pPr marL="285750" indent="-285750">
              <a:buFont typeface="Wingdings" charset="2"/>
              <a:buChar char="Ø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80027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828800"/>
            <a:ext cx="2133600" cy="4114800"/>
          </a:xfrm>
        </p:spPr>
        <p:txBody>
          <a:bodyPr/>
          <a:lstStyle/>
          <a:p>
            <a:r>
              <a:rPr lang="en-US" sz="1800" b="1" dirty="0" smtClean="0"/>
              <a:t>Dan </a:t>
            </a:r>
            <a:r>
              <a:rPr lang="en-US" sz="1800" b="1" dirty="0" err="1" smtClean="0"/>
              <a:t>Coupland</a:t>
            </a:r>
            <a:endParaRPr lang="en-US" sz="1800" b="1" dirty="0" smtClean="0"/>
          </a:p>
          <a:p>
            <a:r>
              <a:rPr lang="en-US" sz="1800" b="1" dirty="0" smtClean="0"/>
              <a:t>Mike </a:t>
            </a:r>
            <a:r>
              <a:rPr lang="en-US" sz="1800" b="1" dirty="0" err="1" smtClean="0"/>
              <a:t>Youngs</a:t>
            </a:r>
            <a:endParaRPr lang="en-US" sz="1800" b="1" dirty="0" smtClean="0"/>
          </a:p>
          <a:p>
            <a:r>
              <a:rPr lang="en-US" sz="1800" b="1" dirty="0" smtClean="0"/>
              <a:t>William Lynch</a:t>
            </a:r>
          </a:p>
          <a:p>
            <a:r>
              <a:rPr lang="en-US" sz="1800" b="1" dirty="0" smtClean="0"/>
              <a:t>Betty Tsang</a:t>
            </a:r>
          </a:p>
          <a:p>
            <a:r>
              <a:rPr lang="en-US" sz="1800" dirty="0" smtClean="0"/>
              <a:t>Michael </a:t>
            </a:r>
            <a:r>
              <a:rPr lang="en-US" sz="1800" dirty="0" err="1" smtClean="0"/>
              <a:t>Famiano</a:t>
            </a:r>
            <a:endParaRPr lang="en-US" sz="1800" dirty="0" smtClean="0"/>
          </a:p>
          <a:p>
            <a:r>
              <a:rPr lang="en-US" sz="1800" dirty="0" smtClean="0"/>
              <a:t>Brenna </a:t>
            </a:r>
            <a:r>
              <a:rPr lang="en-US" sz="1800" dirty="0" err="1" smtClean="0"/>
              <a:t>Giacherio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Tilak</a:t>
            </a:r>
            <a:r>
              <a:rPr lang="en-US" sz="1800" dirty="0" smtClean="0"/>
              <a:t> </a:t>
            </a:r>
            <a:r>
              <a:rPr lang="en-US" sz="1800" dirty="0" err="1" smtClean="0"/>
              <a:t>Ghosh</a:t>
            </a:r>
            <a:endParaRPr lang="en-US" sz="1800" dirty="0" smtClean="0"/>
          </a:p>
          <a:p>
            <a:r>
              <a:rPr lang="en-US" sz="1800" dirty="0" smtClean="0"/>
              <a:t>Rachel Showalter</a:t>
            </a:r>
          </a:p>
          <a:p>
            <a:r>
              <a:rPr lang="en-US" sz="1800" dirty="0" err="1" smtClean="0"/>
              <a:t>Micha</a:t>
            </a:r>
            <a:r>
              <a:rPr lang="en-US" sz="1800" dirty="0" smtClean="0"/>
              <a:t> Kilburn</a:t>
            </a:r>
          </a:p>
          <a:p>
            <a:endParaRPr lang="en-US" sz="1200" dirty="0"/>
          </a:p>
        </p:txBody>
      </p:sp>
      <p:pic>
        <p:nvPicPr>
          <p:cNvPr id="37890" name="Picture 2" descr="https://groups.nscl.msu.edu/hira/09042/group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2057400"/>
            <a:ext cx="4546600" cy="3409950"/>
          </a:xfrm>
          <a:prstGeom prst="rect">
            <a:avLst/>
          </a:prstGeom>
          <a:noFill/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33600" y="1828800"/>
            <a:ext cx="243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Jenny Lee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Novak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Paulo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Russotto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Alisher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Sanetullaev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Concettina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Sfienti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Giuseppe Verde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Jack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Winkelbauer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EBF70-4B28-384F-B9C4-D0DFDF648A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18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7401"/>
            <a:ext cx="9144000" cy="900849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Laboratory constraints on symmetry energy at </a:t>
            </a:r>
            <a:r>
              <a:rPr lang="en-US" sz="28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r&lt;r</a:t>
            </a:r>
            <a:r>
              <a:rPr lang="en-US" sz="2800" b="1" baseline="-25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0</a:t>
            </a:r>
            <a:endParaRPr lang="en-US" sz="2800" b="1" i="1" baseline="-25000" dirty="0">
              <a:solidFill>
                <a:srgbClr val="FFFFFF"/>
              </a:solidFill>
              <a:latin typeface="Symbol" charset="2"/>
              <a:ea typeface="MS Mincho" pitchFamily="49" charset="-128"/>
              <a:cs typeface="Symbol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63055" y="998545"/>
            <a:ext cx="4880945" cy="5244466"/>
            <a:chOff x="4394202" y="682296"/>
            <a:chExt cx="4880945" cy="5244466"/>
          </a:xfrm>
          <a:solidFill>
            <a:srgbClr val="FFFFFF"/>
          </a:solidFill>
        </p:grpSpPr>
        <p:pic>
          <p:nvPicPr>
            <p:cNvPr id="16" name="ClipArt Placeholder 4" descr="SvsP_nusym_2013.ep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394202" y="1736114"/>
              <a:ext cx="4610100" cy="41906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6783600" y="1789043"/>
              <a:ext cx="2081795" cy="16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 </a:t>
              </a:r>
              <a:endParaRPr lang="en-US" sz="1400" baseline="-25000" dirty="0" smtClean="0">
                <a:solidFill>
                  <a:srgbClr val="000000"/>
                </a:solidFill>
                <a:latin typeface="Times New Roman" pitchFamily="18" charset="0"/>
                <a:sym typeface="Symbol"/>
              </a:endParaRPr>
            </a:p>
            <a:p>
              <a:pPr>
                <a:spcBef>
                  <a:spcPct val="20000"/>
                </a:spcBef>
              </a:pPr>
              <a:endParaRPr lang="en-US" sz="14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20000"/>
                </a:spcBef>
              </a:pPr>
              <a:endParaRPr lang="en-US" sz="14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20000"/>
                </a:spcBef>
              </a:pPr>
              <a:endParaRPr lang="en-US" sz="14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20000"/>
                </a:spcBef>
              </a:pPr>
              <a:endParaRPr lang="en-US" sz="140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20000"/>
                </a:spcBef>
              </a:pPr>
              <a:endParaRPr lang="en-US" sz="1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7385880" y="3366363"/>
              <a:ext cx="3470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</a:rPr>
                <a:t>ICNT 2013 Summary report Horowitz, et al., </a:t>
              </a:r>
              <a:endParaRPr lang="en-US" sz="1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648043"/>
                </p:ext>
              </p:extLst>
            </p:nvPr>
          </p:nvGraphicFramePr>
          <p:xfrm>
            <a:off x="5022218" y="682296"/>
            <a:ext cx="3198059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8110" name="Equation" r:id="rId5" imgW="1651000" imgH="482600" progId="Equation.3">
                    <p:embed/>
                  </p:oleObj>
                </mc:Choice>
                <mc:Fallback>
                  <p:oleObj name="Equation" r:id="rId5" imgW="16510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2218" y="682296"/>
                          <a:ext cx="3198059" cy="8969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28575" cmpd="sng">
                          <a:solidFill>
                            <a:srgbClr val="0000CA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6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665" y="1482226"/>
            <a:ext cx="4469135" cy="3948282"/>
          </a:xfrm>
          <a:noFill/>
          <a:effectLst/>
        </p:spPr>
        <p:txBody>
          <a:bodyPr/>
          <a:lstStyle/>
          <a:p>
            <a:pPr marL="0" indent="0">
              <a:buNone/>
            </a:pPr>
            <a:r>
              <a:rPr lang="en-US" altLang="ja-JP" sz="2300" b="1" u="sng" dirty="0" smtClean="0">
                <a:ea typeface="ＭＳ Ｐゴシック" pitchFamily="28" charset="-128"/>
                <a:cs typeface="Times New Roman" pitchFamily="18" charset="0"/>
              </a:rPr>
              <a:t>Low density constraints from 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ea typeface="ＭＳ Ｐゴシック" pitchFamily="28" charset="-128"/>
                <a:cs typeface="Times New Roman" pitchFamily="18" charset="0"/>
              </a:rPr>
              <a:t>nuclear structure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sym typeface="Symbol"/>
              </a:rPr>
              <a:t>masses</a:t>
            </a:r>
            <a:endParaRPr lang="en-US" sz="1800" dirty="0">
              <a:solidFill>
                <a:srgbClr val="FF0000"/>
              </a:solidFill>
              <a:sym typeface="Symbol"/>
            </a:endParaRPr>
          </a:p>
          <a:p>
            <a:pPr lvl="1"/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Isobaric Analog States (IAS)</a:t>
            </a:r>
          </a:p>
          <a:p>
            <a:pPr lvl="1"/>
            <a:r>
              <a:rPr lang="en-US" sz="1800" dirty="0">
                <a:solidFill>
                  <a:srgbClr val="BC8F00"/>
                </a:solidFill>
                <a:sym typeface="Symbol"/>
              </a:rPr>
              <a:t>Electric dipole polarizability (</a:t>
            </a:r>
            <a:r>
              <a:rPr lang="en-US" sz="1800" baseline="-25000" dirty="0">
                <a:solidFill>
                  <a:srgbClr val="BC8F00"/>
                </a:solidFill>
                <a:sym typeface="Symbol"/>
              </a:rPr>
              <a:t>0</a:t>
            </a:r>
            <a:r>
              <a:rPr lang="en-US" sz="1800" dirty="0" smtClean="0">
                <a:solidFill>
                  <a:srgbClr val="BC8F00"/>
                </a:solidFill>
                <a:sym typeface="Symbol"/>
              </a:rPr>
              <a:t>)</a:t>
            </a:r>
            <a:endParaRPr lang="en-US" sz="1800" dirty="0" smtClean="0">
              <a:sym typeface="Symbol"/>
            </a:endParaRPr>
          </a:p>
          <a:p>
            <a:pPr lvl="1"/>
            <a:r>
              <a:rPr lang="en-US" sz="1800" dirty="0">
                <a:sym typeface="Symbol"/>
              </a:rPr>
              <a:t>n</a:t>
            </a:r>
            <a:r>
              <a:rPr lang="en-US" sz="1800" dirty="0" smtClean="0">
                <a:sym typeface="Symbol"/>
              </a:rPr>
              <a:t>eutron skin</a:t>
            </a:r>
            <a:endParaRPr lang="en-US" sz="1800" dirty="0">
              <a:sym typeface="Symbol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ea typeface="ＭＳ Ｐゴシック" pitchFamily="28" charset="-128"/>
                <a:cs typeface="Times New Roman" pitchFamily="18" charset="0"/>
              </a:rPr>
              <a:t>nuclear reactions</a:t>
            </a:r>
          </a:p>
          <a:p>
            <a:pPr lvl="1"/>
            <a:r>
              <a:rPr lang="en-US" sz="1800" dirty="0" smtClean="0">
                <a:sym typeface="Symbol"/>
              </a:rPr>
              <a:t>Diffusion </a:t>
            </a:r>
            <a:r>
              <a:rPr lang="en-US" sz="1800" dirty="0">
                <a:sym typeface="Symbol"/>
              </a:rPr>
              <a:t>of neutrons and protons between nuclei of different N/Z in peripheral collisions </a:t>
            </a:r>
            <a:r>
              <a:rPr lang="en-US" sz="1800" dirty="0">
                <a:solidFill>
                  <a:srgbClr val="FF0000"/>
                </a:solidFill>
                <a:sym typeface="Symbol"/>
              </a:rPr>
              <a:t>HIC (</a:t>
            </a:r>
            <a:r>
              <a:rPr lang="en-US" sz="1800" dirty="0" err="1">
                <a:solidFill>
                  <a:srgbClr val="FF0000"/>
                </a:solidFill>
                <a:sym typeface="Symbol"/>
              </a:rPr>
              <a:t>Sn+Sn</a:t>
            </a:r>
            <a:r>
              <a:rPr lang="en-US" sz="1800" dirty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/>
            <a:r>
              <a:rPr lang="en-US" sz="1800" dirty="0">
                <a:sym typeface="Symbol"/>
              </a:rPr>
              <a:t>Transverse flow  </a:t>
            </a:r>
            <a:r>
              <a:rPr lang="en-US" sz="1800" dirty="0">
                <a:solidFill>
                  <a:srgbClr val="FF0000"/>
                </a:solidFill>
                <a:sym typeface="Symbol"/>
              </a:rPr>
              <a:t>HIC (RIB</a:t>
            </a:r>
            <a:r>
              <a:rPr lang="en-US" sz="1800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/>
            <a:r>
              <a:rPr lang="en-US" altLang="ja-JP" sz="1800" u="sng" dirty="0" smtClean="0">
                <a:ea typeface="ＭＳ Ｐゴシック" pitchFamily="28" charset="-128"/>
                <a:cs typeface="Times New Roman" pitchFamily="18" charset="0"/>
                <a:sym typeface="Symbol"/>
              </a:rPr>
              <a:t>neutron and proton spectra/ratios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841" y="8107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Experimental observables are mainly sensitive to S</a:t>
            </a:r>
            <a:r>
              <a:rPr lang="en-US" sz="1800" baseline="-25000" dirty="0">
                <a:solidFill>
                  <a:srgbClr val="0000FF"/>
                </a:solidFill>
                <a:latin typeface="+mn-lt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=S(</a:t>
            </a:r>
            <a:r>
              <a:rPr lang="en-US" sz="1800" dirty="0">
                <a:solidFill>
                  <a:srgbClr val="0000FF"/>
                </a:solidFill>
                <a:latin typeface="+mn-lt"/>
                <a:sym typeface="Symbol"/>
              </a:rPr>
              <a:t></a:t>
            </a:r>
            <a:r>
              <a:rPr lang="en-US" sz="1800" baseline="-25000" dirty="0">
                <a:solidFill>
                  <a:srgbClr val="0000FF"/>
                </a:solidFill>
                <a:latin typeface="+mn-lt"/>
                <a:sym typeface="Symbol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+mn-lt"/>
                <a:sym typeface="Symbol"/>
              </a:rPr>
              <a:t>) and L. 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654" y="55908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Realistic theoretical </a:t>
            </a:r>
            <a:r>
              <a:rPr lang="en-US" sz="2400" dirty="0" smtClean="0">
                <a:solidFill>
                  <a:schemeClr val="accent6"/>
                </a:solidFill>
              </a:rPr>
              <a:t>“error </a:t>
            </a:r>
            <a:r>
              <a:rPr lang="en-US" sz="2400" dirty="0">
                <a:solidFill>
                  <a:schemeClr val="accent6"/>
                </a:solidFill>
              </a:rPr>
              <a:t>bars” are key to combining constraints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51429" y="3247437"/>
            <a:ext cx="2324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HIC(</a:t>
            </a:r>
            <a:r>
              <a:rPr lang="en-US" baseline="-25000" dirty="0" err="1" smtClean="0">
                <a:sym typeface="Symbol"/>
              </a:rPr>
              <a:t>Sn+Sn</a:t>
            </a:r>
            <a:r>
              <a:rPr lang="en-US" baseline="-25000" dirty="0" smtClean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&lt; 0.45</a:t>
            </a:r>
            <a:r>
              <a:rPr lang="en-US" baseline="-25000" dirty="0" smtClean="0">
                <a:sym typeface="Symbol"/>
              </a:rPr>
              <a:t>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7" name="Freeform 16"/>
          <p:cNvSpPr/>
          <p:nvPr/>
        </p:nvSpPr>
        <p:spPr bwMode="auto">
          <a:xfrm>
            <a:off x="7250989" y="3256962"/>
            <a:ext cx="1100137" cy="454819"/>
          </a:xfrm>
          <a:custGeom>
            <a:avLst/>
            <a:gdLst>
              <a:gd name="connsiteX0" fmla="*/ 0 w 1100137"/>
              <a:gd name="connsiteY0" fmla="*/ 454819 h 454819"/>
              <a:gd name="connsiteX1" fmla="*/ 1100137 w 1100137"/>
              <a:gd name="connsiteY1" fmla="*/ 0 h 454819"/>
              <a:gd name="connsiteX2" fmla="*/ 721519 w 1100137"/>
              <a:gd name="connsiteY2" fmla="*/ 352425 h 454819"/>
              <a:gd name="connsiteX3" fmla="*/ 0 w 1100137"/>
              <a:gd name="connsiteY3" fmla="*/ 454819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137" h="454819">
                <a:moveTo>
                  <a:pt x="0" y="454819"/>
                </a:moveTo>
                <a:lnTo>
                  <a:pt x="1100137" y="0"/>
                </a:lnTo>
                <a:lnTo>
                  <a:pt x="721519" y="352425"/>
                </a:lnTo>
                <a:lnTo>
                  <a:pt x="0" y="454819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3116" y="4971553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mass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0.6- 0.7 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42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-21480"/>
            <a:ext cx="9144000" cy="865187"/>
          </a:xfrm>
          <a:noFill/>
          <a:ln>
            <a:noFill/>
          </a:ln>
          <a:effectLst/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FFFFF"/>
                </a:solidFill>
                <a:latin typeface="Comic Sans MS"/>
                <a:cs typeface="Comic Sans MS"/>
              </a:rPr>
              <a:t>Key uncertainty: </a:t>
            </a:r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omic Sans MS"/>
                <a:cs typeface="Comic Sans MS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Comic Sans MS"/>
                <a:cs typeface="Comic Sans MS"/>
              </a:rPr>
            </a:br>
            <a:r>
              <a:rPr lang="en-US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Density and momentum dependence of the potential energy</a:t>
            </a:r>
            <a:endParaRPr lang="en-US" sz="2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342" y="847084"/>
            <a:ext cx="8432800" cy="5621403"/>
          </a:xfrm>
          <a:noFill/>
          <a:effectLst/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EoS (T=0): E/A </a:t>
            </a:r>
            <a:r>
              <a:rPr lang="en-US" sz="2000" dirty="0" smtClean="0">
                <a:sym typeface="Symbol"/>
              </a:rPr>
              <a:t> () = &lt;KE&gt;/A +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&lt;V&gt;</a:t>
            </a:r>
            <a:r>
              <a:rPr lang="en-US" sz="2000" dirty="0" smtClean="0">
                <a:sym typeface="Symbol"/>
              </a:rPr>
              <a:t>/A: </a:t>
            </a:r>
          </a:p>
          <a:p>
            <a:pPr marL="0" indent="0">
              <a:buNone/>
            </a:pPr>
            <a:r>
              <a:rPr lang="en-US" sz="2000" dirty="0" smtClean="0">
                <a:sym typeface="Symbol"/>
              </a:rPr>
              <a:t>In the mean field approx., &lt;V&gt; is obtained from mean field potentials for the nucleons. e.g. in a semi-classical approximation</a:t>
            </a:r>
          </a:p>
          <a:p>
            <a:pPr marL="0" indent="0">
              <a:buNone/>
            </a:pPr>
            <a:endParaRPr lang="en-US" sz="2400" dirty="0" smtClean="0">
              <a:sym typeface="Symbol"/>
            </a:endParaRPr>
          </a:p>
          <a:p>
            <a:pPr marL="0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sym typeface="Symbol"/>
              </a:rPr>
              <a:t>Density dependence</a:t>
            </a:r>
          </a:p>
          <a:p>
            <a:pPr marL="522288" lvl="1">
              <a:buFont typeface="Wingdings" charset="2"/>
              <a:buChar char="Ø"/>
            </a:pPr>
            <a:r>
              <a:rPr lang="en-US" sz="1800" dirty="0" smtClean="0">
                <a:sym typeface="Symbol"/>
              </a:rPr>
              <a:t>local two body interactions → ~ linear dependence on ;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local three body interactions → ~ </a:t>
            </a:r>
            <a:r>
              <a:rPr lang="en-US" sz="1800" baseline="30000" dirty="0" smtClean="0">
                <a:sym typeface="Symbol"/>
              </a:rPr>
              <a:t>2 </a:t>
            </a:r>
            <a:r>
              <a:rPr lang="en-US" sz="1800" dirty="0" smtClean="0">
                <a:sym typeface="Symbol"/>
              </a:rPr>
              <a:t>term contribute to density dependence</a:t>
            </a:r>
          </a:p>
          <a:p>
            <a:pPr marL="233363" lvl="1" indent="-233363">
              <a:buNone/>
            </a:pPr>
            <a:r>
              <a:rPr lang="en-US" sz="1800" b="1" dirty="0" smtClean="0">
                <a:solidFill>
                  <a:srgbClr val="FF0000"/>
                </a:solidFill>
                <a:sym typeface="Symbol"/>
              </a:rPr>
              <a:t>Momentum dependence</a:t>
            </a:r>
          </a:p>
          <a:p>
            <a:pPr marL="522288" lvl="1">
              <a:buFont typeface="Wingdings" charset="2"/>
              <a:buChar char="Ø"/>
            </a:pPr>
            <a:r>
              <a:rPr lang="en-US" sz="1800" dirty="0" smtClean="0">
                <a:sym typeface="Symbol"/>
              </a:rPr>
              <a:t>p (momentum) dependence can come from:</a:t>
            </a:r>
          </a:p>
          <a:p>
            <a:pPr lvl="2">
              <a:buFont typeface="Wingdings" charset="2"/>
              <a:buChar char="§"/>
            </a:pPr>
            <a:r>
              <a:rPr lang="en-US" sz="1800" dirty="0" smtClean="0">
                <a:solidFill>
                  <a:srgbClr val="0000FF"/>
                </a:solidFill>
                <a:sym typeface="Symbol"/>
              </a:rPr>
              <a:t>range of NN force</a:t>
            </a:r>
          </a:p>
          <a:p>
            <a:pPr lvl="2">
              <a:buFont typeface="Wingdings" charset="2"/>
              <a:buChar char="§"/>
            </a:pPr>
            <a:r>
              <a:rPr lang="en-US" sz="1800" dirty="0" smtClean="0">
                <a:solidFill>
                  <a:srgbClr val="0000FF"/>
                </a:solidFill>
                <a:sym typeface="Symbol"/>
              </a:rPr>
              <a:t>exchange (</a:t>
            </a:r>
            <a:r>
              <a:rPr lang="en-US" sz="1800" dirty="0" err="1" smtClean="0">
                <a:solidFill>
                  <a:srgbClr val="0000FF"/>
                </a:solidFill>
                <a:sym typeface="Symbol"/>
              </a:rPr>
              <a:t>Fock</a:t>
            </a:r>
            <a:r>
              <a:rPr lang="en-US" sz="1800" dirty="0" smtClean="0">
                <a:solidFill>
                  <a:srgbClr val="0000FF"/>
                </a:solidFill>
                <a:sym typeface="Symbol"/>
              </a:rPr>
              <a:t>) term</a:t>
            </a:r>
          </a:p>
          <a:p>
            <a:pPr lvl="2">
              <a:buFont typeface="Wingdings" charset="2"/>
              <a:buChar char="§"/>
            </a:pPr>
            <a:r>
              <a:rPr lang="en-US" sz="1800" dirty="0" smtClean="0">
                <a:solidFill>
                  <a:srgbClr val="0000FF"/>
                </a:solidFill>
                <a:sym typeface="Symbol"/>
              </a:rPr>
              <a:t>intrinsic mom. dep. of NN interaction</a:t>
            </a:r>
            <a:r>
              <a:rPr lang="en-US" sz="1600" dirty="0" smtClean="0">
                <a:sym typeface="Symbol"/>
              </a:rPr>
              <a:t>. </a:t>
            </a:r>
          </a:p>
          <a:p>
            <a:pPr marL="522288" lvl="1">
              <a:buFont typeface="Wingdings" charset="2"/>
              <a:buChar char="Ø"/>
            </a:pPr>
            <a:r>
              <a:rPr lang="en-US" sz="1800" dirty="0" smtClean="0">
                <a:sym typeface="Symbol"/>
              </a:rPr>
              <a:t>Effective mass; at low p</a:t>
            </a:r>
          </a:p>
          <a:p>
            <a:pPr lvl="2"/>
            <a:r>
              <a:rPr lang="en-US" sz="1800" dirty="0"/>
              <a:t>Momentum dependence of the mean field (real part of optical potential) is well established for symmetric matter. </a:t>
            </a:r>
          </a:p>
          <a:p>
            <a:pPr lvl="2"/>
            <a:r>
              <a:rPr lang="en-US" sz="1800" dirty="0"/>
              <a:t>At low energies, it can be described </a:t>
            </a:r>
            <a:r>
              <a:rPr lang="en-US" sz="1800" dirty="0" smtClean="0"/>
              <a:t>by</a:t>
            </a:r>
            <a:br>
              <a:rPr lang="en-US" sz="1800" dirty="0" smtClean="0"/>
            </a:br>
            <a:r>
              <a:rPr lang="en-US" sz="1800" dirty="0" smtClean="0"/>
              <a:t>effective </a:t>
            </a:r>
            <a:r>
              <a:rPr lang="en-US" sz="1800" dirty="0"/>
              <a:t>mass,  m*:</a:t>
            </a:r>
          </a:p>
          <a:p>
            <a:pPr lvl="1"/>
            <a:endParaRPr lang="en-US" sz="1400" dirty="0" smtClean="0">
              <a:sym typeface="Symbol"/>
            </a:endParaRPr>
          </a:p>
          <a:p>
            <a:pPr>
              <a:buFont typeface="Wingdings" charset="2"/>
              <a:buChar char="Ø"/>
            </a:pPr>
            <a:endParaRPr lang="en-US" sz="2000" dirty="0" smtClean="0">
              <a:sym typeface="Symbol"/>
            </a:endParaRPr>
          </a:p>
          <a:p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981045"/>
              </p:ext>
            </p:extLst>
          </p:nvPr>
        </p:nvGraphicFramePr>
        <p:xfrm>
          <a:off x="1478655" y="1842249"/>
          <a:ext cx="46783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317" name="Equation" r:id="rId4" imgW="2603500" imgH="317500" progId="Equation.3">
                  <p:embed/>
                </p:oleObj>
              </mc:Choice>
              <mc:Fallback>
                <p:oleObj name="Equation" r:id="rId4" imgW="2603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655" y="1842249"/>
                        <a:ext cx="4678363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51632" y="3647838"/>
            <a:ext cx="49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0" dirty="0" smtClean="0"/>
              <a:t>}</a:t>
            </a:r>
            <a:endParaRPr 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20802" y="4138035"/>
            <a:ext cx="210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also contributes to density dependence.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744886"/>
              </p:ext>
            </p:extLst>
          </p:nvPr>
        </p:nvGraphicFramePr>
        <p:xfrm>
          <a:off x="5609721" y="5858470"/>
          <a:ext cx="2525802" cy="69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318" name="Equation" r:id="rId6" imgW="1790218" imgH="494956" progId="Equation.3">
                  <p:embed/>
                </p:oleObj>
              </mc:Choice>
              <mc:Fallback>
                <p:oleObj name="Equation" r:id="rId6" imgW="1790218" imgH="49495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721" y="5858470"/>
                        <a:ext cx="2525802" cy="6986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683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mass-splitting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379" r="27564" b="16435"/>
          <a:stretch/>
        </p:blipFill>
        <p:spPr>
          <a:xfrm>
            <a:off x="4951957" y="753848"/>
            <a:ext cx="4301690" cy="358311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2D0C7-BA79-BD4F-B30F-C8F38A3ACF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86868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Comic Sans MS" charset="0"/>
              </a:rPr>
              <a:t>Influence of effective mass</a:t>
            </a:r>
            <a:endParaRPr lang="en-US" sz="3600" dirty="0" smtClean="0"/>
          </a:p>
        </p:txBody>
      </p:sp>
      <p:sp>
        <p:nvSpPr>
          <p:cNvPr id="29" name="Rectangle 28"/>
          <p:cNvSpPr/>
          <p:nvPr/>
        </p:nvSpPr>
        <p:spPr bwMode="auto">
          <a:xfrm>
            <a:off x="0" y="768375"/>
            <a:ext cx="5018871" cy="569000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641" y="768375"/>
            <a:ext cx="4450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0000FF"/>
                </a:solidFill>
              </a:rPr>
              <a:t>ImQMD</a:t>
            </a:r>
            <a:r>
              <a:rPr lang="en-US" sz="2000" b="1" dirty="0" smtClean="0">
                <a:solidFill>
                  <a:srgbClr val="0000FF"/>
                </a:solidFill>
              </a:rPr>
              <a:t> simulations: 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124</a:t>
            </a:r>
            <a:r>
              <a:rPr lang="en-US" sz="2000" b="1" dirty="0" smtClean="0">
                <a:solidFill>
                  <a:srgbClr val="0000FF"/>
                </a:solidFill>
              </a:rPr>
              <a:t>Sn+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124</a:t>
            </a:r>
            <a:r>
              <a:rPr lang="en-US" sz="2000" b="1" dirty="0" smtClean="0">
                <a:solidFill>
                  <a:srgbClr val="0000FF"/>
                </a:solidFill>
              </a:rPr>
              <a:t>Sn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@ 120 MeV/A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31" name="Picture 30" descr="xxratios_120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3" b="66566"/>
          <a:stretch/>
        </p:blipFill>
        <p:spPr>
          <a:xfrm>
            <a:off x="89812" y="1613424"/>
            <a:ext cx="4820979" cy="3803476"/>
          </a:xfrm>
          <a:prstGeom prst="rect">
            <a:avLst/>
          </a:prstGeom>
        </p:spPr>
      </p:pic>
      <p:pic>
        <p:nvPicPr>
          <p:cNvPr id="32" name="Picture 31" descr="xxratios_120.g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7" t="38667" r="9024" b="55752"/>
          <a:stretch/>
        </p:blipFill>
        <p:spPr>
          <a:xfrm>
            <a:off x="1376437" y="4087733"/>
            <a:ext cx="2064217" cy="8072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35507" y="1477831"/>
            <a:ext cx="3001180" cy="584776"/>
          </a:xfrm>
          <a:prstGeom prst="rect">
            <a:avLst/>
          </a:prstGeom>
          <a:solidFill>
            <a:srgbClr val="FFFFFF"/>
          </a:solidFill>
          <a:ln>
            <a:solidFill>
              <a:srgbClr val="F4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E0000"/>
                </a:solidFill>
              </a:rPr>
              <a:t>m</a:t>
            </a:r>
            <a:r>
              <a:rPr lang="en-US" baseline="30000" dirty="0" smtClean="0">
                <a:solidFill>
                  <a:srgbClr val="DE0000"/>
                </a:solidFill>
              </a:rPr>
              <a:t>*</a:t>
            </a:r>
            <a:r>
              <a:rPr lang="en-US" baseline="-25000" dirty="0" smtClean="0">
                <a:solidFill>
                  <a:srgbClr val="DE0000"/>
                </a:solidFill>
              </a:rPr>
              <a:t>n</a:t>
            </a:r>
            <a:r>
              <a:rPr lang="en-US" dirty="0" smtClean="0">
                <a:solidFill>
                  <a:srgbClr val="DE0000"/>
                </a:solidFill>
              </a:rPr>
              <a:t>&lt;m</a:t>
            </a:r>
            <a:r>
              <a:rPr lang="en-US" baseline="30000" dirty="0" smtClean="0">
                <a:solidFill>
                  <a:srgbClr val="DE0000"/>
                </a:solidFill>
              </a:rPr>
              <a:t>*</a:t>
            </a:r>
            <a:r>
              <a:rPr lang="en-US" baseline="-25000" dirty="0" smtClean="0">
                <a:solidFill>
                  <a:srgbClr val="DE0000"/>
                </a:solidFill>
              </a:rPr>
              <a:t>p</a:t>
            </a:r>
            <a:r>
              <a:rPr lang="en-US" dirty="0" smtClean="0">
                <a:solidFill>
                  <a:srgbClr val="DE0000"/>
                </a:solidFill>
              </a:rPr>
              <a:t> - more neutrons accelerated to high energies</a:t>
            </a:r>
            <a:endParaRPr lang="en-US" dirty="0">
              <a:solidFill>
                <a:srgbClr val="DE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2699255" y="2062607"/>
            <a:ext cx="293922" cy="6613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4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3679905" y="4219717"/>
            <a:ext cx="102571" cy="12701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/>
          <p:nvPr/>
        </p:nvSpPr>
        <p:spPr>
          <a:xfrm>
            <a:off x="43031" y="6179597"/>
            <a:ext cx="5063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200" u="sng" dirty="0" err="1" smtClean="0">
                <a:solidFill>
                  <a:srgbClr val="008000"/>
                </a:solidFill>
              </a:rPr>
              <a:t>Similar</a:t>
            </a:r>
            <a:r>
              <a:rPr lang="it-IT" sz="1200" u="sng" dirty="0" smtClean="0">
                <a:solidFill>
                  <a:srgbClr val="008000"/>
                </a:solidFill>
              </a:rPr>
              <a:t> </a:t>
            </a:r>
            <a:r>
              <a:rPr lang="it-IT" sz="1200" u="sng" dirty="0" err="1" smtClean="0">
                <a:solidFill>
                  <a:srgbClr val="008000"/>
                </a:solidFill>
              </a:rPr>
              <a:t>effect</a:t>
            </a:r>
            <a:r>
              <a:rPr lang="it-IT" sz="1200" u="sng" dirty="0" smtClean="0">
                <a:solidFill>
                  <a:srgbClr val="008000"/>
                </a:solidFill>
              </a:rPr>
              <a:t> </a:t>
            </a:r>
            <a:r>
              <a:rPr lang="it-IT" sz="1200" u="sng" dirty="0" err="1" smtClean="0">
                <a:solidFill>
                  <a:srgbClr val="008000"/>
                </a:solidFill>
              </a:rPr>
              <a:t>observed</a:t>
            </a:r>
            <a:r>
              <a:rPr lang="it-IT" sz="1200" u="sng" dirty="0" smtClean="0">
                <a:solidFill>
                  <a:srgbClr val="008000"/>
                </a:solidFill>
              </a:rPr>
              <a:t> by </a:t>
            </a:r>
            <a:r>
              <a:rPr lang="it-IT" sz="1200" u="sng" dirty="0" err="1" smtClean="0">
                <a:solidFill>
                  <a:srgbClr val="008000"/>
                </a:solidFill>
              </a:rPr>
              <a:t>J</a:t>
            </a:r>
            <a:r>
              <a:rPr lang="it-IT" sz="1200" u="sng" dirty="0">
                <a:solidFill>
                  <a:srgbClr val="008000"/>
                </a:solidFill>
              </a:rPr>
              <a:t>. Rizzo et al, </a:t>
            </a:r>
            <a:r>
              <a:rPr lang="it-IT" sz="1200" u="sng" dirty="0" err="1">
                <a:solidFill>
                  <a:srgbClr val="008000"/>
                </a:solidFill>
              </a:rPr>
              <a:t>Phys</a:t>
            </a:r>
            <a:r>
              <a:rPr lang="it-IT" sz="1200" u="sng" dirty="0">
                <a:solidFill>
                  <a:srgbClr val="008000"/>
                </a:solidFill>
              </a:rPr>
              <a:t>. Rev. C72, 064609 (2005)</a:t>
            </a:r>
            <a:endParaRPr lang="en-US" sz="1200" u="sng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883" y="5720474"/>
            <a:ext cx="5763590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ImQMD05_sky: incorporate </a:t>
            </a:r>
            <a:r>
              <a:rPr lang="en-US" sz="1400" dirty="0" err="1"/>
              <a:t>Skyrme</a:t>
            </a:r>
            <a:r>
              <a:rPr lang="en-US" sz="1400" dirty="0"/>
              <a:t> interactions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Y. Zhang</a:t>
            </a:r>
            <a:r>
              <a:rPr lang="en-US" sz="1400" dirty="0"/>
              <a:t>, Tsang, , PLB 732 (2014) 186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9295" y="5476476"/>
            <a:ext cx="2907181" cy="58477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r>
              <a:rPr lang="en-US" baseline="-25000" dirty="0" smtClean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&gt;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r>
              <a:rPr lang="en-US" baseline="-25000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- more protons accelerated to high energies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629885"/>
              </p:ext>
            </p:extLst>
          </p:nvPr>
        </p:nvGraphicFramePr>
        <p:xfrm>
          <a:off x="5813047" y="5108094"/>
          <a:ext cx="2621973" cy="138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295" name="Equation" r:id="rId8" imgW="1295400" imgH="685800" progId="Equation.3">
                  <p:embed/>
                </p:oleObj>
              </mc:Choice>
              <mc:Fallback>
                <p:oleObj name="Equation" r:id="rId8" imgW="12954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3047" y="5108094"/>
                        <a:ext cx="2621973" cy="138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 rot="5400000">
            <a:off x="7628937" y="2034344"/>
            <a:ext cx="2879399" cy="307744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en-US" sz="1400" dirty="0" smtClean="0">
                <a:solidFill>
                  <a:srgbClr val="606060"/>
                </a:solidFill>
              </a:rPr>
              <a:t>B. Liu et al. PRC 65(2002)045201</a:t>
            </a:r>
            <a:endParaRPr lang="en-US" sz="1400" dirty="0">
              <a:solidFill>
                <a:srgbClr val="606060"/>
              </a:solidFill>
            </a:endParaRP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4951957" y="4350933"/>
            <a:ext cx="381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200" dirty="0">
                <a:solidFill>
                  <a:srgbClr val="0000FF"/>
                </a:solidFill>
              </a:rPr>
              <a:t>S(</a:t>
            </a:r>
            <a:r>
              <a:rPr lang="el-GR" sz="2200" dirty="0">
                <a:solidFill>
                  <a:srgbClr val="0000FF"/>
                </a:solidFill>
              </a:rPr>
              <a:t>ρ</a:t>
            </a:r>
            <a:r>
              <a:rPr lang="en-US" sz="2200" dirty="0">
                <a:solidFill>
                  <a:srgbClr val="0000FF"/>
                </a:solidFill>
              </a:rPr>
              <a:t>) = </a:t>
            </a:r>
            <a:r>
              <a:rPr lang="en-US" sz="2200" dirty="0" err="1">
                <a:solidFill>
                  <a:srgbClr val="0000FF"/>
                </a:solidFill>
              </a:rPr>
              <a:t>S</a:t>
            </a:r>
            <a:r>
              <a:rPr lang="en-US" sz="2200" baseline="-25000" dirty="0" err="1">
                <a:solidFill>
                  <a:srgbClr val="0000FF"/>
                </a:solidFill>
              </a:rPr>
              <a:t>k</a:t>
            </a:r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l-GR" sz="2200" dirty="0">
                <a:solidFill>
                  <a:srgbClr val="0000FF"/>
                </a:solidFill>
              </a:rPr>
              <a:t>ρ</a:t>
            </a:r>
            <a:r>
              <a:rPr lang="en-US" sz="2200" dirty="0">
                <a:solidFill>
                  <a:srgbClr val="0000FF"/>
                </a:solidFill>
              </a:rPr>
              <a:t>/</a:t>
            </a:r>
            <a:r>
              <a:rPr lang="el-GR" sz="2200" dirty="0">
                <a:solidFill>
                  <a:srgbClr val="0000FF"/>
                </a:solidFill>
              </a:rPr>
              <a:t>ρ</a:t>
            </a:r>
            <a:r>
              <a:rPr lang="en-US" sz="2200" baseline="-25000" dirty="0">
                <a:solidFill>
                  <a:srgbClr val="0000FF"/>
                </a:solidFill>
              </a:rPr>
              <a:t>0</a:t>
            </a:r>
            <a:r>
              <a:rPr lang="en-US" sz="2200" dirty="0">
                <a:solidFill>
                  <a:srgbClr val="0000FF"/>
                </a:solidFill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</a:rPr>
              <a:t>2/3 </a:t>
            </a:r>
            <a:r>
              <a:rPr lang="en-US" sz="2200" dirty="0">
                <a:solidFill>
                  <a:srgbClr val="0000FF"/>
                </a:solidFill>
              </a:rPr>
              <a:t>+</a:t>
            </a:r>
            <a:r>
              <a:rPr lang="el-GR" sz="2200" dirty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S</a:t>
            </a:r>
            <a:r>
              <a:rPr lang="en-US" sz="2200" baseline="-25000" dirty="0">
                <a:solidFill>
                  <a:srgbClr val="0000FF"/>
                </a:solidFill>
              </a:rPr>
              <a:t>i</a:t>
            </a:r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l-GR" sz="2200" dirty="0">
                <a:solidFill>
                  <a:srgbClr val="0000FF"/>
                </a:solidFill>
              </a:rPr>
              <a:t>ρ</a:t>
            </a:r>
            <a:r>
              <a:rPr lang="en-US" sz="2200" dirty="0">
                <a:solidFill>
                  <a:srgbClr val="0000FF"/>
                </a:solidFill>
              </a:rPr>
              <a:t>/</a:t>
            </a:r>
            <a:r>
              <a:rPr lang="el-GR" sz="2200" dirty="0">
                <a:solidFill>
                  <a:srgbClr val="0000FF"/>
                </a:solidFill>
              </a:rPr>
              <a:t>ρ</a:t>
            </a:r>
            <a:r>
              <a:rPr lang="en-US" sz="2200" baseline="-25000" dirty="0">
                <a:solidFill>
                  <a:srgbClr val="0000FF"/>
                </a:solidFill>
              </a:rPr>
              <a:t>0</a:t>
            </a:r>
            <a:r>
              <a:rPr lang="en-US" sz="2200" dirty="0">
                <a:solidFill>
                  <a:srgbClr val="0000FF"/>
                </a:solidFill>
              </a:rPr>
              <a:t>)</a:t>
            </a:r>
            <a:r>
              <a:rPr lang="el-GR" sz="22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γ</a:t>
            </a:r>
            <a:r>
              <a:rPr lang="en-US" sz="2200" dirty="0">
                <a:solidFill>
                  <a:srgbClr val="0000FF"/>
                </a:solidFill>
              </a:rPr>
              <a:t/>
            </a:r>
            <a:br>
              <a:rPr lang="en-US" sz="2200" dirty="0">
                <a:solidFill>
                  <a:srgbClr val="0000FF"/>
                </a:solidFill>
              </a:rPr>
            </a:br>
            <a:r>
              <a:rPr lang="en-US" sz="2200" dirty="0" smtClean="0">
                <a:solidFill>
                  <a:srgbClr val="0000FF"/>
                </a:solidFill>
              </a:rPr>
              <a:t>+ mean field</a:t>
            </a:r>
            <a:endParaRPr lang="en-US" sz="2200" baseline="30000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071269" y="5717272"/>
            <a:ext cx="1744134" cy="812800"/>
          </a:xfrm>
          <a:prstGeom prst="rect">
            <a:avLst/>
          </a:prstGeom>
          <a:noFill/>
          <a:ln w="57150" cap="flat" cmpd="sng" algn="ctr">
            <a:solidFill>
              <a:srgbClr val="BD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85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81342" y="6545263"/>
            <a:ext cx="5551487" cy="268287"/>
          </a:xfrm>
        </p:spPr>
        <p:txBody>
          <a:bodyPr/>
          <a:lstStyle/>
          <a:p>
            <a:r>
              <a:rPr lang="cs-CZ" smtClean="0"/>
              <a:t>NuSYM'14 - July 7-9, 2014</a:t>
            </a:r>
            <a:endParaRPr lang="en-US" dirty="0"/>
          </a:p>
        </p:txBody>
      </p:sp>
      <p:sp>
        <p:nvSpPr>
          <p:cNvPr id="2368521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Experiment</a:t>
            </a:r>
            <a:endParaRPr lang="en-US" dirty="0"/>
          </a:p>
        </p:txBody>
      </p:sp>
      <p:pic>
        <p:nvPicPr>
          <p:cNvPr id="5" name="ClipArt Placeholder 2"/>
          <p:cNvPicPr>
            <a:picLocks noChangeAspect="1" noChangeArrowheads="1"/>
          </p:cNvPicPr>
          <p:nvPr/>
        </p:nvPicPr>
        <p:blipFill rotWithShape="1">
          <a:blip r:embed="rId3" cstate="print"/>
          <a:srcRect l="25833" t="16724" r="24443" b="17978"/>
          <a:stretch/>
        </p:blipFill>
        <p:spPr bwMode="auto">
          <a:xfrm>
            <a:off x="3398355" y="1425769"/>
            <a:ext cx="5745645" cy="45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43094" y="1471170"/>
            <a:ext cx="3886200" cy="3962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measure emitted neutrons, protons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and light clusters</a:t>
            </a:r>
            <a:br>
              <a:rPr lang="en-US" sz="2800" dirty="0" smtClean="0"/>
            </a:br>
            <a:r>
              <a:rPr lang="en-US" sz="2800" dirty="0" smtClean="0"/>
              <a:t>from central </a:t>
            </a:r>
            <a:br>
              <a:rPr lang="en-US" sz="2800" dirty="0" smtClean="0"/>
            </a:br>
            <a:r>
              <a:rPr lang="en-US" sz="2800" dirty="0" smtClean="0"/>
              <a:t>collisions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446" y="843739"/>
            <a:ext cx="90553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baseline="30000" dirty="0">
                <a:solidFill>
                  <a:srgbClr val="0000FF"/>
                </a:solidFill>
              </a:rPr>
              <a:t>112</a:t>
            </a:r>
            <a:r>
              <a:rPr lang="en-US" sz="3000" b="1" dirty="0">
                <a:solidFill>
                  <a:srgbClr val="0000FF"/>
                </a:solidFill>
              </a:rPr>
              <a:t>Sn+</a:t>
            </a:r>
            <a:r>
              <a:rPr lang="en-US" sz="3000" b="1" baseline="30000" dirty="0">
                <a:solidFill>
                  <a:srgbClr val="0000FF"/>
                </a:solidFill>
              </a:rPr>
              <a:t>112</a:t>
            </a:r>
            <a:r>
              <a:rPr lang="en-US" sz="3000" b="1" dirty="0">
                <a:solidFill>
                  <a:srgbClr val="0000FF"/>
                </a:solidFill>
              </a:rPr>
              <a:t>Sn and </a:t>
            </a:r>
            <a:r>
              <a:rPr lang="en-US" sz="3000" b="1" baseline="30000" dirty="0">
                <a:solidFill>
                  <a:srgbClr val="0000FF"/>
                </a:solidFill>
              </a:rPr>
              <a:t>124</a:t>
            </a:r>
            <a:r>
              <a:rPr lang="en-US" sz="3000" b="1" dirty="0">
                <a:solidFill>
                  <a:srgbClr val="0000FF"/>
                </a:solidFill>
              </a:rPr>
              <a:t>Sn+</a:t>
            </a:r>
            <a:r>
              <a:rPr lang="en-US" sz="3000" b="1" baseline="30000" dirty="0">
                <a:solidFill>
                  <a:srgbClr val="0000FF"/>
                </a:solidFill>
              </a:rPr>
              <a:t>124</a:t>
            </a:r>
            <a:r>
              <a:rPr lang="en-US" sz="3000" b="1" dirty="0">
                <a:solidFill>
                  <a:srgbClr val="0000FF"/>
                </a:solidFill>
              </a:rPr>
              <a:t>Sn at 50 and 120 MeV/A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769713"/>
            <a:ext cx="3442578" cy="1052596"/>
            <a:chOff x="0" y="4500609"/>
            <a:chExt cx="3442578" cy="1052596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22282" y="4579427"/>
              <a:ext cx="3297745" cy="823424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0" y="4500609"/>
              <a:ext cx="3442578" cy="1052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  <a:defRPr/>
              </a:pPr>
              <a:r>
                <a:rPr lang="en-US" sz="1800" dirty="0"/>
                <a:t> </a:t>
              </a:r>
              <a:r>
                <a:rPr lang="en-US" sz="1800" b="1" dirty="0"/>
                <a:t>E/A</a:t>
              </a:r>
              <a:r>
                <a:rPr lang="en-US" sz="1800" b="1" dirty="0">
                  <a:latin typeface="Times New Roman" charset="0"/>
                </a:rPr>
                <a:t> (</a:t>
              </a:r>
              <a:r>
                <a:rPr lang="en-US" sz="1800" b="1" dirty="0">
                  <a:latin typeface="Times New Roman" charset="0"/>
                  <a:sym typeface="Symbol" charset="0"/>
                </a:rPr>
                <a:t>,)</a:t>
              </a:r>
              <a:r>
                <a:rPr lang="en-US" sz="1800" dirty="0">
                  <a:latin typeface="Times New Roman" charset="0"/>
                  <a:sym typeface="Symbol" charset="0"/>
                </a:rPr>
                <a:t> = </a:t>
              </a:r>
              <a:r>
                <a:rPr lang="en-US" sz="1800" dirty="0">
                  <a:solidFill>
                    <a:srgbClr val="0000CC"/>
                  </a:solidFill>
                </a:rPr>
                <a:t>E/A </a:t>
              </a:r>
              <a:r>
                <a:rPr lang="en-US" sz="1800" dirty="0">
                  <a:solidFill>
                    <a:srgbClr val="0000CC"/>
                  </a:solidFill>
                  <a:latin typeface="Times New Roman" charset="0"/>
                </a:rPr>
                <a:t>(</a:t>
              </a:r>
              <a:r>
                <a:rPr lang="en-US" sz="1800" dirty="0">
                  <a:solidFill>
                    <a:srgbClr val="0000CC"/>
                  </a:solidFill>
                  <a:latin typeface="Times New Roman" charset="0"/>
                  <a:sym typeface="Symbol" charset="0"/>
                </a:rPr>
                <a:t>,0)</a:t>
              </a:r>
              <a:r>
                <a:rPr lang="en-US" sz="1800" dirty="0">
                  <a:latin typeface="Times New Roman" charset="0"/>
                  <a:sym typeface="Symbol" charset="0"/>
                </a:rPr>
                <a:t> + </a:t>
              </a:r>
              <a:r>
                <a:rPr lang="en-US" sz="1800" dirty="0">
                  <a:latin typeface="Symbol" charset="0"/>
                  <a:sym typeface="Symbol" charset="0"/>
                </a:rPr>
                <a:t>d</a:t>
              </a:r>
              <a:r>
                <a:rPr lang="en-US" sz="1800" baseline="30000" dirty="0">
                  <a:latin typeface="Times New Roman" charset="0"/>
                  <a:sym typeface="Symbol" charset="0"/>
                </a:rPr>
                <a:t>2</a:t>
              </a:r>
              <a:r>
                <a:rPr lang="en-US" sz="1800" dirty="0">
                  <a:solidFill>
                    <a:srgbClr val="CC00CC"/>
                  </a:solidFill>
                  <a:latin typeface="Times New Roman" charset="0"/>
                  <a:sym typeface="Symbol" charset="0"/>
                </a:rPr>
                <a:t></a:t>
              </a:r>
              <a:r>
                <a:rPr lang="en-US" sz="1800" dirty="0">
                  <a:solidFill>
                    <a:srgbClr val="FF0000"/>
                  </a:solidFill>
                  <a:latin typeface="Times New Roman" charset="0"/>
                  <a:sym typeface="Symbol" charset="0"/>
                </a:rPr>
                <a:t>S()</a:t>
              </a:r>
              <a:endParaRPr lang="en-US" sz="1800" dirty="0">
                <a:solidFill>
                  <a:srgbClr val="0000CC"/>
                </a:solidFill>
                <a:latin typeface="Times New Roman" charset="0"/>
                <a:sym typeface="Symbol" charset="0"/>
              </a:endParaRPr>
            </a:p>
            <a:p>
              <a:pPr marL="285750" indent="-285750" algn="ctr">
                <a:lnSpc>
                  <a:spcPct val="140000"/>
                </a:lnSpc>
                <a:buFont typeface="Symbol" charset="0"/>
                <a:buChar char="d"/>
                <a:defRPr/>
              </a:pPr>
              <a:r>
                <a:rPr lang="en-US" sz="1800" dirty="0" smtClean="0">
                  <a:latin typeface="Times New Roman" charset="0"/>
                  <a:sym typeface="Symbol" charset="0"/>
                </a:rPr>
                <a:t>= </a:t>
              </a:r>
              <a:r>
                <a:rPr lang="en-US" sz="1800" dirty="0">
                  <a:latin typeface="Times New Roman" charset="0"/>
                  <a:sym typeface="Symbol" charset="0"/>
                </a:rPr>
                <a:t>(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n</a:t>
              </a:r>
              <a:r>
                <a:rPr lang="en-US" sz="1800" dirty="0">
                  <a:latin typeface="Times New Roman" charset="0"/>
                  <a:sym typeface="Symbol" charset="0"/>
                </a:rPr>
                <a:t>- 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p</a:t>
              </a:r>
              <a:r>
                <a:rPr lang="en-US" sz="1800" dirty="0">
                  <a:latin typeface="Times New Roman" charset="0"/>
                  <a:sym typeface="Symbol" charset="0"/>
                </a:rPr>
                <a:t>)/ (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n</a:t>
              </a:r>
              <a:r>
                <a:rPr lang="en-US" sz="1800" dirty="0">
                  <a:latin typeface="Times New Roman" charset="0"/>
                  <a:sym typeface="Symbol" charset="0"/>
                </a:rPr>
                <a:t>+ 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p</a:t>
              </a:r>
              <a:r>
                <a:rPr lang="en-US" sz="1800" dirty="0">
                  <a:latin typeface="Times New Roman" charset="0"/>
                  <a:sym typeface="Symbol" charset="0"/>
                </a:rPr>
                <a:t>) = </a:t>
              </a:r>
              <a:r>
                <a:rPr lang="en-US" sz="1800" dirty="0"/>
                <a:t>(N-Z)/</a:t>
              </a:r>
              <a:r>
                <a:rPr lang="en-US" sz="1800" dirty="0" smtClean="0"/>
                <a:t>A</a:t>
              </a:r>
              <a:br>
                <a:rPr lang="en-US" sz="1800" dirty="0" smtClean="0"/>
              </a:br>
              <a:endParaRPr lang="en-US" sz="900" dirty="0"/>
            </a:p>
          </p:txBody>
        </p:sp>
      </p:grpSp>
      <p:sp>
        <p:nvSpPr>
          <p:cNvPr id="13" name="Line 1030"/>
          <p:cNvSpPr>
            <a:spLocks noChangeShapeType="1"/>
          </p:cNvSpPr>
          <p:nvPr/>
        </p:nvSpPr>
        <p:spPr bwMode="auto">
          <a:xfrm>
            <a:off x="7315200" y="4838823"/>
            <a:ext cx="463948" cy="118097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 rot="3900000">
            <a:off x="7467203" y="553176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beam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0" y="5873204"/>
            <a:ext cx="4800600" cy="707886"/>
          </a:xfrm>
          <a:prstGeom prst="rect">
            <a:avLst/>
          </a:prstGeom>
          <a:solidFill>
            <a:srgbClr val="FFFFFF"/>
          </a:solidFill>
          <a:ln w="158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 baseline="30000" dirty="0" smtClean="0">
                <a:solidFill>
                  <a:srgbClr val="C00000"/>
                </a:solidFill>
              </a:rPr>
              <a:t>112</a:t>
            </a:r>
            <a:r>
              <a:rPr lang="en-US" sz="2000" b="1" dirty="0" smtClean="0">
                <a:solidFill>
                  <a:srgbClr val="C00000"/>
                </a:solidFill>
              </a:rPr>
              <a:t>Sn</a:t>
            </a:r>
            <a:r>
              <a:rPr lang="en-US" sz="2000" dirty="0" smtClean="0"/>
              <a:t>: </a:t>
            </a:r>
            <a:r>
              <a:rPr lang="en-US" sz="2000" b="1" dirty="0" smtClean="0"/>
              <a:t>50</a:t>
            </a:r>
            <a:r>
              <a:rPr lang="en-US" sz="2000" dirty="0" smtClean="0"/>
              <a:t> </a:t>
            </a:r>
            <a:r>
              <a:rPr lang="en-US" sz="2000" dirty="0"/>
              <a:t>protons, </a:t>
            </a:r>
            <a:r>
              <a:rPr lang="en-US" sz="2000" b="1" dirty="0" smtClean="0"/>
              <a:t>62</a:t>
            </a:r>
            <a:r>
              <a:rPr lang="en-US" sz="2000" dirty="0" smtClean="0"/>
              <a:t> </a:t>
            </a:r>
            <a:r>
              <a:rPr lang="en-US" sz="2000" dirty="0"/>
              <a:t>neutrons </a:t>
            </a:r>
            <a:r>
              <a:rPr lang="en-US" sz="2000" b="1" dirty="0">
                <a:solidFill>
                  <a:srgbClr val="0000CA"/>
                </a:solidFill>
                <a:latin typeface="Symbol" charset="0"/>
                <a:sym typeface="Symbol" charset="0"/>
              </a:rPr>
              <a:t></a:t>
            </a:r>
            <a:r>
              <a:rPr lang="en-US" sz="2000" b="1" dirty="0">
                <a:solidFill>
                  <a:srgbClr val="0000CA"/>
                </a:solidFill>
              </a:rPr>
              <a:t>~</a:t>
            </a:r>
            <a:r>
              <a:rPr lang="en-US" sz="2000" b="1" dirty="0" smtClean="0">
                <a:solidFill>
                  <a:srgbClr val="0000CA"/>
                </a:solidFill>
              </a:rPr>
              <a:t>0.10</a:t>
            </a:r>
            <a:r>
              <a:rPr lang="en-US" sz="2000" b="1" dirty="0">
                <a:solidFill>
                  <a:srgbClr val="0000CA"/>
                </a:solidFill>
              </a:rPr>
              <a:t/>
            </a:r>
            <a:br>
              <a:rPr lang="en-US" sz="2000" b="1" dirty="0">
                <a:solidFill>
                  <a:srgbClr val="0000CA"/>
                </a:solidFill>
              </a:rPr>
            </a:br>
            <a:r>
              <a:rPr lang="en-US" sz="2000" b="1" baseline="30000" dirty="0" smtClean="0">
                <a:solidFill>
                  <a:srgbClr val="C00000"/>
                </a:solidFill>
              </a:rPr>
              <a:t>124</a:t>
            </a:r>
            <a:r>
              <a:rPr lang="en-US" sz="2000" b="1" dirty="0" smtClean="0">
                <a:solidFill>
                  <a:srgbClr val="C00000"/>
                </a:solidFill>
              </a:rPr>
              <a:t>Sn</a:t>
            </a:r>
            <a:r>
              <a:rPr lang="en-US" sz="2000" dirty="0"/>
              <a:t>: </a:t>
            </a:r>
            <a:r>
              <a:rPr lang="en-US" sz="2000" b="1" dirty="0"/>
              <a:t>50</a:t>
            </a:r>
            <a:r>
              <a:rPr lang="en-US" sz="2000" dirty="0"/>
              <a:t> protons, </a:t>
            </a:r>
            <a:r>
              <a:rPr lang="en-US" sz="2000" b="1" dirty="0" smtClean="0"/>
              <a:t>74</a:t>
            </a:r>
            <a:r>
              <a:rPr lang="en-US" sz="2000" dirty="0" smtClean="0"/>
              <a:t> </a:t>
            </a:r>
            <a:r>
              <a:rPr lang="en-US" sz="2000" dirty="0"/>
              <a:t>neutrons </a:t>
            </a:r>
            <a:r>
              <a:rPr lang="en-US" sz="2000" b="1" dirty="0">
                <a:solidFill>
                  <a:srgbClr val="0000CA"/>
                </a:solidFill>
                <a:latin typeface="Symbol" charset="0"/>
                <a:sym typeface="Symbol" charset="0"/>
              </a:rPr>
              <a:t></a:t>
            </a:r>
            <a:r>
              <a:rPr lang="en-US" sz="2000" b="1" dirty="0">
                <a:solidFill>
                  <a:srgbClr val="0000CA"/>
                </a:solidFill>
              </a:rPr>
              <a:t>~</a:t>
            </a:r>
            <a:r>
              <a:rPr lang="en-US" sz="2000" b="1" dirty="0" smtClean="0">
                <a:solidFill>
                  <a:srgbClr val="0000CA"/>
                </a:solidFill>
              </a:rPr>
              <a:t>0.19</a:t>
            </a:r>
            <a:endParaRPr lang="en-US" sz="2000" b="1" dirty="0">
              <a:solidFill>
                <a:srgbClr val="0000C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1466332"/>
            <a:ext cx="188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b="1" dirty="0" smtClean="0"/>
              <a:t>09042 NSCL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2D0C7-BA79-BD4F-B30F-C8F38A3ACF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9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0583" y="833270"/>
            <a:ext cx="2999375" cy="564456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D13D5-3A0D-0341-A0F1-7CF43E2DFD89}" type="slidenum">
              <a:rPr lang="en-US"/>
              <a:pPr/>
              <a:t>6</a:t>
            </a:fld>
            <a:endParaRPr lang="en-US"/>
          </a:p>
        </p:txBody>
      </p:sp>
      <p:sp>
        <p:nvSpPr>
          <p:cNvPr id="2368521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Our observables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09" y="4415760"/>
            <a:ext cx="2792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Caveat: </a:t>
            </a:r>
          </a:p>
          <a:p>
            <a:pPr marL="109538" indent="-109538"/>
            <a:r>
              <a:rPr lang="en-US" dirty="0" smtClean="0"/>
              <a:t>- neutron measurements have known efficiency ~10%</a:t>
            </a:r>
          </a:p>
          <a:p>
            <a:pPr marL="109538" indent="-109538"/>
            <a:r>
              <a:rPr lang="en-US" dirty="0" smtClean="0"/>
              <a:t>- Effects we are going to measure are often of the same order</a:t>
            </a:r>
            <a:endParaRPr lang="en-US" dirty="0"/>
          </a:p>
        </p:txBody>
      </p:sp>
      <p:pic>
        <p:nvPicPr>
          <p:cNvPr id="31" name="Picture 30" descr="xxratios_120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3" b="66566"/>
          <a:stretch/>
        </p:blipFill>
        <p:spPr>
          <a:xfrm>
            <a:off x="76559" y="1304972"/>
            <a:ext cx="2895811" cy="2367931"/>
          </a:xfrm>
          <a:prstGeom prst="rect">
            <a:avLst/>
          </a:prstGeom>
        </p:spPr>
      </p:pic>
      <p:pic>
        <p:nvPicPr>
          <p:cNvPr id="32" name="Picture 31" descr="xxratios_120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7" t="38667" r="9024" b="55752"/>
          <a:stretch/>
        </p:blipFill>
        <p:spPr>
          <a:xfrm>
            <a:off x="654249" y="2691542"/>
            <a:ext cx="1317043" cy="59071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1730"/>
              </p:ext>
            </p:extLst>
          </p:nvPr>
        </p:nvGraphicFramePr>
        <p:xfrm>
          <a:off x="1281997" y="1341766"/>
          <a:ext cx="1516650" cy="41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14" name="Equation" r:id="rId6" imgW="749300" imgH="203200" progId="Equation.3">
                  <p:embed/>
                </p:oleObj>
              </mc:Choice>
              <mc:Fallback>
                <p:oleObj name="Equation" r:id="rId6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1997" y="1341766"/>
                        <a:ext cx="1516650" cy="41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9430" y="787097"/>
            <a:ext cx="284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Isospin</a:t>
            </a:r>
            <a:r>
              <a:rPr lang="en-US" sz="2800" b="1" dirty="0" smtClean="0"/>
              <a:t> ratio</a:t>
            </a:r>
            <a:endParaRPr lang="en-US" sz="28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601055"/>
              </p:ext>
            </p:extLst>
          </p:nvPr>
        </p:nvGraphicFramePr>
        <p:xfrm>
          <a:off x="226584" y="3748120"/>
          <a:ext cx="2652994" cy="91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15" name="Equation" r:id="rId8" imgW="1295400" imgH="444500" progId="Equation.3">
                  <p:embed/>
                </p:oleObj>
              </mc:Choice>
              <mc:Fallback>
                <p:oleObj name="Equation" r:id="rId8" imgW="1295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6584" y="3748120"/>
                        <a:ext cx="2652994" cy="91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063957" y="823578"/>
            <a:ext cx="6080043" cy="5667213"/>
            <a:chOff x="3063957" y="823578"/>
            <a:chExt cx="6080043" cy="5667213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063957" y="846226"/>
              <a:ext cx="6056760" cy="564456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17097" y="5073045"/>
              <a:ext cx="52585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/>
                <a:t>Advantages:</a:t>
              </a:r>
            </a:p>
            <a:p>
              <a:pPr marL="285750" indent="-285750">
                <a:buFontTx/>
                <a:buChar char="-"/>
              </a:pPr>
              <a:r>
                <a:rPr lang="en-US" sz="2000" dirty="0"/>
                <a:t>r</a:t>
              </a:r>
              <a:r>
                <a:rPr lang="en-US" sz="2000" dirty="0" smtClean="0"/>
                <a:t>educe systematic uncertainties</a:t>
              </a:r>
            </a:p>
            <a:p>
              <a:pPr marL="285750" indent="-285750">
                <a:buFontTx/>
                <a:buChar char="-"/>
              </a:pPr>
              <a:r>
                <a:rPr lang="en-US" sz="2000" dirty="0" smtClean="0"/>
                <a:t>reduce differences in energy calibration</a:t>
              </a:r>
            </a:p>
            <a:p>
              <a:pPr marL="285750" indent="-285750">
                <a:buFontTx/>
                <a:buChar char="-"/>
              </a:pPr>
              <a:r>
                <a:rPr lang="en-US" sz="2000" dirty="0" smtClean="0"/>
                <a:t>Coulomb “cancels out” </a:t>
              </a:r>
            </a:p>
          </p:txBody>
        </p:sp>
        <p:pic>
          <p:nvPicPr>
            <p:cNvPr id="8" name="Picture 7" descr="xxratios_120.gif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9" t="66647"/>
            <a:stretch/>
          </p:blipFill>
          <p:spPr>
            <a:xfrm>
              <a:off x="3124141" y="1354546"/>
              <a:ext cx="2919939" cy="2369800"/>
            </a:xfrm>
            <a:prstGeom prst="rect">
              <a:avLst/>
            </a:prstGeom>
          </p:spPr>
        </p:pic>
        <p:pic>
          <p:nvPicPr>
            <p:cNvPr id="24" name="Picture 23" descr="xxratios_120.gif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49" t="33126" b="33609"/>
            <a:stretch/>
          </p:blipFill>
          <p:spPr>
            <a:xfrm>
              <a:off x="6187551" y="1345912"/>
              <a:ext cx="2896153" cy="2378961"/>
            </a:xfrm>
            <a:prstGeom prst="rect">
              <a:avLst/>
            </a:prstGeom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1708482"/>
                </p:ext>
              </p:extLst>
            </p:nvPr>
          </p:nvGraphicFramePr>
          <p:xfrm>
            <a:off x="3135319" y="3711887"/>
            <a:ext cx="3035204" cy="867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1916" name="Equation" r:id="rId11" imgW="1917700" imgH="469900" progId="Equation.3">
                    <p:embed/>
                  </p:oleObj>
                </mc:Choice>
                <mc:Fallback>
                  <p:oleObj name="Equation" r:id="rId11" imgW="1917700" imgH="469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35319" y="3711887"/>
                          <a:ext cx="3035204" cy="867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3336035" y="867946"/>
              <a:ext cx="2843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double ratio</a:t>
              </a:r>
              <a:endParaRPr lang="en-US" sz="2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4993" y="823578"/>
              <a:ext cx="2843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</a:t>
              </a:r>
              <a:r>
                <a:rPr lang="en-US" sz="2800" b="1" dirty="0" smtClean="0"/>
                <a:t>article ratio</a:t>
              </a:r>
              <a:endParaRPr lang="en-US" sz="2800" b="1" dirty="0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2147267"/>
                </p:ext>
              </p:extLst>
            </p:nvPr>
          </p:nvGraphicFramePr>
          <p:xfrm>
            <a:off x="6331493" y="3738699"/>
            <a:ext cx="2812507" cy="887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1917" name="Equation" r:id="rId13" imgW="1625600" imgH="469900" progId="Equation.3">
                    <p:embed/>
                  </p:oleObj>
                </mc:Choice>
                <mc:Fallback>
                  <p:oleObj name="Equation" r:id="rId13" imgW="1625600" imgH="469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331493" y="3738699"/>
                          <a:ext cx="2812507" cy="8870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4468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833270"/>
            <a:ext cx="9131300" cy="572179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D13D5-3A0D-0341-A0F1-7CF43E2DFD89}" type="slidenum">
              <a:rPr lang="en-US"/>
              <a:pPr/>
              <a:t>7</a:t>
            </a:fld>
            <a:endParaRPr lang="en-US"/>
          </a:p>
        </p:txBody>
      </p:sp>
      <p:sp>
        <p:nvSpPr>
          <p:cNvPr id="236852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199946" cy="69215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ImQMD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transport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43782" y="962208"/>
            <a:ext cx="430021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 dirty="0" err="1" smtClean="0">
                <a:solidFill>
                  <a:srgbClr val="374B41"/>
                </a:solidFill>
              </a:rPr>
              <a:t>ImQMD</a:t>
            </a:r>
            <a:r>
              <a:rPr lang="en-US" sz="2700" b="1" u="sng" dirty="0" smtClean="0">
                <a:solidFill>
                  <a:srgbClr val="374B41"/>
                </a:solidFill>
              </a:rPr>
              <a:t> transport model: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Cluster </a:t>
            </a:r>
            <a:r>
              <a:rPr lang="en-US" sz="2000" dirty="0"/>
              <a:t>production for alphas is not </a:t>
            </a:r>
            <a:r>
              <a:rPr lang="en-US" sz="2000" dirty="0" smtClean="0"/>
              <a:t>realistic</a:t>
            </a:r>
          </a:p>
          <a:p>
            <a:pPr marL="285750" indent="-285750">
              <a:buFontTx/>
              <a:buChar char="-"/>
            </a:pPr>
            <a:r>
              <a:rPr lang="en-US" sz="2000" i="1" dirty="0" smtClean="0"/>
              <a:t>Possible solution:</a:t>
            </a:r>
            <a:r>
              <a:rPr lang="en-US" sz="2000" dirty="0" smtClean="0"/>
              <a:t> Ignore the cluster production mechanism and look at all the light particles (neutrons and protons) at a given velocity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0754" y="3703370"/>
            <a:ext cx="4366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374B41"/>
                </a:solidFill>
              </a:rPr>
              <a:t>Coalescence invariance: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Coalescence protons (neutrons): Include protons (neutrons) from </a:t>
            </a:r>
            <a:r>
              <a:rPr lang="en-US" sz="2000" dirty="0"/>
              <a:t>within </a:t>
            </a:r>
            <a:r>
              <a:rPr lang="en-US" sz="2000" dirty="0" smtClean="0"/>
              <a:t>clusters with </a:t>
            </a:r>
            <a:r>
              <a:rPr lang="en-US" sz="2000" dirty="0"/>
              <a:t>the free proton </a:t>
            </a:r>
            <a:r>
              <a:rPr lang="en-US" sz="2000" dirty="0" smtClean="0"/>
              <a:t>(neutron) spectra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Possibly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 better match between simulation and experimental data</a:t>
            </a:r>
          </a:p>
          <a:p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5110003" y="6107384"/>
            <a:ext cx="5763590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ImQMD05_sky: incorporate </a:t>
            </a:r>
            <a:r>
              <a:rPr lang="en-US" sz="1400" dirty="0" err="1"/>
              <a:t>Skyrme</a:t>
            </a:r>
            <a:r>
              <a:rPr lang="en-US" sz="1400" dirty="0"/>
              <a:t> interactions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Y. Zhang</a:t>
            </a:r>
            <a:r>
              <a:rPr lang="en-US" sz="1400" dirty="0"/>
              <a:t>, Tsang, , PLB 732 (2014) 186 </a:t>
            </a:r>
          </a:p>
        </p:txBody>
      </p:sp>
      <p:pic>
        <p:nvPicPr>
          <p:cNvPr id="40" name="Picture 39" descr="Ca_ImQMD_sky_Soft_data_Spectra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1" b="50327"/>
          <a:stretch/>
        </p:blipFill>
        <p:spPr>
          <a:xfrm>
            <a:off x="0" y="1543764"/>
            <a:ext cx="4577351" cy="3050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1557" y="1155783"/>
            <a:ext cx="271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112</a:t>
            </a:r>
            <a:r>
              <a:rPr lang="en-US" dirty="0" smtClean="0"/>
              <a:t>Sn+</a:t>
            </a:r>
            <a:r>
              <a:rPr lang="en-US" baseline="30000" dirty="0" smtClean="0"/>
              <a:t>112</a:t>
            </a:r>
            <a:r>
              <a:rPr lang="en-US" dirty="0" smtClean="0"/>
              <a:t>Sn @ 50 MeV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875839"/>
            <a:ext cx="4469721" cy="5449570"/>
            <a:chOff x="0" y="875839"/>
            <a:chExt cx="4469721" cy="544957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0" y="875839"/>
              <a:ext cx="4469721" cy="544957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796436"/>
                </p:ext>
              </p:extLst>
            </p:nvPr>
          </p:nvGraphicFramePr>
          <p:xfrm>
            <a:off x="570399" y="4638971"/>
            <a:ext cx="3274031" cy="1565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192" name="Equation" r:id="rId5" imgW="1955800" imgH="939800" progId="Equation.3">
                    <p:embed/>
                  </p:oleObj>
                </mc:Choice>
                <mc:Fallback>
                  <p:oleObj name="Equation" r:id="rId5" imgW="1955800" imgH="93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399" y="4638971"/>
                          <a:ext cx="3274031" cy="15652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" name="Picture 30" descr="Sn50MeV_Figure.eps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04"/>
            <a:stretch/>
          </p:blipFill>
          <p:spPr>
            <a:xfrm>
              <a:off x="225083" y="938632"/>
              <a:ext cx="3933363" cy="347956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12258" y="4316290"/>
              <a:ext cx="4066003" cy="545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Coalescence spectra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543648" y="3371087"/>
              <a:ext cx="435799" cy="51053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44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NuSYM'14 - July 7-9, 2014</a:t>
            </a:r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D13D5-3A0D-0341-A0F1-7CF43E2DFD89}" type="slidenum">
              <a:rPr lang="en-US"/>
              <a:pPr/>
              <a:t>8</a:t>
            </a:fld>
            <a:endParaRPr lang="en-US"/>
          </a:p>
        </p:txBody>
      </p:sp>
      <p:sp>
        <p:nvSpPr>
          <p:cNvPr id="2368521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ImQMD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– effective mass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12700" y="823260"/>
            <a:ext cx="9131300" cy="570260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 descr="CoalRatios_Rebinned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03" r="49524" b="3353"/>
          <a:stretch/>
        </p:blipFill>
        <p:spPr>
          <a:xfrm>
            <a:off x="5445159" y="869083"/>
            <a:ext cx="3635643" cy="59557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004" y="6034389"/>
            <a:ext cx="5763590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ImQMD05_sky: incorporate </a:t>
            </a:r>
            <a:r>
              <a:rPr lang="en-US" sz="1400" dirty="0" err="1"/>
              <a:t>Skyrme</a:t>
            </a:r>
            <a:r>
              <a:rPr lang="en-US" sz="1400" dirty="0"/>
              <a:t> interactions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Y. Zhang</a:t>
            </a:r>
            <a:r>
              <a:rPr lang="en-US" sz="1400" dirty="0"/>
              <a:t>, Tsang, , PLB 732 (2014) 186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9967" y="2885228"/>
            <a:ext cx="4094076" cy="867930"/>
            <a:chOff x="4844682" y="3764599"/>
            <a:chExt cx="5215301" cy="867930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303079" y="4219419"/>
              <a:ext cx="282977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5941181" y="3764599"/>
              <a:ext cx="4118802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   Y(</a:t>
              </a:r>
              <a:r>
                <a:rPr lang="en-US" sz="2400" dirty="0">
                  <a:solidFill>
                    <a:srgbClr val="FF0000"/>
                  </a:solidFill>
                  <a:latin typeface="Times New Roman" charset="0"/>
                </a:rPr>
                <a:t>x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); 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124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Sn+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124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   Y(x); 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112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</a:t>
              </a:r>
              <a:r>
                <a:rPr lang="en-US" sz="2400" dirty="0">
                  <a:solidFill>
                    <a:srgbClr val="FF0000"/>
                  </a:solidFill>
                  <a:latin typeface="Times New Roman" charset="0"/>
                </a:rPr>
                <a:t>+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112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4682" y="39887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21</a:t>
              </a:r>
              <a:r>
                <a:rPr lang="en-US" sz="2400" dirty="0" smtClean="0">
                  <a:solidFill>
                    <a:srgbClr val="FF0000"/>
                  </a:solidFill>
                </a:rPr>
                <a:t>(x)=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012" y="2249412"/>
            <a:ext cx="472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Single particle ratios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8647" y="992749"/>
            <a:ext cx="364957" cy="42337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18340" y="3656479"/>
            <a:ext cx="364957" cy="42337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704" y="4456530"/>
            <a:ext cx="472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n/p double-ratio</a:t>
            </a:r>
            <a:endParaRPr lang="en-US" sz="28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8616" y="5168248"/>
            <a:ext cx="4573535" cy="867930"/>
            <a:chOff x="4844682" y="3764599"/>
            <a:chExt cx="4573535" cy="867930"/>
          </a:xfrm>
        </p:grpSpPr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6303079" y="4219419"/>
              <a:ext cx="282977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6212328" y="3764599"/>
              <a:ext cx="3205889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Y(n)</a:t>
              </a:r>
              <a:r>
                <a:rPr lang="en-US" sz="2400" dirty="0">
                  <a:solidFill>
                    <a:srgbClr val="FF0000"/>
                  </a:solidFill>
                  <a:latin typeface="Times New Roman" charset="0"/>
                </a:rPr>
                <a:t>/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Y(</a:t>
              </a:r>
              <a:r>
                <a:rPr lang="en-US" sz="2400" dirty="0">
                  <a:solidFill>
                    <a:srgbClr val="FF0000"/>
                  </a:solidFill>
                  <a:latin typeface="Times New Roman" charset="0"/>
                </a:rPr>
                <a:t>p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); 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124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Sn+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124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Y(n)/Y(p); 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112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</a:t>
              </a:r>
              <a:r>
                <a:rPr lang="en-US" sz="2400" dirty="0">
                  <a:solidFill>
                    <a:srgbClr val="FF0000"/>
                  </a:solidFill>
                  <a:latin typeface="Times New Roman" charset="0"/>
                </a:rPr>
                <a:t>+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Times New Roman" charset="0"/>
                </a:rPr>
                <a:t>112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charset="0"/>
                </a:rPr>
                <a:t>Sn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44682" y="398873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DR(n/p)=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19" descr="DoubleRatios_CI_Rebinned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 t="21062" r="35223" b="49638"/>
          <a:stretch/>
        </p:blipFill>
        <p:spPr>
          <a:xfrm>
            <a:off x="3182382" y="841865"/>
            <a:ext cx="1227287" cy="1241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1231" y="1640926"/>
            <a:ext cx="169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en-US" sz="2000" b="1" baseline="30000" dirty="0" smtClean="0"/>
              <a:t>*</a:t>
            </a:r>
            <a:r>
              <a:rPr lang="en-US" sz="2000" b="1" baseline="-25000" dirty="0" smtClean="0"/>
              <a:t>n </a:t>
            </a:r>
            <a:r>
              <a:rPr lang="en-US" sz="2000" b="1" dirty="0" smtClean="0"/>
              <a:t>&lt; m</a:t>
            </a:r>
            <a:r>
              <a:rPr lang="en-US" sz="2000" b="1" baseline="30000" dirty="0" smtClean="0"/>
              <a:t>*</a:t>
            </a:r>
            <a:r>
              <a:rPr lang="en-US" sz="2000" b="1" baseline="-25000" dirty="0" smtClean="0"/>
              <a:t>p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90922" y="1222567"/>
            <a:ext cx="1659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en-US" sz="2000" b="1" baseline="30000" dirty="0" smtClean="0"/>
              <a:t>*</a:t>
            </a:r>
            <a:r>
              <a:rPr lang="en-US" sz="2000" b="1" baseline="-25000" dirty="0" smtClean="0"/>
              <a:t>n </a:t>
            </a:r>
            <a:r>
              <a:rPr lang="en-US" sz="2000" b="1" dirty="0" smtClean="0"/>
              <a:t>&gt; m</a:t>
            </a:r>
            <a:r>
              <a:rPr lang="en-US" sz="2000" b="1" baseline="30000" dirty="0" smtClean="0"/>
              <a:t>*</a:t>
            </a:r>
            <a:r>
              <a:rPr lang="en-US" sz="2000" b="1" baseline="-25000" dirty="0" smtClean="0"/>
              <a:t>p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86343" y="847016"/>
            <a:ext cx="2064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(coalescence)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5229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1" i="0" u="none" strike="noStrike" cap="none" normalizeH="0" baseline="0">
            <a:ln>
              <a:noFill/>
            </a:ln>
            <a:solidFill>
              <a:srgbClr val="DE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1" i="0" u="none" strike="noStrike" cap="none" normalizeH="0" baseline="0">
            <a:ln>
              <a:noFill/>
            </a:ln>
            <a:solidFill>
              <a:srgbClr val="DE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62262</TotalTime>
  <Words>1640</Words>
  <Application>Microsoft Macintosh PowerPoint</Application>
  <PresentationFormat>On-screen Show (4:3)</PresentationFormat>
  <Paragraphs>326</Paragraphs>
  <Slides>23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PowerPoint Presentation</vt:lpstr>
      <vt:lpstr>Equation of state of nuclear matter</vt:lpstr>
      <vt:lpstr>Laboratory constraints on symmetry energy at r&lt;r0</vt:lpstr>
      <vt:lpstr>Key uncertainty:   Density and momentum dependence of the potential energy</vt:lpstr>
      <vt:lpstr>PowerPoint Presentation</vt:lpstr>
      <vt:lpstr>Experiment</vt:lpstr>
      <vt:lpstr>Our observables</vt:lpstr>
      <vt:lpstr>ImQMD transport model</vt:lpstr>
      <vt:lpstr>ImQMD – effective mass</vt:lpstr>
      <vt:lpstr>ImQMD – effective mass</vt:lpstr>
      <vt:lpstr>What can we learn from data?</vt:lpstr>
      <vt:lpstr>What can we learn from data?</vt:lpstr>
      <vt:lpstr>Single particle ratios</vt:lpstr>
      <vt:lpstr>Chemical potential scaling</vt:lpstr>
      <vt:lpstr>“pseudo” neutron spectra</vt:lpstr>
      <vt:lpstr>What we’ve learnt so far</vt:lpstr>
      <vt:lpstr>Ca+Ca @ 80 MeV; particle ratios</vt:lpstr>
      <vt:lpstr>Chemical potential fits</vt:lpstr>
      <vt:lpstr>pseudo neutron spectra from Ca+Ca collisions</vt:lpstr>
      <vt:lpstr>Data vs ImQMD simulations</vt:lpstr>
      <vt:lpstr>Data vs AMD simulations</vt:lpstr>
      <vt:lpstr>Summary</vt:lpstr>
      <vt:lpstr>Thank you!</vt:lpstr>
    </vt:vector>
  </TitlesOfParts>
  <Company>Zbigniew Chajecki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Zbigniew Chajecki User</dc:creator>
  <cp:lastModifiedBy>Zbigniew Chajecki</cp:lastModifiedBy>
  <cp:revision>667</cp:revision>
  <cp:lastPrinted>2013-07-26T14:05:07Z</cp:lastPrinted>
  <dcterms:created xsi:type="dcterms:W3CDTF">2011-02-27T05:06:45Z</dcterms:created>
  <dcterms:modified xsi:type="dcterms:W3CDTF">2014-07-08T13:18:52Z</dcterms:modified>
</cp:coreProperties>
</file>