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352" r:id="rId3"/>
    <p:sldId id="343" r:id="rId4"/>
    <p:sldId id="319" r:id="rId5"/>
    <p:sldId id="365" r:id="rId6"/>
    <p:sldId id="332" r:id="rId7"/>
    <p:sldId id="353" r:id="rId8"/>
    <p:sldId id="367" r:id="rId9"/>
    <p:sldId id="354" r:id="rId10"/>
    <p:sldId id="369" r:id="rId11"/>
    <p:sldId id="371" r:id="rId12"/>
    <p:sldId id="372" r:id="rId13"/>
    <p:sldId id="373" r:id="rId14"/>
    <p:sldId id="356" r:id="rId15"/>
    <p:sldId id="357" r:id="rId16"/>
  </p:sldIdLst>
  <p:sldSz cx="9144000" cy="6858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2" autoAdjust="0"/>
    <p:restoredTop sz="94342" autoAdjust="0"/>
  </p:normalViewPr>
  <p:slideViewPr>
    <p:cSldViewPr>
      <p:cViewPr varScale="1">
        <p:scale>
          <a:sx n="87" d="100"/>
          <a:sy n="87" d="100"/>
        </p:scale>
        <p:origin x="-1219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6039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4B223-27AF-4083-B25F-09DB6273EDFE}" type="datetimeFigureOut">
              <a:rPr lang="ko-KR" altLang="en-US" smtClean="0"/>
              <a:pPr/>
              <a:t>2014-07-09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40865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6039" y="9440865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96F21-AD98-4153-82DE-FEBB66C864E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0560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51262-39DE-40E4-831B-21D02EA09531}" type="datetimeFigureOut">
              <a:rPr lang="ko-KR" altLang="en-US" smtClean="0"/>
              <a:pPr/>
              <a:t>2014-07-09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111C5-2C68-47E2-97B8-6B7F6996AF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0028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111C5-2C68-47E2-97B8-6B7F6996AFBD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111C5-2C68-47E2-97B8-6B7F6996AFBD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111C5-2C68-47E2-97B8-6B7F6996AFBD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111C5-2C68-47E2-97B8-6B7F6996AFBD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111C5-2C68-47E2-97B8-6B7F6996AFBD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5475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111C5-2C68-47E2-97B8-6B7F6996AFBD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111C5-2C68-47E2-97B8-6B7F6996AFBD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111C5-2C68-47E2-97B8-6B7F6996AFBD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111C5-2C68-47E2-97B8-6B7F6996AFBD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111C5-2C68-47E2-97B8-6B7F6996AFBD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111C5-2C68-47E2-97B8-6B7F6996AFBD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111C5-2C68-47E2-97B8-6B7F6996AFBD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7FB5-8A12-4D77-B19A-1D2433C2B0C6}" type="datetime1">
              <a:rPr lang="ko-KR" altLang="en-US" smtClean="0"/>
              <a:t>2014-07-09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4688-8BC2-4F0B-AF7D-18174172E302}" type="datetime1">
              <a:rPr lang="ko-KR" altLang="en-US" smtClean="0"/>
              <a:t>2014-07-09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0217-1610-4864-A679-F840957054C0}" type="datetime1">
              <a:rPr lang="ko-KR" altLang="en-US" smtClean="0"/>
              <a:t>2014-07-09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0B81-3908-49EE-B610-E62889CFE4CC}" type="datetime1">
              <a:rPr lang="ko-KR" altLang="en-US" smtClean="0"/>
              <a:t>2014-07-09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9D8B-6BDE-4CF2-8769-A4763BD9DEF8}" type="datetime1">
              <a:rPr lang="ko-KR" altLang="en-US" smtClean="0"/>
              <a:t>2014-07-09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6D37-6D8F-4D41-A46A-A57649C80B12}" type="datetime1">
              <a:rPr lang="ko-KR" altLang="en-US" smtClean="0"/>
              <a:t>2014-07-09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CE38-E9BE-4A36-886B-E1813661A762}" type="datetime1">
              <a:rPr lang="ko-KR" altLang="en-US" smtClean="0"/>
              <a:t>2014-07-09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8EDC-382A-4348-A3B2-B9A5AC678944}" type="datetime1">
              <a:rPr lang="ko-KR" altLang="en-US" smtClean="0"/>
              <a:t>2014-07-09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B206-9C8F-4E3A-B01A-FD57B74538CA}" type="datetime1">
              <a:rPr lang="ko-KR" altLang="en-US" smtClean="0"/>
              <a:t>2014-07-09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B42F-3178-4A97-90A4-282D72F0930B}" type="datetime1">
              <a:rPr lang="ko-KR" altLang="en-US" smtClean="0"/>
              <a:t>2014-07-09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38F0-B7E6-4AB9-A57D-32AD5358CBB4}" type="datetime1">
              <a:rPr lang="ko-KR" altLang="en-US" smtClean="0"/>
              <a:t>2014-07-09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FA134-BDE0-4140-BCB2-0570F0F1A6BF}" type="datetime1">
              <a:rPr lang="ko-KR" altLang="en-US" smtClean="0"/>
              <a:t>2014-07-09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48D88-7A6C-4EA9-8E44-5D5844BF72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209.008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9.png"/><Relationship Id="rId4" Type="http://schemas.openxmlformats.org/officeDocument/2006/relationships/image" Target="../media/image71.png"/><Relationship Id="rId9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4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8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2520280"/>
          </a:xfrm>
        </p:spPr>
        <p:txBody>
          <a:bodyPr>
            <a:noAutofit/>
          </a:bodyPr>
          <a:lstStyle/>
          <a:p>
            <a: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</a:rPr>
              <a:t>Nuclear Symmetry Energy in  QCD degree of freedom</a:t>
            </a:r>
            <a:b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altLang="ko-KR" sz="1200" b="1" u="sng" dirty="0" smtClean="0">
                <a:hlinkClick r:id="rId3"/>
              </a:rPr>
              <a:t/>
            </a:r>
            <a:br>
              <a:rPr lang="en-US" altLang="ko-KR" sz="1200" b="1" u="sng" dirty="0" smtClean="0">
                <a:hlinkClick r:id="rId3"/>
              </a:rPr>
            </a:br>
            <a:r>
              <a:rPr lang="en-US" altLang="ko-KR" sz="1400" b="1" dirty="0"/>
              <a:t>Phys. Rev. C87 (2013) 015204 (</a:t>
            </a:r>
            <a:r>
              <a:rPr lang="en-US" altLang="ko-KR" sz="1400" b="1" u="sng" dirty="0">
                <a:hlinkClick r:id="rId3"/>
              </a:rPr>
              <a:t>arXiv:1209.0080</a:t>
            </a:r>
            <a:r>
              <a:rPr lang="en-US" altLang="ko-KR" sz="1400" b="1" dirty="0" smtClean="0"/>
              <a:t>)</a:t>
            </a:r>
            <a:br>
              <a:rPr lang="en-US" altLang="ko-KR" sz="1400" b="1" dirty="0" smtClean="0"/>
            </a:br>
            <a:r>
              <a:rPr lang="en-US" altLang="ko-KR" sz="1400" b="1" dirty="0" smtClean="0"/>
              <a:t>Eur. Phys. J. A50 (2014) 16</a:t>
            </a:r>
            <a:br>
              <a:rPr lang="en-US" altLang="ko-KR" sz="1400" b="1" dirty="0" smtClean="0"/>
            </a:br>
            <a:r>
              <a:rPr lang="en-US" altLang="ko-KR" sz="1400" b="1" dirty="0" smtClean="0"/>
              <a:t/>
            </a:r>
            <a:br>
              <a:rPr lang="en-US" altLang="ko-KR" sz="1400" b="1" dirty="0" smtClean="0"/>
            </a:br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</a:rPr>
              <a:t>NuSYM14, University of Liverpool, UK</a:t>
            </a:r>
            <a:b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altLang="ko-KR" sz="18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July </a:t>
            </a:r>
            <a:r>
              <a:rPr lang="en-US" altLang="ko-KR" sz="18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9, </a:t>
            </a:r>
            <a:r>
              <a:rPr lang="en-US" altLang="ko-KR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2014</a:t>
            </a:r>
            <a:endParaRPr lang="ko-KR" altLang="en-US" sz="1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11560" y="3501008"/>
            <a:ext cx="7992888" cy="2448272"/>
          </a:xfrm>
        </p:spPr>
        <p:txBody>
          <a:bodyPr>
            <a:noAutofit/>
          </a:bodyPr>
          <a:lstStyle/>
          <a:p>
            <a:r>
              <a:rPr lang="en-US" altLang="ko-KR" sz="2400" dirty="0" err="1" smtClean="0">
                <a:solidFill>
                  <a:schemeClr val="tx2">
                    <a:lumMod val="50000"/>
                  </a:schemeClr>
                </a:solidFill>
              </a:rPr>
              <a:t>Kie</a:t>
            </a:r>
            <a:r>
              <a:rPr lang="en-US" altLang="ko-KR" sz="2400" dirty="0" smtClean="0">
                <a:solidFill>
                  <a:schemeClr val="tx2">
                    <a:lumMod val="50000"/>
                  </a:schemeClr>
                </a:solidFill>
              </a:rPr>
              <a:t> Sang JEONG</a:t>
            </a:r>
          </a:p>
          <a:p>
            <a:endParaRPr lang="en-US" altLang="ko-KR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altLang="ko-KR" sz="2400" dirty="0" smtClean="0">
                <a:solidFill>
                  <a:schemeClr val="tx2">
                    <a:lumMod val="50000"/>
                  </a:schemeClr>
                </a:solidFill>
              </a:rPr>
              <a:t>Su </a:t>
            </a:r>
            <a:r>
              <a:rPr lang="en-US" altLang="ko-KR" sz="2400" dirty="0" err="1" smtClean="0">
                <a:solidFill>
                  <a:schemeClr val="tx2">
                    <a:lumMod val="50000"/>
                  </a:schemeClr>
                </a:solidFill>
              </a:rPr>
              <a:t>Houng</a:t>
            </a:r>
            <a:r>
              <a:rPr lang="en-US" altLang="ko-KR" sz="2400" dirty="0" smtClean="0">
                <a:solidFill>
                  <a:schemeClr val="tx2">
                    <a:lumMod val="50000"/>
                  </a:schemeClr>
                </a:solidFill>
              </a:rPr>
              <a:t> LEE </a:t>
            </a:r>
          </a:p>
          <a:p>
            <a:endParaRPr lang="en-US" altLang="ko-KR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altLang="ko-KR" sz="180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Nuclear </a:t>
            </a:r>
            <a:r>
              <a:rPr lang="en-US" altLang="ko-KR" sz="1800" dirty="0">
                <a:solidFill>
                  <a:schemeClr val="tx2">
                    <a:lumMod val="50000"/>
                  </a:schemeClr>
                </a:solidFill>
              </a:rPr>
              <a:t>and Hadron Theory Group</a:t>
            </a:r>
          </a:p>
          <a:p>
            <a:pPr algn="just"/>
            <a:r>
              <a:rPr lang="en-US" altLang="ko-KR" sz="2800" dirty="0" smtClean="0">
                <a:solidFill>
                  <a:schemeClr val="tx2"/>
                </a:solidFill>
              </a:rPr>
              <a:t>                       </a:t>
            </a:r>
            <a:r>
              <a:rPr lang="en-US" altLang="ko-KR" sz="2800" dirty="0" err="1" smtClean="0">
                <a:solidFill>
                  <a:schemeClr val="tx2"/>
                </a:solidFill>
              </a:rPr>
              <a:t>Yonsei</a:t>
            </a:r>
            <a:r>
              <a:rPr lang="en-US" altLang="ko-KR" sz="2800" dirty="0" smtClean="0">
                <a:solidFill>
                  <a:schemeClr val="tx2"/>
                </a:solidFill>
              </a:rPr>
              <a:t> University</a:t>
            </a:r>
            <a:endParaRPr lang="ko-KR" altLang="en-US" sz="2800" dirty="0">
              <a:solidFill>
                <a:schemeClr val="tx2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869160"/>
            <a:ext cx="1080120" cy="1080120"/>
          </a:xfrm>
          <a:prstGeom prst="rect">
            <a:avLst/>
          </a:prstGeo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</p:cSld>
  <p:clrMapOvr>
    <a:masterClrMapping/>
  </p:clrMapOvr>
  <p:transition advTm="2375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82" y="4047583"/>
            <a:ext cx="2871770" cy="223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2996952"/>
            <a:ext cx="1944216" cy="29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내용 개체 틀 9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en-US" altLang="ko-KR" sz="2000" b="1" dirty="0" smtClean="0">
                <a:solidFill>
                  <a:srgbClr val="FF0000"/>
                </a:solidFill>
              </a:rPr>
              <a:t>Symmetry Energy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1200" dirty="0" smtClean="0"/>
          </a:p>
          <a:p>
            <a:r>
              <a:rPr lang="en-US" altLang="ko-KR" sz="2000" dirty="0" smtClean="0"/>
              <a:t>HDL correction suppress Quasi-Fermi sea</a:t>
            </a:r>
          </a:p>
          <a:p>
            <a:pPr marL="0" indent="0">
              <a:buNone/>
            </a:pPr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400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23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4082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Symmetry Energy at normal phase</a:t>
            </a:r>
            <a:endParaRPr lang="ko-KR" altLang="en-US" sz="3200" dirty="0">
              <a:solidFill>
                <a:schemeClr val="tx2"/>
              </a:solidFill>
            </a:endParaRPr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34" y="1661808"/>
            <a:ext cx="3807874" cy="131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직사각형 28"/>
          <p:cNvSpPr/>
          <p:nvPr/>
        </p:nvSpPr>
        <p:spPr>
          <a:xfrm>
            <a:off x="1768479" y="2996951"/>
            <a:ext cx="643280" cy="293467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2588467" y="2996952"/>
            <a:ext cx="882680" cy="29346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82" y="3976026"/>
            <a:ext cx="2943109" cy="226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68215" y="4177727"/>
            <a:ext cx="3255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As density becomes higher, </a:t>
            </a:r>
            <a:r>
              <a:rPr lang="en-US" altLang="ko-KR" sz="1600" b="1" dirty="0" smtClean="0"/>
              <a:t>suppression becomes stronger</a:t>
            </a:r>
            <a:endParaRPr lang="ko-KR" alt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758221" y="4869160"/>
            <a:ext cx="3265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The difference between quasi-Fermi seas becomes smaller</a:t>
            </a:r>
          </a:p>
          <a:p>
            <a:endParaRPr lang="en-US" altLang="ko-KR" sz="1100" dirty="0"/>
          </a:p>
          <a:p>
            <a:r>
              <a:rPr lang="en-US" altLang="ko-KR" sz="1600" dirty="0" smtClean="0"/>
              <a:t>=&gt; </a:t>
            </a:r>
            <a:r>
              <a:rPr lang="en-US" altLang="ko-KR" sz="1600" b="1" dirty="0" smtClean="0"/>
              <a:t>Reduced symmetry energy</a:t>
            </a:r>
            <a:endParaRPr lang="ko-KR" altLang="en-US" sz="1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73" y="1213038"/>
            <a:ext cx="2934495" cy="243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323852" y="2581616"/>
            <a:ext cx="1483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0070C0"/>
                </a:solidFill>
              </a:rPr>
              <a:t>Ideal quark gas</a:t>
            </a:r>
          </a:p>
          <a:p>
            <a:r>
              <a:rPr lang="en-US" altLang="ko-KR" sz="1400" dirty="0" smtClean="0">
                <a:solidFill>
                  <a:srgbClr val="FF0000"/>
                </a:solidFill>
              </a:rPr>
              <a:t>HDL involved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5580112" y="1431535"/>
            <a:ext cx="12887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Preliminary</a:t>
            </a:r>
            <a:endParaRPr lang="ko-KR" altLang="en-US" sz="16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412001"/>
      </p:ext>
    </p:extLst>
  </p:cSld>
  <p:clrMapOvr>
    <a:masterClrMapping/>
  </p:clrMapOvr>
  <p:transition advTm="2967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내용 개체 틀 9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en-US" altLang="ko-KR" sz="2000" b="1" dirty="0" smtClean="0">
                <a:solidFill>
                  <a:srgbClr val="FF0000"/>
                </a:solidFill>
              </a:rPr>
              <a:t>BCS</a:t>
            </a:r>
            <a:r>
              <a:rPr lang="en-US" altLang="ko-KR" sz="2000" dirty="0" smtClean="0">
                <a:solidFill>
                  <a:srgbClr val="FF0000"/>
                </a:solidFill>
              </a:rPr>
              <a:t> </a:t>
            </a:r>
            <a:r>
              <a:rPr lang="en-US" altLang="ko-KR" sz="2000" dirty="0" smtClean="0"/>
              <a:t>Pairing near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Fermi sea</a:t>
            </a:r>
          </a:p>
          <a:p>
            <a:endParaRPr lang="en-US" altLang="ko-KR" sz="2000" b="1" dirty="0">
              <a:solidFill>
                <a:srgbClr val="FF0000"/>
              </a:solidFill>
            </a:endParaRPr>
          </a:p>
          <a:p>
            <a:endParaRPr lang="en-US" altLang="ko-KR" sz="2000" b="1" dirty="0" smtClean="0">
              <a:solidFill>
                <a:srgbClr val="FF0000"/>
              </a:solidFill>
            </a:endParaRPr>
          </a:p>
          <a:p>
            <a:endParaRPr lang="en-US" altLang="ko-KR" sz="2000" b="1" dirty="0">
              <a:solidFill>
                <a:srgbClr val="FF0000"/>
              </a:solidFill>
            </a:endParaRPr>
          </a:p>
          <a:p>
            <a:endParaRPr lang="en-US" altLang="ko-KR" sz="2000" b="1" dirty="0" smtClean="0">
              <a:solidFill>
                <a:srgbClr val="FF0000"/>
              </a:solidFill>
            </a:endParaRPr>
          </a:p>
          <a:p>
            <a:endParaRPr lang="en-US" altLang="ko-KR" sz="2400" b="1" dirty="0">
              <a:solidFill>
                <a:srgbClr val="FF0000"/>
              </a:solidFill>
            </a:endParaRPr>
          </a:p>
          <a:p>
            <a:r>
              <a:rPr lang="en-US" altLang="ko-KR" sz="2000" b="1" dirty="0" err="1" smtClean="0"/>
              <a:t>Nambu-Gorkov</a:t>
            </a:r>
            <a:r>
              <a:rPr lang="en-US" altLang="ko-KR" sz="2000" b="1" dirty="0" smtClean="0"/>
              <a:t> Formalism</a:t>
            </a:r>
            <a:endParaRPr lang="en-US" altLang="ko-KR" sz="2000" b="1" dirty="0" smtClean="0">
              <a:solidFill>
                <a:srgbClr val="FF0000"/>
              </a:solidFill>
            </a:endParaRPr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467544" y="26064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smtClean="0">
                <a:solidFill>
                  <a:schemeClr val="tx2"/>
                </a:solidFill>
              </a:rPr>
              <a:t>Color Superconductivity</a:t>
            </a:r>
            <a:endParaRPr lang="ko-KR" altLang="en-US" sz="3200" dirty="0">
              <a:solidFill>
                <a:schemeClr val="tx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48" y="1677104"/>
            <a:ext cx="1917576" cy="146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5856" y="1628800"/>
            <a:ext cx="53285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In terms of effective interaction near Fermi sea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400" dirty="0" smtClean="0"/>
          </a:p>
          <a:p>
            <a:r>
              <a:rPr lang="en-US" altLang="ko-KR" sz="1600" dirty="0" smtClean="0"/>
              <a:t>    is marginal along to Fermi velocity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Fermion – conjugated fermion interaction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When </a:t>
            </a:r>
            <a:r>
              <a:rPr lang="en-US" altLang="ko-KR" sz="1600" dirty="0" smtClean="0">
                <a:solidFill>
                  <a:srgbClr val="FF0000"/>
                </a:solidFill>
              </a:rPr>
              <a:t>V&lt;0 </a:t>
            </a:r>
            <a:r>
              <a:rPr lang="en-US" altLang="ko-KR" sz="1600" dirty="0" smtClean="0"/>
              <a:t>two states form </a:t>
            </a:r>
            <a:r>
              <a:rPr lang="en-US" altLang="ko-KR" sz="1600" b="1" dirty="0" smtClean="0"/>
              <a:t>a condensate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(gap)</a:t>
            </a:r>
            <a:endParaRPr lang="en-US" altLang="ko-KR" sz="1600" b="1" dirty="0">
              <a:solidFill>
                <a:srgbClr val="FF0000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83" y="3933056"/>
            <a:ext cx="4047558" cy="43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04" y="4804094"/>
            <a:ext cx="2923878" cy="73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84483" y="4456506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Inverse propagator of </a:t>
            </a:r>
            <a:endParaRPr lang="ko-KR" altLang="en-US" sz="1400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652" y="4456506"/>
            <a:ext cx="892143" cy="31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21924" y="4456505"/>
            <a:ext cx="4557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Diagrammatical described gapped quasi-state</a:t>
            </a: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90256"/>
            <a:ext cx="2016224" cy="64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1763688" y="3967947"/>
            <a:ext cx="1440160" cy="36004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3347864" y="3975442"/>
            <a:ext cx="1440160" cy="352545"/>
          </a:xfrm>
          <a:prstGeom prst="rect">
            <a:avLst/>
          </a:prstGeom>
          <a:noFill/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5220072" y="4931912"/>
            <a:ext cx="288032" cy="401387"/>
          </a:xfrm>
          <a:prstGeom prst="rect">
            <a:avLst/>
          </a:prstGeom>
          <a:noFill/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4631432" y="4931912"/>
            <a:ext cx="288032" cy="397865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978" y="4879922"/>
            <a:ext cx="1893248" cy="5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4522389" y="5589240"/>
            <a:ext cx="38488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/>
              <a:t>In </a:t>
            </a:r>
            <a:r>
              <a:rPr lang="en-US" altLang="ko-KR" sz="1400" dirty="0" err="1" smtClean="0"/>
              <a:t>Wilsonian</a:t>
            </a:r>
            <a:r>
              <a:rPr lang="en-US" altLang="ko-KR" sz="1400" dirty="0" smtClean="0"/>
              <a:t> high density effective formalism</a:t>
            </a:r>
            <a:endParaRPr lang="ko-KR" altLang="en-US" sz="1400" dirty="0"/>
          </a:p>
        </p:txBody>
      </p:sp>
      <p:sp>
        <p:nvSpPr>
          <p:cNvPr id="21" name="직사각형 20"/>
          <p:cNvSpPr/>
          <p:nvPr/>
        </p:nvSpPr>
        <p:spPr>
          <a:xfrm>
            <a:off x="6378434" y="4894748"/>
            <a:ext cx="1992768" cy="517412"/>
          </a:xfrm>
          <a:prstGeom prst="rect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4522389" y="5589240"/>
            <a:ext cx="3848813" cy="350252"/>
          </a:xfrm>
          <a:prstGeom prst="rect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57585"/>
            <a:ext cx="3259142" cy="3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91600" y="4963328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-&gt;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470536136"/>
      </p:ext>
    </p:extLst>
  </p:cSld>
  <p:clrMapOvr>
    <a:masterClrMapping/>
  </p:clrMapOvr>
  <p:transition advTm="2967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4" grpId="0" animBg="1"/>
      <p:bldP spid="35" grpId="0" animBg="1"/>
      <p:bldP spid="36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내용 개체 틀 9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en-US" altLang="ko-KR" sz="2000" b="1" dirty="0" smtClean="0">
                <a:solidFill>
                  <a:srgbClr val="FF0000"/>
                </a:solidFill>
              </a:rPr>
              <a:t>BCS</a:t>
            </a:r>
            <a:r>
              <a:rPr lang="en-US" altLang="ko-KR" sz="2000" dirty="0" smtClean="0">
                <a:solidFill>
                  <a:srgbClr val="FF0000"/>
                </a:solidFill>
              </a:rPr>
              <a:t> </a:t>
            </a:r>
            <a:r>
              <a:rPr lang="en-US" altLang="ko-KR" sz="2000" dirty="0" smtClean="0"/>
              <a:t>Pairing locks the gapped quasi-states</a:t>
            </a:r>
            <a:endParaRPr lang="en-US" altLang="ko-KR" sz="2000" b="1" dirty="0">
              <a:solidFill>
                <a:srgbClr val="FF0000"/>
              </a:solidFill>
            </a:endParaRPr>
          </a:p>
          <a:p>
            <a:endParaRPr lang="en-US" altLang="ko-KR" sz="2000" b="1" dirty="0" smtClean="0">
              <a:solidFill>
                <a:srgbClr val="FF0000"/>
              </a:solidFill>
            </a:endParaRPr>
          </a:p>
          <a:p>
            <a:endParaRPr lang="en-US" altLang="ko-KR" sz="2000" b="1" dirty="0">
              <a:solidFill>
                <a:srgbClr val="FF0000"/>
              </a:solidFill>
            </a:endParaRPr>
          </a:p>
          <a:p>
            <a:endParaRPr lang="en-US" altLang="ko-KR" sz="2000" b="1" dirty="0" smtClean="0">
              <a:solidFill>
                <a:srgbClr val="FF0000"/>
              </a:solidFill>
            </a:endParaRPr>
          </a:p>
          <a:p>
            <a:endParaRPr lang="en-US" altLang="ko-KR" sz="2000" b="1" dirty="0" smtClean="0">
              <a:solidFill>
                <a:srgbClr val="FF0000"/>
              </a:solidFill>
            </a:endParaRPr>
          </a:p>
          <a:p>
            <a:endParaRPr lang="en-US" altLang="ko-KR" sz="2800" b="1" dirty="0">
              <a:solidFill>
                <a:srgbClr val="FF0000"/>
              </a:solidFill>
            </a:endParaRPr>
          </a:p>
          <a:p>
            <a:r>
              <a:rPr lang="en-US" altLang="ko-KR" sz="2000" b="1" dirty="0" smtClean="0">
                <a:solidFill>
                  <a:srgbClr val="0070C0"/>
                </a:solidFill>
              </a:rPr>
              <a:t>2 color superconductivity</a:t>
            </a:r>
          </a:p>
          <a:p>
            <a:endParaRPr lang="en-US" altLang="ko-KR" sz="20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467544" y="26064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dirty="0" smtClean="0">
                <a:solidFill>
                  <a:schemeClr val="tx2"/>
                </a:solidFill>
              </a:rPr>
              <a:t>Color BCS paired state</a:t>
            </a:r>
            <a:endParaRPr lang="ko-KR" altLang="en-US" sz="32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82978" y="1678976"/>
            <a:ext cx="4633437" cy="1377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In QCD, anti-triplet gluon exchange interaction is attractive (</a:t>
            </a:r>
            <a:r>
              <a:rPr lang="en-US" altLang="ko-KR" sz="1600" dirty="0" smtClean="0">
                <a:solidFill>
                  <a:srgbClr val="FF0000"/>
                </a:solidFill>
              </a:rPr>
              <a:t>V&lt;0</a:t>
            </a:r>
            <a:r>
              <a:rPr lang="en-US" altLang="ko-KR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05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In non negligible</a:t>
            </a:r>
            <a:r>
              <a:rPr lang="ko-KR" altLang="en-US" sz="1600" dirty="0" smtClean="0"/>
              <a:t>       </a:t>
            </a:r>
            <a:r>
              <a:rPr lang="en-US" altLang="ko-KR" sz="1600" dirty="0" smtClean="0"/>
              <a:t>, </a:t>
            </a:r>
            <a:r>
              <a:rPr lang="en-US" altLang="ko-KR" sz="1600" b="1" dirty="0" smtClean="0">
                <a:solidFill>
                  <a:srgbClr val="0070C0"/>
                </a:solidFill>
              </a:rPr>
              <a:t>2SC</a:t>
            </a:r>
            <a:r>
              <a:rPr lang="en-US" altLang="ko-KR" sz="1600" dirty="0" smtClean="0"/>
              <a:t> state is favored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19418"/>
            <a:ext cx="4256769" cy="31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64464"/>
            <a:ext cx="504056" cy="26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7380312" y="2367626"/>
            <a:ext cx="936103" cy="26928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44801"/>
            <a:ext cx="3096344" cy="24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타원 31"/>
          <p:cNvSpPr/>
          <p:nvPr/>
        </p:nvSpPr>
        <p:spPr>
          <a:xfrm>
            <a:off x="2153177" y="4976702"/>
            <a:ext cx="888916" cy="84030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/>
          <p:cNvSpPr/>
          <p:nvPr/>
        </p:nvSpPr>
        <p:spPr>
          <a:xfrm>
            <a:off x="2794062" y="5303163"/>
            <a:ext cx="888916" cy="8403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387" y="4976702"/>
            <a:ext cx="1002046" cy="2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63235" y="3963571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i="1" dirty="0" err="1" smtClean="0"/>
              <a:t>M</a:t>
            </a:r>
            <a:r>
              <a:rPr lang="en-US" altLang="ko-KR" sz="1000" i="1" dirty="0" err="1" smtClean="0"/>
              <a:t>s</a:t>
            </a:r>
            <a:r>
              <a:rPr lang="en-US" altLang="ko-KR" sz="1000" i="1" dirty="0" smtClean="0"/>
              <a:t> </a:t>
            </a:r>
            <a:r>
              <a:rPr lang="en-US" altLang="ko-KR" sz="1400" dirty="0" smtClean="0"/>
              <a:t>~ 150 MeV</a:t>
            </a:r>
          </a:p>
          <a:p>
            <a:r>
              <a:rPr lang="el-GR" altLang="ko-KR" sz="1400" i="1" dirty="0" smtClean="0"/>
              <a:t>μ</a:t>
            </a:r>
            <a:r>
              <a:rPr lang="en-US" altLang="ko-KR" sz="1400" i="1" dirty="0" smtClean="0"/>
              <a:t> ~ </a:t>
            </a:r>
            <a:r>
              <a:rPr lang="en-US" altLang="ko-KR" sz="1400" dirty="0" smtClean="0"/>
              <a:t>400 MeV</a:t>
            </a:r>
            <a:endParaRPr lang="ko-KR" alt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031218" y="3837235"/>
            <a:ext cx="469426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In 2SC phase, u-d </a:t>
            </a:r>
            <a:r>
              <a:rPr lang="en-US" altLang="ko-KR" sz="1600" dirty="0" smtClean="0">
                <a:solidFill>
                  <a:srgbClr val="FF0000"/>
                </a:solidFill>
              </a:rPr>
              <a:t>red</a:t>
            </a:r>
            <a:r>
              <a:rPr lang="en-US" altLang="ko-KR" sz="1600" dirty="0" smtClean="0"/>
              <a:t>-</a:t>
            </a:r>
            <a:r>
              <a:rPr lang="en-US" altLang="ko-KR" sz="1600" dirty="0" smtClean="0">
                <a:solidFill>
                  <a:srgbClr val="00B050"/>
                </a:solidFill>
              </a:rPr>
              <a:t>green</a:t>
            </a:r>
            <a:r>
              <a:rPr lang="en-US" altLang="ko-KR" sz="1600" dirty="0" smtClean="0"/>
              <a:t> states are gapped</a:t>
            </a:r>
          </a:p>
          <a:p>
            <a:endParaRPr lang="en-US" altLang="ko-KR" sz="1600" dirty="0" smtClean="0"/>
          </a:p>
          <a:p>
            <a:endParaRPr lang="en-US" altLang="ko-KR" sz="1600" dirty="0"/>
          </a:p>
          <a:p>
            <a:endParaRPr lang="en-US" altLang="ko-KR" sz="1600" dirty="0" smtClean="0"/>
          </a:p>
          <a:p>
            <a:endParaRPr lang="en-US" altLang="ko-KR" sz="1600" dirty="0"/>
          </a:p>
          <a:p>
            <a:endParaRPr lang="en-US" altLang="ko-KR" sz="1600" dirty="0" smtClean="0"/>
          </a:p>
          <a:p>
            <a:endParaRPr lang="en-US" altLang="ko-KR" sz="1600" dirty="0"/>
          </a:p>
          <a:p>
            <a:endParaRPr lang="en-US" altLang="ko-KR" dirty="0" smtClean="0"/>
          </a:p>
          <a:p>
            <a:endParaRPr lang="en-US" altLang="ko-KR" sz="1200" dirty="0"/>
          </a:p>
          <a:p>
            <a:r>
              <a:rPr lang="en-US" altLang="ko-KR" sz="1600" dirty="0" smtClean="0"/>
              <a:t>Only s quarks and </a:t>
            </a:r>
            <a:r>
              <a:rPr lang="en-US" altLang="ko-KR" sz="1600" dirty="0" smtClean="0">
                <a:solidFill>
                  <a:srgbClr val="0070C0"/>
                </a:solidFill>
              </a:rPr>
              <a:t>u-d</a:t>
            </a:r>
            <a:r>
              <a:rPr lang="en-US" altLang="ko-KR" sz="1600" dirty="0" smtClean="0"/>
              <a:t> </a:t>
            </a:r>
            <a:r>
              <a:rPr lang="en-US" altLang="ko-KR" sz="1600" dirty="0" smtClean="0">
                <a:solidFill>
                  <a:srgbClr val="0070C0"/>
                </a:solidFill>
              </a:rPr>
              <a:t>blue</a:t>
            </a:r>
            <a:r>
              <a:rPr lang="en-US" altLang="ko-KR" sz="1600" dirty="0" smtClean="0"/>
              <a:t> quarks are liberal</a:t>
            </a:r>
            <a:endParaRPr lang="ko-KR" altLang="en-US" sz="1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75" y="1702361"/>
            <a:ext cx="2642913" cy="161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49066"/>
            <a:ext cx="3358375" cy="172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36096" y="4845347"/>
            <a:ext cx="15195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u-d </a:t>
            </a:r>
            <a:r>
              <a:rPr lang="en-US" altLang="ko-KR" sz="1400" dirty="0" smtClean="0">
                <a:solidFill>
                  <a:srgbClr val="FF0000"/>
                </a:solidFill>
              </a:rPr>
              <a:t>red</a:t>
            </a:r>
            <a:r>
              <a:rPr lang="en-US" altLang="ko-KR" sz="1400" dirty="0" smtClean="0"/>
              <a:t> </a:t>
            </a:r>
            <a:r>
              <a:rPr lang="en-US" altLang="ko-KR" sz="1400" dirty="0" smtClean="0">
                <a:solidFill>
                  <a:srgbClr val="00B050"/>
                </a:solidFill>
              </a:rPr>
              <a:t>green</a:t>
            </a:r>
          </a:p>
          <a:p>
            <a:r>
              <a:rPr lang="en-US" altLang="ko-KR" sz="1400" b="1" dirty="0" smtClean="0"/>
              <a:t>quasi-Fermi sea is locked</a:t>
            </a:r>
            <a:endParaRPr lang="ko-KR" alt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27984" y="4917355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s quarks  </a:t>
            </a:r>
            <a:r>
              <a:rPr lang="en-US" altLang="ko-KR" sz="1400" dirty="0" smtClean="0">
                <a:solidFill>
                  <a:srgbClr val="0070C0"/>
                </a:solidFill>
              </a:rPr>
              <a:t>u</a:t>
            </a:r>
            <a:r>
              <a:rPr lang="en-US" altLang="ko-KR" sz="1400" dirty="0" smtClean="0"/>
              <a:t> (</a:t>
            </a:r>
            <a:r>
              <a:rPr lang="en-US" altLang="ko-KR" sz="1400" dirty="0" smtClean="0">
                <a:solidFill>
                  <a:srgbClr val="0070C0"/>
                </a:solidFill>
              </a:rPr>
              <a:t>blue</a:t>
            </a:r>
            <a:r>
              <a:rPr lang="en-US" altLang="ko-KR" sz="1400" dirty="0" smtClean="0"/>
              <a:t>)</a:t>
            </a:r>
            <a:endParaRPr lang="ko-KR" alt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6948264" y="4603581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s quarks  </a:t>
            </a:r>
            <a:r>
              <a:rPr lang="en-US" altLang="ko-KR" sz="1400" dirty="0" smtClean="0">
                <a:solidFill>
                  <a:srgbClr val="0070C0"/>
                </a:solidFill>
              </a:rPr>
              <a:t>d</a:t>
            </a:r>
            <a:r>
              <a:rPr lang="en-US" altLang="ko-KR" sz="1400" dirty="0" smtClean="0"/>
              <a:t> (</a:t>
            </a:r>
            <a:r>
              <a:rPr lang="en-US" altLang="ko-KR" sz="1400" dirty="0" smtClean="0">
                <a:solidFill>
                  <a:srgbClr val="0070C0"/>
                </a:solidFill>
              </a:rPr>
              <a:t>blue</a:t>
            </a:r>
            <a:r>
              <a:rPr lang="en-US" altLang="ko-KR" sz="1400" dirty="0" smtClean="0"/>
              <a:t>)</a:t>
            </a:r>
            <a:endParaRPr lang="ko-KR" alt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769" y="4647103"/>
            <a:ext cx="915169" cy="27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767668"/>
      </p:ext>
    </p:extLst>
  </p:cSld>
  <p:clrMapOvr>
    <a:masterClrMapping/>
  </p:clrMapOvr>
  <p:transition advTm="2967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내용 개체 틀 9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en-US" altLang="ko-KR" sz="2000" b="1" dirty="0" smtClean="0"/>
              <a:t>Only 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Blue</a:t>
            </a:r>
            <a:r>
              <a:rPr lang="en-US" altLang="ko-KR" sz="2000" b="1" dirty="0">
                <a:solidFill>
                  <a:srgbClr val="0070C0"/>
                </a:solidFill>
              </a:rPr>
              <a:t> 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state </a:t>
            </a:r>
            <a:r>
              <a:rPr lang="en-US" altLang="ko-KR" sz="2000" dirty="0" smtClean="0"/>
              <a:t>affects </a:t>
            </a:r>
            <a:r>
              <a:rPr lang="en-US" altLang="ko-KR" sz="2000" dirty="0" err="1" smtClean="0"/>
              <a:t>iso</a:t>
            </a:r>
            <a:r>
              <a:rPr lang="en-US" altLang="ko-KR" sz="2000" dirty="0" smtClean="0"/>
              <a:t>-spin asymmetry</a:t>
            </a:r>
            <a:endParaRPr lang="en-US" altLang="ko-KR" sz="2000" dirty="0"/>
          </a:p>
          <a:p>
            <a:endParaRPr lang="en-US" altLang="ko-KR" sz="2000" b="1" dirty="0" smtClean="0">
              <a:solidFill>
                <a:srgbClr val="FF0000"/>
              </a:solidFill>
            </a:endParaRPr>
          </a:p>
          <a:p>
            <a:endParaRPr lang="en-US" altLang="ko-KR" sz="2000" b="1" dirty="0"/>
          </a:p>
          <a:p>
            <a:endParaRPr lang="en-US" altLang="ko-KR" sz="2000" b="1" dirty="0" smtClean="0"/>
          </a:p>
          <a:p>
            <a:endParaRPr lang="en-US" altLang="ko-KR" sz="2000" b="1" dirty="0" smtClean="0"/>
          </a:p>
          <a:p>
            <a:endParaRPr lang="en-US" altLang="ko-KR" sz="2800" b="1" dirty="0" smtClean="0"/>
          </a:p>
          <a:p>
            <a:r>
              <a:rPr lang="en-US" altLang="ko-KR" sz="2000" b="1" dirty="0" smtClean="0">
                <a:solidFill>
                  <a:srgbClr val="0070C0"/>
                </a:solidFill>
              </a:rPr>
              <a:t>Symmetry energy </a:t>
            </a:r>
          </a:p>
          <a:p>
            <a:endParaRPr lang="en-US" altLang="ko-KR" sz="20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467544" y="26064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dirty="0" smtClean="0">
                <a:solidFill>
                  <a:schemeClr val="tx2"/>
                </a:solidFill>
              </a:rPr>
              <a:t>Symmetry energy at 2SC phase </a:t>
            </a:r>
            <a:endParaRPr lang="ko-KR" altLang="en-US" sz="32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76899" y="1608597"/>
            <a:ext cx="4385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In </a:t>
            </a:r>
            <a:r>
              <a:rPr lang="en-US" altLang="ko-KR" sz="1600" dirty="0" err="1" smtClean="0"/>
              <a:t>Wilsonian</a:t>
            </a:r>
            <a:r>
              <a:rPr lang="en-US" altLang="ko-KR" sz="1600" dirty="0" smtClean="0"/>
              <a:t> effective formalism (HDET)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BCS phase remains in </a:t>
            </a:r>
            <a:endParaRPr lang="ko-KR" alt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48" y="3924102"/>
            <a:ext cx="3817976" cy="186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1416542" y="5282789"/>
            <a:ext cx="1728193" cy="45720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781362" y="3924102"/>
            <a:ext cx="2291363" cy="538915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41422"/>
            <a:ext cx="3240360" cy="271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576" y="5786100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Only </a:t>
            </a:r>
            <a:r>
              <a:rPr lang="en-US" altLang="ko-KR" sz="1400" dirty="0" smtClean="0">
                <a:solidFill>
                  <a:srgbClr val="0070C0"/>
                </a:solidFill>
              </a:rPr>
              <a:t>u-d</a:t>
            </a:r>
            <a:r>
              <a:rPr lang="en-US" altLang="ko-KR" sz="1400" dirty="0" smtClean="0"/>
              <a:t> </a:t>
            </a:r>
            <a:r>
              <a:rPr lang="en-US" altLang="ko-KR" sz="1400" dirty="0" smtClean="0">
                <a:solidFill>
                  <a:srgbClr val="0070C0"/>
                </a:solidFill>
              </a:rPr>
              <a:t>blue</a:t>
            </a:r>
            <a:r>
              <a:rPr lang="en-US" altLang="ko-KR" sz="1400" dirty="0" smtClean="0"/>
              <a:t> states can be </a:t>
            </a:r>
            <a:r>
              <a:rPr lang="en-US" altLang="ko-KR" sz="1400" dirty="0" err="1" smtClean="0"/>
              <a:t>asymmetrized</a:t>
            </a:r>
            <a:endParaRPr lang="en-US" altLang="ko-KR" sz="1400" dirty="0" smtClean="0"/>
          </a:p>
          <a:p>
            <a:r>
              <a:rPr lang="en-US" altLang="ko-KR" sz="1400" dirty="0" smtClean="0"/>
              <a:t>The other 4 gapped quasi-states are </a:t>
            </a:r>
            <a:r>
              <a:rPr lang="en-US" altLang="ko-KR" sz="1400" b="1" dirty="0" smtClean="0"/>
              <a:t>locked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38" y="1996868"/>
            <a:ext cx="280674" cy="28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35" y="1649414"/>
            <a:ext cx="2827493" cy="170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823" y="1981903"/>
            <a:ext cx="4412633" cy="58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00320" y="2934384"/>
            <a:ext cx="32400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/>
              <a:t>(Phys. Rev. </a:t>
            </a:r>
            <a:r>
              <a:rPr lang="en-US" altLang="ko-KR" sz="1100" dirty="0" err="1" smtClean="0"/>
              <a:t>Lett</a:t>
            </a:r>
            <a:r>
              <a:rPr lang="en-US" altLang="ko-KR" sz="1100" dirty="0" smtClean="0"/>
              <a:t>. 9, 266 (1962</a:t>
            </a:r>
            <a:r>
              <a:rPr lang="en-US" altLang="ko-KR" sz="1100" dirty="0"/>
              <a:t>) </a:t>
            </a:r>
            <a:r>
              <a:rPr lang="en-US" altLang="ko-KR" sz="1100" dirty="0" smtClean="0"/>
              <a:t> A</a:t>
            </a:r>
            <a:r>
              <a:rPr lang="en-US" altLang="ko-KR" sz="1100" dirty="0"/>
              <a:t>. M. </a:t>
            </a:r>
            <a:r>
              <a:rPr lang="en-US" altLang="ko-KR" sz="1100" dirty="0" err="1"/>
              <a:t>Clogston</a:t>
            </a:r>
            <a:r>
              <a:rPr lang="ko-KR" altLang="en-US" sz="1100" dirty="0"/>
              <a:t> </a:t>
            </a:r>
            <a:r>
              <a:rPr lang="en-US" altLang="ko-KR" sz="1100" dirty="0" smtClean="0"/>
              <a:t>)</a:t>
            </a:r>
            <a:endParaRPr lang="ko-KR" altLang="en-US" sz="1100" dirty="0"/>
          </a:p>
        </p:txBody>
      </p:sp>
      <p:sp>
        <p:nvSpPr>
          <p:cNvPr id="41" name="TextBox 40"/>
          <p:cNvSpPr txBox="1"/>
          <p:nvPr/>
        </p:nvSpPr>
        <p:spPr>
          <a:xfrm>
            <a:off x="6220821" y="4586934"/>
            <a:ext cx="17181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BCS gapped (2SC)</a:t>
            </a:r>
          </a:p>
          <a:p>
            <a:r>
              <a:rPr lang="en-US" altLang="ko-KR" sz="1400" dirty="0" smtClean="0">
                <a:solidFill>
                  <a:srgbClr val="0070C0"/>
                </a:solidFill>
              </a:rPr>
              <a:t>Ideal quark gas</a:t>
            </a:r>
          </a:p>
          <a:p>
            <a:r>
              <a:rPr lang="en-US" altLang="ko-KR" sz="1400" dirty="0" smtClean="0">
                <a:solidFill>
                  <a:srgbClr val="FF0000"/>
                </a:solidFill>
              </a:rPr>
              <a:t>HDL involved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5495735" y="3912768"/>
            <a:ext cx="12887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Preliminary</a:t>
            </a:r>
            <a:endParaRPr lang="ko-KR" altLang="en-US" sz="16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736" y="2363417"/>
            <a:ext cx="844757" cy="24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706" y="2621825"/>
            <a:ext cx="1566767" cy="28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059" y="2726653"/>
            <a:ext cx="100811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601830"/>
      </p:ext>
    </p:extLst>
  </p:cSld>
  <p:clrMapOvr>
    <a:masterClrMapping/>
  </p:clrMapOvr>
  <p:transition advTm="2967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8" grpId="0" animBg="1"/>
      <p:bldP spid="8" grpId="0"/>
      <p:bldP spid="41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3693114" cy="318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4082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Future goals and Summary</a:t>
            </a:r>
            <a:endParaRPr lang="ko-KR" altLang="en-US" sz="3200" dirty="0">
              <a:solidFill>
                <a:schemeClr val="tx2"/>
              </a:solidFill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499992" y="1052736"/>
            <a:ext cx="4392488" cy="5472608"/>
          </a:xfrm>
        </p:spPr>
        <p:txBody>
          <a:bodyPr>
            <a:noAutofit/>
          </a:bodyPr>
          <a:lstStyle/>
          <a:p>
            <a:r>
              <a:rPr lang="en-US" altLang="ko-KR" sz="2000" b="1" dirty="0" smtClean="0">
                <a:solidFill>
                  <a:srgbClr val="0070C0"/>
                </a:solidFill>
              </a:rPr>
              <a:t>Nuclear Symmetry Energy </a:t>
            </a:r>
            <a:r>
              <a:rPr lang="en-US" altLang="ko-KR" sz="2000" dirty="0" smtClean="0"/>
              <a:t>in hadron and quark phase</a:t>
            </a:r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dirty="0" smtClean="0"/>
          </a:p>
        </p:txBody>
      </p:sp>
      <p:sp>
        <p:nvSpPr>
          <p:cNvPr id="16" name="내용 개체 틀 15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472608"/>
          </a:xfrm>
        </p:spPr>
        <p:txBody>
          <a:bodyPr>
            <a:noAutofit/>
          </a:bodyPr>
          <a:lstStyle/>
          <a:p>
            <a:r>
              <a:rPr lang="en-US" altLang="ko-KR" sz="2000" dirty="0" err="1" smtClean="0"/>
              <a:t>Meissner</a:t>
            </a:r>
            <a:r>
              <a:rPr lang="en-US" altLang="ko-KR" sz="2000" dirty="0" smtClean="0"/>
              <a:t> mass effect</a:t>
            </a:r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1200" dirty="0"/>
          </a:p>
          <a:p>
            <a:r>
              <a:rPr lang="en-US" altLang="ko-KR" sz="2000" dirty="0" smtClean="0"/>
              <a:t>Hadron-quark continuity?</a:t>
            </a:r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ko-KR" altLang="en-US" sz="2000" dirty="0" smtClean="0"/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endParaRPr lang="en-US" altLang="ko-KR" sz="2000" dirty="0" smtClean="0"/>
          </a:p>
        </p:txBody>
      </p:sp>
      <p:sp>
        <p:nvSpPr>
          <p:cNvPr id="23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1E48D88-7A6C-4EA9-8E44-5D5844BF72DF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164288" y="2241446"/>
            <a:ext cx="12015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BCS gapped (2SC)</a:t>
            </a:r>
          </a:p>
          <a:p>
            <a:endParaRPr lang="en-US" altLang="ko-KR" sz="1200" b="1" dirty="0"/>
          </a:p>
          <a:p>
            <a:endParaRPr lang="en-US" altLang="ko-KR" sz="1200" b="1" dirty="0" smtClean="0"/>
          </a:p>
          <a:p>
            <a:endParaRPr lang="en-US" altLang="ko-KR" sz="1200" b="1" dirty="0" smtClean="0"/>
          </a:p>
          <a:p>
            <a:endParaRPr lang="en-US" altLang="ko-KR" sz="1100" b="1" dirty="0" smtClean="0"/>
          </a:p>
          <a:p>
            <a:endParaRPr lang="en-US" altLang="ko-KR" sz="800" b="1" dirty="0"/>
          </a:p>
          <a:p>
            <a:r>
              <a:rPr lang="en-US" altLang="ko-KR" sz="1200" b="1" dirty="0" smtClean="0">
                <a:solidFill>
                  <a:srgbClr val="0070C0"/>
                </a:solidFill>
              </a:rPr>
              <a:t>Ideal quark gas</a:t>
            </a:r>
          </a:p>
          <a:p>
            <a:endParaRPr lang="en-US" altLang="ko-KR" sz="1200" b="1" dirty="0" smtClean="0">
              <a:solidFill>
                <a:srgbClr val="0070C0"/>
              </a:solidFill>
            </a:endParaRPr>
          </a:p>
          <a:p>
            <a:endParaRPr lang="en-US" altLang="ko-KR" sz="1200" b="1" dirty="0">
              <a:solidFill>
                <a:srgbClr val="0070C0"/>
              </a:solidFill>
            </a:endParaRPr>
          </a:p>
          <a:p>
            <a:r>
              <a:rPr lang="en-US" altLang="ko-KR" sz="1200" b="1" dirty="0" smtClean="0">
                <a:solidFill>
                  <a:srgbClr val="FF0000"/>
                </a:solidFill>
              </a:rPr>
              <a:t>HDL involved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4087" y="2288485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Symmetry Energy from QCD SR</a:t>
            </a:r>
          </a:p>
          <a:p>
            <a:r>
              <a:rPr lang="en-US" altLang="ko-KR" sz="1200" b="1" dirty="0" smtClean="0"/>
              <a:t>(Kin. + Pot.)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51574" y="5351730"/>
            <a:ext cx="3696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rgbClr val="0070C0"/>
                </a:solidFill>
              </a:rPr>
              <a:t>Kinetic part </a:t>
            </a:r>
            <a:r>
              <a:rPr lang="en-US" altLang="ko-KR" sz="1200" b="1" dirty="0" smtClean="0">
                <a:solidFill>
                  <a:srgbClr val="0070C0"/>
                </a:solidFill>
              </a:rPr>
              <a:t>(Ideal nucleon gas)</a:t>
            </a:r>
          </a:p>
          <a:p>
            <a:r>
              <a:rPr lang="en-US" altLang="ko-KR" sz="1200" dirty="0">
                <a:solidFill>
                  <a:srgbClr val="FF0000"/>
                </a:solidFill>
              </a:rPr>
              <a:t>Kinetic part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(QCD SR based interaction involved)</a:t>
            </a:r>
            <a:endParaRPr lang="en-US" altLang="ko-KR" sz="1200" b="1" dirty="0">
              <a:solidFill>
                <a:srgbClr val="FF0000"/>
              </a:solidFill>
            </a:endParaRPr>
          </a:p>
        </p:txBody>
      </p:sp>
      <p:sp>
        <p:nvSpPr>
          <p:cNvPr id="8" name="타원 7"/>
          <p:cNvSpPr/>
          <p:nvPr/>
        </p:nvSpPr>
        <p:spPr>
          <a:xfrm>
            <a:off x="6516216" y="3940109"/>
            <a:ext cx="504056" cy="501415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꺾인 연결선 17"/>
          <p:cNvCxnSpPr>
            <a:stCxn id="17" idx="1"/>
            <a:endCxn id="8" idx="4"/>
          </p:cNvCxnSpPr>
          <p:nvPr/>
        </p:nvCxnSpPr>
        <p:spPr>
          <a:xfrm rot="10800000" flipH="1">
            <a:off x="5051574" y="4441525"/>
            <a:ext cx="1716670" cy="1141039"/>
          </a:xfrm>
          <a:prstGeom prst="bentConnector4">
            <a:avLst>
              <a:gd name="adj1" fmla="val -7682"/>
              <a:gd name="adj2" fmla="val 5857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63750"/>
            <a:ext cx="1512168" cy="48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11560" y="155679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When gap size is quite large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73" y="1848324"/>
            <a:ext cx="691371" cy="20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직사각형 18"/>
          <p:cNvSpPr/>
          <p:nvPr/>
        </p:nvSpPr>
        <p:spPr>
          <a:xfrm>
            <a:off x="611560" y="2224028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/>
              <a:t>Not need </a:t>
            </a:r>
            <a:r>
              <a:rPr lang="en-US" altLang="ko-KR" sz="1400" dirty="0" err="1"/>
              <a:t>resummation</a:t>
            </a:r>
            <a:r>
              <a:rPr lang="en-US" altLang="ko-KR" sz="1400" dirty="0"/>
              <a:t>  </a:t>
            </a:r>
            <a:r>
              <a:rPr lang="en-US" altLang="ko-KR" sz="1400" dirty="0" smtClean="0"/>
              <a:t>  -&gt; 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reduction vanish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284" y="2031394"/>
            <a:ext cx="1656184" cy="72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11560" y="2761238"/>
            <a:ext cx="3985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When gap size is quite small            </a:t>
            </a:r>
          </a:p>
          <a:p>
            <a:r>
              <a:rPr lang="en-US" altLang="ko-KR" sz="1400" dirty="0" smtClean="0"/>
              <a:t>-&gt; </a:t>
            </a:r>
            <a:r>
              <a:rPr lang="en-US" altLang="ko-KR" sz="1400" dirty="0" smtClean="0">
                <a:solidFill>
                  <a:srgbClr val="FF0000"/>
                </a:solidFill>
              </a:rPr>
              <a:t>need </a:t>
            </a:r>
            <a:r>
              <a:rPr lang="en-US" altLang="ko-KR" sz="1400" dirty="0" err="1" smtClean="0">
                <a:solidFill>
                  <a:srgbClr val="FF0000"/>
                </a:solidFill>
              </a:rPr>
              <a:t>resummation</a:t>
            </a:r>
            <a:r>
              <a:rPr lang="en-US" altLang="ko-KR" sz="1400" dirty="0" smtClean="0">
                <a:solidFill>
                  <a:srgbClr val="FF0000"/>
                </a:solidFill>
              </a:rPr>
              <a:t> </a:t>
            </a:r>
            <a:r>
              <a:rPr lang="en-US" altLang="ko-KR" sz="1400" dirty="0" smtClean="0"/>
              <a:t>-&gt; </a:t>
            </a:r>
            <a:r>
              <a:rPr lang="en-US" altLang="ko-KR" sz="1400" b="1" dirty="0" smtClean="0"/>
              <a:t>reduction remains</a:t>
            </a:r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892" y="4005064"/>
            <a:ext cx="2276996" cy="143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타원 19"/>
          <p:cNvSpPr/>
          <p:nvPr/>
        </p:nvSpPr>
        <p:spPr>
          <a:xfrm>
            <a:off x="2271006" y="4637625"/>
            <a:ext cx="649602" cy="56112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683568" y="5517232"/>
            <a:ext cx="4045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Important quantum numbers? (e.g. strangeness)</a:t>
            </a:r>
          </a:p>
          <a:p>
            <a:r>
              <a:rPr lang="en-US" altLang="ko-KR" sz="1400" dirty="0" smtClean="0"/>
              <a:t>-&gt; High density behavior at hadron phase</a:t>
            </a:r>
            <a:endParaRPr lang="ko-KR" alt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5292081" y="1916832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Hadron phase               |  Quark phase</a:t>
            </a:r>
            <a:endParaRPr lang="ko-KR" altLang="en-US" sz="1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26628"/>
            <a:ext cx="646956" cy="20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6490565" y="3395608"/>
            <a:ext cx="97659" cy="1522580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5987972"/>
      </p:ext>
    </p:extLst>
  </p:cSld>
  <p:clrMapOvr>
    <a:masterClrMapping/>
  </p:clrMapOvr>
  <p:transition advTm="1025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solidFill>
                  <a:schemeClr val="tx2"/>
                </a:solidFill>
              </a:rPr>
              <a:t>Conclusion</a:t>
            </a:r>
            <a:endParaRPr lang="ko-KR" altLang="en-US" sz="4000" dirty="0">
              <a:solidFill>
                <a:schemeClr val="tx2"/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40560"/>
          </a:xfrm>
        </p:spPr>
        <p:txBody>
          <a:bodyPr>
            <a:noAutofit/>
          </a:bodyPr>
          <a:lstStyle/>
          <a:p>
            <a:r>
              <a:rPr lang="en-US" altLang="ko-KR" sz="2200" dirty="0" smtClean="0"/>
              <a:t>For hadron phase, </a:t>
            </a:r>
            <a:r>
              <a:rPr lang="en-US" altLang="ko-KR" sz="2200" b="1" dirty="0" smtClean="0">
                <a:solidFill>
                  <a:srgbClr val="0070C0"/>
                </a:solidFill>
              </a:rPr>
              <a:t>Nuclear Symmetry Energy </a:t>
            </a:r>
            <a:r>
              <a:rPr lang="en-US" altLang="ko-KR" sz="2200" dirty="0" smtClean="0"/>
              <a:t>can be described </a:t>
            </a:r>
            <a:r>
              <a:rPr lang="en-US" altLang="ko-KR" sz="2200" b="1" dirty="0" smtClean="0"/>
              <a:t>in terms of quark and gluon condensate</a:t>
            </a:r>
            <a:r>
              <a:rPr lang="en-US" altLang="ko-KR" sz="2200" b="1" dirty="0" smtClean="0">
                <a:solidFill>
                  <a:srgbClr val="0070C0"/>
                </a:solidFill>
              </a:rPr>
              <a:t> </a:t>
            </a:r>
            <a:r>
              <a:rPr lang="en-US" altLang="ko-KR" sz="2200" dirty="0" smtClean="0"/>
              <a:t>via </a:t>
            </a:r>
            <a:r>
              <a:rPr lang="en-US" altLang="ko-KR" sz="2200" b="1" dirty="0" smtClean="0"/>
              <a:t>QCD Sum rule</a:t>
            </a:r>
          </a:p>
          <a:p>
            <a:endParaRPr lang="en-US" altLang="ko-KR" sz="1200" dirty="0" smtClean="0"/>
          </a:p>
          <a:p>
            <a:r>
              <a:rPr lang="en-US" altLang="ko-KR" sz="2200" dirty="0" smtClean="0"/>
              <a:t>For quark phase (in T~0 limit), </a:t>
            </a:r>
            <a:r>
              <a:rPr lang="en-US" altLang="ko-KR" sz="2200" b="1" dirty="0" smtClean="0">
                <a:solidFill>
                  <a:srgbClr val="0070C0"/>
                </a:solidFill>
              </a:rPr>
              <a:t>Symmetry Energy of normal phase</a:t>
            </a:r>
            <a:r>
              <a:rPr lang="en-US" altLang="ko-KR" sz="2200" dirty="0" smtClean="0"/>
              <a:t> can be calculated immediately via </a:t>
            </a:r>
            <a:r>
              <a:rPr lang="en-US" altLang="ko-KR" sz="2200" b="1" dirty="0" smtClean="0"/>
              <a:t>thermal QCD. </a:t>
            </a:r>
            <a:r>
              <a:rPr lang="en-US" altLang="ko-KR" sz="2200" dirty="0" smtClean="0"/>
              <a:t>The Debye mass from </a:t>
            </a:r>
            <a:r>
              <a:rPr lang="en-US" altLang="ko-KR" sz="2200" b="1" dirty="0" smtClean="0">
                <a:solidFill>
                  <a:srgbClr val="FF0000"/>
                </a:solidFill>
              </a:rPr>
              <a:t>HDL </a:t>
            </a:r>
            <a:r>
              <a:rPr lang="en-US" altLang="ko-KR" sz="2200" b="1" dirty="0" err="1" smtClean="0">
                <a:solidFill>
                  <a:srgbClr val="FF0000"/>
                </a:solidFill>
              </a:rPr>
              <a:t>resummation</a:t>
            </a:r>
            <a:r>
              <a:rPr lang="en-US" altLang="ko-KR" sz="22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2200" b="1" dirty="0" smtClean="0"/>
              <a:t>reduces 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Symmetry Energy</a:t>
            </a:r>
          </a:p>
          <a:p>
            <a:endParaRPr lang="en-US" altLang="ko-KR" sz="1200" b="1" dirty="0" smtClean="0"/>
          </a:p>
          <a:p>
            <a:r>
              <a:rPr lang="en-US" altLang="ko-KR" sz="2000" b="1" dirty="0" smtClean="0"/>
              <a:t>BCS paired states </a:t>
            </a:r>
            <a:r>
              <a:rPr lang="en-US" altLang="ko-KR" sz="2000" dirty="0" smtClean="0"/>
              <a:t>lock the gapped quasi-states and favors symmetrized condition (</a:t>
            </a:r>
            <a:r>
              <a:rPr lang="en-US" altLang="ko-KR" sz="2000" b="1" dirty="0" smtClean="0"/>
              <a:t>enhancing 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Symmetry Energy</a:t>
            </a:r>
            <a:r>
              <a:rPr lang="en-US" altLang="ko-KR" sz="2000" dirty="0" smtClean="0"/>
              <a:t>)</a:t>
            </a:r>
          </a:p>
          <a:p>
            <a:endParaRPr lang="en-US" altLang="ko-KR" sz="1200" dirty="0"/>
          </a:p>
          <a:p>
            <a:r>
              <a:rPr lang="en-US" altLang="ko-KR" sz="2000" dirty="0" smtClean="0"/>
              <a:t>Quark-hadron continuity may provide fruitful information for high density behavior in hadron phase</a:t>
            </a:r>
            <a:endParaRPr lang="en-US" altLang="ko-KR" sz="20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0172185"/>
      </p:ext>
    </p:extLst>
  </p:cSld>
  <p:clrMapOvr>
    <a:masterClrMapping/>
  </p:clrMapOvr>
  <p:transition advTm="8232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5675557" cy="4896544"/>
          </a:xfrm>
        </p:spPr>
        <p:txBody>
          <a:bodyPr>
            <a:normAutofit/>
          </a:bodyPr>
          <a:lstStyle/>
          <a:p>
            <a:r>
              <a:rPr lang="en-US" altLang="ko-KR" sz="2000" dirty="0" smtClean="0">
                <a:solidFill>
                  <a:schemeClr val="accent1"/>
                </a:solidFill>
              </a:rPr>
              <a:t>Nuclear phenomenology – QCD sum rule</a:t>
            </a:r>
          </a:p>
          <a:p>
            <a:endParaRPr lang="en-US" altLang="ko-KR" sz="2000" dirty="0">
              <a:solidFill>
                <a:schemeClr val="accent1"/>
              </a:solidFill>
            </a:endParaRPr>
          </a:p>
          <a:p>
            <a:endParaRPr lang="en-US" altLang="ko-KR" sz="2000" dirty="0" smtClean="0">
              <a:solidFill>
                <a:schemeClr val="accent1"/>
              </a:solidFill>
            </a:endParaRPr>
          </a:p>
          <a:p>
            <a:endParaRPr lang="en-US" altLang="ko-KR" sz="2000" dirty="0" smtClean="0">
              <a:solidFill>
                <a:schemeClr val="accent1"/>
              </a:solidFill>
            </a:endParaRPr>
          </a:p>
          <a:p>
            <a:endParaRPr lang="en-US" altLang="ko-KR" sz="2000" dirty="0" smtClean="0">
              <a:solidFill>
                <a:schemeClr val="accent1"/>
              </a:solidFill>
            </a:endParaRPr>
          </a:p>
          <a:p>
            <a:r>
              <a:rPr lang="en-US" altLang="ko-KR" sz="2000" dirty="0" smtClean="0">
                <a:solidFill>
                  <a:schemeClr val="accent1"/>
                </a:solidFill>
              </a:rPr>
              <a:t>Extremely high density matter?  </a:t>
            </a:r>
          </a:p>
          <a:p>
            <a:pPr marL="0" indent="0">
              <a:buNone/>
            </a:pPr>
            <a:r>
              <a:rPr lang="en-US" altLang="ko-KR" sz="2000" dirty="0">
                <a:solidFill>
                  <a:schemeClr val="accent1"/>
                </a:solidFill>
              </a:rPr>
              <a:t> </a:t>
            </a:r>
            <a:r>
              <a:rPr lang="en-US" altLang="ko-KR" sz="2000" dirty="0" smtClean="0">
                <a:solidFill>
                  <a:schemeClr val="accent1"/>
                </a:solidFill>
              </a:rPr>
              <a:t>                  – QCD itself is main dynamics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75617" y="3531917"/>
            <a:ext cx="2736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Physical Review C49, 464 (1993)</a:t>
            </a:r>
          </a:p>
          <a:p>
            <a:r>
              <a:rPr lang="en-US" altLang="ko-KR" sz="1200" dirty="0" smtClean="0"/>
              <a:t>(Thomas Cohen et al.)</a:t>
            </a:r>
            <a:endParaRPr lang="en-US" altLang="ko-KR" sz="12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9906" y="1255023"/>
            <a:ext cx="2306299" cy="2296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제목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Motivation and Outline</a:t>
            </a:r>
            <a:endParaRPr lang="ko-KR" altLang="en-US" sz="3200" dirty="0">
              <a:solidFill>
                <a:schemeClr val="tx2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92501" y="2458492"/>
            <a:ext cx="2458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Dirac optical potential</a:t>
            </a:r>
            <a:endParaRPr lang="ko-KR" altLang="en-US" sz="1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56" y="2083637"/>
            <a:ext cx="1470345" cy="281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1757276" y="2045399"/>
            <a:ext cx="228783" cy="357718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913155" y="2310041"/>
            <a:ext cx="977661" cy="36933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913153" y="2313258"/>
            <a:ext cx="977661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Re </a:t>
            </a:r>
            <a:r>
              <a:rPr lang="en-US" altLang="ko-KR" dirty="0" smtClean="0">
                <a:solidFill>
                  <a:schemeClr val="tx2"/>
                </a:solidFill>
              </a:rPr>
              <a:t>S</a:t>
            </a:r>
            <a:r>
              <a:rPr lang="en-US" altLang="ko-KR" dirty="0" smtClean="0"/>
              <a:t>&lt;0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2213201" y="2040941"/>
            <a:ext cx="205235" cy="3569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3904364" y="1785290"/>
            <a:ext cx="977662" cy="3693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904364" y="1785290"/>
            <a:ext cx="97766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Re </a:t>
            </a:r>
            <a:r>
              <a:rPr lang="en-US" altLang="ko-KR" dirty="0" smtClean="0">
                <a:solidFill>
                  <a:srgbClr val="FF0000"/>
                </a:solidFill>
              </a:rPr>
              <a:t>V</a:t>
            </a:r>
            <a:r>
              <a:rPr lang="en-US" altLang="ko-KR" dirty="0" smtClean="0"/>
              <a:t>&gt;0</a:t>
            </a:r>
            <a:endParaRPr lang="ko-KR" altLang="en-US" dirty="0"/>
          </a:p>
        </p:txBody>
      </p:sp>
      <p:cxnSp>
        <p:nvCxnSpPr>
          <p:cNvPr id="18" name="꺾인 연결선 17"/>
          <p:cNvCxnSpPr>
            <a:stCxn id="10" idx="2"/>
            <a:endCxn id="11" idx="1"/>
          </p:cNvCxnSpPr>
          <p:nvPr/>
        </p:nvCxnSpPr>
        <p:spPr>
          <a:xfrm rot="16200000" flipH="1">
            <a:off x="2846616" y="1428168"/>
            <a:ext cx="91590" cy="2041487"/>
          </a:xfrm>
          <a:prstGeom prst="bentConnector2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꺾인 연결선 18"/>
          <p:cNvCxnSpPr>
            <a:stCxn id="14" idx="0"/>
            <a:endCxn id="17" idx="1"/>
          </p:cNvCxnSpPr>
          <p:nvPr/>
        </p:nvCxnSpPr>
        <p:spPr>
          <a:xfrm rot="5400000" flipH="1" flipV="1">
            <a:off x="3074599" y="1211177"/>
            <a:ext cx="70985" cy="1588545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877" y="2540988"/>
            <a:ext cx="689895" cy="25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52" y="1721143"/>
            <a:ext cx="4004998" cy="56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직사각형 42"/>
          <p:cNvSpPr/>
          <p:nvPr/>
        </p:nvSpPr>
        <p:spPr>
          <a:xfrm>
            <a:off x="1720948" y="2502963"/>
            <a:ext cx="932688" cy="29285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/>
          <p:cNvSpPr/>
          <p:nvPr/>
        </p:nvSpPr>
        <p:spPr>
          <a:xfrm>
            <a:off x="3187877" y="2502253"/>
            <a:ext cx="761903" cy="29356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276" y="2540987"/>
            <a:ext cx="824352" cy="204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234" y="1146612"/>
            <a:ext cx="2376264" cy="243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129729" y="3541893"/>
            <a:ext cx="2411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Physics Report, 410, 335 (2005)</a:t>
            </a:r>
          </a:p>
          <a:p>
            <a:r>
              <a:rPr lang="en-US" altLang="ko-KR" sz="1200" dirty="0" smtClean="0"/>
              <a:t>(V. </a:t>
            </a:r>
            <a:r>
              <a:rPr lang="en-US" altLang="ko-KR" sz="1200" dirty="0" err="1" smtClean="0"/>
              <a:t>Baran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et al</a:t>
            </a:r>
            <a:r>
              <a:rPr lang="en-US" altLang="ko-KR" sz="1200" dirty="0" smtClean="0"/>
              <a:t>.)</a:t>
            </a:r>
            <a:endParaRPr lang="en-US" altLang="ko-KR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4125229" y="4084331"/>
            <a:ext cx="36560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tx2"/>
                </a:solidFill>
              </a:rPr>
              <a:t>Cold matter Symmetry Energy from</a:t>
            </a:r>
          </a:p>
          <a:p>
            <a:endParaRPr lang="en-US" altLang="ko-KR" sz="1600" dirty="0" smtClean="0">
              <a:solidFill>
                <a:schemeClr val="tx2"/>
              </a:solidFill>
            </a:endParaRPr>
          </a:p>
          <a:p>
            <a:endParaRPr lang="en-US" altLang="ko-KR" sz="1600" dirty="0">
              <a:solidFill>
                <a:schemeClr val="tx2"/>
              </a:solidFill>
            </a:endParaRPr>
          </a:p>
          <a:p>
            <a:endParaRPr lang="en-US" altLang="ko-KR" sz="1600" dirty="0" smtClean="0">
              <a:solidFill>
                <a:schemeClr val="tx2"/>
              </a:solidFill>
            </a:endParaRPr>
          </a:p>
          <a:p>
            <a:endParaRPr lang="en-US" altLang="ko-KR" sz="1600" dirty="0" smtClean="0">
              <a:solidFill>
                <a:srgbClr val="FF0000"/>
              </a:solidFill>
            </a:endParaRPr>
          </a:p>
          <a:p>
            <a:endParaRPr lang="en-US" altLang="ko-KR" sz="1600" dirty="0">
              <a:solidFill>
                <a:srgbClr val="FF0000"/>
              </a:solidFill>
            </a:endParaRPr>
          </a:p>
          <a:p>
            <a:r>
              <a:rPr lang="en-US" altLang="ko-KR" sz="1600" dirty="0" smtClean="0">
                <a:solidFill>
                  <a:srgbClr val="FF0000"/>
                </a:solidFill>
              </a:rPr>
              <a:t>Hard Dense Loop </a:t>
            </a:r>
            <a:r>
              <a:rPr lang="en-US" altLang="ko-KR" sz="1600" dirty="0" err="1" smtClean="0">
                <a:solidFill>
                  <a:schemeClr val="tx2"/>
                </a:solidFill>
              </a:rPr>
              <a:t>resummation</a:t>
            </a:r>
            <a:endParaRPr lang="en-US" altLang="ko-KR" sz="1600" dirty="0" smtClean="0">
              <a:solidFill>
                <a:schemeClr val="tx2"/>
              </a:solidFill>
            </a:endParaRPr>
          </a:p>
          <a:p>
            <a:r>
              <a:rPr lang="en-US" altLang="ko-KR" sz="1600" dirty="0" smtClean="0">
                <a:solidFill>
                  <a:schemeClr val="tx2"/>
                </a:solidFill>
              </a:rPr>
              <a:t>Color </a:t>
            </a:r>
            <a:r>
              <a:rPr lang="en-US" altLang="ko-KR" sz="1600" dirty="0" smtClean="0">
                <a:solidFill>
                  <a:srgbClr val="FF0000"/>
                </a:solidFill>
              </a:rPr>
              <a:t>B</a:t>
            </a:r>
            <a:r>
              <a:rPr lang="en-US" altLang="ko-KR" sz="1600" dirty="0" smtClean="0">
                <a:solidFill>
                  <a:srgbClr val="00B050"/>
                </a:solidFill>
              </a:rPr>
              <a:t>C</a:t>
            </a:r>
            <a:r>
              <a:rPr lang="en-US" altLang="ko-KR" sz="1600" dirty="0" smtClean="0">
                <a:solidFill>
                  <a:schemeClr val="tx2"/>
                </a:solidFill>
              </a:rPr>
              <a:t>S pairing</a:t>
            </a:r>
            <a:endParaRPr lang="ko-KR" altLang="en-US" sz="1600" dirty="0">
              <a:solidFill>
                <a:schemeClr val="tx2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717" y="4437112"/>
            <a:ext cx="3870026" cy="115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직사각형 47"/>
          <p:cNvSpPr/>
          <p:nvPr/>
        </p:nvSpPr>
        <p:spPr>
          <a:xfrm>
            <a:off x="3877772" y="1677105"/>
            <a:ext cx="334188" cy="29285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/>
          <p:cNvSpPr/>
          <p:nvPr/>
        </p:nvSpPr>
        <p:spPr>
          <a:xfrm>
            <a:off x="4393194" y="1677106"/>
            <a:ext cx="394829" cy="29285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71" y="3734594"/>
            <a:ext cx="3310284" cy="260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타원 4"/>
          <p:cNvSpPr/>
          <p:nvPr/>
        </p:nvSpPr>
        <p:spPr>
          <a:xfrm>
            <a:off x="1871666" y="4869161"/>
            <a:ext cx="1697161" cy="108092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11663" y="6343195"/>
            <a:ext cx="37903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/>
              <a:t>Rev. Mod. Phys. 80, 1455 (2008) (M. G. Alford et al.)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68667173"/>
      </p:ext>
    </p:extLst>
  </p:cSld>
  <p:clrMapOvr>
    <a:masterClrMapping/>
  </p:clrMapOvr>
  <p:transition advTm="581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8" grpId="0"/>
      <p:bldP spid="10" grpId="0" animBg="1"/>
      <p:bldP spid="11" grpId="0" animBg="1"/>
      <p:bldP spid="13" grpId="0"/>
      <p:bldP spid="14" grpId="0" animBg="1"/>
      <p:bldP spid="16" grpId="0" animBg="1"/>
      <p:bldP spid="17" grpId="0"/>
      <p:bldP spid="43" grpId="0" animBg="1"/>
      <p:bldP spid="44" grpId="0" animBg="1"/>
      <p:bldP spid="28" grpId="0"/>
      <p:bldP spid="48" grpId="0" animBg="1"/>
      <p:bldP spid="49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내용 개체 틀 17" descr="conti_well_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99129" y="1772816"/>
            <a:ext cx="2857247" cy="316835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Mean field approximation</a:t>
            </a:r>
            <a:endParaRPr lang="ko-KR" altLang="en-US" sz="3200" dirty="0">
              <a:solidFill>
                <a:schemeClr val="tx2"/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568888" y="1084162"/>
            <a:ext cx="4041775" cy="5328592"/>
          </a:xfrm>
        </p:spPr>
        <p:txBody>
          <a:bodyPr>
            <a:noAutofit/>
          </a:bodyPr>
          <a:lstStyle/>
          <a:p>
            <a:r>
              <a:rPr lang="en-US" altLang="ko-KR" sz="2000" dirty="0" smtClean="0"/>
              <a:t>Quasi-nucleon on the asymmetric Fermi sea</a:t>
            </a:r>
            <a:endParaRPr lang="en-US" altLang="ko-KR" sz="20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480" y="5609781"/>
            <a:ext cx="35718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21" name="내용 개체 틀 5"/>
          <p:cNvSpPr>
            <a:spLocks noGrp="1"/>
          </p:cNvSpPr>
          <p:nvPr>
            <p:ph sz="quarter" idx="4"/>
          </p:nvPr>
        </p:nvSpPr>
        <p:spPr>
          <a:xfrm>
            <a:off x="539552" y="1124744"/>
            <a:ext cx="4176464" cy="5328592"/>
          </a:xfrm>
        </p:spPr>
        <p:txBody>
          <a:bodyPr>
            <a:noAutofit/>
          </a:bodyPr>
          <a:lstStyle/>
          <a:p>
            <a:r>
              <a:rPr lang="en-US" altLang="ko-KR" sz="2000" dirty="0" smtClean="0"/>
              <a:t>Nuclear Symmetry Energy in continuous matter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endParaRPr lang="en-US" altLang="ko-KR" sz="1200" dirty="0" smtClean="0"/>
          </a:p>
          <a:p>
            <a:r>
              <a:rPr lang="en-US" altLang="ko-KR" sz="2000" dirty="0" smtClean="0"/>
              <a:t>RMF type nucleon propagator</a:t>
            </a:r>
          </a:p>
          <a:p>
            <a:pPr>
              <a:buNone/>
            </a:pPr>
            <a:endParaRPr lang="en-US" altLang="ko-KR" sz="2200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0466" y="2780928"/>
            <a:ext cx="1467584" cy="28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266670"/>
            <a:ext cx="3024336" cy="594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직사각형 33"/>
          <p:cNvSpPr/>
          <p:nvPr/>
        </p:nvSpPr>
        <p:spPr>
          <a:xfrm>
            <a:off x="7020272" y="2060849"/>
            <a:ext cx="720080" cy="1872208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3368020" y="3419843"/>
            <a:ext cx="771932" cy="288032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6" name="Shape 35"/>
          <p:cNvCxnSpPr>
            <a:stCxn id="34" idx="2"/>
            <a:endCxn id="35" idx="3"/>
          </p:cNvCxnSpPr>
          <p:nvPr/>
        </p:nvCxnSpPr>
        <p:spPr>
          <a:xfrm rot="5400000" flipH="1">
            <a:off x="5575533" y="2128278"/>
            <a:ext cx="369198" cy="3240360"/>
          </a:xfrm>
          <a:prstGeom prst="bentConnector4">
            <a:avLst>
              <a:gd name="adj1" fmla="val -257197"/>
              <a:gd name="adj2" fmla="val 83504"/>
            </a:avLst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115616" y="4365104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(Up to linear density order)</a:t>
            </a:r>
            <a:endParaRPr lang="ko-KR" altLang="en-US" sz="1600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3986750"/>
            <a:ext cx="1997111" cy="41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4225" y="2025823"/>
            <a:ext cx="3456384" cy="56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직사각형 23"/>
          <p:cNvSpPr/>
          <p:nvPr/>
        </p:nvSpPr>
        <p:spPr>
          <a:xfrm>
            <a:off x="2766100" y="2348880"/>
            <a:ext cx="725780" cy="2880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68888" y="5537773"/>
            <a:ext cx="35909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직사각형 67"/>
          <p:cNvSpPr/>
          <p:nvPr/>
        </p:nvSpPr>
        <p:spPr>
          <a:xfrm>
            <a:off x="896480" y="5537773"/>
            <a:ext cx="7344816" cy="648072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2526342"/>
      </p:ext>
    </p:extLst>
  </p:cSld>
  <p:clrMapOvr>
    <a:masterClrMapping/>
  </p:clrMapOvr>
  <p:transition advTm="15046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내용 개체 틀 9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929411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Correlation function</a:t>
            </a:r>
          </a:p>
          <a:p>
            <a:endParaRPr lang="en-US" altLang="ko-KR" sz="2000" dirty="0" smtClean="0"/>
          </a:p>
          <a:p>
            <a:endParaRPr lang="en-US" altLang="ko-KR" dirty="0"/>
          </a:p>
          <a:p>
            <a:r>
              <a:rPr lang="en-US" altLang="ko-KR" sz="2000" dirty="0" smtClean="0"/>
              <a:t>Energy dispersion relation</a:t>
            </a:r>
          </a:p>
          <a:p>
            <a:endParaRPr lang="en-US" altLang="ko-KR" sz="2000" dirty="0" smtClean="0"/>
          </a:p>
          <a:p>
            <a:endParaRPr lang="en-US" altLang="ko-KR" sz="1800" dirty="0"/>
          </a:p>
          <a:p>
            <a:endParaRPr lang="en-US" altLang="ko-KR" sz="2000" dirty="0"/>
          </a:p>
          <a:p>
            <a:r>
              <a:rPr lang="en-US" altLang="ko-KR" sz="2000" dirty="0" smtClean="0"/>
              <a:t>Phenomenological </a:t>
            </a:r>
            <a:r>
              <a:rPr lang="en-US" altLang="ko-KR" sz="2000" dirty="0" err="1" smtClean="0"/>
              <a:t>ansatz</a:t>
            </a:r>
            <a:r>
              <a:rPr lang="en-US" altLang="ko-KR" sz="2000" dirty="0" smtClean="0"/>
              <a:t> in </a:t>
            </a:r>
            <a:r>
              <a:rPr lang="en-US" altLang="ko-KR" sz="2000" b="1" dirty="0" err="1" smtClean="0"/>
              <a:t>hadronic</a:t>
            </a:r>
            <a:r>
              <a:rPr lang="en-US" altLang="ko-KR" sz="2000" b="1" dirty="0" smtClean="0"/>
              <a:t> degree of freedom</a:t>
            </a:r>
          </a:p>
          <a:p>
            <a:endParaRPr lang="en-US" altLang="ko-KR" sz="2000" b="1" dirty="0"/>
          </a:p>
          <a:p>
            <a:endParaRPr lang="en-US" altLang="ko-KR" sz="1800" b="1" dirty="0" smtClean="0"/>
          </a:p>
          <a:p>
            <a:r>
              <a:rPr lang="en-US" altLang="ko-KR" sz="2000" dirty="0" smtClean="0"/>
              <a:t>Weighting </a:t>
            </a:r>
            <a:r>
              <a:rPr lang="en-US" altLang="ko-KR" sz="2000" dirty="0"/>
              <a:t>- </a:t>
            </a:r>
            <a:r>
              <a:rPr lang="en-US" altLang="ko-KR" sz="2000" dirty="0" err="1"/>
              <a:t>Borel</a:t>
            </a:r>
            <a:r>
              <a:rPr lang="en-US" altLang="ko-KR" sz="2000" dirty="0"/>
              <a:t> transformation</a:t>
            </a:r>
            <a:endParaRPr lang="ko-KR" altLang="en-US" sz="2000" dirty="0"/>
          </a:p>
          <a:p>
            <a:endParaRPr lang="en-US" altLang="ko-KR" sz="20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363821" y="1954936"/>
            <a:ext cx="3096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/>
              <a:t>Ioffe’s</a:t>
            </a:r>
            <a:r>
              <a:rPr lang="en-US" altLang="ko-KR" sz="1400" dirty="0" smtClean="0"/>
              <a:t> interpolating field for proton</a:t>
            </a:r>
            <a:endParaRPr lang="ko-KR" altLang="en-US" sz="1400" dirty="0"/>
          </a:p>
        </p:txBody>
      </p:sp>
      <p:sp>
        <p:nvSpPr>
          <p:cNvPr id="2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QCD Sum Rule</a:t>
            </a:r>
            <a:endParaRPr lang="ko-KR" altLang="en-US" sz="3200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821" y="1701095"/>
            <a:ext cx="2948289" cy="27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74" y="1584641"/>
            <a:ext cx="4174774" cy="740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87" y="2967749"/>
            <a:ext cx="4685778" cy="49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06272" y="3443024"/>
            <a:ext cx="6799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Contains </a:t>
            </a:r>
            <a:r>
              <a:rPr lang="en-US" altLang="ko-KR" sz="1400" b="1" dirty="0" smtClean="0">
                <a:solidFill>
                  <a:schemeClr val="tx2"/>
                </a:solidFill>
              </a:rPr>
              <a:t>all possible </a:t>
            </a:r>
            <a:r>
              <a:rPr lang="en-US" altLang="ko-KR" sz="1400" b="1" dirty="0" err="1" smtClean="0">
                <a:solidFill>
                  <a:schemeClr val="tx2"/>
                </a:solidFill>
              </a:rPr>
              <a:t>hadronic</a:t>
            </a:r>
            <a:r>
              <a:rPr lang="en-US" altLang="ko-KR" sz="1400" b="1" dirty="0" smtClean="0">
                <a:solidFill>
                  <a:schemeClr val="tx2"/>
                </a:solidFill>
              </a:rPr>
              <a:t> resonance states </a:t>
            </a:r>
            <a:r>
              <a:rPr lang="en-US" altLang="ko-KR" sz="1400" dirty="0" smtClean="0"/>
              <a:t>in 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QCD degree of freedom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cxnSp>
        <p:nvCxnSpPr>
          <p:cNvPr id="48" name="꺾인 연결선 47"/>
          <p:cNvCxnSpPr>
            <a:stCxn id="1030" idx="1"/>
          </p:cNvCxnSpPr>
          <p:nvPr/>
        </p:nvCxnSpPr>
        <p:spPr>
          <a:xfrm rot="10800000" flipV="1">
            <a:off x="904587" y="3215371"/>
            <a:ext cx="12700" cy="1323532"/>
          </a:xfrm>
          <a:prstGeom prst="bentConnector3">
            <a:avLst>
              <a:gd name="adj1" fmla="val 3807693"/>
            </a:avLst>
          </a:prstGeom>
          <a:ln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067944" y="4329153"/>
            <a:ext cx="4244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Equating both sides, </a:t>
            </a:r>
            <a:r>
              <a:rPr lang="en-US" altLang="ko-KR" sz="1400" dirty="0" err="1" smtClean="0">
                <a:solidFill>
                  <a:schemeClr val="tx2"/>
                </a:solidFill>
              </a:rPr>
              <a:t>hadronic</a:t>
            </a:r>
            <a:r>
              <a:rPr lang="en-US" altLang="ko-KR" sz="1400" dirty="0" smtClean="0">
                <a:solidFill>
                  <a:schemeClr val="tx2"/>
                </a:solidFill>
              </a:rPr>
              <a:t> quantum number </a:t>
            </a:r>
            <a:r>
              <a:rPr lang="en-US" altLang="ko-KR" sz="1400" dirty="0" smtClean="0"/>
              <a:t>can be expressed in </a:t>
            </a:r>
            <a:r>
              <a:rPr lang="en-US" altLang="ko-KR" sz="1400" dirty="0" smtClean="0">
                <a:solidFill>
                  <a:srgbClr val="FF0000"/>
                </a:solidFill>
              </a:rPr>
              <a:t>QCD degree of freedom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4</a:t>
            </a:fld>
            <a:endParaRPr lang="ko-KR" altLang="en-US"/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16496" y="5278963"/>
            <a:ext cx="2212632" cy="94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54" y="5364841"/>
            <a:ext cx="4235614" cy="74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직사각형 42"/>
          <p:cNvSpPr/>
          <p:nvPr/>
        </p:nvSpPr>
        <p:spPr>
          <a:xfrm>
            <a:off x="5878184" y="5278963"/>
            <a:ext cx="2250944" cy="946443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/>
          <p:cNvSpPr/>
          <p:nvPr/>
        </p:nvSpPr>
        <p:spPr>
          <a:xfrm>
            <a:off x="878754" y="5364841"/>
            <a:ext cx="4288831" cy="77468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/>
          <p:cNvSpPr/>
          <p:nvPr/>
        </p:nvSpPr>
        <p:spPr>
          <a:xfrm>
            <a:off x="6309100" y="5278963"/>
            <a:ext cx="328848" cy="94644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/>
          <p:cNvSpPr/>
          <p:nvPr/>
        </p:nvSpPr>
        <p:spPr>
          <a:xfrm>
            <a:off x="1844480" y="3454231"/>
            <a:ext cx="3269888" cy="302115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5616" y="4241516"/>
            <a:ext cx="2509914" cy="59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직사각형 54"/>
          <p:cNvSpPr/>
          <p:nvPr/>
        </p:nvSpPr>
        <p:spPr>
          <a:xfrm>
            <a:off x="2545159" y="4538903"/>
            <a:ext cx="288032" cy="29738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/>
          <p:cNvSpPr/>
          <p:nvPr/>
        </p:nvSpPr>
        <p:spPr>
          <a:xfrm>
            <a:off x="3265239" y="4538903"/>
            <a:ext cx="349674" cy="29738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5782744"/>
      </p:ext>
    </p:extLst>
  </p:cSld>
  <p:clrMapOvr>
    <a:masterClrMapping/>
  </p:clrMapOvr>
  <p:transition advTm="2967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43" grpId="0" animBg="1"/>
      <p:bldP spid="44" grpId="0" animBg="1"/>
      <p:bldP spid="45" grpId="0" animBg="1"/>
      <p:bldP spid="46" grpId="0" animBg="1"/>
      <p:bldP spid="55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12" y="1556792"/>
            <a:ext cx="6337607" cy="72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내용 개체 틀 9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929411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Operator Product Expansion</a:t>
            </a:r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400" dirty="0"/>
          </a:p>
          <a:p>
            <a:r>
              <a:rPr lang="en-US" altLang="ko-KR" sz="2000" dirty="0" smtClean="0"/>
              <a:t>In-medium condensate</a:t>
            </a:r>
            <a:r>
              <a:rPr lang="ko-KR" altLang="en-US" sz="2000" dirty="0"/>
              <a:t> </a:t>
            </a:r>
            <a:r>
              <a:rPr lang="en-US" altLang="ko-KR" sz="2000" dirty="0" smtClean="0"/>
              <a:t>near normal nuclear density</a:t>
            </a:r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1400" dirty="0"/>
          </a:p>
          <a:p>
            <a:r>
              <a:rPr lang="en-US" altLang="ko-KR" sz="2000" dirty="0" smtClean="0"/>
              <a:t>Multi-quark operators (twist-4)</a:t>
            </a:r>
          </a:p>
          <a:p>
            <a:endParaRPr lang="en-US" altLang="ko-KR" dirty="0"/>
          </a:p>
        </p:txBody>
      </p:sp>
      <p:sp>
        <p:nvSpPr>
          <p:cNvPr id="2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QCD Sum Rule</a:t>
            </a:r>
            <a:endParaRPr lang="ko-KR" altLang="en-US" sz="3200" dirty="0">
              <a:solidFill>
                <a:schemeClr val="tx2"/>
              </a:solidFill>
            </a:endParaRPr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5</a:t>
            </a:fld>
            <a:endParaRPr lang="ko-KR" altLang="en-US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365103"/>
            <a:ext cx="1296144" cy="71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3853845" y="3053839"/>
            <a:ext cx="382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Non-</a:t>
            </a:r>
            <a:r>
              <a:rPr lang="en-US" altLang="ko-KR" sz="1400" b="1" dirty="0" err="1"/>
              <a:t>perturbative</a:t>
            </a:r>
            <a:r>
              <a:rPr lang="en-US" altLang="ko-KR" sz="1400" b="1" dirty="0"/>
              <a:t> contribution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6611236" y="1745863"/>
            <a:ext cx="648072" cy="351250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1247898" y="2831121"/>
            <a:ext cx="715635" cy="267758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9" name="Shape 29"/>
          <p:cNvCxnSpPr>
            <a:stCxn id="33" idx="3"/>
            <a:endCxn id="26" idx="3"/>
          </p:cNvCxnSpPr>
          <p:nvPr/>
        </p:nvCxnSpPr>
        <p:spPr>
          <a:xfrm flipH="1" flipV="1">
            <a:off x="7259308" y="1921488"/>
            <a:ext cx="223789" cy="756521"/>
          </a:xfrm>
          <a:prstGeom prst="bentConnector3">
            <a:avLst>
              <a:gd name="adj1" fmla="val -102150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직사각형 29"/>
          <p:cNvSpPr/>
          <p:nvPr/>
        </p:nvSpPr>
        <p:spPr>
          <a:xfrm>
            <a:off x="1247898" y="2365102"/>
            <a:ext cx="715635" cy="446944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5767168" y="1745863"/>
            <a:ext cx="844068" cy="35125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2" name="Shape 33"/>
          <p:cNvCxnSpPr>
            <a:stCxn id="23" idx="0"/>
            <a:endCxn id="31" idx="2"/>
          </p:cNvCxnSpPr>
          <p:nvPr/>
        </p:nvCxnSpPr>
        <p:spPr>
          <a:xfrm rot="5400000" flipH="1" flipV="1">
            <a:off x="3770442" y="-53657"/>
            <a:ext cx="267990" cy="4569530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4561" y="2357965"/>
            <a:ext cx="3968536" cy="6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직사각형 33"/>
          <p:cNvSpPr/>
          <p:nvPr/>
        </p:nvSpPr>
        <p:spPr>
          <a:xfrm>
            <a:off x="3359748" y="2320063"/>
            <a:ext cx="4123349" cy="733776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5" name="Shape 46"/>
          <p:cNvCxnSpPr>
            <a:stCxn id="28" idx="3"/>
            <a:endCxn id="34" idx="1"/>
          </p:cNvCxnSpPr>
          <p:nvPr/>
        </p:nvCxnSpPr>
        <p:spPr>
          <a:xfrm flipV="1">
            <a:off x="1963533" y="2686951"/>
            <a:ext cx="1396215" cy="278049"/>
          </a:xfrm>
          <a:prstGeom prst="bentConnector3">
            <a:avLst>
              <a:gd name="adj1" fmla="val 50000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64" y="3933056"/>
            <a:ext cx="4176464" cy="30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직사각형 1042"/>
          <p:cNvSpPr/>
          <p:nvPr/>
        </p:nvSpPr>
        <p:spPr>
          <a:xfrm>
            <a:off x="2816760" y="3933056"/>
            <a:ext cx="2211768" cy="30904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  <a:noFill/>
            </a:endParaRPr>
          </a:p>
        </p:txBody>
      </p:sp>
      <p:sp>
        <p:nvSpPr>
          <p:cNvPr id="1044" name="TextBox 1043"/>
          <p:cNvSpPr txBox="1"/>
          <p:nvPr/>
        </p:nvSpPr>
        <p:spPr>
          <a:xfrm>
            <a:off x="879112" y="4273351"/>
            <a:ext cx="7056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Medium property can be accounted by </a:t>
            </a:r>
            <a:r>
              <a:rPr lang="en-US" altLang="ko-KR" sz="1400" dirty="0" smtClean="0">
                <a:solidFill>
                  <a:srgbClr val="FF0000"/>
                </a:solidFill>
              </a:rPr>
              <a:t>nucleon expectation value </a:t>
            </a:r>
            <a:r>
              <a:rPr lang="en-US" altLang="ko-KR" sz="1400" dirty="0" smtClean="0"/>
              <a:t>x density</a:t>
            </a:r>
            <a:endParaRPr lang="ko-KR" altLang="en-US" sz="1400" dirty="0"/>
          </a:p>
        </p:txBody>
      </p:sp>
      <p:pic>
        <p:nvPicPr>
          <p:cNvPr id="104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26" y="5229200"/>
            <a:ext cx="2395238" cy="32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77" y="5517232"/>
            <a:ext cx="2056855" cy="27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8" name="TextBox 1047"/>
          <p:cNvSpPr txBox="1"/>
          <p:nvPr/>
        </p:nvSpPr>
        <p:spPr>
          <a:xfrm>
            <a:off x="3474052" y="5255622"/>
            <a:ext cx="210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can be estimated from DIS experiments data</a:t>
            </a:r>
            <a:endParaRPr lang="ko-KR" altLang="en-US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254" y="4975123"/>
            <a:ext cx="24161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041688"/>
            <a:ext cx="2541088" cy="110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798706"/>
      </p:ext>
    </p:extLst>
  </p:cSld>
  <p:clrMapOvr>
    <a:masterClrMapping/>
  </p:clrMapOvr>
  <p:transition advTm="2967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8" grpId="0" animBg="1"/>
      <p:bldP spid="30" grpId="0" animBg="1"/>
      <p:bldP spid="31" grpId="0" animBg="1"/>
      <p:bldP spid="34" grpId="0" animBg="1"/>
      <p:bldP spid="10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57" y="2159047"/>
            <a:ext cx="3297970" cy="388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086764" y="2852232"/>
            <a:ext cx="1948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Twist-4 excluded</a:t>
            </a:r>
            <a:endParaRPr lang="ko-KR" altLang="en-US" sz="1600" b="1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02426" y="980728"/>
            <a:ext cx="4100264" cy="5145435"/>
          </a:xfrm>
        </p:spPr>
        <p:txBody>
          <a:bodyPr>
            <a:normAutofit/>
          </a:bodyPr>
          <a:lstStyle/>
          <a:p>
            <a:r>
              <a:rPr lang="en-US" altLang="ko-KR" sz="2000" b="1" dirty="0" err="1" smtClean="0"/>
              <a:t>Iso</a:t>
            </a:r>
            <a:r>
              <a:rPr lang="en-US" altLang="ko-KR" sz="2000" b="1" dirty="0" smtClean="0"/>
              <a:t>-vector</a:t>
            </a:r>
            <a:r>
              <a:rPr lang="en-US" altLang="ko-KR" sz="2000" dirty="0" smtClean="0"/>
              <a:t> </a:t>
            </a:r>
            <a:r>
              <a:rPr lang="en-US" altLang="ko-KR" sz="2000" dirty="0" smtClean="0">
                <a:solidFill>
                  <a:schemeClr val="accent1">
                    <a:lumMod val="75000"/>
                  </a:schemeClr>
                </a:solidFill>
              </a:rPr>
              <a:t>scalar</a:t>
            </a:r>
            <a:r>
              <a:rPr lang="en-US" altLang="ko-KR" sz="2000" dirty="0" smtClean="0"/>
              <a:t> / </a:t>
            </a:r>
            <a:r>
              <a:rPr lang="en-US" altLang="ko-KR" sz="2000" dirty="0">
                <a:solidFill>
                  <a:srgbClr val="FF0000"/>
                </a:solidFill>
              </a:rPr>
              <a:t>v</a:t>
            </a:r>
            <a:r>
              <a:rPr lang="en-US" altLang="ko-KR" sz="2000" dirty="0" smtClean="0">
                <a:solidFill>
                  <a:srgbClr val="FF0000"/>
                </a:solidFill>
              </a:rPr>
              <a:t>ector</a:t>
            </a:r>
            <a:r>
              <a:rPr lang="en-US" altLang="ko-KR" sz="2000" dirty="0" smtClean="0"/>
              <a:t> decomposition of        </a:t>
            </a:r>
            <a:r>
              <a:rPr lang="en-US" altLang="ko-KR" sz="2000" b="1" dirty="0" smtClean="0"/>
              <a:t>Nuclear Symmetry Energy</a:t>
            </a:r>
            <a:endParaRPr lang="ko-KR" altLang="en-US" sz="2000" b="1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28256" cy="5400600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RMFT result </a:t>
            </a:r>
          </a:p>
          <a:p>
            <a:endParaRPr lang="en-US" altLang="ko-KR" sz="2000" b="1" dirty="0" smtClean="0"/>
          </a:p>
          <a:p>
            <a:endParaRPr lang="en-US" altLang="ko-KR" sz="2000" b="1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1800" dirty="0" smtClean="0"/>
              <a:t>In the result without twist-4 ops., both self energies give </a:t>
            </a:r>
            <a:r>
              <a:rPr lang="en-US" altLang="ko-KR" sz="1800" b="1" dirty="0" smtClean="0">
                <a:solidFill>
                  <a:schemeClr val="tx2"/>
                </a:solidFill>
              </a:rPr>
              <a:t>weak contribution</a:t>
            </a:r>
          </a:p>
          <a:p>
            <a:endParaRPr lang="en-US" altLang="ko-KR" sz="700" b="1" dirty="0" smtClean="0">
              <a:solidFill>
                <a:schemeClr val="tx2"/>
              </a:solidFill>
            </a:endParaRPr>
          </a:p>
          <a:p>
            <a:r>
              <a:rPr lang="en-US" altLang="ko-KR" sz="1800" dirty="0"/>
              <a:t>Contribution of Twist-4 Ops. </a:t>
            </a:r>
            <a:r>
              <a:rPr lang="en-US" altLang="ko-KR" sz="1800" b="1" dirty="0"/>
              <a:t>enhances </a:t>
            </a:r>
            <a:r>
              <a:rPr lang="en-US" altLang="ko-KR" sz="1800" b="1" dirty="0">
                <a:solidFill>
                  <a:schemeClr val="accent1"/>
                </a:solidFill>
              </a:rPr>
              <a:t>Scalar attraction </a:t>
            </a:r>
            <a:r>
              <a:rPr lang="en-US" altLang="ko-KR" sz="1800" b="1" dirty="0"/>
              <a:t>– </a:t>
            </a:r>
            <a:r>
              <a:rPr lang="en-US" altLang="ko-KR" sz="1800" b="1" dirty="0">
                <a:solidFill>
                  <a:srgbClr val="FF0000"/>
                </a:solidFill>
              </a:rPr>
              <a:t>Vector repulsion </a:t>
            </a:r>
            <a:r>
              <a:rPr lang="en-US" altLang="ko-KR" sz="1800" b="1" dirty="0"/>
              <a:t>mechanism</a:t>
            </a:r>
            <a:endParaRPr lang="ko-KR" altLang="en-US" sz="1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08113" y="2452124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</a:rPr>
              <a:t>Vector</a:t>
            </a:r>
            <a:r>
              <a:rPr lang="en-US" altLang="ko-KR" sz="1600" dirty="0" smtClean="0"/>
              <a:t> meson exchange -&gt;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Repulsive</a:t>
            </a:r>
          </a:p>
          <a:p>
            <a:r>
              <a:rPr lang="en-US" altLang="ko-KR" sz="1600" dirty="0" smtClean="0">
                <a:solidFill>
                  <a:srgbClr val="002060"/>
                </a:solidFill>
              </a:rPr>
              <a:t>Scalar</a:t>
            </a:r>
            <a:r>
              <a:rPr lang="en-US" altLang="ko-KR" sz="1600" dirty="0" smtClean="0"/>
              <a:t> meson exchange -&gt; </a:t>
            </a:r>
            <a:r>
              <a:rPr lang="en-US" altLang="ko-KR" sz="1600" b="1" dirty="0" smtClean="0">
                <a:solidFill>
                  <a:schemeClr val="accent1">
                    <a:lumMod val="75000"/>
                  </a:schemeClr>
                </a:solidFill>
              </a:rPr>
              <a:t>Attractive</a:t>
            </a:r>
            <a:endParaRPr lang="ko-KR" alt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3902" y="3036898"/>
            <a:ext cx="3504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(Physics </a:t>
            </a:r>
            <a:r>
              <a:rPr lang="en-US" altLang="ko-KR" sz="1400" dirty="0" smtClean="0"/>
              <a:t>Report </a:t>
            </a:r>
            <a:r>
              <a:rPr lang="en-US" altLang="ko-KR" sz="1400" dirty="0"/>
              <a:t>410, </a:t>
            </a:r>
            <a:r>
              <a:rPr lang="en-US" altLang="ko-KR" sz="1400" dirty="0" smtClean="0"/>
              <a:t>335, V</a:t>
            </a:r>
            <a:r>
              <a:rPr lang="en-US" altLang="ko-KR" sz="1400" dirty="0"/>
              <a:t>. </a:t>
            </a:r>
            <a:r>
              <a:rPr lang="en-US" altLang="ko-KR" sz="1400" dirty="0" err="1"/>
              <a:t>Baran</a:t>
            </a:r>
            <a:r>
              <a:rPr lang="en-US" altLang="ko-KR" sz="1400" dirty="0"/>
              <a:t> et al</a:t>
            </a:r>
            <a:r>
              <a:rPr lang="en-US" altLang="ko-KR" sz="1400" dirty="0" smtClean="0"/>
              <a:t>.)</a:t>
            </a:r>
            <a:endParaRPr lang="en-US" altLang="ko-KR" sz="1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599" y="1787902"/>
            <a:ext cx="2639753" cy="62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6106334" y="1958142"/>
            <a:ext cx="216024" cy="2880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6540255" y="1958142"/>
            <a:ext cx="216024" cy="28803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124136" y="1412776"/>
            <a:ext cx="3048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 smtClean="0"/>
              <a:t>Iso</a:t>
            </a:r>
            <a:r>
              <a:rPr lang="en-US" altLang="ko-KR" sz="1600" b="1" dirty="0" smtClean="0"/>
              <a:t>-vector</a:t>
            </a:r>
            <a:r>
              <a:rPr lang="en-US" altLang="ko-KR" sz="1600" dirty="0" smtClean="0"/>
              <a:t> meson exchange </a:t>
            </a:r>
            <a:endParaRPr lang="ko-KR" altLang="en-US" sz="1600" dirty="0"/>
          </a:p>
        </p:txBody>
      </p:sp>
      <p:sp>
        <p:nvSpPr>
          <p:cNvPr id="18" name="제목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20472" cy="692696"/>
          </a:xfrm>
        </p:spPr>
        <p:txBody>
          <a:bodyPr>
            <a:no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Nuclear Symmetry Energy </a:t>
            </a:r>
            <a:r>
              <a:rPr lang="en-US" altLang="ko-KR" sz="3200" dirty="0" err="1" smtClean="0">
                <a:solidFill>
                  <a:schemeClr val="tx2"/>
                </a:solidFill>
              </a:rPr>
              <a:t>fom</a:t>
            </a:r>
            <a:r>
              <a:rPr lang="en-US" altLang="ko-KR" sz="3200" dirty="0" smtClean="0">
                <a:solidFill>
                  <a:schemeClr val="tx2"/>
                </a:solidFill>
              </a:rPr>
              <a:t> QCD SR</a:t>
            </a:r>
            <a:endParaRPr lang="ko-KR" alt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5004047" y="4595640"/>
            <a:ext cx="400852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Becomes important at high density?</a:t>
            </a:r>
          </a:p>
          <a:p>
            <a:r>
              <a:rPr lang="en-US" altLang="ko-KR" b="1" dirty="0" smtClean="0"/>
              <a:t>-&gt; Have to find counter multi quark operator</a:t>
            </a:r>
            <a:endParaRPr lang="ko-KR" altLang="en-US" b="1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28" y="2133994"/>
            <a:ext cx="3299123" cy="393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1155718" y="2525063"/>
            <a:ext cx="2956613" cy="2615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1183339" y="4789778"/>
            <a:ext cx="2956613" cy="260103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09842" y="4290138"/>
            <a:ext cx="1302569" cy="21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flipV="1">
            <a:off x="390681" y="2855525"/>
            <a:ext cx="461665" cy="16467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altLang="ko-KR" sz="1200" dirty="0" err="1" smtClean="0">
                <a:latin typeface="Arial" pitchFamily="34" charset="0"/>
                <a:cs typeface="Arial" pitchFamily="34" charset="0"/>
              </a:rPr>
              <a:t>sym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GeV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)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978" y="3440741"/>
            <a:ext cx="2376264" cy="243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23728" y="3882534"/>
            <a:ext cx="1948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Twist-4 included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91188659"/>
      </p:ext>
    </p:extLst>
  </p:cSld>
  <p:clrMapOvr>
    <a:masterClrMapping/>
  </p:clrMapOvr>
  <p:transition advTm="1025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24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내용 개체 틀 15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QCD phase transition</a:t>
            </a:r>
          </a:p>
          <a:p>
            <a:endParaRPr lang="en-US" altLang="ko-KR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800" dirty="0" smtClean="0"/>
          </a:p>
          <a:p>
            <a:r>
              <a:rPr lang="en-US" altLang="ko-KR" sz="2000" dirty="0" smtClean="0"/>
              <a:t>Euclidean </a:t>
            </a:r>
            <a:r>
              <a:rPr lang="en-US" altLang="ko-KR" sz="2000" dirty="0" err="1" smtClean="0"/>
              <a:t>Lagrangian</a:t>
            </a:r>
            <a:r>
              <a:rPr lang="en-US" altLang="ko-KR" sz="2000" dirty="0" smtClean="0"/>
              <a:t> for dense QCD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at normal phase</a:t>
            </a:r>
            <a:endParaRPr lang="en-US" altLang="ko-KR" sz="2400" b="1" dirty="0" smtClean="0">
              <a:solidFill>
                <a:srgbClr val="FF0000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108" y="1547532"/>
            <a:ext cx="1117062" cy="22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577" y="2379288"/>
            <a:ext cx="3579179" cy="106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63" y="4346512"/>
            <a:ext cx="4865900" cy="112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4082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At extremely high density?</a:t>
            </a:r>
            <a:endParaRPr lang="ko-KR" altLang="en-US" sz="3200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95936" y="1484784"/>
            <a:ext cx="460851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In                  region, </a:t>
            </a:r>
            <a:r>
              <a:rPr lang="en-US" altLang="ko-K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QCD</a:t>
            </a:r>
            <a:r>
              <a:rPr lang="en-US" altLang="ko-KR" sz="1600" dirty="0" smtClean="0"/>
              <a:t> can be immediately applicable </a:t>
            </a:r>
          </a:p>
          <a:p>
            <a:endParaRPr lang="en-US" altLang="ko-KR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Statistical partition function for dense QCD</a:t>
            </a: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Normal QM phase - BCS paired phase</a:t>
            </a:r>
            <a:endParaRPr lang="en-US" altLang="ko-KR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097263" y="6021202"/>
            <a:ext cx="6294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Continuous energy integration -&gt; Discrete sum over Matsubara frequency</a:t>
            </a:r>
            <a:endParaRPr lang="ko-KR" altLang="en-US" sz="1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20" y="5507300"/>
            <a:ext cx="2130141" cy="51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직사각형 29"/>
          <p:cNvSpPr/>
          <p:nvPr/>
        </p:nvSpPr>
        <p:spPr>
          <a:xfrm>
            <a:off x="1057320" y="5458474"/>
            <a:ext cx="6341664" cy="861256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965" y="5653968"/>
            <a:ext cx="1073780" cy="23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09" y="5534231"/>
            <a:ext cx="1440395" cy="45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34605" y="5467722"/>
            <a:ext cx="1136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(For fermion)</a:t>
            </a:r>
          </a:p>
          <a:p>
            <a:endParaRPr lang="en-US" altLang="ko-KR" sz="400" dirty="0" smtClean="0"/>
          </a:p>
          <a:p>
            <a:r>
              <a:rPr lang="en-US" altLang="ko-KR" sz="1200" dirty="0" smtClean="0"/>
              <a:t>(For boson)</a:t>
            </a:r>
            <a:endParaRPr lang="ko-KR" altLang="en-US" sz="12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47532"/>
            <a:ext cx="3096344" cy="238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타원 17"/>
          <p:cNvSpPr/>
          <p:nvPr/>
        </p:nvSpPr>
        <p:spPr>
          <a:xfrm>
            <a:off x="2051826" y="2579433"/>
            <a:ext cx="1431106" cy="1055243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4683513"/>
      </p:ext>
    </p:extLst>
  </p:cSld>
  <p:clrMapOvr>
    <a:masterClrMapping/>
  </p:clrMapOvr>
  <p:transition advTm="1025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내용 개체 틀 9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929411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Gluon self energy in cold matter </a:t>
            </a:r>
            <a:r>
              <a:rPr lang="en-US" altLang="ko-KR" sz="1600" dirty="0"/>
              <a:t>(</a:t>
            </a:r>
            <a:r>
              <a:rPr lang="en-US" altLang="ko-KR" sz="1600" i="1" dirty="0"/>
              <a:t>Q~T </a:t>
            </a:r>
            <a:r>
              <a:rPr lang="ko-KR" altLang="en-US" sz="1600" i="1" dirty="0"/>
              <a:t>≤ </a:t>
            </a:r>
            <a:r>
              <a:rPr lang="en-US" altLang="ko-KR" sz="1600" i="1" dirty="0"/>
              <a:t>g</a:t>
            </a:r>
            <a:r>
              <a:rPr lang="el-GR" altLang="ko-KR" sz="1600" i="1" dirty="0"/>
              <a:t>μ </a:t>
            </a:r>
            <a:r>
              <a:rPr lang="el-GR" altLang="ko-KR" sz="1600" dirty="0"/>
              <a:t>)</a:t>
            </a:r>
            <a:endParaRPr lang="en-US" altLang="ko-KR" sz="1600" dirty="0"/>
          </a:p>
          <a:p>
            <a:endParaRPr lang="en-US" altLang="ko-KR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1800" dirty="0" smtClean="0"/>
          </a:p>
          <a:p>
            <a:r>
              <a:rPr lang="en-US" altLang="ko-KR" sz="2000" dirty="0" smtClean="0"/>
              <a:t>Only quark-hole excitation </a:t>
            </a:r>
            <a:r>
              <a:rPr lang="en-US" altLang="ko-KR" sz="2000" dirty="0"/>
              <a:t>is relevant </a:t>
            </a:r>
            <a:r>
              <a:rPr lang="en-US" altLang="ko-KR" sz="1600" dirty="0"/>
              <a:t>(</a:t>
            </a:r>
            <a:r>
              <a:rPr lang="en-US" altLang="ko-KR" sz="1600" i="1" dirty="0"/>
              <a:t>Q~T </a:t>
            </a:r>
            <a:r>
              <a:rPr lang="ko-KR" altLang="en-US" sz="1600" i="1" dirty="0"/>
              <a:t>≤ </a:t>
            </a:r>
            <a:r>
              <a:rPr lang="en-US" altLang="ko-KR" sz="1600" i="1" dirty="0"/>
              <a:t>g</a:t>
            </a:r>
            <a:r>
              <a:rPr lang="el-GR" altLang="ko-KR" sz="1600" i="1" dirty="0"/>
              <a:t>μ </a:t>
            </a:r>
            <a:r>
              <a:rPr lang="el-GR" altLang="ko-KR" sz="1600" dirty="0"/>
              <a:t>)</a:t>
            </a:r>
            <a:endParaRPr lang="en-US" altLang="ko-KR" sz="1600" dirty="0"/>
          </a:p>
          <a:p>
            <a:endParaRPr lang="en-US" altLang="ko-KR" sz="2000" dirty="0" smtClean="0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467544" y="26064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smtClean="0">
                <a:solidFill>
                  <a:schemeClr val="tx2"/>
                </a:solidFill>
              </a:rPr>
              <a:t>Hard Dense Loop resumation</a:t>
            </a:r>
            <a:endParaRPr lang="ko-KR" altLang="en-US" sz="3200" dirty="0">
              <a:solidFill>
                <a:schemeClr val="tx2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07734"/>
            <a:ext cx="4243873" cy="89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841" y="2551224"/>
            <a:ext cx="499301" cy="24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597062" y="2514382"/>
            <a:ext cx="1849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~       order</a:t>
            </a:r>
            <a:endParaRPr lang="ko-KR" altLang="en-US" sz="1600" dirty="0"/>
          </a:p>
        </p:txBody>
      </p:sp>
      <p:sp>
        <p:nvSpPr>
          <p:cNvPr id="27" name="직사각형 26"/>
          <p:cNvSpPr/>
          <p:nvPr/>
        </p:nvSpPr>
        <p:spPr>
          <a:xfrm>
            <a:off x="1619672" y="2539169"/>
            <a:ext cx="1307238" cy="27783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1619672" y="1895765"/>
            <a:ext cx="1152128" cy="54234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055" y="1697458"/>
            <a:ext cx="1560662" cy="10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585" y="1628800"/>
            <a:ext cx="1827517" cy="110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288" y="1630294"/>
            <a:ext cx="2834223" cy="112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5491183" y="278092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-&gt; all equivalent 1PI diagrams should be resumed!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97435" y="5218872"/>
            <a:ext cx="2311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Gluon/Ghost contribution (~</a:t>
            </a:r>
            <a:r>
              <a:rPr lang="en-US" altLang="ko-KR" sz="1400" i="1" dirty="0" smtClean="0"/>
              <a:t>T</a:t>
            </a:r>
            <a:r>
              <a:rPr lang="ko-KR" altLang="en-US" sz="1400" i="1" dirty="0"/>
              <a:t> ≤ </a:t>
            </a:r>
            <a:r>
              <a:rPr lang="en-US" altLang="ko-KR" sz="1400" i="1" dirty="0"/>
              <a:t>g</a:t>
            </a:r>
            <a:r>
              <a:rPr lang="el-GR" altLang="ko-KR" sz="1400" i="1" dirty="0"/>
              <a:t>μ </a:t>
            </a:r>
            <a:r>
              <a:rPr lang="en-US" altLang="ko-KR" sz="1400" dirty="0" smtClean="0"/>
              <a:t>) is negligible </a:t>
            </a:r>
            <a:endParaRPr lang="ko-KR" altLang="en-US" sz="1400" dirty="0"/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435" y="4077072"/>
            <a:ext cx="2252770" cy="92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02" y="4059966"/>
            <a:ext cx="1103928" cy="172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24" y="4155041"/>
            <a:ext cx="3656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Effective </a:t>
            </a:r>
            <a:r>
              <a:rPr lang="en-US" altLang="ko-KR" sz="1600" dirty="0" err="1" smtClean="0"/>
              <a:t>Lagrangian</a:t>
            </a:r>
            <a:r>
              <a:rPr lang="en-US" altLang="ko-KR" sz="1600" dirty="0" smtClean="0"/>
              <a:t> for soft gluons</a:t>
            </a:r>
            <a:endParaRPr lang="ko-KR" alt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513" y="4582226"/>
            <a:ext cx="3004823" cy="52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7276049" y="4713192"/>
            <a:ext cx="360040" cy="31000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4952763" y="5281463"/>
            <a:ext cx="3435661" cy="307777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4881073" y="5281463"/>
            <a:ext cx="3723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Debye mass from hard(dense) quark </a:t>
            </a:r>
            <a:r>
              <a:rPr lang="en-US" altLang="ko-KR" sz="1400" dirty="0"/>
              <a:t>loop</a:t>
            </a:r>
            <a:endParaRPr lang="ko-KR" alt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865400" y="2924944"/>
            <a:ext cx="4354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Phys. Rev. D.53.5866 (1996) C. Manuel</a:t>
            </a:r>
          </a:p>
          <a:p>
            <a:r>
              <a:rPr lang="en-US" altLang="ko-KR" sz="1200" dirty="0" smtClean="0"/>
              <a:t>Phys. Rev. D.48.1390 (1993) J. P. </a:t>
            </a:r>
            <a:r>
              <a:rPr lang="en-US" altLang="ko-KR" sz="1200" dirty="0" err="1" smtClean="0"/>
              <a:t>Blaizot</a:t>
            </a:r>
            <a:r>
              <a:rPr lang="en-US" altLang="ko-KR" sz="1200" dirty="0" smtClean="0"/>
              <a:t> and J. Y.  </a:t>
            </a:r>
            <a:r>
              <a:rPr lang="en-US" altLang="ko-KR" sz="1200" dirty="0" err="1" smtClean="0"/>
              <a:t>Ollitrault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25370182"/>
      </p:ext>
    </p:extLst>
  </p:cSld>
  <p:clrMapOvr>
    <a:masterClrMapping/>
  </p:clrMapOvr>
  <p:transition advTm="2967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78929"/>
            <a:ext cx="8208912" cy="83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내용 개체 틀 9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01419"/>
          </a:xfrm>
        </p:spPr>
        <p:txBody>
          <a:bodyPr>
            <a:normAutofit/>
          </a:bodyPr>
          <a:lstStyle/>
          <a:p>
            <a:r>
              <a:rPr lang="en-US" altLang="ko-KR" sz="2000" dirty="0" smtClean="0">
                <a:solidFill>
                  <a:srgbClr val="FF0000"/>
                </a:solidFill>
              </a:rPr>
              <a:t>Relevant ring diagrams</a:t>
            </a:r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dirty="0" smtClean="0"/>
          </a:p>
          <a:p>
            <a:r>
              <a:rPr lang="en-US" altLang="ko-KR" sz="2000" dirty="0" smtClean="0"/>
              <a:t>Thermodynamic quantities can be obtained from</a:t>
            </a:r>
            <a:endParaRPr lang="en-US" altLang="ko-KR" sz="2000" dirty="0"/>
          </a:p>
        </p:txBody>
      </p:sp>
      <p:sp>
        <p:nvSpPr>
          <p:cNvPr id="50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HDL resumed thermodynamic potential</a:t>
            </a:r>
            <a:endParaRPr lang="ko-KR" altLang="en-US" sz="3200" dirty="0">
              <a:solidFill>
                <a:schemeClr val="tx2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9</a:t>
            </a:fld>
            <a:endParaRPr lang="ko-KR" altLang="en-US"/>
          </a:p>
        </p:txBody>
      </p:sp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030" y="1623583"/>
            <a:ext cx="648798" cy="55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44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230" y="1583716"/>
            <a:ext cx="2884322" cy="85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4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71" y="1651641"/>
            <a:ext cx="642586" cy="61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직사각형 64"/>
          <p:cNvSpPr/>
          <p:nvPr/>
        </p:nvSpPr>
        <p:spPr>
          <a:xfrm>
            <a:off x="1502030" y="1578522"/>
            <a:ext cx="3664522" cy="85609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/>
          <p:cNvSpPr/>
          <p:nvPr/>
        </p:nvSpPr>
        <p:spPr>
          <a:xfrm>
            <a:off x="2195736" y="2526963"/>
            <a:ext cx="6472967" cy="73404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66"/>
          <p:cNvSpPr/>
          <p:nvPr/>
        </p:nvSpPr>
        <p:spPr>
          <a:xfrm>
            <a:off x="755576" y="1578523"/>
            <a:ext cx="677045" cy="856090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직사각형 67"/>
          <p:cNvSpPr/>
          <p:nvPr/>
        </p:nvSpPr>
        <p:spPr>
          <a:xfrm>
            <a:off x="1393648" y="2521021"/>
            <a:ext cx="650319" cy="740882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439771" y="1651641"/>
            <a:ext cx="24445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cs typeface="Arial" panose="020B0604020202020204" pitchFamily="34" charset="0"/>
              </a:rPr>
              <a:t>Where                                 in</a:t>
            </a:r>
            <a:r>
              <a:rPr lang="en-US" altLang="ko-KR" sz="1600" i="1" dirty="0">
                <a:cs typeface="Arial" panose="020B0604020202020204" pitchFamily="34" charset="0"/>
              </a:rPr>
              <a:t> </a:t>
            </a:r>
            <a:r>
              <a:rPr lang="en-US" altLang="ko-KR" sz="1600" i="1" dirty="0" smtClean="0">
                <a:cs typeface="Arial" panose="020B0604020202020204" pitchFamily="34" charset="0"/>
              </a:rPr>
              <a:t>T </a:t>
            </a:r>
            <a:r>
              <a:rPr lang="ko-KR" altLang="en-US" sz="1600" i="1" dirty="0"/>
              <a:t>≤</a:t>
            </a:r>
            <a:r>
              <a:rPr lang="en-US" altLang="ko-KR" sz="1600" i="1" dirty="0" smtClean="0">
                <a:cs typeface="Arial" panose="020B0604020202020204" pitchFamily="34" charset="0"/>
              </a:rPr>
              <a:t> </a:t>
            </a:r>
            <a:r>
              <a:rPr lang="en-US" altLang="ko-KR" sz="1600" i="1" dirty="0">
                <a:cs typeface="Arial" panose="020B0604020202020204" pitchFamily="34" charset="0"/>
              </a:rPr>
              <a:t>g</a:t>
            </a:r>
            <a:r>
              <a:rPr lang="el-GR" altLang="ko-KR" sz="1600" i="1" dirty="0">
                <a:cs typeface="Arial" panose="020B0604020202020204" pitchFamily="34" charset="0"/>
              </a:rPr>
              <a:t>μ</a:t>
            </a:r>
            <a:r>
              <a:rPr lang="en-US" altLang="ko-KR" sz="1600" i="1" dirty="0">
                <a:cs typeface="Arial" panose="020B0604020202020204" pitchFamily="34" charset="0"/>
              </a:rPr>
              <a:t> </a:t>
            </a:r>
            <a:r>
              <a:rPr lang="en-US" altLang="ko-KR" sz="1600" dirty="0" smtClean="0">
                <a:cs typeface="Arial" panose="020B0604020202020204" pitchFamily="34" charset="0"/>
              </a:rPr>
              <a:t>limit</a:t>
            </a:r>
            <a:endParaRPr lang="ko-KR" altLang="en-US" sz="1600" dirty="0"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544" y="1693867"/>
            <a:ext cx="1512168" cy="30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0" y="5592210"/>
            <a:ext cx="1594258" cy="39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3189434" cy="25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147" y="5517232"/>
            <a:ext cx="1542830" cy="49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직사각형 19"/>
          <p:cNvSpPr/>
          <p:nvPr/>
        </p:nvSpPr>
        <p:spPr>
          <a:xfrm>
            <a:off x="6559791" y="4005064"/>
            <a:ext cx="13419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Preliminary</a:t>
            </a:r>
            <a:endParaRPr lang="ko-KR" altLang="en-US" sz="16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0" y="3938295"/>
            <a:ext cx="3513906" cy="155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680990" y="5235226"/>
            <a:ext cx="1483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0070C0"/>
                </a:solidFill>
              </a:rPr>
              <a:t>Ideal quark gas</a:t>
            </a:r>
          </a:p>
          <a:p>
            <a:r>
              <a:rPr lang="en-US" altLang="ko-KR" sz="1400" dirty="0" smtClean="0">
                <a:solidFill>
                  <a:srgbClr val="FF0000"/>
                </a:solidFill>
              </a:rPr>
              <a:t>HDL involved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01008"/>
            <a:ext cx="565523" cy="33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351053"/>
      </p:ext>
    </p:extLst>
  </p:cSld>
  <p:clrMapOvr>
    <a:masterClrMapping/>
  </p:clrMapOvr>
  <p:transition advTm="2967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18788</TotalTime>
  <Words>932</Words>
  <Application>Microsoft Office PowerPoint</Application>
  <PresentationFormat>화면 슬라이드 쇼(4:3)</PresentationFormat>
  <Paragraphs>315</Paragraphs>
  <Slides>15</Slides>
  <Notes>12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Nuclear Symmetry Energy in  QCD degree of freedom  Phys. Rev. C87 (2013) 015204 (arXiv:1209.0080) Eur. Phys. J. A50 (2014) 16  NuSYM14, University of Liverpool, UK July 9, 2014</vt:lpstr>
      <vt:lpstr>Motivation and Outline</vt:lpstr>
      <vt:lpstr>Mean field approximation</vt:lpstr>
      <vt:lpstr>QCD Sum Rule</vt:lpstr>
      <vt:lpstr>QCD Sum Rule</vt:lpstr>
      <vt:lpstr>Nuclear Symmetry Energy fom QCD SR</vt:lpstr>
      <vt:lpstr>At extremely high density?</vt:lpstr>
      <vt:lpstr>PowerPoint 프레젠테이션</vt:lpstr>
      <vt:lpstr>HDL resumed thermodynamic potential</vt:lpstr>
      <vt:lpstr>Symmetry Energy at normal phase</vt:lpstr>
      <vt:lpstr>PowerPoint 프레젠테이션</vt:lpstr>
      <vt:lpstr>PowerPoint 프레젠테이션</vt:lpstr>
      <vt:lpstr>PowerPoint 프레젠테이션</vt:lpstr>
      <vt:lpstr>Future goals and Summary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Symmetry Energy from QCD Sum Rule  The 5th APFB Problem in Physics, August 25, 2011</dc:title>
  <dc:creator>Kie Sang Jeong</dc:creator>
  <cp:lastModifiedBy>Kie Sang Jeong</cp:lastModifiedBy>
  <cp:revision>454</cp:revision>
  <cp:lastPrinted>2014-04-23T10:04:14Z</cp:lastPrinted>
  <dcterms:created xsi:type="dcterms:W3CDTF">2011-08-11T07:44:45Z</dcterms:created>
  <dcterms:modified xsi:type="dcterms:W3CDTF">2014-07-09T07:18:46Z</dcterms:modified>
</cp:coreProperties>
</file>