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64" r:id="rId4"/>
    <p:sldId id="265" r:id="rId5"/>
    <p:sldId id="268" r:id="rId6"/>
    <p:sldId id="275" r:id="rId7"/>
    <p:sldId id="272" r:id="rId8"/>
    <p:sldId id="279" r:id="rId9"/>
    <p:sldId id="276" r:id="rId10"/>
    <p:sldId id="273" r:id="rId11"/>
    <p:sldId id="261" r:id="rId12"/>
    <p:sldId id="259" r:id="rId13"/>
    <p:sldId id="263" r:id="rId14"/>
    <p:sldId id="271" r:id="rId15"/>
    <p:sldId id="266" r:id="rId16"/>
    <p:sldId id="269" r:id="rId17"/>
    <p:sldId id="280" r:id="rId1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93" autoAdjust="0"/>
    <p:restoredTop sz="94660"/>
  </p:normalViewPr>
  <p:slideViewPr>
    <p:cSldViewPr>
      <p:cViewPr varScale="1">
        <p:scale>
          <a:sx n="67" d="100"/>
          <a:sy n="67" d="100"/>
        </p:scale>
        <p:origin x="-144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F4A31-59E7-44BC-A8D3-93270DFA8F5C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AF67A-59E5-4406-A66C-1A5F46AB1A9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 smtClean="0">
              <a:latin typeface="Arial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the summary of our J-PARC</a:t>
            </a:r>
            <a:r>
              <a:rPr kumimoji="1" lang="en-US" altLang="ja-JP" baseline="0" dirty="0" smtClean="0"/>
              <a:t> E</a:t>
            </a:r>
            <a:r>
              <a:rPr kumimoji="1" lang="en-US" altLang="ja-JP" dirty="0" smtClean="0"/>
              <a:t>40 experiment.</a:t>
            </a:r>
          </a:p>
          <a:p>
            <a:r>
              <a:rPr kumimoji="1" lang="en-US" altLang="ja-JP" dirty="0" smtClean="0"/>
              <a:t>Our</a:t>
            </a:r>
            <a:r>
              <a:rPr kumimoji="1" lang="en-US" altLang="ja-JP" baseline="0" dirty="0" smtClean="0"/>
              <a:t> physics motivation is to verify the quark Pauli repulsive force in </a:t>
            </a:r>
            <a:r>
              <a:rPr kumimoji="1" lang="en-US" altLang="ja-JP" baseline="0" dirty="0" err="1" smtClean="0"/>
              <a:t>S+p</a:t>
            </a:r>
            <a:r>
              <a:rPr kumimoji="1" lang="en-US" altLang="ja-JP" baseline="0" dirty="0" smtClean="0"/>
              <a:t> channel.</a:t>
            </a:r>
          </a:p>
          <a:p>
            <a:r>
              <a:rPr kumimoji="1" lang="en-US" altLang="ja-JP" baseline="0" dirty="0" smtClean="0"/>
              <a:t>And we will do systematic study of SN interaction by separate </a:t>
            </a:r>
            <a:r>
              <a:rPr kumimoji="1" lang="en-US" altLang="ja-JP" baseline="0" dirty="0" err="1" smtClean="0"/>
              <a:t>isospin</a:t>
            </a:r>
            <a:r>
              <a:rPr kumimoji="1" lang="en-US" altLang="ja-JP" baseline="0" dirty="0" smtClean="0"/>
              <a:t> channel.</a:t>
            </a:r>
          </a:p>
          <a:p>
            <a:r>
              <a:rPr kumimoji="1" lang="en-US" altLang="ja-JP" baseline="0" dirty="0" smtClean="0"/>
              <a:t>For these purpose, we will measure differential cross section of following </a:t>
            </a:r>
            <a:r>
              <a:rPr kumimoji="1" lang="en-US" altLang="ja-JP" baseline="0" dirty="0" err="1" smtClean="0"/>
              <a:t>Sp</a:t>
            </a:r>
            <a:r>
              <a:rPr kumimoji="1" lang="en-US" altLang="ja-JP" baseline="0" dirty="0" smtClean="0"/>
              <a:t> channel from the 10,000 events.</a:t>
            </a:r>
          </a:p>
          <a:p>
            <a:r>
              <a:rPr kumimoji="1" lang="en-US" altLang="ja-JP" baseline="0" dirty="0" err="1" smtClean="0"/>
              <a:t>S+p</a:t>
            </a:r>
            <a:r>
              <a:rPr kumimoji="1" lang="en-US" altLang="ja-JP" baseline="0" dirty="0" smtClean="0"/>
              <a:t> elastic scattering, S-p elastic scattering and S-p-&gt;Ln inelastic scattering.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proposed a new experimental technique.</a:t>
            </a:r>
          </a:p>
          <a:p>
            <a:r>
              <a:rPr kumimoji="1" lang="en-US" altLang="ja-JP" baseline="0" dirty="0" smtClean="0"/>
              <a:t>We use LH2 target as hyperon production and hyperon-proton scattering target.</a:t>
            </a:r>
          </a:p>
          <a:p>
            <a:r>
              <a:rPr kumimoji="1" lang="en-US" altLang="ja-JP" baseline="0" dirty="0" smtClean="0"/>
              <a:t>By detecting scattered proton, we </a:t>
            </a:r>
            <a:r>
              <a:rPr kumimoji="1" lang="en-US" altLang="ja-JP" baseline="0" dirty="0" err="1" smtClean="0"/>
              <a:t>kinematically</a:t>
            </a:r>
            <a:r>
              <a:rPr kumimoji="1" lang="en-US" altLang="ja-JP" baseline="0" dirty="0" smtClean="0"/>
              <a:t> identify the </a:t>
            </a:r>
            <a:r>
              <a:rPr kumimoji="1" lang="en-US" altLang="ja-JP" baseline="0" dirty="0" err="1" smtClean="0"/>
              <a:t>Sp</a:t>
            </a:r>
            <a:r>
              <a:rPr kumimoji="1" lang="en-US" altLang="ja-JP" baseline="0" dirty="0" smtClean="0"/>
              <a:t> scattering.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are considering to perform at K1.8 beam line with SKS spectrometer.</a:t>
            </a:r>
          </a:p>
          <a:p>
            <a:r>
              <a:rPr kumimoji="1" lang="en-US" altLang="ja-JP" baseline="0" dirty="0" smtClean="0"/>
              <a:t>We also handle high intensity p beam to produce intense S beam.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F8B0D-9AC3-A243-9CBD-CA7846AA68CA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val="3292656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17D09-C56B-494B-8103-449D4002E014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AF67A-59E5-4406-A66C-1A5F46AB1A9A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48A12-B791-4267-B418-6B68B507A985}" type="datetimeFigureOut">
              <a:rPr kumimoji="1" lang="ja-JP" altLang="en-US" smtClean="0"/>
              <a:pPr/>
              <a:t>2014/7/9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33859-C541-41EF-B74C-0B6C868227B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集合写真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27384"/>
            <a:ext cx="9163124" cy="61206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470025"/>
          </a:xfrm>
        </p:spPr>
        <p:txBody>
          <a:bodyPr>
            <a:noAutofit/>
          </a:bodyPr>
          <a:lstStyle/>
          <a:p>
            <a:r>
              <a:rPr kumimoji="1" lang="en-US" altLang="ja-JP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Japanese New Approach to Neutron-Star Matter</a:t>
            </a:r>
            <a:endParaRPr kumimoji="1" lang="ja-JP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37580" y="5157192"/>
            <a:ext cx="4682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FF00"/>
                </a:solidFill>
              </a:rPr>
              <a:t>Tetsuya MURAKAMI 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Department of Physics, Kyoto University </a:t>
            </a:r>
          </a:p>
          <a:p>
            <a:pPr algn="ctr"/>
            <a:r>
              <a:rPr kumimoji="1"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for the Innovative Areas "Neutron-star Matter"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6" name="Picture 1" descr="C:\Users\tetsuya\Documents\Desktop\NuSYM13\ns_log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5589240"/>
            <a:ext cx="1419298" cy="1210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528" y="2248272"/>
            <a:ext cx="8229600" cy="434908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Collective Motion of Neutron-rich Nuclei</a:t>
            </a:r>
          </a:p>
          <a:p>
            <a:pPr lvl="1">
              <a:buNone/>
            </a:pPr>
            <a:r>
              <a:rPr lang="en-US" altLang="ja-JP" sz="2400" dirty="0" smtClean="0"/>
              <a:t>Pygmy Dipole Resonance;    PDR of </a:t>
            </a:r>
            <a:r>
              <a:rPr lang="en-US" altLang="ja-JP" sz="2400" baseline="30000" dirty="0" smtClean="0"/>
              <a:t>52</a:t>
            </a:r>
            <a:r>
              <a:rPr lang="en-US" altLang="ja-JP" sz="2400" dirty="0" smtClean="0"/>
              <a:t>Ca (approved)</a:t>
            </a:r>
          </a:p>
          <a:p>
            <a:pPr lvl="1">
              <a:buNone/>
            </a:pPr>
            <a:r>
              <a:rPr lang="en-US" altLang="ja-JP" sz="2400" dirty="0" smtClean="0"/>
              <a:t>Breathing Mode</a:t>
            </a:r>
          </a:p>
          <a:p>
            <a:r>
              <a:rPr lang="en-US" altLang="ja-JP" sz="2800" dirty="0" err="1" smtClean="0"/>
              <a:t>Dineutron</a:t>
            </a:r>
            <a:r>
              <a:rPr lang="en-US" altLang="ja-JP" sz="2800" dirty="0" smtClean="0"/>
              <a:t> correlation in low-density matter</a:t>
            </a:r>
          </a:p>
          <a:p>
            <a:pPr lvl="1">
              <a:buNone/>
            </a:pPr>
            <a:r>
              <a:rPr lang="en-US" altLang="ja-JP" sz="2400" dirty="0" smtClean="0"/>
              <a:t>Coulomb Breakup of 2n Halo </a:t>
            </a:r>
            <a:r>
              <a:rPr lang="en-US" altLang="ja-JP" sz="2400" baseline="30000" dirty="0" smtClean="0"/>
              <a:t>22</a:t>
            </a:r>
            <a:r>
              <a:rPr lang="en-US" altLang="ja-JP" sz="2400" dirty="0" smtClean="0"/>
              <a:t>C and </a:t>
            </a:r>
            <a:r>
              <a:rPr lang="en-US" altLang="ja-JP" sz="2400" baseline="30000" dirty="0" smtClean="0"/>
              <a:t>19</a:t>
            </a:r>
            <a:r>
              <a:rPr lang="en-US" altLang="ja-JP" sz="2400" dirty="0" smtClean="0"/>
              <a:t>B (SAMURAI-day one)</a:t>
            </a:r>
          </a:p>
          <a:p>
            <a:r>
              <a:rPr lang="en-US" altLang="ja-JP" sz="2800" dirty="0" smtClean="0"/>
              <a:t>Tetra Neutron, Exotic nucleonic system     </a:t>
            </a:r>
          </a:p>
          <a:p>
            <a:pPr lvl="1">
              <a:buNone/>
            </a:pPr>
            <a:r>
              <a:rPr lang="en-US" altLang="ja-JP" sz="2400" dirty="0" smtClean="0"/>
              <a:t> Nuclear force</a:t>
            </a:r>
          </a:p>
          <a:p>
            <a:pPr lvl="1">
              <a:buNone/>
            </a:pPr>
            <a:r>
              <a:rPr kumimoji="1" lang="en-US" altLang="ja-JP" sz="2400" baseline="30000" dirty="0" smtClean="0"/>
              <a:t>26</a:t>
            </a:r>
            <a:r>
              <a:rPr kumimoji="1" lang="en-US" altLang="ja-JP" sz="2400" dirty="0" smtClean="0"/>
              <a:t>O (SAMURAI-day one)</a:t>
            </a:r>
          </a:p>
          <a:p>
            <a:pPr lvl="1">
              <a:buNone/>
            </a:pPr>
            <a:r>
              <a:rPr lang="en-US" altLang="ja-JP" sz="2400" baseline="30000" dirty="0" smtClean="0"/>
              <a:t>28</a:t>
            </a:r>
            <a:r>
              <a:rPr lang="en-US" altLang="ja-JP" sz="2400" dirty="0" smtClean="0"/>
              <a:t>O (approved)</a:t>
            </a:r>
            <a:endParaRPr kumimoji="1" lang="ja-JP" altLang="en-US" sz="2400" dirty="0"/>
          </a:p>
        </p:txBody>
      </p:sp>
      <p:sp>
        <p:nvSpPr>
          <p:cNvPr id="4" name="タイトル 3"/>
          <p:cNvSpPr txBox="1">
            <a:spLocks noGrp="1"/>
          </p:cNvSpPr>
          <p:nvPr>
            <p:ph type="title"/>
          </p:nvPr>
        </p:nvSpPr>
        <p:spPr>
          <a:xfrm>
            <a:off x="457200" y="271020"/>
            <a:ext cx="4834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4000" b="1" dirty="0" smtClean="0">
                <a:latin typeface="+mj-lt"/>
              </a:rPr>
              <a:t>Group B02</a:t>
            </a:r>
            <a:br>
              <a:rPr kumimoji="1" lang="en-US" altLang="ja-JP" sz="4000" b="1" dirty="0" smtClean="0">
                <a:latin typeface="+mj-lt"/>
              </a:rPr>
            </a:br>
            <a:r>
              <a:rPr lang="en-US" altLang="ja-JP" sz="4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“Properties of Medium- and Low-Density neutron-Rich Nuclear Matter” </a:t>
            </a:r>
            <a:endParaRPr kumimoji="1" lang="ja-JP" altLang="en-US" sz="4000" b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0312" y="44624"/>
            <a:ext cx="3574176" cy="225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右矢印 4"/>
          <p:cNvSpPr/>
          <p:nvPr/>
        </p:nvSpPr>
        <p:spPr>
          <a:xfrm>
            <a:off x="6588224" y="4797152"/>
            <a:ext cx="86409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/>
          </a:bodyPr>
          <a:lstStyle/>
          <a:p>
            <a:pPr algn="l"/>
            <a:r>
              <a:rPr lang="en-US" altLang="ja-JP" sz="2700" dirty="0" smtClean="0"/>
              <a:t>CATANA for SAMURAI</a:t>
            </a:r>
            <a:r>
              <a:rPr kumimoji="1" lang="en-US" altLang="ja-JP" sz="1800" dirty="0" smtClean="0"/>
              <a:t> </a:t>
            </a:r>
            <a:r>
              <a:rPr kumimoji="1" lang="en-US" altLang="ja-JP" sz="2400" dirty="0" smtClean="0"/>
              <a:t>(T. </a:t>
            </a:r>
            <a:r>
              <a:rPr lang="en-US" altLang="ja-JP" sz="2400" dirty="0" err="1" smtClean="0"/>
              <a:t>Togano</a:t>
            </a:r>
            <a:r>
              <a:rPr kumimoji="1" lang="en-US" altLang="ja-JP" sz="2400" dirty="0" smtClean="0"/>
              <a:t> (TIT) et al.)</a:t>
            </a:r>
            <a:br>
              <a:rPr kumimoji="1" lang="en-US" altLang="ja-JP" sz="2400" dirty="0" smtClean="0"/>
            </a:br>
            <a:r>
              <a:rPr lang="en-US" altLang="ja-JP" sz="1800" b="1" dirty="0" err="1" smtClean="0"/>
              <a:t>CA</a:t>
            </a:r>
            <a:r>
              <a:rPr lang="en-US" altLang="ja-JP" sz="1800" dirty="0" err="1" smtClean="0"/>
              <a:t>lorimetric</a:t>
            </a:r>
            <a:r>
              <a:rPr lang="en-US" altLang="ja-JP" sz="1800" b="1" dirty="0" smtClean="0"/>
              <a:t> </a:t>
            </a:r>
            <a:r>
              <a:rPr lang="en-US" altLang="ja-JP" sz="1800" dirty="0" err="1" smtClean="0"/>
              <a:t>de</a:t>
            </a:r>
            <a:r>
              <a:rPr lang="en-US" altLang="ja-JP" sz="1800" b="1" dirty="0" err="1" smtClean="0"/>
              <a:t>T</a:t>
            </a:r>
            <a:r>
              <a:rPr lang="en-US" altLang="ja-JP" sz="1800" dirty="0" err="1" smtClean="0"/>
              <a:t>ector</a:t>
            </a:r>
            <a:r>
              <a:rPr lang="en-US" altLang="ja-JP" sz="1800" b="1" dirty="0" smtClean="0"/>
              <a:t> </a:t>
            </a:r>
            <a:r>
              <a:rPr lang="en-US" altLang="ja-JP" sz="1800" dirty="0" smtClean="0"/>
              <a:t>for </a:t>
            </a:r>
            <a:r>
              <a:rPr lang="en-US" altLang="ja-JP" sz="1800" dirty="0" err="1" smtClean="0"/>
              <a:t>r</a:t>
            </a:r>
            <a:r>
              <a:rPr lang="en-US" altLang="ja-JP" sz="1800" b="1" dirty="0" err="1" smtClean="0"/>
              <a:t>A</a:t>
            </a:r>
            <a:r>
              <a:rPr lang="en-US" altLang="ja-JP" sz="1800" dirty="0" err="1" smtClean="0"/>
              <a:t>diations</a:t>
            </a:r>
            <a:r>
              <a:rPr lang="en-US" altLang="ja-JP" sz="1800" b="1" dirty="0" smtClean="0"/>
              <a:t> </a:t>
            </a:r>
            <a:r>
              <a:rPr lang="en-US" altLang="ja-JP" sz="1800" dirty="0" smtClean="0"/>
              <a:t>from exotic</a:t>
            </a:r>
            <a:r>
              <a:rPr lang="en-US" altLang="ja-JP" sz="1800" b="1" dirty="0" smtClean="0"/>
              <a:t> N</a:t>
            </a:r>
            <a:r>
              <a:rPr lang="en-US" altLang="ja-JP" sz="1800" dirty="0" smtClean="0"/>
              <a:t>uclear</a:t>
            </a:r>
            <a:r>
              <a:rPr lang="en-US" altLang="ja-JP" sz="1800" b="1" dirty="0" smtClean="0"/>
              <a:t/>
            </a:r>
            <a:br>
              <a:rPr lang="en-US" altLang="ja-JP" sz="1800" b="1" dirty="0" smtClean="0"/>
            </a:br>
            <a:r>
              <a:rPr lang="en-US" altLang="ja-JP" sz="1800" dirty="0" err="1" smtClean="0"/>
              <a:t>be</a:t>
            </a:r>
            <a:r>
              <a:rPr lang="en-US" altLang="ja-JP" sz="1800" b="1" dirty="0" err="1" smtClean="0"/>
              <a:t>A</a:t>
            </a:r>
            <a:r>
              <a:rPr lang="en-US" altLang="ja-JP" sz="1800" dirty="0" err="1" smtClean="0"/>
              <a:t>ms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altLang="ja-JP" dirty="0" err="1" smtClean="0"/>
              <a:t>Isovector</a:t>
            </a:r>
            <a:r>
              <a:rPr lang="en-US" altLang="ja-JP" dirty="0" smtClean="0"/>
              <a:t> dipole response of  </a:t>
            </a:r>
            <a:r>
              <a:rPr lang="en-US" altLang="ja-JP" baseline="30000" dirty="0" smtClean="0"/>
              <a:t>48-52</a:t>
            </a:r>
            <a:r>
              <a:rPr lang="en-US" altLang="ja-JP" dirty="0" smtClean="0"/>
              <a:t>Ca </a:t>
            </a:r>
          </a:p>
          <a:p>
            <a:pPr>
              <a:buNone/>
            </a:pPr>
            <a:r>
              <a:rPr lang="en-US" altLang="ja-JP" dirty="0" smtClean="0"/>
              <a:t>→ skin thickness, EOS</a:t>
            </a:r>
          </a:p>
          <a:p>
            <a:pPr lvl="1">
              <a:buNone/>
            </a:pPr>
            <a:r>
              <a:rPr lang="en-US" altLang="ja-JP" dirty="0" smtClean="0"/>
              <a:t>PDR strength and </a:t>
            </a:r>
          </a:p>
          <a:p>
            <a:pPr lvl="1">
              <a:buNone/>
            </a:pPr>
            <a:r>
              <a:rPr lang="en-US" altLang="ja-JP" dirty="0" smtClean="0"/>
              <a:t>dipole </a:t>
            </a:r>
            <a:r>
              <a:rPr lang="en-US" altLang="ja-JP" dirty="0" err="1" smtClean="0"/>
              <a:t>polarizability</a:t>
            </a:r>
            <a:endParaRPr kumimoji="1" lang="ja-JP" altLang="en-US" dirty="0"/>
          </a:p>
        </p:txBody>
      </p:sp>
      <p:pic>
        <p:nvPicPr>
          <p:cNvPr id="6" name="図 5" descr="Proposal_Togano_layou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996952"/>
            <a:ext cx="5184576" cy="385064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39552" y="6093296"/>
            <a:ext cx="2525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T. </a:t>
            </a:r>
            <a:r>
              <a:rPr lang="en-US" altLang="ja-JP" dirty="0" err="1" smtClean="0"/>
              <a:t>Inakura</a:t>
            </a:r>
            <a:r>
              <a:rPr lang="en-US" altLang="ja-JP" dirty="0" smtClean="0"/>
              <a:t> et al., arXiv:1306.3089</a:t>
            </a:r>
            <a:endParaRPr kumimoji="1" lang="ja-JP" altLang="en-US" dirty="0"/>
          </a:p>
        </p:txBody>
      </p:sp>
      <p:pic>
        <p:nvPicPr>
          <p:cNvPr id="8" name="図 7" descr="1306.3089v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980843"/>
            <a:ext cx="3707904" cy="204044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50515"/>
            <a:ext cx="2184604" cy="234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2339752" y="1013827"/>
            <a:ext cx="406669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• 200 Crystals: </a:t>
            </a:r>
            <a:r>
              <a:rPr lang="en-US" altLang="ja-JP" sz="1600" dirty="0" err="1" smtClean="0"/>
              <a:t>CsI</a:t>
            </a:r>
            <a:r>
              <a:rPr lang="en-US" altLang="ja-JP" sz="1600" dirty="0" smtClean="0"/>
              <a:t>(</a:t>
            </a:r>
            <a:r>
              <a:rPr lang="en-US" altLang="ja-JP" sz="1600" dirty="0" err="1" smtClean="0"/>
              <a:t>Tl</a:t>
            </a:r>
            <a:r>
              <a:rPr lang="en-US" altLang="ja-JP" sz="1600" dirty="0" smtClean="0"/>
              <a:t>) or </a:t>
            </a:r>
            <a:r>
              <a:rPr lang="en-US" altLang="ja-JP" sz="1600" dirty="0" err="1" smtClean="0"/>
              <a:t>CsI</a:t>
            </a:r>
            <a:r>
              <a:rPr lang="en-US" altLang="ja-JP" sz="1600" dirty="0" smtClean="0"/>
              <a:t>(Na)</a:t>
            </a:r>
          </a:p>
          <a:p>
            <a:r>
              <a:rPr lang="en-US" altLang="ja-JP" sz="1600" dirty="0" smtClean="0"/>
              <a:t>• Thickness: 9.5—15cm</a:t>
            </a:r>
          </a:p>
          <a:p>
            <a:r>
              <a:rPr lang="en-US" altLang="ja-JP" sz="1600" dirty="0" smtClean="0"/>
              <a:t>• Photo peak efficiency 56% for 1MeV (β=0.6)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080120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New Direction of Mass Measurement:</a:t>
            </a:r>
            <a:br>
              <a:rPr lang="en-US" altLang="ja-JP" sz="2800" dirty="0" smtClean="0"/>
            </a:br>
            <a:r>
              <a:rPr lang="en-US" altLang="ja-JP" sz="2800" dirty="0" smtClean="0"/>
              <a:t> </a:t>
            </a:r>
            <a:r>
              <a:rPr lang="en-US" altLang="ja-JP" sz="1800" dirty="0" smtClean="0"/>
              <a:t>A. Ozawa (Tsukuba Univ.) Group</a:t>
            </a:r>
            <a:endParaRPr kumimoji="1" lang="ja-JP" altLang="en-US" sz="2800" dirty="0"/>
          </a:p>
        </p:txBody>
      </p:sp>
      <p:sp>
        <p:nvSpPr>
          <p:cNvPr id="8" name="コンテンツ プレースホルダ 7"/>
          <p:cNvSpPr>
            <a:spLocks noGrp="1"/>
          </p:cNvSpPr>
          <p:nvPr>
            <p:ph idx="1"/>
          </p:nvPr>
        </p:nvSpPr>
        <p:spPr>
          <a:xfrm>
            <a:off x="5292080" y="1772816"/>
            <a:ext cx="3394720" cy="15841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kumimoji="1" lang="en-US" altLang="ja-JP" sz="2400" dirty="0" smtClean="0"/>
              <a:t>Measure mass of </a:t>
            </a:r>
          </a:p>
          <a:p>
            <a:pPr>
              <a:buNone/>
            </a:pPr>
            <a:r>
              <a:rPr kumimoji="1" lang="en-US" altLang="ja-JP" sz="2400" baseline="30000" dirty="0" smtClean="0"/>
              <a:t>78</a:t>
            </a:r>
            <a:r>
              <a:rPr kumimoji="1" lang="en-US" altLang="ja-JP" sz="2400" dirty="0" smtClean="0"/>
              <a:t>Ni </a:t>
            </a:r>
            <a:r>
              <a:rPr lang="en-US" altLang="ja-JP" sz="2400" dirty="0" smtClean="0"/>
              <a:t>with an accuracy </a:t>
            </a:r>
          </a:p>
          <a:p>
            <a:pPr>
              <a:buNone/>
            </a:pPr>
            <a:r>
              <a:rPr lang="en-US" altLang="ja-JP" sz="2400" dirty="0" smtClean="0"/>
              <a:t>of 10</a:t>
            </a:r>
            <a:r>
              <a:rPr lang="en-US" altLang="ja-JP" sz="2400" baseline="30000" dirty="0" smtClean="0"/>
              <a:t>-6</a:t>
            </a:r>
            <a:r>
              <a:rPr lang="en-US" altLang="ja-JP" sz="2400" dirty="0" smtClean="0"/>
              <a:t> to determine L</a:t>
            </a:r>
            <a:endParaRPr kumimoji="1" lang="ja-JP" altLang="en-US" sz="2400" baseline="30000" dirty="0"/>
          </a:p>
        </p:txBody>
      </p:sp>
      <p:pic>
        <p:nvPicPr>
          <p:cNvPr id="6" name="図 5" descr="Mass-rin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5168838" cy="2494463"/>
          </a:xfrm>
          <a:prstGeom prst="rect">
            <a:avLst/>
          </a:prstGeom>
        </p:spPr>
      </p:pic>
      <p:pic>
        <p:nvPicPr>
          <p:cNvPr id="7" name="図 6" descr="Mass-ring-phot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01008"/>
            <a:ext cx="4283968" cy="2838304"/>
          </a:xfrm>
          <a:prstGeom prst="rect">
            <a:avLst/>
          </a:prstGeom>
        </p:spPr>
      </p:pic>
      <p:pic>
        <p:nvPicPr>
          <p:cNvPr id="9" name="図 8" descr="PRC81_054302(Oyamatsu)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3573016"/>
            <a:ext cx="3751336" cy="214699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868144" y="5589240"/>
            <a:ext cx="2981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</a:t>
            </a:r>
            <a:r>
              <a:rPr kumimoji="1" lang="en-US" altLang="ja-JP" dirty="0" err="1" smtClean="0"/>
              <a:t>Oyamatsu</a:t>
            </a:r>
            <a:r>
              <a:rPr kumimoji="1" lang="en-US" altLang="ja-JP" dirty="0" smtClean="0"/>
              <a:t>  and K. Iida, </a:t>
            </a:r>
          </a:p>
          <a:p>
            <a:r>
              <a:rPr kumimoji="1" lang="en-US" altLang="ja-JP" dirty="0" smtClean="0"/>
              <a:t>Phys. Rev. C 81 (2010) 054302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3568" y="6381328"/>
            <a:ext cx="253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Ready for commissioning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Neutron </a:t>
            </a:r>
            <a:r>
              <a:rPr lang="en-US" altLang="ja-JP" dirty="0" smtClean="0"/>
              <a:t>Skin thickness of </a:t>
            </a:r>
            <a:r>
              <a:rPr lang="en-US" altLang="ja-JP" baseline="30000" dirty="0" smtClean="0"/>
              <a:t>132</a:t>
            </a:r>
            <a:r>
              <a:rPr lang="en-US" altLang="ja-JP" dirty="0" smtClean="0"/>
              <a:t>Sn</a:t>
            </a:r>
            <a:r>
              <a:rPr kumimoji="1" lang="en-US" altLang="ja-JP" dirty="0" smtClean="0"/>
              <a:t>:</a:t>
            </a:r>
            <a:br>
              <a:rPr kumimoji="1" lang="en-US" altLang="ja-JP" dirty="0" smtClean="0"/>
            </a:br>
            <a:r>
              <a:rPr lang="en-US" altLang="ja-JP" sz="3100" dirty="0" smtClean="0"/>
              <a:t>ESPRI Group (J. </a:t>
            </a:r>
            <a:r>
              <a:rPr lang="en-US" altLang="ja-JP" sz="3100" dirty="0" err="1" smtClean="0"/>
              <a:t>Zenihiro</a:t>
            </a:r>
            <a:r>
              <a:rPr lang="en-US" altLang="ja-JP" sz="3100" dirty="0" smtClean="0"/>
              <a:t> et al.)</a:t>
            </a:r>
            <a:endParaRPr kumimoji="1" lang="ja-JP" altLang="en-US" dirty="0"/>
          </a:p>
        </p:txBody>
      </p:sp>
      <p:pic>
        <p:nvPicPr>
          <p:cNvPr id="6" name="コンテンツ プレースホルダ 5" descr="juzo-8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7632848" cy="3869854"/>
          </a:xfrm>
        </p:spPr>
      </p:pic>
      <p:pic>
        <p:nvPicPr>
          <p:cNvPr id="7" name="図 6" descr="juzo-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107052"/>
            <a:ext cx="4430067" cy="241691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11560" y="4725144"/>
            <a:ext cx="332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Elastic Scattering of Protons with RI beam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31640" y="5661248"/>
            <a:ext cx="259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Approved ; in preparation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ja-JP" b="1" dirty="0" smtClean="0"/>
              <a:t>Group B03</a:t>
            </a:r>
            <a:br>
              <a:rPr lang="en-US" altLang="ja-JP" b="1" dirty="0" smtClean="0"/>
            </a:br>
            <a:r>
              <a:rPr lang="en-US" altLang="ja-JP" dirty="0" smtClean="0">
                <a:solidFill>
                  <a:srgbClr val="663300"/>
                </a:solidFill>
              </a:rPr>
              <a:t> </a:t>
            </a:r>
            <a:r>
              <a:rPr lang="en-US" altLang="ja-JP" sz="2200" dirty="0" smtClean="0">
                <a:solidFill>
                  <a:srgbClr val="663300"/>
                </a:solidFill>
              </a:rPr>
              <a:t>“EOS for Low-Density Neutron-Rich </a:t>
            </a:r>
            <a:r>
              <a:rPr lang="en-US" altLang="ja-JP" sz="2200" dirty="0" err="1" smtClean="0">
                <a:solidFill>
                  <a:srgbClr val="663300"/>
                </a:solidFill>
              </a:rPr>
              <a:t>Nuetron</a:t>
            </a:r>
            <a:r>
              <a:rPr lang="en-US" altLang="ja-JP" sz="2200" dirty="0" smtClean="0">
                <a:solidFill>
                  <a:srgbClr val="663300"/>
                </a:solidFill>
              </a:rPr>
              <a:t> Matter studied by Cold Atoms”</a:t>
            </a:r>
            <a:r>
              <a:rPr lang="en-US" altLang="ja-JP" sz="2200" b="1" dirty="0" smtClean="0"/>
              <a:t>  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sz="2200" b="1" dirty="0" smtClean="0"/>
              <a:t>Visualize low density neutron-like matter</a:t>
            </a:r>
            <a:r>
              <a:rPr lang="ja-JP" altLang="en-US" b="1" dirty="0" smtClean="0"/>
              <a:t/>
            </a:r>
            <a:br>
              <a:rPr lang="ja-JP" altLang="en-US" b="1" dirty="0" smtClean="0"/>
            </a:br>
            <a:endParaRPr kumimoji="1" lang="ja-JP" altLang="en-US" dirty="0"/>
          </a:p>
        </p:txBody>
      </p:sp>
      <p:pic>
        <p:nvPicPr>
          <p:cNvPr id="6" name="コンテンツ プレースホルダ 5" descr="2013年新学術研究会(堀越)-4-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67333"/>
            <a:ext cx="3716054" cy="4525963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1043608" y="620769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Laser cooling</a:t>
            </a:r>
            <a:endParaRPr kumimoji="1" lang="ja-JP" altLang="en-US" sz="2400" dirty="0"/>
          </a:p>
        </p:txBody>
      </p:sp>
      <p:pic>
        <p:nvPicPr>
          <p:cNvPr id="8" name="図 7" descr="2013年新学術研究会(堀越)-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539107"/>
            <a:ext cx="4729155" cy="152985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211196" y="3039343"/>
            <a:ext cx="2457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optical dipole </a:t>
            </a:r>
            <a:r>
              <a:rPr lang="en-US" altLang="ja-JP" sz="2400" dirty="0" smtClean="0"/>
              <a:t>trap</a:t>
            </a:r>
            <a:endParaRPr kumimoji="1" lang="ja-JP" altLang="en-US" sz="2400" dirty="0"/>
          </a:p>
        </p:txBody>
      </p:sp>
      <p:pic>
        <p:nvPicPr>
          <p:cNvPr id="10" name="図 9" descr="kickoff_horikoshi-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447434"/>
            <a:ext cx="4535327" cy="3410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017426"/>
            <a:ext cx="5688632" cy="57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581128"/>
            <a:ext cx="4887094" cy="213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5580112" y="3501008"/>
            <a:ext cx="3851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0.3 </a:t>
            </a:r>
            <a:r>
              <a:rPr lang="en-US" altLang="ja-JP" b="1" dirty="0" err="1" smtClean="0"/>
              <a:t>keV</a:t>
            </a:r>
            <a:r>
              <a:rPr lang="en-US" altLang="ja-JP" b="1" dirty="0" smtClean="0"/>
              <a:t> - 600 </a:t>
            </a:r>
            <a:r>
              <a:rPr lang="en-US" altLang="ja-JP" b="1" dirty="0" err="1" smtClean="0"/>
              <a:t>keV</a:t>
            </a:r>
            <a:r>
              <a:rPr lang="en-US" altLang="ja-JP" b="1" dirty="0" smtClean="0"/>
              <a:t> : Four Instruments</a:t>
            </a:r>
          </a:p>
          <a:p>
            <a:r>
              <a:rPr lang="en-US" altLang="ja-JP" b="1" dirty="0" smtClean="0"/>
              <a:t>including Hard X-ray Focusing optics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724128" y="2854677"/>
            <a:ext cx="293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Wide Band /High Sensitivity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Observation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375" y="-71250"/>
            <a:ext cx="731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 smtClean="0">
                <a:latin typeface="+mj-lt"/>
              </a:rPr>
              <a:t>Group C01</a:t>
            </a:r>
          </a:p>
          <a:p>
            <a:r>
              <a:rPr lang="en-US" altLang="ja-JP" sz="2000" dirty="0" smtClean="0">
                <a:solidFill>
                  <a:srgbClr val="006600"/>
                </a:solidFill>
              </a:rPr>
              <a:t>“New Development of Research on Neutron Stars</a:t>
            </a:r>
          </a:p>
          <a:p>
            <a:r>
              <a:rPr lang="en-US" altLang="ja-JP" sz="2000" dirty="0" smtClean="0">
                <a:solidFill>
                  <a:srgbClr val="006600"/>
                </a:solidFill>
              </a:rPr>
              <a:t> by X- and Gamma-Rays Observatory”</a:t>
            </a:r>
            <a:endParaRPr kumimoji="1" lang="ja-JP" altLang="en-US" sz="4000" b="1" dirty="0">
              <a:latin typeface="+mj-lt"/>
            </a:endParaRPr>
          </a:p>
        </p:txBody>
      </p:sp>
      <p:pic>
        <p:nvPicPr>
          <p:cNvPr id="9" name="図 8" descr="Japanese-New-Approach-to-N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26015"/>
            <a:ext cx="3347863" cy="2510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20080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Gravitational Red-shifts of absorption lines                  </a:t>
            </a:r>
            <a:r>
              <a:rPr lang="en-US" altLang="ja-JP" sz="2800" dirty="0" smtClean="0"/>
              <a:t>precise determination of radius (</a:t>
            </a:r>
            <a:r>
              <a:rPr lang="en-US" altLang="ja-JP" sz="2800" dirty="0" err="1" smtClean="0"/>
              <a:t>Terzan</a:t>
            </a:r>
            <a:r>
              <a:rPr lang="en-US" altLang="ja-JP" sz="2800" dirty="0" smtClean="0"/>
              <a:t> 5 X2)</a:t>
            </a:r>
            <a:endParaRPr kumimoji="1" lang="ja-JP" altLang="en-US" sz="2800" dirty="0"/>
          </a:p>
        </p:txBody>
      </p:sp>
      <p:pic>
        <p:nvPicPr>
          <p:cNvPr id="4" name="コンテンツ プレースホルダ 3" descr="ASTRO-H_Takahashi_理研publi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0"/>
            <a:ext cx="8023068" cy="60124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We have</a:t>
            </a:r>
            <a:r>
              <a:rPr kumimoji="1" lang="en-US" altLang="ja-JP" dirty="0" smtClean="0"/>
              <a:t> formed a new research field under the name of “Neutron Star Matter”.</a:t>
            </a:r>
          </a:p>
          <a:p>
            <a:r>
              <a:rPr lang="en-US" altLang="ja-JP" dirty="0" smtClean="0"/>
              <a:t>We are getting ready for performing several experiments using either J-PARC or RIBF.</a:t>
            </a:r>
          </a:p>
          <a:p>
            <a:r>
              <a:rPr kumimoji="1" lang="en-US" altLang="ja-JP" dirty="0" err="1" smtClean="0"/>
              <a:t>Astro</a:t>
            </a:r>
            <a:r>
              <a:rPr kumimoji="1" lang="en-US" altLang="ja-JP" dirty="0" smtClean="0"/>
              <a:t>-H is nearly ready for </a:t>
            </a:r>
            <a:r>
              <a:rPr lang="en-US" altLang="ja-JP" dirty="0" smtClean="0"/>
              <a:t>the</a:t>
            </a:r>
            <a:r>
              <a:rPr kumimoji="1" lang="en-US" altLang="ja-JP" dirty="0" smtClean="0"/>
              <a:t> launch in 2015. </a:t>
            </a:r>
          </a:p>
          <a:p>
            <a:r>
              <a:rPr lang="en-US" altLang="ja-JP" dirty="0" smtClean="0"/>
              <a:t>Theoretical supports are getting stronger.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b="1">
                <a:solidFill>
                  <a:schemeClr val="bg1"/>
                </a:solidFill>
              </a:rPr>
              <a:t>r</a:t>
            </a:r>
          </a:p>
        </p:txBody>
      </p:sp>
      <p:pic>
        <p:nvPicPr>
          <p:cNvPr id="5124" name="Picture 3" descr="nsta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7063" y="3238500"/>
            <a:ext cx="259556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6100763" y="5815137"/>
            <a:ext cx="3043237" cy="56619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altLang="ja-JP" sz="2200" b="1" dirty="0">
                <a:solidFill>
                  <a:schemeClr val="bg1"/>
                </a:solidFill>
              </a:rPr>
              <a:t>  </a:t>
            </a:r>
            <a:r>
              <a:rPr lang="en-US" altLang="ja-JP" sz="1600" b="1" dirty="0">
                <a:solidFill>
                  <a:schemeClr val="bg1"/>
                </a:solidFill>
              </a:rPr>
              <a:t>⇒ 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Nature of Neutron Matter</a:t>
            </a:r>
            <a:endParaRPr lang="en-US" altLang="ja-JP" sz="2200" b="1" dirty="0">
              <a:solidFill>
                <a:schemeClr val="bg1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157413" y="1795463"/>
            <a:ext cx="5083175" cy="3503612"/>
            <a:chOff x="1309" y="787"/>
            <a:chExt cx="3202" cy="2207"/>
          </a:xfrm>
        </p:grpSpPr>
        <p:sp>
          <p:nvSpPr>
            <p:cNvPr id="5158" name="Line 9"/>
            <p:cNvSpPr>
              <a:spLocks noChangeShapeType="1"/>
            </p:cNvSpPr>
            <p:nvPr/>
          </p:nvSpPr>
          <p:spPr bwMode="auto">
            <a:xfrm flipV="1">
              <a:off x="1854" y="798"/>
              <a:ext cx="912" cy="2196"/>
            </a:xfrm>
            <a:prstGeom prst="line">
              <a:avLst/>
            </a:prstGeom>
            <a:noFill/>
            <a:ln w="76200">
              <a:solidFill>
                <a:srgbClr val="CCFF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59" name="Line 10"/>
            <p:cNvSpPr>
              <a:spLocks noChangeShapeType="1"/>
            </p:cNvSpPr>
            <p:nvPr/>
          </p:nvSpPr>
          <p:spPr bwMode="auto">
            <a:xfrm flipV="1">
              <a:off x="1309" y="787"/>
              <a:ext cx="1452" cy="990"/>
            </a:xfrm>
            <a:prstGeom prst="line">
              <a:avLst/>
            </a:prstGeom>
            <a:noFill/>
            <a:ln w="76200">
              <a:solidFill>
                <a:srgbClr val="CCFF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60" name="Line 11"/>
            <p:cNvSpPr>
              <a:spLocks noChangeShapeType="1"/>
            </p:cNvSpPr>
            <p:nvPr/>
          </p:nvSpPr>
          <p:spPr bwMode="auto">
            <a:xfrm flipH="1" flipV="1">
              <a:off x="2774" y="788"/>
              <a:ext cx="1737" cy="1383"/>
            </a:xfrm>
            <a:prstGeom prst="line">
              <a:avLst/>
            </a:prstGeom>
            <a:noFill/>
            <a:ln w="76200">
              <a:solidFill>
                <a:srgbClr val="CCFF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127" name="Rectangle 12"/>
          <p:cNvSpPr>
            <a:spLocks noChangeArrowheads="1"/>
          </p:cNvSpPr>
          <p:nvPr/>
        </p:nvSpPr>
        <p:spPr bwMode="auto">
          <a:xfrm>
            <a:off x="5788025" y="1258888"/>
            <a:ext cx="24955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ja-JP" altLang="ja-JP" b="1" i="1">
              <a:solidFill>
                <a:srgbClr val="CC0000"/>
              </a:solidFill>
            </a:endParaRPr>
          </a:p>
        </p:txBody>
      </p:sp>
      <p:sp>
        <p:nvSpPr>
          <p:cNvPr id="159758" name="Rectangle 14"/>
          <p:cNvSpPr>
            <a:spLocks noChangeArrowheads="1"/>
          </p:cNvSpPr>
          <p:nvPr/>
        </p:nvSpPr>
        <p:spPr bwMode="auto">
          <a:xfrm>
            <a:off x="3700463" y="1779588"/>
            <a:ext cx="1506537" cy="501650"/>
          </a:xfrm>
          <a:prstGeom prst="rect">
            <a:avLst/>
          </a:prstGeom>
          <a:solidFill>
            <a:schemeClr val="tx2"/>
          </a:solidFill>
          <a:ln w="190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2400" b="1" dirty="0" smtClean="0">
                <a:solidFill>
                  <a:srgbClr val="CCFFCC"/>
                </a:solidFill>
              </a:rPr>
              <a:t>Theory</a:t>
            </a:r>
            <a:endParaRPr lang="ja-JP" altLang="en-US" sz="2400" b="1" dirty="0">
              <a:solidFill>
                <a:srgbClr val="CCFFCC"/>
              </a:solidFill>
            </a:endParaRP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484313" y="2965450"/>
            <a:ext cx="5829300" cy="3000375"/>
            <a:chOff x="879" y="2618"/>
            <a:chExt cx="3672" cy="1956"/>
          </a:xfrm>
        </p:grpSpPr>
        <p:sp>
          <p:nvSpPr>
            <p:cNvPr id="5155" name="Oval 22"/>
            <p:cNvSpPr>
              <a:spLocks noChangeArrowheads="1"/>
            </p:cNvSpPr>
            <p:nvPr/>
          </p:nvSpPr>
          <p:spPr bwMode="auto">
            <a:xfrm>
              <a:off x="879" y="2622"/>
              <a:ext cx="3643" cy="1914"/>
            </a:xfrm>
            <a:prstGeom prst="ellipse">
              <a:avLst/>
            </a:prstGeom>
            <a:noFill/>
            <a:ln w="76200">
              <a:solidFill>
                <a:srgbClr val="CCFF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56" name="Oval 23"/>
            <p:cNvSpPr>
              <a:spLocks noChangeArrowheads="1"/>
            </p:cNvSpPr>
            <p:nvPr/>
          </p:nvSpPr>
          <p:spPr bwMode="auto">
            <a:xfrm>
              <a:off x="899" y="2625"/>
              <a:ext cx="3643" cy="1873"/>
            </a:xfrm>
            <a:prstGeom prst="ellipse">
              <a:avLst/>
            </a:prstGeom>
            <a:noFill/>
            <a:ln w="76200">
              <a:solidFill>
                <a:srgbClr val="CCFF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57" name="Oval 24"/>
            <p:cNvSpPr>
              <a:spLocks noChangeArrowheads="1"/>
            </p:cNvSpPr>
            <p:nvPr/>
          </p:nvSpPr>
          <p:spPr bwMode="auto">
            <a:xfrm>
              <a:off x="908" y="2618"/>
              <a:ext cx="3643" cy="1956"/>
            </a:xfrm>
            <a:prstGeom prst="ellipse">
              <a:avLst/>
            </a:prstGeom>
            <a:noFill/>
            <a:ln w="76200">
              <a:solidFill>
                <a:srgbClr val="CCFF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0" y="4869160"/>
            <a:ext cx="4703763" cy="1566862"/>
            <a:chOff x="16" y="2915"/>
            <a:chExt cx="2975" cy="927"/>
          </a:xfrm>
        </p:grpSpPr>
        <p:pic>
          <p:nvPicPr>
            <p:cNvPr id="5153" name="Picture 26" descr="JPARCcor"/>
            <p:cNvPicPr>
              <a:picLocks noChangeAspect="1" noChangeArrowheads="1"/>
            </p:cNvPicPr>
            <p:nvPr/>
          </p:nvPicPr>
          <p:blipFill>
            <a:blip r:embed="rId5" cstate="print">
              <a:lum bright="-12000" contrast="18000"/>
            </a:blip>
            <a:srcRect l="6644" t="37320" r="7762" b="4543"/>
            <a:stretch>
              <a:fillRect/>
            </a:stretch>
          </p:blipFill>
          <p:spPr bwMode="auto">
            <a:xfrm>
              <a:off x="16" y="2951"/>
              <a:ext cx="2975" cy="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54" name="Rectangle 27"/>
            <p:cNvSpPr>
              <a:spLocks noChangeArrowheads="1"/>
            </p:cNvSpPr>
            <p:nvPr/>
          </p:nvSpPr>
          <p:spPr bwMode="auto">
            <a:xfrm>
              <a:off x="89" y="2915"/>
              <a:ext cx="1288" cy="250"/>
            </a:xfrm>
            <a:prstGeom prst="rect">
              <a:avLst/>
            </a:prstGeom>
            <a:solidFill>
              <a:srgbClr val="FEE3DE"/>
            </a:solidFill>
            <a:ln w="9525">
              <a:solidFill>
                <a:srgbClr val="990033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altLang="ja-JP" sz="2400" b="1" i="1" dirty="0" smtClean="0">
                  <a:solidFill>
                    <a:srgbClr val="CC0000"/>
                  </a:solidFill>
                </a:rPr>
                <a:t>J-PARC</a:t>
              </a:r>
              <a:endParaRPr lang="en-US" altLang="ja-JP" sz="2400" b="1" i="1" dirty="0">
                <a:solidFill>
                  <a:srgbClr val="CC0000"/>
                </a:solidFill>
              </a:endParaRPr>
            </a:p>
          </p:txBody>
        </p:sp>
      </p:grpSp>
      <p:sp>
        <p:nvSpPr>
          <p:cNvPr id="5131" name="Rectangle 29"/>
          <p:cNvSpPr>
            <a:spLocks noChangeArrowheads="1"/>
          </p:cNvSpPr>
          <p:nvPr/>
        </p:nvSpPr>
        <p:spPr bwMode="auto">
          <a:xfrm>
            <a:off x="181225" y="4150363"/>
            <a:ext cx="2767013" cy="5207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altLang="ja-JP" sz="2200" b="1" dirty="0" smtClean="0">
                <a:solidFill>
                  <a:schemeClr val="bg1"/>
                </a:solidFill>
              </a:rPr>
              <a:t>⇒</a:t>
            </a:r>
            <a:r>
              <a:rPr lang="en-US" altLang="ja-JP" sz="2200" dirty="0" smtClean="0">
                <a:solidFill>
                  <a:schemeClr val="bg1"/>
                </a:solidFill>
              </a:rPr>
              <a:t>Radius of Neutron Star</a:t>
            </a:r>
            <a:endParaRPr lang="ja-JP" altLang="en-US" sz="2200" b="1" dirty="0">
              <a:solidFill>
                <a:schemeClr val="bg1"/>
              </a:solidFill>
            </a:endParaRPr>
          </a:p>
        </p:txBody>
      </p:sp>
      <p:pic>
        <p:nvPicPr>
          <p:cNvPr id="5132" name="Picture 34" descr="RIBF"/>
          <p:cNvPicPr>
            <a:picLocks noChangeAspect="1" noChangeArrowheads="1"/>
          </p:cNvPicPr>
          <p:nvPr/>
        </p:nvPicPr>
        <p:blipFill>
          <a:blip r:embed="rId6" cstate="print"/>
          <a:srcRect l="4050" t="1942" r="5963" b="1187"/>
          <a:stretch>
            <a:fillRect/>
          </a:stretch>
        </p:blipFill>
        <p:spPr bwMode="auto">
          <a:xfrm>
            <a:off x="6207125" y="2511425"/>
            <a:ext cx="2936875" cy="2185988"/>
          </a:xfrm>
          <a:prstGeom prst="rect">
            <a:avLst/>
          </a:prstGeom>
          <a:solidFill>
            <a:srgbClr val="FEE3DE"/>
          </a:solidFill>
          <a:ln w="9525">
            <a:noFill/>
            <a:miter lim="800000"/>
            <a:headEnd/>
            <a:tailEnd/>
          </a:ln>
        </p:spPr>
      </p:pic>
      <p:sp>
        <p:nvSpPr>
          <p:cNvPr id="5133" name="Rectangle 35"/>
          <p:cNvSpPr>
            <a:spLocks noChangeArrowheads="1"/>
          </p:cNvSpPr>
          <p:nvPr/>
        </p:nvSpPr>
        <p:spPr bwMode="auto">
          <a:xfrm>
            <a:off x="6272213" y="2062163"/>
            <a:ext cx="2136775" cy="358725"/>
          </a:xfrm>
          <a:prstGeom prst="rect">
            <a:avLst/>
          </a:prstGeom>
          <a:solidFill>
            <a:srgbClr val="FEE3DE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2400" b="1" i="1" dirty="0" smtClean="0">
                <a:solidFill>
                  <a:srgbClr val="CC0000"/>
                </a:solidFill>
              </a:rPr>
              <a:t>RIBF</a:t>
            </a:r>
            <a:endParaRPr lang="en-US" altLang="ja-JP" sz="2400" b="1" i="1" dirty="0">
              <a:solidFill>
                <a:srgbClr val="CC0000"/>
              </a:solidFill>
            </a:endParaRPr>
          </a:p>
        </p:txBody>
      </p:sp>
      <p:sp>
        <p:nvSpPr>
          <p:cNvPr id="5134" name="Line 42"/>
          <p:cNvSpPr>
            <a:spLocks noChangeShapeType="1"/>
          </p:cNvSpPr>
          <p:nvPr/>
        </p:nvSpPr>
        <p:spPr bwMode="auto">
          <a:xfrm rot="979093" flipV="1">
            <a:off x="5235575" y="3897313"/>
            <a:ext cx="1252538" cy="395287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135" name="Rectangle 6"/>
          <p:cNvSpPr>
            <a:spLocks noChangeArrowheads="1"/>
          </p:cNvSpPr>
          <p:nvPr/>
        </p:nvSpPr>
        <p:spPr bwMode="auto">
          <a:xfrm>
            <a:off x="0" y="6237312"/>
            <a:ext cx="3228975" cy="620688"/>
          </a:xfrm>
          <a:prstGeom prst="rect">
            <a:avLst/>
          </a:prstGeom>
          <a:solidFill>
            <a:schemeClr val="tx2"/>
          </a:solidFill>
          <a:ln w="190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2400" b="1" dirty="0" smtClean="0">
                <a:solidFill>
                  <a:srgbClr val="CCFFCC"/>
                </a:solidFill>
              </a:rPr>
              <a:t>Strangeness </a:t>
            </a:r>
          </a:p>
          <a:p>
            <a:pPr algn="ctr"/>
            <a:r>
              <a:rPr lang="en-US" altLang="ja-JP" sz="2400" b="1" dirty="0" smtClean="0">
                <a:solidFill>
                  <a:srgbClr val="CCFFCC"/>
                </a:solidFill>
              </a:rPr>
              <a:t>Nuclear Physics</a:t>
            </a:r>
            <a:endParaRPr lang="ja-JP" altLang="en-US" sz="1600" b="1" dirty="0">
              <a:solidFill>
                <a:srgbClr val="CCFFCC"/>
              </a:solidFill>
            </a:endParaRPr>
          </a:p>
        </p:txBody>
      </p:sp>
      <p:pic>
        <p:nvPicPr>
          <p:cNvPr id="5136" name="Picture 50" descr="pct04"/>
          <p:cNvPicPr>
            <a:picLocks noChangeAspect="1" noChangeArrowheads="1"/>
          </p:cNvPicPr>
          <p:nvPr/>
        </p:nvPicPr>
        <p:blipFill>
          <a:blip r:embed="rId7" cstate="print"/>
          <a:srcRect l="3250" t="13251" r="751"/>
          <a:stretch>
            <a:fillRect/>
          </a:stretch>
        </p:blipFill>
        <p:spPr bwMode="auto">
          <a:xfrm>
            <a:off x="390525" y="688975"/>
            <a:ext cx="22987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Rectangle 38"/>
          <p:cNvSpPr>
            <a:spLocks noChangeArrowheads="1"/>
          </p:cNvSpPr>
          <p:nvPr/>
        </p:nvSpPr>
        <p:spPr bwMode="auto">
          <a:xfrm>
            <a:off x="219075" y="758825"/>
            <a:ext cx="1639888" cy="437927"/>
          </a:xfrm>
          <a:prstGeom prst="rect">
            <a:avLst/>
          </a:prstGeom>
          <a:solidFill>
            <a:srgbClr val="FEE3DE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2400" b="1" i="1" dirty="0" smtClean="0">
                <a:solidFill>
                  <a:srgbClr val="CC0000"/>
                </a:solidFill>
              </a:rPr>
              <a:t>ASTRO-H</a:t>
            </a:r>
            <a:endParaRPr lang="en-US" altLang="ja-JP" sz="2400" b="1" i="1" dirty="0">
              <a:solidFill>
                <a:srgbClr val="CC0000"/>
              </a:solidFill>
            </a:endParaRPr>
          </a:p>
        </p:txBody>
      </p:sp>
      <p:sp>
        <p:nvSpPr>
          <p:cNvPr id="2" name="Rectangle 44"/>
          <p:cNvSpPr>
            <a:spLocks noChangeArrowheads="1"/>
          </p:cNvSpPr>
          <p:nvPr/>
        </p:nvSpPr>
        <p:spPr bwMode="auto">
          <a:xfrm>
            <a:off x="2446275" y="1052736"/>
            <a:ext cx="3949675" cy="487996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Understand Internal structure of Neutron Star</a:t>
            </a:r>
            <a:r>
              <a:rPr lang="ja-JP" altLang="en-US" sz="2000" b="1" dirty="0">
                <a:solidFill>
                  <a:schemeClr val="bg1"/>
                </a:solidFill>
              </a:rPr>
              <a:t>　　</a:t>
            </a:r>
          </a:p>
        </p:txBody>
      </p:sp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2411760" y="260648"/>
            <a:ext cx="4248472" cy="511745"/>
          </a:xfrm>
          <a:prstGeom prst="rect">
            <a:avLst/>
          </a:prstGeom>
          <a:solidFill>
            <a:schemeClr val="tx2"/>
          </a:solidFill>
          <a:ln w="9525">
            <a:solidFill>
              <a:srgbClr val="FFA7C4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A7C4"/>
                </a:solidFill>
              </a:rPr>
              <a:t>New field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A7C4"/>
                </a:solidFill>
              </a:rPr>
              <a:t>“Material Science of Quarks”</a:t>
            </a:r>
            <a:endParaRPr lang="en-US" altLang="ja-JP" sz="2000" b="1" dirty="0">
              <a:solidFill>
                <a:srgbClr val="FFA7C4"/>
              </a:solidFill>
            </a:endParaRPr>
          </a:p>
        </p:txBody>
      </p:sp>
      <p:sp>
        <p:nvSpPr>
          <p:cNvPr id="159789" name="AutoShape 45"/>
          <p:cNvSpPr>
            <a:spLocks noChangeArrowheads="1"/>
          </p:cNvSpPr>
          <p:nvPr/>
        </p:nvSpPr>
        <p:spPr bwMode="auto">
          <a:xfrm>
            <a:off x="4208463" y="811436"/>
            <a:ext cx="431800" cy="241300"/>
          </a:xfrm>
          <a:prstGeom prst="upArrow">
            <a:avLst>
              <a:gd name="adj1" fmla="val 44120"/>
              <a:gd name="adj2" fmla="val 51315"/>
            </a:avLst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5142" name="Rectangle 31"/>
          <p:cNvSpPr>
            <a:spLocks noChangeArrowheads="1"/>
          </p:cNvSpPr>
          <p:nvPr/>
        </p:nvSpPr>
        <p:spPr bwMode="auto">
          <a:xfrm>
            <a:off x="6347196" y="5229225"/>
            <a:ext cx="2257252" cy="461665"/>
          </a:xfrm>
          <a:prstGeom prst="rect">
            <a:avLst/>
          </a:prstGeom>
          <a:solidFill>
            <a:schemeClr val="tx2"/>
          </a:solidFill>
          <a:ln w="190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CCFFCC"/>
                </a:solidFill>
              </a:rPr>
              <a:t>Cold Atomic Gas</a:t>
            </a:r>
            <a:endParaRPr lang="ja-JP" altLang="en-US" sz="2400" b="1" dirty="0">
              <a:solidFill>
                <a:srgbClr val="CCFFCC"/>
              </a:solidFill>
            </a:endParaRPr>
          </a:p>
        </p:txBody>
      </p:sp>
      <p:sp>
        <p:nvSpPr>
          <p:cNvPr id="5143" name="Rectangle 32"/>
          <p:cNvSpPr>
            <a:spLocks noChangeArrowheads="1"/>
          </p:cNvSpPr>
          <p:nvPr/>
        </p:nvSpPr>
        <p:spPr bwMode="auto">
          <a:xfrm>
            <a:off x="6022975" y="4437112"/>
            <a:ext cx="2806700" cy="650826"/>
          </a:xfrm>
          <a:prstGeom prst="rect">
            <a:avLst/>
          </a:prstGeom>
          <a:solidFill>
            <a:schemeClr val="tx2"/>
          </a:solidFill>
          <a:ln w="190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2400" b="1" dirty="0" smtClean="0">
                <a:solidFill>
                  <a:srgbClr val="CCFFCC"/>
                </a:solidFill>
              </a:rPr>
              <a:t>Neutron-Rich Nuclear Physics</a:t>
            </a:r>
            <a:endParaRPr lang="ja-JP" altLang="en-US" sz="1600" b="1" dirty="0">
              <a:solidFill>
                <a:srgbClr val="CCFFCC"/>
              </a:solidFill>
            </a:endParaRPr>
          </a:p>
        </p:txBody>
      </p:sp>
      <p:sp>
        <p:nvSpPr>
          <p:cNvPr id="5144" name="Rectangle 7"/>
          <p:cNvSpPr>
            <a:spLocks noChangeArrowheads="1"/>
          </p:cNvSpPr>
          <p:nvPr/>
        </p:nvSpPr>
        <p:spPr bwMode="auto">
          <a:xfrm>
            <a:off x="3059832" y="6309320"/>
            <a:ext cx="382520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altLang="ja-JP" b="1" dirty="0" smtClean="0">
                <a:solidFill>
                  <a:schemeClr val="bg1"/>
                </a:solidFill>
              </a:rPr>
              <a:t>⇒Interaction between hyperons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5145" name="Rectangle 28"/>
          <p:cNvSpPr>
            <a:spLocks noChangeArrowheads="1"/>
          </p:cNvSpPr>
          <p:nvPr/>
        </p:nvSpPr>
        <p:spPr bwMode="auto">
          <a:xfrm>
            <a:off x="371475" y="3501008"/>
            <a:ext cx="2255838" cy="607442"/>
          </a:xfrm>
          <a:prstGeom prst="rect">
            <a:avLst/>
          </a:prstGeom>
          <a:solidFill>
            <a:schemeClr val="tx2"/>
          </a:solidFill>
          <a:ln w="190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2400" b="1" dirty="0" smtClean="0">
                <a:solidFill>
                  <a:srgbClr val="CCFFCC"/>
                </a:solidFill>
              </a:rPr>
              <a:t>X-ray Observation</a:t>
            </a:r>
            <a:endParaRPr lang="ja-JP" altLang="en-US" sz="2400" b="1" dirty="0">
              <a:solidFill>
                <a:srgbClr val="CCFFCC"/>
              </a:solidFill>
            </a:endParaRPr>
          </a:p>
        </p:txBody>
      </p:sp>
      <p:sp>
        <p:nvSpPr>
          <p:cNvPr id="5146" name="Line 42"/>
          <p:cNvSpPr>
            <a:spLocks noChangeShapeType="1"/>
          </p:cNvSpPr>
          <p:nvPr/>
        </p:nvSpPr>
        <p:spPr bwMode="auto">
          <a:xfrm rot="979093">
            <a:off x="2474913" y="3430588"/>
            <a:ext cx="938212" cy="377825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147" name="Line 18"/>
          <p:cNvSpPr>
            <a:spLocks noChangeShapeType="1"/>
          </p:cNvSpPr>
          <p:nvPr/>
        </p:nvSpPr>
        <p:spPr bwMode="auto">
          <a:xfrm rot="18208192" flipV="1">
            <a:off x="4094956" y="4588669"/>
            <a:ext cx="777875" cy="179388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" name="AutoShape 45"/>
          <p:cNvSpPr>
            <a:spLocks noChangeArrowheads="1"/>
          </p:cNvSpPr>
          <p:nvPr/>
        </p:nvSpPr>
        <p:spPr bwMode="auto">
          <a:xfrm>
            <a:off x="4219575" y="1556792"/>
            <a:ext cx="431800" cy="241300"/>
          </a:xfrm>
          <a:prstGeom prst="upArrow">
            <a:avLst>
              <a:gd name="adj1" fmla="val 44120"/>
              <a:gd name="adj2" fmla="val 5131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5150" name="Rectangle 29"/>
          <p:cNvSpPr>
            <a:spLocks noChangeArrowheads="1"/>
          </p:cNvSpPr>
          <p:nvPr/>
        </p:nvSpPr>
        <p:spPr bwMode="auto">
          <a:xfrm>
            <a:off x="3011574" y="2301380"/>
            <a:ext cx="2767012" cy="50405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altLang="ja-JP" sz="2200" b="1" dirty="0" smtClean="0">
                <a:solidFill>
                  <a:schemeClr val="bg1"/>
                </a:solidFill>
              </a:rPr>
              <a:t>Determine</a:t>
            </a:r>
            <a:r>
              <a:rPr lang="ja-JP" altLang="en-US" sz="2200" b="1" dirty="0" smtClean="0">
                <a:solidFill>
                  <a:schemeClr val="bg1"/>
                </a:solidFill>
              </a:rPr>
              <a:t>“</a:t>
            </a:r>
            <a:r>
              <a:rPr lang="en-US" altLang="ja-JP" sz="2200" b="1" dirty="0" smtClean="0">
                <a:solidFill>
                  <a:schemeClr val="bg1"/>
                </a:solidFill>
              </a:rPr>
              <a:t>EOS “of nuclear Matter</a:t>
            </a:r>
            <a:endParaRPr lang="ja-JP" altLang="en-US" sz="2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87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9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8" grpId="0" animBg="1"/>
      <p:bldP spid="2" grpId="0" animBg="1"/>
      <p:bldP spid="3" grpId="0" animBg="1"/>
      <p:bldP spid="159789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OS"/>
          <p:cNvPicPr>
            <a:picLocks noChangeAspect="1" noChangeArrowheads="1"/>
          </p:cNvPicPr>
          <p:nvPr/>
        </p:nvPicPr>
        <p:blipFill>
          <a:blip r:embed="rId3" cstate="print"/>
          <a:srcRect l="17438" t="2466" r="8063" b="4507"/>
          <a:stretch>
            <a:fillRect/>
          </a:stretch>
        </p:blipFill>
        <p:spPr bwMode="auto">
          <a:xfrm>
            <a:off x="1077913" y="1028700"/>
            <a:ext cx="4741862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nstar2"/>
          <p:cNvPicPr>
            <a:picLocks noChangeAspect="1" noChangeArrowheads="1"/>
          </p:cNvPicPr>
          <p:nvPr/>
        </p:nvPicPr>
        <p:blipFill>
          <a:blip r:embed="rId4" cstate="print"/>
          <a:srcRect l="38681" b="31952"/>
          <a:stretch>
            <a:fillRect/>
          </a:stretch>
        </p:blipFill>
        <p:spPr bwMode="auto">
          <a:xfrm>
            <a:off x="1690688" y="3467100"/>
            <a:ext cx="17875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>
            <a:spLocks noChangeArrowheads="1"/>
          </p:cNvSpPr>
          <p:nvPr/>
        </p:nvSpPr>
        <p:spPr bwMode="auto">
          <a:xfrm>
            <a:off x="3529013" y="2855913"/>
            <a:ext cx="922337" cy="411162"/>
          </a:xfrm>
          <a:prstGeom prst="rect">
            <a:avLst/>
          </a:prstGeom>
          <a:noFill/>
          <a:ln w="38100" algn="ctr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175125" y="3203575"/>
            <a:ext cx="609600" cy="628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342" name="正方形/長方形 12"/>
          <p:cNvSpPr>
            <a:spLocks noChangeArrowheads="1"/>
          </p:cNvSpPr>
          <p:nvPr/>
        </p:nvSpPr>
        <p:spPr bwMode="auto">
          <a:xfrm>
            <a:off x="1633538" y="2681288"/>
            <a:ext cx="2578100" cy="306387"/>
          </a:xfrm>
          <a:prstGeom prst="rect">
            <a:avLst/>
          </a:prstGeom>
          <a:noFill/>
          <a:ln w="38100" algn="ctr">
            <a:solidFill>
              <a:srgbClr val="A347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ja-JP">
              <a:solidFill>
                <a:srgbClr val="3399FF"/>
              </a:solidFill>
            </a:endParaRPr>
          </a:p>
        </p:txBody>
      </p:sp>
      <p:sp>
        <p:nvSpPr>
          <p:cNvPr id="14343" name="正方形/長方形 12"/>
          <p:cNvSpPr>
            <a:spLocks noChangeArrowheads="1"/>
          </p:cNvSpPr>
          <p:nvPr/>
        </p:nvSpPr>
        <p:spPr bwMode="auto">
          <a:xfrm>
            <a:off x="1635125" y="2417763"/>
            <a:ext cx="1768475" cy="331787"/>
          </a:xfrm>
          <a:prstGeom prst="rect">
            <a:avLst/>
          </a:prstGeom>
          <a:noFill/>
          <a:ln w="38100" algn="ctr">
            <a:solidFill>
              <a:srgbClr val="4B52DD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ja-JP">
              <a:solidFill>
                <a:srgbClr val="3399FF"/>
              </a:solidFill>
            </a:endParaRPr>
          </a:p>
        </p:txBody>
      </p:sp>
      <p:sp>
        <p:nvSpPr>
          <p:cNvPr id="5" name="正方形/長方形 11"/>
          <p:cNvSpPr>
            <a:spLocks noChangeArrowheads="1"/>
          </p:cNvSpPr>
          <p:nvPr/>
        </p:nvSpPr>
        <p:spPr bwMode="auto">
          <a:xfrm>
            <a:off x="4424363" y="3736975"/>
            <a:ext cx="585787" cy="939800"/>
          </a:xfrm>
          <a:prstGeom prst="rect">
            <a:avLst/>
          </a:prstGeom>
          <a:noFill/>
          <a:ln w="38100" algn="ctr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345" name="テキスト ボックス 26"/>
          <p:cNvSpPr txBox="1">
            <a:spLocks noChangeArrowheads="1"/>
          </p:cNvSpPr>
          <p:nvPr/>
        </p:nvSpPr>
        <p:spPr bwMode="auto">
          <a:xfrm>
            <a:off x="4860925" y="2557463"/>
            <a:ext cx="3660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660066"/>
                </a:solidFill>
              </a:rPr>
              <a:t>B01 </a:t>
            </a:r>
            <a:r>
              <a:rPr lang="en-US" altLang="ja-JP" dirty="0" smtClean="0">
                <a:solidFill>
                  <a:srgbClr val="660066"/>
                </a:solidFill>
              </a:rPr>
              <a:t>“EOS for High-Density Neutron-Rich Matter”</a:t>
            </a:r>
            <a:endParaRPr lang="ja-JP" altLang="en-US" dirty="0">
              <a:solidFill>
                <a:srgbClr val="660066"/>
              </a:solidFill>
            </a:endParaRPr>
          </a:p>
        </p:txBody>
      </p:sp>
      <p:sp>
        <p:nvSpPr>
          <p:cNvPr id="14346" name="テキスト ボックス 26"/>
          <p:cNvSpPr txBox="1">
            <a:spLocks noChangeArrowheads="1"/>
          </p:cNvSpPr>
          <p:nvPr/>
        </p:nvSpPr>
        <p:spPr bwMode="auto">
          <a:xfrm>
            <a:off x="3131840" y="1774825"/>
            <a:ext cx="5319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6600CC"/>
                </a:solidFill>
              </a:rPr>
              <a:t>A02 </a:t>
            </a:r>
            <a:r>
              <a:rPr lang="en-US" altLang="ja-JP" dirty="0" smtClean="0">
                <a:solidFill>
                  <a:srgbClr val="6600CC"/>
                </a:solidFill>
              </a:rPr>
              <a:t>“Strangeness in the Neutron-Rich Nuclear Matter”</a:t>
            </a:r>
            <a:endParaRPr lang="ja-JP" altLang="en-US" dirty="0">
              <a:solidFill>
                <a:srgbClr val="6600CC"/>
              </a:solidFill>
            </a:endParaRPr>
          </a:p>
        </p:txBody>
      </p:sp>
      <p:sp>
        <p:nvSpPr>
          <p:cNvPr id="14347" name="テキスト ボックス 26"/>
          <p:cNvSpPr txBox="1">
            <a:spLocks noChangeArrowheads="1"/>
          </p:cNvSpPr>
          <p:nvPr/>
        </p:nvSpPr>
        <p:spPr bwMode="auto">
          <a:xfrm>
            <a:off x="2866668" y="1085850"/>
            <a:ext cx="5547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3333CC"/>
                </a:solidFill>
              </a:rPr>
              <a:t>A01 </a:t>
            </a:r>
            <a:r>
              <a:rPr lang="en-US" altLang="ja-JP" b="1" dirty="0" smtClean="0"/>
              <a:t> </a:t>
            </a:r>
            <a:r>
              <a:rPr lang="en-US" altLang="ja-JP" dirty="0" smtClean="0">
                <a:solidFill>
                  <a:srgbClr val="3333CC"/>
                </a:solidFill>
              </a:rPr>
              <a:t>“Baryon-baryon  Interaction with multi strangeness”</a:t>
            </a:r>
            <a:endParaRPr lang="ja-JP" altLang="en-US" dirty="0">
              <a:solidFill>
                <a:srgbClr val="3333CC"/>
              </a:solidFill>
            </a:endParaRPr>
          </a:p>
        </p:txBody>
      </p:sp>
      <p:sp>
        <p:nvSpPr>
          <p:cNvPr id="14348" name="テキスト ボックス 26"/>
          <p:cNvSpPr txBox="1">
            <a:spLocks noChangeArrowheads="1"/>
          </p:cNvSpPr>
          <p:nvPr/>
        </p:nvSpPr>
        <p:spPr bwMode="auto">
          <a:xfrm>
            <a:off x="5272088" y="4169197"/>
            <a:ext cx="3262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663300"/>
                </a:solidFill>
              </a:rPr>
              <a:t>B03 “EOS for Low-Density Neutron-Rich </a:t>
            </a:r>
            <a:r>
              <a:rPr lang="en-US" altLang="ja-JP" dirty="0" err="1" smtClean="0">
                <a:solidFill>
                  <a:srgbClr val="663300"/>
                </a:solidFill>
              </a:rPr>
              <a:t>Nuetron</a:t>
            </a:r>
            <a:r>
              <a:rPr lang="en-US" altLang="ja-JP" dirty="0" smtClean="0">
                <a:solidFill>
                  <a:srgbClr val="663300"/>
                </a:solidFill>
              </a:rPr>
              <a:t> Matter studied by Cold Atoms”</a:t>
            </a:r>
            <a:endParaRPr lang="ja-JP" altLang="en-US" dirty="0">
              <a:solidFill>
                <a:srgbClr val="663300"/>
              </a:solidFill>
            </a:endParaRPr>
          </a:p>
        </p:txBody>
      </p:sp>
      <p:sp>
        <p:nvSpPr>
          <p:cNvPr id="14349" name="Line 15"/>
          <p:cNvSpPr>
            <a:spLocks noChangeShapeType="1"/>
          </p:cNvSpPr>
          <p:nvPr/>
        </p:nvSpPr>
        <p:spPr bwMode="auto">
          <a:xfrm flipH="1">
            <a:off x="2376488" y="1466850"/>
            <a:ext cx="665162" cy="9271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50" name="Line 16"/>
          <p:cNvSpPr>
            <a:spLocks noChangeShapeType="1"/>
          </p:cNvSpPr>
          <p:nvPr/>
        </p:nvSpPr>
        <p:spPr bwMode="auto">
          <a:xfrm flipH="1">
            <a:off x="3840163" y="2132013"/>
            <a:ext cx="446087" cy="527050"/>
          </a:xfrm>
          <a:prstGeom prst="line">
            <a:avLst/>
          </a:prstGeom>
          <a:noFill/>
          <a:ln w="12700">
            <a:solidFill>
              <a:srgbClr val="66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51" name="Line 17"/>
          <p:cNvSpPr>
            <a:spLocks noChangeShapeType="1"/>
          </p:cNvSpPr>
          <p:nvPr/>
        </p:nvSpPr>
        <p:spPr bwMode="auto">
          <a:xfrm flipH="1">
            <a:off x="4479925" y="2711450"/>
            <a:ext cx="496888" cy="271463"/>
          </a:xfrm>
          <a:prstGeom prst="line">
            <a:avLst/>
          </a:prstGeom>
          <a:noFill/>
          <a:ln w="12700">
            <a:solidFill>
              <a:srgbClr val="66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52" name="Line 19"/>
          <p:cNvSpPr>
            <a:spLocks noChangeShapeType="1"/>
          </p:cNvSpPr>
          <p:nvPr/>
        </p:nvSpPr>
        <p:spPr bwMode="auto">
          <a:xfrm flipH="1" flipV="1">
            <a:off x="4816475" y="3448050"/>
            <a:ext cx="311150" cy="127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53" name="Line 20"/>
          <p:cNvSpPr>
            <a:spLocks noChangeShapeType="1"/>
          </p:cNvSpPr>
          <p:nvPr/>
        </p:nvSpPr>
        <p:spPr bwMode="auto">
          <a:xfrm flipH="1">
            <a:off x="5024438" y="4310063"/>
            <a:ext cx="306387" cy="65087"/>
          </a:xfrm>
          <a:prstGeom prst="line">
            <a:avLst/>
          </a:prstGeom>
          <a:noFill/>
          <a:ln w="12700">
            <a:solidFill>
              <a:srgbClr val="66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54" name="Line 31"/>
          <p:cNvSpPr>
            <a:spLocks noChangeShapeType="1"/>
          </p:cNvSpPr>
          <p:nvPr/>
        </p:nvSpPr>
        <p:spPr bwMode="auto">
          <a:xfrm flipH="1">
            <a:off x="1636713" y="4735513"/>
            <a:ext cx="400050" cy="582612"/>
          </a:xfrm>
          <a:prstGeom prst="line">
            <a:avLst/>
          </a:prstGeom>
          <a:noFill/>
          <a:ln w="28575">
            <a:solidFill>
              <a:srgbClr val="CC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55" name="Line 32"/>
          <p:cNvSpPr>
            <a:spLocks noChangeShapeType="1"/>
          </p:cNvSpPr>
          <p:nvPr/>
        </p:nvSpPr>
        <p:spPr bwMode="auto">
          <a:xfrm>
            <a:off x="2616200" y="4752975"/>
            <a:ext cx="1022350" cy="522288"/>
          </a:xfrm>
          <a:prstGeom prst="line">
            <a:avLst/>
          </a:prstGeom>
          <a:noFill/>
          <a:ln w="28575">
            <a:solidFill>
              <a:srgbClr val="CC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56" name="Line 33"/>
          <p:cNvSpPr>
            <a:spLocks noChangeShapeType="1"/>
          </p:cNvSpPr>
          <p:nvPr/>
        </p:nvSpPr>
        <p:spPr bwMode="auto">
          <a:xfrm>
            <a:off x="3052763" y="4752975"/>
            <a:ext cx="2014537" cy="522288"/>
          </a:xfrm>
          <a:prstGeom prst="line">
            <a:avLst/>
          </a:prstGeom>
          <a:noFill/>
          <a:ln w="28575">
            <a:solidFill>
              <a:srgbClr val="CC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57" name="Line 34"/>
          <p:cNvSpPr>
            <a:spLocks noChangeShapeType="1"/>
          </p:cNvSpPr>
          <p:nvPr/>
        </p:nvSpPr>
        <p:spPr bwMode="auto">
          <a:xfrm>
            <a:off x="2916238" y="4784725"/>
            <a:ext cx="1612900" cy="484188"/>
          </a:xfrm>
          <a:prstGeom prst="line">
            <a:avLst/>
          </a:prstGeom>
          <a:noFill/>
          <a:ln w="28575">
            <a:solidFill>
              <a:srgbClr val="CC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58" name="Rectangle 35"/>
          <p:cNvSpPr>
            <a:spLocks noChangeArrowheads="1"/>
          </p:cNvSpPr>
          <p:nvPr/>
        </p:nvSpPr>
        <p:spPr bwMode="auto">
          <a:xfrm>
            <a:off x="2151063" y="4189413"/>
            <a:ext cx="5873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chemeClr val="bg1"/>
                </a:solidFill>
              </a:rPr>
              <a:t>n, p, </a:t>
            </a:r>
          </a:p>
          <a:p>
            <a:r>
              <a:rPr lang="en-US" altLang="ja-JP" sz="1200" b="1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altLang="ja-JP" sz="1200" b="1">
                <a:solidFill>
                  <a:schemeClr val="bg1"/>
                </a:solidFill>
              </a:rPr>
              <a:t>, </a:t>
            </a:r>
            <a:r>
              <a:rPr lang="en-US" altLang="ja-JP" sz="1200" b="1">
                <a:solidFill>
                  <a:schemeClr val="bg1"/>
                </a:solidFill>
                <a:latin typeface="Symbol" pitchFamily="18" charset="2"/>
              </a:rPr>
              <a:t>X,..</a:t>
            </a:r>
          </a:p>
          <a:p>
            <a:r>
              <a:rPr lang="en-US" altLang="ja-JP" sz="1200" b="1">
                <a:solidFill>
                  <a:schemeClr val="bg1"/>
                </a:solidFill>
                <a:latin typeface="Symbol" pitchFamily="18" charset="2"/>
              </a:rPr>
              <a:t>   ?</a:t>
            </a:r>
            <a:endParaRPr lang="en-US" altLang="ja-JP" sz="1200" b="1">
              <a:solidFill>
                <a:schemeClr val="bg1"/>
              </a:solidFill>
            </a:endParaRPr>
          </a:p>
        </p:txBody>
      </p:sp>
      <p:sp>
        <p:nvSpPr>
          <p:cNvPr id="14359" name="Rectangle 36"/>
          <p:cNvSpPr>
            <a:spLocks noChangeArrowheads="1"/>
          </p:cNvSpPr>
          <p:nvPr/>
        </p:nvSpPr>
        <p:spPr bwMode="auto">
          <a:xfrm>
            <a:off x="2822575" y="4395788"/>
            <a:ext cx="277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4360" name="テキスト ボックス 26"/>
          <p:cNvSpPr txBox="1">
            <a:spLocks noChangeArrowheads="1"/>
          </p:cNvSpPr>
          <p:nvPr/>
        </p:nvSpPr>
        <p:spPr bwMode="auto">
          <a:xfrm>
            <a:off x="4283968" y="5445224"/>
            <a:ext cx="48600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6600"/>
                </a:solidFill>
              </a:rPr>
              <a:t>C01 </a:t>
            </a:r>
            <a:r>
              <a:rPr lang="en-US" altLang="ja-JP" dirty="0" smtClean="0">
                <a:solidFill>
                  <a:srgbClr val="006600"/>
                </a:solidFill>
              </a:rPr>
              <a:t>“New Development of Research on Neutron Stars by X- and Gamma-</a:t>
            </a:r>
          </a:p>
          <a:p>
            <a:r>
              <a:rPr lang="en-US" altLang="ja-JP" dirty="0" smtClean="0">
                <a:solidFill>
                  <a:srgbClr val="006600"/>
                </a:solidFill>
              </a:rPr>
              <a:t>Rays Observatory”</a:t>
            </a:r>
            <a:endParaRPr lang="ja-JP" altLang="en-US" dirty="0">
              <a:solidFill>
                <a:srgbClr val="006600"/>
              </a:solidFill>
            </a:endParaRPr>
          </a:p>
        </p:txBody>
      </p:sp>
      <p:sp>
        <p:nvSpPr>
          <p:cNvPr id="14361" name="Line 39"/>
          <p:cNvSpPr>
            <a:spLocks noChangeShapeType="1"/>
          </p:cNvSpPr>
          <p:nvPr/>
        </p:nvSpPr>
        <p:spPr bwMode="auto">
          <a:xfrm flipV="1">
            <a:off x="4995863" y="5326063"/>
            <a:ext cx="12700" cy="233362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62" name="Line 40"/>
          <p:cNvSpPr>
            <a:spLocks noChangeShapeType="1"/>
          </p:cNvSpPr>
          <p:nvPr/>
        </p:nvSpPr>
        <p:spPr bwMode="auto">
          <a:xfrm flipH="1" flipV="1">
            <a:off x="2982913" y="2889250"/>
            <a:ext cx="2047875" cy="265430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363" name="Rectangle 44"/>
          <p:cNvSpPr>
            <a:spLocks noChangeArrowheads="1"/>
          </p:cNvSpPr>
          <p:nvPr/>
        </p:nvSpPr>
        <p:spPr bwMode="auto">
          <a:xfrm>
            <a:off x="5068888" y="3212976"/>
            <a:ext cx="37798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B02 </a:t>
            </a:r>
            <a:r>
              <a:rPr lang="en-US" altLang="ja-JP" dirty="0" smtClean="0">
                <a:solidFill>
                  <a:srgbClr val="FF0000"/>
                </a:solidFill>
              </a:rPr>
              <a:t> “Properties of Medium- and Low-Density Neutron-Rich Nuclear Matter”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4364" name="Rectangle 36"/>
          <p:cNvSpPr>
            <a:spLocks noChangeArrowheads="1"/>
          </p:cNvSpPr>
          <p:nvPr/>
        </p:nvSpPr>
        <p:spPr bwMode="auto">
          <a:xfrm rot="-5400000">
            <a:off x="781844" y="1835944"/>
            <a:ext cx="396875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endParaRPr kumimoji="0" lang="ja-JP" altLang="en-US" sz="1400" b="1"/>
          </a:p>
        </p:txBody>
      </p:sp>
      <p:sp>
        <p:nvSpPr>
          <p:cNvPr id="14365" name="Text Box 37"/>
          <p:cNvSpPr txBox="1">
            <a:spLocks noChangeArrowheads="1"/>
          </p:cNvSpPr>
          <p:nvPr/>
        </p:nvSpPr>
        <p:spPr bwMode="auto">
          <a:xfrm>
            <a:off x="2555776" y="5445224"/>
            <a:ext cx="1800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Radius</a:t>
            </a:r>
            <a:r>
              <a:rPr lang="ja-JP" altLang="en-US" b="1" dirty="0"/>
              <a:t>　</a:t>
            </a:r>
            <a:r>
              <a:rPr lang="en-US" altLang="ja-JP" b="1" dirty="0"/>
              <a:t>[km]</a:t>
            </a:r>
            <a:r>
              <a:rPr lang="ja-JP" altLang="en-US" b="1" dirty="0"/>
              <a:t>　　　</a:t>
            </a:r>
          </a:p>
        </p:txBody>
      </p:sp>
      <p:sp>
        <p:nvSpPr>
          <p:cNvPr id="14366" name="Rectangle 58"/>
          <p:cNvSpPr>
            <a:spLocks noChangeArrowheads="1"/>
          </p:cNvSpPr>
          <p:nvPr/>
        </p:nvSpPr>
        <p:spPr bwMode="auto">
          <a:xfrm>
            <a:off x="6586538" y="2875796"/>
            <a:ext cx="1614487" cy="430887"/>
          </a:xfrm>
          <a:prstGeom prst="rect">
            <a:avLst/>
          </a:prstGeom>
          <a:solidFill>
            <a:srgbClr val="FFC1FF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100" b="1" i="1" dirty="0" smtClean="0">
                <a:solidFill>
                  <a:srgbClr val="800080"/>
                </a:solidFill>
              </a:rPr>
              <a:t>Tetsuya Murakami</a:t>
            </a:r>
            <a:r>
              <a:rPr lang="ja-JP" altLang="en-US" sz="1100" b="1" i="1" dirty="0" smtClean="0">
                <a:solidFill>
                  <a:srgbClr val="800080"/>
                </a:solidFill>
              </a:rPr>
              <a:t> </a:t>
            </a:r>
            <a:r>
              <a:rPr lang="en-US" altLang="ja-JP" sz="1100" b="1" i="1" dirty="0" smtClean="0">
                <a:solidFill>
                  <a:srgbClr val="800080"/>
                </a:solidFill>
              </a:rPr>
              <a:t>(Kyoto Univ.)</a:t>
            </a:r>
            <a:endParaRPr lang="en-US" altLang="ja-JP" sz="1100" b="1" i="1" dirty="0">
              <a:solidFill>
                <a:srgbClr val="800080"/>
              </a:solidFill>
            </a:endParaRPr>
          </a:p>
        </p:txBody>
      </p:sp>
      <p:sp>
        <p:nvSpPr>
          <p:cNvPr id="14367" name="Rectangle 63"/>
          <p:cNvSpPr>
            <a:spLocks noChangeArrowheads="1"/>
          </p:cNvSpPr>
          <p:nvPr/>
        </p:nvSpPr>
        <p:spPr bwMode="auto">
          <a:xfrm>
            <a:off x="6521450" y="2078038"/>
            <a:ext cx="1701800" cy="430887"/>
          </a:xfrm>
          <a:prstGeom prst="rect">
            <a:avLst/>
          </a:prstGeom>
          <a:solidFill>
            <a:srgbClr val="ECD9FF"/>
          </a:solidFill>
          <a:ln w="9525">
            <a:solidFill>
              <a:srgbClr val="6600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100" b="1" i="1" dirty="0" err="1" smtClean="0">
                <a:solidFill>
                  <a:srgbClr val="6600CC"/>
                </a:solidFill>
              </a:rPr>
              <a:t>Hirokazu</a:t>
            </a:r>
            <a:r>
              <a:rPr lang="en-US" altLang="ja-JP" sz="1100" b="1" i="1" dirty="0" smtClean="0">
                <a:solidFill>
                  <a:srgbClr val="6600CC"/>
                </a:solidFill>
              </a:rPr>
              <a:t> Tamura</a:t>
            </a:r>
            <a:r>
              <a:rPr lang="ja-JP" altLang="en-US" sz="1100" b="1" i="1" dirty="0" smtClean="0">
                <a:solidFill>
                  <a:srgbClr val="6600CC"/>
                </a:solidFill>
              </a:rPr>
              <a:t> </a:t>
            </a:r>
            <a:endParaRPr lang="en-US" altLang="ja-JP" sz="1100" b="1" i="1" dirty="0" smtClean="0">
              <a:solidFill>
                <a:srgbClr val="6600CC"/>
              </a:solidFill>
            </a:endParaRPr>
          </a:p>
          <a:p>
            <a:pPr algn="ctr"/>
            <a:r>
              <a:rPr lang="en-US" altLang="ja-JP" sz="1100" b="1" i="1" dirty="0" smtClean="0">
                <a:solidFill>
                  <a:srgbClr val="6600CC"/>
                </a:solidFill>
              </a:rPr>
              <a:t>(Tohoku Univ.)</a:t>
            </a:r>
            <a:endParaRPr lang="en-US" altLang="ja-JP" sz="1100" b="1" i="1" dirty="0">
              <a:solidFill>
                <a:srgbClr val="6600CC"/>
              </a:solidFill>
            </a:endParaRPr>
          </a:p>
        </p:txBody>
      </p:sp>
      <p:sp>
        <p:nvSpPr>
          <p:cNvPr id="14368" name="Rectangle 64"/>
          <p:cNvSpPr>
            <a:spLocks noChangeArrowheads="1"/>
          </p:cNvSpPr>
          <p:nvPr/>
        </p:nvSpPr>
        <p:spPr bwMode="auto">
          <a:xfrm>
            <a:off x="6561138" y="1403350"/>
            <a:ext cx="1635125" cy="430887"/>
          </a:xfrm>
          <a:prstGeom prst="rect">
            <a:avLst/>
          </a:prstGeom>
          <a:solidFill>
            <a:srgbClr val="E1E1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100" b="1" i="1" dirty="0" smtClean="0">
                <a:solidFill>
                  <a:srgbClr val="0000FF"/>
                </a:solidFill>
              </a:rPr>
              <a:t>Toshiyuki Takahashi</a:t>
            </a:r>
            <a:r>
              <a:rPr lang="ja-JP" altLang="en-US" sz="1100" b="1" i="1" dirty="0" smtClean="0">
                <a:solidFill>
                  <a:srgbClr val="0000FF"/>
                </a:solidFill>
              </a:rPr>
              <a:t> </a:t>
            </a:r>
            <a:r>
              <a:rPr lang="en-US" altLang="ja-JP" sz="1100" b="1" i="1" dirty="0">
                <a:solidFill>
                  <a:srgbClr val="0000FF"/>
                </a:solidFill>
              </a:rPr>
              <a:t>(KEK)</a:t>
            </a:r>
          </a:p>
        </p:txBody>
      </p:sp>
      <p:sp>
        <p:nvSpPr>
          <p:cNvPr id="14369" name="Rectangle 62"/>
          <p:cNvSpPr>
            <a:spLocks noChangeArrowheads="1"/>
          </p:cNvSpPr>
          <p:nvPr/>
        </p:nvSpPr>
        <p:spPr bwMode="auto">
          <a:xfrm>
            <a:off x="6588224" y="5832475"/>
            <a:ext cx="1584176" cy="461665"/>
          </a:xfrm>
          <a:prstGeom prst="rect">
            <a:avLst/>
          </a:prstGeom>
          <a:solidFill>
            <a:srgbClr val="DDFFDD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1200" b="1" i="1" dirty="0" smtClean="0">
                <a:solidFill>
                  <a:srgbClr val="006600"/>
                </a:solidFill>
              </a:rPr>
              <a:t>Tadayuki Takahashi</a:t>
            </a:r>
          </a:p>
          <a:p>
            <a:pPr algn="ctr"/>
            <a:r>
              <a:rPr lang="ja-JP" altLang="en-US" sz="1200" b="1" i="1" dirty="0" smtClean="0">
                <a:solidFill>
                  <a:srgbClr val="006600"/>
                </a:solidFill>
              </a:rPr>
              <a:t> </a:t>
            </a:r>
            <a:r>
              <a:rPr lang="en-US" altLang="ja-JP" sz="1200" b="1" i="1" dirty="0">
                <a:solidFill>
                  <a:srgbClr val="006600"/>
                </a:solidFill>
              </a:rPr>
              <a:t>(JAXA)</a:t>
            </a:r>
          </a:p>
        </p:txBody>
      </p:sp>
      <p:sp>
        <p:nvSpPr>
          <p:cNvPr id="14370" name="Rectangle 62"/>
          <p:cNvSpPr>
            <a:spLocks noChangeArrowheads="1"/>
          </p:cNvSpPr>
          <p:nvPr/>
        </p:nvSpPr>
        <p:spPr bwMode="auto">
          <a:xfrm>
            <a:off x="6711950" y="5013176"/>
            <a:ext cx="1514475" cy="461665"/>
          </a:xfrm>
          <a:prstGeom prst="rect">
            <a:avLst/>
          </a:prstGeom>
          <a:solidFill>
            <a:srgbClr val="FFCF9F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200" b="1" i="1" dirty="0" err="1" smtClean="0">
                <a:solidFill>
                  <a:srgbClr val="663300"/>
                </a:solidFill>
              </a:rPr>
              <a:t>Souichi</a:t>
            </a:r>
            <a:r>
              <a:rPr lang="en-US" altLang="ja-JP" sz="1200" b="1" i="1" dirty="0" smtClean="0">
                <a:solidFill>
                  <a:srgbClr val="663300"/>
                </a:solidFill>
              </a:rPr>
              <a:t> </a:t>
            </a:r>
            <a:r>
              <a:rPr lang="en-US" altLang="ja-JP" sz="1200" b="1" i="1" dirty="0" err="1" smtClean="0">
                <a:solidFill>
                  <a:srgbClr val="663300"/>
                </a:solidFill>
              </a:rPr>
              <a:t>Horikoshi</a:t>
            </a:r>
            <a:r>
              <a:rPr lang="ja-JP" altLang="en-US" sz="1200" b="1" i="1" dirty="0" smtClean="0">
                <a:solidFill>
                  <a:srgbClr val="663300"/>
                </a:solidFill>
              </a:rPr>
              <a:t> </a:t>
            </a:r>
            <a:r>
              <a:rPr lang="en-US" altLang="ja-JP" sz="1200" b="1" i="1" dirty="0" smtClean="0">
                <a:solidFill>
                  <a:srgbClr val="663300"/>
                </a:solidFill>
              </a:rPr>
              <a:t>(Univ. Tokyo)</a:t>
            </a:r>
            <a:endParaRPr lang="en-US" altLang="ja-JP" sz="1200" b="1" i="1" dirty="0">
              <a:solidFill>
                <a:srgbClr val="663300"/>
              </a:solidFill>
            </a:endParaRPr>
          </a:p>
        </p:txBody>
      </p:sp>
      <p:sp>
        <p:nvSpPr>
          <p:cNvPr id="14371" name="Rectangle 57"/>
          <p:cNvSpPr>
            <a:spLocks noChangeArrowheads="1"/>
          </p:cNvSpPr>
          <p:nvPr/>
        </p:nvSpPr>
        <p:spPr bwMode="auto">
          <a:xfrm>
            <a:off x="6588224" y="3759423"/>
            <a:ext cx="1597545" cy="461665"/>
          </a:xfrm>
          <a:prstGeom prst="rect">
            <a:avLst/>
          </a:prstGeom>
          <a:solidFill>
            <a:srgbClr val="FFE1E7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1200" b="1" i="1" dirty="0" smtClean="0">
                <a:solidFill>
                  <a:srgbClr val="FF0000"/>
                </a:solidFill>
              </a:rPr>
              <a:t>Takashi Nakamura</a:t>
            </a:r>
          </a:p>
          <a:p>
            <a:pPr algn="ctr"/>
            <a:r>
              <a:rPr lang="ja-JP" altLang="en-US" sz="1200" b="1" i="1" dirty="0" smtClean="0">
                <a:solidFill>
                  <a:srgbClr val="FF0000"/>
                </a:solidFill>
              </a:rPr>
              <a:t> </a:t>
            </a:r>
            <a:r>
              <a:rPr lang="en-US" altLang="ja-JP" sz="1200" b="1" i="1" dirty="0" smtClean="0">
                <a:solidFill>
                  <a:srgbClr val="FF0000"/>
                </a:solidFill>
              </a:rPr>
              <a:t>(TIT)</a:t>
            </a:r>
            <a:endParaRPr lang="en-US" altLang="ja-JP" sz="1200" b="1" i="1" dirty="0">
              <a:solidFill>
                <a:srgbClr val="FF0000"/>
              </a:solidFill>
            </a:endParaRPr>
          </a:p>
        </p:txBody>
      </p:sp>
      <p:sp>
        <p:nvSpPr>
          <p:cNvPr id="14372" name="Rectangle 71"/>
          <p:cNvSpPr>
            <a:spLocks noChangeArrowheads="1"/>
          </p:cNvSpPr>
          <p:nvPr/>
        </p:nvSpPr>
        <p:spPr bwMode="auto">
          <a:xfrm>
            <a:off x="35496" y="808038"/>
            <a:ext cx="8859838" cy="565943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73" name="テキスト ボックス 26"/>
          <p:cNvSpPr txBox="1">
            <a:spLocks noChangeArrowheads="1"/>
          </p:cNvSpPr>
          <p:nvPr/>
        </p:nvSpPr>
        <p:spPr bwMode="auto">
          <a:xfrm>
            <a:off x="1579563" y="6324178"/>
            <a:ext cx="377348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chemeClr val="tx2"/>
                </a:solidFill>
              </a:rPr>
              <a:t>D01 </a:t>
            </a:r>
            <a:r>
              <a:rPr lang="en-US" altLang="ja-JP" dirty="0" smtClean="0">
                <a:solidFill>
                  <a:schemeClr val="tx2"/>
                </a:solidFill>
              </a:rPr>
              <a:t>Theoretical Study for Neutron-Star and nuclear matter</a:t>
            </a:r>
            <a:endParaRPr lang="ja-JP" altLang="en-US" dirty="0">
              <a:solidFill>
                <a:schemeClr val="tx2"/>
              </a:solidFill>
            </a:endParaRPr>
          </a:p>
        </p:txBody>
      </p:sp>
      <p:sp>
        <p:nvSpPr>
          <p:cNvPr id="14374" name="Rectangle 65"/>
          <p:cNvSpPr>
            <a:spLocks noChangeArrowheads="1"/>
          </p:cNvSpPr>
          <p:nvPr/>
        </p:nvSpPr>
        <p:spPr bwMode="auto">
          <a:xfrm>
            <a:off x="5246688" y="6505599"/>
            <a:ext cx="1722437" cy="30777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400" b="1" i="1" dirty="0" smtClean="0">
                <a:solidFill>
                  <a:schemeClr val="tx2"/>
                </a:solidFill>
              </a:rPr>
              <a:t>Akira Ohnishi (YITP)</a:t>
            </a:r>
            <a:endParaRPr lang="en-US" altLang="ja-JP" sz="1400" b="1" i="1" dirty="0">
              <a:solidFill>
                <a:schemeClr val="tx2"/>
              </a:solidFill>
            </a:endParaRPr>
          </a:p>
        </p:txBody>
      </p:sp>
      <p:sp>
        <p:nvSpPr>
          <p:cNvPr id="14375" name="Rectangle 56"/>
          <p:cNvSpPr>
            <a:spLocks noChangeArrowheads="1"/>
          </p:cNvSpPr>
          <p:nvPr/>
        </p:nvSpPr>
        <p:spPr bwMode="auto">
          <a:xfrm>
            <a:off x="2038226" y="114300"/>
            <a:ext cx="548610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3200" b="1" u="sng" dirty="0" smtClean="0"/>
              <a:t>Organization of the Project </a:t>
            </a:r>
          </a:p>
          <a:p>
            <a:pPr algn="ctr"/>
            <a:endParaRPr lang="ja-JP" altLang="en-US" sz="3200" b="1" u="sng" dirty="0"/>
          </a:p>
        </p:txBody>
      </p:sp>
      <p:sp>
        <p:nvSpPr>
          <p:cNvPr id="14376" name="AutoShape 49"/>
          <p:cNvSpPr>
            <a:spLocks/>
          </p:cNvSpPr>
          <p:nvPr/>
        </p:nvSpPr>
        <p:spPr bwMode="auto">
          <a:xfrm>
            <a:off x="8281988" y="2582863"/>
            <a:ext cx="231775" cy="2619375"/>
          </a:xfrm>
          <a:prstGeom prst="rightBrace">
            <a:avLst>
              <a:gd name="adj1" fmla="val 941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77" name="Rectangle 50"/>
          <p:cNvSpPr>
            <a:spLocks noChangeArrowheads="1"/>
          </p:cNvSpPr>
          <p:nvPr/>
        </p:nvSpPr>
        <p:spPr bwMode="auto">
          <a:xfrm>
            <a:off x="8316416" y="3985319"/>
            <a:ext cx="804724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b="1" dirty="0" smtClean="0">
                <a:solidFill>
                  <a:schemeClr val="tx2"/>
                </a:solidFill>
              </a:rPr>
              <a:t>Group B</a:t>
            </a:r>
            <a:endParaRPr lang="ja-JP" altLang="en-US" sz="1400" b="1" dirty="0">
              <a:solidFill>
                <a:schemeClr val="tx2"/>
              </a:solidFill>
            </a:endParaRPr>
          </a:p>
        </p:txBody>
      </p:sp>
      <p:sp>
        <p:nvSpPr>
          <p:cNvPr id="14378" name="AutoShape 51"/>
          <p:cNvSpPr>
            <a:spLocks/>
          </p:cNvSpPr>
          <p:nvPr/>
        </p:nvSpPr>
        <p:spPr bwMode="auto">
          <a:xfrm>
            <a:off x="8242300" y="1057275"/>
            <a:ext cx="155575" cy="1419225"/>
          </a:xfrm>
          <a:prstGeom prst="rightBrace">
            <a:avLst>
              <a:gd name="adj1" fmla="val 7602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79" name="Rectangle 52"/>
          <p:cNvSpPr>
            <a:spLocks noChangeArrowheads="1"/>
          </p:cNvSpPr>
          <p:nvPr/>
        </p:nvSpPr>
        <p:spPr bwMode="auto">
          <a:xfrm>
            <a:off x="8316416" y="1638300"/>
            <a:ext cx="798039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chemeClr val="tx2"/>
                </a:solidFill>
              </a:rPr>
              <a:t>Group A</a:t>
            </a:r>
            <a:endParaRPr lang="ja-JP" altLang="en-US" sz="1400" b="1" dirty="0">
              <a:solidFill>
                <a:schemeClr val="tx2"/>
              </a:solidFill>
            </a:endParaRPr>
          </a:p>
        </p:txBody>
      </p:sp>
      <p:sp>
        <p:nvSpPr>
          <p:cNvPr id="14380" name="Rectangle 53"/>
          <p:cNvSpPr>
            <a:spLocks noChangeArrowheads="1"/>
          </p:cNvSpPr>
          <p:nvPr/>
        </p:nvSpPr>
        <p:spPr bwMode="auto">
          <a:xfrm>
            <a:off x="8276590" y="5799138"/>
            <a:ext cx="84455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b="1" dirty="0" smtClean="0">
                <a:solidFill>
                  <a:schemeClr val="tx2"/>
                </a:solidFill>
              </a:rPr>
              <a:t>Group C</a:t>
            </a:r>
            <a:endParaRPr lang="ja-JP" altLang="en-US" sz="1400" b="1" dirty="0">
              <a:solidFill>
                <a:schemeClr val="tx2"/>
              </a:solidFill>
            </a:endParaRPr>
          </a:p>
        </p:txBody>
      </p:sp>
      <p:sp>
        <p:nvSpPr>
          <p:cNvPr id="14381" name="Rectangle 54"/>
          <p:cNvSpPr>
            <a:spLocks noChangeArrowheads="1"/>
          </p:cNvSpPr>
          <p:nvPr/>
        </p:nvSpPr>
        <p:spPr bwMode="auto">
          <a:xfrm>
            <a:off x="7149654" y="6505599"/>
            <a:ext cx="87873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b="1" dirty="0" smtClean="0">
                <a:solidFill>
                  <a:schemeClr val="tx2"/>
                </a:solidFill>
              </a:rPr>
              <a:t>Group D</a:t>
            </a:r>
            <a:endParaRPr lang="ja-JP" altLang="en-US" sz="1400" b="1" dirty="0">
              <a:solidFill>
                <a:schemeClr val="tx2"/>
              </a:solidFill>
            </a:endParaRPr>
          </a:p>
        </p:txBody>
      </p:sp>
      <p:sp>
        <p:nvSpPr>
          <p:cNvPr id="14382" name="Text Box 35"/>
          <p:cNvSpPr txBox="1">
            <a:spLocks noChangeArrowheads="1"/>
          </p:cNvSpPr>
          <p:nvPr/>
        </p:nvSpPr>
        <p:spPr bwMode="auto">
          <a:xfrm>
            <a:off x="296863" y="850900"/>
            <a:ext cx="1765300" cy="31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b="1" dirty="0" smtClean="0"/>
              <a:t>Baryon Density</a:t>
            </a:r>
            <a:endParaRPr lang="en-US" altLang="ja-JP" b="1" dirty="0"/>
          </a:p>
        </p:txBody>
      </p:sp>
      <p:sp>
        <p:nvSpPr>
          <p:cNvPr id="14383" name="AutoShape 58"/>
          <p:cNvSpPr>
            <a:spLocks/>
          </p:cNvSpPr>
          <p:nvPr/>
        </p:nvSpPr>
        <p:spPr bwMode="auto">
          <a:xfrm>
            <a:off x="1079500" y="2230438"/>
            <a:ext cx="130175" cy="757237"/>
          </a:xfrm>
          <a:prstGeom prst="leftBrace">
            <a:avLst>
              <a:gd name="adj1" fmla="val 48476"/>
              <a:gd name="adj2" fmla="val 50000"/>
            </a:avLst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84" name="Rectangle 59"/>
          <p:cNvSpPr>
            <a:spLocks noChangeArrowheads="1"/>
          </p:cNvSpPr>
          <p:nvPr/>
        </p:nvSpPr>
        <p:spPr bwMode="auto">
          <a:xfrm>
            <a:off x="-36512" y="2365375"/>
            <a:ext cx="1247457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ja-JP" sz="1600" b="1" dirty="0" smtClean="0">
                <a:solidFill>
                  <a:srgbClr val="CC0000"/>
                </a:solidFill>
              </a:rPr>
              <a:t>Existence of </a:t>
            </a:r>
          </a:p>
          <a:p>
            <a:pPr>
              <a:lnSpc>
                <a:spcPct val="85000"/>
              </a:lnSpc>
            </a:pPr>
            <a:r>
              <a:rPr lang="en-US" altLang="ja-JP" sz="1600" b="1" dirty="0" err="1" smtClean="0">
                <a:solidFill>
                  <a:srgbClr val="CC0000"/>
                </a:solidFill>
              </a:rPr>
              <a:t>hyperon</a:t>
            </a:r>
            <a:endParaRPr lang="ja-JP" altLang="en-US" sz="1600" b="1" dirty="0">
              <a:solidFill>
                <a:srgbClr val="CC0000"/>
              </a:solidFill>
            </a:endParaRPr>
          </a:p>
        </p:txBody>
      </p:sp>
      <p:sp>
        <p:nvSpPr>
          <p:cNvPr id="14385" name="Rectangle 60"/>
          <p:cNvSpPr>
            <a:spLocks noChangeArrowheads="1"/>
          </p:cNvSpPr>
          <p:nvPr/>
        </p:nvSpPr>
        <p:spPr bwMode="auto">
          <a:xfrm>
            <a:off x="179512" y="2874422"/>
            <a:ext cx="89959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chemeClr val="tx2"/>
                </a:solidFill>
              </a:rPr>
              <a:t>Group A</a:t>
            </a:r>
            <a:endParaRPr lang="ja-JP" altLang="en-US" sz="1600" b="1" dirty="0">
              <a:solidFill>
                <a:schemeClr val="tx2"/>
              </a:solidFill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238125" y="1611313"/>
            <a:ext cx="962025" cy="796925"/>
            <a:chOff x="2340" y="1465"/>
            <a:chExt cx="665" cy="593"/>
          </a:xfrm>
        </p:grpSpPr>
        <p:pic>
          <p:nvPicPr>
            <p:cNvPr id="14393" name="Picture 62" descr="strange-matter"/>
            <p:cNvPicPr>
              <a:picLocks noChangeAspect="1" noChangeArrowheads="1"/>
            </p:cNvPicPr>
            <p:nvPr/>
          </p:nvPicPr>
          <p:blipFill>
            <a:blip r:embed="rId5" cstate="print"/>
            <a:srcRect l="5940" t="12766" r="7639" b="13748"/>
            <a:stretch>
              <a:fillRect/>
            </a:stretch>
          </p:blipFill>
          <p:spPr bwMode="auto">
            <a:xfrm>
              <a:off x="2340" y="1539"/>
              <a:ext cx="485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94" name="Rectangle 63"/>
            <p:cNvSpPr>
              <a:spLocks noChangeArrowheads="1"/>
            </p:cNvSpPr>
            <p:nvPr/>
          </p:nvSpPr>
          <p:spPr bwMode="auto">
            <a:xfrm>
              <a:off x="2792" y="1577"/>
              <a:ext cx="213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rgbClr val="003399"/>
                  </a:solidFill>
                </a:rPr>
                <a:t>n</a:t>
              </a:r>
              <a:endParaRPr lang="ja-JP" altLang="en-US" sz="1600" b="1">
                <a:solidFill>
                  <a:srgbClr val="003399"/>
                </a:solidFill>
              </a:endParaRPr>
            </a:p>
          </p:txBody>
        </p:sp>
        <p:sp>
          <p:nvSpPr>
            <p:cNvPr id="14395" name="Rectangle 64"/>
            <p:cNvSpPr>
              <a:spLocks noChangeArrowheads="1"/>
            </p:cNvSpPr>
            <p:nvPr/>
          </p:nvSpPr>
          <p:spPr bwMode="auto">
            <a:xfrm>
              <a:off x="2791" y="1682"/>
              <a:ext cx="213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rgbClr val="008000"/>
                  </a:solidFill>
                </a:rPr>
                <a:t>p</a:t>
              </a:r>
              <a:endParaRPr lang="ja-JP" altLang="en-US" sz="1600" b="1">
                <a:solidFill>
                  <a:srgbClr val="008000"/>
                </a:solidFill>
              </a:endParaRPr>
            </a:p>
          </p:txBody>
        </p:sp>
        <p:sp>
          <p:nvSpPr>
            <p:cNvPr id="14396" name="Rectangle 65"/>
            <p:cNvSpPr>
              <a:spLocks noChangeArrowheads="1"/>
            </p:cNvSpPr>
            <p:nvPr/>
          </p:nvSpPr>
          <p:spPr bwMode="auto">
            <a:xfrm>
              <a:off x="2779" y="1465"/>
              <a:ext cx="2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rgbClr val="CC0000"/>
                  </a:solidFill>
                  <a:latin typeface="Symbol" pitchFamily="18" charset="2"/>
                </a:rPr>
                <a:t>L</a:t>
              </a:r>
              <a:endParaRPr lang="ja-JP" altLang="en-US" sz="1600" b="1">
                <a:solidFill>
                  <a:srgbClr val="CC0000"/>
                </a:solidFill>
                <a:latin typeface="Symbol" pitchFamily="18" charset="2"/>
              </a:endParaRPr>
            </a:p>
          </p:txBody>
        </p:sp>
        <p:sp>
          <p:nvSpPr>
            <p:cNvPr id="14397" name="Rectangle 66"/>
            <p:cNvSpPr>
              <a:spLocks noChangeArrowheads="1"/>
            </p:cNvSpPr>
            <p:nvPr/>
          </p:nvSpPr>
          <p:spPr bwMode="auto">
            <a:xfrm>
              <a:off x="2779" y="1807"/>
              <a:ext cx="199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ja-JP" sz="1600" b="1">
                  <a:solidFill>
                    <a:srgbClr val="FF6600"/>
                  </a:solidFill>
                  <a:latin typeface="Symbol" pitchFamily="18" charset="2"/>
                </a:rPr>
                <a:t>X</a:t>
              </a:r>
              <a:endParaRPr lang="ja-JP" altLang="en-US" sz="1600" b="1">
                <a:solidFill>
                  <a:srgbClr val="FF6600"/>
                </a:solidFill>
                <a:latin typeface="Symbol" pitchFamily="18" charset="2"/>
              </a:endParaRPr>
            </a:p>
          </p:txBody>
        </p:sp>
      </p:grpSp>
      <p:sp>
        <p:nvSpPr>
          <p:cNvPr id="14387" name="Rectangle 68"/>
          <p:cNvSpPr>
            <a:spLocks noChangeArrowheads="1"/>
          </p:cNvSpPr>
          <p:nvPr/>
        </p:nvSpPr>
        <p:spPr bwMode="auto">
          <a:xfrm>
            <a:off x="-36512" y="3638171"/>
            <a:ext cx="1080039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ja-JP" sz="1600" b="1" dirty="0" smtClean="0">
                <a:solidFill>
                  <a:srgbClr val="0000FF"/>
                </a:solidFill>
              </a:rPr>
              <a:t>Almost all </a:t>
            </a:r>
          </a:p>
          <a:p>
            <a:pPr algn="ctr">
              <a:lnSpc>
                <a:spcPct val="85000"/>
              </a:lnSpc>
            </a:pPr>
            <a:r>
              <a:rPr lang="en-US" altLang="ja-JP" sz="1600" b="1" dirty="0" smtClean="0">
                <a:solidFill>
                  <a:srgbClr val="0000FF"/>
                </a:solidFill>
              </a:rPr>
              <a:t>neutron</a:t>
            </a:r>
            <a:endParaRPr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4388" name="AutoShape 69"/>
          <p:cNvSpPr>
            <a:spLocks/>
          </p:cNvSpPr>
          <p:nvPr/>
        </p:nvSpPr>
        <p:spPr bwMode="auto">
          <a:xfrm>
            <a:off x="1058863" y="2951480"/>
            <a:ext cx="136525" cy="1879600"/>
          </a:xfrm>
          <a:prstGeom prst="leftBrace">
            <a:avLst>
              <a:gd name="adj1" fmla="val 114729"/>
              <a:gd name="adj2" fmla="val 50000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89" name="Rectangle 70"/>
          <p:cNvSpPr>
            <a:spLocks noChangeArrowheads="1"/>
          </p:cNvSpPr>
          <p:nvPr/>
        </p:nvSpPr>
        <p:spPr bwMode="auto">
          <a:xfrm>
            <a:off x="179512" y="4293096"/>
            <a:ext cx="93610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chemeClr val="tx2"/>
                </a:solidFill>
              </a:rPr>
              <a:t>Group B</a:t>
            </a:r>
            <a:endParaRPr lang="ja-JP" altLang="en-US" b="1" dirty="0">
              <a:solidFill>
                <a:schemeClr val="tx2"/>
              </a:solidFill>
            </a:endParaRPr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152400" y="4772025"/>
            <a:ext cx="958850" cy="492125"/>
            <a:chOff x="481" y="1199"/>
            <a:chExt cx="618" cy="317"/>
          </a:xfrm>
        </p:grpSpPr>
        <p:pic>
          <p:nvPicPr>
            <p:cNvPr id="14391" name="Picture 72" descr="n-matter"/>
            <p:cNvPicPr>
              <a:picLocks noChangeAspect="1" noChangeArrowheads="1"/>
            </p:cNvPicPr>
            <p:nvPr/>
          </p:nvPicPr>
          <p:blipFill>
            <a:blip r:embed="rId6" cstate="print"/>
            <a:srcRect l="8597" t="24406" r="22121" b="12523"/>
            <a:stretch>
              <a:fillRect/>
            </a:stretch>
          </p:blipFill>
          <p:spPr bwMode="auto">
            <a:xfrm>
              <a:off x="638" y="1199"/>
              <a:ext cx="461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92" name="Rectangle 73"/>
            <p:cNvSpPr>
              <a:spLocks noChangeArrowheads="1"/>
            </p:cNvSpPr>
            <p:nvPr/>
          </p:nvSpPr>
          <p:spPr bwMode="auto">
            <a:xfrm>
              <a:off x="481" y="1215"/>
              <a:ext cx="198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rgbClr val="003399"/>
                  </a:solidFill>
                </a:rPr>
                <a:t>n</a:t>
              </a:r>
              <a:endParaRPr lang="ja-JP" altLang="en-US" sz="1600" b="1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ransition advTm="5576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u="sng" dirty="0" smtClean="0"/>
              <a:t>Executive Committee of the Project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141277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Members consisted of </a:t>
            </a:r>
            <a:r>
              <a:rPr kumimoji="1" lang="en-US" altLang="ja-JP" dirty="0" smtClean="0">
                <a:solidFill>
                  <a:srgbClr val="FF0000"/>
                </a:solidFill>
              </a:rPr>
              <a:t>PI’s of each subgroup</a:t>
            </a:r>
          </a:p>
          <a:p>
            <a:r>
              <a:rPr lang="en-US" altLang="ja-JP" dirty="0" smtClean="0"/>
              <a:t>Main Tasks</a:t>
            </a:r>
          </a:p>
          <a:p>
            <a:pPr lvl="1"/>
            <a:r>
              <a:rPr lang="en-US" altLang="ja-JP" dirty="0" smtClean="0"/>
              <a:t>Recruit New activities in the “Area”</a:t>
            </a:r>
          </a:p>
          <a:p>
            <a:pPr lvl="1"/>
            <a:r>
              <a:rPr lang="en-US" altLang="ja-JP" dirty="0" smtClean="0"/>
              <a:t>Open annual school for young scientists</a:t>
            </a:r>
          </a:p>
          <a:p>
            <a:pPr lvl="1"/>
            <a:r>
              <a:rPr lang="en-US" altLang="ja-JP" dirty="0" smtClean="0"/>
              <a:t>Hold annual domestic WS</a:t>
            </a:r>
          </a:p>
          <a:p>
            <a:pPr lvl="1"/>
            <a:r>
              <a:rPr lang="en-US" altLang="ja-JP" dirty="0" smtClean="0"/>
              <a:t>Support small International Symposium</a:t>
            </a:r>
          </a:p>
          <a:p>
            <a:pPr lvl="1"/>
            <a:r>
              <a:rPr lang="en-US" altLang="ja-JP" dirty="0" smtClean="0"/>
              <a:t>Exchange technical knowhow</a:t>
            </a:r>
          </a:p>
          <a:p>
            <a:pPr lvl="1"/>
            <a:r>
              <a:rPr lang="en-US" altLang="ja-JP" dirty="0" smtClean="0"/>
              <a:t>Public relations</a:t>
            </a:r>
          </a:p>
          <a:p>
            <a:pPr marL="1371600" lvl="2" indent="-514350">
              <a:buNone/>
            </a:pPr>
            <a:r>
              <a:rPr lang="en-US" altLang="ja-JP" dirty="0" smtClean="0"/>
              <a:t>Seminar for public</a:t>
            </a:r>
          </a:p>
          <a:p>
            <a:pPr marL="1371600" lvl="2" indent="-514350">
              <a:buNone/>
            </a:pPr>
            <a:r>
              <a:rPr lang="en-US" altLang="ja-JP" dirty="0" smtClean="0"/>
              <a:t>Delivery lecture for high school students</a:t>
            </a:r>
          </a:p>
          <a:p>
            <a:pPr lvl="1"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pPr marL="514350" indent="-514350">
              <a:buNone/>
            </a:pPr>
            <a:endParaRPr lang="en-US" altLang="ja-JP" dirty="0"/>
          </a:p>
          <a:p>
            <a:pPr marL="914400" lvl="1" indent="-514350">
              <a:buNone/>
            </a:pPr>
            <a:endParaRPr lang="en-US" altLang="ja-JP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4860032" y="3145368"/>
          <a:ext cx="410445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60"/>
                <a:gridCol w="1152128"/>
                <a:gridCol w="1056456"/>
                <a:gridCol w="1008112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Group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Post Docs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Master  Thesis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PhD Thesis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A02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B02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B03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D01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 txBox="1">
            <a:spLocks noGrp="1"/>
          </p:cNvSpPr>
          <p:nvPr>
            <p:ph type="title"/>
          </p:nvPr>
        </p:nvSpPr>
        <p:spPr>
          <a:xfrm>
            <a:off x="457200" y="211552"/>
            <a:ext cx="8012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000" b="1" dirty="0" smtClean="0">
                <a:latin typeface="+mj-lt"/>
              </a:rPr>
              <a:t>Group A01 </a:t>
            </a:r>
            <a:r>
              <a:rPr lang="en-US" altLang="ja-JP" sz="2000" dirty="0" smtClean="0">
                <a:solidFill>
                  <a:srgbClr val="3333CC"/>
                </a:solidFill>
              </a:rPr>
              <a:t>“Baryon-baryon  Interaction with multi strangeness”</a:t>
            </a:r>
            <a:endParaRPr kumimoji="1" lang="ja-JP" altLang="en-US" sz="2000" b="1" dirty="0">
              <a:latin typeface="+mj-lt"/>
            </a:endParaRPr>
          </a:p>
        </p:txBody>
      </p:sp>
      <p:pic>
        <p:nvPicPr>
          <p:cNvPr id="10" name="図 9" descr="A01Takahashi131228-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7920880" cy="548537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187624" y="6466904"/>
            <a:ext cx="120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J-PARC E05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3851920" y="6466904"/>
            <a:ext cx="120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J-PARC E42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88224" y="6476196"/>
            <a:ext cx="120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J-PARC E07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05118" y="2752591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correlation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A01Takahashi131228-2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95261"/>
            <a:ext cx="5729239" cy="4277955"/>
          </a:xfrm>
          <a:prstGeom prst="rect">
            <a:avLst/>
          </a:prstGeom>
        </p:spPr>
      </p:pic>
      <p:pic>
        <p:nvPicPr>
          <p:cNvPr id="3" name="図 2" descr="A01Takahashi131228-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548680"/>
            <a:ext cx="3689579" cy="2778319"/>
          </a:xfrm>
          <a:prstGeom prst="rect">
            <a:avLst/>
          </a:prstGeom>
        </p:spPr>
      </p:pic>
      <p:pic>
        <p:nvPicPr>
          <p:cNvPr id="4" name="図 3" descr="A01Takahashi131228-2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3984633" cy="2930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6444208" y="260648"/>
            <a:ext cx="360040" cy="15841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Is there </a:t>
            </a:r>
            <a:r>
              <a:rPr lang="en-US" altLang="ja-JP" dirty="0" smtClean="0">
                <a:latin typeface="Symbol" pitchFamily="18" charset="2"/>
              </a:rPr>
              <a:t>S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>
                <a:latin typeface="Symbol" pitchFamily="18" charset="2"/>
              </a:rPr>
              <a:t> </a:t>
            </a:r>
            <a:r>
              <a:rPr lang="en-US" altLang="ja-JP" dirty="0" smtClean="0"/>
              <a:t>in neutron star? </a:t>
            </a:r>
          </a:p>
          <a:p>
            <a:pPr lvl="1">
              <a:buNone/>
            </a:pPr>
            <a:r>
              <a:rPr lang="en-US" altLang="ja-JP" dirty="0" err="1" smtClean="0">
                <a:latin typeface="Symbol" pitchFamily="18" charset="2"/>
              </a:rPr>
              <a:t>S</a:t>
            </a:r>
            <a:r>
              <a:rPr lang="en-US" altLang="ja-JP" sz="1600" baseline="100000" dirty="0" err="1" smtClean="0">
                <a:latin typeface="Symbol" pitchFamily="18" charset="2"/>
              </a:rPr>
              <a:t>±</a:t>
            </a:r>
            <a:r>
              <a:rPr lang="en-US" altLang="ja-JP" dirty="0" err="1" smtClean="0"/>
              <a:t>p</a:t>
            </a:r>
            <a:r>
              <a:rPr lang="en-US" altLang="ja-JP" dirty="0" smtClean="0"/>
              <a:t> Scattering  JPARC-E40</a:t>
            </a:r>
          </a:p>
          <a:p>
            <a:pPr lvl="1">
              <a:buNone/>
            </a:pPr>
            <a:endParaRPr lang="en-US" altLang="ja-JP" dirty="0" smtClean="0"/>
          </a:p>
          <a:p>
            <a:pPr lvl="1">
              <a:buNone/>
            </a:pPr>
            <a:endParaRPr lang="en-US" altLang="ja-JP" dirty="0" smtClean="0"/>
          </a:p>
          <a:p>
            <a:pPr lvl="1">
              <a:buNone/>
            </a:pPr>
            <a:endParaRPr lang="en-US" altLang="ja-JP" dirty="0" smtClean="0"/>
          </a:p>
          <a:p>
            <a:pPr lvl="1">
              <a:buNone/>
            </a:pPr>
            <a:endParaRPr lang="en-US" altLang="ja-JP" dirty="0" smtClean="0"/>
          </a:p>
          <a:p>
            <a:r>
              <a:rPr kumimoji="1" lang="en-US" altLang="ja-JP" dirty="0" smtClean="0"/>
              <a:t>Determine </a:t>
            </a:r>
            <a:r>
              <a:rPr kumimoji="1" lang="en-US" altLang="ja-JP" dirty="0" err="1" smtClean="0">
                <a:latin typeface="Symbol" pitchFamily="18" charset="2"/>
              </a:rPr>
              <a:t>L</a:t>
            </a:r>
            <a:r>
              <a:rPr kumimoji="1" lang="en-US" altLang="ja-JP" dirty="0" err="1" smtClean="0"/>
              <a:t>nn</a:t>
            </a:r>
            <a:r>
              <a:rPr kumimoji="1" lang="en-US" altLang="ja-JP" dirty="0" smtClean="0"/>
              <a:t> three-body force</a:t>
            </a:r>
          </a:p>
          <a:p>
            <a:pPr lvl="1">
              <a:buNone/>
            </a:pPr>
            <a:r>
              <a:rPr lang="en-US" altLang="ja-JP" dirty="0" smtClean="0"/>
              <a:t>Neutron rich </a:t>
            </a:r>
            <a:r>
              <a:rPr lang="en-US" altLang="ja-JP" dirty="0" smtClean="0">
                <a:latin typeface="Symbol" pitchFamily="18" charset="2"/>
              </a:rPr>
              <a:t>L</a:t>
            </a:r>
            <a:r>
              <a:rPr lang="en-US" altLang="ja-JP" dirty="0" smtClean="0"/>
              <a:t> hyper nuclei </a:t>
            </a:r>
          </a:p>
          <a:p>
            <a:pPr lvl="1">
              <a:buNone/>
            </a:pPr>
            <a:r>
              <a:rPr lang="en-US" altLang="ja-JP" dirty="0" smtClean="0"/>
              <a:t>                 JPARC-E10</a:t>
            </a:r>
          </a:p>
          <a:p>
            <a:pPr lvl="1">
              <a:buNone/>
            </a:pPr>
            <a:r>
              <a:rPr kumimoji="1" lang="en-US" altLang="ja-JP" dirty="0" smtClean="0"/>
              <a:t>Gamma-spectroscopy of </a:t>
            </a:r>
            <a:r>
              <a:rPr lang="en-US" altLang="ja-JP" dirty="0" smtClean="0">
                <a:latin typeface="Symbol" pitchFamily="18" charset="2"/>
              </a:rPr>
              <a:t>L</a:t>
            </a:r>
            <a:r>
              <a:rPr lang="en-US" altLang="ja-JP" dirty="0" smtClean="0"/>
              <a:t> hyper nuclei</a:t>
            </a:r>
          </a:p>
          <a:p>
            <a:pPr lvl="1">
              <a:buNone/>
            </a:pPr>
            <a:r>
              <a:rPr lang="en-US" altLang="ja-JP" dirty="0" smtClean="0"/>
              <a:t>                 JPARC-E13</a:t>
            </a:r>
          </a:p>
          <a:p>
            <a:r>
              <a:rPr lang="en-US" altLang="ja-JP" dirty="0" smtClean="0"/>
              <a:t>Search for </a:t>
            </a:r>
            <a:r>
              <a:rPr kumimoji="1" lang="en-US" altLang="ja-JP" dirty="0" smtClean="0"/>
              <a:t>K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 nuclei      </a:t>
            </a:r>
            <a:r>
              <a:rPr lang="en-US" altLang="ja-JP" sz="2800" dirty="0" smtClean="0"/>
              <a:t>JPARC-E15</a:t>
            </a:r>
            <a:endParaRPr kumimoji="1" lang="ja-JP" altLang="en-US" dirty="0"/>
          </a:p>
        </p:txBody>
      </p:sp>
      <p:sp>
        <p:nvSpPr>
          <p:cNvPr id="4" name="タイトル 3"/>
          <p:cNvSpPr txBox="1">
            <a:spLocks noGrp="1"/>
          </p:cNvSpPr>
          <p:nvPr>
            <p:ph type="title"/>
          </p:nvPr>
        </p:nvSpPr>
        <p:spPr>
          <a:xfrm>
            <a:off x="152857" y="116632"/>
            <a:ext cx="54272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000" b="1" dirty="0" smtClean="0">
                <a:latin typeface="+mj-lt"/>
              </a:rPr>
              <a:t>Group A02</a:t>
            </a:r>
            <a:r>
              <a:rPr lang="en-US" altLang="ja-JP" sz="4000" b="1" dirty="0" smtClean="0"/>
              <a:t/>
            </a:r>
            <a:br>
              <a:rPr lang="en-US" altLang="ja-JP" sz="4000" b="1" dirty="0" smtClean="0"/>
            </a:br>
            <a:r>
              <a:rPr lang="en-US" altLang="ja-JP" sz="2000" dirty="0" smtClean="0">
                <a:solidFill>
                  <a:srgbClr val="6600CC"/>
                </a:solidFill>
              </a:rPr>
              <a:t>“Strangeness in the Neutron-Rich Nuclear Matter”</a:t>
            </a:r>
            <a:endParaRPr kumimoji="1" lang="ja-JP" altLang="en-US" sz="3600" b="1" dirty="0">
              <a:latin typeface="+mj-lt"/>
            </a:endParaRPr>
          </a:p>
        </p:txBody>
      </p:sp>
      <p:pic>
        <p:nvPicPr>
          <p:cNvPr id="6" name="Picture 48" descr="Yfractiont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3824" y="2098566"/>
            <a:ext cx="3573462" cy="1814513"/>
          </a:xfrm>
          <a:prstGeom prst="rect">
            <a:avLst/>
          </a:prstGeom>
          <a:noFill/>
        </p:spPr>
      </p:pic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7236296" y="309796"/>
            <a:ext cx="1594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Symbol" pitchFamily="18" charset="2"/>
              </a:rPr>
              <a:t>S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n - attractive</a:t>
            </a:r>
            <a:endParaRPr lang="ja-JP" altLang="en-US" dirty="0"/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7308304" y="2267580"/>
            <a:ext cx="1553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Symbol" pitchFamily="18" charset="2"/>
              </a:rPr>
              <a:t>S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n - repulsive</a:t>
            </a:r>
            <a:endParaRPr lang="ja-JP" altLang="en-US" dirty="0"/>
          </a:p>
        </p:txBody>
      </p:sp>
      <p:pic>
        <p:nvPicPr>
          <p:cNvPr id="10" name="Picture 40" descr="Yfractiont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225"/>
          <a:stretch>
            <a:fillRect/>
          </a:stretch>
        </p:blipFill>
        <p:spPr bwMode="auto">
          <a:xfrm>
            <a:off x="5549900" y="260648"/>
            <a:ext cx="3594100" cy="1628775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 rot="16200000">
            <a:off x="4781335" y="1982151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abundance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44815" y="3861048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density</a:t>
            </a:r>
            <a:endParaRPr kumimoji="1" lang="ja-JP" alt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7404" y="4293096"/>
            <a:ext cx="275824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正方形/長方形 15"/>
          <p:cNvSpPr/>
          <p:nvPr/>
        </p:nvSpPr>
        <p:spPr>
          <a:xfrm>
            <a:off x="5220072" y="6505599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No significant peak structure in the threshold region</a:t>
            </a:r>
            <a:r>
              <a:rPr lang="en-US" altLang="ja-JP" sz="1400" dirty="0" smtClean="0"/>
              <a:t> 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508104" y="4149080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aseline="30000" dirty="0" smtClean="0"/>
              <a:t>6</a:t>
            </a:r>
            <a:r>
              <a:rPr lang="en-US" altLang="ja-JP" dirty="0" smtClean="0"/>
              <a:t>Li(</a:t>
            </a:r>
            <a:r>
              <a:rPr lang="el-GR" altLang="ja-JP" dirty="0" smtClean="0"/>
              <a:t>π</a:t>
            </a:r>
            <a:r>
              <a:rPr lang="el-GR" altLang="ja-JP" baseline="30000" dirty="0" smtClean="0"/>
              <a:t>−</a:t>
            </a:r>
            <a:r>
              <a:rPr lang="el-GR" altLang="ja-JP" dirty="0" smtClean="0"/>
              <a:t>,</a:t>
            </a:r>
            <a:r>
              <a:rPr lang="en-US" altLang="ja-JP" dirty="0" smtClean="0"/>
              <a:t>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)X 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9777" y="306585"/>
            <a:ext cx="8700577" cy="1109543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Measurement of d</a:t>
            </a:r>
            <a:r>
              <a:rPr kumimoji="1" lang="en-US" altLang="ja-JP" sz="360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3600" dirty="0" smtClean="0"/>
              <a:t>/</a:t>
            </a:r>
            <a:r>
              <a:rPr kumimoji="1" lang="en-US" altLang="ja-JP" sz="3600" dirty="0" err="1" smtClean="0"/>
              <a:t>d</a:t>
            </a:r>
            <a:r>
              <a:rPr kumimoji="1" lang="en-US" altLang="ja-JP" sz="3600" dirty="0" err="1" smtClean="0">
                <a:latin typeface="Symbol" charset="2"/>
                <a:cs typeface="Symbol" charset="2"/>
              </a:rPr>
              <a:t>W</a:t>
            </a:r>
            <a:r>
              <a:rPr kumimoji="1" lang="en-US" altLang="ja-JP" sz="3600" dirty="0" smtClean="0"/>
              <a:t> of </a:t>
            </a:r>
            <a:r>
              <a:rPr kumimoji="1" lang="en-US" altLang="ja-JP" sz="360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3600" dirty="0" smtClean="0"/>
              <a:t>p scatterings 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8810"/>
            <a:ext cx="8229600" cy="3505200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Measurement of d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2400" dirty="0" smtClean="0"/>
              <a:t>/</a:t>
            </a:r>
            <a:r>
              <a:rPr kumimoji="1" lang="en-US" altLang="ja-JP" sz="2400" dirty="0" err="1" smtClean="0"/>
              <a:t>d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W</a:t>
            </a:r>
            <a:endParaRPr kumimoji="1" lang="en-US" altLang="ja-JP" sz="2400" dirty="0" smtClean="0">
              <a:latin typeface="Symbol" charset="2"/>
              <a:cs typeface="Symbol" charset="2"/>
            </a:endParaRPr>
          </a:p>
          <a:p>
            <a:pPr lvl="1"/>
            <a:r>
              <a:rPr lang="en-US" altLang="ja-JP" sz="2000" dirty="0">
                <a:sym typeface="Wingdings"/>
              </a:rPr>
              <a:t>Aim to detect 10,000 </a:t>
            </a:r>
            <a:r>
              <a:rPr lang="en-US" altLang="ja-JP" sz="2000" dirty="0" smtClean="0">
                <a:sym typeface="Wingdings"/>
              </a:rPr>
              <a:t>events</a:t>
            </a:r>
            <a:endParaRPr lang="en-US" altLang="ja-JP" sz="2000" dirty="0" smtClean="0">
              <a:latin typeface="Symbol" charset="2"/>
              <a:cs typeface="Symbol" charset="2"/>
            </a:endParaRPr>
          </a:p>
          <a:p>
            <a:pPr lvl="1"/>
            <a:r>
              <a:rPr lang="en-US" altLang="ja-JP" sz="2000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altLang="ja-JP" sz="2000" dirty="0" err="1" smtClean="0"/>
              <a:t>p</a:t>
            </a:r>
            <a:r>
              <a:rPr lang="en-US" altLang="ja-JP" sz="2000" dirty="0" smtClean="0"/>
              <a:t> elastic scattering</a:t>
            </a:r>
          </a:p>
          <a:p>
            <a:pPr lvl="1"/>
            <a:r>
              <a:rPr kumimoji="1" lang="en-US" altLang="ja-JP" sz="200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2000" baseline="30000" dirty="0" smtClean="0">
                <a:latin typeface="Symbol" charset="2"/>
                <a:cs typeface="Symbol" charset="2"/>
              </a:rPr>
              <a:t>-</a:t>
            </a:r>
            <a:r>
              <a:rPr kumimoji="1" lang="en-US" altLang="ja-JP" sz="2000" dirty="0" smtClean="0"/>
              <a:t>p elastic scattering</a:t>
            </a:r>
          </a:p>
          <a:p>
            <a:pPr lvl="1"/>
            <a:r>
              <a:rPr lang="en-US" altLang="ja-JP" sz="2000" dirty="0" smtClean="0">
                <a:latin typeface="Symbol" charset="2"/>
                <a:cs typeface="Symbol" charset="2"/>
              </a:rPr>
              <a:t>S</a:t>
            </a:r>
            <a:r>
              <a:rPr lang="en-US" altLang="ja-JP" sz="2000" baseline="30000" dirty="0" smtClean="0">
                <a:latin typeface="Symbol" charset="2"/>
                <a:cs typeface="Symbol" charset="2"/>
              </a:rPr>
              <a:t>-</a:t>
            </a:r>
            <a:r>
              <a:rPr lang="en-US" altLang="ja-JP" sz="2000" dirty="0" smtClean="0"/>
              <a:t>p </a:t>
            </a:r>
            <a:r>
              <a:rPr lang="en-US" altLang="ja-JP" sz="2000" dirty="0" smtClean="0">
                <a:sym typeface="Wingdings"/>
              </a:rPr>
              <a:t> </a:t>
            </a:r>
            <a:r>
              <a:rPr lang="en-US" altLang="ja-JP" sz="2000" dirty="0" smtClean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altLang="ja-JP" sz="2000" dirty="0" smtClean="0">
                <a:sym typeface="Wingdings"/>
              </a:rPr>
              <a:t>n inelastic scattering</a:t>
            </a:r>
          </a:p>
        </p:txBody>
      </p:sp>
      <p:grpSp>
        <p:nvGrpSpPr>
          <p:cNvPr id="6" name="図形グループ 41"/>
          <p:cNvGrpSpPr/>
          <p:nvPr/>
        </p:nvGrpSpPr>
        <p:grpSpPr>
          <a:xfrm>
            <a:off x="4818822" y="1484784"/>
            <a:ext cx="3639378" cy="1924269"/>
            <a:chOff x="1752600" y="2590800"/>
            <a:chExt cx="4648200" cy="2457669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600" y="2590800"/>
              <a:ext cx="4648200" cy="2457669"/>
            </a:xfrm>
            <a:prstGeom prst="rect">
              <a:avLst/>
            </a:prstGeom>
          </p:spPr>
        </p:pic>
        <p:grpSp>
          <p:nvGrpSpPr>
            <p:cNvPr id="9" name="図形グループ 40"/>
            <p:cNvGrpSpPr/>
            <p:nvPr/>
          </p:nvGrpSpPr>
          <p:grpSpPr>
            <a:xfrm>
              <a:off x="2133600" y="3164400"/>
              <a:ext cx="3505200" cy="1252200"/>
              <a:chOff x="2133600" y="3164400"/>
              <a:chExt cx="3505200" cy="1252200"/>
            </a:xfrm>
          </p:grpSpPr>
          <p:cxnSp>
            <p:nvCxnSpPr>
              <p:cNvPr id="11" name="直線矢印コネクタ 10"/>
              <p:cNvCxnSpPr/>
              <p:nvPr/>
            </p:nvCxnSpPr>
            <p:spPr bwMode="auto">
              <a:xfrm flipH="1">
                <a:off x="4648200" y="3387600"/>
                <a:ext cx="990600" cy="133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直線コネクタ 12"/>
              <p:cNvCxnSpPr/>
              <p:nvPr/>
            </p:nvCxnSpPr>
            <p:spPr bwMode="auto">
              <a:xfrm flipH="1">
                <a:off x="4419600" y="3517200"/>
                <a:ext cx="228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直線コネクタ 14"/>
              <p:cNvCxnSpPr/>
              <p:nvPr/>
            </p:nvCxnSpPr>
            <p:spPr bwMode="auto">
              <a:xfrm flipH="1">
                <a:off x="4267200" y="3510000"/>
                <a:ext cx="151800" cy="714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直線矢印コネクタ 28"/>
              <p:cNvCxnSpPr/>
              <p:nvPr/>
            </p:nvCxnSpPr>
            <p:spPr bwMode="auto">
              <a:xfrm flipH="1" flipV="1">
                <a:off x="3430800" y="3394800"/>
                <a:ext cx="838200" cy="1512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直線矢印コネクタ 33"/>
              <p:cNvCxnSpPr/>
              <p:nvPr/>
            </p:nvCxnSpPr>
            <p:spPr bwMode="auto">
              <a:xfrm flipH="1" flipV="1">
                <a:off x="3810000" y="3164400"/>
                <a:ext cx="609600" cy="3420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直線矢印コネクタ 39"/>
              <p:cNvCxnSpPr/>
              <p:nvPr/>
            </p:nvCxnSpPr>
            <p:spPr bwMode="auto">
              <a:xfrm flipH="1">
                <a:off x="2133600" y="3528000"/>
                <a:ext cx="2514600" cy="8172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直線矢印コネクタ 30"/>
              <p:cNvCxnSpPr/>
              <p:nvPr/>
            </p:nvCxnSpPr>
            <p:spPr bwMode="auto">
              <a:xfrm flipH="1">
                <a:off x="3733800" y="3581400"/>
                <a:ext cx="533400" cy="8352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8" name="テキスト ボックス 7"/>
          <p:cNvSpPr txBox="1"/>
          <p:nvPr/>
        </p:nvSpPr>
        <p:spPr>
          <a:xfrm>
            <a:off x="4318000" y="3645024"/>
            <a:ext cx="476827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0" dirty="0" smtClean="0"/>
              <a:t>Kinematical identification of </a:t>
            </a:r>
            <a:r>
              <a:rPr lang="en-US" altLang="ja-JP" b="0" dirty="0" err="1" smtClean="0">
                <a:latin typeface="Symbol" charset="2"/>
                <a:cs typeface="Symbol" charset="2"/>
              </a:rPr>
              <a:t>S</a:t>
            </a:r>
            <a:r>
              <a:rPr lang="en-US" altLang="ja-JP" b="0" dirty="0" err="1" smtClean="0"/>
              <a:t>p</a:t>
            </a:r>
            <a:r>
              <a:rPr lang="en-US" altLang="ja-JP" b="0" dirty="0" smtClean="0"/>
              <a:t> scattering</a:t>
            </a:r>
          </a:p>
          <a:p>
            <a:r>
              <a:rPr kumimoji="1" lang="en-US" altLang="ja-JP" b="0" dirty="0" smtClean="0"/>
              <a:t>Using LH2 target and surrounding detector</a:t>
            </a:r>
            <a:endParaRPr kumimoji="1" lang="ja-JP" altLang="en-US" b="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496" y="4543960"/>
            <a:ext cx="4680520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b="0" dirty="0" smtClean="0"/>
              <a:t>High intensity </a:t>
            </a:r>
            <a:r>
              <a:rPr kumimoji="1" lang="en-US" altLang="ja-JP" b="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="0" dirty="0" smtClean="0"/>
              <a:t> beam to get a large </a:t>
            </a:r>
            <a:r>
              <a:rPr kumimoji="1" lang="en-US" altLang="ja-JP" b="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b="0" dirty="0" smtClean="0"/>
              <a:t> beam 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ja-JP" dirty="0" err="1" smtClean="0"/>
              <a:t>Beamline</a:t>
            </a:r>
            <a:r>
              <a:rPr lang="en-US" altLang="ja-JP" dirty="0" smtClean="0"/>
              <a:t> tracker under</a:t>
            </a:r>
            <a:r>
              <a:rPr kumimoji="1" lang="en-US" altLang="ja-JP" b="0" dirty="0" smtClean="0"/>
              <a:t> 10</a:t>
            </a:r>
            <a:r>
              <a:rPr kumimoji="1" lang="en-US" altLang="ja-JP" b="0" baseline="30000" dirty="0" smtClean="0"/>
              <a:t>7</a:t>
            </a:r>
            <a:r>
              <a:rPr kumimoji="1" lang="en-US" altLang="ja-JP" b="0" dirty="0" smtClean="0"/>
              <a:t> Hz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Large acceptance Scattered proton detector </a:t>
            </a:r>
          </a:p>
          <a:p>
            <a:pPr marL="742950" lvl="1" indent="-285750">
              <a:buFont typeface="Arial"/>
              <a:buChar char="•"/>
            </a:pPr>
            <a:r>
              <a:rPr kumimoji="1" lang="en-US" altLang="ja-JP" b="0" dirty="0" smtClean="0"/>
              <a:t>Cylindrical fiber tracker + BGO Calorimeter</a:t>
            </a:r>
            <a:endParaRPr kumimoji="1" lang="ja-JP" altLang="en-US" b="0" dirty="0"/>
          </a:p>
        </p:txBody>
      </p:sp>
      <p:pic>
        <p:nvPicPr>
          <p:cNvPr id="19" name="図 18" descr="Fib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4460130"/>
            <a:ext cx="4355976" cy="23532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411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A02_Tamura-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36096" cy="4077072"/>
          </a:xfrm>
          <a:prstGeom prst="rect">
            <a:avLst/>
          </a:prstGeom>
        </p:spPr>
      </p:pic>
      <p:pic>
        <p:nvPicPr>
          <p:cNvPr id="3" name="図 2" descr="A02_Tamura-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700541"/>
            <a:ext cx="4644008" cy="3184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852</Words>
  <Application>Microsoft Office PowerPoint</Application>
  <PresentationFormat>画面に合わせる (4:3)</PresentationFormat>
  <Paragraphs>198</Paragraphs>
  <Slides>17</Slides>
  <Notes>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8" baseType="lpstr">
      <vt:lpstr>Office テーマ</vt:lpstr>
      <vt:lpstr>Japanese New Approach to Neutron-Star Matter</vt:lpstr>
      <vt:lpstr>スライド 2</vt:lpstr>
      <vt:lpstr>スライド 3</vt:lpstr>
      <vt:lpstr>Executive Committee of the Project </vt:lpstr>
      <vt:lpstr>Group A01 “Baryon-baryon  Interaction with multi strangeness”</vt:lpstr>
      <vt:lpstr>スライド 6</vt:lpstr>
      <vt:lpstr>Group A02 “Strangeness in the Neutron-Rich Nuclear Matter”</vt:lpstr>
      <vt:lpstr>Measurement of ds/dW of Sp scatterings </vt:lpstr>
      <vt:lpstr>スライド 9</vt:lpstr>
      <vt:lpstr>Group B02  “Properties of Medium- and Low-Density neutron-Rich Nuclear Matter” </vt:lpstr>
      <vt:lpstr>CATANA for SAMURAI (T. Togano (TIT) et al.) CAlorimetric deTector for rAdiations from exotic Nuclear beAms</vt:lpstr>
      <vt:lpstr>New Direction of Mass Measurement:  A. Ozawa (Tsukuba Univ.) Group</vt:lpstr>
      <vt:lpstr>Neutron Skin thickness of 132Sn: ESPRI Group (J. Zenihiro et al.)</vt:lpstr>
      <vt:lpstr>Group B03  “EOS for Low-Density Neutron-Rich Nuetron Matter studied by Cold Atoms”   Visualize low density neutron-like matter </vt:lpstr>
      <vt:lpstr>スライド 15</vt:lpstr>
      <vt:lpstr>Gravitational Red-shifts of absorption lines                  precise determination of radius (Terzan 5 X2)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New Approach to Neutron-Star Matter</dc:title>
  <dc:creator>村上哲也</dc:creator>
  <cp:lastModifiedBy>村上哲也</cp:lastModifiedBy>
  <cp:revision>36</cp:revision>
  <dcterms:created xsi:type="dcterms:W3CDTF">2014-07-03T13:47:15Z</dcterms:created>
  <dcterms:modified xsi:type="dcterms:W3CDTF">2014-07-09T07:28:52Z</dcterms:modified>
</cp:coreProperties>
</file>