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77" r:id="rId2"/>
    <p:sldId id="840" r:id="rId3"/>
    <p:sldId id="830" r:id="rId4"/>
    <p:sldId id="842" r:id="rId5"/>
    <p:sldId id="841" r:id="rId6"/>
    <p:sldId id="843" r:id="rId7"/>
    <p:sldId id="844" r:id="rId8"/>
    <p:sldId id="846" r:id="rId9"/>
    <p:sldId id="847" r:id="rId10"/>
    <p:sldId id="848" r:id="rId11"/>
    <p:sldId id="845" r:id="rId12"/>
    <p:sldId id="850" r:id="rId13"/>
    <p:sldId id="868" r:id="rId14"/>
    <p:sldId id="852" r:id="rId15"/>
    <p:sldId id="853" r:id="rId16"/>
    <p:sldId id="865" r:id="rId17"/>
    <p:sldId id="854" r:id="rId18"/>
    <p:sldId id="855" r:id="rId19"/>
    <p:sldId id="857" r:id="rId20"/>
    <p:sldId id="856" r:id="rId21"/>
    <p:sldId id="858" r:id="rId22"/>
    <p:sldId id="866" r:id="rId23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ch" initials="lwg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D9E1D9"/>
    <a:srgbClr val="FF3300"/>
    <a:srgbClr val="BC8F00"/>
    <a:srgbClr val="FFFFFF"/>
    <a:srgbClr val="FFFFCC"/>
    <a:srgbClr val="FFFF99"/>
    <a:srgbClr val="99FF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-1494" y="-114"/>
      </p:cViewPr>
      <p:guideLst>
        <p:guide orient="horz" pos="583"/>
        <p:guide pos="4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684" y="210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71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7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4013" y="0"/>
            <a:ext cx="41671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7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1188"/>
            <a:ext cx="4167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7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4013" y="6961188"/>
            <a:ext cx="4167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4" tIns="45937" rIns="91874" bIns="45937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700"/>
            </a:lvl1pPr>
          </a:lstStyle>
          <a:p>
            <a:fld id="{EA648718-3A6B-4ED3-9605-8CB2B13BC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70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2" rIns="95002" bIns="47502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35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2" rIns="95002" bIns="47502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35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00375" y="558800"/>
            <a:ext cx="3611563" cy="270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35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0475" y="3505200"/>
            <a:ext cx="70945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2" rIns="95002" bIns="47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35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32613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2" rIns="95002" bIns="47502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3635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32613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2" tIns="47502" rIns="95002" bIns="47502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FontTx/>
              <a:buNone/>
              <a:defRPr sz="1200"/>
            </a:lvl1pPr>
          </a:lstStyle>
          <a:p>
            <a:fld id="{C14EFD22-C355-49D3-908C-1755D9677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21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the of this workshop for opportunity to present results of our work to participate in the interesting discussions. </a:t>
            </a:r>
          </a:p>
          <a:p>
            <a:r>
              <a:rPr lang="en-US" dirty="0" err="1" smtClean="0"/>
              <a:t>Acknowlege</a:t>
            </a:r>
            <a:r>
              <a:rPr lang="en-US" dirty="0" smtClean="0"/>
              <a:t> collaborators</a:t>
            </a:r>
          </a:p>
          <a:p>
            <a:r>
              <a:rPr lang="en-US" dirty="0" smtClean="0"/>
              <a:t>Read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have been a lot of work trying to constrain the symmetry energy.</a:t>
            </a:r>
          </a:p>
          <a:p>
            <a:r>
              <a:rPr lang="en-US" dirty="0" smtClean="0"/>
              <a:t>Most of this concentrated on the properties of nuclei that are sensitive to the symmetry energy. This provides sensitivity to the symmetry energy at </a:t>
            </a:r>
            <a:r>
              <a:rPr lang="en-US" dirty="0" err="1" smtClean="0"/>
              <a:t>subsaturation</a:t>
            </a:r>
            <a:r>
              <a:rPr lang="en-US" dirty="0" smtClean="0"/>
              <a:t> density (S </a:t>
            </a:r>
            <a:r>
              <a:rPr lang="en-US" dirty="0" err="1" smtClean="0"/>
              <a:t>adn</a:t>
            </a:r>
            <a:r>
              <a:rPr lang="en-US" dirty="0" smtClean="0"/>
              <a:t> L)</a:t>
            </a:r>
            <a:br>
              <a:rPr lang="en-US" dirty="0" smtClean="0"/>
            </a:br>
            <a:r>
              <a:rPr lang="en-US" dirty="0" err="1" smtClean="0"/>
              <a:t>THe</a:t>
            </a:r>
            <a:r>
              <a:rPr lang="en-US" dirty="0" smtClean="0"/>
              <a:t> relative observables are are (read them)</a:t>
            </a:r>
          </a:p>
          <a:p>
            <a:r>
              <a:rPr lang="en-US" dirty="0" smtClean="0"/>
              <a:t>By comparing data to </a:t>
            </a:r>
            <a:r>
              <a:rPr lang="en-US" dirty="0" err="1" smtClean="0"/>
              <a:t>calcualtions</a:t>
            </a:r>
            <a:r>
              <a:rPr lang="en-US" dirty="0" smtClean="0"/>
              <a:t> in which the </a:t>
            </a:r>
            <a:r>
              <a:rPr lang="en-US" dirty="0" err="1" smtClean="0"/>
              <a:t>interactons</a:t>
            </a:r>
            <a:r>
              <a:rPr lang="en-US" dirty="0" smtClean="0"/>
              <a:t> are varied, varying L and S, we can get the ranges of L and S allowed by the data. </a:t>
            </a:r>
            <a:r>
              <a:rPr lang="en-US" dirty="0" err="1" smtClean="0"/>
              <a:t>POnt</a:t>
            </a:r>
            <a:r>
              <a:rPr lang="en-US" dirty="0" smtClean="0"/>
              <a:t> them out.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countrous</a:t>
            </a:r>
            <a:r>
              <a:rPr lang="en-US" dirty="0" smtClean="0"/>
              <a:t> are </a:t>
            </a:r>
            <a:r>
              <a:rPr lang="en-US" dirty="0" err="1" smtClean="0"/>
              <a:t>regious</a:t>
            </a:r>
            <a:r>
              <a:rPr lang="en-US" dirty="0" smtClean="0"/>
              <a:t> about a straight line. This occurs because the observable is sensitive mainly to one average density. we saw that for masses here it appears again. Steeper slopes mean high </a:t>
            </a:r>
            <a:r>
              <a:rPr lang="en-US" dirty="0" err="1" smtClean="0"/>
              <a:t>denstieis</a:t>
            </a:r>
            <a:r>
              <a:rPr lang="en-US" dirty="0" smtClean="0"/>
              <a:t>. Masses here </a:t>
            </a:r>
            <a:r>
              <a:rPr lang="en-US" dirty="0" err="1" smtClean="0"/>
              <a:t>aper</a:t>
            </a:r>
            <a:r>
              <a:rPr lang="en-US" dirty="0" smtClean="0"/>
              <a:t> to be sensitive to (read it)</a:t>
            </a:r>
          </a:p>
          <a:p>
            <a:r>
              <a:rPr lang="en-US" dirty="0" smtClean="0"/>
              <a:t>Polarizability is sensitive to </a:t>
            </a:r>
            <a:r>
              <a:rPr lang="en-US" dirty="0" err="1" smtClean="0"/>
              <a:t>somwhat</a:t>
            </a:r>
            <a:r>
              <a:rPr lang="en-US" dirty="0" smtClean="0"/>
              <a:t> lower density.</a:t>
            </a:r>
          </a:p>
          <a:p>
            <a:r>
              <a:rPr lang="en-US" dirty="0" smtClean="0"/>
              <a:t>Isospin diffusion (</a:t>
            </a:r>
            <a:r>
              <a:rPr lang="en-US" dirty="0" err="1" smtClean="0"/>
              <a:t>descdribe</a:t>
            </a:r>
            <a:r>
              <a:rPr lang="en-US" dirty="0" smtClean="0"/>
              <a:t> it) is sensitive to densities less that 0.45 rho0. It is even a more </a:t>
            </a:r>
            <a:r>
              <a:rPr lang="en-US" dirty="0" err="1" smtClean="0"/>
              <a:t>flot</a:t>
            </a:r>
            <a:r>
              <a:rPr lang="en-US" dirty="0" smtClean="0"/>
              <a:t> contour</a:t>
            </a:r>
          </a:p>
          <a:p>
            <a:r>
              <a:rPr lang="en-US" dirty="0" smtClean="0"/>
              <a:t>neutrons skins are </a:t>
            </a:r>
            <a:r>
              <a:rPr lang="en-US" dirty="0" err="1" smtClean="0"/>
              <a:t>senstive</a:t>
            </a:r>
            <a:r>
              <a:rPr lang="en-US" dirty="0" smtClean="0"/>
              <a:t> only to l</a:t>
            </a:r>
          </a:p>
          <a:p>
            <a:r>
              <a:rPr lang="en-US" dirty="0" smtClean="0"/>
              <a:t>intersection of these constrains can 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dirty="0" err="1" smtClean="0"/>
              <a:t>simulataneous</a:t>
            </a:r>
            <a:r>
              <a:rPr lang="en-US" dirty="0" smtClean="0"/>
              <a:t> constrains on l and S</a:t>
            </a:r>
          </a:p>
          <a:p>
            <a:r>
              <a:rPr lang="en-US" dirty="0" smtClean="0"/>
              <a:t>but it is very sensitive to the theoretical error bars.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557" y="3521067"/>
            <a:ext cx="7680089" cy="28797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23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557" y="3521067"/>
            <a:ext cx="7680089" cy="28797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37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established</a:t>
            </a:r>
          </a:p>
          <a:p>
            <a:r>
              <a:rPr lang="en-US" dirty="0" err="1" smtClean="0"/>
              <a:t>Instructure</a:t>
            </a:r>
            <a:r>
              <a:rPr lang="en-US" dirty="0"/>
              <a:t> </a:t>
            </a:r>
            <a:r>
              <a:rPr lang="en-US" dirty="0" smtClean="0"/>
              <a:t>– low energies </a:t>
            </a:r>
            <a:r>
              <a:rPr lang="en-US" dirty="0" err="1" smtClean="0"/>
              <a:t>effe</a:t>
            </a:r>
            <a:r>
              <a:rPr lang="en-US" dirty="0" smtClean="0"/>
              <a:t>. Mass</a:t>
            </a:r>
          </a:p>
          <a:p>
            <a:r>
              <a:rPr lang="en-US" dirty="0" smtClean="0"/>
              <a:t>Symmetric matter</a:t>
            </a:r>
            <a:r>
              <a:rPr lang="en-US" dirty="0"/>
              <a:t> </a:t>
            </a:r>
            <a:r>
              <a:rPr lang="en-US" dirty="0" smtClean="0"/>
              <a:t>optical potential</a:t>
            </a:r>
          </a:p>
          <a:p>
            <a:r>
              <a:rPr lang="en-US" dirty="0" smtClean="0"/>
              <a:t>Quadratic </a:t>
            </a:r>
            <a:r>
              <a:rPr lang="en-US" dirty="0" err="1" smtClean="0"/>
              <a:t>momtnum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endParaRPr lang="en-US" dirty="0" smtClean="0"/>
          </a:p>
          <a:p>
            <a:r>
              <a:rPr lang="en-US" dirty="0" smtClean="0"/>
              <a:t>Tails off at high </a:t>
            </a:r>
            <a:r>
              <a:rPr lang="en-US" dirty="0" err="1" smtClean="0"/>
              <a:t>eneriges</a:t>
            </a:r>
            <a:endParaRPr lang="en-US" dirty="0" smtClean="0"/>
          </a:p>
          <a:p>
            <a:r>
              <a:rPr lang="en-US" dirty="0" smtClean="0"/>
              <a:t>Increases with density</a:t>
            </a:r>
          </a:p>
          <a:p>
            <a:r>
              <a:rPr lang="en-US" dirty="0" smtClean="0"/>
              <a:t>There also can be a momentum dependence to the symmetry mean field difference proton and neutron effective masses</a:t>
            </a:r>
          </a:p>
          <a:p>
            <a:r>
              <a:rPr lang="en-US" dirty="0" smtClean="0"/>
              <a:t>This needs to be constrained at higher than saturation densities by </a:t>
            </a:r>
            <a:r>
              <a:rPr lang="en-US" dirty="0" err="1" smtClean="0"/>
              <a:t>expeirment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2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98DA8-6F6E-440B-95B1-5516A9AC3135}" type="slidenum">
              <a:rPr lang="en-US"/>
              <a:pPr/>
              <a:t>15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50863"/>
            <a:ext cx="3656012" cy="2741612"/>
          </a:xfrm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</p:spPr>
        <p:txBody>
          <a:bodyPr/>
          <a:lstStyle/>
          <a:p>
            <a:r>
              <a:rPr lang="en-US" dirty="0" smtClean="0"/>
              <a:t>Looking forward to probing </a:t>
            </a:r>
            <a:r>
              <a:rPr lang="en-US" dirty="0" err="1" smtClean="0"/>
              <a:t>higer</a:t>
            </a:r>
            <a:r>
              <a:rPr lang="en-US" dirty="0" smtClean="0"/>
              <a:t> densities, we would like to explore </a:t>
            </a:r>
            <a:r>
              <a:rPr lang="en-US" dirty="0" err="1" smtClean="0"/>
              <a:t>pion</a:t>
            </a:r>
            <a:r>
              <a:rPr lang="en-US" dirty="0" smtClean="0"/>
              <a:t> production. We follow a suggestion of BAL that the ratios of </a:t>
            </a:r>
            <a:r>
              <a:rPr lang="en-US" dirty="0" err="1" smtClean="0"/>
              <a:t>pion</a:t>
            </a:r>
            <a:r>
              <a:rPr lang="en-US" dirty="0" smtClean="0"/>
              <a:t>- to pi+ spectra are of the order of 5 times more sensitive to the symmetry energy than the ratio of the integrated pi+ to pi- yield, that that is true because the shape of these two spectra and how they depend on the symmetry </a:t>
            </a:r>
            <a:r>
              <a:rPr lang="en-US" dirty="0" err="1" smtClean="0"/>
              <a:t>neregy</a:t>
            </a:r>
            <a:r>
              <a:rPr lang="en-US" dirty="0" smtClean="0"/>
              <a:t> are very different. we should this ratio at two incident energies and we see factors of three </a:t>
            </a:r>
            <a:r>
              <a:rPr lang="en-US" dirty="0" err="1" smtClean="0"/>
              <a:t>diffrence</a:t>
            </a:r>
            <a:r>
              <a:rPr lang="en-US" dirty="0" smtClean="0"/>
              <a:t> </a:t>
            </a:r>
            <a:r>
              <a:rPr lang="en-US" dirty="0" err="1" smtClean="0"/>
              <a:t>inhe</a:t>
            </a:r>
            <a:r>
              <a:rPr lang="en-US" dirty="0" smtClean="0"/>
              <a:t> ratios at low energies that flip sign at higher energies. </a:t>
            </a:r>
            <a:r>
              <a:rPr lang="en-US" dirty="0" err="1" smtClean="0"/>
              <a:t>THis</a:t>
            </a:r>
            <a:r>
              <a:rPr lang="en-US" dirty="0" smtClean="0"/>
              <a:t> is an easily measurable effect.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98DA8-6F6E-440B-95B1-5516A9AC3135}" type="slidenum">
              <a:rPr lang="en-US"/>
              <a:pPr/>
              <a:t>16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50863"/>
            <a:ext cx="3656012" cy="2741612"/>
          </a:xfrm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89300"/>
          </a:xfrm>
        </p:spPr>
        <p:txBody>
          <a:bodyPr/>
          <a:lstStyle/>
          <a:p>
            <a:r>
              <a:rPr lang="en-US" dirty="0" smtClean="0"/>
              <a:t>Looking forward to probing </a:t>
            </a:r>
            <a:r>
              <a:rPr lang="en-US" dirty="0" err="1" smtClean="0"/>
              <a:t>higer</a:t>
            </a:r>
            <a:r>
              <a:rPr lang="en-US" dirty="0" smtClean="0"/>
              <a:t> densities, we would like to explore </a:t>
            </a:r>
            <a:r>
              <a:rPr lang="en-US" dirty="0" err="1" smtClean="0"/>
              <a:t>pion</a:t>
            </a:r>
            <a:r>
              <a:rPr lang="en-US" dirty="0" smtClean="0"/>
              <a:t> production. We follow a suggestion of BAL that the ratios of </a:t>
            </a:r>
            <a:r>
              <a:rPr lang="en-US" dirty="0" err="1" smtClean="0"/>
              <a:t>pion</a:t>
            </a:r>
            <a:r>
              <a:rPr lang="en-US" dirty="0" smtClean="0"/>
              <a:t>- to pi+ spectra are of the order of 5 times more sensitive to the symmetry energy than the ratio of the integrated pi+ to pi- yield, that that is true because the shape of these two spectra and how they depend on the symmetry </a:t>
            </a:r>
            <a:r>
              <a:rPr lang="en-US" dirty="0" err="1" smtClean="0"/>
              <a:t>neregy</a:t>
            </a:r>
            <a:r>
              <a:rPr lang="en-US" dirty="0" smtClean="0"/>
              <a:t> are very different. we should this ratio at two incident energies and we see factors of three </a:t>
            </a:r>
            <a:r>
              <a:rPr lang="en-US" dirty="0" err="1" smtClean="0"/>
              <a:t>diffrence</a:t>
            </a:r>
            <a:r>
              <a:rPr lang="en-US" dirty="0" smtClean="0"/>
              <a:t> </a:t>
            </a:r>
            <a:r>
              <a:rPr lang="en-US" dirty="0" err="1" smtClean="0"/>
              <a:t>inhe</a:t>
            </a:r>
            <a:r>
              <a:rPr lang="en-US" dirty="0" smtClean="0"/>
              <a:t> ratios at low energies that flip sign at higher energies. </a:t>
            </a:r>
            <a:r>
              <a:rPr lang="en-US" dirty="0" err="1" smtClean="0"/>
              <a:t>THis</a:t>
            </a:r>
            <a:r>
              <a:rPr lang="en-US" dirty="0" smtClean="0"/>
              <a:t> is an easily measurable effect.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F4301-4B9B-45E5-8511-975AFC10BFC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0863"/>
            <a:ext cx="3659188" cy="27432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066" y="3475054"/>
            <a:ext cx="7043073" cy="328918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So we have been developing two </a:t>
            </a:r>
            <a:r>
              <a:rPr lang="en-US" dirty="0" err="1" smtClean="0"/>
              <a:t>tpc’s</a:t>
            </a:r>
            <a:r>
              <a:rPr lang="en-US" dirty="0" smtClean="0"/>
              <a:t> to do these measurements. One will be used at RIKEN in the SAMURAI dipole and the other </a:t>
            </a:r>
            <a:r>
              <a:rPr lang="en-US" dirty="0" err="1" smtClean="0"/>
              <a:t>wllle</a:t>
            </a:r>
            <a:r>
              <a:rPr lang="en-US" dirty="0" smtClean="0"/>
              <a:t> be sued at NSCL/FRIB in a </a:t>
            </a:r>
            <a:r>
              <a:rPr lang="en-US" dirty="0" err="1" smtClean="0"/>
              <a:t>solenoidal</a:t>
            </a:r>
            <a:r>
              <a:rPr lang="en-US" dirty="0" smtClean="0"/>
              <a:t> MRI style magnet. </a:t>
            </a:r>
            <a:r>
              <a:rPr lang="en-US" dirty="0" err="1" smtClean="0"/>
              <a:t>THe</a:t>
            </a:r>
            <a:r>
              <a:rPr lang="en-US" dirty="0" smtClean="0"/>
              <a:t> latter is also intended for dual use as an active target, </a:t>
            </a:r>
            <a:r>
              <a:rPr lang="en-US" dirty="0" err="1" smtClean="0"/>
              <a:t>i,e</a:t>
            </a:r>
            <a:r>
              <a:rPr lang="en-US" dirty="0" smtClean="0"/>
              <a:t>, the TPC gas will be target. </a:t>
            </a:r>
            <a:r>
              <a:rPr lang="en-US" dirty="0" err="1" smtClean="0"/>
              <a:t>BOth</a:t>
            </a:r>
            <a:r>
              <a:rPr lang="en-US" dirty="0" smtClean="0"/>
              <a:t> will be finished this year and will be commissioned </a:t>
            </a:r>
            <a:r>
              <a:rPr lang="en-US" dirty="0" err="1" smtClean="0"/>
              <a:t>int</a:t>
            </a:r>
            <a:r>
              <a:rPr lang="en-US" dirty="0" smtClean="0"/>
              <a:t> 2014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807F4-5C82-4D1F-A2F8-71C33CBEA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081C1-25CC-488C-874A-8969E5262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77813"/>
            <a:ext cx="1968500" cy="5259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5753100" cy="5259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D3A5-8478-439D-88FE-3D81FEBEE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772400" cy="865187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22400"/>
            <a:ext cx="3810000" cy="4114800"/>
          </a:xfrm>
          <a:noFill/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3600" y="1472504"/>
            <a:ext cx="3810000" cy="4114800"/>
          </a:xfrm>
          <a:noFill/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9DEBC8-CDF9-4BFF-8A32-52933E718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77240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22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422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948A14-8592-4DAD-9DE8-7873FDEA9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77240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22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422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556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A4D49-CC7D-43C3-A072-EB8D2E629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7772400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22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422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8AEC83-6A76-445C-A42A-E4625A39A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341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24" tIns="45712" rIns="91424" bIns="45712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369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219076"/>
            <a:ext cx="8273143" cy="566737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286" y="1004889"/>
            <a:ext cx="8563428" cy="5089624"/>
          </a:xfrm>
          <a:noFill/>
          <a:effectLst/>
        </p:spPr>
        <p:txBody>
          <a:bodyPr/>
          <a:lstStyle>
            <a:lvl1pPr marL="171184" indent="-171184">
              <a:buFont typeface="Arial" panose="020B0604020202020204" pitchFamily="34" charset="0"/>
              <a:buChar char="•"/>
              <a:defRPr sz="2300">
                <a:solidFill>
                  <a:srgbClr val="064308"/>
                </a:solidFill>
                <a:latin typeface="+mn-lt"/>
              </a:defRPr>
            </a:lvl1pPr>
            <a:lvl2pPr marL="456491" indent="-171184">
              <a:buFont typeface="Arial" panose="020B0604020202020204" pitchFamily="34" charset="0"/>
              <a:buChar char="•"/>
              <a:defRPr sz="1700">
                <a:solidFill>
                  <a:srgbClr val="064308"/>
                </a:solidFill>
                <a:latin typeface="+mn-lt"/>
              </a:defRPr>
            </a:lvl2pPr>
            <a:lvl3pPr marL="741798" indent="-171184">
              <a:buFont typeface="Arial" panose="020B0604020202020204" pitchFamily="34" charset="0"/>
              <a:buChar char="•"/>
              <a:defRPr sz="1700">
                <a:solidFill>
                  <a:srgbClr val="064308"/>
                </a:solidFill>
                <a:latin typeface="+mn-lt"/>
              </a:defRPr>
            </a:lvl3pPr>
            <a:lvl4pPr marL="1256853" indent="-228246">
              <a:buFont typeface="Arial" panose="020B0604020202020204" pitchFamily="34" charset="0"/>
              <a:buChar char="•"/>
              <a:defRPr sz="1500">
                <a:solidFill>
                  <a:srgbClr val="064308"/>
                </a:solidFill>
                <a:latin typeface="+mn-lt"/>
              </a:defRPr>
            </a:lvl4pPr>
            <a:lvl5pPr marL="1765901" indent="-150162">
              <a:buFont typeface="Arial" panose="020B0604020202020204" pitchFamily="34" charset="0"/>
              <a:buChar char="•"/>
              <a:defRPr sz="1500">
                <a:solidFill>
                  <a:srgbClr val="064308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968119" y="6356450"/>
            <a:ext cx="3087310" cy="36462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r>
              <a:rPr lang="en-US" dirty="0" smtClean="0"/>
              <a:t>Kohley – NSF Site Visit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055429" y="6356450"/>
            <a:ext cx="459619" cy="364628"/>
          </a:xfrm>
        </p:spPr>
        <p:txBody>
          <a:bodyPr/>
          <a:lstStyle/>
          <a:p>
            <a:fld id="{C096B4DE-0D32-4AAB-8754-316C67493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effec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A626-1ED9-4686-B07D-8081B057B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B90E4-91B0-46E2-81B2-C5F5E02E7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422400"/>
            <a:ext cx="3810000" cy="4114800"/>
          </a:xfrm>
          <a:noFill/>
          <a:effectLst/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422400"/>
            <a:ext cx="3810000" cy="4114800"/>
          </a:xfrm>
          <a:noFill/>
          <a:effectLst/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CD35A-0B25-433E-8965-9B6E34008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B3A1F-79D6-4892-81F1-6284A4361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BF20C-90F9-4659-82FE-6A739F11A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1FE7-0609-4C57-99AE-8B30A94F0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2D8F-4FA9-49B9-B4A7-B4EFBADA5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5F330-9DB0-4653-9662-349F3D1E3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7772400" cy="8651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587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422400"/>
            <a:ext cx="7772400" cy="411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4D5C2A7B-2FC1-420D-A685-C461D6F9BF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CC00CC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99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file:///Y:\MyDoc2\scratch\workshop\nusym14\NSCL%20Charge-Exchange%20Group%20-%20Science_files\ivgmr.gif" TargetMode="Externa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177800"/>
            <a:ext cx="7729537" cy="846137"/>
          </a:xfrm>
          <a:ln/>
        </p:spPr>
        <p:txBody>
          <a:bodyPr/>
          <a:lstStyle/>
          <a:p>
            <a:r>
              <a:rPr lang="en-US" dirty="0" smtClean="0"/>
              <a:t>Constraining the Symmetry Energy: Future Directions (mainly U.S. efforts)</a:t>
            </a:r>
            <a:endParaRPr lang="en-US" dirty="0">
              <a:cs typeface="Arial" pitchFamily="34" charset="0"/>
            </a:endParaRP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774950"/>
            <a:ext cx="6946900" cy="3155950"/>
          </a:xfrm>
          <a:noFill/>
          <a:effectLst/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Status</a:t>
            </a:r>
          </a:p>
          <a:p>
            <a:r>
              <a:rPr lang="en-US" sz="2400" dirty="0" smtClean="0">
                <a:cs typeface="Times New Roman" pitchFamily="18" charset="0"/>
              </a:rPr>
              <a:t>Improving Constraints at Sub-saturation densities</a:t>
            </a:r>
          </a:p>
          <a:p>
            <a:r>
              <a:rPr lang="en-US" sz="2400" dirty="0" smtClean="0">
                <a:cs typeface="Times New Roman" pitchFamily="18" charset="0"/>
              </a:rPr>
              <a:t>Improving constraints on momentum dependence (finite temperature and </a:t>
            </a:r>
            <a:r>
              <a:rPr lang="en-US" sz="2400" smtClean="0">
                <a:cs typeface="Times New Roman" pitchFamily="18" charset="0"/>
              </a:rPr>
              <a:t>non-equilibrium phenomena)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Improving constraints at supra-saturation densities</a:t>
            </a:r>
          </a:p>
          <a:p>
            <a:r>
              <a:rPr lang="en-US" sz="2400" dirty="0" smtClean="0">
                <a:cs typeface="Times New Roman" pitchFamily="18" charset="0"/>
              </a:rPr>
              <a:t>Outlook: preparing for future success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1185863" y="1304925"/>
            <a:ext cx="7018337" cy="10341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dirty="0" smtClean="0"/>
              <a:t>W.  Lynch</a:t>
            </a:r>
          </a:p>
          <a:p>
            <a:pPr algn="ctr">
              <a:buFontTx/>
              <a:buNone/>
            </a:pPr>
            <a:r>
              <a:rPr lang="en-US" dirty="0" smtClean="0"/>
              <a:t>Work performed at NSCL and Department of Physics and Astronomy</a:t>
            </a:r>
          </a:p>
          <a:p>
            <a:pPr algn="ctr">
              <a:buFontTx/>
              <a:buNone/>
            </a:pPr>
            <a:r>
              <a:rPr lang="en-US" dirty="0" smtClean="0"/>
              <a:t>Michigan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13555"/>
            <a:ext cx="4240072" cy="551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113"/>
            <a:ext cx="7772400" cy="585787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Neutron-proton flows</a:t>
            </a:r>
            <a:br>
              <a:rPr lang="en-US" dirty="0" smtClean="0"/>
            </a:br>
            <a:r>
              <a:rPr lang="en-US" dirty="0" smtClean="0"/>
              <a:t>Momentum dependence  of mean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881" y="952500"/>
            <a:ext cx="4840219" cy="3162300"/>
          </a:xfrm>
          <a:noFill/>
          <a:effectLst/>
        </p:spPr>
        <p:txBody>
          <a:bodyPr/>
          <a:lstStyle/>
          <a:p>
            <a:r>
              <a:rPr lang="en-US" sz="1800" dirty="0" smtClean="0"/>
              <a:t>Momentum dependence of the mean field (real part of optical potential) is well established for symmetric matter. </a:t>
            </a:r>
          </a:p>
          <a:p>
            <a:pPr lvl="1"/>
            <a:r>
              <a:rPr lang="en-US" sz="1800" dirty="0" smtClean="0"/>
              <a:t>At low energies, it can be described by effective mass,  m*: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sz="1800" dirty="0" smtClean="0"/>
              <a:t>Momentum dependence increases with </a:t>
            </a:r>
            <a:r>
              <a:rPr lang="en-US" sz="1800" dirty="0" err="1" smtClean="0"/>
              <a:t>ρ</a:t>
            </a:r>
            <a:r>
              <a:rPr lang="en-US" sz="1800" dirty="0" smtClean="0"/>
              <a:t>, is maximal at p=p</a:t>
            </a:r>
            <a:r>
              <a:rPr lang="en-US" sz="1800" baseline="-25000" dirty="0" smtClean="0"/>
              <a:t>F</a:t>
            </a:r>
            <a:r>
              <a:rPr lang="en-US" sz="1800" dirty="0" smtClean="0"/>
              <a:t> and vanishes as p→</a:t>
            </a:r>
            <a:r>
              <a:rPr lang="en-US" sz="1800" dirty="0" smtClean="0">
                <a:sym typeface="Symbol"/>
              </a:rPr>
              <a:t>.</a:t>
            </a:r>
          </a:p>
          <a:p>
            <a:r>
              <a:rPr lang="en-US" sz="1800" dirty="0" smtClean="0">
                <a:sym typeface="Symbol"/>
              </a:rPr>
              <a:t>Is the symmetry potential mom. dependent?</a:t>
            </a:r>
          </a:p>
          <a:p>
            <a:r>
              <a:rPr lang="en-US" dirty="0" smtClean="0">
                <a:sym typeface="Symbol"/>
              </a:rPr>
              <a:t>If so, the uncertainty in m*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, and m*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has an significant influence on the  excitation energy – temperature relationship for neutron stars.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It also influences the neutrino flux from neutron stars: </a:t>
            </a:r>
          </a:p>
          <a:p>
            <a:pPr>
              <a:buNone/>
            </a:pPr>
            <a:endParaRPr lang="en-US" sz="1800" dirty="0" smtClean="0">
              <a:sym typeface="Symbol"/>
            </a:endParaRPr>
          </a:p>
          <a:p>
            <a:pPr lvl="1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9549" y="2328862"/>
          <a:ext cx="2324468" cy="642938"/>
        </p:xfrm>
        <a:graphic>
          <a:graphicData uri="http://schemas.openxmlformats.org/presentationml/2006/ole">
            <p:oleObj spid="_x0000_s970754" name="Equation" r:id="rId5" imgW="1790218" imgH="494956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4457700" y="3403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U</a:t>
            </a:r>
            <a:r>
              <a:rPr lang="en-US" baseline="-25000" dirty="0" smtClean="0"/>
              <a:t>SM</a:t>
            </a:r>
            <a:r>
              <a:rPr lang="en-US" dirty="0" smtClean="0"/>
              <a:t> (MeV)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5138" y="5691188"/>
          <a:ext cx="1747837" cy="741362"/>
        </p:xfrm>
        <a:graphic>
          <a:graphicData uri="http://schemas.openxmlformats.org/presentationml/2006/ole">
            <p:oleObj spid="_x0000_s970755" name="Equation" r:id="rId6" imgW="1168200" imgH="495000" progId="Equation.DSMT4">
              <p:embed/>
            </p:oleObj>
          </a:graphicData>
        </a:graphic>
      </p:graphicFrame>
      <p:graphicFrame>
        <p:nvGraphicFramePr>
          <p:cNvPr id="970758" name="Object 6"/>
          <p:cNvGraphicFramePr>
            <a:graphicFrameLocks noChangeAspect="1"/>
          </p:cNvGraphicFramePr>
          <p:nvPr/>
        </p:nvGraphicFramePr>
        <p:xfrm>
          <a:off x="2543175" y="5732463"/>
          <a:ext cx="2106613" cy="779462"/>
        </p:xfrm>
        <a:graphic>
          <a:graphicData uri="http://schemas.openxmlformats.org/presentationml/2006/ole">
            <p:oleObj spid="_x0000_s970758" name="Equation" r:id="rId7" imgW="1409400" imgH="52056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3400" y="4586288"/>
          <a:ext cx="2038350" cy="422275"/>
        </p:xfrm>
        <a:graphic>
          <a:graphicData uri="http://schemas.openxmlformats.org/presentationml/2006/ole">
            <p:oleObj spid="_x0000_s970759" name="Equation" r:id="rId8" imgW="134604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277813"/>
            <a:ext cx="8534400" cy="667067"/>
          </a:xfrm>
        </p:spPr>
        <p:txBody>
          <a:bodyPr/>
          <a:lstStyle/>
          <a:p>
            <a:r>
              <a:rPr lang="en-US" dirty="0" smtClean="0"/>
              <a:t>Constraining the effective mass splitting via n/p spectral ratios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102360"/>
            <a:ext cx="3261360" cy="2128520"/>
          </a:xfrm>
        </p:spPr>
        <p:txBody>
          <a:bodyPr/>
          <a:lstStyle/>
          <a:p>
            <a:r>
              <a:rPr lang="en-US" dirty="0" smtClean="0"/>
              <a:t>The ratios of neutron/proton spectra are extremely sensitive to differences in the effective masses between neutrons and protons. </a:t>
            </a:r>
          </a:p>
          <a:p>
            <a:r>
              <a:rPr lang="en-US" dirty="0" smtClean="0"/>
              <a:t>Also sensitive to density dependence of symmetry and  short-range correlations.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3" cstate="print"/>
          <a:srcRect t="45334" r="1519"/>
          <a:stretch/>
        </p:blipFill>
        <p:spPr bwMode="auto">
          <a:xfrm>
            <a:off x="894080" y="3794760"/>
            <a:ext cx="719836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31971" y="1299119"/>
          <a:ext cx="4257674" cy="1028565"/>
        </p:xfrm>
        <a:graphic>
          <a:graphicData uri="http://schemas.openxmlformats.org/drawingml/2006/table">
            <a:tbl>
              <a:tblPr/>
              <a:tblGrid>
                <a:gridCol w="877565"/>
                <a:gridCol w="855581"/>
                <a:gridCol w="833066"/>
                <a:gridCol w="855581"/>
                <a:gridCol w="835881"/>
              </a:tblGrid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Skyrme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MeV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(MeV)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*/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lang="en-US" sz="1800" b="1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*/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b="1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SLy4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SkM</a:t>
                      </a:r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71778" name="Object 2"/>
          <p:cNvGraphicFramePr>
            <a:graphicFrameLocks noChangeAspect="1"/>
          </p:cNvGraphicFramePr>
          <p:nvPr/>
        </p:nvGraphicFramePr>
        <p:xfrm>
          <a:off x="3708400" y="3164840"/>
          <a:ext cx="1993900" cy="419100"/>
        </p:xfrm>
        <a:graphic>
          <a:graphicData uri="http://schemas.openxmlformats.org/presentationml/2006/ole">
            <p:oleObj spid="_x0000_s971778" name="Equation" r:id="rId4" imgW="1180618" imgH="254092" progId="Equation.DSMT4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914707" y="2891155"/>
          <a:ext cx="2970213" cy="903288"/>
        </p:xfrm>
        <a:graphic>
          <a:graphicData uri="http://schemas.openxmlformats.org/presentationml/2006/ole">
            <p:oleObj spid="_x0000_s971779" name="Equation" r:id="rId5" imgW="1752187" imgH="533538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9873" y="3601031"/>
            <a:ext cx="464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Y. Zhang, et al.,  Phys. </a:t>
            </a:r>
            <a:r>
              <a:rPr lang="en-US" dirty="0" err="1" smtClean="0"/>
              <a:t>Lett</a:t>
            </a:r>
            <a:r>
              <a:rPr lang="en-US" dirty="0" smtClean="0"/>
              <a:t>. B 732, 186 (2014).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358" y="3505131"/>
            <a:ext cx="3335127" cy="285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214313"/>
            <a:ext cx="8273143" cy="476578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Sensitivity of n/p observables to EoS</a:t>
            </a:r>
            <a:br>
              <a:rPr lang="en-US" dirty="0" smtClean="0"/>
            </a:br>
            <a:r>
              <a:rPr lang="en-US" dirty="0" smtClean="0"/>
              <a:t>(See also </a:t>
            </a:r>
            <a:r>
              <a:rPr lang="en-US" dirty="0" err="1" smtClean="0"/>
              <a:t>Russotto</a:t>
            </a:r>
            <a:r>
              <a:rPr lang="en-US" dirty="0" smtClean="0"/>
              <a:t> presentation)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1" y="555436"/>
            <a:ext cx="4934856" cy="5089624"/>
          </a:xfrm>
          <a:noFill/>
          <a:effectLst/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efficiency neutron detection with N/Z of heavy residue allows test of dependence of fragmentation on symmetry energy </a:t>
            </a:r>
          </a:p>
          <a:p>
            <a:r>
              <a:rPr lang="en-US" dirty="0" smtClean="0"/>
              <a:t>Analysis involve  previous MoNA data with neutron-rich </a:t>
            </a:r>
            <a:r>
              <a:rPr lang="en-US" baseline="30000" dirty="0" smtClean="0"/>
              <a:t>32</a:t>
            </a:r>
            <a:r>
              <a:rPr lang="en-US" dirty="0" smtClean="0"/>
              <a:t>Mg RIB.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/>
              <a:t>Kohley –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92571" y="653876"/>
            <a:ext cx="1451429" cy="34624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86493" tIns="43247" rIns="86493" bIns="43247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Kohley et. al</a:t>
            </a:r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" r="65078"/>
          <a:stretch/>
        </p:blipFill>
        <p:spPr bwMode="auto">
          <a:xfrm>
            <a:off x="5321904" y="1138169"/>
            <a:ext cx="3314452" cy="25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270" t="7111" r="49206" b="60329"/>
          <a:stretch/>
        </p:blipFill>
        <p:spPr bwMode="auto">
          <a:xfrm>
            <a:off x="7837714" y="1138168"/>
            <a:ext cx="87085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26577" y="915552"/>
            <a:ext cx="1737604" cy="472059"/>
          </a:xfrm>
          <a:prstGeom prst="rect">
            <a:avLst/>
          </a:prstGeom>
          <a:noFill/>
        </p:spPr>
        <p:txBody>
          <a:bodyPr wrap="none" lIns="86493" tIns="43247" rIns="86493" bIns="43247" rtlCol="0">
            <a:spAutoFit/>
          </a:bodyPr>
          <a:lstStyle/>
          <a:p>
            <a:r>
              <a:rPr lang="en-US" sz="2400" baseline="30000" dirty="0" err="1" smtClean="0"/>
              <a:t>32</a:t>
            </a:r>
            <a:r>
              <a:rPr lang="en-US" sz="2400" dirty="0" err="1" smtClean="0"/>
              <a:t>Mg</a:t>
            </a:r>
            <a:r>
              <a:rPr lang="en-US" sz="2400" dirty="0" smtClean="0"/>
              <a:t> + </a:t>
            </a:r>
            <a:r>
              <a:rPr lang="en-US" sz="2400" baseline="30000" dirty="0" err="1" smtClean="0"/>
              <a:t>9</a:t>
            </a:r>
            <a:r>
              <a:rPr lang="en-US" sz="2400" dirty="0" err="1" smtClean="0"/>
              <a:t>Be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55272" y="6072188"/>
            <a:ext cx="2579180" cy="318171"/>
          </a:xfrm>
          <a:prstGeom prst="rect">
            <a:avLst/>
          </a:prstGeom>
          <a:solidFill>
            <a:schemeClr val="bg1"/>
          </a:solidFill>
        </p:spPr>
        <p:txBody>
          <a:bodyPr wrap="none" lIns="86493" tIns="43247" rIns="86493" bIns="43247" rtlCol="0">
            <a:spAutoFit/>
          </a:bodyPr>
          <a:lstStyle/>
          <a:p>
            <a:r>
              <a:rPr lang="en-US" sz="1500" dirty="0" smtClean="0"/>
              <a:t>Kohley et al. PRC Rapid 2013</a:t>
            </a: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74" y="3490049"/>
            <a:ext cx="4703084" cy="25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3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062"/>
            <a:ext cx="4773478" cy="394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12774"/>
            <a:ext cx="4000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0"/>
            <a:ext cx="8273143" cy="566737"/>
          </a:xfrm>
        </p:spPr>
        <p:txBody>
          <a:bodyPr/>
          <a:lstStyle/>
          <a:p>
            <a:r>
              <a:rPr lang="en-US" dirty="0" smtClean="0"/>
              <a:t>Fragmentation and EoS of </a:t>
            </a:r>
            <a:r>
              <a:rPr lang="en-US" dirty="0" err="1" smtClean="0"/>
              <a:t>neutrinosphere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04" y="4819966"/>
            <a:ext cx="8563428" cy="2157944"/>
          </a:xfrm>
        </p:spPr>
        <p:txBody>
          <a:bodyPr/>
          <a:lstStyle/>
          <a:p>
            <a:r>
              <a:rPr lang="en-US" sz="1800" dirty="0" err="1" smtClean="0"/>
              <a:t>Multifragmentation</a:t>
            </a:r>
            <a:r>
              <a:rPr lang="en-US" sz="1800" dirty="0" smtClean="0"/>
              <a:t> can produce a chemically equilibrated ensemble of fragments and light particles, which could be used to probe the </a:t>
            </a:r>
            <a:r>
              <a:rPr lang="en-US" sz="1800" dirty="0" err="1" smtClean="0"/>
              <a:t>neutrinosphere</a:t>
            </a:r>
            <a:r>
              <a:rPr lang="en-US" sz="1800" dirty="0" smtClean="0"/>
              <a:t> EoS since the temperatures and densities are correct.</a:t>
            </a:r>
          </a:p>
          <a:p>
            <a:r>
              <a:rPr lang="en-US" sz="1800" dirty="0" smtClean="0"/>
              <a:t>This ensemble is very sensitive to the low density symmetry energy.</a:t>
            </a:r>
          </a:p>
          <a:p>
            <a:r>
              <a:rPr lang="en-US" sz="1800" dirty="0" smtClean="0"/>
              <a:t>Efforts are underway at TAMU and GANIL to learn how to test theories for the hot fragments by correcting for the effects of secondary decay.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193357" y="2045777"/>
            <a:ext cx="299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Lin et al., </a:t>
            </a:r>
            <a:r>
              <a:rPr lang="en-US" dirty="0" err="1" smtClean="0"/>
              <a:t>arXiv</a:t>
            </a:r>
            <a:r>
              <a:rPr lang="en-US" dirty="0" smtClean="0"/>
              <a:t> 1405.6911v1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3099221" y="2151683"/>
            <a:ext cx="299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Lin et al., </a:t>
            </a:r>
            <a:r>
              <a:rPr lang="en-US" dirty="0" err="1" smtClean="0"/>
              <a:t>arXiv</a:t>
            </a:r>
            <a:r>
              <a:rPr lang="en-US" dirty="0" smtClean="0"/>
              <a:t> 1405.6911v1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0177" y="416904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measured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77532" y="404505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reconstructed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7979" y="320814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theory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4006313" y="3866832"/>
            <a:ext cx="526940" cy="170476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4231038" y="3453539"/>
            <a:ext cx="601849" cy="142067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363134" y="3735094"/>
            <a:ext cx="743918" cy="402953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75708" y="419745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reconstructed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6796005" y="3399295"/>
            <a:ext cx="1237283" cy="638016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8128861" y="3401879"/>
            <a:ext cx="444285" cy="335796"/>
          </a:xfrm>
          <a:prstGeom prst="straightConnector1">
            <a:avLst/>
          </a:prstGeom>
          <a:solidFill>
            <a:srgbClr val="FFFF99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165024" y="3779004"/>
            <a:ext cx="97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theory with  various </a:t>
            </a:r>
            <a:r>
              <a:rPr lang="en-US" dirty="0" err="1" smtClean="0">
                <a:solidFill>
                  <a:schemeClr val="accent2"/>
                </a:solidFill>
              </a:rPr>
              <a:t>EoS’s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660400" y="996950"/>
            <a:ext cx="80010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Densities of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2</a:t>
            </a:r>
            <a:r>
              <a:rPr lang="en-US" baseline="-25000" dirty="0">
                <a:solidFill>
                  <a:schemeClr val="accent2"/>
                </a:solidFill>
                <a:sym typeface="Symbol" pitchFamily="18" charset="2"/>
              </a:rPr>
              <a:t>0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can be achieved at E/A400 MeV.</a:t>
            </a:r>
          </a:p>
          <a:p>
            <a:pPr marL="742950" lvl="1" indent="-285750">
              <a:buFontTx/>
              <a:buChar char="–"/>
            </a:pPr>
            <a:r>
              <a:rPr lang="en-US" dirty="0">
                <a:sym typeface="Symbol" pitchFamily="18" charset="2"/>
              </a:rPr>
              <a:t>Provides information about direct URCA cooling in proto-neutron stars, stability and phase transitions of dense neutron star interior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 marL="742950" lvl="1" indent="-285750">
              <a:buFontTx/>
              <a:buChar char="–"/>
            </a:pPr>
            <a:r>
              <a:rPr lang="en-US" dirty="0" smtClean="0">
                <a:sym typeface="Symbol" pitchFamily="18" charset="2"/>
              </a:rPr>
              <a:t>Stronger (stiffer) density dependence  of symmetry energy expels more neutrons from densest region. Since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originates from n-n collisions and 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originates from p-p collisions, this reduces the 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/ </a:t>
            </a:r>
            <a:r>
              <a:rPr lang="en-US" baseline="30000" dirty="0" smtClean="0">
                <a:sym typeface="Symbol"/>
              </a:rPr>
              <a:t>+ </a:t>
            </a:r>
            <a:r>
              <a:rPr lang="en-US" dirty="0" smtClean="0">
                <a:sym typeface="Symbol"/>
              </a:rPr>
              <a:t> spectral ratio</a:t>
            </a:r>
            <a:endParaRPr lang="en-US" dirty="0">
              <a:sym typeface="Symbol" pitchFamily="18" charset="2"/>
            </a:endParaRPr>
          </a:p>
          <a:p>
            <a:pPr marL="742950" lvl="1" indent="-285750">
              <a:buFontTx/>
              <a:buChar char="–"/>
            </a:pPr>
            <a:endParaRPr lang="en-US" sz="1600" dirty="0">
              <a:sym typeface="Symbol" pitchFamily="18" charset="2"/>
            </a:endParaRP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96900" y="152400"/>
            <a:ext cx="7772400" cy="647700"/>
          </a:xfrm>
          <a:ln/>
        </p:spPr>
        <p:txBody>
          <a:bodyPr/>
          <a:lstStyle/>
          <a:p>
            <a:r>
              <a:rPr lang="en-US" dirty="0" smtClean="0"/>
              <a:t>Symmetry energy studies </a:t>
            </a:r>
            <a:r>
              <a:rPr lang="en-US" dirty="0"/>
              <a:t>at </a:t>
            </a:r>
            <a:r>
              <a:rPr lang="en-US" dirty="0">
                <a:sym typeface="Symbol" pitchFamily="18" charset="2"/>
              </a:rPr>
              <a:t>2</a:t>
            </a:r>
            <a:r>
              <a:rPr lang="en-US" baseline="-25000" dirty="0">
                <a:sym typeface="Symbol" pitchFamily="18" charset="2"/>
              </a:rPr>
              <a:t>0</a:t>
            </a:r>
            <a:endParaRPr lang="en-US" dirty="0"/>
          </a:p>
        </p:txBody>
      </p:sp>
      <p:pic>
        <p:nvPicPr>
          <p:cNvPr id="6082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390900"/>
            <a:ext cx="3894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8262" name="Picture 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8" y="3411538"/>
            <a:ext cx="422275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8"/>
          <p:cNvGrpSpPr/>
          <p:nvPr/>
        </p:nvGrpSpPr>
        <p:grpSpPr>
          <a:xfrm>
            <a:off x="8331200" y="4330700"/>
            <a:ext cx="965201" cy="2463800"/>
            <a:chOff x="8331200" y="4330700"/>
            <a:chExt cx="965201" cy="2463800"/>
          </a:xfrm>
        </p:grpSpPr>
        <p:sp>
          <p:nvSpPr>
            <p:cNvPr id="608266" name="Text Box 10"/>
            <p:cNvSpPr txBox="1">
              <a:spLocks noChangeArrowheads="1"/>
            </p:cNvSpPr>
            <p:nvPr/>
          </p:nvSpPr>
          <p:spPr bwMode="auto">
            <a:xfrm>
              <a:off x="8810625" y="5805488"/>
              <a:ext cx="3333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>
                  <a:solidFill>
                    <a:srgbClr val="FF3300"/>
                  </a:solidFill>
                  <a:hlinkClick r:id="" action="ppaction://noaction"/>
                </a:rPr>
                <a:t>R</a:t>
              </a:r>
              <a:endParaRPr lang="en-US">
                <a:solidFill>
                  <a:srgbClr val="FF33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7974806" y="5600700"/>
              <a:ext cx="1385094" cy="13494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8369301" y="4330700"/>
              <a:ext cx="92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larger </a:t>
              </a:r>
              <a:r>
                <a:rPr lang="en-US" dirty="0" smtClean="0">
                  <a:sym typeface="Symbol"/>
                </a:rPr>
                <a:t></a:t>
              </a:r>
              <a:r>
                <a:rPr lang="en-US" baseline="30000" dirty="0" smtClean="0">
                  <a:sym typeface="Symbol"/>
                </a:rPr>
                <a:t>-</a:t>
              </a:r>
              <a:r>
                <a:rPr lang="en-US" dirty="0" smtClean="0">
                  <a:sym typeface="Symbol"/>
                </a:rPr>
                <a:t>/</a:t>
              </a:r>
              <a:r>
                <a:rPr lang="en-US" baseline="30000" dirty="0" smtClean="0">
                  <a:sym typeface="Symbol"/>
                </a:rPr>
                <a:t>+</a:t>
              </a:r>
              <a:endParaRPr lang="en-US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31200" y="6148169"/>
              <a:ext cx="927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smaller</a:t>
              </a:r>
              <a:r>
                <a:rPr lang="en-US" dirty="0" smtClean="0">
                  <a:sym typeface="Symbol"/>
                </a:rPr>
                <a:t></a:t>
              </a:r>
              <a:r>
                <a:rPr lang="en-US" baseline="30000" dirty="0" smtClean="0">
                  <a:sym typeface="Symbol"/>
                </a:rPr>
                <a:t>- </a:t>
              </a:r>
              <a:r>
                <a:rPr lang="en-US" dirty="0" smtClean="0">
                  <a:sym typeface="Symbol"/>
                </a:rPr>
                <a:t>/</a:t>
              </a:r>
              <a:r>
                <a:rPr lang="en-US" baseline="30000" dirty="0" smtClean="0">
                  <a:sym typeface="Symbol"/>
                </a:rPr>
                <a:t>+</a:t>
              </a:r>
              <a:endParaRPr lang="en-US" dirty="0" smtClean="0"/>
            </a:p>
          </p:txBody>
        </p:sp>
      </p:grpSp>
      <p:sp>
        <p:nvSpPr>
          <p:cNvPr id="20" name="TextBox 19"/>
          <p:cNvSpPr txBox="1"/>
          <p:nvPr/>
        </p:nvSpPr>
        <p:spPr>
          <a:xfrm rot="19151515">
            <a:off x="3556000" y="3797301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stiffer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745787">
            <a:off x="3619499" y="46355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softer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1360" y="3078480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B-A Li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57341" r="11091"/>
          <a:stretch/>
        </p:blipFill>
        <p:spPr>
          <a:xfrm>
            <a:off x="4799849" y="1133245"/>
            <a:ext cx="3901255" cy="3453995"/>
          </a:xfrm>
          <a:prstGeom prst="rect">
            <a:avLst/>
          </a:prstGeom>
        </p:spPr>
      </p:pic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-1524000" y="174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>
              <a:latin typeface="Arial" pitchFamily="34" charset="0"/>
              <a:ea typeface="ＭＳ Ｐゴシック" pitchFamily="-65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42863" y="1108075"/>
            <a:ext cx="4572001" cy="3660775"/>
            <a:chOff x="2880" y="731"/>
            <a:chExt cx="2880" cy="2281"/>
          </a:xfrm>
        </p:grpSpPr>
        <p:pic>
          <p:nvPicPr>
            <p:cNvPr id="758793" name="Picture 9" descr="FOA_SinglePionRatio_scaled_120MeV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731"/>
              <a:ext cx="2880" cy="2281"/>
            </a:xfrm>
            <a:prstGeom prst="rect">
              <a:avLst/>
            </a:prstGeom>
            <a:noFill/>
          </p:spPr>
        </p:pic>
        <p:sp>
          <p:nvSpPr>
            <p:cNvPr id="758794" name="Text Box 10"/>
            <p:cNvSpPr txBox="1">
              <a:spLocks noChangeArrowheads="1"/>
            </p:cNvSpPr>
            <p:nvPr/>
          </p:nvSpPr>
          <p:spPr bwMode="auto">
            <a:xfrm>
              <a:off x="4704" y="864"/>
              <a:ext cx="90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baseline="30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124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Sn+</a:t>
              </a:r>
              <a:r>
                <a:rPr lang="en-US" sz="1400" baseline="30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124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Sn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E</a:t>
              </a:r>
              <a:r>
                <a:rPr lang="en-US" sz="1400" baseline="-25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lab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=120 MeV/A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b = 1fm</a:t>
              </a:r>
              <a:endPara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</a:endParaRPr>
            </a:p>
          </p:txBody>
        </p:sp>
      </p:grpSp>
      <p:sp>
        <p:nvSpPr>
          <p:cNvPr id="758795" name="Rectangle 11"/>
          <p:cNvSpPr>
            <a:spLocks noChangeArrowheads="1"/>
          </p:cNvSpPr>
          <p:nvPr/>
        </p:nvSpPr>
        <p:spPr bwMode="auto">
          <a:xfrm>
            <a:off x="128588" y="865188"/>
            <a:ext cx="4572000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ea typeface="ＭＳ Ｐゴシック" pitchFamily="-65" charset="-128"/>
              </a:rPr>
              <a:t>E/A =120 MeV</a:t>
            </a:r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4829175" y="851529"/>
            <a:ext cx="4314825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ea typeface="ＭＳ Ｐゴシック" pitchFamily="-65" charset="-128"/>
              </a:rPr>
              <a:t>E/A = </a:t>
            </a:r>
            <a:r>
              <a:rPr lang="en-US" sz="2400" dirty="0" smtClean="0">
                <a:ea typeface="ＭＳ Ｐゴシック" pitchFamily="-65" charset="-128"/>
              </a:rPr>
              <a:t>300 </a:t>
            </a:r>
            <a:r>
              <a:rPr lang="en-US" sz="2400" dirty="0">
                <a:ea typeface="ＭＳ Ｐゴシック" pitchFamily="-65" charset="-128"/>
              </a:rPr>
              <a:t>MeV</a:t>
            </a:r>
          </a:p>
        </p:txBody>
      </p:sp>
      <p:sp>
        <p:nvSpPr>
          <p:cNvPr id="758797" name="Rectangle 13"/>
          <p:cNvSpPr>
            <a:spLocks noGrp="1" noChangeArrowheads="1"/>
          </p:cNvSpPr>
          <p:nvPr>
            <p:ph type="title"/>
          </p:nvPr>
        </p:nvSpPr>
        <p:spPr>
          <a:xfrm>
            <a:off x="639763" y="134938"/>
            <a:ext cx="7899326" cy="588962"/>
          </a:xfrm>
          <a:ln/>
        </p:spPr>
        <p:txBody>
          <a:bodyPr/>
          <a:lstStyle/>
          <a:p>
            <a:r>
              <a:rPr lang="en-US" dirty="0" smtClean="0"/>
              <a:t>Probing </a:t>
            </a:r>
            <a:r>
              <a:rPr lang="en-US" dirty="0" smtClean="0">
                <a:sym typeface="Symbol"/>
              </a:rPr>
              <a:t>&gt;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 via  </a:t>
            </a:r>
            <a:r>
              <a:rPr lang="en-US" dirty="0" err="1" smtClean="0">
                <a:sym typeface="Symbol"/>
              </a:rPr>
              <a:t>pion</a:t>
            </a:r>
            <a:r>
              <a:rPr lang="en-US" dirty="0" smtClean="0">
                <a:sym typeface="Symbol"/>
              </a:rPr>
              <a:t>  production</a:t>
            </a:r>
            <a:endParaRPr lang="en-US" dirty="0"/>
          </a:p>
        </p:txBody>
      </p:sp>
      <p:sp>
        <p:nvSpPr>
          <p:cNvPr id="758798" name="Text Box 14"/>
          <p:cNvSpPr txBox="1">
            <a:spLocks noChangeArrowheads="1"/>
          </p:cNvSpPr>
          <p:nvPr/>
        </p:nvSpPr>
        <p:spPr bwMode="auto">
          <a:xfrm rot="5400000">
            <a:off x="3067050" y="2451100"/>
            <a:ext cx="2762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/>
              <a:t>Bickley et al., private comm. (2009)</a:t>
            </a:r>
          </a:p>
        </p:txBody>
      </p:sp>
      <p:sp>
        <p:nvSpPr>
          <p:cNvPr id="758799" name="Text Box 15"/>
          <p:cNvSpPr txBox="1">
            <a:spLocks noChangeArrowheads="1"/>
          </p:cNvSpPr>
          <p:nvPr/>
        </p:nvSpPr>
        <p:spPr bwMode="auto">
          <a:xfrm rot="5400000">
            <a:off x="6824580" y="2314072"/>
            <a:ext cx="40616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 dirty="0" smtClean="0"/>
              <a:t>J. Hong, P. Danielewicz, private </a:t>
            </a:r>
            <a:r>
              <a:rPr lang="en-US" sz="1400" dirty="0" err="1" smtClean="0"/>
              <a:t>commicatons</a:t>
            </a:r>
            <a:r>
              <a:rPr lang="en-US" sz="1400" dirty="0" smtClean="0"/>
              <a:t> (2013)</a:t>
            </a:r>
            <a:endParaRPr lang="en-US" sz="14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6730" y="4916893"/>
            <a:ext cx="91440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ratio depends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strongly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symmetry energy.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Ratios of spectra are more sensitive than ratios of  integrated yields. 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kern="0" dirty="0" smtClean="0">
                <a:latin typeface="+mn-lt"/>
              </a:rPr>
              <a:t>Integrated yields at E/A</a:t>
            </a:r>
            <a:r>
              <a:rPr lang="en-US" kern="0" dirty="0" smtClean="0">
                <a:latin typeface="+mn-lt"/>
                <a:sym typeface="Symbol"/>
              </a:rPr>
              <a:t></a:t>
            </a:r>
            <a:r>
              <a:rPr lang="en-US" kern="0" dirty="0" smtClean="0">
                <a:latin typeface="+mn-lt"/>
              </a:rPr>
              <a:t>400 MeV suggest soft symmetry energy at </a:t>
            </a:r>
            <a:r>
              <a:rPr lang="en-US" kern="0" dirty="0" smtClean="0">
                <a:latin typeface="+mn-lt"/>
                <a:sym typeface="Symbol"/>
              </a:rPr>
              <a:t>2.5</a:t>
            </a:r>
            <a:r>
              <a:rPr lang="en-US" kern="0" baseline="-25000" dirty="0" smtClean="0">
                <a:latin typeface="+mn-lt"/>
                <a:sym typeface="Symbol"/>
              </a:rPr>
              <a:t>0</a:t>
            </a:r>
            <a:r>
              <a:rPr lang="en-US" kern="0" dirty="0" smtClean="0">
                <a:latin typeface="+mn-lt"/>
              </a:rPr>
              <a:t> (Xiao PRL, 102, 062502 (2009)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Built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TPC’s to probe these observables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E/A&lt;150 MeV at MSU and E/A=200-350 MeV at RIKEN (probes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2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97572" y="2517289"/>
            <a:ext cx="13644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)/</a:t>
            </a: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96348" y="2491889"/>
            <a:ext cx="13644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)/</a:t>
            </a: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2960" y="1295400"/>
            <a:ext cx="1678665" cy="7017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Coulomb and </a:t>
            </a:r>
          </a:p>
          <a:p>
            <a:pPr>
              <a:buNone/>
            </a:pPr>
            <a:r>
              <a:rPr lang="en-US" dirty="0" smtClean="0"/>
              <a:t>optical potential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0800000" flipV="1">
            <a:off x="5760720" y="2057400"/>
            <a:ext cx="365760" cy="320040"/>
          </a:xfrm>
          <a:prstGeom prst="straightConnector1">
            <a:avLst/>
          </a:prstGeom>
          <a:solidFill>
            <a:srgbClr val="FFFF99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086600" y="4404360"/>
            <a:ext cx="2072640" cy="923330"/>
          </a:xfrm>
          <a:prstGeom prst="rect">
            <a:avLst/>
          </a:prstGeom>
          <a:noFill/>
          <a:ln w="444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more n-n than p-p collisions for soft Symmetry energy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V="1">
            <a:off x="7086600" y="3810000"/>
            <a:ext cx="1036320" cy="30480"/>
          </a:xfrm>
          <a:prstGeom prst="straightConnector1">
            <a:avLst/>
          </a:prstGeom>
          <a:solidFill>
            <a:srgbClr val="FFFF99"/>
          </a:solidFill>
          <a:ln w="444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94320" y="17526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814064" y="1616392"/>
          <a:ext cx="1580636" cy="761047"/>
        </p:xfrm>
        <a:graphic>
          <a:graphicData uri="http://schemas.openxmlformats.org/presentationml/2006/ole">
            <p:oleObj spid="_x0000_s997378" name="Equation" r:id="rId6" imgW="1371600" imgH="660240" progId="Equation.DSMT4">
              <p:embed/>
            </p:oleObj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58078" t="62766" r="36441" b="27360"/>
          <a:stretch/>
        </p:blipFill>
        <p:spPr>
          <a:xfrm>
            <a:off x="6540451" y="1572552"/>
            <a:ext cx="240475" cy="79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57887" r="5694"/>
          <a:stretch/>
        </p:blipFill>
        <p:spPr>
          <a:xfrm>
            <a:off x="4591051" y="1294739"/>
            <a:ext cx="4494901" cy="3353461"/>
          </a:xfrm>
          <a:prstGeom prst="rect">
            <a:avLst/>
          </a:prstGeom>
        </p:spPr>
      </p:pic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-1524000" y="1743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>
              <a:latin typeface="Arial" pitchFamily="34" charset="0"/>
              <a:ea typeface="ＭＳ Ｐゴシック" pitchFamily="-65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42863" y="1108075"/>
            <a:ext cx="4572001" cy="3660775"/>
            <a:chOff x="2880" y="731"/>
            <a:chExt cx="2880" cy="2281"/>
          </a:xfrm>
        </p:grpSpPr>
        <p:pic>
          <p:nvPicPr>
            <p:cNvPr id="758793" name="Picture 9" descr="FOA_SinglePionRatio_scaled_120MeV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731"/>
              <a:ext cx="2880" cy="2281"/>
            </a:xfrm>
            <a:prstGeom prst="rect">
              <a:avLst/>
            </a:prstGeom>
            <a:noFill/>
          </p:spPr>
        </p:pic>
        <p:sp>
          <p:nvSpPr>
            <p:cNvPr id="758794" name="Text Box 10"/>
            <p:cNvSpPr txBox="1">
              <a:spLocks noChangeArrowheads="1"/>
            </p:cNvSpPr>
            <p:nvPr/>
          </p:nvSpPr>
          <p:spPr bwMode="auto">
            <a:xfrm>
              <a:off x="4704" y="864"/>
              <a:ext cx="90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 baseline="30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124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Sn+</a:t>
              </a:r>
              <a:r>
                <a:rPr lang="en-US" sz="1400" baseline="30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124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Sn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E</a:t>
              </a:r>
              <a:r>
                <a:rPr lang="en-US" sz="1400" baseline="-250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lab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=120 MeV/A</a:t>
              </a:r>
            </a:p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Arial" pitchFamily="34" charset="0"/>
                  <a:ea typeface="ＭＳ Ｐゴシック" pitchFamily="-65" charset="-128"/>
                </a:rPr>
                <a:t>b = 1fm</a:t>
              </a:r>
              <a:endParaRPr lang="en-US" sz="1400" baseline="300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</a:endParaRPr>
            </a:p>
          </p:txBody>
        </p:sp>
      </p:grpSp>
      <p:sp>
        <p:nvSpPr>
          <p:cNvPr id="758795" name="Rectangle 11"/>
          <p:cNvSpPr>
            <a:spLocks noChangeArrowheads="1"/>
          </p:cNvSpPr>
          <p:nvPr/>
        </p:nvSpPr>
        <p:spPr bwMode="auto">
          <a:xfrm>
            <a:off x="128588" y="865188"/>
            <a:ext cx="4572000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ea typeface="ＭＳ Ｐゴシック" pitchFamily="-65" charset="-128"/>
              </a:rPr>
              <a:t>E/A =120 MeV</a:t>
            </a:r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4829175" y="851529"/>
            <a:ext cx="4314825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dirty="0">
                <a:ea typeface="ＭＳ Ｐゴシック" pitchFamily="-65" charset="-128"/>
              </a:rPr>
              <a:t>E/A = </a:t>
            </a:r>
            <a:r>
              <a:rPr lang="en-US" sz="2400" dirty="0" smtClean="0">
                <a:ea typeface="ＭＳ Ｐゴシック" pitchFamily="-65" charset="-128"/>
              </a:rPr>
              <a:t>300 </a:t>
            </a:r>
            <a:r>
              <a:rPr lang="en-US" sz="2400" dirty="0">
                <a:ea typeface="ＭＳ Ｐゴシック" pitchFamily="-65" charset="-128"/>
              </a:rPr>
              <a:t>MeV</a:t>
            </a:r>
          </a:p>
        </p:txBody>
      </p:sp>
      <p:sp>
        <p:nvSpPr>
          <p:cNvPr id="758797" name="Rectangle 13"/>
          <p:cNvSpPr>
            <a:spLocks noGrp="1" noChangeArrowheads="1"/>
          </p:cNvSpPr>
          <p:nvPr>
            <p:ph type="title"/>
          </p:nvPr>
        </p:nvSpPr>
        <p:spPr>
          <a:xfrm>
            <a:off x="639763" y="134938"/>
            <a:ext cx="7899326" cy="588962"/>
          </a:xfrm>
          <a:ln/>
        </p:spPr>
        <p:txBody>
          <a:bodyPr/>
          <a:lstStyle/>
          <a:p>
            <a:r>
              <a:rPr lang="en-US" sz="2400" dirty="0" smtClean="0"/>
              <a:t>Difference between </a:t>
            </a:r>
            <a:r>
              <a:rPr lang="en-US" sz="2400" baseline="30000" dirty="0" smtClean="0"/>
              <a:t>132</a:t>
            </a:r>
            <a:r>
              <a:rPr lang="en-US" sz="2400" dirty="0" smtClean="0"/>
              <a:t>Sn+</a:t>
            </a:r>
            <a:r>
              <a:rPr lang="en-US" sz="2400" baseline="30000" dirty="0" smtClean="0"/>
              <a:t> 124</a:t>
            </a:r>
            <a:r>
              <a:rPr lang="en-US" sz="2400" dirty="0" smtClean="0"/>
              <a:t>Sn and </a:t>
            </a:r>
            <a:r>
              <a:rPr lang="en-US" sz="2400" baseline="30000" dirty="0" smtClean="0"/>
              <a:t>108</a:t>
            </a:r>
            <a:r>
              <a:rPr lang="en-US" sz="2400" dirty="0" smtClean="0"/>
              <a:t>Sn+</a:t>
            </a:r>
            <a:r>
              <a:rPr lang="en-US" sz="2400" baseline="30000" dirty="0" smtClean="0"/>
              <a:t> 112</a:t>
            </a:r>
            <a:r>
              <a:rPr lang="en-US" sz="2400" dirty="0" smtClean="0"/>
              <a:t>Sn  collisions</a:t>
            </a:r>
            <a:endParaRPr lang="en-US" sz="2400" dirty="0"/>
          </a:p>
        </p:txBody>
      </p:sp>
      <p:sp>
        <p:nvSpPr>
          <p:cNvPr id="758798" name="Text Box 14"/>
          <p:cNvSpPr txBox="1">
            <a:spLocks noChangeArrowheads="1"/>
          </p:cNvSpPr>
          <p:nvPr/>
        </p:nvSpPr>
        <p:spPr bwMode="auto">
          <a:xfrm rot="5400000">
            <a:off x="3067050" y="2451100"/>
            <a:ext cx="27622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/>
              <a:t>Bickley et al., private comm. (2009)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6730" y="4916893"/>
            <a:ext cx="91440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ratio depends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strongly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symmetry energy.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Ratios of spectra are more sensitive than ratios of  integrated yields. </a:t>
            </a: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kern="0" dirty="0" smtClean="0">
                <a:latin typeface="+mn-lt"/>
              </a:rPr>
              <a:t>Integrated yields at E/A</a:t>
            </a:r>
            <a:r>
              <a:rPr lang="en-US" kern="0" dirty="0" smtClean="0">
                <a:latin typeface="+mn-lt"/>
                <a:sym typeface="Symbol"/>
              </a:rPr>
              <a:t></a:t>
            </a:r>
            <a:r>
              <a:rPr lang="en-US" kern="0" dirty="0" smtClean="0">
                <a:latin typeface="+mn-lt"/>
              </a:rPr>
              <a:t>400 MeV suggest soft symmetry energy at </a:t>
            </a:r>
            <a:r>
              <a:rPr lang="en-US" kern="0" dirty="0" smtClean="0">
                <a:latin typeface="+mn-lt"/>
                <a:sym typeface="Symbol"/>
              </a:rPr>
              <a:t>2.5</a:t>
            </a:r>
            <a:r>
              <a:rPr lang="en-US" kern="0" baseline="-25000" dirty="0" smtClean="0">
                <a:latin typeface="+mn-lt"/>
                <a:sym typeface="Symbol"/>
              </a:rPr>
              <a:t>0</a:t>
            </a:r>
            <a:r>
              <a:rPr lang="en-US" kern="0" dirty="0" smtClean="0">
                <a:latin typeface="+mn-lt"/>
              </a:rPr>
              <a:t> (Xiao PRL, 102, 062502 (2009)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</a:rPr>
              <a:t>Built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TPC’s to probe these observables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E/A&lt;150 MeV at MSU and E/A=200-350 MeV at RIKEN (probes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2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0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97572" y="2517289"/>
            <a:ext cx="13644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)/</a:t>
            </a: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61909" y="2629049"/>
            <a:ext cx="37565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)/</a:t>
            </a: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)</a:t>
            </a:r>
            <a:r>
              <a:rPr lang="en-US" sz="1600" baseline="-25000" dirty="0" smtClean="0">
                <a:sym typeface="Symbol"/>
              </a:rPr>
              <a:t>132+124 </a:t>
            </a:r>
            <a:r>
              <a:rPr lang="en-US" sz="1600" dirty="0" smtClean="0">
                <a:sym typeface="Symbol"/>
              </a:rPr>
              <a:t>-</a:t>
            </a:r>
            <a:r>
              <a:rPr lang="en-US" sz="1600" dirty="0" smtClean="0"/>
              <a:t>  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-</a:t>
            </a:r>
            <a:r>
              <a:rPr lang="en-US" sz="1600" dirty="0" smtClean="0">
                <a:sym typeface="Symbol"/>
              </a:rPr>
              <a:t> )/</a:t>
            </a:r>
            <a:r>
              <a:rPr lang="en-US" sz="1600" dirty="0" smtClean="0"/>
              <a:t>Y(</a:t>
            </a:r>
            <a:r>
              <a:rPr lang="en-US" sz="1600" dirty="0" smtClean="0">
                <a:sym typeface="Symbol"/>
              </a:rPr>
              <a:t> </a:t>
            </a:r>
            <a:r>
              <a:rPr lang="en-US" sz="1600" baseline="30000" dirty="0" smtClean="0">
                <a:sym typeface="Symbol"/>
              </a:rPr>
              <a:t>+</a:t>
            </a:r>
            <a:r>
              <a:rPr lang="en-US" sz="1600" dirty="0" smtClean="0">
                <a:sym typeface="Symbol"/>
              </a:rPr>
              <a:t> )</a:t>
            </a:r>
            <a:r>
              <a:rPr lang="en-US" sz="1600" baseline="-25000" dirty="0" smtClean="0">
                <a:sym typeface="Symbol"/>
              </a:rPr>
              <a:t>108+112 </a:t>
            </a:r>
            <a:endParaRPr lang="en-US" sz="1600" dirty="0"/>
          </a:p>
        </p:txBody>
      </p:sp>
      <p:sp>
        <p:nvSpPr>
          <p:cNvPr id="758799" name="Text Box 15"/>
          <p:cNvSpPr txBox="1">
            <a:spLocks noChangeArrowheads="1"/>
          </p:cNvSpPr>
          <p:nvPr/>
        </p:nvSpPr>
        <p:spPr bwMode="auto">
          <a:xfrm rot="5400000">
            <a:off x="6824580" y="2527432"/>
            <a:ext cx="40616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1400" dirty="0" smtClean="0"/>
              <a:t>J. Hong, P. Danielewicz, private </a:t>
            </a:r>
            <a:r>
              <a:rPr lang="en-US" sz="1400" dirty="0" err="1" smtClean="0"/>
              <a:t>commicatons</a:t>
            </a:r>
            <a:r>
              <a:rPr lang="en-US" sz="1400" dirty="0" smtClean="0"/>
              <a:t> (2013)</a:t>
            </a:r>
            <a:endParaRPr lang="en-US" sz="1400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5379720" y="609600"/>
            <a:ext cx="472440" cy="701040"/>
          </a:xfrm>
          <a:prstGeom prst="down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98402" name="Object 2"/>
          <p:cNvGraphicFramePr>
            <a:graphicFrameLocks noChangeAspect="1"/>
          </p:cNvGraphicFramePr>
          <p:nvPr/>
        </p:nvGraphicFramePr>
        <p:xfrm>
          <a:off x="6813550" y="1616075"/>
          <a:ext cx="1581150" cy="762000"/>
        </p:xfrm>
        <a:graphic>
          <a:graphicData uri="http://schemas.openxmlformats.org/presentationml/2006/ole">
            <p:oleObj spid="_x0000_s998402" name="Equation" r:id="rId6" imgW="1371600" imgH="660240" progId="Equation.DSMT4">
              <p:embed/>
            </p:oleObj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58078" t="62766" r="36441" b="27360"/>
          <a:stretch/>
        </p:blipFill>
        <p:spPr>
          <a:xfrm>
            <a:off x="6540451" y="1572552"/>
            <a:ext cx="240475" cy="79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54" name="Rectangle 14"/>
          <p:cNvSpPr>
            <a:spLocks noGrp="1" noChangeArrowheads="1"/>
          </p:cNvSpPr>
          <p:nvPr>
            <p:ph type="title"/>
          </p:nvPr>
        </p:nvSpPr>
        <p:spPr>
          <a:xfrm>
            <a:off x="136185" y="132947"/>
            <a:ext cx="8775970" cy="685800"/>
          </a:xfrm>
        </p:spPr>
        <p:txBody>
          <a:bodyPr/>
          <a:lstStyle/>
          <a:p>
            <a:r>
              <a:rPr lang="en-US" sz="2800" dirty="0" smtClean="0"/>
              <a:t>Time Projection Chambers : SAMURAI TPC and AT-TPC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93" y="5035478"/>
            <a:ext cx="4068388" cy="1219407"/>
          </a:xfrm>
          <a:noFill/>
          <a:effectLst/>
        </p:spPr>
        <p:txBody>
          <a:bodyPr/>
          <a:lstStyle/>
          <a:p>
            <a:pPr marL="182880">
              <a:spcBef>
                <a:spcPts val="0"/>
              </a:spcBef>
            </a:pPr>
            <a:r>
              <a:rPr lang="en-US" dirty="0" smtClean="0"/>
              <a:t>U.S./Japan collaboration</a:t>
            </a:r>
          </a:p>
          <a:p>
            <a:pPr marL="582930" lvl="1">
              <a:spcBef>
                <a:spcPts val="0"/>
              </a:spcBef>
            </a:pPr>
            <a:r>
              <a:rPr lang="en-US" dirty="0" smtClean="0"/>
              <a:t>Uses SAMURAI dipole</a:t>
            </a:r>
          </a:p>
          <a:p>
            <a:pPr marL="582930" lvl="1">
              <a:spcBef>
                <a:spcPts val="0"/>
              </a:spcBef>
            </a:pPr>
            <a:r>
              <a:rPr lang="en-US" dirty="0" smtClean="0"/>
              <a:t>Recently completed (2013)</a:t>
            </a:r>
          </a:p>
          <a:p>
            <a:pPr marL="582930" lvl="1">
              <a:spcBef>
                <a:spcPts val="0"/>
              </a:spcBef>
            </a:pPr>
            <a:r>
              <a:rPr lang="en-US" dirty="0" smtClean="0"/>
              <a:t>Measure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 +</a:t>
            </a:r>
            <a:r>
              <a:rPr lang="en-US" dirty="0" smtClean="0">
                <a:sym typeface="Symbol"/>
              </a:rPr>
              <a:t>, </a:t>
            </a:r>
            <a:r>
              <a:rPr lang="en-US" baseline="30000" dirty="0" smtClean="0">
                <a:sym typeface="Symbol"/>
              </a:rPr>
              <a:t> -</a:t>
            </a:r>
            <a:r>
              <a:rPr lang="en-US" dirty="0" smtClean="0">
                <a:sym typeface="Symbol"/>
              </a:rPr>
              <a:t>, t</a:t>
            </a:r>
            <a:r>
              <a:rPr lang="en-US" baseline="-25000" dirty="0" smtClean="0">
                <a:sym typeface="Symbol"/>
              </a:rPr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baseline="30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He, n, p</a:t>
            </a:r>
            <a:endParaRPr lang="en-US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3999" y="1743075"/>
            <a:ext cx="18471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</a:pPr>
            <a:endParaRPr lang="en-US" dirty="0">
              <a:ea typeface="ＭＳ Ｐゴシック" pitchFamily="28" charset="-128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474723" y="1653697"/>
            <a:ext cx="4708187" cy="3171217"/>
            <a:chOff x="4264095" y="813396"/>
            <a:chExt cx="5064208" cy="3298088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4095" y="813396"/>
              <a:ext cx="4879905" cy="329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 rot="19962472">
              <a:off x="6569000" y="2677125"/>
              <a:ext cx="2759303" cy="551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900FF"/>
                  </a:solidFill>
                </a:rPr>
                <a:t>AT/TPC @MSU</a:t>
              </a:r>
              <a:endParaRPr lang="en-US" dirty="0">
                <a:solidFill>
                  <a:srgbClr val="9900FF"/>
                </a:solidFill>
              </a:endParaRPr>
            </a:p>
          </p:txBody>
        </p:sp>
      </p:grpSp>
      <p:pic>
        <p:nvPicPr>
          <p:cNvPr id="15" name="Picture 14" descr="P1020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235" y="1681258"/>
            <a:ext cx="4165600" cy="3124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0766" y="1128410"/>
            <a:ext cx="20283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SAMURAI </a:t>
            </a:r>
            <a:r>
              <a:rPr lang="en-US" sz="2000" dirty="0" err="1" smtClean="0"/>
              <a:t>TPCv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1311" y="1105712"/>
            <a:ext cx="19641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SAMURAI TPC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790" y="1105712"/>
            <a:ext cx="219335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Active Target -TPC</a:t>
            </a:r>
            <a:endParaRPr lang="en-US" sz="200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27638" y="5051691"/>
            <a:ext cx="4635836" cy="121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U.S. Collaboration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(NSF MRI)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342900">
              <a:spcBef>
                <a:spcPts val="0"/>
              </a:spcBef>
            </a:pPr>
            <a:r>
              <a:rPr lang="en-US" sz="2000" kern="0" dirty="0" err="1" smtClean="0">
                <a:latin typeface="+mn-lt"/>
              </a:rPr>
              <a:t>Solenoidal</a:t>
            </a:r>
            <a:r>
              <a:rPr lang="en-US" sz="2000" kern="0" dirty="0" smtClean="0">
                <a:latin typeface="+mn-lt"/>
              </a:rPr>
              <a:t> (MRI) magnet</a:t>
            </a:r>
          </a:p>
          <a:p>
            <a:pPr marL="640080" lvl="1" indent="-342900">
              <a:spcBef>
                <a:spcPts val="0"/>
              </a:spcBef>
            </a:pPr>
            <a:r>
              <a:rPr lang="en-US" sz="2000" kern="0" dirty="0" smtClean="0">
                <a:latin typeface="+mn-lt"/>
              </a:rPr>
              <a:t>Recently completed (2013)</a:t>
            </a:r>
          </a:p>
          <a:p>
            <a:pPr marL="640080" lvl="1" indent="-342900">
              <a:spcBef>
                <a:spcPts val="0"/>
              </a:spcBef>
            </a:pPr>
            <a:r>
              <a:rPr lang="en-US" sz="2000" dirty="0" smtClean="0"/>
              <a:t>Measure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 +</a:t>
            </a:r>
            <a:r>
              <a:rPr lang="en-US" sz="2000" dirty="0" smtClean="0">
                <a:sym typeface="Symbol"/>
              </a:rPr>
              <a:t>, </a:t>
            </a:r>
            <a:r>
              <a:rPr lang="en-US" sz="2000" baseline="30000" dirty="0" smtClean="0">
                <a:sym typeface="Symbol"/>
              </a:rPr>
              <a:t> -</a:t>
            </a:r>
            <a:r>
              <a:rPr lang="en-US" sz="2000" dirty="0" smtClean="0">
                <a:sym typeface="Symbol"/>
              </a:rPr>
              <a:t>, t</a:t>
            </a:r>
            <a:r>
              <a:rPr lang="en-US" sz="2000" baseline="-25000" dirty="0" smtClean="0">
                <a:sym typeface="Symbol"/>
              </a:rPr>
              <a:t>,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baseline="30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He, n, p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909"/>
            <a:ext cx="9144000" cy="7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44040" y="548640"/>
            <a:ext cx="531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3300"/>
                </a:solidFill>
              </a:rPr>
              <a:t>Most significant new N.P. investment in  the U.S. 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909"/>
            <a:ext cx="9144000" cy="7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0"/>
            <a:ext cx="7772400" cy="560387"/>
          </a:xfrm>
        </p:spPr>
        <p:txBody>
          <a:bodyPr/>
          <a:lstStyle/>
          <a:p>
            <a:r>
              <a:rPr lang="en-US" dirty="0" smtClean="0"/>
              <a:t>Present status of laboratory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4208072"/>
            <a:ext cx="7772400" cy="1684728"/>
          </a:xfrm>
        </p:spPr>
        <p:txBody>
          <a:bodyPr/>
          <a:lstStyle/>
          <a:p>
            <a:r>
              <a:rPr lang="en-US" sz="1800" dirty="0" smtClean="0"/>
              <a:t>Have initial constraints at sub and supra-saturation densities:</a:t>
            </a:r>
          </a:p>
          <a:p>
            <a:pPr lvl="1"/>
            <a:r>
              <a:rPr lang="en-US" sz="1800" dirty="0" smtClean="0"/>
              <a:t>Contours reflect assessment of theoretical and experimental uncertainties</a:t>
            </a:r>
          </a:p>
          <a:p>
            <a:r>
              <a:rPr lang="en-US" sz="1800" dirty="0" smtClean="0"/>
              <a:t>Relevant questions:</a:t>
            </a:r>
          </a:p>
          <a:p>
            <a:pPr lvl="1"/>
            <a:r>
              <a:rPr lang="en-US" sz="1800" dirty="0" smtClean="0"/>
              <a:t>How do we improve the constraints at </a:t>
            </a:r>
            <a:r>
              <a:rPr lang="en-US" sz="1800" dirty="0" smtClean="0">
                <a:sym typeface="Symbol"/>
              </a:rPr>
              <a:t>&lt;</a:t>
            </a:r>
            <a:r>
              <a:rPr lang="en-US" sz="1800" baseline="-25000" dirty="0" smtClean="0">
                <a:sym typeface="Symbol"/>
              </a:rPr>
              <a:t>0</a:t>
            </a:r>
            <a:r>
              <a:rPr lang="en-US" sz="1800" dirty="0" smtClean="0">
                <a:sym typeface="Symbol"/>
              </a:rPr>
              <a:t>?</a:t>
            </a:r>
          </a:p>
          <a:p>
            <a:pPr lvl="1"/>
            <a:r>
              <a:rPr lang="en-US" sz="1800" dirty="0" smtClean="0">
                <a:sym typeface="Symbol"/>
              </a:rPr>
              <a:t>How do we deal with momentum dependencies of mean fields?</a:t>
            </a:r>
          </a:p>
          <a:p>
            <a:pPr lvl="2"/>
            <a:r>
              <a:rPr lang="en-US" sz="1800" dirty="0" smtClean="0">
                <a:sym typeface="Symbol"/>
              </a:rPr>
              <a:t>Extension to non-zero temperatures and non-equilibrium systems</a:t>
            </a:r>
          </a:p>
          <a:p>
            <a:pPr lvl="1"/>
            <a:r>
              <a:rPr lang="en-US" sz="1800" dirty="0" smtClean="0">
                <a:sym typeface="Symbol"/>
              </a:rPr>
              <a:t>How do we improve the constraints at supra-saturation densities?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110" y="1012825"/>
            <a:ext cx="3717448" cy="309118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12825"/>
            <a:ext cx="3456870" cy="31377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3586" name="Object 2"/>
          <p:cNvGraphicFramePr>
            <a:graphicFrameLocks noChangeAspect="1"/>
          </p:cNvGraphicFramePr>
          <p:nvPr/>
        </p:nvGraphicFramePr>
        <p:xfrm>
          <a:off x="6381750" y="495300"/>
          <a:ext cx="2171700" cy="558800"/>
        </p:xfrm>
        <a:graphic>
          <a:graphicData uri="http://schemas.openxmlformats.org/presentationml/2006/ole">
            <p:oleObj spid="_x0000_s963586" name="Equation" r:id="rId5" imgW="1790640" imgH="482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000" y="59003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Where sensitive densities are assessed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5600" y="59003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For </a:t>
            </a:r>
            <a:r>
              <a:rPr lang="en-US" dirty="0" smtClean="0">
                <a:sym typeface="Symbol"/>
              </a:rPr>
              <a:t>&lt;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467350" y="1838325"/>
            <a:ext cx="2947988" cy="41433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944292" y="2163637"/>
            <a:ext cx="276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Adapted from ICNT 2013 Summary report Horowitz, et al.,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272454" y="2117917"/>
            <a:ext cx="276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Adapted from ICNT 2013 Summary report Horowitz, et al.,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909"/>
            <a:ext cx="9144000" cy="70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182880" y="0"/>
            <a:ext cx="8747760" cy="1143000"/>
          </a:xfrm>
          <a:prstGeom prst="rect">
            <a:avLst/>
          </a:prstGeom>
          <a:solidFill>
            <a:srgbClr val="D9E1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" y="19812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Space: The Final Frontier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044440"/>
            <a:ext cx="46939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Rigidity Spectrometer will allow efficient high resolution analysis of most neutron rich fragments without degrading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significant luminosity gains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4053840"/>
            <a:ext cx="3505200" cy="10058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8440" y="1143000"/>
            <a:ext cx="7088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exists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93"/>
            <a:ext cx="7772400" cy="697547"/>
          </a:xfrm>
        </p:spPr>
        <p:txBody>
          <a:bodyPr/>
          <a:lstStyle/>
          <a:p>
            <a:r>
              <a:rPr lang="en-US" dirty="0" smtClean="0"/>
              <a:t>Two Configurations for High Rigidity Vaults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" y="3540760"/>
            <a:ext cx="3952240" cy="1859280"/>
          </a:xfrm>
        </p:spPr>
        <p:txBody>
          <a:bodyPr/>
          <a:lstStyle/>
          <a:p>
            <a:r>
              <a:rPr lang="en-US" dirty="0" smtClean="0"/>
              <a:t>Configuration A</a:t>
            </a:r>
          </a:p>
          <a:p>
            <a:pPr lvl="1"/>
            <a:r>
              <a:rPr lang="en-US" dirty="0" smtClean="0"/>
              <a:t>Allows standalone operation and more flexible arrangements and higher angular coverage.</a:t>
            </a:r>
          </a:p>
          <a:p>
            <a:pPr lvl="1"/>
            <a:r>
              <a:rPr lang="en-US" dirty="0" smtClean="0"/>
              <a:t>	</a:t>
            </a:r>
            <a:r>
              <a:rPr lang="en-US" dirty="0" err="1" smtClean="0"/>
              <a:t>pion</a:t>
            </a:r>
            <a:r>
              <a:rPr lang="en-US" dirty="0" smtClean="0"/>
              <a:t> production and flow</a:t>
            </a:r>
          </a:p>
          <a:p>
            <a:pPr lvl="1"/>
            <a:r>
              <a:rPr lang="en-US" dirty="0" smtClean="0"/>
              <a:t>n-p, t, </a:t>
            </a:r>
            <a:r>
              <a:rPr lang="en-US" baseline="30000" dirty="0" smtClean="0"/>
              <a:t>3</a:t>
            </a:r>
            <a:r>
              <a:rPr lang="en-US" dirty="0" smtClean="0"/>
              <a:t>He, fragment (IMF) spectra and flows</a:t>
            </a:r>
          </a:p>
          <a:p>
            <a:pPr lvl="1"/>
            <a:r>
              <a:rPr lang="en-US" dirty="0" smtClean="0"/>
              <a:t>Fragmentation studies, very low density (neutrino-sphere EOS)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4960" y="3525520"/>
            <a:ext cx="4729480" cy="4114800"/>
          </a:xfrm>
        </p:spPr>
        <p:txBody>
          <a:bodyPr/>
          <a:lstStyle/>
          <a:p>
            <a:r>
              <a:rPr lang="en-US" dirty="0" smtClean="0"/>
              <a:t>Configuration B</a:t>
            </a:r>
          </a:p>
          <a:p>
            <a:pPr lvl="1"/>
            <a:r>
              <a:rPr lang="en-US" dirty="0" smtClean="0"/>
              <a:t>Allow some of the studies of configuration but with reduced efficiency. </a:t>
            </a:r>
          </a:p>
          <a:p>
            <a:pPr lvl="1"/>
            <a:r>
              <a:rPr lang="en-US" dirty="0" smtClean="0"/>
              <a:t>Allows GMR studies in active target mode</a:t>
            </a:r>
          </a:p>
          <a:p>
            <a:pPr lvl="1"/>
            <a:r>
              <a:rPr lang="en-US" dirty="0" smtClean="0"/>
              <a:t>Allows d,2He) excitations of Gamow-Teller and Spin Dipole resonances </a:t>
            </a:r>
          </a:p>
          <a:p>
            <a:pPr lvl="1"/>
            <a:r>
              <a:rPr lang="en-US" dirty="0" smtClean="0"/>
              <a:t>five week typical switchover times between major configurations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76741" y="518160"/>
            <a:ext cx="7895144" cy="2998149"/>
            <a:chOff x="676741" y="655320"/>
            <a:chExt cx="7895144" cy="2998149"/>
          </a:xfrm>
        </p:grpSpPr>
        <p:pic>
          <p:nvPicPr>
            <p:cNvPr id="41" name="Picture 4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l="15870" t="48214" r="11755" b="22321"/>
            <a:stretch/>
          </p:blipFill>
          <p:spPr bwMode="auto">
            <a:xfrm>
              <a:off x="676741" y="716280"/>
              <a:ext cx="7895144" cy="29371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p:spPr>
        </p:pic>
        <p:grpSp>
          <p:nvGrpSpPr>
            <p:cNvPr id="42" name="Group 12"/>
            <p:cNvGrpSpPr/>
            <p:nvPr/>
          </p:nvGrpSpPr>
          <p:grpSpPr>
            <a:xfrm>
              <a:off x="1264921" y="1082040"/>
              <a:ext cx="1702789" cy="1520185"/>
              <a:chOff x="1935481" y="868680"/>
              <a:chExt cx="1702789" cy="1520185"/>
            </a:xfrm>
          </p:grpSpPr>
          <p:grpSp>
            <p:nvGrpSpPr>
              <p:cNvPr id="43" name="Group 10"/>
              <p:cNvGrpSpPr/>
              <p:nvPr/>
            </p:nvGrpSpPr>
            <p:grpSpPr>
              <a:xfrm rot="2512994">
                <a:off x="1935481" y="868680"/>
                <a:ext cx="579120" cy="338257"/>
                <a:chOff x="4770120" y="5425440"/>
                <a:chExt cx="579120" cy="338257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4861560" y="5425440"/>
                  <a:ext cx="350520" cy="33528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770120" y="5455920"/>
                  <a:ext cx="579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00" dirty="0" smtClean="0">
                      <a:latin typeface="Arial" pitchFamily="34" charset="0"/>
                      <a:cs typeface="Arial" pitchFamily="34" charset="0"/>
                    </a:rPr>
                    <a:t>TPC</a:t>
                  </a:r>
                  <a:endParaRPr lang="en-US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4" name="Picture 43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  </a:ext>
                </a:extLst>
              </a:blip>
              <a:srcRect l="67006" t="57143" r="22335" b="33929"/>
              <a:stretch/>
            </p:blipFill>
            <p:spPr bwMode="auto">
              <a:xfrm rot="3012228">
                <a:off x="1972658" y="1362583"/>
                <a:ext cx="1162693" cy="88987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  </a:ext>
              </a:extLst>
            </p:spPr>
          </p:pic>
          <p:pic>
            <p:nvPicPr>
              <p:cNvPr id="45" name="Picture 44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  </a:ext>
                </a:extLst>
              </a:blip>
              <a:srcRect l="68182" t="57143" r="22335" b="33929"/>
              <a:stretch/>
            </p:blipFill>
            <p:spPr bwMode="auto">
              <a:xfrm>
                <a:off x="2603725" y="874902"/>
                <a:ext cx="1034545" cy="88987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  </a:ext>
              </a:extLst>
            </p:spPr>
          </p:pic>
        </p:grpSp>
        <p:cxnSp>
          <p:nvCxnSpPr>
            <p:cNvPr id="17" name="Straight Connector 16"/>
            <p:cNvCxnSpPr/>
            <p:nvPr/>
          </p:nvCxnSpPr>
          <p:spPr bwMode="auto">
            <a:xfrm>
              <a:off x="1371600" y="1097280"/>
              <a:ext cx="914400" cy="91440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 flipV="1">
              <a:off x="1592618" y="1623098"/>
              <a:ext cx="662531" cy="327994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1508760" y="1569720"/>
              <a:ext cx="563880" cy="28956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661160" y="1310640"/>
              <a:ext cx="777240" cy="18288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661160" y="1371600"/>
              <a:ext cx="1356360" cy="128016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914400" y="655320"/>
              <a:ext cx="441960" cy="441960"/>
            </a:xfrm>
            <a:prstGeom prst="lin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1264920" y="3002280"/>
              <a:ext cx="1749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Configuration  A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96640" y="301752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Configuration B</a:t>
              </a:r>
              <a:endParaRPr lang="en-US" dirty="0"/>
            </a:p>
          </p:txBody>
        </p:sp>
      </p:grpSp>
      <p:cxnSp>
        <p:nvCxnSpPr>
          <p:cNvPr id="69" name="Straight Connector 68"/>
          <p:cNvCxnSpPr/>
          <p:nvPr/>
        </p:nvCxnSpPr>
        <p:spPr bwMode="auto">
          <a:xfrm>
            <a:off x="-365760" y="3230880"/>
            <a:ext cx="4267200" cy="60960"/>
          </a:xfrm>
          <a:prstGeom prst="lin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-274320" y="3352800"/>
            <a:ext cx="4480560" cy="487680"/>
          </a:xfrm>
          <a:prstGeom prst="lin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57084"/>
            <a:ext cx="8273143" cy="566737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772419"/>
            <a:ext cx="8563428" cy="5089624"/>
          </a:xfrm>
        </p:spPr>
        <p:txBody>
          <a:bodyPr/>
          <a:lstStyle/>
          <a:p>
            <a:r>
              <a:rPr lang="en-US" dirty="0" smtClean="0"/>
              <a:t>We have some initial constraints on the symmetry energy .</a:t>
            </a:r>
          </a:p>
          <a:p>
            <a:r>
              <a:rPr lang="en-US" dirty="0" smtClean="0"/>
              <a:t>We expect progress in  a number of areas. </a:t>
            </a:r>
          </a:p>
          <a:p>
            <a:pPr lvl="1"/>
            <a:r>
              <a:rPr lang="en-US" sz="2000" dirty="0" smtClean="0"/>
              <a:t>Successful PREX and CREX experiments will contribute significant constraints on </a:t>
            </a:r>
            <a:r>
              <a:rPr lang="en-US" sz="2000" dirty="0" smtClean="0">
                <a:sym typeface="Symbol"/>
              </a:rPr>
              <a:t></a:t>
            </a:r>
            <a:r>
              <a:rPr lang="en-US" sz="2000" dirty="0" err="1" smtClean="0">
                <a:sym typeface="Symbol"/>
              </a:rPr>
              <a:t>R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baseline="-25000" dirty="0" smtClean="0">
                <a:sym typeface="Symbol"/>
              </a:rPr>
              <a:t>-p</a:t>
            </a:r>
            <a:r>
              <a:rPr lang="en-US" sz="2000" dirty="0" smtClean="0">
                <a:sym typeface="Symbol"/>
              </a:rPr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Additional constraints at low densities from Isospin Diffusion (in the next year).</a:t>
            </a:r>
          </a:p>
          <a:p>
            <a:pPr lvl="1"/>
            <a:r>
              <a:rPr lang="en-US" sz="2000" dirty="0" smtClean="0"/>
              <a:t>Addition measurements of GMR on isotopic chains will provide values for K</a:t>
            </a:r>
            <a:r>
              <a:rPr lang="en-US" sz="2000" baseline="-25000" dirty="0" smtClean="0">
                <a:sym typeface="Symbol"/>
              </a:rPr>
              <a:t> </a:t>
            </a:r>
            <a:r>
              <a:rPr lang="en-US" sz="2000" dirty="0" smtClean="0">
                <a:sym typeface="Symbol"/>
              </a:rPr>
              <a:t>over a range of nuclei.</a:t>
            </a:r>
          </a:p>
          <a:p>
            <a:pPr lvl="2"/>
            <a:r>
              <a:rPr lang="en-US" sz="2000" dirty="0" smtClean="0">
                <a:sym typeface="Symbol"/>
              </a:rPr>
              <a:t>AT-TPC will extend these studies to unstable nuclei at extreme asymmetry</a:t>
            </a:r>
          </a:p>
          <a:p>
            <a:pPr lvl="1"/>
            <a:r>
              <a:rPr lang="en-US" sz="2000" dirty="0" smtClean="0">
                <a:sym typeface="Symbol"/>
              </a:rPr>
              <a:t>New results for n/p, t/</a:t>
            </a:r>
            <a:r>
              <a:rPr lang="en-US" sz="2000" baseline="30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He spectra and flows will allow constraints on the effective mass splitting and density dependence of the symmetry energy.</a:t>
            </a:r>
          </a:p>
          <a:p>
            <a:pPr lvl="1"/>
            <a:r>
              <a:rPr lang="en-US" sz="2000" dirty="0" smtClean="0"/>
              <a:t>New results for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-</a:t>
            </a:r>
            <a:r>
              <a:rPr lang="en-US" sz="2000" dirty="0" smtClean="0">
                <a:sym typeface="Symbol"/>
              </a:rPr>
              <a:t> </a:t>
            </a:r>
            <a:r>
              <a:rPr lang="en-US" sz="2000" baseline="30000" dirty="0" smtClean="0">
                <a:sym typeface="Symbol"/>
              </a:rPr>
              <a:t>+ </a:t>
            </a:r>
            <a:r>
              <a:rPr lang="en-US" sz="2000" dirty="0" smtClean="0">
                <a:sym typeface="Symbol"/>
              </a:rPr>
              <a:t> spectra and flows will provide sensitivity to the symmetry energy at supra-saturation densities</a:t>
            </a:r>
          </a:p>
          <a:p>
            <a:r>
              <a:rPr lang="en-US" sz="2600" dirty="0" smtClean="0">
                <a:sym typeface="Symbol"/>
              </a:rPr>
              <a:t>This is a critical time to prepare for a vital research program on the symmetry energy with rare isotope beams at FRIB and other new facilities, such as Fair and Spiral2. </a:t>
            </a:r>
            <a:endParaRPr lang="en-US" sz="26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572"/>
            <a:ext cx="7772400" cy="623887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Laboratory constraints on Symmetry energy at </a:t>
            </a:r>
            <a:r>
              <a:rPr lang="en-US" dirty="0" smtClean="0">
                <a:sym typeface="Symbol"/>
              </a:rPr>
              <a:t>&lt;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037" y="681081"/>
            <a:ext cx="4667117" cy="4114800"/>
          </a:xfrm>
          <a:noFill/>
          <a:effectLst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sym typeface="Symbol"/>
              </a:rPr>
              <a:t>Sensitive observables that are or will be more extensively explored :</a:t>
            </a:r>
          </a:p>
          <a:p>
            <a:pPr lvl="1"/>
            <a:r>
              <a:rPr lang="en-US" sz="1800" dirty="0" smtClean="0">
                <a:sym typeface="Symbol"/>
              </a:rPr>
              <a:t>masses:</a:t>
            </a:r>
          </a:p>
          <a:p>
            <a:pPr lvl="2"/>
            <a:r>
              <a:rPr lang="en-US" sz="1800" dirty="0" smtClean="0">
                <a:sym typeface="Symbol"/>
              </a:rPr>
              <a:t>Penning traps, TOF</a:t>
            </a:r>
            <a:endParaRPr lang="en-US" sz="1800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sz="1800" dirty="0" smtClean="0">
                <a:sym typeface="Symbol"/>
              </a:rPr>
              <a:t>Isobaric Analog States (IAS)</a:t>
            </a:r>
          </a:p>
          <a:p>
            <a:pPr lvl="2"/>
            <a:r>
              <a:rPr lang="en-US" sz="1800" dirty="0" smtClean="0">
                <a:sym typeface="Symbol"/>
              </a:rPr>
              <a:t>Reaccelerated  RIB’s ReA3 and CARABU: AT-TPC </a:t>
            </a:r>
            <a:r>
              <a:rPr lang="en-US" sz="1800" dirty="0" err="1" smtClean="0">
                <a:sym typeface="Symbol"/>
              </a:rPr>
              <a:t>collab</a:t>
            </a:r>
            <a:r>
              <a:rPr lang="en-US" sz="1800" dirty="0" smtClean="0">
                <a:sym typeface="Symbol"/>
              </a:rPr>
              <a:t>.</a:t>
            </a:r>
          </a:p>
          <a:p>
            <a:pPr lvl="1"/>
            <a:r>
              <a:rPr lang="en-US" sz="1800" dirty="0" smtClean="0">
                <a:sym typeface="Symbol"/>
              </a:rPr>
              <a:t>Isospin diffusion between nuclei of different N/Z in peripheral HIC</a:t>
            </a:r>
          </a:p>
          <a:p>
            <a:pPr lvl="2"/>
            <a:r>
              <a:rPr lang="en-US" sz="1800" dirty="0" err="1" smtClean="0">
                <a:solidFill>
                  <a:srgbClr val="FF0000"/>
                </a:solidFill>
                <a:sym typeface="Symbol"/>
              </a:rPr>
              <a:t>Sn+Sn</a:t>
            </a:r>
            <a:r>
              <a:rPr lang="en-US" sz="1800" dirty="0" smtClean="0">
                <a:sym typeface="Symbol"/>
              </a:rPr>
              <a:t>  NSCL: new results soon!</a:t>
            </a:r>
            <a:endParaRPr lang="en-US" sz="1800" dirty="0" smtClean="0">
              <a:solidFill>
                <a:srgbClr val="FF0000"/>
              </a:solidFill>
              <a:sym typeface="Symbol"/>
            </a:endParaRPr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Neutron skins:</a:t>
            </a:r>
          </a:p>
          <a:p>
            <a:pPr lvl="2"/>
            <a:r>
              <a:rPr lang="en-US" sz="1800" dirty="0" smtClean="0"/>
              <a:t>PREX, CREX at JLAB</a:t>
            </a:r>
          </a:p>
          <a:p>
            <a:pPr lvl="1"/>
            <a:r>
              <a:rPr lang="en-US" sz="1800" dirty="0" smtClean="0"/>
              <a:t>Isoscalar GMR</a:t>
            </a:r>
          </a:p>
          <a:p>
            <a:pPr lvl="2"/>
            <a:r>
              <a:rPr lang="en-US" sz="1800" dirty="0" smtClean="0"/>
              <a:t>Notre Dame, AT-TPC </a:t>
            </a:r>
            <a:r>
              <a:rPr lang="en-US" sz="1800" dirty="0" err="1" smtClean="0"/>
              <a:t>collab</a:t>
            </a:r>
            <a:endParaRPr lang="en-US" sz="1800" dirty="0" smtClean="0"/>
          </a:p>
          <a:p>
            <a:pPr lvl="1"/>
            <a:r>
              <a:rPr lang="en-US" sz="1800" dirty="0" smtClean="0">
                <a:sym typeface="Symbol"/>
              </a:rPr>
              <a:t>Neutron and proton transverse  and elliptical flow  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  <a:sym typeface="Symbol"/>
              </a:rPr>
              <a:t>NSCL: Chajecki, </a:t>
            </a:r>
            <a:r>
              <a:rPr lang="en-US" sz="1800" dirty="0" err="1" smtClean="0">
                <a:solidFill>
                  <a:srgbClr val="FF0000"/>
                </a:solidFill>
                <a:sym typeface="Symbol"/>
              </a:rPr>
              <a:t>Kohley</a:t>
            </a:r>
            <a:endParaRPr lang="en-US" sz="1800" dirty="0" smtClean="0">
              <a:solidFill>
                <a:schemeClr val="accent6"/>
              </a:solidFill>
            </a:endParaRPr>
          </a:p>
          <a:p>
            <a:pPr lvl="1"/>
            <a:r>
              <a:rPr lang="en-US" sz="1800" dirty="0" smtClean="0">
                <a:sym typeface="Symbol"/>
              </a:rPr>
              <a:t>Fragmentation of hot nuclei:</a:t>
            </a:r>
          </a:p>
          <a:p>
            <a:pPr lvl="2"/>
            <a:r>
              <a:rPr lang="en-US" sz="1800" dirty="0" smtClean="0">
                <a:sym typeface="Symbol"/>
              </a:rPr>
              <a:t>TAMU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chemeClr val="accent6"/>
                </a:solidFill>
              </a:rPr>
              <a:t>. 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5" name="ClipArt Placeholder 4" descr="SvsP_nusym_2013.eps"/>
          <p:cNvPicPr>
            <a:picLocks noGrp="1" noChangeAspect="1"/>
          </p:cNvPicPr>
          <p:nvPr>
            <p:ph type="clipArt" sz="half" idx="2"/>
          </p:nvPr>
        </p:nvPicPr>
        <p:blipFill>
          <a:blip r:embed="rId4"/>
          <a:stretch>
            <a:fillRect/>
          </a:stretch>
        </p:blipFill>
        <p:spPr>
          <a:xfrm>
            <a:off x="127000" y="1711479"/>
            <a:ext cx="4610100" cy="4190648"/>
          </a:xfrm>
          <a:prstGeom prst="rect">
            <a:avLst/>
          </a:prstGeom>
          <a:noFill/>
          <a:effectLst/>
        </p:spPr>
      </p:pic>
      <p:graphicFrame>
        <p:nvGraphicFramePr>
          <p:cNvPr id="936963" name="Object 5"/>
          <p:cNvGraphicFramePr>
            <a:graphicFrameLocks noChangeAspect="1"/>
          </p:cNvGraphicFramePr>
          <p:nvPr/>
        </p:nvGraphicFramePr>
        <p:xfrm>
          <a:off x="209008" y="580299"/>
          <a:ext cx="4270375" cy="688975"/>
        </p:xfrm>
        <a:graphic>
          <a:graphicData uri="http://schemas.openxmlformats.org/presentationml/2006/ole">
            <p:oleObj spid="_x0000_s936968" name="Equation" r:id="rId5" imgW="3022560" imgH="5079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0260" y="3148875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HIC(</a:t>
            </a:r>
            <a:r>
              <a:rPr lang="en-US" baseline="-25000" dirty="0" err="1" smtClean="0">
                <a:sym typeface="Symbol"/>
              </a:rPr>
              <a:t>Sn+Sn</a:t>
            </a:r>
            <a:r>
              <a:rPr lang="en-US" baseline="-25000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&lt; 0.45</a:t>
            </a:r>
            <a:r>
              <a:rPr lang="en-US" baseline="-25000" dirty="0" smtClean="0">
                <a:sym typeface="Symbol"/>
              </a:rPr>
              <a:t>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8400" y="4016393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mass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0.6- 0.7 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1087" y="1422400"/>
            <a:ext cx="347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ICNT 2013 Summary report Horowitz, et al., </a:t>
            </a:r>
            <a:endParaRPr lang="en-US" sz="14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90500" y="5913481"/>
            <a:ext cx="4667117" cy="6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Realistic theoretical “Error bars” are key to combining constraints.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044440" y="3779520"/>
            <a:ext cx="3916680" cy="3032760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7" y="0"/>
            <a:ext cx="918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0" y="0"/>
            <a:ext cx="7772400" cy="865187"/>
          </a:xfrm>
        </p:spPr>
        <p:txBody>
          <a:bodyPr/>
          <a:lstStyle/>
          <a:p>
            <a:r>
              <a:rPr lang="en-US" dirty="0" smtClean="0"/>
              <a:t>Planned neutron skin measurements</a:t>
            </a:r>
            <a:endParaRPr lang="en-US" dirty="0"/>
          </a:p>
        </p:txBody>
      </p:sp>
      <p:pic>
        <p:nvPicPr>
          <p:cNvPr id="8" name="ClipArt Placeholder 4" descr="SvsP_nusym_2013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52900" y="1444779"/>
            <a:ext cx="4610100" cy="41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47260" y="2869475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ym typeface="Symbol"/>
              </a:rPr>
              <a:t></a:t>
            </a:r>
            <a:r>
              <a:rPr lang="en-US" baseline="-25000" dirty="0" smtClean="0">
                <a:sym typeface="Symbol"/>
              </a:rPr>
              <a:t>HIC(</a:t>
            </a:r>
            <a:r>
              <a:rPr lang="en-US" baseline="-25000" dirty="0" err="1" smtClean="0">
                <a:sym typeface="Symbol"/>
              </a:rPr>
              <a:t>Sn+Sn</a:t>
            </a:r>
            <a:r>
              <a:rPr lang="en-US" baseline="-25000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&lt; 0.45</a:t>
            </a:r>
            <a:r>
              <a:rPr lang="en-US" baseline="-25000" dirty="0" smtClean="0">
                <a:sym typeface="Symbol"/>
              </a:rPr>
              <a:t>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48087" y="1143000"/>
            <a:ext cx="347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ICNT 2013 Summary report Horowitz, et al.,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751882" y="1918741"/>
            <a:ext cx="3987384" cy="2338466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dirty="0" smtClean="0"/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</a:rPr>
              <a:t>PREX II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76990" y="392240"/>
            <a:ext cx="7772400" cy="8651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Plus previous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i="1" kern="0" dirty="0" smtClean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measurements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66877" y="3537679"/>
            <a:ext cx="3972389" cy="824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52272" y="2494842"/>
            <a:ext cx="3967162" cy="571500"/>
          </a:xfrm>
          <a:prstGeom prst="rect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208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Pb(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p,p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342900" marR="0" indent="-342900" algn="ctr" defTabSz="914400" rtl="0" eaLnBrk="1" fontAlgn="base" latinLnBrk="0" hangingPunct="1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400" dirty="0" smtClean="0"/>
              <a:t>J. </a:t>
            </a:r>
            <a:r>
              <a:rPr lang="en-US" sz="1400" dirty="0" err="1" smtClean="0"/>
              <a:t>Zenihiro</a:t>
            </a:r>
            <a:r>
              <a:rPr lang="en-US" sz="1400" dirty="0" smtClean="0"/>
              <a:t>, ..., PRC 82, 044611 (2011)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69762" y="3132944"/>
            <a:ext cx="3967162" cy="1165096"/>
          </a:xfrm>
          <a:prstGeom prst="rect">
            <a:avLst/>
          </a:prstGeom>
          <a:solidFill>
            <a:srgbClr val="FF0000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208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Pb(</a:t>
            </a:r>
            <a:r>
              <a:rPr lang="en-US" sz="2400" dirty="0" smtClean="0">
                <a:sym typeface="Symbol"/>
              </a:rPr>
              <a:t>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/>
              </a:rPr>
              <a:t>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/>
              </a:rPr>
              <a:t>0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smtClean="0"/>
              <a:t>Mainz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711200" y="14224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PREX measured neutron RMS radius of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129598" y="2173444"/>
          <a:ext cx="2654300" cy="509587"/>
        </p:xfrm>
        <a:graphic>
          <a:graphicData uri="http://schemas.openxmlformats.org/presentationml/2006/ole">
            <p:oleObj spid="_x0000_s965639" name="Equation" r:id="rId4" imgW="1320480" imgH="253800" progId="Equation.DSMT4">
              <p:embed/>
            </p:oleObj>
          </a:graphicData>
        </a:graphic>
      </p:graphicFrame>
      <p:sp>
        <p:nvSpPr>
          <p:cNvPr id="32" name="Text Placeholder 2"/>
          <p:cNvSpPr txBox="1">
            <a:spLocks/>
          </p:cNvSpPr>
          <p:nvPr/>
        </p:nvSpPr>
        <p:spPr>
          <a:xfrm>
            <a:off x="711200" y="14224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PREX measured neutron RMS radius of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 will provide improved precision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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129598" y="2173444"/>
          <a:ext cx="2654300" cy="509587"/>
        </p:xfrm>
        <a:graphic>
          <a:graphicData uri="http://schemas.openxmlformats.org/presentationml/2006/ole">
            <p:oleObj spid="_x0000_s965640" name="Equation" r:id="rId5" imgW="1320480" imgH="25380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662450" y="3492500"/>
          <a:ext cx="2222500" cy="484188"/>
        </p:xfrm>
        <a:graphic>
          <a:graphicData uri="http://schemas.openxmlformats.org/presentationml/2006/ole">
            <p:oleObj spid="_x0000_s965641" name="Equation" r:id="rId6" imgW="1104840" imgH="241200" progId="Equation.DSMT4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 bwMode="auto">
          <a:xfrm>
            <a:off x="-344774" y="1033573"/>
            <a:ext cx="164892" cy="45719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771161" y="3837482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Previous proton elastic scattering measurement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Zenhiro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et al, (2011)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Latest result from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208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Pb(,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suggest rather soft symmetry energy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Also expect CREX result for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48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1" grpId="1" animBg="1"/>
      <p:bldP spid="32" grpId="0" uiExpand="1" build="allAtOnce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0"/>
            <a:ext cx="7772400" cy="865187"/>
          </a:xfrm>
        </p:spPr>
        <p:txBody>
          <a:bodyPr/>
          <a:lstStyle/>
          <a:p>
            <a:r>
              <a:rPr lang="en-US" dirty="0" smtClean="0"/>
              <a:t>Isoscalar Giant Monopole 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774700"/>
            <a:ext cx="7772400" cy="4114800"/>
          </a:xfrm>
        </p:spPr>
        <p:txBody>
          <a:bodyPr/>
          <a:lstStyle/>
          <a:p>
            <a:r>
              <a:rPr lang="en-US" sz="1800" dirty="0" smtClean="0"/>
              <a:t>Breathing mode vibration</a:t>
            </a:r>
          </a:p>
          <a:p>
            <a:pPr lvl="1"/>
            <a:r>
              <a:rPr lang="en-US" sz="1800" dirty="0" smtClean="0"/>
              <a:t>         	excitation</a:t>
            </a:r>
          </a:p>
          <a:p>
            <a:pPr lvl="1"/>
            <a:r>
              <a:rPr lang="en-US" sz="1800" dirty="0" smtClean="0"/>
              <a:t>operator </a:t>
            </a:r>
          </a:p>
          <a:p>
            <a:pPr lvl="1"/>
            <a:r>
              <a:rPr lang="en-US" sz="1800" dirty="0" smtClean="0"/>
              <a:t>Excitation energy</a:t>
            </a:r>
          </a:p>
          <a:p>
            <a:r>
              <a:rPr lang="en-US" sz="1800" dirty="0" smtClean="0"/>
              <a:t>Qualitative idea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Better idea: Calculate the GMR using RPA and realistic interactions.</a:t>
            </a:r>
          </a:p>
          <a:p>
            <a:r>
              <a:rPr lang="en-US" sz="1800" dirty="0" smtClean="0"/>
              <a:t>Measure E</a:t>
            </a:r>
            <a:r>
              <a:rPr lang="en-US" sz="1800" baseline="-25000" dirty="0" smtClean="0"/>
              <a:t>GMR</a:t>
            </a:r>
            <a:r>
              <a:rPr lang="en-US" sz="1800" dirty="0" smtClean="0"/>
              <a:t> along isotopic chain and determine K</a:t>
            </a:r>
            <a:r>
              <a:rPr lang="en-US" sz="1800" baseline="-25000" dirty="0" smtClean="0">
                <a:sym typeface="Symbol"/>
              </a:rPr>
              <a:t></a:t>
            </a:r>
            <a:r>
              <a:rPr lang="en-US" sz="1800" dirty="0" smtClean="0">
                <a:sym typeface="Symbol"/>
              </a:rPr>
              <a:t> , e.g. </a:t>
            </a:r>
            <a:r>
              <a:rPr lang="en-US" sz="1800" dirty="0" err="1" smtClean="0">
                <a:sym typeface="Symbol"/>
              </a:rPr>
              <a:t>Cd</a:t>
            </a:r>
            <a:endParaRPr lang="en-US" sz="1800" dirty="0" smtClean="0"/>
          </a:p>
        </p:txBody>
      </p:sp>
      <p:pic>
        <p:nvPicPr>
          <p:cNvPr id="968706" name="Picture 2" descr="Y:\MyDoc2\scratch\workshop\nusym14\NSCL Charge-Exchange Group - Science_files\ivgmr.gif"/>
          <p:cNvPicPr>
            <a:picLocks noChangeAspect="1" noChangeArrowheads="1"/>
          </p:cNvPicPr>
          <p:nvPr/>
        </p:nvPicPr>
        <p:blipFill>
          <a:blip r:link="rId3"/>
          <a:srcRect/>
          <a:stretch>
            <a:fillRect/>
          </a:stretch>
        </p:blipFill>
        <p:spPr bwMode="auto">
          <a:xfrm>
            <a:off x="5459270" y="777148"/>
            <a:ext cx="2393950" cy="1591977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08250" y="1400460"/>
          <a:ext cx="739775" cy="449263"/>
        </p:xfrm>
        <a:graphic>
          <a:graphicData uri="http://schemas.openxmlformats.org/presentationml/2006/ole">
            <p:oleObj spid="_x0000_s968707" name="Equation" r:id="rId4" imgW="469800" imgH="27936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0050" y="1139825"/>
          <a:ext cx="474663" cy="266700"/>
        </p:xfrm>
        <a:graphic>
          <a:graphicData uri="http://schemas.openxmlformats.org/presentationml/2006/ole">
            <p:oleObj spid="_x0000_s968708" name="Equation" r:id="rId5" imgW="317160" imgH="177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67095" y="1634978"/>
          <a:ext cx="1690688" cy="787400"/>
        </p:xfrm>
        <a:graphic>
          <a:graphicData uri="http://schemas.openxmlformats.org/presentationml/2006/ole">
            <p:oleObj spid="_x0000_s968709" name="Equation" r:id="rId6" imgW="1117440" imgH="5205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92934" y="2416314"/>
          <a:ext cx="5073650" cy="438150"/>
        </p:xfrm>
        <a:graphic>
          <a:graphicData uri="http://schemas.openxmlformats.org/presentationml/2006/ole">
            <p:oleObj spid="_x0000_s968710" name="Equation" r:id="rId7" imgW="3377880" imgH="291960" progId="Equation.DSMT4">
              <p:embed/>
            </p:oleObj>
          </a:graphicData>
        </a:graphic>
      </p:graphicFrame>
      <p:pic>
        <p:nvPicPr>
          <p:cNvPr id="968711" name="Picture 7"/>
          <p:cNvPicPr>
            <a:picLocks noChangeAspect="1" noChangeArrowheads="1"/>
          </p:cNvPicPr>
          <p:nvPr/>
        </p:nvPicPr>
        <p:blipFill>
          <a:blip r:embed="rId8"/>
          <a:srcRect r="1587"/>
          <a:stretch>
            <a:fillRect/>
          </a:stretch>
        </p:blipFill>
        <p:spPr bwMode="auto">
          <a:xfrm>
            <a:off x="152393" y="3488541"/>
            <a:ext cx="4471757" cy="316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87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03001" y="3616035"/>
            <a:ext cx="4190320" cy="29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194687"/>
            <a:ext cx="7772400" cy="705860"/>
          </a:xfrm>
        </p:spPr>
        <p:txBody>
          <a:bodyPr/>
          <a:lstStyle/>
          <a:p>
            <a:r>
              <a:rPr lang="en-US" dirty="0" smtClean="0"/>
              <a:t>GMR in rare isotopes using Active Target-Time Projection Chamber AT-TPC</a:t>
            </a:r>
            <a:endParaRPr lang="en-US" dirty="0"/>
          </a:p>
        </p:txBody>
      </p:sp>
      <p:pic>
        <p:nvPicPr>
          <p:cNvPr id="9697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530" y="955059"/>
            <a:ext cx="4315670" cy="40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97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70678" y="1099866"/>
            <a:ext cx="4973321" cy="41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72640" y="152400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selectivity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42560" y="1554480"/>
            <a:ext cx="1292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reverse</a:t>
            </a:r>
          </a:p>
          <a:p>
            <a:pPr>
              <a:buNone/>
            </a:pPr>
            <a:r>
              <a:rPr lang="en-US" sz="2000" dirty="0" smtClean="0"/>
              <a:t>kinematics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" y="5501640"/>
            <a:ext cx="7781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/>
              <a:t>Interesting to explore long isotope chains: e.g. </a:t>
            </a:r>
            <a:r>
              <a:rPr lang="en-US" sz="2000" dirty="0" err="1" smtClean="0"/>
              <a:t>Sn</a:t>
            </a:r>
            <a:r>
              <a:rPr lang="en-US" sz="2000" dirty="0" smtClean="0"/>
              <a:t> isotopes </a:t>
            </a:r>
            <a:r>
              <a:rPr lang="en-US" sz="2000" baseline="30000" dirty="0" smtClean="0"/>
              <a:t>104</a:t>
            </a:r>
            <a:r>
              <a:rPr lang="en-US" sz="2000" dirty="0" smtClean="0"/>
              <a:t>Sn – </a:t>
            </a:r>
            <a:r>
              <a:rPr lang="en-US" sz="2000" baseline="30000" dirty="0" smtClean="0"/>
              <a:t>134</a:t>
            </a:r>
            <a:r>
              <a:rPr lang="en-US" sz="2000" dirty="0" smtClean="0"/>
              <a:t>Sn</a:t>
            </a:r>
          </a:p>
          <a:p>
            <a:r>
              <a:rPr lang="en-US" sz="2000" dirty="0" smtClean="0"/>
              <a:t>  Gives 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603818" y="5888038"/>
          <a:ext cx="3154362" cy="703262"/>
        </p:xfrm>
        <a:graphic>
          <a:graphicData uri="http://schemas.openxmlformats.org/presentationml/2006/ole">
            <p:oleObj spid="_x0000_s969732" name="Equation" r:id="rId5" imgW="21081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"/>
          <p:cNvGrpSpPr/>
          <p:nvPr/>
        </p:nvGrpSpPr>
        <p:grpSpPr>
          <a:xfrm>
            <a:off x="5691501" y="1776983"/>
            <a:ext cx="3628571" cy="2944884"/>
            <a:chOff x="76200" y="1697370"/>
            <a:chExt cx="4164730" cy="33687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390136">
              <a:off x="750048" y="1697370"/>
              <a:ext cx="3490882" cy="33687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200" y="2590800"/>
              <a:ext cx="7620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219076"/>
            <a:ext cx="8273143" cy="476578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Active Target-Time Projection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004889"/>
            <a:ext cx="7619999" cy="5089624"/>
          </a:xfrm>
          <a:noFill/>
          <a:effectLst/>
        </p:spPr>
        <p:txBody>
          <a:bodyPr/>
          <a:lstStyle/>
          <a:p>
            <a:r>
              <a:rPr lang="en-US" dirty="0" smtClean="0"/>
              <a:t>Commissioning with </a:t>
            </a:r>
            <a:r>
              <a:rPr lang="en-US" baseline="30000" dirty="0" smtClean="0"/>
              <a:t>4</a:t>
            </a:r>
            <a:r>
              <a:rPr lang="en-US" dirty="0" smtClean="0"/>
              <a:t>He beam at ReA3. Can also be used with  fast beams.</a:t>
            </a:r>
            <a:endParaRPr lang="en-US" dirty="0"/>
          </a:p>
          <a:p>
            <a:pPr lvl="1"/>
            <a:r>
              <a:rPr lang="en-US" dirty="0" smtClean="0"/>
              <a:t>March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err="1" smtClean="0"/>
              <a:t>Kohley</a:t>
            </a:r>
            <a:r>
              <a:rPr lang="en-US" dirty="0" smtClean="0"/>
              <a:t> –t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7429" y="676117"/>
            <a:ext cx="1596571" cy="6059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Mittig, Lynch, Bazin, et. al</a:t>
            </a:r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886" y="4950631"/>
            <a:ext cx="2498901" cy="348949"/>
          </a:xfrm>
          <a:prstGeom prst="rect">
            <a:avLst/>
          </a:prstGeom>
          <a:noFill/>
        </p:spPr>
        <p:txBody>
          <a:bodyPr wrap="none" lIns="86493" tIns="43247" rIns="86493" bIns="43247" rtlCol="0">
            <a:spAutoFit/>
          </a:bodyPr>
          <a:lstStyle/>
          <a:p>
            <a:pPr defTabSz="432465" fontAlgn="auto">
              <a:spcBef>
                <a:spcPts val="0"/>
              </a:spcBef>
              <a:spcAft>
                <a:spcPts val="0"/>
              </a:spcAft>
            </a:pPr>
            <a:r>
              <a:rPr lang="en-US" sz="1700" baseline="30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He+</a:t>
            </a:r>
            <a:r>
              <a:rPr lang="en-US" sz="1700" baseline="30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He scattering event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2" y="1714380"/>
            <a:ext cx="2670097" cy="2000250"/>
          </a:xfrm>
          <a:prstGeom prst="rect">
            <a:avLst/>
          </a:prstGeom>
        </p:spPr>
      </p:pic>
      <p:pic>
        <p:nvPicPr>
          <p:cNvPr id="15" name="Picture 14" descr="IMG_06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63" y="3929644"/>
            <a:ext cx="2741067" cy="2023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861" y="2931588"/>
            <a:ext cx="2817859" cy="31779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94305" y="1714381"/>
            <a:ext cx="3018469" cy="1238423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700" u="sng" dirty="0" smtClean="0"/>
              <a:t>GET Electronics</a:t>
            </a:r>
          </a:p>
          <a:p>
            <a:r>
              <a:rPr lang="en-US" sz="1700" dirty="0" smtClean="0"/>
              <a:t>High-density electronics</a:t>
            </a:r>
          </a:p>
          <a:p>
            <a:r>
              <a:rPr lang="en-US" sz="1700" dirty="0" smtClean="0"/>
              <a:t>CEA-</a:t>
            </a:r>
            <a:r>
              <a:rPr lang="en-US" sz="1700" dirty="0" err="1" smtClean="0"/>
              <a:t>Saclay</a:t>
            </a:r>
            <a:r>
              <a:rPr lang="en-US" sz="1700" dirty="0" smtClean="0"/>
              <a:t>, GANIL, Bordeaux, MSU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6503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916214" y="2505312"/>
            <a:ext cx="4010072" cy="3495440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219076"/>
            <a:ext cx="8273143" cy="476578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Active Target-Time Projection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004889"/>
            <a:ext cx="7619999" cy="5089624"/>
          </a:xfrm>
          <a:noFill/>
          <a:effectLst/>
        </p:spPr>
        <p:txBody>
          <a:bodyPr/>
          <a:lstStyle/>
          <a:p>
            <a:r>
              <a:rPr lang="en-US" dirty="0" smtClean="0"/>
              <a:t>Successful operation of prototype TPC: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err="1" smtClean="0"/>
              <a:t>Kohley</a:t>
            </a:r>
            <a:r>
              <a:rPr lang="en-US" dirty="0" smtClean="0"/>
              <a:t> –2014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96B4DE-0D32-4AAB-8754-316C674937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6511" y="676117"/>
            <a:ext cx="1596571" cy="6059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Mittig, Lynch, Bazin, Kohley</a:t>
            </a:r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17" descr="IMG_0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660" y="614963"/>
            <a:ext cx="2467429" cy="18216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932" y="1500508"/>
            <a:ext cx="4437144" cy="450024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382" y="1571625"/>
            <a:ext cx="4677833" cy="1358456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900" dirty="0" smtClean="0"/>
              <a:t>Scattering </a:t>
            </a:r>
            <a:r>
              <a:rPr lang="en-US" sz="1900" baseline="30000" dirty="0" err="1" smtClean="0"/>
              <a:t>6</a:t>
            </a:r>
            <a:r>
              <a:rPr lang="en-US" sz="1900" dirty="0" err="1" smtClean="0"/>
              <a:t>He</a:t>
            </a:r>
            <a:r>
              <a:rPr lang="en-US" sz="1900" dirty="0" smtClean="0"/>
              <a:t> + </a:t>
            </a:r>
            <a:r>
              <a:rPr lang="en-US" sz="1900" dirty="0" smtClean="0">
                <a:latin typeface="Symbol" panose="05050102010706020507" pitchFamily="18" charset="2"/>
              </a:rPr>
              <a:t>a</a:t>
            </a:r>
            <a:r>
              <a:rPr lang="en-US" sz="1900" dirty="0" smtClean="0"/>
              <a:t> at </a:t>
            </a:r>
            <a:r>
              <a:rPr lang="en-US" sz="1900" dirty="0" err="1" smtClean="0"/>
              <a:t>Twinsol</a:t>
            </a:r>
            <a:endParaRPr lang="en-US" sz="1900" dirty="0" smtClean="0"/>
          </a:p>
          <a:p>
            <a:pPr marL="324349" indent="-324349">
              <a:buFont typeface="Arial" panose="020B0604020202020204" pitchFamily="34" charset="0"/>
              <a:buChar char="•"/>
            </a:pPr>
            <a:r>
              <a:rPr lang="en-US" sz="1700" dirty="0" smtClean="0"/>
              <a:t>2000 pps </a:t>
            </a:r>
            <a:r>
              <a:rPr lang="en-US" sz="1700" baseline="30000" dirty="0" err="1" smtClean="0"/>
              <a:t>6</a:t>
            </a:r>
            <a:r>
              <a:rPr lang="en-US" sz="1700" dirty="0" err="1" smtClean="0"/>
              <a:t>He</a:t>
            </a:r>
            <a:endParaRPr lang="en-US" sz="1700" dirty="0" smtClean="0"/>
          </a:p>
          <a:p>
            <a:pPr marL="324349" indent="-324349">
              <a:buFont typeface="Arial" panose="020B0604020202020204" pitchFamily="34" charset="0"/>
              <a:buChar char="•"/>
            </a:pPr>
            <a:r>
              <a:rPr lang="en-US" sz="1700" dirty="0" smtClean="0"/>
              <a:t>Confirm strong </a:t>
            </a:r>
            <a:r>
              <a:rPr lang="en-US" sz="1700" dirty="0" smtClean="0">
                <a:latin typeface="Symbol" panose="05050102010706020507" pitchFamily="18" charset="2"/>
              </a:rPr>
              <a:t>a</a:t>
            </a:r>
            <a:r>
              <a:rPr lang="en-US" sz="1700" dirty="0" smtClean="0"/>
              <a:t>-cluster state in </a:t>
            </a:r>
            <a:r>
              <a:rPr lang="en-US" sz="1700" baseline="30000" dirty="0" err="1" smtClean="0"/>
              <a:t>10</a:t>
            </a:r>
            <a:r>
              <a:rPr lang="en-US" sz="1700" dirty="0" err="1" smtClean="0"/>
              <a:t>Be</a:t>
            </a:r>
            <a:r>
              <a:rPr lang="en-US" sz="1700" dirty="0" smtClean="0"/>
              <a:t>.</a:t>
            </a:r>
          </a:p>
          <a:p>
            <a:pPr marL="324349" indent="-324349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20" name="Rectangle 19"/>
          <p:cNvSpPr/>
          <p:nvPr/>
        </p:nvSpPr>
        <p:spPr>
          <a:xfrm>
            <a:off x="198932" y="5625647"/>
            <a:ext cx="2537502" cy="379726"/>
          </a:xfrm>
          <a:prstGeom prst="rect">
            <a:avLst/>
          </a:prstGeom>
        </p:spPr>
        <p:txBody>
          <a:bodyPr wrap="none" lIns="86493" tIns="43247" rIns="86493" bIns="43247">
            <a:spAutoFit/>
          </a:bodyPr>
          <a:lstStyle/>
          <a:p>
            <a:pPr lvl="0"/>
            <a:r>
              <a:rPr lang="en-US" sz="1900" dirty="0">
                <a:solidFill>
                  <a:srgbClr val="000000"/>
                </a:solidFill>
              </a:rPr>
              <a:t>Suzuki et al. PRC 2013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57" y="2571750"/>
            <a:ext cx="2259535" cy="28914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82" y="2624433"/>
            <a:ext cx="2260493" cy="28388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063" y="3304774"/>
            <a:ext cx="2283528" cy="17615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27992" y="2518735"/>
            <a:ext cx="3853151" cy="1306134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900" dirty="0" smtClean="0"/>
              <a:t>Fusion </a:t>
            </a:r>
            <a:r>
              <a:rPr lang="en-US" sz="1900" baseline="30000" dirty="0" err="1" smtClean="0"/>
              <a:t>10</a:t>
            </a:r>
            <a:r>
              <a:rPr lang="en-US" sz="1900" dirty="0" err="1" smtClean="0"/>
              <a:t>Be</a:t>
            </a:r>
            <a:r>
              <a:rPr lang="en-US" sz="1900" dirty="0" smtClean="0"/>
              <a:t> + </a:t>
            </a:r>
            <a:r>
              <a:rPr lang="en-US" sz="1900" dirty="0" err="1" smtClean="0"/>
              <a:t>P10</a:t>
            </a:r>
            <a:r>
              <a:rPr lang="en-US" sz="1900" dirty="0" smtClean="0"/>
              <a:t> (</a:t>
            </a:r>
            <a:r>
              <a:rPr lang="en-US" sz="1900" dirty="0" err="1" smtClean="0"/>
              <a:t>Ar</a:t>
            </a:r>
            <a:r>
              <a:rPr lang="en-US" sz="1900" dirty="0" smtClean="0"/>
              <a:t>/Methane)</a:t>
            </a:r>
          </a:p>
          <a:p>
            <a:pPr marL="324349" indent="-324349">
              <a:buFont typeface="Arial" panose="020B0604020202020204" pitchFamily="34" charset="0"/>
              <a:buChar char="•"/>
            </a:pPr>
            <a:r>
              <a:rPr lang="en-US" sz="1700" dirty="0" smtClean="0"/>
              <a:t>Sub-barrier fusion with low-intensity RIBs. (200 cps)</a:t>
            </a:r>
          </a:p>
          <a:p>
            <a:pPr marL="324349" indent="-324349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grpSp>
        <p:nvGrpSpPr>
          <p:cNvPr id="6" name="Group 32"/>
          <p:cNvGrpSpPr/>
          <p:nvPr/>
        </p:nvGrpSpPr>
        <p:grpSpPr>
          <a:xfrm>
            <a:off x="6511773" y="4442483"/>
            <a:ext cx="2396650" cy="1519380"/>
            <a:chOff x="5706773" y="3640586"/>
            <a:chExt cx="3867150" cy="27044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6773" y="3649497"/>
              <a:ext cx="3867150" cy="269557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104477" y="3640586"/>
              <a:ext cx="836323" cy="90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84063" y="5204677"/>
            <a:ext cx="1509848" cy="819847"/>
          </a:xfrm>
          <a:prstGeom prst="rect">
            <a:avLst/>
          </a:prstGeom>
          <a:noFill/>
        </p:spPr>
        <p:txBody>
          <a:bodyPr wrap="square" lIns="86493" tIns="43247" rIns="86493" bIns="43247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J. Kolata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A. Howard </a:t>
            </a:r>
          </a:p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(Notre Dame)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5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0" grpId="0"/>
      <p:bldP spid="20" grpId="0"/>
      <p:bldP spid="27" grpId="0"/>
      <p:bldP spid="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67756</TotalTime>
  <Words>2022</Words>
  <Application>Microsoft Macintosh PowerPoint</Application>
  <PresentationFormat>On-screen Show (4:3)</PresentationFormat>
  <Paragraphs>281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Constraining the Symmetry Energy: Future Directions (mainly U.S. efforts)</vt:lpstr>
      <vt:lpstr>Present status of laboratory measurements</vt:lpstr>
      <vt:lpstr>Laboratory constraints on Symmetry energy at &lt;0</vt:lpstr>
      <vt:lpstr>Slide 4</vt:lpstr>
      <vt:lpstr>Planned neutron skin measurements</vt:lpstr>
      <vt:lpstr>Isoscalar Giant Monopole Resonance</vt:lpstr>
      <vt:lpstr>GMR in rare isotopes using Active Target-Time Projection Chamber AT-TPC</vt:lpstr>
      <vt:lpstr>Active Target-Time Projection Chamber</vt:lpstr>
      <vt:lpstr>Active Target-Time Projection Chamber</vt:lpstr>
      <vt:lpstr>Neutron-proton flows Momentum dependence  of mean fields</vt:lpstr>
      <vt:lpstr>Constraining the effective mass splitting via n/p spectral ratios</vt:lpstr>
      <vt:lpstr>Sensitivity of n/p observables to EoS (See also Russotto presentation)</vt:lpstr>
      <vt:lpstr>Fragmentation and EoS of neutrinosphere</vt:lpstr>
      <vt:lpstr>Symmetry energy studies at 20</vt:lpstr>
      <vt:lpstr>Probing &gt;0  via  pion  production</vt:lpstr>
      <vt:lpstr>Difference between 132Sn+ 124Sn and 108Sn+ 112Sn  collisions</vt:lpstr>
      <vt:lpstr>Time Projection Chambers : SAMURAI TPC and AT-TPC</vt:lpstr>
      <vt:lpstr>Slide 18</vt:lpstr>
      <vt:lpstr>Slide 19</vt:lpstr>
      <vt:lpstr>Slide 20</vt:lpstr>
      <vt:lpstr>Two Configurations for High Rigidity Vaults</vt:lpstr>
      <vt:lpstr>Summary and Outlook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Isospin Dependence of Fragmentation</dc:title>
  <dc:creator>LYNCH</dc:creator>
  <cp:lastModifiedBy>lynch</cp:lastModifiedBy>
  <cp:revision>370</cp:revision>
  <dcterms:created xsi:type="dcterms:W3CDTF">2000-07-21T02:11:07Z</dcterms:created>
  <dcterms:modified xsi:type="dcterms:W3CDTF">2014-07-10T13:40:02Z</dcterms:modified>
</cp:coreProperties>
</file>