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88"/>
  </p:notesMasterIdLst>
  <p:handoutMasterIdLst>
    <p:handoutMasterId r:id="rId89"/>
  </p:handoutMasterIdLst>
  <p:sldIdLst>
    <p:sldId id="989" r:id="rId2"/>
    <p:sldId id="841" r:id="rId3"/>
    <p:sldId id="842" r:id="rId4"/>
    <p:sldId id="966" r:id="rId5"/>
    <p:sldId id="846" r:id="rId6"/>
    <p:sldId id="967" r:id="rId7"/>
    <p:sldId id="850" r:id="rId8"/>
    <p:sldId id="997" r:id="rId9"/>
    <p:sldId id="998" r:id="rId10"/>
    <p:sldId id="995" r:id="rId11"/>
    <p:sldId id="996" r:id="rId12"/>
    <p:sldId id="1001" r:id="rId13"/>
    <p:sldId id="959" r:id="rId14"/>
    <p:sldId id="869" r:id="rId15"/>
    <p:sldId id="878" r:id="rId16"/>
    <p:sldId id="961" r:id="rId17"/>
    <p:sldId id="861" r:id="rId18"/>
    <p:sldId id="962" r:id="rId19"/>
    <p:sldId id="968" r:id="rId20"/>
    <p:sldId id="955" r:id="rId21"/>
    <p:sldId id="969" r:id="rId22"/>
    <p:sldId id="953" r:id="rId23"/>
    <p:sldId id="954" r:id="rId24"/>
    <p:sldId id="990" r:id="rId25"/>
    <p:sldId id="992" r:id="rId26"/>
    <p:sldId id="991" r:id="rId27"/>
    <p:sldId id="993" r:id="rId28"/>
    <p:sldId id="1002" r:id="rId29"/>
    <p:sldId id="970" r:id="rId30"/>
    <p:sldId id="975" r:id="rId31"/>
    <p:sldId id="956" r:id="rId32"/>
    <p:sldId id="883" r:id="rId33"/>
    <p:sldId id="884" r:id="rId34"/>
    <p:sldId id="957" r:id="rId35"/>
    <p:sldId id="999" r:id="rId36"/>
    <p:sldId id="947" r:id="rId37"/>
    <p:sldId id="1000" r:id="rId38"/>
    <p:sldId id="982" r:id="rId39"/>
    <p:sldId id="983" r:id="rId40"/>
    <p:sldId id="948" r:id="rId41"/>
    <p:sldId id="944" r:id="rId42"/>
    <p:sldId id="926" r:id="rId43"/>
    <p:sldId id="919" r:id="rId44"/>
    <p:sldId id="941" r:id="rId45"/>
    <p:sldId id="866" r:id="rId46"/>
    <p:sldId id="917" r:id="rId47"/>
    <p:sldId id="885" r:id="rId48"/>
    <p:sldId id="936" r:id="rId49"/>
    <p:sldId id="864" r:id="rId50"/>
    <p:sldId id="865" r:id="rId51"/>
    <p:sldId id="938" r:id="rId52"/>
    <p:sldId id="939" r:id="rId53"/>
    <p:sldId id="940" r:id="rId54"/>
    <p:sldId id="931" r:id="rId55"/>
    <p:sldId id="937" r:id="rId56"/>
    <p:sldId id="932" r:id="rId57"/>
    <p:sldId id="933" r:id="rId58"/>
    <p:sldId id="934" r:id="rId59"/>
    <p:sldId id="935" r:id="rId60"/>
    <p:sldId id="886" r:id="rId61"/>
    <p:sldId id="887" r:id="rId62"/>
    <p:sldId id="888" r:id="rId63"/>
    <p:sldId id="889" r:id="rId64"/>
    <p:sldId id="867" r:id="rId65"/>
    <p:sldId id="868" r:id="rId66"/>
    <p:sldId id="728" r:id="rId67"/>
    <p:sldId id="929" r:id="rId68"/>
    <p:sldId id="930" r:id="rId69"/>
    <p:sldId id="942" r:id="rId70"/>
    <p:sldId id="943" r:id="rId71"/>
    <p:sldId id="796" r:id="rId72"/>
    <p:sldId id="891" r:id="rId73"/>
    <p:sldId id="893" r:id="rId74"/>
    <p:sldId id="895" r:id="rId75"/>
    <p:sldId id="896" r:id="rId76"/>
    <p:sldId id="897" r:id="rId77"/>
    <p:sldId id="904" r:id="rId78"/>
    <p:sldId id="907" r:id="rId79"/>
    <p:sldId id="908" r:id="rId80"/>
    <p:sldId id="909" r:id="rId81"/>
    <p:sldId id="910" r:id="rId82"/>
    <p:sldId id="911" r:id="rId83"/>
    <p:sldId id="912" r:id="rId84"/>
    <p:sldId id="913" r:id="rId85"/>
    <p:sldId id="915" r:id="rId86"/>
    <p:sldId id="916" r:id="rId87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9900"/>
    <a:srgbClr val="FF0000"/>
    <a:srgbClr val="FFCC00"/>
    <a:srgbClr val="FF00FF"/>
    <a:srgbClr val="FF3300"/>
    <a:srgbClr val="CE9C98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41" autoAdjust="0"/>
  </p:normalViewPr>
  <p:slideViewPr>
    <p:cSldViewPr>
      <p:cViewPr>
        <p:scale>
          <a:sx n="70" d="100"/>
          <a:sy n="70" d="100"/>
        </p:scale>
        <p:origin x="-1131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775" y="-69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426D0-3D33-4C33-82B0-C5FCC1AA5F9E}" type="slidenum">
              <a:rPr lang="en-US" altLang="ru-RU" smtClean="0"/>
              <a:pPr eaLnBrk="1" hangingPunct="1"/>
              <a:t>1</a:t>
            </a:fld>
            <a:endParaRPr lang="en-US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967B-0282-4BC9-AF0C-1168A8666DEA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2187" cy="360045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20316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787A2-63CC-4C52-93C5-FEE9CF809466}" type="slidenum">
              <a:rPr lang="en-US"/>
              <a:pPr/>
              <a:t>74</a:t>
            </a:fld>
            <a:endParaRPr lang="en-US"/>
          </a:p>
        </p:txBody>
      </p:sp>
      <p:sp>
        <p:nvSpPr>
          <p:cNvPr id="7936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3038" y="922338"/>
            <a:ext cx="4397375" cy="3298825"/>
          </a:xfrm>
          <a:ln/>
        </p:spPr>
      </p:sp>
      <p:sp>
        <p:nvSpPr>
          <p:cNvPr id="7936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958" y="4567534"/>
            <a:ext cx="5025111" cy="357122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2B5D94-C559-43FB-BF99-782BCB736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1A605F-B5FD-4609-9D99-BE06169E9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24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0.png"/><Relationship Id="rId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2.wmf"/><Relationship Id="rId7" Type="http://schemas.openxmlformats.org/officeDocument/2006/relationships/image" Target="../media/image50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7.wmf"/><Relationship Id="rId7" Type="http://schemas.openxmlformats.org/officeDocument/2006/relationships/image" Target="../media/image1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190.png"/><Relationship Id="rId5" Type="http://schemas.openxmlformats.org/officeDocument/2006/relationships/image" Target="../media/image29.wmf"/><Relationship Id="rId10" Type="http://schemas.openxmlformats.org/officeDocument/2006/relationships/image" Target="../media/image180.png"/><Relationship Id="rId4" Type="http://schemas.openxmlformats.org/officeDocument/2006/relationships/image" Target="../media/image28.wmf"/><Relationship Id="rId9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8.e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3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jpe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3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6.emf"/><Relationship Id="rId12" Type="http://schemas.openxmlformats.org/officeDocument/2006/relationships/image" Target="../media/image11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0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08.emf"/><Relationship Id="rId5" Type="http://schemas.openxmlformats.org/officeDocument/2006/relationships/image" Target="../media/image60.jpe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05.emf"/><Relationship Id="rId9" Type="http://schemas.openxmlformats.org/officeDocument/2006/relationships/image" Target="../media/image107.emf"/><Relationship Id="rId14" Type="http://schemas.openxmlformats.org/officeDocument/2006/relationships/image" Target="../media/image109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4.wmf"/><Relationship Id="rId4" Type="http://schemas.openxmlformats.org/officeDocument/2006/relationships/image" Target="../media/image13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Mikhail Bashkanov</a:t>
            </a:r>
          </a:p>
        </p:txBody>
      </p:sp>
      <p:sp>
        <p:nvSpPr>
          <p:cNvPr id="8195" name="Text Box 27"/>
          <p:cNvSpPr txBox="1">
            <a:spLocks noChangeArrowheads="1"/>
          </p:cNvSpPr>
          <p:nvPr/>
        </p:nvSpPr>
        <p:spPr bwMode="auto">
          <a:xfrm>
            <a:off x="287333" y="4221088"/>
            <a:ext cx="8569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dirty="0" smtClean="0"/>
              <a:t>in vacuum and in nuclear matter</a:t>
            </a:r>
            <a:endParaRPr lang="en-US" altLang="ru-RU" sz="3600" dirty="0"/>
          </a:p>
        </p:txBody>
      </p:sp>
      <p:pic>
        <p:nvPicPr>
          <p:cNvPr id="8196" name="Picture 29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75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4"/>
          <p:cNvSpPr txBox="1">
            <a:spLocks noChangeArrowheads="1"/>
          </p:cNvSpPr>
          <p:nvPr/>
        </p:nvSpPr>
        <p:spPr bwMode="auto">
          <a:xfrm>
            <a:off x="406400" y="1582738"/>
            <a:ext cx="267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 b="1"/>
              <a:t>Wasa-</a:t>
            </a:r>
            <a:r>
              <a:rPr lang="en-US" altLang="ru-RU" sz="2800" b="1">
                <a:solidFill>
                  <a:srgbClr val="FF3300"/>
                </a:solidFill>
              </a:rPr>
              <a:t>at</a:t>
            </a:r>
            <a:r>
              <a:rPr lang="en-US" altLang="ru-RU" sz="2800" b="1"/>
              <a:t>-</a:t>
            </a:r>
            <a:r>
              <a:rPr lang="en-US" altLang="ru-RU" sz="2800" b="1">
                <a:solidFill>
                  <a:srgbClr val="0000FF"/>
                </a:solidFill>
              </a:rPr>
              <a:t>COSY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0865" y="2420888"/>
            <a:ext cx="8072145" cy="178510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anose="04040A07060A02020202" pitchFamily="82" charset="0"/>
              </a:rPr>
              <a:t>Dibaryons</a:t>
            </a:r>
            <a:endParaRPr lang="ru-RU" sz="11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58" y="-37532"/>
            <a:ext cx="4904242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40"/>
            <a:ext cx="4552094" cy="3087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94" y="2070140"/>
            <a:ext cx="4552094" cy="308705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79456" y="3528913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Re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3816" y="2880841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Im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63816" y="4869160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16" y="4869160"/>
                <a:ext cx="122431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539552" y="5436560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623731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2679" y="2419176"/>
            <a:ext cx="128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2424482"/>
            <a:ext cx="128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ld</a:t>
            </a:r>
            <a:endParaRPr lang="ru-RU" sz="36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580939" y="4246119"/>
            <a:ext cx="576064" cy="360040"/>
            <a:chOff x="2987824" y="4221088"/>
            <a:chExt cx="576064" cy="36004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2987824" y="4581128"/>
              <a:ext cx="576064" cy="0"/>
            </a:xfrm>
            <a:prstGeom prst="line">
              <a:avLst/>
            </a:prstGeom>
            <a:ln w="730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3275856" y="4221088"/>
              <a:ext cx="0" cy="36004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59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623731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/>
              <a:t> et al.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7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Argand</a:t>
            </a:r>
            <a:r>
              <a:rPr lang="en-US" sz="4000" dirty="0" smtClean="0"/>
              <a:t> plot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3568" y="623731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" y="1052736"/>
            <a:ext cx="89593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92896"/>
            <a:ext cx="1923706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41" y="4855468"/>
            <a:ext cx="1773532" cy="17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5" y="4855468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38437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endParaRPr lang="de-DE" sz="36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266441" y="328105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41" y="328105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063265" y="4356519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65" y="4356519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58875" y="4356519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75" y="4356519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2987824" y="2979344"/>
            <a:ext cx="0" cy="54621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74152" y="2979344"/>
            <a:ext cx="1098332" cy="54621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87824" y="4005064"/>
            <a:ext cx="0" cy="504056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347864" y="3717032"/>
            <a:ext cx="2049241" cy="3604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274152" y="3940027"/>
            <a:ext cx="1098332" cy="569093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14</a:t>
            </a:fld>
            <a:endParaRPr lang="de-DE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91916"/>
              </p:ext>
            </p:extLst>
          </p:nvPr>
        </p:nvGraphicFramePr>
        <p:xfrm>
          <a:off x="179512" y="1196752"/>
          <a:ext cx="878497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+ In work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 arXiv:1312.2810 submitted to EPJ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E.</a:t>
                      </a:r>
                      <a:r>
                        <a:rPr lang="en-US" sz="1700" baseline="0" dirty="0" smtClean="0"/>
                        <a:t> Perez PhD thesis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541584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688160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</a:t>
            </a:r>
            <a:r>
              <a:rPr lang="en-US" dirty="0" err="1" smtClean="0"/>
              <a:t>Dibaryons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902037"/>
            <a:ext cx="865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err="1">
                <a:solidFill>
                  <a:srgbClr val="FF0000"/>
                </a:solidFill>
              </a:rPr>
              <a:t>Bashkanov</a:t>
            </a:r>
            <a:r>
              <a:rPr lang="en-GB" b="1" dirty="0">
                <a:solidFill>
                  <a:srgbClr val="FF0000"/>
                </a:solidFill>
              </a:rPr>
              <a:t>, Stanley J. Brodsky, H. Clement </a:t>
            </a:r>
            <a:r>
              <a:rPr lang="en-GB" b="1" dirty="0" err="1">
                <a:solidFill>
                  <a:srgbClr val="FF0000"/>
                </a:solidFill>
              </a:rPr>
              <a:t>Phys.Lett</a:t>
            </a:r>
            <a:r>
              <a:rPr lang="en-GB" b="1" dirty="0">
                <a:solidFill>
                  <a:srgbClr val="FF0000"/>
                </a:solidFill>
              </a:rPr>
              <a:t>. B727 (2013) 438-442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09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9208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 Predictions of </a:t>
            </a:r>
            <a:r>
              <a:rPr lang="en-US" sz="4800" b="1" dirty="0"/>
              <a:t>I(</a:t>
            </a:r>
            <a:r>
              <a:rPr lang="en-US" sz="4800" b="1" dirty="0" err="1"/>
              <a:t>J</a:t>
            </a:r>
            <a:r>
              <a:rPr lang="en-US" sz="4800" b="1" baseline="30000" dirty="0" err="1"/>
              <a:t>p</a:t>
            </a:r>
            <a:r>
              <a:rPr lang="en-US" sz="4800" b="1" dirty="0"/>
              <a:t>) = 0(3</a:t>
            </a:r>
            <a:r>
              <a:rPr lang="en-US" sz="4800" b="1" baseline="30000" dirty="0" smtClean="0"/>
              <a:t>+</a:t>
            </a:r>
            <a:r>
              <a:rPr lang="en-US" sz="4800" b="1" dirty="0" smtClean="0"/>
              <a:t>) state</a:t>
            </a:r>
            <a:endParaRPr lang="ru-RU" sz="4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040560"/>
          </a:xfrm>
        </p:spPr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J. Dyson, </a:t>
            </a:r>
            <a:r>
              <a:rPr lang="en-US" dirty="0" smtClean="0"/>
              <a:t>N-H </a:t>
            </a:r>
            <a:r>
              <a:rPr lang="en-US" dirty="0" err="1" smtClean="0"/>
              <a:t>Xuong</a:t>
            </a:r>
            <a:r>
              <a:rPr lang="en-US" dirty="0" smtClean="0"/>
              <a:t> Phys</a:t>
            </a:r>
            <a:r>
              <a:rPr lang="en-US" dirty="0"/>
              <a:t>. Rev. </a:t>
            </a:r>
            <a:r>
              <a:rPr lang="en-US" dirty="0" err="1"/>
              <a:t>Lett</a:t>
            </a:r>
            <a:r>
              <a:rPr lang="en-US" dirty="0"/>
              <a:t>. 13(1964) </a:t>
            </a:r>
            <a:r>
              <a:rPr lang="en-US" dirty="0" smtClean="0"/>
              <a:t>815</a:t>
            </a:r>
          </a:p>
          <a:p>
            <a:pPr lvl="1"/>
            <a:r>
              <a:rPr lang="en-US" dirty="0" smtClean="0"/>
              <a:t>first prediction</a:t>
            </a:r>
            <a:endParaRPr lang="en-GB" dirty="0"/>
          </a:p>
          <a:p>
            <a:r>
              <a:rPr lang="en-US" dirty="0"/>
              <a:t>T. Goldman</a:t>
            </a:r>
            <a:r>
              <a:rPr lang="en-US" dirty="0" smtClean="0"/>
              <a:t>, </a:t>
            </a:r>
            <a:r>
              <a:rPr lang="en-US" i="1" dirty="0" smtClean="0"/>
              <a:t>et</a:t>
            </a:r>
            <a:r>
              <a:rPr lang="en-US" dirty="0" smtClean="0"/>
              <a:t> al, Phys</a:t>
            </a:r>
            <a:r>
              <a:rPr lang="en-US" dirty="0"/>
              <a:t>. Rev. C </a:t>
            </a:r>
            <a:r>
              <a:rPr lang="en-US" b="1" dirty="0"/>
              <a:t>39</a:t>
            </a:r>
            <a:r>
              <a:rPr lang="en-US" dirty="0"/>
              <a:t>, 1889 (1989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“d*”, “inevitable dibaryon”</a:t>
            </a:r>
          </a:p>
          <a:p>
            <a:r>
              <a:rPr lang="en-US" dirty="0"/>
              <a:t>T. </a:t>
            </a:r>
            <a:r>
              <a:rPr lang="en-US" dirty="0" err="1"/>
              <a:t>Kamae</a:t>
            </a:r>
            <a:r>
              <a:rPr lang="en-US" dirty="0"/>
              <a:t> and T. Fujita, Phys. Rev.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/>
              <a:t>38</a:t>
            </a:r>
            <a:r>
              <a:rPr lang="en-US" dirty="0"/>
              <a:t>, 471 (</a:t>
            </a:r>
            <a:r>
              <a:rPr lang="en-US" dirty="0" smtClean="0"/>
              <a:t>1977)</a:t>
            </a:r>
          </a:p>
          <a:p>
            <a:pPr lvl="1"/>
            <a:r>
              <a:rPr lang="en-US" dirty="0" smtClean="0"/>
              <a:t>deuteron photodisintegration</a:t>
            </a:r>
          </a:p>
          <a:p>
            <a:r>
              <a:rPr lang="en-GB" dirty="0" smtClean="0"/>
              <a:t>A. </a:t>
            </a:r>
            <a:r>
              <a:rPr lang="en-GB" dirty="0"/>
              <a:t>Gal, </a:t>
            </a:r>
            <a:r>
              <a:rPr lang="en-GB" dirty="0" smtClean="0"/>
              <a:t>H.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/>
              <a:t>Phys.Rev.Lett</a:t>
            </a:r>
            <a:r>
              <a:rPr lang="en-GB" dirty="0"/>
              <a:t>. 111 (2013) </a:t>
            </a:r>
            <a:r>
              <a:rPr lang="en-GB" dirty="0" smtClean="0"/>
              <a:t>172301</a:t>
            </a:r>
          </a:p>
          <a:p>
            <a:pPr lvl="1"/>
            <a:r>
              <a:rPr lang="en-US" dirty="0" err="1"/>
              <a:t>Faddeev-Yakubovsky</a:t>
            </a:r>
            <a:r>
              <a:rPr lang="en-GB" dirty="0" smtClean="0"/>
              <a:t> calculations</a:t>
            </a:r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/>
              <a:t>Huang, </a:t>
            </a:r>
            <a:r>
              <a:rPr lang="en-US" dirty="0" smtClean="0"/>
              <a:t>J. </a:t>
            </a:r>
            <a:r>
              <a:rPr lang="en-US" dirty="0"/>
              <a:t>Ping</a:t>
            </a:r>
            <a:r>
              <a:rPr lang="en-US" dirty="0" smtClean="0"/>
              <a:t>, F. Wang, Phys</a:t>
            </a:r>
            <a:r>
              <a:rPr lang="en-US" dirty="0"/>
              <a:t>. Rev. C 89, </a:t>
            </a:r>
            <a:r>
              <a:rPr lang="en-US" dirty="0" smtClean="0"/>
              <a:t>034001 (2014)</a:t>
            </a:r>
            <a:endParaRPr lang="en-US" dirty="0"/>
          </a:p>
          <a:p>
            <a:pPr lvl="1"/>
            <a:r>
              <a:rPr lang="en-US" dirty="0" smtClean="0"/>
              <a:t>Quark model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7524" y="6124348"/>
            <a:ext cx="61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smtClean="0"/>
              <a:t>arXiv:1401.3165 (2014)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50337" y="6356350"/>
            <a:ext cx="4569463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70" y="26064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Ultimate QCD states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4869209" y="20571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5761053" y="22289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6239489" y="22083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6684040" y="21987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55009" y="24541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22229" y="24352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466769" y="24158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7150107" y="2228929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684401" y="2228931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109569" y="2228931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951486" y="24558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7478357" y="24431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7918156" y="24431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637723" y="25027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6078769" y="24853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6563847" y="24980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7029915" y="24943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7564208" y="24803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8004007" y="24693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1052" y="357189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RED: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1050" y="452369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GREEN:</a:t>
            </a:r>
            <a:endParaRPr lang="ru-RU" sz="3600" b="1" dirty="0">
              <a:solidFill>
                <a:srgbClr val="00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1052" y="5447762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BLUE: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7868178" y="343657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7662134" y="366178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744848" y="371039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8373073" y="3444974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8174452" y="3671883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8252881" y="371039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7874328" y="4363282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657068" y="45901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7713608" y="464030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8403561" y="4410813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8197517" y="4625020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8283368" y="466219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V="1">
            <a:off x="7874328" y="5286924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7657057" y="550403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7754135" y="558626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8409720" y="5345890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8218307" y="5560097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304158" y="558626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61405" y="1349297"/>
            <a:ext cx="43464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26000">
                      <a:srgbClr val="009900"/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rgbClr val="0099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</a:rPr>
              <a:t>Maximum color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/>
                  </a:gs>
                  <a:gs pos="26000">
                    <a:srgbClr val="009900"/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rgbClr val="00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/>
            </a:endParaRPr>
          </a:p>
        </p:txBody>
      </p: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161977" y="208744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V="1">
            <a:off x="1053821" y="22591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 flipV="1">
            <a:off x="1532257" y="223861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1976808" y="222899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847777" y="248440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1314997" y="246552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759537" y="244611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flipV="1">
            <a:off x="2442876" y="220124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2979478" y="221920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V="1">
            <a:off x="3416968" y="221920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2244254" y="248609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2771125" y="247339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3210924" y="247339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930491" y="253300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1371537" y="251563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1856615" y="252833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7" name="Text Box 44"/>
          <p:cNvSpPr txBox="1">
            <a:spLocks noChangeArrowheads="1"/>
          </p:cNvSpPr>
          <p:nvPr/>
        </p:nvSpPr>
        <p:spPr bwMode="auto">
          <a:xfrm>
            <a:off x="2322683" y="252460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8" name="Text Box 47"/>
          <p:cNvSpPr txBox="1">
            <a:spLocks noChangeArrowheads="1"/>
          </p:cNvSpPr>
          <p:nvPr/>
        </p:nvSpPr>
        <p:spPr bwMode="auto">
          <a:xfrm>
            <a:off x="2856976" y="251056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3296775" y="249956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79165" y="1379554"/>
            <a:ext cx="3804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Maximum Spin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4499992" y="1733497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641732" y="4118980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>
            <a:off x="435688" y="4344196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518402" y="439279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1111261" y="4090007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902908" y="434419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47"/>
          <p:cNvSpPr txBox="1">
            <a:spLocks noChangeArrowheads="1"/>
          </p:cNvSpPr>
          <p:nvPr/>
        </p:nvSpPr>
        <p:spPr bwMode="auto">
          <a:xfrm>
            <a:off x="988759" y="438137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V="1">
            <a:off x="2315523" y="3570555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2098252" y="3787670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2195330" y="386989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flipV="1">
            <a:off x="2767538" y="3518584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Oval 19"/>
          <p:cNvSpPr>
            <a:spLocks noChangeArrowheads="1"/>
          </p:cNvSpPr>
          <p:nvPr/>
        </p:nvSpPr>
        <p:spPr bwMode="auto">
          <a:xfrm>
            <a:off x="2568916" y="380343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647345" y="384194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Line 14"/>
          <p:cNvSpPr>
            <a:spLocks noChangeShapeType="1"/>
          </p:cNvSpPr>
          <p:nvPr/>
        </p:nvSpPr>
        <p:spPr bwMode="auto">
          <a:xfrm flipV="1">
            <a:off x="2039273" y="520142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1822013" y="5428333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1878553" y="547844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 flipV="1">
            <a:off x="2484639" y="5174203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2278595" y="542839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48"/>
          <p:cNvSpPr txBox="1">
            <a:spLocks noChangeArrowheads="1"/>
          </p:cNvSpPr>
          <p:nvPr/>
        </p:nvSpPr>
        <p:spPr bwMode="auto">
          <a:xfrm>
            <a:off x="2364446" y="54545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0" name="Овал 89"/>
          <p:cNvSpPr/>
          <p:nvPr/>
        </p:nvSpPr>
        <p:spPr>
          <a:xfrm>
            <a:off x="323528" y="3949136"/>
            <a:ext cx="1168201" cy="122088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015013" y="3404131"/>
            <a:ext cx="1168201" cy="1220889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660153" y="5005760"/>
            <a:ext cx="1168201" cy="122088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1486894" y="4508390"/>
            <a:ext cx="731520" cy="209720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1910757" y="4476584"/>
            <a:ext cx="323560" cy="580446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1486894" y="4603805"/>
            <a:ext cx="509805" cy="469127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9512" y="2348880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20203" y="1993826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77591" y="1959178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27094" y="322372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4406640" y="2677478"/>
            <a:ext cx="562218" cy="554293"/>
          </a:xfrm>
          <a:prstGeom prst="ellipse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5632282" y="4326405"/>
            <a:ext cx="194872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>
            <a:off x="5057192" y="3456166"/>
            <a:ext cx="314345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14"/>
          <p:cNvSpPr>
            <a:spLocks noChangeArrowheads="1"/>
          </p:cNvSpPr>
          <p:nvPr/>
        </p:nvSpPr>
        <p:spPr bwMode="auto">
          <a:xfrm>
            <a:off x="5262389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5"/>
          <p:cNvSpPr>
            <a:spLocks noChangeArrowheads="1"/>
          </p:cNvSpPr>
          <p:nvPr/>
        </p:nvSpPr>
        <p:spPr bwMode="auto">
          <a:xfrm>
            <a:off x="4648928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5577710" y="4223613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5261534" y="3806967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8079548" y="3363080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5897761" y="4658829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5897695" y="2935131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21"/>
          <p:cNvSpPr>
            <a:spLocks noChangeArrowheads="1"/>
          </p:cNvSpPr>
          <p:nvPr/>
        </p:nvSpPr>
        <p:spPr bwMode="auto">
          <a:xfrm>
            <a:off x="6530467" y="5528835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6533001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24"/>
          <p:cNvSpPr>
            <a:spLocks noChangeArrowheads="1"/>
          </p:cNvSpPr>
          <p:nvPr/>
        </p:nvSpPr>
        <p:spPr bwMode="auto">
          <a:xfrm>
            <a:off x="6208530" y="5109555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Равнобедренный треугольник 85"/>
          <p:cNvSpPr/>
          <p:nvPr/>
        </p:nvSpPr>
        <p:spPr>
          <a:xfrm rot="10800000">
            <a:off x="4737263" y="3023225"/>
            <a:ext cx="3763078" cy="2618891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>
            <a:off x="5367110" y="3894057"/>
            <a:ext cx="252331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>
            <a:off x="5986596" y="4758753"/>
            <a:ext cx="126694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>
            <a:off x="6296865" y="5196644"/>
            <a:ext cx="6184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4"/>
          <p:cNvSpPr>
            <a:spLocks noChangeArrowheads="1"/>
          </p:cNvSpPr>
          <p:nvPr/>
        </p:nvSpPr>
        <p:spPr bwMode="auto">
          <a:xfrm>
            <a:off x="4968858" y="336907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8412007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7803613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7168307" y="2936136"/>
            <a:ext cx="176669" cy="1741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23"/>
          <p:cNvSpPr>
            <a:spLocks noChangeArrowheads="1"/>
          </p:cNvSpPr>
          <p:nvPr/>
        </p:nvSpPr>
        <p:spPr bwMode="auto">
          <a:xfrm>
            <a:off x="6826994" y="5109555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23"/>
          <p:cNvSpPr>
            <a:spLocks noChangeArrowheads="1"/>
          </p:cNvSpPr>
          <p:nvPr/>
        </p:nvSpPr>
        <p:spPr bwMode="auto">
          <a:xfrm>
            <a:off x="7165203" y="4675257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7492675" y="4239316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3"/>
          <p:cNvSpPr>
            <a:spLocks noChangeArrowheads="1"/>
          </p:cNvSpPr>
          <p:nvPr/>
        </p:nvSpPr>
        <p:spPr bwMode="auto">
          <a:xfrm>
            <a:off x="7802090" y="3806967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3"/>
          <p:cNvSpPr>
            <a:spLocks noChangeArrowheads="1"/>
          </p:cNvSpPr>
          <p:nvPr/>
        </p:nvSpPr>
        <p:spPr bwMode="auto">
          <a:xfrm>
            <a:off x="6540585" y="4671664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6208530" y="4223613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3"/>
          <p:cNvSpPr>
            <a:spLocks noChangeArrowheads="1"/>
          </p:cNvSpPr>
          <p:nvPr/>
        </p:nvSpPr>
        <p:spPr bwMode="auto">
          <a:xfrm>
            <a:off x="6826994" y="4239316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23"/>
          <p:cNvSpPr>
            <a:spLocks noChangeArrowheads="1"/>
          </p:cNvSpPr>
          <p:nvPr/>
        </p:nvSpPr>
        <p:spPr bwMode="auto">
          <a:xfrm>
            <a:off x="5897695" y="3806967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6530467" y="3807193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23"/>
          <p:cNvSpPr>
            <a:spLocks noChangeArrowheads="1"/>
          </p:cNvSpPr>
          <p:nvPr/>
        </p:nvSpPr>
        <p:spPr bwMode="auto">
          <a:xfrm>
            <a:off x="7165203" y="3824403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23"/>
          <p:cNvSpPr>
            <a:spLocks noChangeArrowheads="1"/>
          </p:cNvSpPr>
          <p:nvPr/>
        </p:nvSpPr>
        <p:spPr bwMode="auto">
          <a:xfrm>
            <a:off x="5577710" y="3369075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23"/>
          <p:cNvSpPr>
            <a:spLocks noChangeArrowheads="1"/>
          </p:cNvSpPr>
          <p:nvPr/>
        </p:nvSpPr>
        <p:spPr bwMode="auto">
          <a:xfrm>
            <a:off x="6208530" y="3363080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3"/>
          <p:cNvSpPr>
            <a:spLocks noChangeArrowheads="1"/>
          </p:cNvSpPr>
          <p:nvPr/>
        </p:nvSpPr>
        <p:spPr bwMode="auto">
          <a:xfrm>
            <a:off x="6826994" y="3369076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23"/>
          <p:cNvSpPr>
            <a:spLocks noChangeArrowheads="1"/>
          </p:cNvSpPr>
          <p:nvPr/>
        </p:nvSpPr>
        <p:spPr bwMode="auto">
          <a:xfrm>
            <a:off x="7492675" y="3369075"/>
            <a:ext cx="176669" cy="1741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Text Box 27"/>
          <p:cNvSpPr txBox="1">
            <a:spLocks noChangeArrowheads="1"/>
          </p:cNvSpPr>
          <p:nvPr/>
        </p:nvSpPr>
        <p:spPr bwMode="auto">
          <a:xfrm>
            <a:off x="6968958" y="5415869"/>
            <a:ext cx="455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6s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09" name="Text Box 25"/>
          <p:cNvSpPr txBox="1">
            <a:spLocks noChangeArrowheads="1"/>
          </p:cNvSpPr>
          <p:nvPr/>
        </p:nvSpPr>
        <p:spPr bwMode="auto">
          <a:xfrm>
            <a:off x="8256217" y="227951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6u</a:t>
            </a:r>
            <a:endParaRPr lang="en-US" sz="2000" baseline="30000" dirty="0">
              <a:sym typeface="Symbol" pitchFamily="18" charset="2"/>
            </a:endParaRPr>
          </a:p>
        </p:txBody>
      </p:sp>
      <p:sp>
        <p:nvSpPr>
          <p:cNvPr id="110" name="Text Box 25"/>
          <p:cNvSpPr txBox="1">
            <a:spLocks noChangeArrowheads="1"/>
          </p:cNvSpPr>
          <p:nvPr/>
        </p:nvSpPr>
        <p:spPr bwMode="auto">
          <a:xfrm>
            <a:off x="4463940" y="227951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6d</a:t>
            </a:r>
            <a:endParaRPr lang="en-US" sz="2000" baseline="30000" dirty="0">
              <a:sym typeface="Symbol" pitchFamily="18" charset="2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8176051" y="2730427"/>
            <a:ext cx="562218" cy="554293"/>
          </a:xfrm>
          <a:prstGeom prst="ellipse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Овал 111"/>
          <p:cNvSpPr/>
          <p:nvPr/>
        </p:nvSpPr>
        <p:spPr>
          <a:xfrm>
            <a:off x="6347811" y="5280159"/>
            <a:ext cx="562218" cy="554293"/>
          </a:xfrm>
          <a:prstGeom prst="ellipse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10800000">
            <a:off x="4737263" y="3016960"/>
            <a:ext cx="3763078" cy="2618891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Box 25"/>
          <p:cNvSpPr txBox="1">
            <a:spLocks noChangeArrowheads="1"/>
          </p:cNvSpPr>
          <p:nvPr/>
        </p:nvSpPr>
        <p:spPr bwMode="auto">
          <a:xfrm>
            <a:off x="1784515" y="2910259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u3d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29" name="Text Box 26"/>
          <p:cNvSpPr txBox="1">
            <a:spLocks noChangeArrowheads="1"/>
          </p:cNvSpPr>
          <p:nvPr/>
        </p:nvSpPr>
        <p:spPr bwMode="auto">
          <a:xfrm>
            <a:off x="886082" y="3312208"/>
            <a:ext cx="1181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2u+3d+s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33" name="Text Box 25"/>
          <p:cNvSpPr txBox="1">
            <a:spLocks noChangeArrowheads="1"/>
          </p:cNvSpPr>
          <p:nvPr/>
        </p:nvSpPr>
        <p:spPr bwMode="auto">
          <a:xfrm>
            <a:off x="582858" y="4197737"/>
            <a:ext cx="740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3d3s</a:t>
            </a:r>
            <a:endParaRPr lang="en-US" sz="2000" dirty="0">
              <a:sym typeface="Symbol" pitchFamily="18" charset="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78672" y="2925306"/>
            <a:ext cx="3149578" cy="1545716"/>
            <a:chOff x="1378672" y="2925306"/>
            <a:chExt cx="3149578" cy="2044354"/>
          </a:xfrm>
        </p:grpSpPr>
        <p:sp>
          <p:nvSpPr>
            <p:cNvPr id="115" name="AutoShape 8"/>
            <p:cNvSpPr>
              <a:spLocks noChangeArrowheads="1"/>
            </p:cNvSpPr>
            <p:nvPr/>
          </p:nvSpPr>
          <p:spPr bwMode="auto">
            <a:xfrm>
              <a:off x="1456075" y="3141333"/>
              <a:ext cx="3006318" cy="17619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9"/>
            <p:cNvSpPr>
              <a:spLocks noChangeShapeType="1"/>
            </p:cNvSpPr>
            <p:nvPr/>
          </p:nvSpPr>
          <p:spPr bwMode="auto">
            <a:xfrm>
              <a:off x="1922203" y="4371212"/>
              <a:ext cx="20945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"/>
            <p:cNvSpPr>
              <a:spLocks noChangeShapeType="1"/>
            </p:cNvSpPr>
            <p:nvPr/>
          </p:nvSpPr>
          <p:spPr bwMode="auto">
            <a:xfrm>
              <a:off x="2387477" y="3806113"/>
              <a:ext cx="1125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"/>
            <p:cNvSpPr>
              <a:spLocks noChangeShapeType="1"/>
            </p:cNvSpPr>
            <p:nvPr/>
          </p:nvSpPr>
          <p:spPr bwMode="auto">
            <a:xfrm flipH="1">
              <a:off x="3435199" y="4371212"/>
              <a:ext cx="543104" cy="5321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3"/>
            <p:cNvSpPr>
              <a:spLocks noChangeShapeType="1"/>
            </p:cNvSpPr>
            <p:nvPr/>
          </p:nvSpPr>
          <p:spPr bwMode="auto">
            <a:xfrm>
              <a:off x="1922203" y="4371212"/>
              <a:ext cx="543104" cy="5321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4"/>
            <p:cNvSpPr>
              <a:spLocks noChangeArrowheads="1"/>
            </p:cNvSpPr>
            <p:nvPr/>
          </p:nvSpPr>
          <p:spPr bwMode="auto">
            <a:xfrm>
              <a:off x="2892094" y="3074635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5"/>
            <p:cNvSpPr>
              <a:spLocks noChangeArrowheads="1"/>
            </p:cNvSpPr>
            <p:nvPr/>
          </p:nvSpPr>
          <p:spPr bwMode="auto">
            <a:xfrm>
              <a:off x="2892094" y="3074635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6"/>
            <p:cNvSpPr>
              <a:spLocks noChangeArrowheads="1"/>
            </p:cNvSpPr>
            <p:nvPr/>
          </p:nvSpPr>
          <p:spPr bwMode="auto">
            <a:xfrm>
              <a:off x="2309647" y="3739415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3419804" y="3726222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18"/>
            <p:cNvSpPr>
              <a:spLocks noChangeArrowheads="1"/>
            </p:cNvSpPr>
            <p:nvPr/>
          </p:nvSpPr>
          <p:spPr bwMode="auto">
            <a:xfrm>
              <a:off x="3900473" y="4284725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9"/>
            <p:cNvSpPr>
              <a:spLocks noChangeArrowheads="1"/>
            </p:cNvSpPr>
            <p:nvPr/>
          </p:nvSpPr>
          <p:spPr bwMode="auto">
            <a:xfrm>
              <a:off x="2884397" y="4284725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0"/>
            <p:cNvSpPr>
              <a:spLocks noChangeArrowheads="1"/>
            </p:cNvSpPr>
            <p:nvPr/>
          </p:nvSpPr>
          <p:spPr bwMode="auto">
            <a:xfrm>
              <a:off x="1844373" y="4304514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24"/>
            <p:cNvSpPr>
              <a:spLocks noChangeArrowheads="1"/>
            </p:cNvSpPr>
            <p:nvPr/>
          </p:nvSpPr>
          <p:spPr bwMode="auto">
            <a:xfrm>
              <a:off x="4373444" y="4823438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19"/>
            <p:cNvSpPr>
              <a:spLocks noChangeArrowheads="1"/>
            </p:cNvSpPr>
            <p:nvPr/>
          </p:nvSpPr>
          <p:spPr bwMode="auto">
            <a:xfrm>
              <a:off x="1378672" y="4836997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19"/>
            <p:cNvSpPr>
              <a:spLocks noChangeArrowheads="1"/>
            </p:cNvSpPr>
            <p:nvPr/>
          </p:nvSpPr>
          <p:spPr bwMode="auto">
            <a:xfrm>
              <a:off x="2385897" y="4836997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9"/>
            <p:cNvSpPr>
              <a:spLocks noChangeArrowheads="1"/>
            </p:cNvSpPr>
            <p:nvPr/>
          </p:nvSpPr>
          <p:spPr bwMode="auto">
            <a:xfrm>
              <a:off x="3363950" y="4836997"/>
              <a:ext cx="154806" cy="1326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674468" y="2925306"/>
              <a:ext cx="590057" cy="576064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3246279" y="26049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d*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62013" y="246679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dibaryons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8079548" y="2060848"/>
            <a:ext cx="884940" cy="1307629"/>
          </a:xfrm>
          <a:prstGeom prst="ellipse">
            <a:avLst/>
          </a:prstGeom>
          <a:solidFill>
            <a:srgbClr val="FF3300">
              <a:alpha val="27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Овал 113"/>
          <p:cNvSpPr/>
          <p:nvPr/>
        </p:nvSpPr>
        <p:spPr>
          <a:xfrm>
            <a:off x="3182548" y="3285241"/>
            <a:ext cx="629317" cy="612070"/>
          </a:xfrm>
          <a:prstGeom prst="ellipse">
            <a:avLst/>
          </a:prstGeom>
          <a:solidFill>
            <a:srgbClr val="FF3300">
              <a:alpha val="27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Овал 133"/>
          <p:cNvSpPr/>
          <p:nvPr/>
        </p:nvSpPr>
        <p:spPr>
          <a:xfrm>
            <a:off x="2072818" y="3249906"/>
            <a:ext cx="629317" cy="612070"/>
          </a:xfrm>
          <a:prstGeom prst="ellipse">
            <a:avLst/>
          </a:prstGeom>
          <a:solidFill>
            <a:srgbClr val="FF3300">
              <a:alpha val="27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Types of particles/resonances</a:t>
            </a:r>
          </a:p>
        </p:txBody>
      </p:sp>
      <p:grpSp>
        <p:nvGrpSpPr>
          <p:cNvPr id="636936" name="Group 8"/>
          <p:cNvGrpSpPr>
            <a:grpSpLocks/>
          </p:cNvGrpSpPr>
          <p:nvPr/>
        </p:nvGrpSpPr>
        <p:grpSpPr bwMode="auto">
          <a:xfrm>
            <a:off x="539750" y="2276475"/>
            <a:ext cx="2590800" cy="2447925"/>
            <a:chOff x="295" y="754"/>
            <a:chExt cx="1632" cy="1542"/>
          </a:xfrm>
        </p:grpSpPr>
        <p:sp>
          <p:nvSpPr>
            <p:cNvPr id="636932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3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4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7" name="Line 9"/>
          <p:cNvSpPr>
            <a:spLocks noChangeShapeType="1"/>
          </p:cNvSpPr>
          <p:nvPr/>
        </p:nvSpPr>
        <p:spPr bwMode="auto">
          <a:xfrm flipV="1">
            <a:off x="682625" y="4076700"/>
            <a:ext cx="4318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8" name="Line 10"/>
          <p:cNvSpPr>
            <a:spLocks noChangeShapeType="1"/>
          </p:cNvSpPr>
          <p:nvPr/>
        </p:nvSpPr>
        <p:spPr bwMode="auto">
          <a:xfrm flipH="1" flipV="1">
            <a:off x="2338388" y="4003675"/>
            <a:ext cx="6492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230188" y="52466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color</a:t>
            </a: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anticolor</a:t>
            </a: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08400" y="270827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636942" name="Line 14"/>
          <p:cNvSpPr>
            <a:spLocks noChangeShapeType="1"/>
          </p:cNvSpPr>
          <p:nvPr/>
        </p:nvSpPr>
        <p:spPr bwMode="auto">
          <a:xfrm flipH="1">
            <a:off x="3203575" y="3284538"/>
            <a:ext cx="1081088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971550" y="1314450"/>
            <a:ext cx="179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Meson</a:t>
            </a:r>
          </a:p>
        </p:txBody>
      </p:sp>
      <p:grpSp>
        <p:nvGrpSpPr>
          <p:cNvPr id="636949" name="Group 21"/>
          <p:cNvGrpSpPr>
            <a:grpSpLocks/>
          </p:cNvGrpSpPr>
          <p:nvPr/>
        </p:nvGrpSpPr>
        <p:grpSpPr bwMode="auto">
          <a:xfrm>
            <a:off x="6011863" y="2133600"/>
            <a:ext cx="2808287" cy="2879725"/>
            <a:chOff x="3833" y="1797"/>
            <a:chExt cx="1769" cy="1814"/>
          </a:xfrm>
        </p:grpSpPr>
        <p:sp>
          <p:nvSpPr>
            <p:cNvPr id="63693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6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6227763" y="1341438"/>
            <a:ext cx="193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Baryon</a:t>
            </a:r>
          </a:p>
        </p:txBody>
      </p:sp>
      <p:sp>
        <p:nvSpPr>
          <p:cNvPr id="636950" name="Line 22"/>
          <p:cNvSpPr>
            <a:spLocks noChangeShapeType="1"/>
          </p:cNvSpPr>
          <p:nvPr/>
        </p:nvSpPr>
        <p:spPr bwMode="auto">
          <a:xfrm>
            <a:off x="4643438" y="3284538"/>
            <a:ext cx="122396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67694" y="6356350"/>
            <a:ext cx="415210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6" b="43026"/>
          <a:stretch/>
        </p:blipFill>
        <p:spPr>
          <a:xfrm>
            <a:off x="3962910" y="4338578"/>
            <a:ext cx="2407727" cy="20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Dibaryons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a paradigm </a:t>
            </a:r>
            <a:r>
              <a:rPr lang="en-US" sz="4000" dirty="0"/>
              <a:t>shift in our understanding of nuclear matter</a:t>
            </a:r>
            <a:endParaRPr lang="ru-RU" sz="4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matter at high density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08920"/>
            <a:ext cx="4536504" cy="1440160"/>
          </a:xfrm>
          <a:prstGeom prst="rect">
            <a:avLst/>
          </a:prstGeom>
          <a:solidFill>
            <a:schemeClr val="accent1">
              <a:alpha val="39000"/>
            </a:schemeClr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83968" y="2780928"/>
            <a:ext cx="3672408" cy="1296144"/>
            <a:chOff x="4283968" y="2780928"/>
            <a:chExt cx="3672408" cy="1296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83968" y="2780928"/>
              <a:ext cx="288032" cy="1296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3284984"/>
              <a:ext cx="3384376" cy="28803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99592" y="2816932"/>
            <a:ext cx="1199106" cy="1224136"/>
            <a:chOff x="899592" y="2816932"/>
            <a:chExt cx="1199106" cy="1224136"/>
          </a:xfrm>
        </p:grpSpPr>
        <p:sp>
          <p:nvSpPr>
            <p:cNvPr id="10" name="Овал 9"/>
            <p:cNvSpPr/>
            <p:nvPr/>
          </p:nvSpPr>
          <p:spPr>
            <a:xfrm>
              <a:off x="899592" y="2816932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9521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5835" y="2816932"/>
            <a:ext cx="1199106" cy="1224136"/>
            <a:chOff x="2339752" y="2824904"/>
            <a:chExt cx="1199106" cy="1224136"/>
          </a:xfrm>
        </p:grpSpPr>
        <p:sp>
          <p:nvSpPr>
            <p:cNvPr id="11" name="Овал 10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3537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25360" y="2808555"/>
            <a:ext cx="1199106" cy="1224136"/>
            <a:chOff x="1726810" y="4653136"/>
            <a:chExt cx="1199106" cy="1224136"/>
          </a:xfrm>
        </p:grpSpPr>
        <p:sp>
          <p:nvSpPr>
            <p:cNvPr id="17" name="Овал 16"/>
            <p:cNvSpPr/>
            <p:nvPr/>
          </p:nvSpPr>
          <p:spPr>
            <a:xfrm>
              <a:off x="1726810" y="4653136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6000">
                  <a:srgbClr val="0000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87782" y="4803539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</a:t>
              </a:r>
              <a:r>
                <a:rPr lang="en-US" sz="5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*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1874E-6 L -0.22448 -3.0187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1874E-6 L -0.19896 -3.0187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01874E-6 L -0.02622 -3.0187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Stars: Equation of State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6625328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618051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P.B. Demorest et. </a:t>
            </a:r>
            <a:r>
              <a:rPr lang="en-US" dirty="0"/>
              <a:t>a</a:t>
            </a:r>
            <a:r>
              <a:rPr lang="en-US" dirty="0" smtClean="0"/>
              <a:t>l, Nature</a:t>
            </a:r>
            <a:r>
              <a:rPr lang="en-US" dirty="0"/>
              <a:t> 467, 1081–1083 </a:t>
            </a:r>
            <a:r>
              <a:rPr lang="en-US" dirty="0" smtClean="0"/>
              <a:t>(2010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9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Star </a:t>
            </a:r>
            <a:r>
              <a:rPr lang="en-US" dirty="0" err="1" smtClean="0"/>
              <a:t>EoS</a:t>
            </a:r>
            <a:r>
              <a:rPr lang="en-US" dirty="0" smtClean="0"/>
              <a:t> and dibaryons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400252"/>
            <a:ext cx="4904184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28330"/>
            <a:ext cx="4876031" cy="57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 W. Thomas, et al.</a:t>
            </a:r>
            <a:r>
              <a:rPr lang="en-US" dirty="0"/>
              <a:t> EPJ Web of Conferences, 63, (2013), 03004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2089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Lifetime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26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Dibaryons in nuclear matter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Size?</a:t>
            </a:r>
          </a:p>
          <a:p>
            <a:r>
              <a:rPr lang="en-US" sz="3600" dirty="0" smtClean="0"/>
              <a:t>Structure?</a:t>
            </a:r>
          </a:p>
          <a:p>
            <a:r>
              <a:rPr lang="en-US" sz="3600" dirty="0" smtClean="0"/>
              <a:t>Medium modifications?</a:t>
            </a:r>
          </a:p>
          <a:p>
            <a:r>
              <a:rPr lang="en-US" sz="3600" dirty="0" smtClean="0"/>
              <a:t>Strength?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7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 and </a:t>
            </a:r>
            <a:br>
              <a:rPr lang="en-US" dirty="0" smtClean="0"/>
            </a:br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2" y="482865"/>
            <a:ext cx="3054603" cy="27579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73894" y="1556792"/>
            <a:ext cx="4168366" cy="1943693"/>
            <a:chOff x="187610" y="4306380"/>
            <a:chExt cx="3570231" cy="1354345"/>
          </a:xfrm>
        </p:grpSpPr>
        <p:sp>
          <p:nvSpPr>
            <p:cNvPr id="38" name="Полилиния 37"/>
            <p:cNvSpPr/>
            <p:nvPr/>
          </p:nvSpPr>
          <p:spPr>
            <a:xfrm rot="1048005">
              <a:off x="512379" y="5045550"/>
              <a:ext cx="772998" cy="208463"/>
            </a:xfrm>
            <a:custGeom>
              <a:avLst/>
              <a:gdLst>
                <a:gd name="connsiteX0" fmla="*/ 0 w 834272"/>
                <a:gd name="connsiteY0" fmla="*/ 142465 h 208462"/>
                <a:gd name="connsiteX1" fmla="*/ 84841 w 834272"/>
                <a:gd name="connsiteY1" fmla="*/ 1063 h 208462"/>
                <a:gd name="connsiteX2" fmla="*/ 226243 w 834272"/>
                <a:gd name="connsiteY2" fmla="*/ 208453 h 208462"/>
                <a:gd name="connsiteX3" fmla="*/ 348791 w 834272"/>
                <a:gd name="connsiteY3" fmla="*/ 10490 h 208462"/>
                <a:gd name="connsiteX4" fmla="*/ 476053 w 834272"/>
                <a:gd name="connsiteY4" fmla="*/ 194313 h 208462"/>
                <a:gd name="connsiteX5" fmla="*/ 560895 w 834272"/>
                <a:gd name="connsiteY5" fmla="*/ 1063 h 208462"/>
                <a:gd name="connsiteX6" fmla="*/ 692870 w 834272"/>
                <a:gd name="connsiteY6" fmla="*/ 189599 h 208462"/>
                <a:gd name="connsiteX7" fmla="*/ 772998 w 834272"/>
                <a:gd name="connsiteY7" fmla="*/ 10490 h 208462"/>
                <a:gd name="connsiteX8" fmla="*/ 772998 w 834272"/>
                <a:gd name="connsiteY8" fmla="*/ 10490 h 208462"/>
                <a:gd name="connsiteX9" fmla="*/ 834272 w 834272"/>
                <a:gd name="connsiteY9" fmla="*/ 67051 h 208462"/>
                <a:gd name="connsiteX0" fmla="*/ 0 w 871980"/>
                <a:gd name="connsiteY0" fmla="*/ 142465 h 208462"/>
                <a:gd name="connsiteX1" fmla="*/ 84841 w 871980"/>
                <a:gd name="connsiteY1" fmla="*/ 1063 h 208462"/>
                <a:gd name="connsiteX2" fmla="*/ 226243 w 871980"/>
                <a:gd name="connsiteY2" fmla="*/ 208453 h 208462"/>
                <a:gd name="connsiteX3" fmla="*/ 348791 w 871980"/>
                <a:gd name="connsiteY3" fmla="*/ 10490 h 208462"/>
                <a:gd name="connsiteX4" fmla="*/ 476053 w 871980"/>
                <a:gd name="connsiteY4" fmla="*/ 194313 h 208462"/>
                <a:gd name="connsiteX5" fmla="*/ 560895 w 871980"/>
                <a:gd name="connsiteY5" fmla="*/ 1063 h 208462"/>
                <a:gd name="connsiteX6" fmla="*/ 692870 w 871980"/>
                <a:gd name="connsiteY6" fmla="*/ 189599 h 208462"/>
                <a:gd name="connsiteX7" fmla="*/ 772998 w 871980"/>
                <a:gd name="connsiteY7" fmla="*/ 10490 h 208462"/>
                <a:gd name="connsiteX8" fmla="*/ 772998 w 871980"/>
                <a:gd name="connsiteY8" fmla="*/ 10490 h 208462"/>
                <a:gd name="connsiteX9" fmla="*/ 871980 w 871980"/>
                <a:gd name="connsiteY9" fmla="*/ 199026 h 208462"/>
                <a:gd name="connsiteX0" fmla="*/ 0 w 872645"/>
                <a:gd name="connsiteY0" fmla="*/ 287517 h 353514"/>
                <a:gd name="connsiteX1" fmla="*/ 84841 w 872645"/>
                <a:gd name="connsiteY1" fmla="*/ 146115 h 353514"/>
                <a:gd name="connsiteX2" fmla="*/ 226243 w 872645"/>
                <a:gd name="connsiteY2" fmla="*/ 353505 h 353514"/>
                <a:gd name="connsiteX3" fmla="*/ 348791 w 872645"/>
                <a:gd name="connsiteY3" fmla="*/ 155542 h 353514"/>
                <a:gd name="connsiteX4" fmla="*/ 476053 w 872645"/>
                <a:gd name="connsiteY4" fmla="*/ 339365 h 353514"/>
                <a:gd name="connsiteX5" fmla="*/ 560895 w 872645"/>
                <a:gd name="connsiteY5" fmla="*/ 146115 h 353514"/>
                <a:gd name="connsiteX6" fmla="*/ 692870 w 872645"/>
                <a:gd name="connsiteY6" fmla="*/ 334651 h 353514"/>
                <a:gd name="connsiteX7" fmla="*/ 772998 w 872645"/>
                <a:gd name="connsiteY7" fmla="*/ 155542 h 353514"/>
                <a:gd name="connsiteX8" fmla="*/ 867266 w 872645"/>
                <a:gd name="connsiteY8" fmla="*/ 0 h 353514"/>
                <a:gd name="connsiteX9" fmla="*/ 871980 w 872645"/>
                <a:gd name="connsiteY9" fmla="*/ 344078 h 353514"/>
                <a:gd name="connsiteX0" fmla="*/ 0 w 871980"/>
                <a:gd name="connsiteY0" fmla="*/ 289893 h 355890"/>
                <a:gd name="connsiteX1" fmla="*/ 84841 w 871980"/>
                <a:gd name="connsiteY1" fmla="*/ 148491 h 355890"/>
                <a:gd name="connsiteX2" fmla="*/ 226243 w 871980"/>
                <a:gd name="connsiteY2" fmla="*/ 355881 h 355890"/>
                <a:gd name="connsiteX3" fmla="*/ 348791 w 871980"/>
                <a:gd name="connsiteY3" fmla="*/ 157918 h 355890"/>
                <a:gd name="connsiteX4" fmla="*/ 476053 w 871980"/>
                <a:gd name="connsiteY4" fmla="*/ 341741 h 355890"/>
                <a:gd name="connsiteX5" fmla="*/ 560895 w 871980"/>
                <a:gd name="connsiteY5" fmla="*/ 148491 h 355890"/>
                <a:gd name="connsiteX6" fmla="*/ 692870 w 871980"/>
                <a:gd name="connsiteY6" fmla="*/ 337027 h 355890"/>
                <a:gd name="connsiteX7" fmla="*/ 772998 w 871980"/>
                <a:gd name="connsiteY7" fmla="*/ 157918 h 355890"/>
                <a:gd name="connsiteX8" fmla="*/ 867266 w 871980"/>
                <a:gd name="connsiteY8" fmla="*/ 2376 h 355890"/>
                <a:gd name="connsiteX9" fmla="*/ 871980 w 871980"/>
                <a:gd name="connsiteY9" fmla="*/ 346454 h 355890"/>
                <a:gd name="connsiteX0" fmla="*/ 0 w 1300899"/>
                <a:gd name="connsiteY0" fmla="*/ 292115 h 358112"/>
                <a:gd name="connsiteX1" fmla="*/ 84841 w 1300899"/>
                <a:gd name="connsiteY1" fmla="*/ 150713 h 358112"/>
                <a:gd name="connsiteX2" fmla="*/ 226243 w 1300899"/>
                <a:gd name="connsiteY2" fmla="*/ 358103 h 358112"/>
                <a:gd name="connsiteX3" fmla="*/ 348791 w 1300899"/>
                <a:gd name="connsiteY3" fmla="*/ 160140 h 358112"/>
                <a:gd name="connsiteX4" fmla="*/ 476053 w 1300899"/>
                <a:gd name="connsiteY4" fmla="*/ 343963 h 358112"/>
                <a:gd name="connsiteX5" fmla="*/ 560895 w 1300899"/>
                <a:gd name="connsiteY5" fmla="*/ 150713 h 358112"/>
                <a:gd name="connsiteX6" fmla="*/ 692870 w 1300899"/>
                <a:gd name="connsiteY6" fmla="*/ 339249 h 358112"/>
                <a:gd name="connsiteX7" fmla="*/ 772998 w 1300899"/>
                <a:gd name="connsiteY7" fmla="*/ 160140 h 358112"/>
                <a:gd name="connsiteX8" fmla="*/ 867266 w 1300899"/>
                <a:gd name="connsiteY8" fmla="*/ 4598 h 358112"/>
                <a:gd name="connsiteX9" fmla="*/ 1300899 w 1300899"/>
                <a:gd name="connsiteY9" fmla="*/ 343963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772998"/>
                <a:gd name="connsiteY0" fmla="*/ 142466 h 208463"/>
                <a:gd name="connsiteX1" fmla="*/ 84841 w 772998"/>
                <a:gd name="connsiteY1" fmla="*/ 1064 h 208463"/>
                <a:gd name="connsiteX2" fmla="*/ 226243 w 772998"/>
                <a:gd name="connsiteY2" fmla="*/ 208454 h 208463"/>
                <a:gd name="connsiteX3" fmla="*/ 348791 w 772998"/>
                <a:gd name="connsiteY3" fmla="*/ 10491 h 208463"/>
                <a:gd name="connsiteX4" fmla="*/ 476053 w 772998"/>
                <a:gd name="connsiteY4" fmla="*/ 194314 h 208463"/>
                <a:gd name="connsiteX5" fmla="*/ 560895 w 772998"/>
                <a:gd name="connsiteY5" fmla="*/ 1064 h 208463"/>
                <a:gd name="connsiteX6" fmla="*/ 692870 w 772998"/>
                <a:gd name="connsiteY6" fmla="*/ 189600 h 208463"/>
                <a:gd name="connsiteX7" fmla="*/ 772998 w 772998"/>
                <a:gd name="connsiteY7" fmla="*/ 10491 h 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998" h="208463">
                  <a:moveTo>
                    <a:pt x="0" y="142466"/>
                  </a:moveTo>
                  <a:cubicBezTo>
                    <a:pt x="23567" y="66266"/>
                    <a:pt x="47134" y="-9934"/>
                    <a:pt x="84841" y="1064"/>
                  </a:cubicBezTo>
                  <a:cubicBezTo>
                    <a:pt x="122548" y="12062"/>
                    <a:pt x="182251" y="206883"/>
                    <a:pt x="226243" y="208454"/>
                  </a:cubicBezTo>
                  <a:cubicBezTo>
                    <a:pt x="270235" y="210025"/>
                    <a:pt x="307156" y="12848"/>
                    <a:pt x="348791" y="10491"/>
                  </a:cubicBezTo>
                  <a:cubicBezTo>
                    <a:pt x="390426" y="8134"/>
                    <a:pt x="440702" y="195885"/>
                    <a:pt x="476053" y="194314"/>
                  </a:cubicBezTo>
                  <a:cubicBezTo>
                    <a:pt x="511404" y="192743"/>
                    <a:pt x="524759" y="1850"/>
                    <a:pt x="560895" y="1064"/>
                  </a:cubicBezTo>
                  <a:cubicBezTo>
                    <a:pt x="597031" y="278"/>
                    <a:pt x="657520" y="188029"/>
                    <a:pt x="692870" y="189600"/>
                  </a:cubicBezTo>
                  <a:cubicBezTo>
                    <a:pt x="728220" y="191171"/>
                    <a:pt x="743932" y="66266"/>
                    <a:pt x="772998" y="104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олилиния 23"/>
            <p:cNvSpPr/>
            <p:nvPr/>
          </p:nvSpPr>
          <p:spPr>
            <a:xfrm rot="20106812">
              <a:off x="2043191" y="4950119"/>
              <a:ext cx="772998" cy="208463"/>
            </a:xfrm>
            <a:custGeom>
              <a:avLst/>
              <a:gdLst>
                <a:gd name="connsiteX0" fmla="*/ 0 w 834272"/>
                <a:gd name="connsiteY0" fmla="*/ 142465 h 208462"/>
                <a:gd name="connsiteX1" fmla="*/ 84841 w 834272"/>
                <a:gd name="connsiteY1" fmla="*/ 1063 h 208462"/>
                <a:gd name="connsiteX2" fmla="*/ 226243 w 834272"/>
                <a:gd name="connsiteY2" fmla="*/ 208453 h 208462"/>
                <a:gd name="connsiteX3" fmla="*/ 348791 w 834272"/>
                <a:gd name="connsiteY3" fmla="*/ 10490 h 208462"/>
                <a:gd name="connsiteX4" fmla="*/ 476053 w 834272"/>
                <a:gd name="connsiteY4" fmla="*/ 194313 h 208462"/>
                <a:gd name="connsiteX5" fmla="*/ 560895 w 834272"/>
                <a:gd name="connsiteY5" fmla="*/ 1063 h 208462"/>
                <a:gd name="connsiteX6" fmla="*/ 692870 w 834272"/>
                <a:gd name="connsiteY6" fmla="*/ 189599 h 208462"/>
                <a:gd name="connsiteX7" fmla="*/ 772998 w 834272"/>
                <a:gd name="connsiteY7" fmla="*/ 10490 h 208462"/>
                <a:gd name="connsiteX8" fmla="*/ 772998 w 834272"/>
                <a:gd name="connsiteY8" fmla="*/ 10490 h 208462"/>
                <a:gd name="connsiteX9" fmla="*/ 834272 w 834272"/>
                <a:gd name="connsiteY9" fmla="*/ 67051 h 208462"/>
                <a:gd name="connsiteX0" fmla="*/ 0 w 871980"/>
                <a:gd name="connsiteY0" fmla="*/ 142465 h 208462"/>
                <a:gd name="connsiteX1" fmla="*/ 84841 w 871980"/>
                <a:gd name="connsiteY1" fmla="*/ 1063 h 208462"/>
                <a:gd name="connsiteX2" fmla="*/ 226243 w 871980"/>
                <a:gd name="connsiteY2" fmla="*/ 208453 h 208462"/>
                <a:gd name="connsiteX3" fmla="*/ 348791 w 871980"/>
                <a:gd name="connsiteY3" fmla="*/ 10490 h 208462"/>
                <a:gd name="connsiteX4" fmla="*/ 476053 w 871980"/>
                <a:gd name="connsiteY4" fmla="*/ 194313 h 208462"/>
                <a:gd name="connsiteX5" fmla="*/ 560895 w 871980"/>
                <a:gd name="connsiteY5" fmla="*/ 1063 h 208462"/>
                <a:gd name="connsiteX6" fmla="*/ 692870 w 871980"/>
                <a:gd name="connsiteY6" fmla="*/ 189599 h 208462"/>
                <a:gd name="connsiteX7" fmla="*/ 772998 w 871980"/>
                <a:gd name="connsiteY7" fmla="*/ 10490 h 208462"/>
                <a:gd name="connsiteX8" fmla="*/ 772998 w 871980"/>
                <a:gd name="connsiteY8" fmla="*/ 10490 h 208462"/>
                <a:gd name="connsiteX9" fmla="*/ 871980 w 871980"/>
                <a:gd name="connsiteY9" fmla="*/ 199026 h 208462"/>
                <a:gd name="connsiteX0" fmla="*/ 0 w 872645"/>
                <a:gd name="connsiteY0" fmla="*/ 287517 h 353514"/>
                <a:gd name="connsiteX1" fmla="*/ 84841 w 872645"/>
                <a:gd name="connsiteY1" fmla="*/ 146115 h 353514"/>
                <a:gd name="connsiteX2" fmla="*/ 226243 w 872645"/>
                <a:gd name="connsiteY2" fmla="*/ 353505 h 353514"/>
                <a:gd name="connsiteX3" fmla="*/ 348791 w 872645"/>
                <a:gd name="connsiteY3" fmla="*/ 155542 h 353514"/>
                <a:gd name="connsiteX4" fmla="*/ 476053 w 872645"/>
                <a:gd name="connsiteY4" fmla="*/ 339365 h 353514"/>
                <a:gd name="connsiteX5" fmla="*/ 560895 w 872645"/>
                <a:gd name="connsiteY5" fmla="*/ 146115 h 353514"/>
                <a:gd name="connsiteX6" fmla="*/ 692870 w 872645"/>
                <a:gd name="connsiteY6" fmla="*/ 334651 h 353514"/>
                <a:gd name="connsiteX7" fmla="*/ 772998 w 872645"/>
                <a:gd name="connsiteY7" fmla="*/ 155542 h 353514"/>
                <a:gd name="connsiteX8" fmla="*/ 867266 w 872645"/>
                <a:gd name="connsiteY8" fmla="*/ 0 h 353514"/>
                <a:gd name="connsiteX9" fmla="*/ 871980 w 872645"/>
                <a:gd name="connsiteY9" fmla="*/ 344078 h 353514"/>
                <a:gd name="connsiteX0" fmla="*/ 0 w 871980"/>
                <a:gd name="connsiteY0" fmla="*/ 289893 h 355890"/>
                <a:gd name="connsiteX1" fmla="*/ 84841 w 871980"/>
                <a:gd name="connsiteY1" fmla="*/ 148491 h 355890"/>
                <a:gd name="connsiteX2" fmla="*/ 226243 w 871980"/>
                <a:gd name="connsiteY2" fmla="*/ 355881 h 355890"/>
                <a:gd name="connsiteX3" fmla="*/ 348791 w 871980"/>
                <a:gd name="connsiteY3" fmla="*/ 157918 h 355890"/>
                <a:gd name="connsiteX4" fmla="*/ 476053 w 871980"/>
                <a:gd name="connsiteY4" fmla="*/ 341741 h 355890"/>
                <a:gd name="connsiteX5" fmla="*/ 560895 w 871980"/>
                <a:gd name="connsiteY5" fmla="*/ 148491 h 355890"/>
                <a:gd name="connsiteX6" fmla="*/ 692870 w 871980"/>
                <a:gd name="connsiteY6" fmla="*/ 337027 h 355890"/>
                <a:gd name="connsiteX7" fmla="*/ 772998 w 871980"/>
                <a:gd name="connsiteY7" fmla="*/ 157918 h 355890"/>
                <a:gd name="connsiteX8" fmla="*/ 867266 w 871980"/>
                <a:gd name="connsiteY8" fmla="*/ 2376 h 355890"/>
                <a:gd name="connsiteX9" fmla="*/ 871980 w 871980"/>
                <a:gd name="connsiteY9" fmla="*/ 346454 h 355890"/>
                <a:gd name="connsiteX0" fmla="*/ 0 w 1300899"/>
                <a:gd name="connsiteY0" fmla="*/ 292115 h 358112"/>
                <a:gd name="connsiteX1" fmla="*/ 84841 w 1300899"/>
                <a:gd name="connsiteY1" fmla="*/ 150713 h 358112"/>
                <a:gd name="connsiteX2" fmla="*/ 226243 w 1300899"/>
                <a:gd name="connsiteY2" fmla="*/ 358103 h 358112"/>
                <a:gd name="connsiteX3" fmla="*/ 348791 w 1300899"/>
                <a:gd name="connsiteY3" fmla="*/ 160140 h 358112"/>
                <a:gd name="connsiteX4" fmla="*/ 476053 w 1300899"/>
                <a:gd name="connsiteY4" fmla="*/ 343963 h 358112"/>
                <a:gd name="connsiteX5" fmla="*/ 560895 w 1300899"/>
                <a:gd name="connsiteY5" fmla="*/ 150713 h 358112"/>
                <a:gd name="connsiteX6" fmla="*/ 692870 w 1300899"/>
                <a:gd name="connsiteY6" fmla="*/ 339249 h 358112"/>
                <a:gd name="connsiteX7" fmla="*/ 772998 w 1300899"/>
                <a:gd name="connsiteY7" fmla="*/ 160140 h 358112"/>
                <a:gd name="connsiteX8" fmla="*/ 867266 w 1300899"/>
                <a:gd name="connsiteY8" fmla="*/ 4598 h 358112"/>
                <a:gd name="connsiteX9" fmla="*/ 1300899 w 1300899"/>
                <a:gd name="connsiteY9" fmla="*/ 343963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772998"/>
                <a:gd name="connsiteY0" fmla="*/ 142466 h 208463"/>
                <a:gd name="connsiteX1" fmla="*/ 84841 w 772998"/>
                <a:gd name="connsiteY1" fmla="*/ 1064 h 208463"/>
                <a:gd name="connsiteX2" fmla="*/ 226243 w 772998"/>
                <a:gd name="connsiteY2" fmla="*/ 208454 h 208463"/>
                <a:gd name="connsiteX3" fmla="*/ 348791 w 772998"/>
                <a:gd name="connsiteY3" fmla="*/ 10491 h 208463"/>
                <a:gd name="connsiteX4" fmla="*/ 476053 w 772998"/>
                <a:gd name="connsiteY4" fmla="*/ 194314 h 208463"/>
                <a:gd name="connsiteX5" fmla="*/ 560895 w 772998"/>
                <a:gd name="connsiteY5" fmla="*/ 1064 h 208463"/>
                <a:gd name="connsiteX6" fmla="*/ 692870 w 772998"/>
                <a:gd name="connsiteY6" fmla="*/ 189600 h 208463"/>
                <a:gd name="connsiteX7" fmla="*/ 772998 w 772998"/>
                <a:gd name="connsiteY7" fmla="*/ 10491 h 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998" h="208463">
                  <a:moveTo>
                    <a:pt x="0" y="142466"/>
                  </a:moveTo>
                  <a:cubicBezTo>
                    <a:pt x="23567" y="66266"/>
                    <a:pt x="47134" y="-9934"/>
                    <a:pt x="84841" y="1064"/>
                  </a:cubicBezTo>
                  <a:cubicBezTo>
                    <a:pt x="122548" y="12062"/>
                    <a:pt x="182251" y="206883"/>
                    <a:pt x="226243" y="208454"/>
                  </a:cubicBezTo>
                  <a:cubicBezTo>
                    <a:pt x="270235" y="210025"/>
                    <a:pt x="307156" y="12848"/>
                    <a:pt x="348791" y="10491"/>
                  </a:cubicBezTo>
                  <a:cubicBezTo>
                    <a:pt x="390426" y="8134"/>
                    <a:pt x="440702" y="195885"/>
                    <a:pt x="476053" y="194314"/>
                  </a:cubicBezTo>
                  <a:cubicBezTo>
                    <a:pt x="511404" y="192743"/>
                    <a:pt x="524759" y="1850"/>
                    <a:pt x="560895" y="1064"/>
                  </a:cubicBezTo>
                  <a:cubicBezTo>
                    <a:pt x="597031" y="278"/>
                    <a:pt x="657520" y="188029"/>
                    <a:pt x="692870" y="189600"/>
                  </a:cubicBezTo>
                  <a:cubicBezTo>
                    <a:pt x="728220" y="191171"/>
                    <a:pt x="743932" y="66266"/>
                    <a:pt x="772998" y="104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246984" y="5190853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2102647" y="5440091"/>
              <a:ext cx="5762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743994" y="5136616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d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743994" y="4609148"/>
              <a:ext cx="580895" cy="2143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43994" y="4823517"/>
              <a:ext cx="58089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3321503" y="4306380"/>
              <a:ext cx="4363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304512" y="4655463"/>
              <a:ext cx="3898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l-GR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693419" y="5435809"/>
              <a:ext cx="5762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209989" y="520352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87610" y="4719641"/>
              <a:ext cx="311304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1509" y="483994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dirty="0" smtClean="0"/>
                <a:t>*</a:t>
              </a:r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9253" y="3645024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Charge distribution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745965" y="5193744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Internal Structure</a:t>
            </a:r>
            <a:endParaRPr lang="ru-RU" sz="3600" dirty="0"/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1857" name="Группа 761856"/>
          <p:cNvGrpSpPr/>
          <p:nvPr/>
        </p:nvGrpSpPr>
        <p:grpSpPr>
          <a:xfrm>
            <a:off x="5032744" y="3760849"/>
            <a:ext cx="197288" cy="427747"/>
            <a:chOff x="5176362" y="3719872"/>
            <a:chExt cx="197288" cy="427747"/>
          </a:xfrm>
        </p:grpSpPr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859" name="Группа 761858"/>
          <p:cNvGrpSpPr/>
          <p:nvPr/>
        </p:nvGrpSpPr>
        <p:grpSpPr>
          <a:xfrm>
            <a:off x="5241182" y="3747460"/>
            <a:ext cx="197288" cy="427747"/>
            <a:chOff x="5400043" y="3717058"/>
            <a:chExt cx="197288" cy="427747"/>
          </a:xfrm>
        </p:grpSpPr>
        <p:sp>
          <p:nvSpPr>
            <p:cNvPr id="5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862" name="Группа 761861"/>
          <p:cNvGrpSpPr/>
          <p:nvPr/>
        </p:nvGrpSpPr>
        <p:grpSpPr>
          <a:xfrm>
            <a:off x="5847607" y="3476981"/>
            <a:ext cx="197288" cy="427747"/>
            <a:chOff x="6025788" y="3476840"/>
            <a:chExt cx="197288" cy="427747"/>
          </a:xfrm>
        </p:grpSpPr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860" name="Группа 761859"/>
          <p:cNvGrpSpPr/>
          <p:nvPr/>
        </p:nvGrpSpPr>
        <p:grpSpPr>
          <a:xfrm>
            <a:off x="6062085" y="3484535"/>
            <a:ext cx="197288" cy="427747"/>
            <a:chOff x="6197644" y="3478692"/>
            <a:chExt cx="197288" cy="427747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863" name="Группа 761862"/>
          <p:cNvGrpSpPr/>
          <p:nvPr/>
        </p:nvGrpSpPr>
        <p:grpSpPr>
          <a:xfrm>
            <a:off x="5683803" y="4253387"/>
            <a:ext cx="197288" cy="427747"/>
            <a:chOff x="5840064" y="4220114"/>
            <a:chExt cx="197288" cy="427747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864" name="Группа 761863"/>
          <p:cNvGrpSpPr/>
          <p:nvPr/>
        </p:nvGrpSpPr>
        <p:grpSpPr>
          <a:xfrm>
            <a:off x="5881091" y="4256986"/>
            <a:ext cx="197288" cy="427747"/>
            <a:chOff x="6058653" y="4221088"/>
            <a:chExt cx="197288" cy="427747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Овал 64"/>
          <p:cNvSpPr/>
          <p:nvPr/>
        </p:nvSpPr>
        <p:spPr>
          <a:xfrm>
            <a:off x="4961544" y="3681603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771342" y="3424752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601453" y="4179570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518505" y="3945169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721430" y="3930179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518505" y="3990136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1865" name="Овал 761864"/>
          <p:cNvSpPr/>
          <p:nvPr/>
        </p:nvSpPr>
        <p:spPr>
          <a:xfrm>
            <a:off x="4718458" y="322982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7262434" y="3841459"/>
            <a:ext cx="197288" cy="427747"/>
            <a:chOff x="5176362" y="3719872"/>
            <a:chExt cx="197288" cy="427747"/>
          </a:xfrm>
        </p:grpSpPr>
        <p:sp>
          <p:nvSpPr>
            <p:cNvPr id="109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470872" y="3828070"/>
            <a:ext cx="197288" cy="427747"/>
            <a:chOff x="5400043" y="3717058"/>
            <a:chExt cx="197288" cy="427747"/>
          </a:xfrm>
        </p:grpSpPr>
        <p:sp>
          <p:nvSpPr>
            <p:cNvPr id="11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7685621" y="3830532"/>
            <a:ext cx="197288" cy="427747"/>
            <a:chOff x="6025788" y="3476840"/>
            <a:chExt cx="197288" cy="427747"/>
          </a:xfrm>
        </p:grpSpPr>
        <p:sp>
          <p:nvSpPr>
            <p:cNvPr id="11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8678282" y="3836032"/>
            <a:ext cx="197288" cy="427747"/>
            <a:chOff x="6197644" y="3478692"/>
            <a:chExt cx="197288" cy="427747"/>
          </a:xfrm>
        </p:grpSpPr>
        <p:sp>
          <p:nvSpPr>
            <p:cNvPr id="11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8254751" y="3828444"/>
            <a:ext cx="197288" cy="427747"/>
            <a:chOff x="5840064" y="4220114"/>
            <a:chExt cx="197288" cy="427747"/>
          </a:xfrm>
        </p:grpSpPr>
        <p:sp>
          <p:nvSpPr>
            <p:cNvPr id="12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8473737" y="3832043"/>
            <a:ext cx="197288" cy="427747"/>
            <a:chOff x="6058653" y="4221088"/>
            <a:chExt cx="197288" cy="427747"/>
          </a:xfrm>
        </p:grpSpPr>
        <p:sp>
          <p:nvSpPr>
            <p:cNvPr id="12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" name="Овал 125"/>
          <p:cNvSpPr/>
          <p:nvPr/>
        </p:nvSpPr>
        <p:spPr>
          <a:xfrm>
            <a:off x="7191234" y="3762213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8172400" y="375462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20272" y="326061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/>
          <p:cNvGrpSpPr/>
          <p:nvPr/>
        </p:nvGrpSpPr>
        <p:grpSpPr>
          <a:xfrm>
            <a:off x="6231974" y="5541474"/>
            <a:ext cx="197288" cy="427747"/>
            <a:chOff x="5176362" y="3719872"/>
            <a:chExt cx="197288" cy="427747"/>
          </a:xfrm>
        </p:grpSpPr>
        <p:sp>
          <p:nvSpPr>
            <p:cNvPr id="13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499552" y="5163748"/>
            <a:ext cx="197288" cy="427747"/>
            <a:chOff x="5400043" y="3717058"/>
            <a:chExt cx="197288" cy="427747"/>
          </a:xfrm>
        </p:grpSpPr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7067191" y="5166977"/>
            <a:ext cx="197288" cy="427747"/>
            <a:chOff x="6025788" y="3476840"/>
            <a:chExt cx="197288" cy="427747"/>
          </a:xfrm>
        </p:grpSpPr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7452320" y="5541699"/>
            <a:ext cx="197288" cy="427747"/>
            <a:chOff x="6197644" y="3478692"/>
            <a:chExt cx="197288" cy="427747"/>
          </a:xfrm>
        </p:grpSpPr>
        <p:sp>
          <p:nvSpPr>
            <p:cNvPr id="14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7065146" y="5917032"/>
            <a:ext cx="197288" cy="427747"/>
            <a:chOff x="5840064" y="4220114"/>
            <a:chExt cx="197288" cy="427747"/>
          </a:xfrm>
        </p:grpSpPr>
        <p:sp>
          <p:nvSpPr>
            <p:cNvPr id="14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589751" y="5917032"/>
            <a:ext cx="197288" cy="427747"/>
            <a:chOff x="6058653" y="4221088"/>
            <a:chExt cx="197288" cy="427747"/>
          </a:xfrm>
        </p:grpSpPr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Овал 156"/>
          <p:cNvSpPr/>
          <p:nvPr/>
        </p:nvSpPr>
        <p:spPr>
          <a:xfrm>
            <a:off x="5847607" y="494116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07D-75CA-45AE-82B5-51B592D8C0A5}" type="slidenum">
              <a:rPr lang="en-US"/>
              <a:pPr/>
              <a:t>26</a:t>
            </a:fld>
            <a:endParaRPr lang="en-US"/>
          </a:p>
        </p:txBody>
      </p:sp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Magneto" pitchFamily="82" charset="0"/>
              </a:rPr>
              <a:t>Total cross section </a:t>
            </a:r>
            <a:r>
              <a:rPr lang="en-US" sz="4000">
                <a:solidFill>
                  <a:schemeClr val="tx2"/>
                </a:solidFill>
              </a:rPr>
              <a:t>dd 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 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He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791556" name="WordArt 4"/>
          <p:cNvSpPr>
            <a:spLocks noChangeArrowheads="1" noChangeShapeType="1" noTextEdit="1"/>
          </p:cNvSpPr>
          <p:nvPr/>
        </p:nvSpPr>
        <p:spPr bwMode="auto">
          <a:xfrm>
            <a:off x="5847184" y="3487082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  <p:pic>
        <p:nvPicPr>
          <p:cNvPr id="791558" name="Picture 6" descr="p_ABCxsec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5951"/>
          <a:stretch/>
        </p:blipFill>
        <p:spPr>
          <a:xfrm>
            <a:off x="231236" y="768958"/>
            <a:ext cx="7995622" cy="57093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123746" y="3990170"/>
            <a:ext cx="850900" cy="1000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125333" y="3155145"/>
            <a:ext cx="777875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7182483" y="3298020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7182483" y="3586945"/>
            <a:ext cx="5032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310821" y="329802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310821" y="372982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 rot="19882448">
            <a:off x="6520496" y="3355170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 rot="1393872">
            <a:off x="6520496" y="375998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742621" y="351392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469821" y="3513920"/>
            <a:ext cx="287337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685721" y="3658382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06221" y="3874282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606221" y="293924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233408" y="3413907"/>
            <a:ext cx="796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He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974646" y="3802845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903208" y="2939245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898567" y="302988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929083" y="376157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282246" y="3082120"/>
            <a:ext cx="1900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331161" y="4260045"/>
            <a:ext cx="1900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7240183" y="3729820"/>
            <a:ext cx="309014" cy="5478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7182483" y="3082119"/>
            <a:ext cx="431006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5187492" y="3888160"/>
            <a:ext cx="287337" cy="4827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210735" y="2913736"/>
            <a:ext cx="287337" cy="4827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903765" y="2734056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929083" y="411621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189880" y="1609302"/>
                <a:ext cx="1142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 [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b</m:t>
                      </m:r>
                      <m:r>
                        <a:rPr lang="en-US" sz="2400" b="0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9880" y="1609302"/>
                <a:ext cx="114274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532" r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894" y="6453336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et. al.,</a:t>
            </a:r>
            <a:r>
              <a:rPr lang="en-US" dirty="0"/>
              <a:t>  </a:t>
            </a:r>
            <a:r>
              <a:rPr lang="en-US" dirty="0" err="1"/>
              <a:t>Phys.Rev</a:t>
            </a:r>
            <a:r>
              <a:rPr lang="en-US" dirty="0"/>
              <a:t>. C86 (2012) 032201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4114800" cy="15648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Fermi smearing</a:t>
            </a:r>
          </a:p>
          <a:p>
            <a:r>
              <a:rPr lang="en-US" sz="3600" dirty="0" smtClean="0"/>
              <a:t>Collision damping</a:t>
            </a:r>
            <a:endParaRPr lang="ru-RU" sz="3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07D-75CA-45AE-82B5-51B592D8C0A5}" type="slidenum">
              <a:rPr lang="en-US"/>
              <a:pPr/>
              <a:t>27</a:t>
            </a:fld>
            <a:endParaRPr lang="en-US"/>
          </a:p>
        </p:txBody>
      </p:sp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+mj-lt"/>
              </a:rPr>
              <a:t>Trivial medium modifications</a:t>
            </a:r>
            <a:endParaRPr lang="en-US" sz="48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92859" y="3463954"/>
            <a:ext cx="4131766" cy="1839357"/>
            <a:chOff x="4702883" y="3036337"/>
            <a:chExt cx="4131766" cy="1839357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6928062" y="4292451"/>
              <a:ext cx="850900" cy="1000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6929649" y="3457426"/>
              <a:ext cx="777875" cy="714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6986799" y="3600301"/>
              <a:ext cx="360362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6986799" y="3889226"/>
              <a:ext cx="503237" cy="3587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115137" y="3600301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5115137" y="4032101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19882448">
              <a:off x="6324812" y="3657451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 rot="1393872">
              <a:off x="6324812" y="4062263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546937" y="3816201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7274137" y="3816201"/>
              <a:ext cx="287337" cy="2889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7490037" y="3960663"/>
              <a:ext cx="57626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410537" y="417656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410537" y="3241526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8037724" y="3716188"/>
              <a:ext cx="796925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He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7778962" y="4105126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7707524" y="3241526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702883" y="3332163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33399" y="4063851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5086562" y="3384401"/>
              <a:ext cx="19002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5135477" y="4562326"/>
              <a:ext cx="19002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044499" y="4032101"/>
              <a:ext cx="309014" cy="5478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6986799" y="3384400"/>
              <a:ext cx="431006" cy="504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4991808" y="4190441"/>
              <a:ext cx="287337" cy="4827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5015051" y="3216017"/>
              <a:ext cx="287337" cy="4827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4708081" y="303633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4733399" y="441849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1" name="Овал 10"/>
          <p:cNvSpPr/>
          <p:nvPr/>
        </p:nvSpPr>
        <p:spPr>
          <a:xfrm>
            <a:off x="5292080" y="1124744"/>
            <a:ext cx="792088" cy="144016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6444208" y="2636912"/>
            <a:ext cx="576064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1" idx="6"/>
          </p:cNvCxnSpPr>
          <p:nvPr/>
        </p:nvCxnSpPr>
        <p:spPr>
          <a:xfrm flipV="1">
            <a:off x="6084168" y="1833552"/>
            <a:ext cx="576064" cy="1127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472100" y="1268760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5472100" y="1934482"/>
            <a:ext cx="43204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7020272" y="1916832"/>
            <a:ext cx="792088" cy="144016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200292" y="2060848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7200292" y="2726570"/>
            <a:ext cx="43204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1115169" y="2292109"/>
            <a:ext cx="2017117" cy="1386576"/>
            <a:chOff x="467544" y="2984377"/>
            <a:chExt cx="2017117" cy="1386576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1526083" y="3413864"/>
              <a:ext cx="12404" cy="3317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532284" y="3853428"/>
              <a:ext cx="591444" cy="101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817760" y="3746532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990797" y="391375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70" name="Line 10"/>
            <p:cNvSpPr>
              <a:spLocks noChangeShapeType="1"/>
            </p:cNvSpPr>
            <p:nvPr/>
          </p:nvSpPr>
          <p:spPr bwMode="auto">
            <a:xfrm>
              <a:off x="817760" y="3413864"/>
              <a:ext cx="72072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 flipV="1">
              <a:off x="1515490" y="3212977"/>
              <a:ext cx="608238" cy="1909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2195736" y="369902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2178995" y="298437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467544" y="3158618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82" name="Объект 7"/>
          <p:cNvSpPr txBox="1">
            <a:spLocks/>
          </p:cNvSpPr>
          <p:nvPr/>
        </p:nvSpPr>
        <p:spPr>
          <a:xfrm>
            <a:off x="128712" y="3676775"/>
            <a:ext cx="4114800" cy="7829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4-body forces</a:t>
            </a:r>
            <a:endParaRPr lang="ru-RU" sz="3600" dirty="0"/>
          </a:p>
        </p:txBody>
      </p:sp>
      <p:sp>
        <p:nvSpPr>
          <p:cNvPr id="84" name="Line 6"/>
          <p:cNvSpPr>
            <a:spLocks noChangeShapeType="1"/>
          </p:cNvSpPr>
          <p:nvPr/>
        </p:nvSpPr>
        <p:spPr bwMode="auto">
          <a:xfrm flipH="1">
            <a:off x="2467234" y="5715832"/>
            <a:ext cx="9465" cy="44947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H="1" flipV="1">
            <a:off x="2471967" y="4603386"/>
            <a:ext cx="6320" cy="34885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 flipV="1">
            <a:off x="2535435" y="5007565"/>
            <a:ext cx="889793" cy="16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9"/>
          <p:cNvSpPr>
            <a:spLocks noChangeShapeType="1"/>
          </p:cNvSpPr>
          <p:nvPr/>
        </p:nvSpPr>
        <p:spPr bwMode="auto">
          <a:xfrm flipV="1">
            <a:off x="2535436" y="5671381"/>
            <a:ext cx="88979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>
            <a:off x="663774" y="5023682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1"/>
          <p:cNvSpPr>
            <a:spLocks noChangeShapeType="1"/>
          </p:cNvSpPr>
          <p:nvPr/>
        </p:nvSpPr>
        <p:spPr bwMode="auto">
          <a:xfrm flipV="1">
            <a:off x="663774" y="5455482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12"/>
          <p:cNvSpPr>
            <a:spLocks noChangeArrowheads="1"/>
          </p:cNvSpPr>
          <p:nvPr/>
        </p:nvSpPr>
        <p:spPr bwMode="auto">
          <a:xfrm rot="19882448">
            <a:off x="1873449" y="508083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 rot="1393872">
            <a:off x="1873449" y="5485644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1095574" y="523958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17"/>
          <p:cNvSpPr txBox="1">
            <a:spLocks noChangeArrowheads="1"/>
          </p:cNvSpPr>
          <p:nvPr/>
        </p:nvSpPr>
        <p:spPr bwMode="auto">
          <a:xfrm>
            <a:off x="1959174" y="5599944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1959174" y="4664907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251520" y="4755544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01" name="Text Box 23"/>
          <p:cNvSpPr txBox="1">
            <a:spLocks noChangeArrowheads="1"/>
          </p:cNvSpPr>
          <p:nvPr/>
        </p:nvSpPr>
        <p:spPr bwMode="auto">
          <a:xfrm>
            <a:off x="282036" y="548723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635199" y="4604180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684114" y="6165304"/>
            <a:ext cx="27411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248114" y="4374786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282036" y="5936704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050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C 0.01944 4.81481E-6 0.03542 -0.00232 0.03542 -0.00533 C 0.03542 -0.00811 0.01944 -0.01042 1.38889E-6 -0.01042 C -0.01962 -0.01042 -0.03542 -0.00811 -0.03542 -0.00533 C -0.03542 -0.00232 -0.01962 4.81481E-6 1.38889E-6 4.81481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59259E-6 C -0.02726 2.59259E-6 -0.04827 -0.00162 -0.04827 -0.00486 C -0.04827 -0.00764 -0.02726 -0.01019 -0.00208 -0.01019 C 0.02326 -0.01019 0.04323 -0.00764 0.04323 -0.00486 C 0.04323 -0.00162 0.02326 2.59259E-6 -0.00208 2.59259E-6 Z " pathEditMode="relative" rAng="10800000" ptsTypes="fffff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C 0.01944 4.81481E-6 0.03542 -0.00232 0.03542 -0.00533 C 0.03542 -0.00811 0.01944 -0.01042 1.38889E-6 -0.01042 C -0.01962 -0.01042 -0.03542 -0.00811 -0.03542 -0.00533 C -0.03542 -0.00232 -0.01962 4.81481E-6 1.38889E-6 4.81481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59259E-6 C -0.02726 2.59259E-6 -0.04827 -0.00162 -0.04827 -0.00486 C -0.04827 -0.00764 -0.02726 -0.01019 -0.00208 -0.01019 C 0.02326 -0.01019 0.04323 -0.00764 0.04323 -0.00486 C 0.04323 -0.00162 0.02326 2.59259E-6 -0.00208 2.59259E-6 Z " pathEditMode="relative" rAng="10800000" ptsTypes="fffff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07D-75CA-45AE-82B5-51B592D8C0A5}" type="slidenum">
              <a:rPr lang="en-US"/>
              <a:pPr/>
              <a:t>28</a:t>
            </a:fld>
            <a:endParaRPr lang="en-US"/>
          </a:p>
        </p:txBody>
      </p:sp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Magneto" pitchFamily="82" charset="0"/>
              </a:rPr>
              <a:t>Total cross section </a:t>
            </a:r>
            <a:r>
              <a:rPr lang="en-US" sz="4000">
                <a:solidFill>
                  <a:schemeClr val="tx2"/>
                </a:solidFill>
              </a:rPr>
              <a:t>dd 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 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He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791556" name="WordArt 4"/>
          <p:cNvSpPr>
            <a:spLocks noChangeArrowheads="1" noChangeShapeType="1" noTextEdit="1"/>
          </p:cNvSpPr>
          <p:nvPr/>
        </p:nvSpPr>
        <p:spPr bwMode="auto">
          <a:xfrm>
            <a:off x="5847184" y="3487082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  <p:pic>
        <p:nvPicPr>
          <p:cNvPr id="791558" name="Picture 6" descr="p_ABCxsec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5951"/>
          <a:stretch/>
        </p:blipFill>
        <p:spPr>
          <a:xfrm>
            <a:off x="231236" y="768958"/>
            <a:ext cx="7995622" cy="57093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123746" y="3990170"/>
            <a:ext cx="850900" cy="1000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125333" y="3155145"/>
            <a:ext cx="777875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7182483" y="3298020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7182483" y="3586945"/>
            <a:ext cx="5032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310821" y="329802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310821" y="372982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 rot="19882448">
            <a:off x="6520496" y="3355170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 rot="1393872">
            <a:off x="6520496" y="375998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742621" y="351392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469821" y="3513920"/>
            <a:ext cx="287337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685721" y="3658382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06221" y="3874282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606221" y="293924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233408" y="3413907"/>
            <a:ext cx="796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He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974646" y="3802845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903208" y="2939245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898567" y="302988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929083" y="376157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282246" y="3082120"/>
            <a:ext cx="1900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331161" y="4260045"/>
            <a:ext cx="1900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7240183" y="3729820"/>
            <a:ext cx="309014" cy="5478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7182483" y="3082119"/>
            <a:ext cx="431006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5187492" y="3888160"/>
            <a:ext cx="287337" cy="4827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210735" y="2913736"/>
            <a:ext cx="287337" cy="4827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903765" y="2734056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929083" y="411621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189880" y="1609302"/>
                <a:ext cx="1142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 [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b</m:t>
                      </m:r>
                      <m:r>
                        <a:rPr lang="en-US" sz="2400" b="0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9880" y="1609302"/>
                <a:ext cx="114274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532" r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894" y="6453336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et. al.,</a:t>
            </a:r>
            <a:r>
              <a:rPr lang="en-US" dirty="0"/>
              <a:t>  </a:t>
            </a:r>
            <a:r>
              <a:rPr lang="en-US" dirty="0" err="1"/>
              <a:t>Phys.Rev</a:t>
            </a:r>
            <a:r>
              <a:rPr lang="en-US" dirty="0"/>
              <a:t>. C86 (2012) 032201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864096"/>
          </a:xfrm>
        </p:spPr>
        <p:txBody>
          <a:bodyPr/>
          <a:lstStyle/>
          <a:p>
            <a:r>
              <a:rPr lang="en-US" dirty="0" smtClean="0"/>
              <a:t>Two-nucleon knockout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89098" y="6356350"/>
            <a:ext cx="4030702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3475156" cy="276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11" y="1271590"/>
            <a:ext cx="5159275" cy="410162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31347" y="1841496"/>
            <a:ext cx="599553" cy="646331"/>
            <a:chOff x="2339752" y="2756378"/>
            <a:chExt cx="1199106" cy="1292662"/>
          </a:xfrm>
        </p:grpSpPr>
        <p:sp>
          <p:nvSpPr>
            <p:cNvPr id="8" name="Овал 7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72512" y="275637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99398" y="1355021"/>
            <a:ext cx="653158" cy="680489"/>
            <a:chOff x="877114" y="2975308"/>
            <a:chExt cx="1199106" cy="1360978"/>
          </a:xfrm>
        </p:grpSpPr>
        <p:sp>
          <p:nvSpPr>
            <p:cNvPr id="14" name="Овал 13"/>
            <p:cNvSpPr/>
            <p:nvPr/>
          </p:nvSpPr>
          <p:spPr>
            <a:xfrm>
              <a:off x="877114" y="3112150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32352" y="297530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5215" y="1932931"/>
            <a:ext cx="599553" cy="646331"/>
            <a:chOff x="2339752" y="2756378"/>
            <a:chExt cx="1199106" cy="1292662"/>
          </a:xfrm>
        </p:grpSpPr>
        <p:sp>
          <p:nvSpPr>
            <p:cNvPr id="17" name="Овал 16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72512" y="275637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83957" y="2295246"/>
            <a:ext cx="653158" cy="680489"/>
            <a:chOff x="877114" y="2975308"/>
            <a:chExt cx="1199106" cy="1360978"/>
          </a:xfrm>
        </p:grpSpPr>
        <p:sp>
          <p:nvSpPr>
            <p:cNvPr id="20" name="Овал 19"/>
            <p:cNvSpPr/>
            <p:nvPr/>
          </p:nvSpPr>
          <p:spPr>
            <a:xfrm>
              <a:off x="877114" y="3112150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32352" y="297530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1918149" y="1355021"/>
            <a:ext cx="1656184" cy="162071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07504" y="1629862"/>
            <a:ext cx="1510748" cy="255924"/>
          </a:xfrm>
          <a:custGeom>
            <a:avLst/>
            <a:gdLst>
              <a:gd name="connsiteX0" fmla="*/ 0 w 1510748"/>
              <a:gd name="connsiteY0" fmla="*/ 216162 h 255924"/>
              <a:gd name="connsiteX1" fmla="*/ 159026 w 1510748"/>
              <a:gd name="connsiteY1" fmla="*/ 1477 h 255924"/>
              <a:gd name="connsiteX2" fmla="*/ 381662 w 1510748"/>
              <a:gd name="connsiteY2" fmla="*/ 255919 h 255924"/>
              <a:gd name="connsiteX3" fmla="*/ 620202 w 1510748"/>
              <a:gd name="connsiteY3" fmla="*/ 9428 h 255924"/>
              <a:gd name="connsiteX4" fmla="*/ 818984 w 1510748"/>
              <a:gd name="connsiteY4" fmla="*/ 232065 h 255924"/>
              <a:gd name="connsiteX5" fmla="*/ 985962 w 1510748"/>
              <a:gd name="connsiteY5" fmla="*/ 25331 h 255924"/>
              <a:gd name="connsiteX6" fmla="*/ 1208598 w 1510748"/>
              <a:gd name="connsiteY6" fmla="*/ 224114 h 255924"/>
              <a:gd name="connsiteX7" fmla="*/ 1367624 w 1510748"/>
              <a:gd name="connsiteY7" fmla="*/ 1477 h 255924"/>
              <a:gd name="connsiteX8" fmla="*/ 1510748 w 1510748"/>
              <a:gd name="connsiteY8" fmla="*/ 144601 h 2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748" h="255924">
                <a:moveTo>
                  <a:pt x="0" y="216162"/>
                </a:moveTo>
                <a:cubicBezTo>
                  <a:pt x="47708" y="105506"/>
                  <a:pt x="95416" y="-5149"/>
                  <a:pt x="159026" y="1477"/>
                </a:cubicBezTo>
                <a:cubicBezTo>
                  <a:pt x="222636" y="8103"/>
                  <a:pt x="304799" y="254594"/>
                  <a:pt x="381662" y="255919"/>
                </a:cubicBezTo>
                <a:cubicBezTo>
                  <a:pt x="458525" y="257244"/>
                  <a:pt x="547315" y="13404"/>
                  <a:pt x="620202" y="9428"/>
                </a:cubicBezTo>
                <a:cubicBezTo>
                  <a:pt x="693089" y="5452"/>
                  <a:pt x="758024" y="229415"/>
                  <a:pt x="818984" y="232065"/>
                </a:cubicBezTo>
                <a:cubicBezTo>
                  <a:pt x="879944" y="234715"/>
                  <a:pt x="921026" y="26656"/>
                  <a:pt x="985962" y="25331"/>
                </a:cubicBezTo>
                <a:cubicBezTo>
                  <a:pt x="1050898" y="24006"/>
                  <a:pt x="1144988" y="228090"/>
                  <a:pt x="1208598" y="224114"/>
                </a:cubicBezTo>
                <a:cubicBezTo>
                  <a:pt x="1272208" y="220138"/>
                  <a:pt x="1317266" y="14729"/>
                  <a:pt x="1367624" y="1477"/>
                </a:cubicBezTo>
                <a:cubicBezTo>
                  <a:pt x="1417982" y="-11775"/>
                  <a:pt x="1464365" y="66413"/>
                  <a:pt x="1510748" y="144601"/>
                </a:cubicBezTo>
              </a:path>
            </a:pathLst>
          </a:custGeom>
          <a:noFill/>
          <a:ln w="317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5576" y="9484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γ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5811" y="6125881"/>
            <a:ext cx="4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R.Subedi</a:t>
            </a:r>
            <a:r>
              <a:rPr lang="en-US" dirty="0" smtClean="0"/>
              <a:t> et al. Science, 320, 1476, (2008)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96953" y="1757824"/>
            <a:ext cx="17773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94763" y="1709222"/>
            <a:ext cx="17773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Dibaryon</a:t>
            </a:r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346793" y="3286601"/>
            <a:ext cx="1871663" cy="1855788"/>
            <a:chOff x="323850" y="2133600"/>
            <a:chExt cx="3024188" cy="2879725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539750" y="3357563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2195513" y="3284538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23850" y="2133600"/>
              <a:ext cx="3024188" cy="2879725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1403350" y="3789363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1735138" y="2449513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755650" y="2420938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91" name="Oval 15"/>
          <p:cNvSpPr>
            <a:spLocks noChangeArrowheads="1"/>
          </p:cNvSpPr>
          <p:nvPr/>
        </p:nvSpPr>
        <p:spPr bwMode="auto">
          <a:xfrm>
            <a:off x="6939004" y="2846217"/>
            <a:ext cx="605782" cy="62441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992" name="Oval 16"/>
          <p:cNvSpPr>
            <a:spLocks noChangeArrowheads="1"/>
          </p:cNvSpPr>
          <p:nvPr/>
        </p:nvSpPr>
        <p:spPr bwMode="auto">
          <a:xfrm>
            <a:off x="6594017" y="3383850"/>
            <a:ext cx="605782" cy="624417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993" name="Oval 17"/>
          <p:cNvSpPr>
            <a:spLocks noChangeArrowheads="1"/>
          </p:cNvSpPr>
          <p:nvPr/>
        </p:nvSpPr>
        <p:spPr bwMode="auto">
          <a:xfrm>
            <a:off x="7293232" y="3383850"/>
            <a:ext cx="605782" cy="62441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994" name="Oval 18"/>
          <p:cNvSpPr>
            <a:spLocks noChangeArrowheads="1"/>
          </p:cNvSpPr>
          <p:nvPr/>
        </p:nvSpPr>
        <p:spPr bwMode="auto">
          <a:xfrm>
            <a:off x="6082696" y="2374200"/>
            <a:ext cx="2305050" cy="235267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07" name="Oval 31"/>
          <p:cNvSpPr>
            <a:spLocks noChangeArrowheads="1"/>
          </p:cNvSpPr>
          <p:nvPr/>
        </p:nvSpPr>
        <p:spPr bwMode="auto">
          <a:xfrm>
            <a:off x="6958512" y="3921484"/>
            <a:ext cx="605782" cy="62441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0" name="Oval 34"/>
          <p:cNvSpPr>
            <a:spLocks noChangeArrowheads="1"/>
          </p:cNvSpPr>
          <p:nvPr/>
        </p:nvSpPr>
        <p:spPr bwMode="auto">
          <a:xfrm>
            <a:off x="6315768" y="2807059"/>
            <a:ext cx="605782" cy="62441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1" name="Oval 35"/>
          <p:cNvSpPr>
            <a:spLocks noChangeArrowheads="1"/>
          </p:cNvSpPr>
          <p:nvPr/>
        </p:nvSpPr>
        <p:spPr bwMode="auto">
          <a:xfrm>
            <a:off x="7573535" y="2807059"/>
            <a:ext cx="605782" cy="624417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3" name="Text Box 37"/>
          <p:cNvSpPr txBox="1">
            <a:spLocks noChangeArrowheads="1"/>
          </p:cNvSpPr>
          <p:nvPr/>
        </p:nvSpPr>
        <p:spPr bwMode="auto">
          <a:xfrm>
            <a:off x="1403350" y="5589240"/>
            <a:ext cx="561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Do they exist ? ? ?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01137" y="2761264"/>
            <a:ext cx="579675" cy="603591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25886" y="2882710"/>
            <a:ext cx="579675" cy="603591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467518" y="2141008"/>
            <a:ext cx="1871663" cy="1855788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1113511" y="3156915"/>
            <a:ext cx="579675" cy="603591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138230" y="2374200"/>
            <a:ext cx="579675" cy="603591"/>
          </a:xfrm>
          <a:prstGeom prst="ellipse">
            <a:avLst/>
          </a:prstGeom>
          <a:gradFill rotWithShape="1">
            <a:gsLst>
              <a:gs pos="100000">
                <a:schemeClr val="accent5"/>
              </a:gs>
              <a:gs pos="0">
                <a:schemeClr val="accent5">
                  <a:lumMod val="50000"/>
                </a:schemeClr>
              </a:gs>
              <a:gs pos="100000">
                <a:srgbClr val="CC4700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99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864096"/>
          </a:xfrm>
        </p:spPr>
        <p:txBody>
          <a:bodyPr/>
          <a:lstStyle/>
          <a:p>
            <a:r>
              <a:rPr lang="en-US" dirty="0" smtClean="0"/>
              <a:t>Two-nucleon knockout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89098" y="6356350"/>
            <a:ext cx="4030702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3475156" cy="276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11" y="1271590"/>
            <a:ext cx="5159275" cy="410162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31347" y="1841496"/>
            <a:ext cx="599553" cy="646331"/>
            <a:chOff x="2339752" y="2756378"/>
            <a:chExt cx="1199106" cy="1292662"/>
          </a:xfrm>
        </p:grpSpPr>
        <p:sp>
          <p:nvSpPr>
            <p:cNvPr id="8" name="Овал 7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72512" y="275637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99398" y="1355021"/>
            <a:ext cx="653158" cy="680489"/>
            <a:chOff x="877114" y="2975308"/>
            <a:chExt cx="1199106" cy="1360978"/>
          </a:xfrm>
        </p:grpSpPr>
        <p:sp>
          <p:nvSpPr>
            <p:cNvPr id="14" name="Овал 13"/>
            <p:cNvSpPr/>
            <p:nvPr/>
          </p:nvSpPr>
          <p:spPr>
            <a:xfrm>
              <a:off x="877114" y="3112150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32352" y="297530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5215" y="1932931"/>
            <a:ext cx="599553" cy="646331"/>
            <a:chOff x="2339752" y="2756378"/>
            <a:chExt cx="1199106" cy="1292662"/>
          </a:xfrm>
        </p:grpSpPr>
        <p:sp>
          <p:nvSpPr>
            <p:cNvPr id="17" name="Овал 16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72512" y="275637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83957" y="2295246"/>
            <a:ext cx="653158" cy="680489"/>
            <a:chOff x="877114" y="2975308"/>
            <a:chExt cx="1199106" cy="1360978"/>
          </a:xfrm>
        </p:grpSpPr>
        <p:sp>
          <p:nvSpPr>
            <p:cNvPr id="20" name="Овал 19"/>
            <p:cNvSpPr/>
            <p:nvPr/>
          </p:nvSpPr>
          <p:spPr>
            <a:xfrm>
              <a:off x="877114" y="3112150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32352" y="2975308"/>
              <a:ext cx="933588" cy="12926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1918149" y="1355021"/>
            <a:ext cx="1656184" cy="162071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07504" y="1629862"/>
            <a:ext cx="1510748" cy="255924"/>
          </a:xfrm>
          <a:custGeom>
            <a:avLst/>
            <a:gdLst>
              <a:gd name="connsiteX0" fmla="*/ 0 w 1510748"/>
              <a:gd name="connsiteY0" fmla="*/ 216162 h 255924"/>
              <a:gd name="connsiteX1" fmla="*/ 159026 w 1510748"/>
              <a:gd name="connsiteY1" fmla="*/ 1477 h 255924"/>
              <a:gd name="connsiteX2" fmla="*/ 381662 w 1510748"/>
              <a:gd name="connsiteY2" fmla="*/ 255919 h 255924"/>
              <a:gd name="connsiteX3" fmla="*/ 620202 w 1510748"/>
              <a:gd name="connsiteY3" fmla="*/ 9428 h 255924"/>
              <a:gd name="connsiteX4" fmla="*/ 818984 w 1510748"/>
              <a:gd name="connsiteY4" fmla="*/ 232065 h 255924"/>
              <a:gd name="connsiteX5" fmla="*/ 985962 w 1510748"/>
              <a:gd name="connsiteY5" fmla="*/ 25331 h 255924"/>
              <a:gd name="connsiteX6" fmla="*/ 1208598 w 1510748"/>
              <a:gd name="connsiteY6" fmla="*/ 224114 h 255924"/>
              <a:gd name="connsiteX7" fmla="*/ 1367624 w 1510748"/>
              <a:gd name="connsiteY7" fmla="*/ 1477 h 255924"/>
              <a:gd name="connsiteX8" fmla="*/ 1510748 w 1510748"/>
              <a:gd name="connsiteY8" fmla="*/ 144601 h 2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748" h="255924">
                <a:moveTo>
                  <a:pt x="0" y="216162"/>
                </a:moveTo>
                <a:cubicBezTo>
                  <a:pt x="47708" y="105506"/>
                  <a:pt x="95416" y="-5149"/>
                  <a:pt x="159026" y="1477"/>
                </a:cubicBezTo>
                <a:cubicBezTo>
                  <a:pt x="222636" y="8103"/>
                  <a:pt x="304799" y="254594"/>
                  <a:pt x="381662" y="255919"/>
                </a:cubicBezTo>
                <a:cubicBezTo>
                  <a:pt x="458525" y="257244"/>
                  <a:pt x="547315" y="13404"/>
                  <a:pt x="620202" y="9428"/>
                </a:cubicBezTo>
                <a:cubicBezTo>
                  <a:pt x="693089" y="5452"/>
                  <a:pt x="758024" y="229415"/>
                  <a:pt x="818984" y="232065"/>
                </a:cubicBezTo>
                <a:cubicBezTo>
                  <a:pt x="879944" y="234715"/>
                  <a:pt x="921026" y="26656"/>
                  <a:pt x="985962" y="25331"/>
                </a:cubicBezTo>
                <a:cubicBezTo>
                  <a:pt x="1050898" y="24006"/>
                  <a:pt x="1144988" y="228090"/>
                  <a:pt x="1208598" y="224114"/>
                </a:cubicBezTo>
                <a:cubicBezTo>
                  <a:pt x="1272208" y="220138"/>
                  <a:pt x="1317266" y="14729"/>
                  <a:pt x="1367624" y="1477"/>
                </a:cubicBezTo>
                <a:cubicBezTo>
                  <a:pt x="1417982" y="-11775"/>
                  <a:pt x="1464365" y="66413"/>
                  <a:pt x="1510748" y="144601"/>
                </a:cubicBezTo>
              </a:path>
            </a:pathLst>
          </a:custGeom>
          <a:noFill/>
          <a:ln w="317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5576" y="9484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γ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5811" y="5517232"/>
            <a:ext cx="4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dirty="0" smtClean="0"/>
              <a:t>hort </a:t>
            </a:r>
            <a:r>
              <a:rPr lang="en-US" sz="2400" b="1" dirty="0" smtClean="0"/>
              <a:t>R</a:t>
            </a:r>
            <a:r>
              <a:rPr lang="en-US" sz="2400" dirty="0" smtClean="0"/>
              <a:t>ange </a:t>
            </a:r>
            <a:r>
              <a:rPr lang="en-US" sz="2400" b="1" dirty="0" smtClean="0"/>
              <a:t>C</a:t>
            </a:r>
            <a:r>
              <a:rPr lang="en-US" sz="2400" dirty="0" smtClean="0"/>
              <a:t>orrelations - </a:t>
            </a:r>
            <a:r>
              <a:rPr lang="en-US" sz="2400" b="1" dirty="0" smtClean="0"/>
              <a:t>SRC</a:t>
            </a:r>
            <a:endParaRPr lang="ru-RU" sz="24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198815" y="1592378"/>
            <a:ext cx="679147" cy="668350"/>
            <a:chOff x="1726810" y="4620930"/>
            <a:chExt cx="1199106" cy="1256342"/>
          </a:xfrm>
        </p:grpSpPr>
        <p:sp>
          <p:nvSpPr>
            <p:cNvPr id="26" name="Овал 25"/>
            <p:cNvSpPr/>
            <p:nvPr/>
          </p:nvSpPr>
          <p:spPr>
            <a:xfrm>
              <a:off x="1726810" y="4653136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6000">
                  <a:srgbClr val="0000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55780" y="4620930"/>
              <a:ext cx="1141168" cy="12149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</a:t>
              </a:r>
              <a:r>
                <a:rPr lang="en-US" sz="3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*</a:t>
              </a:r>
              <a:endPara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1796953" y="1757824"/>
            <a:ext cx="17773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4763" y="1709222"/>
            <a:ext cx="17773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r>
              <a:rPr lang="en-US" b="1" dirty="0" smtClean="0"/>
              <a:t>C</a:t>
            </a:r>
            <a:r>
              <a:rPr lang="en-US" dirty="0" smtClean="0"/>
              <a:t>old </a:t>
            </a:r>
            <a:r>
              <a:rPr lang="en-US" b="1" dirty="0" smtClean="0"/>
              <a:t>B</a:t>
            </a:r>
            <a:r>
              <a:rPr lang="en-US" dirty="0" smtClean="0"/>
              <a:t>aryonic </a:t>
            </a:r>
            <a:r>
              <a:rPr lang="en-US" b="1" dirty="0" smtClean="0"/>
              <a:t>M</a:t>
            </a:r>
            <a:r>
              <a:rPr lang="en-US" dirty="0" smtClean="0"/>
              <a:t>atter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411190" cy="23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71120" cy="21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9" name="Picture 5" descr="http://compeng.uni-frankfurt.de/typo3temp/pics/7d897942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8" y="1354926"/>
            <a:ext cx="3530996" cy="2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485" y="3284984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DLS puzzle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653136"/>
            <a:ext cx="428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Dibaryons as a probes of </a:t>
            </a:r>
            <a:br>
              <a:rPr lang="en-US" sz="2800" dirty="0" smtClean="0"/>
            </a:br>
            <a:r>
              <a:rPr lang="en-US" sz="2800" dirty="0" smtClean="0"/>
              <a:t>“cold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soup”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064087"/>
            <a:ext cx="629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, H. </a:t>
            </a:r>
            <a:r>
              <a:rPr lang="en-US" dirty="0" smtClean="0"/>
              <a:t>Clement, </a:t>
            </a:r>
            <a:r>
              <a:rPr lang="en-US" dirty="0"/>
              <a:t>Eur. Phys. J. </a:t>
            </a:r>
            <a:r>
              <a:rPr lang="en-US" smtClean="0"/>
              <a:t>A50, 107,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37" y="188640"/>
            <a:ext cx="8373616" cy="10801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</a:t>
            </a:r>
            <a:r>
              <a:rPr lang="en-US" sz="4000" dirty="0" smtClean="0"/>
              <a:t>ibaryons – a new state of matter</a:t>
            </a:r>
            <a:endParaRPr lang="en-GB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Discovery of dibaryon:</a:t>
            </a:r>
          </a:p>
          <a:p>
            <a:pPr lvl="1"/>
            <a:r>
              <a:rPr lang="en-US" dirty="0" smtClean="0"/>
              <a:t>Establish the size and structure of dibaryons </a:t>
            </a:r>
          </a:p>
          <a:p>
            <a:pPr lvl="1"/>
            <a:r>
              <a:rPr lang="en-US" dirty="0" smtClean="0"/>
              <a:t>Test fundamental aspects of QCD</a:t>
            </a:r>
          </a:p>
          <a:p>
            <a:pPr lvl="1"/>
            <a:r>
              <a:rPr lang="en-US" dirty="0"/>
              <a:t>Understanding of the true nature of the </a:t>
            </a:r>
            <a:r>
              <a:rPr lang="en-US" dirty="0" smtClean="0"/>
              <a:t>NN, 3N, 4N forces </a:t>
            </a:r>
            <a:r>
              <a:rPr lang="en-US" dirty="0"/>
              <a:t>in </a:t>
            </a:r>
            <a:r>
              <a:rPr lang="en-US" dirty="0" smtClean="0"/>
              <a:t>nuclei</a:t>
            </a:r>
          </a:p>
          <a:p>
            <a:pPr lvl="1"/>
            <a:r>
              <a:rPr lang="en-US" dirty="0" smtClean="0"/>
              <a:t>Dibaryons </a:t>
            </a:r>
            <a:r>
              <a:rPr lang="en-US" dirty="0" err="1" smtClean="0"/>
              <a:t>Multiplets</a:t>
            </a:r>
            <a:r>
              <a:rPr lang="en-US" dirty="0" smtClean="0"/>
              <a:t>/Mirror states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Implications</a:t>
            </a:r>
            <a:endParaRPr lang="en-US" dirty="0" smtClean="0"/>
          </a:p>
          <a:p>
            <a:pPr lvl="1"/>
            <a:r>
              <a:rPr lang="en-US" dirty="0" smtClean="0"/>
              <a:t>Nuclear equation of state</a:t>
            </a:r>
          </a:p>
          <a:p>
            <a:pPr lvl="1"/>
            <a:r>
              <a:rPr lang="en-US" dirty="0" smtClean="0"/>
              <a:t>Astrophysics – compact stellar objects, black holes, …</a:t>
            </a:r>
          </a:p>
          <a:p>
            <a:pPr lvl="1"/>
            <a:r>
              <a:rPr lang="en-US" dirty="0" smtClean="0"/>
              <a:t>Heavy ion collisions, …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546" y="5633592"/>
            <a:ext cx="90094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sz="2000" b="1" dirty="0"/>
              <a:t>An exciting new </a:t>
            </a:r>
            <a:r>
              <a:rPr lang="en-GB" sz="2000" b="1" dirty="0" smtClean="0"/>
              <a:t>era </a:t>
            </a:r>
            <a:r>
              <a:rPr lang="en-GB" sz="2000" b="1" dirty="0"/>
              <a:t>of discovery for </a:t>
            </a:r>
            <a:r>
              <a:rPr lang="en-GB" sz="2000" b="1" dirty="0" smtClean="0"/>
              <a:t>nuclear, particle and astrophysics !</a:t>
            </a:r>
            <a:endParaRPr lang="en-US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887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05800" cy="1143000"/>
          </a:xfrm>
        </p:spPr>
        <p:txBody>
          <a:bodyPr/>
          <a:lstStyle/>
          <a:p>
            <a:r>
              <a:rPr lang="en-US" dirty="0" smtClean="0"/>
              <a:t>Space-like Form Factors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7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" y="1268760"/>
            <a:ext cx="87677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675064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Diquark</a:t>
            </a:r>
            <a:r>
              <a:rPr lang="en-US" sz="2800" dirty="0" smtClean="0"/>
              <a:t> correlations</a:t>
            </a:r>
            <a:endParaRPr lang="ru-RU" sz="2800" dirty="0"/>
          </a:p>
        </p:txBody>
      </p:sp>
      <p:pic>
        <p:nvPicPr>
          <p:cNvPr id="775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4451"/>
            <a:ext cx="3286083" cy="20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4293096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Dibaryon form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2832" y="5085184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Diquarks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911762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“Missing baryons”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6016" y="4797152"/>
            <a:ext cx="576064" cy="3971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5669959"/>
            <a:ext cx="576064" cy="3971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22" y="625534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Seth, Baryon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957213"/>
            <a:ext cx="6785160" cy="5424115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44624"/>
            <a:ext cx="8900155" cy="820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Neutron-proton decay of dibaryon !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3393026" y="4941456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previous solution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H="1" flipV="1">
            <a:off x="4067944" y="4509118"/>
            <a:ext cx="686993" cy="432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82164" y="2274803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new solution</a:t>
            </a:r>
            <a:endParaRPr lang="en-US" b="1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529281" y="2646203"/>
            <a:ext cx="386535" cy="8548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84650" y="5938162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3300"/>
                </a:solidFill>
              </a:rPr>
              <a:t>pole (2380±10 - i40±5) MeV</a:t>
            </a:r>
            <a:endParaRPr lang="en-GB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4256112" cy="476250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037876"/>
            <a:ext cx="2364052" cy="126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785606" y="1037876"/>
            <a:ext cx="2233612" cy="1250032"/>
            <a:chOff x="3242" y="890"/>
            <a:chExt cx="1589" cy="878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flipV="1">
            <a:off x="6300192" y="2646203"/>
            <a:ext cx="485414" cy="102306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300192" y="2924944"/>
            <a:ext cx="485414" cy="504056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3399"/>
                </a:solidFill>
              </a:rPr>
              <a:t>n</a:t>
            </a:r>
            <a:endParaRPr lang="ru-RU" sz="3200" dirty="0">
              <a:solidFill>
                <a:srgbClr val="FF3399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189872" y="2924944"/>
            <a:ext cx="508853" cy="50405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E9C98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ru-RU" sz="3200" dirty="0"/>
          </a:p>
        </p:txBody>
      </p:sp>
      <p:sp>
        <p:nvSpPr>
          <p:cNvPr id="30" name="Дуга 29"/>
          <p:cNvSpPr/>
          <p:nvPr/>
        </p:nvSpPr>
        <p:spPr>
          <a:xfrm>
            <a:off x="4572000" y="3157736"/>
            <a:ext cx="4032448" cy="2153052"/>
          </a:xfrm>
          <a:prstGeom prst="arc">
            <a:avLst>
              <a:gd name="adj1" fmla="val 16749018"/>
              <a:gd name="adj2" fmla="val 0"/>
            </a:avLst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70112" y="4793025"/>
            <a:ext cx="284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</a:t>
            </a:r>
            <a:r>
              <a:rPr lang="en-US" dirty="0" smtClean="0"/>
              <a:t>202301,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098804"/>
            <a:ext cx="8691662" cy="5426540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36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158750"/>
            <a:ext cx="7073900" cy="820737"/>
          </a:xfrm>
        </p:spPr>
        <p:txBody>
          <a:bodyPr>
            <a:normAutofit/>
          </a:bodyPr>
          <a:lstStyle/>
          <a:p>
            <a:r>
              <a:rPr lang="en-US" dirty="0" err="1"/>
              <a:t>pn</a:t>
            </a:r>
            <a:r>
              <a:rPr lang="en-US" dirty="0"/>
              <a:t> Vector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19338" y="5032375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 fit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142640" y="4365104"/>
            <a:ext cx="1213336" cy="667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691680" y="1854631"/>
            <a:ext cx="6229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new solution: </a:t>
            </a:r>
            <a:r>
              <a:rPr lang="en-US" sz="2400" b="1" i="1" dirty="0" smtClean="0">
                <a:solidFill>
                  <a:srgbClr val="FF3300"/>
                </a:solidFill>
              </a:rPr>
              <a:t>pole (2380±10 </a:t>
            </a:r>
            <a:r>
              <a:rPr lang="en-US" sz="2400" b="1" i="1" dirty="0">
                <a:solidFill>
                  <a:srgbClr val="FF3300"/>
                </a:solidFill>
              </a:rPr>
              <a:t>- </a:t>
            </a:r>
            <a:r>
              <a:rPr lang="en-US" sz="2400" b="1" i="1" dirty="0" smtClean="0">
                <a:solidFill>
                  <a:srgbClr val="FF3300"/>
                </a:solidFill>
              </a:rPr>
              <a:t>i40±5) MeV</a:t>
            </a:r>
            <a:endParaRPr lang="en-US" sz="2400" b="1" i="1" dirty="0">
              <a:solidFill>
                <a:srgbClr val="FF33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3347865" y="2273840"/>
            <a:ext cx="720080" cy="11551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812175"/>
            <a:ext cx="48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y</a:t>
            </a:r>
            <a:endParaRPr lang="en-GB" sz="2400" baseline="-25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92150"/>
            <a:ext cx="6346825" cy="6045200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8BDA3-23C6-455D-8319-612FDB04381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0"/>
            <a:ext cx="8229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051050" y="2452688"/>
            <a:ext cx="1365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SAID SP07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995738" y="4292600"/>
            <a:ext cx="3178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SAID new solution 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3416300" y="2636838"/>
            <a:ext cx="1120775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H="1" flipV="1">
            <a:off x="4535488" y="3573463"/>
            <a:ext cx="252412" cy="792162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2" name="Oval 9"/>
          <p:cNvSpPr>
            <a:spLocks noChangeArrowheads="1"/>
          </p:cNvSpPr>
          <p:nvPr/>
        </p:nvSpPr>
        <p:spPr bwMode="auto">
          <a:xfrm>
            <a:off x="4911725" y="835025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38923" name="Oval 10"/>
          <p:cNvSpPr>
            <a:spLocks noChangeArrowheads="1"/>
          </p:cNvSpPr>
          <p:nvPr/>
        </p:nvSpPr>
        <p:spPr bwMode="auto">
          <a:xfrm>
            <a:off x="4911725" y="1090613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5143500" y="723900"/>
            <a:ext cx="309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Devlin et al, PRD8, 136 (73) </a:t>
            </a: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5143500" y="979488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LisowskI et al, PRL49, 255(82)</a:t>
            </a:r>
          </a:p>
        </p:txBody>
      </p:sp>
    </p:spTree>
    <p:extLst>
      <p:ext uri="{BB962C8B-B14F-4D97-AF65-F5344CB8AC3E}">
        <p14:creationId xmlns:p14="http://schemas.microsoft.com/office/powerpoint/2010/main" val="10341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Hints in deuteron photodisintegration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92464" y="6019189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5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7" y="2376205"/>
            <a:ext cx="6480719" cy="36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779882" y="4679950"/>
            <a:ext cx="0" cy="1008112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0289" y="48920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565667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endParaRPr lang="en-US" dirty="0" smtClean="0"/>
          </a:p>
          <a:p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6651" y="1119987"/>
            <a:ext cx="2951409" cy="1249366"/>
            <a:chOff x="210686" y="2880849"/>
            <a:chExt cx="2951409" cy="1249366"/>
          </a:xfrm>
        </p:grpSpPr>
        <p:sp>
          <p:nvSpPr>
            <p:cNvPr id="11" name="Полилиния 10"/>
            <p:cNvSpPr/>
            <p:nvPr/>
          </p:nvSpPr>
          <p:spPr>
            <a:xfrm rot="1048005">
              <a:off x="535455" y="3261037"/>
              <a:ext cx="772998" cy="208463"/>
            </a:xfrm>
            <a:custGeom>
              <a:avLst/>
              <a:gdLst>
                <a:gd name="connsiteX0" fmla="*/ 0 w 834272"/>
                <a:gd name="connsiteY0" fmla="*/ 142465 h 208462"/>
                <a:gd name="connsiteX1" fmla="*/ 84841 w 834272"/>
                <a:gd name="connsiteY1" fmla="*/ 1063 h 208462"/>
                <a:gd name="connsiteX2" fmla="*/ 226243 w 834272"/>
                <a:gd name="connsiteY2" fmla="*/ 208453 h 208462"/>
                <a:gd name="connsiteX3" fmla="*/ 348791 w 834272"/>
                <a:gd name="connsiteY3" fmla="*/ 10490 h 208462"/>
                <a:gd name="connsiteX4" fmla="*/ 476053 w 834272"/>
                <a:gd name="connsiteY4" fmla="*/ 194313 h 208462"/>
                <a:gd name="connsiteX5" fmla="*/ 560895 w 834272"/>
                <a:gd name="connsiteY5" fmla="*/ 1063 h 208462"/>
                <a:gd name="connsiteX6" fmla="*/ 692870 w 834272"/>
                <a:gd name="connsiteY6" fmla="*/ 189599 h 208462"/>
                <a:gd name="connsiteX7" fmla="*/ 772998 w 834272"/>
                <a:gd name="connsiteY7" fmla="*/ 10490 h 208462"/>
                <a:gd name="connsiteX8" fmla="*/ 772998 w 834272"/>
                <a:gd name="connsiteY8" fmla="*/ 10490 h 208462"/>
                <a:gd name="connsiteX9" fmla="*/ 834272 w 834272"/>
                <a:gd name="connsiteY9" fmla="*/ 67051 h 208462"/>
                <a:gd name="connsiteX0" fmla="*/ 0 w 871980"/>
                <a:gd name="connsiteY0" fmla="*/ 142465 h 208462"/>
                <a:gd name="connsiteX1" fmla="*/ 84841 w 871980"/>
                <a:gd name="connsiteY1" fmla="*/ 1063 h 208462"/>
                <a:gd name="connsiteX2" fmla="*/ 226243 w 871980"/>
                <a:gd name="connsiteY2" fmla="*/ 208453 h 208462"/>
                <a:gd name="connsiteX3" fmla="*/ 348791 w 871980"/>
                <a:gd name="connsiteY3" fmla="*/ 10490 h 208462"/>
                <a:gd name="connsiteX4" fmla="*/ 476053 w 871980"/>
                <a:gd name="connsiteY4" fmla="*/ 194313 h 208462"/>
                <a:gd name="connsiteX5" fmla="*/ 560895 w 871980"/>
                <a:gd name="connsiteY5" fmla="*/ 1063 h 208462"/>
                <a:gd name="connsiteX6" fmla="*/ 692870 w 871980"/>
                <a:gd name="connsiteY6" fmla="*/ 189599 h 208462"/>
                <a:gd name="connsiteX7" fmla="*/ 772998 w 871980"/>
                <a:gd name="connsiteY7" fmla="*/ 10490 h 208462"/>
                <a:gd name="connsiteX8" fmla="*/ 772998 w 871980"/>
                <a:gd name="connsiteY8" fmla="*/ 10490 h 208462"/>
                <a:gd name="connsiteX9" fmla="*/ 871980 w 871980"/>
                <a:gd name="connsiteY9" fmla="*/ 199026 h 208462"/>
                <a:gd name="connsiteX0" fmla="*/ 0 w 872645"/>
                <a:gd name="connsiteY0" fmla="*/ 287517 h 353514"/>
                <a:gd name="connsiteX1" fmla="*/ 84841 w 872645"/>
                <a:gd name="connsiteY1" fmla="*/ 146115 h 353514"/>
                <a:gd name="connsiteX2" fmla="*/ 226243 w 872645"/>
                <a:gd name="connsiteY2" fmla="*/ 353505 h 353514"/>
                <a:gd name="connsiteX3" fmla="*/ 348791 w 872645"/>
                <a:gd name="connsiteY3" fmla="*/ 155542 h 353514"/>
                <a:gd name="connsiteX4" fmla="*/ 476053 w 872645"/>
                <a:gd name="connsiteY4" fmla="*/ 339365 h 353514"/>
                <a:gd name="connsiteX5" fmla="*/ 560895 w 872645"/>
                <a:gd name="connsiteY5" fmla="*/ 146115 h 353514"/>
                <a:gd name="connsiteX6" fmla="*/ 692870 w 872645"/>
                <a:gd name="connsiteY6" fmla="*/ 334651 h 353514"/>
                <a:gd name="connsiteX7" fmla="*/ 772998 w 872645"/>
                <a:gd name="connsiteY7" fmla="*/ 155542 h 353514"/>
                <a:gd name="connsiteX8" fmla="*/ 867266 w 872645"/>
                <a:gd name="connsiteY8" fmla="*/ 0 h 353514"/>
                <a:gd name="connsiteX9" fmla="*/ 871980 w 872645"/>
                <a:gd name="connsiteY9" fmla="*/ 344078 h 353514"/>
                <a:gd name="connsiteX0" fmla="*/ 0 w 871980"/>
                <a:gd name="connsiteY0" fmla="*/ 289893 h 355890"/>
                <a:gd name="connsiteX1" fmla="*/ 84841 w 871980"/>
                <a:gd name="connsiteY1" fmla="*/ 148491 h 355890"/>
                <a:gd name="connsiteX2" fmla="*/ 226243 w 871980"/>
                <a:gd name="connsiteY2" fmla="*/ 355881 h 355890"/>
                <a:gd name="connsiteX3" fmla="*/ 348791 w 871980"/>
                <a:gd name="connsiteY3" fmla="*/ 157918 h 355890"/>
                <a:gd name="connsiteX4" fmla="*/ 476053 w 871980"/>
                <a:gd name="connsiteY4" fmla="*/ 341741 h 355890"/>
                <a:gd name="connsiteX5" fmla="*/ 560895 w 871980"/>
                <a:gd name="connsiteY5" fmla="*/ 148491 h 355890"/>
                <a:gd name="connsiteX6" fmla="*/ 692870 w 871980"/>
                <a:gd name="connsiteY6" fmla="*/ 337027 h 355890"/>
                <a:gd name="connsiteX7" fmla="*/ 772998 w 871980"/>
                <a:gd name="connsiteY7" fmla="*/ 157918 h 355890"/>
                <a:gd name="connsiteX8" fmla="*/ 867266 w 871980"/>
                <a:gd name="connsiteY8" fmla="*/ 2376 h 355890"/>
                <a:gd name="connsiteX9" fmla="*/ 871980 w 871980"/>
                <a:gd name="connsiteY9" fmla="*/ 346454 h 355890"/>
                <a:gd name="connsiteX0" fmla="*/ 0 w 1300899"/>
                <a:gd name="connsiteY0" fmla="*/ 292115 h 358112"/>
                <a:gd name="connsiteX1" fmla="*/ 84841 w 1300899"/>
                <a:gd name="connsiteY1" fmla="*/ 150713 h 358112"/>
                <a:gd name="connsiteX2" fmla="*/ 226243 w 1300899"/>
                <a:gd name="connsiteY2" fmla="*/ 358103 h 358112"/>
                <a:gd name="connsiteX3" fmla="*/ 348791 w 1300899"/>
                <a:gd name="connsiteY3" fmla="*/ 160140 h 358112"/>
                <a:gd name="connsiteX4" fmla="*/ 476053 w 1300899"/>
                <a:gd name="connsiteY4" fmla="*/ 343963 h 358112"/>
                <a:gd name="connsiteX5" fmla="*/ 560895 w 1300899"/>
                <a:gd name="connsiteY5" fmla="*/ 150713 h 358112"/>
                <a:gd name="connsiteX6" fmla="*/ 692870 w 1300899"/>
                <a:gd name="connsiteY6" fmla="*/ 339249 h 358112"/>
                <a:gd name="connsiteX7" fmla="*/ 772998 w 1300899"/>
                <a:gd name="connsiteY7" fmla="*/ 160140 h 358112"/>
                <a:gd name="connsiteX8" fmla="*/ 867266 w 1300899"/>
                <a:gd name="connsiteY8" fmla="*/ 4598 h 358112"/>
                <a:gd name="connsiteX9" fmla="*/ 1300899 w 1300899"/>
                <a:gd name="connsiteY9" fmla="*/ 343963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772998"/>
                <a:gd name="connsiteY0" fmla="*/ 142466 h 208463"/>
                <a:gd name="connsiteX1" fmla="*/ 84841 w 772998"/>
                <a:gd name="connsiteY1" fmla="*/ 1064 h 208463"/>
                <a:gd name="connsiteX2" fmla="*/ 226243 w 772998"/>
                <a:gd name="connsiteY2" fmla="*/ 208454 h 208463"/>
                <a:gd name="connsiteX3" fmla="*/ 348791 w 772998"/>
                <a:gd name="connsiteY3" fmla="*/ 10491 h 208463"/>
                <a:gd name="connsiteX4" fmla="*/ 476053 w 772998"/>
                <a:gd name="connsiteY4" fmla="*/ 194314 h 208463"/>
                <a:gd name="connsiteX5" fmla="*/ 560895 w 772998"/>
                <a:gd name="connsiteY5" fmla="*/ 1064 h 208463"/>
                <a:gd name="connsiteX6" fmla="*/ 692870 w 772998"/>
                <a:gd name="connsiteY6" fmla="*/ 189600 h 208463"/>
                <a:gd name="connsiteX7" fmla="*/ 772998 w 772998"/>
                <a:gd name="connsiteY7" fmla="*/ 10491 h 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998" h="208463">
                  <a:moveTo>
                    <a:pt x="0" y="142466"/>
                  </a:moveTo>
                  <a:cubicBezTo>
                    <a:pt x="23567" y="66266"/>
                    <a:pt x="47134" y="-9934"/>
                    <a:pt x="84841" y="1064"/>
                  </a:cubicBezTo>
                  <a:cubicBezTo>
                    <a:pt x="122548" y="12062"/>
                    <a:pt x="182251" y="206883"/>
                    <a:pt x="226243" y="208454"/>
                  </a:cubicBezTo>
                  <a:cubicBezTo>
                    <a:pt x="270235" y="210025"/>
                    <a:pt x="307156" y="12848"/>
                    <a:pt x="348791" y="10491"/>
                  </a:cubicBezTo>
                  <a:cubicBezTo>
                    <a:pt x="390426" y="8134"/>
                    <a:pt x="440702" y="195885"/>
                    <a:pt x="476053" y="194314"/>
                  </a:cubicBezTo>
                  <a:cubicBezTo>
                    <a:pt x="511404" y="192743"/>
                    <a:pt x="524759" y="1850"/>
                    <a:pt x="560895" y="1064"/>
                  </a:cubicBezTo>
                  <a:cubicBezTo>
                    <a:pt x="597031" y="278"/>
                    <a:pt x="657520" y="188029"/>
                    <a:pt x="692870" y="189600"/>
                  </a:cubicBezTo>
                  <a:cubicBezTo>
                    <a:pt x="728220" y="191171"/>
                    <a:pt x="743932" y="66266"/>
                    <a:pt x="772998" y="104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156358" y="3168190"/>
              <a:ext cx="633410" cy="2469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2156358" y="3633328"/>
              <a:ext cx="633410" cy="2428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92758" y="3396793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716495" y="3651296"/>
              <a:ext cx="5762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33065" y="341901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d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10686" y="2935128"/>
              <a:ext cx="311304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873170" y="2880849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873170" y="367301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04106" y="3168371"/>
              <a:ext cx="1240903" cy="714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76661" y="6492875"/>
            <a:ext cx="4472136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</a:t>
            </a:r>
            <a:r>
              <a:rPr lang="en-US" dirty="0" err="1" smtClean="0"/>
              <a:t>Dibaryons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766" y="5985386"/>
            <a:ext cx="812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Could the </a:t>
            </a:r>
            <a:r>
              <a:rPr lang="en-GB" dirty="0" err="1" smtClean="0"/>
              <a:t>dibaryon</a:t>
            </a:r>
            <a:r>
              <a:rPr lang="en-GB" dirty="0" smtClean="0"/>
              <a:t> be the cause of a decades old puzzle in the disintegration </a:t>
            </a:r>
          </a:p>
          <a:p>
            <a:r>
              <a:rPr lang="en-GB" dirty="0" smtClean="0"/>
              <a:t>of the simplest nucleus?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912153"/>
            <a:ext cx="528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S.J. Freedman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i="1" dirty="0"/>
              <a:t>Phys. Rev. </a:t>
            </a:r>
            <a:r>
              <a:rPr lang="en-US" dirty="0"/>
              <a:t>C48 1864 (1993)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Further hints..!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454414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800px-Wasa-setup-2d_100913_red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113"/>
            <a:ext cx="7620000" cy="4048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2644"/>
          </a:xfrm>
        </p:spPr>
        <p:txBody>
          <a:bodyPr/>
          <a:lstStyle/>
          <a:p>
            <a:r>
              <a:rPr lang="en-US" altLang="ru-RU" dirty="0"/>
              <a:t>WASA 4</a:t>
            </a:r>
            <a:r>
              <a:rPr lang="en-US" altLang="ru-RU" dirty="0">
                <a:sym typeface="Symbol" pitchFamily="18" charset="2"/>
              </a:rPr>
              <a:t></a:t>
            </a:r>
            <a:r>
              <a:rPr lang="en-US" altLang="ru-RU" dirty="0">
                <a:sym typeface="Mathematica1" pitchFamily="2" charset="2"/>
              </a:rPr>
              <a:t> Detector </a:t>
            </a:r>
            <a:endParaRPr lang="en-US" altLang="ru-RU" dirty="0"/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 flipV="1">
            <a:off x="3048000" y="2895600"/>
            <a:ext cx="2286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5" name="Line 5"/>
          <p:cNvSpPr>
            <a:spLocks noChangeShapeType="1"/>
          </p:cNvSpPr>
          <p:nvPr/>
        </p:nvSpPr>
        <p:spPr bwMode="auto">
          <a:xfrm>
            <a:off x="3048000" y="3810000"/>
            <a:ext cx="152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3260725" y="24733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184525" y="44545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grpSp>
        <p:nvGrpSpPr>
          <p:cNvPr id="476168" name="Group 8"/>
          <p:cNvGrpSpPr>
            <a:grpSpLocks/>
          </p:cNvGrpSpPr>
          <p:nvPr/>
        </p:nvGrpSpPr>
        <p:grpSpPr bwMode="auto">
          <a:xfrm>
            <a:off x="119063" y="3573463"/>
            <a:ext cx="398462" cy="431800"/>
            <a:chOff x="308" y="3884"/>
            <a:chExt cx="272" cy="272"/>
          </a:xfrm>
        </p:grpSpPr>
        <p:sp>
          <p:nvSpPr>
            <p:cNvPr id="476169" name="Oval 9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0" name="Text Box 10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ru-RU" sz="1800" dirty="0" smtClean="0">
                  <a:solidFill>
                    <a:schemeClr val="accent2"/>
                  </a:solidFill>
                  <a:latin typeface="Arial" charset="0"/>
                </a:rPr>
                <a:t>p</a:t>
              </a:r>
              <a:endParaRPr lang="en-GB" altLang="ru-RU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76171" name="Group 11"/>
          <p:cNvGrpSpPr>
            <a:grpSpLocks/>
          </p:cNvGrpSpPr>
          <p:nvPr/>
        </p:nvGrpSpPr>
        <p:grpSpPr bwMode="auto">
          <a:xfrm>
            <a:off x="2627313" y="3357563"/>
            <a:ext cx="1008063" cy="936625"/>
            <a:chOff x="340" y="3158"/>
            <a:chExt cx="635" cy="590"/>
          </a:xfrm>
        </p:grpSpPr>
        <p:sp>
          <p:nvSpPr>
            <p:cNvPr id="476172" name="Oval 12"/>
            <p:cNvSpPr>
              <a:spLocks noChangeArrowheads="1"/>
            </p:cNvSpPr>
            <p:nvPr/>
          </p:nvSpPr>
          <p:spPr bwMode="auto">
            <a:xfrm>
              <a:off x="340" y="3158"/>
              <a:ext cx="635" cy="59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ru-RU" sz="1800"/>
            </a:p>
          </p:txBody>
        </p:sp>
        <p:sp>
          <p:nvSpPr>
            <p:cNvPr id="476173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4000" b="1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en-US" altLang="ru-RU" sz="40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6174" name="Group 14"/>
          <p:cNvGrpSpPr>
            <a:grpSpLocks/>
          </p:cNvGrpSpPr>
          <p:nvPr/>
        </p:nvGrpSpPr>
        <p:grpSpPr bwMode="auto">
          <a:xfrm>
            <a:off x="2909888" y="3573474"/>
            <a:ext cx="398462" cy="579438"/>
            <a:chOff x="1033" y="3793"/>
            <a:chExt cx="272" cy="365"/>
          </a:xfrm>
        </p:grpSpPr>
        <p:sp>
          <p:nvSpPr>
            <p:cNvPr id="476175" name="Oval 15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6" name="Text Box 16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77" name="Group 17"/>
          <p:cNvGrpSpPr>
            <a:grpSpLocks/>
          </p:cNvGrpSpPr>
          <p:nvPr/>
        </p:nvGrpSpPr>
        <p:grpSpPr bwMode="auto">
          <a:xfrm>
            <a:off x="2909888" y="3284538"/>
            <a:ext cx="398462" cy="579437"/>
            <a:chOff x="1033" y="3793"/>
            <a:chExt cx="272" cy="365"/>
          </a:xfrm>
        </p:grpSpPr>
        <p:sp>
          <p:nvSpPr>
            <p:cNvPr id="476178" name="Oval 18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0" name="Group 20"/>
          <p:cNvGrpSpPr>
            <a:grpSpLocks/>
          </p:cNvGrpSpPr>
          <p:nvPr/>
        </p:nvGrpSpPr>
        <p:grpSpPr bwMode="auto">
          <a:xfrm>
            <a:off x="2878138" y="3573463"/>
            <a:ext cx="398462" cy="431800"/>
            <a:chOff x="308" y="3884"/>
            <a:chExt cx="272" cy="272"/>
          </a:xfrm>
        </p:grpSpPr>
        <p:sp>
          <p:nvSpPr>
            <p:cNvPr id="476181" name="Oval 21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2" name="Text Box 22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1800" dirty="0" smtClean="0">
                  <a:solidFill>
                    <a:srgbClr val="0033CC"/>
                  </a:solidFill>
                  <a:latin typeface="Arial" charset="0"/>
                </a:rPr>
                <a:t>n</a:t>
              </a:r>
              <a:endParaRPr lang="en-GB" altLang="ru-RU" sz="1800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476183" name="Group 23"/>
          <p:cNvGrpSpPr>
            <a:grpSpLocks/>
          </p:cNvGrpSpPr>
          <p:nvPr/>
        </p:nvGrpSpPr>
        <p:grpSpPr bwMode="auto">
          <a:xfrm>
            <a:off x="3059113" y="3573463"/>
            <a:ext cx="398462" cy="579437"/>
            <a:chOff x="1033" y="3793"/>
            <a:chExt cx="272" cy="365"/>
          </a:xfrm>
        </p:grpSpPr>
        <p:sp>
          <p:nvSpPr>
            <p:cNvPr id="476184" name="Oval 24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5" name="Text Box 25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 dirty="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6" name="Group 26"/>
          <p:cNvGrpSpPr>
            <a:grpSpLocks/>
          </p:cNvGrpSpPr>
          <p:nvPr/>
        </p:nvGrpSpPr>
        <p:grpSpPr bwMode="auto">
          <a:xfrm>
            <a:off x="2771775" y="3284538"/>
            <a:ext cx="398463" cy="579437"/>
            <a:chOff x="1033" y="3793"/>
            <a:chExt cx="272" cy="365"/>
          </a:xfrm>
        </p:grpSpPr>
        <p:sp>
          <p:nvSpPr>
            <p:cNvPr id="476187" name="Oval 27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7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0.3052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4.07407E-6 C -0.00104 -0.00186 -0.00277 -0.00301 -0.00347 -0.00533 C -0.0052 -0.01112 0.00191 -0.02061 0.00608 -0.01806 C 0.01077 -0.01551 0.01476 -0.01065 0.01893 -0.00718 C 0.02466 -0.00324 0.02639 -0.00024 0.03212 -0.00324 C 0.03525 -0.01181 0.03438 -0.01436 0.03091 -0.0213 C 0.02917 -0.02824 0.02726 -0.03565 0.02396 -0.04098 C 0.02257 -0.04676 0.02362 -0.04954 0.02414 -0.05556 C 0.03368 -0.06505 0.04914 -0.04514 0.05434 -0.04074 C 0.05834 -0.03912 0.0625 -0.03727 0.06667 -0.03588 C 0.07431 -0.04005 0.07865 -0.04954 0.07605 -0.05996 C 0.07657 -0.06621 0.07605 -0.07408 0.07379 -0.07871 C 0.07396 -0.08519 0.07379 -0.08241 0.07448 -0.08727 " pathEditMode="relative" rAng="2175231" ptsTypes="ffffffffffffA">
                                      <p:cBhvr>
                                        <p:cTn id="51" dur="2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39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064 C 0.00416 -0.00139 -0.00052 -0.01273 0.0026 -0.00185 C 0.00399 0.00301 0.00486 0.00093 0.0059 0.00579 C 0.00659 0.00903 0.00764 0.01574 0.00764 0.01598 C 0.00503 0.02338 0.00538 0.02894 -0.00139 0.02547 C -0.01042 0.025 -0.01719 0.01783 -0.02431 0.01135 C -0.02778 0.0088 -0.02917 0.00602 -0.03368 0.0088 C -0.03594 0.00973 -0.03976 0.01389 -0.03976 0.01436 C -0.04323 0.02431 -0.04028 0.02778 -0.03768 0.03611 C -0.03664 0.03936 -0.03733 0.04352 -0.03594 0.04584 C -0.029 0.05556 -0.02118 0.06412 -0.01407 0.07269 C -0.01354 0.08426 -0.01528 0.08843 -0.02431 0.09121 C -0.02674 0.09213 -0.03039 0.0926 -0.03264 0.09167 C -0.0349 0.09074 -0.03889 0.08843 -0.03889 0.08889 C -0.04358 0.08797 -0.0474 0.08704 -0.05104 0.08264 " pathEditMode="relative" rAng="2419792" ptsTypes="ffffffffffffffA">
                                      <p:cBhvr>
                                        <p:cTn id="53" dur="2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1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1 L 0.32066 -0.094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4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4.07407E-6 C 0.00782 -0.00208 -0.00191 -4.07407E-6 0.00712 -0.00023 C 0.01077 -0.00069 0.00973 -0.00208 0.01355 -0.00231 C 0.01598 -0.00231 0.02101 -0.00115 0.02118 -0.00092 C 0.02552 0.0044 0.02952 0.00579 0.025 0.01297 C 0.02153 0.02431 0.01441 0.0301 0.00747 0.0375 C 0.00452 0.04098 0.00209 0.04167 0.00261 0.04815 C 0.00278 0.05116 0.00434 0.05695 0.00452 0.05741 C 0.01007 0.06459 0.01355 0.06204 0.02049 0.06158 C 0.02292 0.06112 0.0257 0.0632 0.02813 0.06227 C 0.03681 0.05649 0.04532 0.04977 0.05417 0.04329 C 0.06233 0.04607 0.06459 0.04954 0.06372 0.06158 C 0.0632 0.06482 0.0625 0.06922 0.06111 0.07199 C 0.0599 0.07431 0.05695 0.07871 0.05695 0.07871 C 0.05504 0.08449 0.05296 0.08912 0.04861 0.09213 " pathEditMode="relative" rAng="-1855440" ptsTypes="ffffffffffffffA">
                                      <p:cBhvr>
                                        <p:cTn id="57" dur="2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7037E-7 C -0.00156 0.00116 -0.00278 0.00324 -0.00451 0.0037 C -0.00903 0.00509 -0.01458 -0.00602 -0.01232 -0.01088 C -0.00955 -0.01667 -0.00538 -0.02107 -0.00191 -0.02616 C 0.00174 -0.03287 0.00434 -0.03449 0.00313 -0.04282 C -0.00278 -0.04815 -0.00469 -0.04769 -0.01041 -0.04421 C -0.0158 -0.04306 -0.0217 -0.0419 -0.02621 -0.03843 C -0.03073 -0.0375 -0.03264 -0.03958 -0.0368 -0.04097 C -0.04236 -0.05532 -0.02482 -0.07222 -0.02066 -0.07824 C -0.01892 -0.08333 -0.01684 -0.08843 -0.0151 -0.09375 C -0.01684 -0.1044 -0.02309 -0.11134 -0.03125 -0.10995 C -0.03576 -0.11157 -0.04166 -0.1125 -0.04548 -0.11019 C -0.05017 -0.11157 -0.04809 -0.11088 -0.05156 -0.11273 " pathEditMode="relative" rAng="-2630560" ptsTypes="ffffffffffffA">
                                      <p:cBhvr>
                                        <p:cTn id="59" dur="2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 photodisintegration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5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2"/>
            <a:ext cx="3816424" cy="47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990" y="506181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endParaRPr lang="en-US" dirty="0" smtClean="0"/>
          </a:p>
          <a:p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45306" y="5055092"/>
            <a:ext cx="0" cy="1008112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46924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0686" y="2880849"/>
            <a:ext cx="2951409" cy="1249366"/>
            <a:chOff x="210686" y="2880849"/>
            <a:chExt cx="2951409" cy="1249366"/>
          </a:xfrm>
        </p:grpSpPr>
        <p:sp>
          <p:nvSpPr>
            <p:cNvPr id="11" name="Полилиния 10"/>
            <p:cNvSpPr/>
            <p:nvPr/>
          </p:nvSpPr>
          <p:spPr>
            <a:xfrm rot="1048005">
              <a:off x="535455" y="3261037"/>
              <a:ext cx="772998" cy="208463"/>
            </a:xfrm>
            <a:custGeom>
              <a:avLst/>
              <a:gdLst>
                <a:gd name="connsiteX0" fmla="*/ 0 w 834272"/>
                <a:gd name="connsiteY0" fmla="*/ 142465 h 208462"/>
                <a:gd name="connsiteX1" fmla="*/ 84841 w 834272"/>
                <a:gd name="connsiteY1" fmla="*/ 1063 h 208462"/>
                <a:gd name="connsiteX2" fmla="*/ 226243 w 834272"/>
                <a:gd name="connsiteY2" fmla="*/ 208453 h 208462"/>
                <a:gd name="connsiteX3" fmla="*/ 348791 w 834272"/>
                <a:gd name="connsiteY3" fmla="*/ 10490 h 208462"/>
                <a:gd name="connsiteX4" fmla="*/ 476053 w 834272"/>
                <a:gd name="connsiteY4" fmla="*/ 194313 h 208462"/>
                <a:gd name="connsiteX5" fmla="*/ 560895 w 834272"/>
                <a:gd name="connsiteY5" fmla="*/ 1063 h 208462"/>
                <a:gd name="connsiteX6" fmla="*/ 692870 w 834272"/>
                <a:gd name="connsiteY6" fmla="*/ 189599 h 208462"/>
                <a:gd name="connsiteX7" fmla="*/ 772998 w 834272"/>
                <a:gd name="connsiteY7" fmla="*/ 10490 h 208462"/>
                <a:gd name="connsiteX8" fmla="*/ 772998 w 834272"/>
                <a:gd name="connsiteY8" fmla="*/ 10490 h 208462"/>
                <a:gd name="connsiteX9" fmla="*/ 834272 w 834272"/>
                <a:gd name="connsiteY9" fmla="*/ 67051 h 208462"/>
                <a:gd name="connsiteX0" fmla="*/ 0 w 871980"/>
                <a:gd name="connsiteY0" fmla="*/ 142465 h 208462"/>
                <a:gd name="connsiteX1" fmla="*/ 84841 w 871980"/>
                <a:gd name="connsiteY1" fmla="*/ 1063 h 208462"/>
                <a:gd name="connsiteX2" fmla="*/ 226243 w 871980"/>
                <a:gd name="connsiteY2" fmla="*/ 208453 h 208462"/>
                <a:gd name="connsiteX3" fmla="*/ 348791 w 871980"/>
                <a:gd name="connsiteY3" fmla="*/ 10490 h 208462"/>
                <a:gd name="connsiteX4" fmla="*/ 476053 w 871980"/>
                <a:gd name="connsiteY4" fmla="*/ 194313 h 208462"/>
                <a:gd name="connsiteX5" fmla="*/ 560895 w 871980"/>
                <a:gd name="connsiteY5" fmla="*/ 1063 h 208462"/>
                <a:gd name="connsiteX6" fmla="*/ 692870 w 871980"/>
                <a:gd name="connsiteY6" fmla="*/ 189599 h 208462"/>
                <a:gd name="connsiteX7" fmla="*/ 772998 w 871980"/>
                <a:gd name="connsiteY7" fmla="*/ 10490 h 208462"/>
                <a:gd name="connsiteX8" fmla="*/ 772998 w 871980"/>
                <a:gd name="connsiteY8" fmla="*/ 10490 h 208462"/>
                <a:gd name="connsiteX9" fmla="*/ 871980 w 871980"/>
                <a:gd name="connsiteY9" fmla="*/ 199026 h 208462"/>
                <a:gd name="connsiteX0" fmla="*/ 0 w 872645"/>
                <a:gd name="connsiteY0" fmla="*/ 287517 h 353514"/>
                <a:gd name="connsiteX1" fmla="*/ 84841 w 872645"/>
                <a:gd name="connsiteY1" fmla="*/ 146115 h 353514"/>
                <a:gd name="connsiteX2" fmla="*/ 226243 w 872645"/>
                <a:gd name="connsiteY2" fmla="*/ 353505 h 353514"/>
                <a:gd name="connsiteX3" fmla="*/ 348791 w 872645"/>
                <a:gd name="connsiteY3" fmla="*/ 155542 h 353514"/>
                <a:gd name="connsiteX4" fmla="*/ 476053 w 872645"/>
                <a:gd name="connsiteY4" fmla="*/ 339365 h 353514"/>
                <a:gd name="connsiteX5" fmla="*/ 560895 w 872645"/>
                <a:gd name="connsiteY5" fmla="*/ 146115 h 353514"/>
                <a:gd name="connsiteX6" fmla="*/ 692870 w 872645"/>
                <a:gd name="connsiteY6" fmla="*/ 334651 h 353514"/>
                <a:gd name="connsiteX7" fmla="*/ 772998 w 872645"/>
                <a:gd name="connsiteY7" fmla="*/ 155542 h 353514"/>
                <a:gd name="connsiteX8" fmla="*/ 867266 w 872645"/>
                <a:gd name="connsiteY8" fmla="*/ 0 h 353514"/>
                <a:gd name="connsiteX9" fmla="*/ 871980 w 872645"/>
                <a:gd name="connsiteY9" fmla="*/ 344078 h 353514"/>
                <a:gd name="connsiteX0" fmla="*/ 0 w 871980"/>
                <a:gd name="connsiteY0" fmla="*/ 289893 h 355890"/>
                <a:gd name="connsiteX1" fmla="*/ 84841 w 871980"/>
                <a:gd name="connsiteY1" fmla="*/ 148491 h 355890"/>
                <a:gd name="connsiteX2" fmla="*/ 226243 w 871980"/>
                <a:gd name="connsiteY2" fmla="*/ 355881 h 355890"/>
                <a:gd name="connsiteX3" fmla="*/ 348791 w 871980"/>
                <a:gd name="connsiteY3" fmla="*/ 157918 h 355890"/>
                <a:gd name="connsiteX4" fmla="*/ 476053 w 871980"/>
                <a:gd name="connsiteY4" fmla="*/ 341741 h 355890"/>
                <a:gd name="connsiteX5" fmla="*/ 560895 w 871980"/>
                <a:gd name="connsiteY5" fmla="*/ 148491 h 355890"/>
                <a:gd name="connsiteX6" fmla="*/ 692870 w 871980"/>
                <a:gd name="connsiteY6" fmla="*/ 337027 h 355890"/>
                <a:gd name="connsiteX7" fmla="*/ 772998 w 871980"/>
                <a:gd name="connsiteY7" fmla="*/ 157918 h 355890"/>
                <a:gd name="connsiteX8" fmla="*/ 867266 w 871980"/>
                <a:gd name="connsiteY8" fmla="*/ 2376 h 355890"/>
                <a:gd name="connsiteX9" fmla="*/ 871980 w 871980"/>
                <a:gd name="connsiteY9" fmla="*/ 346454 h 355890"/>
                <a:gd name="connsiteX0" fmla="*/ 0 w 1300899"/>
                <a:gd name="connsiteY0" fmla="*/ 292115 h 358112"/>
                <a:gd name="connsiteX1" fmla="*/ 84841 w 1300899"/>
                <a:gd name="connsiteY1" fmla="*/ 150713 h 358112"/>
                <a:gd name="connsiteX2" fmla="*/ 226243 w 1300899"/>
                <a:gd name="connsiteY2" fmla="*/ 358103 h 358112"/>
                <a:gd name="connsiteX3" fmla="*/ 348791 w 1300899"/>
                <a:gd name="connsiteY3" fmla="*/ 160140 h 358112"/>
                <a:gd name="connsiteX4" fmla="*/ 476053 w 1300899"/>
                <a:gd name="connsiteY4" fmla="*/ 343963 h 358112"/>
                <a:gd name="connsiteX5" fmla="*/ 560895 w 1300899"/>
                <a:gd name="connsiteY5" fmla="*/ 150713 h 358112"/>
                <a:gd name="connsiteX6" fmla="*/ 692870 w 1300899"/>
                <a:gd name="connsiteY6" fmla="*/ 339249 h 358112"/>
                <a:gd name="connsiteX7" fmla="*/ 772998 w 1300899"/>
                <a:gd name="connsiteY7" fmla="*/ 160140 h 358112"/>
                <a:gd name="connsiteX8" fmla="*/ 867266 w 1300899"/>
                <a:gd name="connsiteY8" fmla="*/ 4598 h 358112"/>
                <a:gd name="connsiteX9" fmla="*/ 1300899 w 1300899"/>
                <a:gd name="connsiteY9" fmla="*/ 343963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867266"/>
                <a:gd name="connsiteY0" fmla="*/ 292115 h 358112"/>
                <a:gd name="connsiteX1" fmla="*/ 84841 w 867266"/>
                <a:gd name="connsiteY1" fmla="*/ 150713 h 358112"/>
                <a:gd name="connsiteX2" fmla="*/ 226243 w 867266"/>
                <a:gd name="connsiteY2" fmla="*/ 358103 h 358112"/>
                <a:gd name="connsiteX3" fmla="*/ 348791 w 867266"/>
                <a:gd name="connsiteY3" fmla="*/ 160140 h 358112"/>
                <a:gd name="connsiteX4" fmla="*/ 476053 w 867266"/>
                <a:gd name="connsiteY4" fmla="*/ 343963 h 358112"/>
                <a:gd name="connsiteX5" fmla="*/ 560895 w 867266"/>
                <a:gd name="connsiteY5" fmla="*/ 150713 h 358112"/>
                <a:gd name="connsiteX6" fmla="*/ 692870 w 867266"/>
                <a:gd name="connsiteY6" fmla="*/ 339249 h 358112"/>
                <a:gd name="connsiteX7" fmla="*/ 772998 w 867266"/>
                <a:gd name="connsiteY7" fmla="*/ 160140 h 358112"/>
                <a:gd name="connsiteX8" fmla="*/ 867266 w 867266"/>
                <a:gd name="connsiteY8" fmla="*/ 4598 h 358112"/>
                <a:gd name="connsiteX0" fmla="*/ 0 w 772998"/>
                <a:gd name="connsiteY0" fmla="*/ 142466 h 208463"/>
                <a:gd name="connsiteX1" fmla="*/ 84841 w 772998"/>
                <a:gd name="connsiteY1" fmla="*/ 1064 h 208463"/>
                <a:gd name="connsiteX2" fmla="*/ 226243 w 772998"/>
                <a:gd name="connsiteY2" fmla="*/ 208454 h 208463"/>
                <a:gd name="connsiteX3" fmla="*/ 348791 w 772998"/>
                <a:gd name="connsiteY3" fmla="*/ 10491 h 208463"/>
                <a:gd name="connsiteX4" fmla="*/ 476053 w 772998"/>
                <a:gd name="connsiteY4" fmla="*/ 194314 h 208463"/>
                <a:gd name="connsiteX5" fmla="*/ 560895 w 772998"/>
                <a:gd name="connsiteY5" fmla="*/ 1064 h 208463"/>
                <a:gd name="connsiteX6" fmla="*/ 692870 w 772998"/>
                <a:gd name="connsiteY6" fmla="*/ 189600 h 208463"/>
                <a:gd name="connsiteX7" fmla="*/ 772998 w 772998"/>
                <a:gd name="connsiteY7" fmla="*/ 10491 h 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998" h="208463">
                  <a:moveTo>
                    <a:pt x="0" y="142466"/>
                  </a:moveTo>
                  <a:cubicBezTo>
                    <a:pt x="23567" y="66266"/>
                    <a:pt x="47134" y="-9934"/>
                    <a:pt x="84841" y="1064"/>
                  </a:cubicBezTo>
                  <a:cubicBezTo>
                    <a:pt x="122548" y="12062"/>
                    <a:pt x="182251" y="206883"/>
                    <a:pt x="226243" y="208454"/>
                  </a:cubicBezTo>
                  <a:cubicBezTo>
                    <a:pt x="270235" y="210025"/>
                    <a:pt x="307156" y="12848"/>
                    <a:pt x="348791" y="10491"/>
                  </a:cubicBezTo>
                  <a:cubicBezTo>
                    <a:pt x="390426" y="8134"/>
                    <a:pt x="440702" y="195885"/>
                    <a:pt x="476053" y="194314"/>
                  </a:cubicBezTo>
                  <a:cubicBezTo>
                    <a:pt x="511404" y="192743"/>
                    <a:pt x="524759" y="1850"/>
                    <a:pt x="560895" y="1064"/>
                  </a:cubicBezTo>
                  <a:cubicBezTo>
                    <a:pt x="597031" y="278"/>
                    <a:pt x="657520" y="188029"/>
                    <a:pt x="692870" y="189600"/>
                  </a:cubicBezTo>
                  <a:cubicBezTo>
                    <a:pt x="728220" y="191171"/>
                    <a:pt x="743932" y="66266"/>
                    <a:pt x="772998" y="104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156358" y="3168190"/>
              <a:ext cx="633410" cy="2469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2156358" y="3633328"/>
              <a:ext cx="633410" cy="2428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92758" y="3396793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716495" y="3651296"/>
              <a:ext cx="5762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33065" y="341901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d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10686" y="2935128"/>
              <a:ext cx="311304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873170" y="2880849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873170" y="367301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04106" y="3168371"/>
              <a:ext cx="1240903" cy="714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𝛾</m:t>
                      </m:r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→</m:t>
                      </m:r>
                      <m:r>
                        <a:rPr lang="en-GB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7059"/>
            <a:ext cx="4392564" cy="4154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28184" y="3916362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5536" y="1529984"/>
            <a:ext cx="3645605" cy="1495127"/>
            <a:chOff x="4887455" y="1123733"/>
            <a:chExt cx="3645605" cy="1495127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292973" y="1442523"/>
              <a:ext cx="2979737" cy="935037"/>
              <a:chOff x="3316" y="2478"/>
              <a:chExt cx="1877" cy="589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536" cy="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477" y="2478"/>
                <a:ext cx="490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513" y="2568"/>
                <a:ext cx="227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4513" y="2750"/>
                <a:ext cx="317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V="1">
                <a:off x="3316" y="2870"/>
                <a:ext cx="3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4694" y="2704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830" y="2795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616948" y="2161660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6616948" y="122662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8244135" y="170128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d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7985373" y="20902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7913935" y="12266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004048" y="112373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Symbol" panose="05050102010706020507" pitchFamily="18" charset="2"/>
                </a:rPr>
                <a:t>g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20751335">
              <a:off x="5274637" y="1526935"/>
              <a:ext cx="451104" cy="568692"/>
            </a:xfrm>
            <a:custGeom>
              <a:avLst/>
              <a:gdLst>
                <a:gd name="connsiteX0" fmla="*/ 0 w 451104"/>
                <a:gd name="connsiteY0" fmla="*/ 44436 h 568692"/>
                <a:gd name="connsiteX1" fmla="*/ 121920 w 451104"/>
                <a:gd name="connsiteY1" fmla="*/ 7860 h 568692"/>
                <a:gd name="connsiteX2" fmla="*/ 85344 w 451104"/>
                <a:gd name="connsiteY2" fmla="*/ 178548 h 568692"/>
                <a:gd name="connsiteX3" fmla="*/ 231648 w 451104"/>
                <a:gd name="connsiteY3" fmla="*/ 166356 h 568692"/>
                <a:gd name="connsiteX4" fmla="*/ 170688 w 451104"/>
                <a:gd name="connsiteY4" fmla="*/ 300468 h 568692"/>
                <a:gd name="connsiteX5" fmla="*/ 316992 w 451104"/>
                <a:gd name="connsiteY5" fmla="*/ 288276 h 568692"/>
                <a:gd name="connsiteX6" fmla="*/ 292608 w 451104"/>
                <a:gd name="connsiteY6" fmla="*/ 434580 h 568692"/>
                <a:gd name="connsiteX7" fmla="*/ 402336 w 451104"/>
                <a:gd name="connsiteY7" fmla="*/ 422388 h 568692"/>
                <a:gd name="connsiteX8" fmla="*/ 377952 w 451104"/>
                <a:gd name="connsiteY8" fmla="*/ 544308 h 568692"/>
                <a:gd name="connsiteX9" fmla="*/ 377952 w 451104"/>
                <a:gd name="connsiteY9" fmla="*/ 544308 h 568692"/>
                <a:gd name="connsiteX10" fmla="*/ 451104 w 451104"/>
                <a:gd name="connsiteY10" fmla="*/ 568692 h 56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04" h="568692">
                  <a:moveTo>
                    <a:pt x="0" y="44436"/>
                  </a:moveTo>
                  <a:cubicBezTo>
                    <a:pt x="53848" y="14972"/>
                    <a:pt x="107696" y="-14492"/>
                    <a:pt x="121920" y="7860"/>
                  </a:cubicBezTo>
                  <a:cubicBezTo>
                    <a:pt x="136144" y="30212"/>
                    <a:pt x="67056" y="152132"/>
                    <a:pt x="85344" y="178548"/>
                  </a:cubicBezTo>
                  <a:cubicBezTo>
                    <a:pt x="103632" y="204964"/>
                    <a:pt x="217424" y="146036"/>
                    <a:pt x="231648" y="166356"/>
                  </a:cubicBezTo>
                  <a:cubicBezTo>
                    <a:pt x="245872" y="186676"/>
                    <a:pt x="156464" y="280148"/>
                    <a:pt x="170688" y="300468"/>
                  </a:cubicBezTo>
                  <a:cubicBezTo>
                    <a:pt x="184912" y="320788"/>
                    <a:pt x="296672" y="265924"/>
                    <a:pt x="316992" y="288276"/>
                  </a:cubicBezTo>
                  <a:cubicBezTo>
                    <a:pt x="337312" y="310628"/>
                    <a:pt x="278384" y="412228"/>
                    <a:pt x="292608" y="434580"/>
                  </a:cubicBezTo>
                  <a:cubicBezTo>
                    <a:pt x="306832" y="456932"/>
                    <a:pt x="388112" y="404100"/>
                    <a:pt x="402336" y="422388"/>
                  </a:cubicBezTo>
                  <a:cubicBezTo>
                    <a:pt x="416560" y="440676"/>
                    <a:pt x="377952" y="544308"/>
                    <a:pt x="377952" y="544308"/>
                  </a:cubicBezTo>
                  <a:lnTo>
                    <a:pt x="377952" y="544308"/>
                  </a:lnTo>
                  <a:cubicBezTo>
                    <a:pt x="390144" y="548372"/>
                    <a:pt x="442976" y="566660"/>
                    <a:pt x="451104" y="56869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887455" y="1879777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d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5429" y="3284984"/>
            <a:ext cx="4647698" cy="1752401"/>
            <a:chOff x="55429" y="3284984"/>
            <a:chExt cx="4647698" cy="1752401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759375" y="4077444"/>
              <a:ext cx="1236662" cy="647700"/>
              <a:chOff x="1761788" y="4912578"/>
              <a:chExt cx="1236662" cy="647700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>
                <a:off x="2423775" y="4912578"/>
                <a:ext cx="360362" cy="2889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 flipV="1">
                <a:off x="2423775" y="5201503"/>
                <a:ext cx="503237" cy="3587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12"/>
              <p:cNvSpPr>
                <a:spLocks noChangeArrowheads="1"/>
              </p:cNvSpPr>
              <p:nvPr/>
            </p:nvSpPr>
            <p:spPr bwMode="auto">
              <a:xfrm rot="19882448">
                <a:off x="1761788" y="4969728"/>
                <a:ext cx="72072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 rot="1393872">
                <a:off x="1761788" y="5374540"/>
                <a:ext cx="72072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5"/>
              <p:cNvSpPr>
                <a:spLocks noChangeArrowheads="1"/>
              </p:cNvSpPr>
              <p:nvPr/>
            </p:nvSpPr>
            <p:spPr bwMode="auto">
              <a:xfrm>
                <a:off x="2711113" y="5128478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304540" y="4696073"/>
              <a:ext cx="850900" cy="1000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3306127" y="3861048"/>
              <a:ext cx="777875" cy="714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3363277" y="4003923"/>
              <a:ext cx="360362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V="1">
              <a:off x="3363277" y="4292848"/>
              <a:ext cx="503237" cy="3587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V="1">
              <a:off x="382836" y="4360510"/>
              <a:ext cx="6032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 rot="19882448">
              <a:off x="2701290" y="4061073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 rot="1393872">
              <a:off x="2701290" y="4465885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1923415" y="4219823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3650615" y="4219823"/>
              <a:ext cx="287337" cy="2889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3866515" y="4364285"/>
              <a:ext cx="57626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787015" y="4580185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2787015" y="3645148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414202" y="4119810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d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4155440" y="4508748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084002" y="3645148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488816" y="3284984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Symbol" panose="05050102010706020507" pitchFamily="18" charset="2"/>
                </a:rPr>
                <a:t>g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rot="20751335">
              <a:off x="813347" y="3541572"/>
              <a:ext cx="451104" cy="568692"/>
            </a:xfrm>
            <a:custGeom>
              <a:avLst/>
              <a:gdLst>
                <a:gd name="connsiteX0" fmla="*/ 0 w 451104"/>
                <a:gd name="connsiteY0" fmla="*/ 44436 h 568692"/>
                <a:gd name="connsiteX1" fmla="*/ 121920 w 451104"/>
                <a:gd name="connsiteY1" fmla="*/ 7860 h 568692"/>
                <a:gd name="connsiteX2" fmla="*/ 85344 w 451104"/>
                <a:gd name="connsiteY2" fmla="*/ 178548 h 568692"/>
                <a:gd name="connsiteX3" fmla="*/ 231648 w 451104"/>
                <a:gd name="connsiteY3" fmla="*/ 166356 h 568692"/>
                <a:gd name="connsiteX4" fmla="*/ 170688 w 451104"/>
                <a:gd name="connsiteY4" fmla="*/ 300468 h 568692"/>
                <a:gd name="connsiteX5" fmla="*/ 316992 w 451104"/>
                <a:gd name="connsiteY5" fmla="*/ 288276 h 568692"/>
                <a:gd name="connsiteX6" fmla="*/ 292608 w 451104"/>
                <a:gd name="connsiteY6" fmla="*/ 434580 h 568692"/>
                <a:gd name="connsiteX7" fmla="*/ 402336 w 451104"/>
                <a:gd name="connsiteY7" fmla="*/ 422388 h 568692"/>
                <a:gd name="connsiteX8" fmla="*/ 377952 w 451104"/>
                <a:gd name="connsiteY8" fmla="*/ 544308 h 568692"/>
                <a:gd name="connsiteX9" fmla="*/ 377952 w 451104"/>
                <a:gd name="connsiteY9" fmla="*/ 544308 h 568692"/>
                <a:gd name="connsiteX10" fmla="*/ 451104 w 451104"/>
                <a:gd name="connsiteY10" fmla="*/ 568692 h 56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04" h="568692">
                  <a:moveTo>
                    <a:pt x="0" y="44436"/>
                  </a:moveTo>
                  <a:cubicBezTo>
                    <a:pt x="53848" y="14972"/>
                    <a:pt x="107696" y="-14492"/>
                    <a:pt x="121920" y="7860"/>
                  </a:cubicBezTo>
                  <a:cubicBezTo>
                    <a:pt x="136144" y="30212"/>
                    <a:pt x="67056" y="152132"/>
                    <a:pt x="85344" y="178548"/>
                  </a:cubicBezTo>
                  <a:cubicBezTo>
                    <a:pt x="103632" y="204964"/>
                    <a:pt x="217424" y="146036"/>
                    <a:pt x="231648" y="166356"/>
                  </a:cubicBezTo>
                  <a:cubicBezTo>
                    <a:pt x="245872" y="186676"/>
                    <a:pt x="156464" y="280148"/>
                    <a:pt x="170688" y="300468"/>
                  </a:cubicBezTo>
                  <a:cubicBezTo>
                    <a:pt x="184912" y="320788"/>
                    <a:pt x="296672" y="265924"/>
                    <a:pt x="316992" y="288276"/>
                  </a:cubicBezTo>
                  <a:cubicBezTo>
                    <a:pt x="337312" y="310628"/>
                    <a:pt x="278384" y="412228"/>
                    <a:pt x="292608" y="434580"/>
                  </a:cubicBezTo>
                  <a:cubicBezTo>
                    <a:pt x="306832" y="456932"/>
                    <a:pt x="388112" y="404100"/>
                    <a:pt x="402336" y="422388"/>
                  </a:cubicBezTo>
                  <a:cubicBezTo>
                    <a:pt x="416560" y="440676"/>
                    <a:pt x="377952" y="544308"/>
                    <a:pt x="377952" y="544308"/>
                  </a:cubicBezTo>
                  <a:lnTo>
                    <a:pt x="377952" y="544308"/>
                  </a:lnTo>
                  <a:cubicBezTo>
                    <a:pt x="390144" y="548372"/>
                    <a:pt x="442976" y="566660"/>
                    <a:pt x="451104" y="56869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55429" y="413119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d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296470" y="4077444"/>
              <a:ext cx="0" cy="618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5AF05-6CAD-4718-B161-64DA861C9853}" type="slidenum">
              <a:rPr lang="de-DE"/>
              <a:pPr/>
              <a:t>42</a:t>
            </a:fld>
            <a:endParaRPr lang="de-DE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d* </a:t>
            </a:r>
            <a:r>
              <a:rPr lang="de-DE" dirty="0" err="1"/>
              <a:t>Resonance</a:t>
            </a:r>
            <a:endParaRPr lang="de-DE" dirty="0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391322" y="1340768"/>
            <a:ext cx="8258175" cy="452431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channel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branching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status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------------------------------------------------------------------------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  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15 %       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+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25 %                     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7 %                      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(12 %,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predicted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+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(31 %,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predicted</a:t>
            </a:r>
            <a:r>
              <a:rPr lang="de-DE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HADES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np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(10 %, </a:t>
            </a:r>
            <a:r>
              <a:rPr 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predicted</a:t>
            </a: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de-DE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de-DE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Fäldt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de-DE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Wilkin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PLB 701 (2011) 619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</a:t>
            </a:r>
            <a:r>
              <a:rPr lang="de-DE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Albaladejo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de-DE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Oset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Phys.Rev</a:t>
            </a: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C88 (2013) </a:t>
            </a:r>
            <a:r>
              <a:rPr lang="de-DE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014006</a:t>
            </a:r>
            <a:endParaRPr lang="de-DE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43</a:t>
            </a:fld>
            <a:endParaRPr lang="en-US"/>
          </a:p>
        </p:txBody>
      </p:sp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82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4929" y="7029400"/>
            <a:ext cx="3352800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Angular distribution in the peak</a:t>
            </a:r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pic>
        <p:nvPicPr>
          <p:cNvPr id="665612" name="Picture 12" descr="ang_d_peak_sys_large_fonts_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4038600" cy="273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3" name="Picture 13" descr="ang_pi_CMS_peak_large_fonts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96975"/>
            <a:ext cx="4038600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14" name="Line 14"/>
          <p:cNvSpPr>
            <a:spLocks noChangeShapeType="1"/>
          </p:cNvSpPr>
          <p:nvPr/>
        </p:nvSpPr>
        <p:spPr bwMode="auto">
          <a:xfrm>
            <a:off x="539750" y="45085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15" name="Line 15"/>
          <p:cNvSpPr>
            <a:spLocks noChangeShapeType="1"/>
          </p:cNvSpPr>
          <p:nvPr/>
        </p:nvSpPr>
        <p:spPr bwMode="auto">
          <a:xfrm>
            <a:off x="539750" y="4941888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16" name="Text Box 16"/>
          <p:cNvSpPr txBox="1">
            <a:spLocks noChangeArrowheads="1"/>
          </p:cNvSpPr>
          <p:nvPr/>
        </p:nvSpPr>
        <p:spPr bwMode="auto">
          <a:xfrm>
            <a:off x="1958975" y="4140200"/>
            <a:ext cx="197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J=3 (3D3)</a:t>
            </a:r>
          </a:p>
        </p:txBody>
      </p:sp>
      <p:sp>
        <p:nvSpPr>
          <p:cNvPr id="665617" name="Text Box 17"/>
          <p:cNvSpPr txBox="1">
            <a:spLocks noChangeArrowheads="1"/>
          </p:cNvSpPr>
          <p:nvPr/>
        </p:nvSpPr>
        <p:spPr bwMode="auto">
          <a:xfrm>
            <a:off x="1908175" y="4624388"/>
            <a:ext cx="1978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J=1 (3D1)</a:t>
            </a:r>
          </a:p>
        </p:txBody>
      </p:sp>
      <p:sp>
        <p:nvSpPr>
          <p:cNvPr id="665618" name="Text Box 18"/>
          <p:cNvSpPr txBox="1">
            <a:spLocks noChangeArrowheads="1"/>
          </p:cNvSpPr>
          <p:nvPr/>
        </p:nvSpPr>
        <p:spPr bwMode="auto">
          <a:xfrm>
            <a:off x="2700338" y="55165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Quantum numbers I=0, J=3</a:t>
            </a:r>
          </a:p>
        </p:txBody>
      </p:sp>
      <p:sp>
        <p:nvSpPr>
          <p:cNvPr id="665619" name="Line 19"/>
          <p:cNvSpPr>
            <a:spLocks noChangeShapeType="1"/>
          </p:cNvSpPr>
          <p:nvPr/>
        </p:nvSpPr>
        <p:spPr bwMode="auto">
          <a:xfrm>
            <a:off x="3924300" y="4581525"/>
            <a:ext cx="10795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44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AutoShape 2"/>
          <p:cNvSpPr>
            <a:spLocks noChangeArrowheads="1"/>
          </p:cNvSpPr>
          <p:nvPr/>
        </p:nvSpPr>
        <p:spPr bwMode="auto">
          <a:xfrm>
            <a:off x="7596188" y="5157788"/>
            <a:ext cx="1152525" cy="7191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889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688975"/>
          </a:xfrm>
        </p:spPr>
        <p:txBody>
          <a:bodyPr/>
          <a:lstStyle/>
          <a:p>
            <a:r>
              <a:rPr lang="en-US" sz="3600"/>
              <a:t>Quantum numbers of the structure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720725"/>
          </a:xfrm>
        </p:spPr>
        <p:txBody>
          <a:bodyPr/>
          <a:lstStyle/>
          <a:p>
            <a:pPr lvl="1">
              <a:buFontTx/>
              <a:buNone/>
            </a:pPr>
            <a:r>
              <a:rPr lang="en-US"/>
              <a:t>Antisymmetrization:  J</a:t>
            </a:r>
            <a:r>
              <a:rPr lang="en-US" baseline="30000"/>
              <a:t>p</a:t>
            </a:r>
            <a:r>
              <a:rPr lang="en-US"/>
              <a:t>=1</a:t>
            </a:r>
            <a:r>
              <a:rPr lang="en-US" baseline="30000"/>
              <a:t>+</a:t>
            </a:r>
            <a:r>
              <a:rPr lang="en-US"/>
              <a:t>or 3</a:t>
            </a:r>
            <a:r>
              <a:rPr lang="en-US" baseline="30000"/>
              <a:t>+</a:t>
            </a:r>
            <a:r>
              <a:rPr lang="en-US"/>
              <a:t> : if  L</a:t>
            </a:r>
            <a:r>
              <a:rPr lang="el-GR" baseline="-25000"/>
              <a:t>ΔΔ</a:t>
            </a:r>
            <a:r>
              <a:rPr lang="en-US"/>
              <a:t>=0</a:t>
            </a:r>
          </a:p>
          <a:p>
            <a:pPr lvl="2"/>
            <a:endParaRPr lang="en-US"/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1979612" y="836613"/>
            <a:ext cx="6299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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d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* 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∆∆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</a:t>
            </a:r>
            <a:r>
              <a:rPr lang="en-US" sz="36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0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</a:t>
            </a:r>
            <a:r>
              <a:rPr lang="en-US" sz="36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0</a:t>
            </a:r>
          </a:p>
        </p:txBody>
      </p:sp>
      <p:sp>
        <p:nvSpPr>
          <p:cNvPr id="516108" name="Text Box 12"/>
          <p:cNvSpPr txBox="1">
            <a:spLocks noChangeArrowheads="1"/>
          </p:cNvSpPr>
          <p:nvPr/>
        </p:nvSpPr>
        <p:spPr bwMode="auto">
          <a:xfrm>
            <a:off x="1979613" y="4581525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pn    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  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   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</a:t>
            </a:r>
            <a:r>
              <a:rPr lang="en-US" sz="3600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0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</a:t>
            </a:r>
            <a:r>
              <a:rPr lang="en-US" sz="3600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0</a:t>
            </a:r>
          </a:p>
        </p:txBody>
      </p:sp>
      <p:sp>
        <p:nvSpPr>
          <p:cNvPr id="516109" name="AutoShape 13"/>
          <p:cNvSpPr>
            <a:spLocks/>
          </p:cNvSpPr>
          <p:nvPr/>
        </p:nvSpPr>
        <p:spPr bwMode="auto">
          <a:xfrm rot="-5400000">
            <a:off x="2590800" y="5049838"/>
            <a:ext cx="288925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0" name="AutoShape 14"/>
          <p:cNvSpPr>
            <a:spLocks/>
          </p:cNvSpPr>
          <p:nvPr/>
        </p:nvSpPr>
        <p:spPr bwMode="auto">
          <a:xfrm rot="-5400000">
            <a:off x="4464050" y="4978401"/>
            <a:ext cx="288925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1" name="AutoShape 15"/>
          <p:cNvSpPr>
            <a:spLocks/>
          </p:cNvSpPr>
          <p:nvPr/>
        </p:nvSpPr>
        <p:spPr bwMode="auto">
          <a:xfrm rot="-5400000">
            <a:off x="5399881" y="4906170"/>
            <a:ext cx="288925" cy="792162"/>
          </a:xfrm>
          <a:prstGeom prst="leftBrace">
            <a:avLst>
              <a:gd name="adj1" fmla="val 2284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2" name="Text Box 16"/>
          <p:cNvSpPr txBox="1">
            <a:spLocks noChangeArrowheads="1"/>
          </p:cNvSpPr>
          <p:nvPr/>
        </p:nvSpPr>
        <p:spPr bwMode="auto">
          <a:xfrm>
            <a:off x="827088" y="5661025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I=0,1</a:t>
            </a:r>
          </a:p>
        </p:txBody>
      </p:sp>
      <p:sp>
        <p:nvSpPr>
          <p:cNvPr id="516113" name="Line 17"/>
          <p:cNvSpPr>
            <a:spLocks noChangeShapeType="1"/>
          </p:cNvSpPr>
          <p:nvPr/>
        </p:nvSpPr>
        <p:spPr bwMode="auto">
          <a:xfrm flipH="1">
            <a:off x="1979613" y="5519738"/>
            <a:ext cx="758825" cy="214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4" name="Text Box 18"/>
          <p:cNvSpPr txBox="1">
            <a:spLocks noChangeArrowheads="1"/>
          </p:cNvSpPr>
          <p:nvPr/>
        </p:nvSpPr>
        <p:spPr bwMode="auto">
          <a:xfrm>
            <a:off x="3779838" y="5661025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I=0</a:t>
            </a:r>
          </a:p>
        </p:txBody>
      </p: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5076825" y="5661025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I=0,2</a:t>
            </a:r>
          </a:p>
        </p:txBody>
      </p:sp>
      <p:sp>
        <p:nvSpPr>
          <p:cNvPr id="516116" name="Line 20"/>
          <p:cNvSpPr>
            <a:spLocks noChangeShapeType="1"/>
          </p:cNvSpPr>
          <p:nvPr/>
        </p:nvSpPr>
        <p:spPr bwMode="auto">
          <a:xfrm flipH="1">
            <a:off x="4284663" y="5440363"/>
            <a:ext cx="319087" cy="365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7" name="Line 21"/>
          <p:cNvSpPr>
            <a:spLocks noChangeShapeType="1"/>
          </p:cNvSpPr>
          <p:nvPr/>
        </p:nvSpPr>
        <p:spPr bwMode="auto">
          <a:xfrm>
            <a:off x="5537200" y="5448300"/>
            <a:ext cx="42863" cy="357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8" name="AutoShape 22"/>
          <p:cNvSpPr>
            <a:spLocks/>
          </p:cNvSpPr>
          <p:nvPr/>
        </p:nvSpPr>
        <p:spPr bwMode="auto">
          <a:xfrm>
            <a:off x="6443663" y="4581525"/>
            <a:ext cx="433387" cy="1943100"/>
          </a:xfrm>
          <a:prstGeom prst="rightBrace">
            <a:avLst>
              <a:gd name="adj1" fmla="val 3736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9" name="AutoShape 23"/>
          <p:cNvSpPr>
            <a:spLocks noChangeArrowheads="1"/>
          </p:cNvSpPr>
          <p:nvPr/>
        </p:nvSpPr>
        <p:spPr bwMode="auto">
          <a:xfrm>
            <a:off x="6948488" y="5300663"/>
            <a:ext cx="576262" cy="433387"/>
          </a:xfrm>
          <a:prstGeom prst="chevron">
            <a:avLst>
              <a:gd name="adj" fmla="val 33242"/>
            </a:avLst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20" name="Text Box 24"/>
          <p:cNvSpPr txBox="1">
            <a:spLocks noChangeArrowheads="1"/>
          </p:cNvSpPr>
          <p:nvPr/>
        </p:nvSpPr>
        <p:spPr bwMode="auto">
          <a:xfrm>
            <a:off x="7596188" y="5157788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Tahoma" pitchFamily="34" charset="0"/>
              </a:rPr>
              <a:t>I=0</a:t>
            </a:r>
          </a:p>
        </p:txBody>
      </p:sp>
      <p:grpSp>
        <p:nvGrpSpPr>
          <p:cNvPr id="516135" name="Group 39"/>
          <p:cNvGrpSpPr>
            <a:grpSpLocks/>
          </p:cNvGrpSpPr>
          <p:nvPr/>
        </p:nvGrpSpPr>
        <p:grpSpPr bwMode="auto">
          <a:xfrm>
            <a:off x="2339975" y="1916113"/>
            <a:ext cx="6618288" cy="2239962"/>
            <a:chOff x="253" y="1198"/>
            <a:chExt cx="4169" cy="1411"/>
          </a:xfrm>
        </p:grpSpPr>
        <p:sp>
          <p:nvSpPr>
            <p:cNvPr id="516134" name="AutoShape 38"/>
            <p:cNvSpPr>
              <a:spLocks/>
            </p:cNvSpPr>
            <p:nvPr/>
          </p:nvSpPr>
          <p:spPr bwMode="auto">
            <a:xfrm rot="16200000">
              <a:off x="2902" y="687"/>
              <a:ext cx="227" cy="2812"/>
            </a:xfrm>
            <a:prstGeom prst="leftBrace">
              <a:avLst>
                <a:gd name="adj1" fmla="val 103231"/>
                <a:gd name="adj2" fmla="val 50000"/>
              </a:avLst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36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516132" name="AutoShape 36"/>
            <p:cNvSpPr>
              <a:spLocks noChangeArrowheads="1"/>
            </p:cNvSpPr>
            <p:nvPr/>
          </p:nvSpPr>
          <p:spPr bwMode="auto">
            <a:xfrm>
              <a:off x="2671" y="2223"/>
              <a:ext cx="726" cy="36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889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5" name="Text Box 9"/>
            <p:cNvSpPr txBox="1">
              <a:spLocks noChangeArrowheads="1"/>
            </p:cNvSpPr>
            <p:nvPr/>
          </p:nvSpPr>
          <p:spPr bwMode="auto">
            <a:xfrm>
              <a:off x="2154" y="1706"/>
              <a:ext cx="4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</a:t>
              </a:r>
              <a:r>
                <a:rPr lang="en-US" sz="36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+</a:t>
              </a:r>
            </a:p>
          </p:txBody>
        </p:sp>
        <p:sp>
          <p:nvSpPr>
            <p:cNvPr id="516106" name="Text Box 10"/>
            <p:cNvSpPr txBox="1">
              <a:spLocks noChangeArrowheads="1"/>
            </p:cNvSpPr>
            <p:nvPr/>
          </p:nvSpPr>
          <p:spPr bwMode="auto">
            <a:xfrm>
              <a:off x="2835" y="2205"/>
              <a:ext cx="4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3</a:t>
              </a:r>
              <a:r>
                <a:rPr lang="en-US" sz="36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+</a:t>
              </a:r>
            </a:p>
          </p:txBody>
        </p:sp>
        <p:sp>
          <p:nvSpPr>
            <p:cNvPr id="516107" name="AutoShape 11"/>
            <p:cNvSpPr>
              <a:spLocks/>
            </p:cNvSpPr>
            <p:nvPr/>
          </p:nvSpPr>
          <p:spPr bwMode="auto">
            <a:xfrm rot="16200000">
              <a:off x="2177" y="958"/>
              <a:ext cx="227" cy="1361"/>
            </a:xfrm>
            <a:prstGeom prst="leftBrace">
              <a:avLst>
                <a:gd name="adj1" fmla="val 49963"/>
                <a:gd name="adj2" fmla="val 50000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36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graphicFrame>
          <p:nvGraphicFramePr>
            <p:cNvPr id="516125" name="Object 29"/>
            <p:cNvGraphicFramePr>
              <a:graphicFrameLocks noChangeAspect="1"/>
            </p:cNvGraphicFramePr>
            <p:nvPr/>
          </p:nvGraphicFramePr>
          <p:xfrm>
            <a:off x="253" y="1198"/>
            <a:ext cx="4165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963" name="Формула" r:id="rId3" imgW="2412720" imgH="241200" progId="Equation.3">
                    <p:embed/>
                  </p:oleObj>
                </mc:Choice>
                <mc:Fallback>
                  <p:oleObj name="Формула" r:id="rId3" imgW="2412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1198"/>
                          <a:ext cx="4165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127" name="AutoShape 31"/>
            <p:cNvSpPr>
              <a:spLocks/>
            </p:cNvSpPr>
            <p:nvPr/>
          </p:nvSpPr>
          <p:spPr bwMode="auto">
            <a:xfrm rot="16200000">
              <a:off x="2902" y="687"/>
              <a:ext cx="227" cy="2812"/>
            </a:xfrm>
            <a:prstGeom prst="leftBrace">
              <a:avLst>
                <a:gd name="adj1" fmla="val 103231"/>
                <a:gd name="adj2" fmla="val 50000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360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516129" name="Line 33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30" name="Text Box 34"/>
          <p:cNvSpPr txBox="1">
            <a:spLocks noChangeArrowheads="1"/>
          </p:cNvSpPr>
          <p:nvPr/>
        </p:nvSpPr>
        <p:spPr bwMode="auto">
          <a:xfrm>
            <a:off x="212725" y="3201968"/>
            <a:ext cx="396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+</a:t>
            </a:r>
            <a:r>
              <a:rPr lang="en-US" sz="2800" dirty="0"/>
              <a:t> excluded by </a:t>
            </a:r>
            <a:r>
              <a:rPr lang="en-US" sz="2800" dirty="0">
                <a:sym typeface="Symbol" pitchFamily="18" charset="2"/>
              </a:rPr>
              <a:t>().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 smtClean="0"/>
              <a:t>3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assigned</a:t>
            </a:r>
            <a:r>
              <a:rPr lang="en-US" sz="2800" dirty="0" smtClean="0">
                <a:sym typeface="Symbol" pitchFamily="18" charset="2"/>
              </a:rPr>
              <a:t>  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45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3A86-FCDE-44AD-B46F-8878912F8419}" type="slidenum">
              <a:rPr lang="en-US"/>
              <a:pPr/>
              <a:t>46</a:t>
            </a:fld>
            <a:endParaRPr lang="en-US"/>
          </a:p>
        </p:txBody>
      </p:sp>
      <p:pic>
        <p:nvPicPr>
          <p:cNvPr id="624642" name="Picture 2" descr="Mpipi_227_229_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"/>
          <a:stretch>
            <a:fillRect/>
          </a:stretch>
        </p:blipFill>
        <p:spPr>
          <a:xfrm>
            <a:off x="0" y="4481513"/>
            <a:ext cx="3059113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3" name="Picture 3" descr="Mpipi_249_251_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"/>
          <a:stretch>
            <a:fillRect/>
          </a:stretch>
        </p:blipFill>
        <p:spPr>
          <a:xfrm>
            <a:off x="6100763" y="4456113"/>
            <a:ext cx="304641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4" name="Picture 4" descr="Mpipi_237_239_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/>
          <a:stretch>
            <a:fillRect/>
          </a:stretch>
        </p:blipFill>
        <p:spPr>
          <a:xfrm>
            <a:off x="3043238" y="4467225"/>
            <a:ext cx="30956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5" name="Picture 5" descr="tot_xs_est_title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92150"/>
            <a:ext cx="5359400" cy="363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6" name="Line 6"/>
          <p:cNvSpPr>
            <a:spLocks noChangeShapeType="1"/>
          </p:cNvSpPr>
          <p:nvPr/>
        </p:nvSpPr>
        <p:spPr bwMode="auto">
          <a:xfrm flipH="1">
            <a:off x="1835150" y="3768725"/>
            <a:ext cx="1736725" cy="928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47" name="Line 7"/>
          <p:cNvSpPr>
            <a:spLocks noChangeShapeType="1"/>
          </p:cNvSpPr>
          <p:nvPr/>
        </p:nvSpPr>
        <p:spPr bwMode="auto">
          <a:xfrm>
            <a:off x="3976688" y="3770313"/>
            <a:ext cx="163512" cy="927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48" name="Line 8"/>
          <p:cNvSpPr>
            <a:spLocks noChangeShapeType="1"/>
          </p:cNvSpPr>
          <p:nvPr/>
        </p:nvSpPr>
        <p:spPr bwMode="auto">
          <a:xfrm>
            <a:off x="4446588" y="3760788"/>
            <a:ext cx="2430462" cy="936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4421188" y="1063625"/>
            <a:ext cx="77787" cy="2706688"/>
          </a:xfrm>
          <a:prstGeom prst="rect">
            <a:avLst/>
          </a:prstGeom>
          <a:solidFill>
            <a:schemeClr val="accent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0" name="Rectangle 10"/>
          <p:cNvSpPr>
            <a:spLocks noChangeArrowheads="1"/>
          </p:cNvSpPr>
          <p:nvPr/>
        </p:nvSpPr>
        <p:spPr bwMode="auto">
          <a:xfrm>
            <a:off x="3914775" y="1058863"/>
            <a:ext cx="77788" cy="2706687"/>
          </a:xfrm>
          <a:prstGeom prst="rect">
            <a:avLst/>
          </a:prstGeom>
          <a:solidFill>
            <a:schemeClr val="accent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1" name="Rectangle 11"/>
          <p:cNvSpPr>
            <a:spLocks noChangeArrowheads="1"/>
          </p:cNvSpPr>
          <p:nvPr/>
        </p:nvSpPr>
        <p:spPr bwMode="auto">
          <a:xfrm>
            <a:off x="3521075" y="1063625"/>
            <a:ext cx="77788" cy="2706688"/>
          </a:xfrm>
          <a:prstGeom prst="rect">
            <a:avLst/>
          </a:prstGeom>
          <a:solidFill>
            <a:schemeClr val="accent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7164388" y="4019550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t-channel 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</a:t>
            </a:r>
          </a:p>
        </p:txBody>
      </p:sp>
      <p:sp>
        <p:nvSpPr>
          <p:cNvPr id="624653" name="Line 13"/>
          <p:cNvSpPr>
            <a:spLocks noChangeShapeType="1"/>
          </p:cNvSpPr>
          <p:nvPr/>
        </p:nvSpPr>
        <p:spPr bwMode="auto">
          <a:xfrm>
            <a:off x="8172450" y="4481513"/>
            <a:ext cx="28733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3924300" y="469741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“ABC effect”</a:t>
            </a:r>
          </a:p>
        </p:txBody>
      </p:sp>
      <p:sp>
        <p:nvSpPr>
          <p:cNvPr id="624655" name="Line 15"/>
          <p:cNvSpPr>
            <a:spLocks noChangeShapeType="1"/>
          </p:cNvSpPr>
          <p:nvPr/>
        </p:nvSpPr>
        <p:spPr bwMode="auto">
          <a:xfrm flipH="1">
            <a:off x="4211638" y="498475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56" name="Text Box 16"/>
          <p:cNvSpPr txBox="1">
            <a:spLocks noChangeArrowheads="1"/>
          </p:cNvSpPr>
          <p:nvPr/>
        </p:nvSpPr>
        <p:spPr bwMode="auto">
          <a:xfrm>
            <a:off x="303213" y="136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657" name="Rectangle 1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baseline="-25000" dirty="0">
                <a:sym typeface="Symbol" pitchFamily="18" charset="2"/>
              </a:rPr>
              <a:t></a:t>
            </a:r>
            <a:r>
              <a:rPr lang="en-US" dirty="0">
                <a:sym typeface="Symbol" pitchFamily="18" charset="2"/>
              </a:rPr>
              <a:t> for different energies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43663" cy="922338"/>
          </a:xfrm>
        </p:spPr>
        <p:txBody>
          <a:bodyPr/>
          <a:lstStyle/>
          <a:p>
            <a:pPr algn="l"/>
            <a:r>
              <a:rPr lang="en-US"/>
              <a:t>History of the </a:t>
            </a:r>
            <a:r>
              <a:rPr lang="en-US">
                <a:solidFill>
                  <a:srgbClr val="FF3300"/>
                </a:solidFill>
              </a:rPr>
              <a:t>ABC</a:t>
            </a:r>
            <a:r>
              <a:rPr lang="en-US"/>
              <a:t> effect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635375" y="836613"/>
            <a:ext cx="5081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Low mass enhancement in M</a:t>
            </a:r>
            <a:r>
              <a:rPr lang="en-US" sz="2800" baseline="-25000">
                <a:sym typeface="Symbol" pitchFamily="18" charset="2"/>
              </a:rPr>
              <a:t></a:t>
            </a:r>
          </a:p>
        </p:txBody>
      </p:sp>
      <p:pic>
        <p:nvPicPr>
          <p:cNvPr id="621572" name="Picture 4" descr="20090806_talk_IM2Pi0_1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20462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73" name="Picture 5" descr="Mpi0pi0_new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7"/>
          <a:stretch>
            <a:fillRect/>
          </a:stretch>
        </p:blipFill>
        <p:spPr bwMode="auto">
          <a:xfrm>
            <a:off x="5724525" y="2349500"/>
            <a:ext cx="22320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15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132138" y="1700213"/>
          <a:ext cx="34575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47" name="Формула" r:id="rId5" imgW="1333440" imgH="228600" progId="Equation.3">
                  <p:embed/>
                </p:oleObj>
              </mc:Choice>
              <mc:Fallback>
                <p:oleObj name="Формула" r:id="rId5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700213"/>
                        <a:ext cx="34575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5" name="Object 7"/>
          <p:cNvGraphicFramePr>
            <a:graphicFrameLocks noChangeAspect="1"/>
          </p:cNvGraphicFramePr>
          <p:nvPr/>
        </p:nvGraphicFramePr>
        <p:xfrm>
          <a:off x="2051050" y="2492375"/>
          <a:ext cx="3490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48" name="Формула" r:id="rId7" imgW="1346040" imgH="228600" progId="Equation.3">
                  <p:embed/>
                </p:oleObj>
              </mc:Choice>
              <mc:Fallback>
                <p:oleObj name="Формула" r:id="rId7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92375"/>
                        <a:ext cx="34909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6" name="Object 8"/>
          <p:cNvGraphicFramePr>
            <a:graphicFrameLocks noChangeAspect="1"/>
          </p:cNvGraphicFramePr>
          <p:nvPr/>
        </p:nvGraphicFramePr>
        <p:xfrm>
          <a:off x="1258888" y="3284538"/>
          <a:ext cx="34575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49" name="Формула" r:id="rId9" imgW="1333440" imgH="203040" progId="Equation.3">
                  <p:embed/>
                </p:oleObj>
              </mc:Choice>
              <mc:Fallback>
                <p:oleObj name="Формула" r:id="rId9" imgW="1333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84538"/>
                        <a:ext cx="34575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323850" y="4365104"/>
            <a:ext cx="4038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	Alexander </a:t>
            </a:r>
            <a:r>
              <a:rPr lang="en-US" sz="2800" b="1" dirty="0" err="1">
                <a:solidFill>
                  <a:srgbClr val="FF3300"/>
                </a:solidFill>
              </a:rPr>
              <a:t>A</a:t>
            </a:r>
            <a:r>
              <a:rPr lang="en-US" sz="2800" dirty="0" err="1"/>
              <a:t>bashian</a:t>
            </a:r>
            <a:r>
              <a:rPr lang="en-US" sz="2800" dirty="0"/>
              <a:t>, Norman E. </a:t>
            </a:r>
            <a:r>
              <a:rPr lang="en-US" sz="2800" b="1" dirty="0">
                <a:solidFill>
                  <a:srgbClr val="FF3300"/>
                </a:solidFill>
              </a:rPr>
              <a:t>B</a:t>
            </a:r>
            <a:r>
              <a:rPr lang="en-US" sz="2800" dirty="0"/>
              <a:t>ooth  Kenneth M. </a:t>
            </a:r>
            <a:r>
              <a:rPr lang="en-US" sz="2800" b="1" dirty="0">
                <a:solidFill>
                  <a:srgbClr val="FF3300"/>
                </a:solidFill>
              </a:rPr>
              <a:t>C</a:t>
            </a:r>
            <a:r>
              <a:rPr lang="en-US" sz="2800" dirty="0"/>
              <a:t>rowe, </a:t>
            </a:r>
            <a:r>
              <a:rPr lang="en-US" sz="2000" dirty="0"/>
              <a:t>Phys. Rev. </a:t>
            </a:r>
            <a:r>
              <a:rPr lang="en-US" sz="2000" dirty="0" err="1"/>
              <a:t>Lett</a:t>
            </a:r>
            <a:r>
              <a:rPr lang="en-US" sz="2000" dirty="0"/>
              <a:t>. </a:t>
            </a:r>
            <a:r>
              <a:rPr lang="en-US" sz="2000" b="1" dirty="0"/>
              <a:t>5</a:t>
            </a:r>
            <a:r>
              <a:rPr lang="en-US" sz="2000" dirty="0"/>
              <a:t>, 258 (1960)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1739363" y="3022649"/>
            <a:ext cx="3924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err="1">
                <a:latin typeface="Tahoma" pitchFamily="34" charset="0"/>
              </a:rPr>
              <a:t>M.Bashkanov</a:t>
            </a:r>
            <a:r>
              <a:rPr lang="en-US" sz="1200" dirty="0">
                <a:latin typeface="Tahoma" pitchFamily="34" charset="0"/>
              </a:rPr>
              <a:t> </a:t>
            </a:r>
            <a:r>
              <a:rPr lang="en-US" sz="1200" i="1" dirty="0">
                <a:latin typeface="Tahoma" pitchFamily="34" charset="0"/>
              </a:rPr>
              <a:t>et</a:t>
            </a:r>
            <a:r>
              <a:rPr lang="en-US" sz="1200" dirty="0">
                <a:latin typeface="Tahoma" pitchFamily="34" charset="0"/>
              </a:rPr>
              <a:t>. al, Phys. </a:t>
            </a:r>
            <a:r>
              <a:rPr lang="en-US" sz="1200" dirty="0" err="1">
                <a:latin typeface="Tahoma" pitchFamily="34" charset="0"/>
              </a:rPr>
              <a:t>Lett</a:t>
            </a:r>
            <a:r>
              <a:rPr lang="en-US" sz="1200" dirty="0">
                <a:latin typeface="Tahoma" pitchFamily="34" charset="0"/>
              </a:rPr>
              <a:t>. </a:t>
            </a:r>
            <a:r>
              <a:rPr lang="en-US" sz="1200" b="1" dirty="0">
                <a:latin typeface="Tahoma" pitchFamily="34" charset="0"/>
              </a:rPr>
              <a:t>B637</a:t>
            </a:r>
            <a:r>
              <a:rPr lang="en-US" sz="1200" dirty="0">
                <a:latin typeface="Tahoma" pitchFamily="34" charset="0"/>
              </a:rPr>
              <a:t> (2006) 223-228</a:t>
            </a:r>
          </a:p>
        </p:txBody>
      </p:sp>
      <p:pic>
        <p:nvPicPr>
          <p:cNvPr id="621580" name="Picture 12" descr="Mpipi_237_239_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"/>
          <a:stretch>
            <a:fillRect/>
          </a:stretch>
        </p:blipFill>
        <p:spPr bwMode="auto">
          <a:xfrm>
            <a:off x="6659563" y="1628775"/>
            <a:ext cx="230346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581" name="Line 13"/>
          <p:cNvSpPr>
            <a:spLocks noChangeShapeType="1"/>
          </p:cNvSpPr>
          <p:nvPr/>
        </p:nvSpPr>
        <p:spPr bwMode="auto">
          <a:xfrm>
            <a:off x="7235825" y="1268413"/>
            <a:ext cx="73025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 flipH="1">
            <a:off x="6588125" y="1268413"/>
            <a:ext cx="64770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 flipH="1">
            <a:off x="5508625" y="1268413"/>
            <a:ext cx="172720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83568" y="3861048"/>
            <a:ext cx="3924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Tahoma" pitchFamily="34" charset="0"/>
              </a:rPr>
              <a:t>P. </a:t>
            </a:r>
            <a:r>
              <a:rPr lang="en-US" sz="1200" dirty="0" err="1" smtClean="0">
                <a:latin typeface="Tahoma" pitchFamily="34" charset="0"/>
              </a:rPr>
              <a:t>Adlarson</a:t>
            </a:r>
            <a:r>
              <a:rPr lang="en-US" sz="1200" dirty="0" smtClean="0">
                <a:latin typeface="Tahoma" pitchFamily="34" charset="0"/>
              </a:rPr>
              <a:t> </a:t>
            </a:r>
            <a:r>
              <a:rPr lang="en-US" sz="1200" i="1" dirty="0">
                <a:latin typeface="Tahoma" pitchFamily="34" charset="0"/>
              </a:rPr>
              <a:t>et</a:t>
            </a:r>
            <a:r>
              <a:rPr lang="en-US" sz="1200" dirty="0">
                <a:latin typeface="Tahoma" pitchFamily="34" charset="0"/>
              </a:rPr>
              <a:t>. al, Phys. </a:t>
            </a:r>
            <a:r>
              <a:rPr lang="en-US" sz="1200" dirty="0" smtClean="0">
                <a:latin typeface="Tahoma" pitchFamily="34" charset="0"/>
              </a:rPr>
              <a:t>Rev. </a:t>
            </a:r>
            <a:r>
              <a:rPr lang="en-US" sz="1200" b="1" dirty="0" smtClean="0">
                <a:latin typeface="Tahoma" pitchFamily="34" charset="0"/>
              </a:rPr>
              <a:t>C86</a:t>
            </a:r>
            <a:r>
              <a:rPr lang="en-US" sz="1200" dirty="0" smtClean="0">
                <a:latin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</a:rPr>
              <a:t>(</a:t>
            </a:r>
            <a:r>
              <a:rPr lang="en-US" sz="1200" dirty="0" smtClean="0">
                <a:latin typeface="Tahoma" pitchFamily="34" charset="0"/>
              </a:rPr>
              <a:t>2012) 032201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216562" y="2224237"/>
            <a:ext cx="39243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Tahoma" pitchFamily="34" charset="0"/>
              </a:rPr>
              <a:t>P. </a:t>
            </a:r>
            <a:r>
              <a:rPr lang="en-US" sz="1200" dirty="0" err="1" smtClean="0">
                <a:latin typeface="Tahoma" pitchFamily="34" charset="0"/>
              </a:rPr>
              <a:t>Adlarson</a:t>
            </a:r>
            <a:r>
              <a:rPr lang="en-US" sz="1200" dirty="0" smtClean="0">
                <a:latin typeface="Tahoma" pitchFamily="34" charset="0"/>
              </a:rPr>
              <a:t> </a:t>
            </a:r>
            <a:r>
              <a:rPr lang="en-US" sz="1200" i="1" dirty="0">
                <a:latin typeface="Tahoma" pitchFamily="34" charset="0"/>
              </a:rPr>
              <a:t>et</a:t>
            </a:r>
            <a:r>
              <a:rPr lang="en-US" sz="1200" dirty="0">
                <a:latin typeface="Tahoma" pitchFamily="34" charset="0"/>
              </a:rPr>
              <a:t>. al, </a:t>
            </a:r>
            <a:r>
              <a:rPr lang="en-US" sz="1200" dirty="0" smtClean="0">
                <a:latin typeface="Tahoma" pitchFamily="34" charset="0"/>
              </a:rPr>
              <a:t>Phys. Rev.  </a:t>
            </a:r>
            <a:r>
              <a:rPr lang="en-US" sz="1200" dirty="0" err="1" smtClean="0">
                <a:latin typeface="Tahoma" pitchFamily="34" charset="0"/>
              </a:rPr>
              <a:t>Lett</a:t>
            </a:r>
            <a:r>
              <a:rPr lang="en-US" sz="1200" dirty="0">
                <a:latin typeface="Tahoma" pitchFamily="34" charset="0"/>
              </a:rPr>
              <a:t>. </a:t>
            </a:r>
            <a:r>
              <a:rPr lang="en-US" sz="1200" dirty="0" smtClean="0">
                <a:latin typeface="Tahoma" pitchFamily="34" charset="0"/>
              </a:rPr>
              <a:t>106 </a:t>
            </a:r>
            <a:r>
              <a:rPr lang="en-US" sz="1200" dirty="0">
                <a:latin typeface="Tahoma" pitchFamily="34" charset="0"/>
              </a:rPr>
              <a:t>(</a:t>
            </a:r>
            <a:r>
              <a:rPr lang="en-US" sz="1200" dirty="0" smtClean="0">
                <a:latin typeface="Tahoma" pitchFamily="34" charset="0"/>
              </a:rPr>
              <a:t>2011) 242302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904875"/>
          </a:xfrm>
        </p:spPr>
        <p:txBody>
          <a:bodyPr/>
          <a:lstStyle/>
          <a:p>
            <a:r>
              <a:rPr lang="en-US" altLang="en-US">
                <a:latin typeface="Magneto" pitchFamily="82" charset="0"/>
              </a:rPr>
              <a:t>3D x-section</a:t>
            </a:r>
          </a:p>
        </p:txBody>
      </p:sp>
      <p:pic>
        <p:nvPicPr>
          <p:cNvPr id="665605" name="Picture 5" descr="3d_xs_lego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33463"/>
            <a:ext cx="8218488" cy="555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Two-pion production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614" y="3156342"/>
                <a:ext cx="9042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4" y="3156342"/>
                <a:ext cx="904287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9822" y="1903586"/>
                <a:ext cx="21580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22" y="1903586"/>
                <a:ext cx="215809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600" y="2802399"/>
                <a:ext cx="20458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00" y="2802399"/>
                <a:ext cx="204588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822" y="3666495"/>
                <a:ext cx="21141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22" y="3666495"/>
                <a:ext cx="211410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599" y="4602599"/>
                <a:ext cx="2179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𝑛𝑛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99" y="4602599"/>
                <a:ext cx="217982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>
            <a:stCxn id="5" idx="3"/>
            <a:endCxn id="6" idx="1"/>
          </p:cNvCxnSpPr>
          <p:nvPr/>
        </p:nvCxnSpPr>
        <p:spPr>
          <a:xfrm flipV="1">
            <a:off x="1011901" y="2257529"/>
            <a:ext cx="967921" cy="12527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7" idx="1"/>
          </p:cNvCxnSpPr>
          <p:nvPr/>
        </p:nvCxnSpPr>
        <p:spPr>
          <a:xfrm flipV="1">
            <a:off x="1011901" y="3156342"/>
            <a:ext cx="967699" cy="3539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8" idx="1"/>
          </p:cNvCxnSpPr>
          <p:nvPr/>
        </p:nvCxnSpPr>
        <p:spPr>
          <a:xfrm>
            <a:off x="1011901" y="3510285"/>
            <a:ext cx="967921" cy="510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  <a:endCxn id="9" idx="1"/>
          </p:cNvCxnSpPr>
          <p:nvPr/>
        </p:nvCxnSpPr>
        <p:spPr>
          <a:xfrm>
            <a:off x="1011901" y="3510285"/>
            <a:ext cx="967698" cy="14462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6422041" y="2769927"/>
            <a:ext cx="2090476" cy="1368152"/>
            <a:chOff x="6380584" y="3001895"/>
            <a:chExt cx="2090476" cy="1368152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426452" y="3001895"/>
              <a:ext cx="466300" cy="60576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380584" y="3577959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380584" y="4370047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884640" y="3577959"/>
              <a:ext cx="0" cy="7920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6884640" y="3577959"/>
              <a:ext cx="576064" cy="144016"/>
            </a:xfrm>
            <a:prstGeom prst="rect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85306" y="321395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N*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8004760" y="3001895"/>
              <a:ext cx="466300" cy="60576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7462948" y="3577959"/>
              <a:ext cx="57606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79030" y="324154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endParaRPr lang="en-US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464453" y="4178578"/>
            <a:ext cx="1944216" cy="1466633"/>
            <a:chOff x="6261391" y="4637747"/>
            <a:chExt cx="1944216" cy="1466633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307259" y="4725144"/>
              <a:ext cx="466300" cy="311635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261391" y="5007079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261391" y="5799167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765447" y="5007079"/>
              <a:ext cx="0" cy="7920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247244" y="5738243"/>
              <a:ext cx="526315" cy="366137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6732240" y="5655151"/>
              <a:ext cx="57606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81529" y="46377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endParaRPr lang="en-US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732240" y="4967988"/>
              <a:ext cx="57606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81529" y="532074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endParaRPr lang="en-US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532273" y="1058654"/>
            <a:ext cx="2054003" cy="1552818"/>
            <a:chOff x="6228184" y="1372126"/>
            <a:chExt cx="2054003" cy="155281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274052" y="1556792"/>
              <a:ext cx="466300" cy="60576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274052" y="1700808"/>
              <a:ext cx="538308" cy="4663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28184" y="2132856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228184" y="2924944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732240" y="2132856"/>
              <a:ext cx="0" cy="7920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6732240" y="2132856"/>
              <a:ext cx="576064" cy="144016"/>
            </a:xfrm>
            <a:prstGeom prst="rect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32906" y="176885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N*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65699" y="1372126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“</a:t>
              </a:r>
              <a:r>
                <a:rPr lang="en-US" dirty="0" smtClean="0">
                  <a:latin typeface="Symbol" pitchFamily="18" charset="2"/>
                </a:rPr>
                <a:t>s</a:t>
              </a:r>
              <a:r>
                <a:rPr lang="en-US" dirty="0" smtClean="0">
                  <a:latin typeface="+mj-lt"/>
                </a:rPr>
                <a:t>”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945645" y="5310485"/>
            <a:ext cx="2090476" cy="1368152"/>
            <a:chOff x="6380584" y="3001895"/>
            <a:chExt cx="2090476" cy="1368152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7426452" y="3001895"/>
              <a:ext cx="466300" cy="60576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380584" y="3577959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380584" y="4370047"/>
              <a:ext cx="1944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884640" y="3577959"/>
              <a:ext cx="0" cy="7920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70"/>
            <p:cNvSpPr/>
            <p:nvPr/>
          </p:nvSpPr>
          <p:spPr>
            <a:xfrm>
              <a:off x="6884640" y="3577959"/>
              <a:ext cx="576064" cy="144016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85306" y="321395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9900"/>
                </a:solidFill>
              </a:endParaRP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8004760" y="3001895"/>
              <a:ext cx="466300" cy="60576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7462948" y="3577959"/>
              <a:ext cx="57606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79030" y="324154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endParaRPr lang="en-US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07029" y="3208627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  <a:latin typeface="Symbol" pitchFamily="18" charset="2"/>
                </a:rPr>
                <a:t>D(1600)</a:t>
              </a:r>
              <a:endParaRPr lang="en-US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cxnSp>
        <p:nvCxnSpPr>
          <p:cNvPr id="78" name="Прямая со стрелкой 77"/>
          <p:cNvCxnSpPr/>
          <p:nvPr/>
        </p:nvCxnSpPr>
        <p:spPr>
          <a:xfrm>
            <a:off x="3347864" y="5339998"/>
            <a:ext cx="811563" cy="388612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Левая фигурная скобка 78"/>
          <p:cNvSpPr/>
          <p:nvPr/>
        </p:nvSpPr>
        <p:spPr>
          <a:xfrm>
            <a:off x="5889861" y="1640049"/>
            <a:ext cx="679238" cy="40195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83568" y="6165304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p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&lt; 1.5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5</a:t>
            </a:fld>
            <a:endParaRPr lang="en-US"/>
          </a:p>
        </p:txBody>
      </p:sp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5963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1611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d* dibaryon</a:t>
            </a:r>
            <a:endParaRPr lang="en-US" sz="2800" b="1" dirty="0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864768" y="4077072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799" y="1392238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</a:rPr>
              <a:t>The dibaryon footprint</a:t>
            </a:r>
            <a:r>
              <a:rPr lang="en-US" sz="40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en-US" sz="400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144398" y="6165304"/>
            <a:ext cx="3702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Phys</a:t>
            </a:r>
            <a:r>
              <a:rPr lang="en-US" dirty="0"/>
              <a:t>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4256112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2612" y="1347120"/>
                <a:ext cx="43706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612" y="1347120"/>
                <a:ext cx="43706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3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498" name="Picture 2" descr="isospin_piplpi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10013"/>
            <a:ext cx="2951162" cy="2832100"/>
          </a:xfrm>
          <a:prstGeom prst="rect">
            <a:avLst/>
          </a:prstGeom>
          <a:noFill/>
        </p:spPr>
      </p:pic>
      <p:sp>
        <p:nvSpPr>
          <p:cNvPr id="6184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760413"/>
          </a:xfrm>
        </p:spPr>
        <p:txBody>
          <a:bodyPr/>
          <a:lstStyle/>
          <a:p>
            <a:r>
              <a:rPr lang="de-DE" sz="4000"/>
              <a:t>Isospin Decomposition</a:t>
            </a:r>
          </a:p>
        </p:txBody>
      </p:sp>
      <p:pic>
        <p:nvPicPr>
          <p:cNvPr id="618500" name="Picture 4" descr="isospin_pi0p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50900"/>
            <a:ext cx="2987675" cy="2865438"/>
          </a:xfrm>
          <a:prstGeom prst="rect">
            <a:avLst/>
          </a:prstGeom>
          <a:noFill/>
        </p:spPr>
      </p:pic>
      <p:pic>
        <p:nvPicPr>
          <p:cNvPr id="618501" name="Picture 5" descr="isospin_piplpi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024188" cy="2900362"/>
          </a:xfrm>
          <a:prstGeom prst="rect">
            <a:avLst/>
          </a:prstGeom>
          <a:noFill/>
        </p:spPr>
      </p:pic>
      <p:pic>
        <p:nvPicPr>
          <p:cNvPr id="618502" name="Picture 6" descr="isospin_piplpi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40163"/>
            <a:ext cx="3024188" cy="2901950"/>
          </a:xfrm>
          <a:prstGeom prst="rect">
            <a:avLst/>
          </a:prstGeom>
          <a:noFill/>
        </p:spPr>
      </p:pic>
      <p:sp>
        <p:nvSpPr>
          <p:cNvPr id="618503" name="Line 7"/>
          <p:cNvSpPr>
            <a:spLocks noChangeShapeType="1"/>
          </p:cNvSpPr>
          <p:nvPr/>
        </p:nvSpPr>
        <p:spPr bwMode="auto">
          <a:xfrm>
            <a:off x="1116013" y="6308725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>
            <a:off x="1116013" y="6237288"/>
            <a:ext cx="0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3505200" y="5286830"/>
            <a:ext cx="2146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/>
              <a:t>T. </a:t>
            </a:r>
            <a:r>
              <a:rPr lang="de-DE" sz="1600" dirty="0" err="1"/>
              <a:t>Skorodko</a:t>
            </a:r>
            <a:r>
              <a:rPr lang="de-DE" sz="1600" dirty="0"/>
              <a:t> et al.,</a:t>
            </a:r>
          </a:p>
          <a:p>
            <a:r>
              <a:rPr lang="de-DE" sz="1600" dirty="0"/>
              <a:t>PLB 679 (2009) 30</a:t>
            </a: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3819049" y="3178175"/>
            <a:ext cx="1378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de-DE" sz="2400" b="1" baseline="300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de-DE" sz="2400" b="1" dirty="0" smtClean="0">
                <a:solidFill>
                  <a:schemeClr val="bg2">
                    <a:lumMod val="10000"/>
                  </a:schemeClr>
                </a:solidFill>
              </a:rPr>
              <a:t>(1440)</a:t>
            </a:r>
            <a:endParaRPr lang="de-DE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de-DE" sz="2400" b="1" dirty="0">
                <a:solidFill>
                  <a:schemeClr val="bg2">
                    <a:lumMod val="10000"/>
                  </a:schemeClr>
                </a:solidFill>
                <a:latin typeface="Symbol" pitchFamily="18" charset="2"/>
              </a:rPr>
              <a:t>DD</a:t>
            </a:r>
          </a:p>
          <a:p>
            <a:pPr algn="ctr"/>
            <a:r>
              <a:rPr lang="de-DE" sz="2400" b="1" dirty="0">
                <a:solidFill>
                  <a:schemeClr val="bg2">
                    <a:lumMod val="10000"/>
                  </a:schemeClr>
                </a:solidFill>
                <a:latin typeface="Symbol" pitchFamily="18" charset="2"/>
              </a:rPr>
              <a:t>D</a:t>
            </a:r>
            <a:r>
              <a:rPr lang="de-DE" sz="2400" b="1" dirty="0">
                <a:solidFill>
                  <a:schemeClr val="bg2">
                    <a:lumMod val="10000"/>
                  </a:schemeClr>
                </a:solidFill>
              </a:rPr>
              <a:t>(1600)</a:t>
            </a:r>
            <a:endParaRPr lang="de-DE" sz="2400" b="1" dirty="0">
              <a:solidFill>
                <a:schemeClr val="bg2">
                  <a:lumMod val="10000"/>
                </a:schemeClr>
              </a:solidFill>
              <a:latin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50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7" name="Picture 11" descr="Misha_piplpi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951162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60413"/>
          </a:xfrm>
        </p:spPr>
        <p:txBody>
          <a:bodyPr/>
          <a:lstStyle/>
          <a:p>
            <a:r>
              <a:rPr lang="de-DE" sz="4000">
                <a:latin typeface="Magneto" pitchFamily="82" charset="0"/>
              </a:rPr>
              <a:t>Isospin Decomposition</a:t>
            </a:r>
          </a:p>
        </p:txBody>
      </p:sp>
      <p:sp>
        <p:nvSpPr>
          <p:cNvPr id="480263" name="Line 7"/>
          <p:cNvSpPr>
            <a:spLocks noChangeShapeType="1"/>
          </p:cNvSpPr>
          <p:nvPr/>
        </p:nvSpPr>
        <p:spPr bwMode="auto">
          <a:xfrm>
            <a:off x="1116013" y="6308725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264" name="Line 8"/>
          <p:cNvSpPr>
            <a:spLocks noChangeShapeType="1"/>
          </p:cNvSpPr>
          <p:nvPr/>
        </p:nvSpPr>
        <p:spPr bwMode="auto">
          <a:xfrm>
            <a:off x="1116013" y="6237288"/>
            <a:ext cx="0" cy="1444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265" name="Text Box 9"/>
          <p:cNvSpPr txBox="1">
            <a:spLocks noChangeArrowheads="1"/>
          </p:cNvSpPr>
          <p:nvPr/>
        </p:nvSpPr>
        <p:spPr bwMode="auto">
          <a:xfrm>
            <a:off x="2693988" y="6430963"/>
            <a:ext cx="455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Skorodko at al., Phys. Lett. B</a:t>
            </a:r>
            <a:r>
              <a:rPr lang="en-US" b="1"/>
              <a:t>679</a:t>
            </a:r>
            <a:r>
              <a:rPr lang="en-US"/>
              <a:t> (2009) 30</a:t>
            </a:r>
          </a:p>
        </p:txBody>
      </p:sp>
      <p:pic>
        <p:nvPicPr>
          <p:cNvPr id="480266" name="Picture 10" descr="Misha_pi0p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960687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3687763" y="2316163"/>
            <a:ext cx="161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N*(1440)</a:t>
            </a:r>
          </a:p>
        </p:txBody>
      </p:sp>
      <p:sp>
        <p:nvSpPr>
          <p:cNvPr id="480271" name="Text Box 15"/>
          <p:cNvSpPr txBox="1">
            <a:spLocks noChangeArrowheads="1"/>
          </p:cNvSpPr>
          <p:nvPr/>
        </p:nvSpPr>
        <p:spPr bwMode="auto">
          <a:xfrm>
            <a:off x="3635375" y="2868613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</a:t>
            </a:r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3635375" y="3351213"/>
            <a:ext cx="1738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ym typeface="Symbol" pitchFamily="18" charset="2"/>
              </a:rPr>
              <a:t>[</a:t>
            </a:r>
            <a:r>
              <a:rPr lang="en-US" sz="2800" b="1">
                <a:sym typeface="Symbol" pitchFamily="18" charset="2"/>
              </a:rPr>
              <a:t></a:t>
            </a:r>
            <a:r>
              <a:rPr lang="en-US" sz="2800" b="1"/>
              <a:t>(1600)</a:t>
            </a:r>
            <a:r>
              <a:rPr lang="en-US" sz="3600" b="1"/>
              <a:t>]</a:t>
            </a:r>
          </a:p>
        </p:txBody>
      </p:sp>
      <p:pic>
        <p:nvPicPr>
          <p:cNvPr id="480273" name="Picture 17" descr="Misha4_piplpi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304641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74" name="Picture 18" descr="Misha4_piplpi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044825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 descr="Misha2_piplpi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579596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1908175" y="0"/>
            <a:ext cx="5948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latin typeface="Magneto" pitchFamily="82" charset="0"/>
              </a:rPr>
              <a:t>Total cross section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0" y="836613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pp</a:t>
            </a:r>
            <a:r>
              <a:rPr lang="en-US" sz="2800" b="1" i="1">
                <a:latin typeface="Times New Roman" pitchFamily="18" charset="0"/>
                <a:cs typeface="Arial" charset="0"/>
              </a:rPr>
              <a:t>→nn</a:t>
            </a:r>
            <a:r>
              <a:rPr lang="en-US" sz="2800" b="1" i="1"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800" b="1" i="1" baseline="30000">
                <a:latin typeface="Times New Roman" pitchFamily="18" charset="0"/>
                <a:cs typeface="Arial" charset="0"/>
                <a:sym typeface="Symbol" pitchFamily="18" charset="2"/>
              </a:rPr>
              <a:t>+</a:t>
            </a:r>
            <a:r>
              <a:rPr lang="en-US" sz="2800" b="1" i="1">
                <a:latin typeface="Times New Roman" pitchFamily="18" charset="0"/>
                <a:cs typeface="Arial" charset="0"/>
                <a:sym typeface="Symbol" pitchFamily="18" charset="2"/>
              </a:rPr>
              <a:t> </a:t>
            </a:r>
            <a:r>
              <a:rPr lang="en-US" sz="2800" b="1" i="1" baseline="30000">
                <a:latin typeface="Times New Roman" pitchFamily="18" charset="0"/>
                <a:cs typeface="Arial" charset="0"/>
                <a:sym typeface="Symbol" pitchFamily="18" charset="2"/>
              </a:rPr>
              <a:t>+</a:t>
            </a:r>
            <a:endParaRPr lang="en-US" sz="2800" b="1" i="1">
              <a:latin typeface="Times New Roman" pitchFamily="18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575493" name="Object 5"/>
          <p:cNvGraphicFramePr>
            <a:graphicFrameLocks noChangeAspect="1"/>
          </p:cNvGraphicFramePr>
          <p:nvPr/>
        </p:nvGraphicFramePr>
        <p:xfrm>
          <a:off x="0" y="5157788"/>
          <a:ext cx="2660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99" name="Формула" r:id="rId4" imgW="1155600" imgH="393480" progId="Equation.3">
                  <p:embed/>
                </p:oleObj>
              </mc:Choice>
              <mc:Fallback>
                <p:oleObj name="Формула" r:id="rId4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6606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5494" name="Group 6"/>
          <p:cNvGrpSpPr>
            <a:grpSpLocks/>
          </p:cNvGrpSpPr>
          <p:nvPr/>
        </p:nvGrpSpPr>
        <p:grpSpPr bwMode="auto">
          <a:xfrm>
            <a:off x="611188" y="2276475"/>
            <a:ext cx="1447800" cy="2667000"/>
            <a:chOff x="385" y="1434"/>
            <a:chExt cx="912" cy="1680"/>
          </a:xfrm>
        </p:grpSpPr>
        <p:pic>
          <p:nvPicPr>
            <p:cNvPr id="575495" name="Picture 7" descr="fraf_del16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34"/>
              <a:ext cx="912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5496" name="Text Box 8"/>
            <p:cNvSpPr txBox="1">
              <a:spLocks noChangeArrowheads="1"/>
            </p:cNvSpPr>
            <p:nvPr/>
          </p:nvSpPr>
          <p:spPr bwMode="auto">
            <a:xfrm>
              <a:off x="699" y="2383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(1600)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52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1692275" y="0"/>
            <a:ext cx="5948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800080"/>
                </a:solidFill>
                <a:latin typeface="Magneto" pitchFamily="82" charset="0"/>
              </a:rPr>
              <a:t>Total cross section</a:t>
            </a:r>
          </a:p>
        </p:txBody>
      </p:sp>
      <p:pic>
        <p:nvPicPr>
          <p:cNvPr id="576515" name="Picture 3" descr="Misha2_pi0p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65163"/>
            <a:ext cx="6284913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53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84783"/>
            <a:ext cx="7283433" cy="4932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4101" y="222627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101" y="222627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3441" y="3281881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41" y="3281881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54672" y="4586095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72" y="4586095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3864101" y="281105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3868940" y="3789040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3858741" y="4884061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"/>
          <p:cNvSpPr>
            <a:spLocks/>
          </p:cNvSpPr>
          <p:nvPr/>
        </p:nvSpPr>
        <p:spPr bwMode="auto">
          <a:xfrm rot="16200000">
            <a:off x="7554272" y="1270169"/>
            <a:ext cx="300152" cy="2232249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491070" y="2580220"/>
            <a:ext cx="955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I=0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452320" y="484981"/>
            <a:ext cx="1033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/>
              <a:t>I=1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5448" y="1073142"/>
                <a:ext cx="5708552" cy="1153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           +2</m:t>
                      </m:r>
                      <m:r>
                        <a:rPr lang="en-US" sz="24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48" y="1073142"/>
                <a:ext cx="5708552" cy="1153136"/>
              </a:xfrm>
              <a:prstGeom prst="rect">
                <a:avLst/>
              </a:prstGeom>
              <a:blipFill rotWithShape="1">
                <a:blip r:embed="rId6"/>
                <a:stretch>
                  <a:fillRect b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7"/>
          <p:cNvSpPr>
            <a:spLocks/>
          </p:cNvSpPr>
          <p:nvPr/>
        </p:nvSpPr>
        <p:spPr bwMode="auto">
          <a:xfrm rot="5400000">
            <a:off x="7492993" y="18297"/>
            <a:ext cx="300150" cy="2109689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Isospin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154-DB28-4035-8EEA-96258C8159FA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5477" name="AutoShape 5"/>
          <p:cNvSpPr>
            <a:spLocks/>
          </p:cNvSpPr>
          <p:nvPr/>
        </p:nvSpPr>
        <p:spPr bwMode="auto">
          <a:xfrm rot="16200000">
            <a:off x="6228557" y="3069431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6084888" y="5295900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00FF"/>
                </a:solidFill>
              </a:rPr>
              <a:t>I=0</a:t>
            </a:r>
          </a:p>
        </p:txBody>
      </p:sp>
      <p:sp>
        <p:nvSpPr>
          <p:cNvPr id="745479" name="AutoShape 7"/>
          <p:cNvSpPr>
            <a:spLocks/>
          </p:cNvSpPr>
          <p:nvPr/>
        </p:nvSpPr>
        <p:spPr bwMode="auto">
          <a:xfrm rot="5400000">
            <a:off x="6228557" y="692944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5481" name="Text Box 9"/>
          <p:cNvSpPr txBox="1">
            <a:spLocks noChangeArrowheads="1"/>
          </p:cNvSpPr>
          <p:nvPr/>
        </p:nvSpPr>
        <p:spPr bwMode="auto">
          <a:xfrm>
            <a:off x="6028532" y="162151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/>
              <a:t>I=1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652" y="2937043"/>
                <a:ext cx="8573821" cy="1860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4000" i="1">
                              <a:latin typeface="Cambria Math"/>
                            </a:rPr>
                            <m:t>→</m:t>
                          </m:r>
                          <m:r>
                            <a:rPr lang="en-US" sz="4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                                   +2</m:t>
                      </m:r>
                      <m:r>
                        <a:rPr lang="en-US" sz="40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4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2" y="2937043"/>
                <a:ext cx="8573821" cy="18603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31519"/>
            <a:ext cx="9073134" cy="6144768"/>
          </a:xfrm>
        </p:spPr>
      </p:pic>
      <p:graphicFrame>
        <p:nvGraphicFramePr>
          <p:cNvPr id="741390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250" y="1484313"/>
          <a:ext cx="29178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23" name="Формула" r:id="rId4" imgW="1143000" imgH="393480" progId="Equation.3">
                  <p:embed/>
                </p:oleObj>
              </mc:Choice>
              <mc:Fallback>
                <p:oleObj name="Формула" r:id="rId4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84313"/>
                        <a:ext cx="29178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85E0-77DD-4904-B2D5-0ABA8C00FDFB}" type="slidenum">
              <a:rPr lang="en-US"/>
              <a:pPr/>
              <a:t>56</a:t>
            </a:fld>
            <a:endParaRPr lang="en-US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pp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latin typeface="+mj-lt"/>
                <a:sym typeface="Symbol" pitchFamily="18" charset="2"/>
              </a:rPr>
              <a:t>+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latin typeface="+mj-lt"/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741381" name="Rectangle 5"/>
          <p:cNvSpPr>
            <a:spLocks noChangeArrowheads="1"/>
          </p:cNvSpPr>
          <p:nvPr/>
        </p:nvSpPr>
        <p:spPr bwMode="auto">
          <a:xfrm>
            <a:off x="5516562" y="2024401"/>
            <a:ext cx="287337" cy="28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6032500" y="198550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Shimizu et al.</a:t>
            </a:r>
          </a:p>
        </p:txBody>
      </p:sp>
      <p:sp>
        <p:nvSpPr>
          <p:cNvPr id="741383" name="Oval 7"/>
          <p:cNvSpPr>
            <a:spLocks noChangeArrowheads="1"/>
          </p:cNvSpPr>
          <p:nvPr/>
        </p:nvSpPr>
        <p:spPr bwMode="auto">
          <a:xfrm>
            <a:off x="5580063" y="2492375"/>
            <a:ext cx="287337" cy="2889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4" name="Text Box 8"/>
          <p:cNvSpPr txBox="1">
            <a:spLocks noChangeArrowheads="1"/>
          </p:cNvSpPr>
          <p:nvPr/>
        </p:nvSpPr>
        <p:spPr bwMode="auto">
          <a:xfrm>
            <a:off x="6064250" y="2439988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F. Kren et al.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436913"/>
            <a:ext cx="2460851" cy="53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9073134" cy="6144768"/>
          </a:xfrm>
        </p:spPr>
      </p:pic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85E0-77DD-4904-B2D5-0ABA8C00FDFB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</a:t>
            </a:r>
            <a:r>
              <a:rPr lang="en-US" sz="4000" baseline="30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rgbClr val="0000FF"/>
                </a:solidFill>
                <a:latin typeface="+mj-lt"/>
                <a:sym typeface="Symbol" pitchFamily="18" charset="2"/>
              </a:rPr>
              <a:t>0</a:t>
            </a:r>
            <a:r>
              <a:rPr lang="en-US" sz="4000" dirty="0">
                <a:solidFill>
                  <a:srgbClr val="000000"/>
                </a:solidFill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9078479" cy="6148387"/>
          </a:xfrm>
        </p:spPr>
      </p:pic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85E0-77DD-4904-B2D5-0ABA8C00FDFB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rgbClr val="FF0000"/>
                </a:solidFill>
              </a:rPr>
              <a:t>pn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sz="4000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sz="4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sz="4000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US" sz="4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4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9073134" cy="6144768"/>
          </a:xfrm>
        </p:spPr>
      </p:pic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85E0-77DD-4904-B2D5-0ABA8C00FDFB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rgbClr val="FF0000"/>
                </a:solidFill>
              </a:rPr>
              <a:t>pn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US" sz="4000" dirty="0">
                <a:solidFill>
                  <a:srgbClr val="0000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4624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Pieces of Evidence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73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/>
          <a:stretch/>
        </p:blipFill>
        <p:spPr bwMode="auto">
          <a:xfrm>
            <a:off x="107505" y="1449678"/>
            <a:ext cx="2552716" cy="16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3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22" y="3277587"/>
            <a:ext cx="3297190" cy="208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pipi_237_239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/>
          <a:stretch>
            <a:fillRect/>
          </a:stretch>
        </p:blipFill>
        <p:spPr>
          <a:xfrm>
            <a:off x="5726555" y="1141173"/>
            <a:ext cx="309562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3" descr="ang_pi_CMS_peak_large_fonts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789040"/>
            <a:ext cx="2880320" cy="195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 descr="UT_2_52_fu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3944010"/>
            <a:ext cx="2449980" cy="23247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 descr="dalitz_peak_fi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1016" y="1176792"/>
            <a:ext cx="2688636" cy="1820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3EC6-BF98-4EB1-BDFD-6C4A09D36F27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sz="4000" baseline="-25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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 in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d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840480"/>
            <a:ext cx="4450939" cy="2781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480"/>
            <a:ext cx="4450939" cy="2781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450939" cy="2781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450939" cy="27818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3EC6-BF98-4EB1-BDFD-6C4A09D36F27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sz="4000" baseline="-25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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 in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d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14400"/>
            <a:ext cx="4450939" cy="2781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450939" cy="2781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840480"/>
            <a:ext cx="4450939" cy="2781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480"/>
            <a:ext cx="4450939" cy="27818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3EC6-BF98-4EB1-BDFD-6C4A09D36F27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sz="4000" baseline="-25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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 in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d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14400"/>
            <a:ext cx="4450939" cy="2781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450939" cy="2781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840480"/>
            <a:ext cx="4450939" cy="2781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480"/>
            <a:ext cx="4450939" cy="27818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/>
              <a:t>Isospin violation</a:t>
            </a:r>
          </a:p>
        </p:txBody>
      </p:sp>
      <p:pic>
        <p:nvPicPr>
          <p:cNvPr id="746502" name="Picture 6" descr="iso_val_diff_Mpi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9" y="1139883"/>
            <a:ext cx="8297935" cy="562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829-F6AE-4B61-B4E8-D407198C7475}" type="slidenum">
              <a:rPr lang="en-US"/>
              <a:pPr/>
              <a:t>63</a:t>
            </a:fld>
            <a:endParaRPr lang="en-US"/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2411413" y="4365625"/>
            <a:ext cx="230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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</a:t>
            </a:r>
            <a:r>
              <a:rPr lang="en-US" sz="2800" baseline="30000">
                <a:solidFill>
                  <a:srgbClr val="FF3300"/>
                </a:solidFill>
                <a:sym typeface="Symbol" pitchFamily="18" charset="2"/>
              </a:rPr>
              <a:t>-</a:t>
            </a:r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>
            <a:off x="3132138" y="2636838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2800" baseline="3000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2800" baseline="30000">
                <a:solidFill>
                  <a:srgbClr val="0000FF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64</a:t>
            </a:fld>
            <a:endParaRPr lang="en-US"/>
          </a:p>
        </p:txBody>
      </p:sp>
      <p:pic>
        <p:nvPicPr>
          <p:cNvPr id="755728" name="Picture 16" descr="tatiana_pppiMipi0_t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3288"/>
            <a:ext cx="8353425" cy="5919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/>
              <a:t>pn </a:t>
            </a:r>
            <a:r>
              <a:rPr lang="en-US" sz="4000">
                <a:sym typeface="Symbol" pitchFamily="18" charset="2"/>
              </a:rPr>
              <a:t> pp</a:t>
            </a:r>
            <a:r>
              <a:rPr lang="en-US" sz="4000" baseline="30000">
                <a:sym typeface="Symbol" pitchFamily="18" charset="2"/>
              </a:rPr>
              <a:t>-</a:t>
            </a:r>
            <a:r>
              <a:rPr lang="en-US" sz="4000">
                <a:sym typeface="Symbol" pitchFamily="18" charset="2"/>
              </a:rPr>
              <a:t></a:t>
            </a:r>
            <a:r>
              <a:rPr lang="en-US" sz="4000" baseline="3000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>
            <a:off x="4384675" y="537368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3779838" y="5013325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* </a:t>
            </a:r>
            <a:r>
              <a:rPr lang="en-US" dirty="0"/>
              <a:t>“expected”</a:t>
            </a:r>
          </a:p>
        </p:txBody>
      </p:sp>
      <p:sp>
        <p:nvSpPr>
          <p:cNvPr id="755723" name="Text Box 11"/>
          <p:cNvSpPr txBox="1">
            <a:spLocks noChangeArrowheads="1"/>
          </p:cNvSpPr>
          <p:nvPr/>
        </p:nvSpPr>
        <p:spPr bwMode="auto">
          <a:xfrm>
            <a:off x="6516688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5127625" y="30892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Conventional process</a:t>
            </a:r>
          </a:p>
        </p:txBody>
      </p:sp>
      <p:sp>
        <p:nvSpPr>
          <p:cNvPr id="755730" name="Text Box 18"/>
          <p:cNvSpPr txBox="1">
            <a:spLocks noChangeArrowheads="1"/>
          </p:cNvSpPr>
          <p:nvPr/>
        </p:nvSpPr>
        <p:spPr bwMode="auto">
          <a:xfrm>
            <a:off x="2051050" y="1700213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Conventional process </a:t>
            </a:r>
            <a:r>
              <a:rPr lang="en-US" b="1" dirty="0" smtClean="0">
                <a:solidFill>
                  <a:srgbClr val="009900"/>
                </a:solidFill>
              </a:rPr>
              <a:t>+d*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5003800" y="2636838"/>
            <a:ext cx="360363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32" name="Line 20"/>
          <p:cNvSpPr>
            <a:spLocks noChangeShapeType="1"/>
          </p:cNvSpPr>
          <p:nvPr/>
        </p:nvSpPr>
        <p:spPr bwMode="auto">
          <a:xfrm>
            <a:off x="3419475" y="1989138"/>
            <a:ext cx="215900" cy="863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" y="1257549"/>
            <a:ext cx="8801191" cy="4979763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65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059833" y="3429000"/>
            <a:ext cx="216024" cy="1449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3" name="Text Box 11"/>
          <p:cNvSpPr txBox="1">
            <a:spLocks noChangeArrowheads="1"/>
          </p:cNvSpPr>
          <p:nvPr/>
        </p:nvSpPr>
        <p:spPr bwMode="auto">
          <a:xfrm>
            <a:off x="6516688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90753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275856" y="4293095"/>
            <a:ext cx="2232247" cy="6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3929"/>
          </a:xfrm>
        </p:spPr>
        <p:txBody>
          <a:bodyPr/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51819" y="1518017"/>
                <a:ext cx="1154913" cy="692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𝒁𝒁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819" y="1518017"/>
                <a:ext cx="1154913" cy="692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516888" y="3553182"/>
            <a:ext cx="60472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540502" y="1404342"/>
            <a:ext cx="3" cy="502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>
            <a:spLocks/>
          </p:cNvSpPr>
          <p:nvPr/>
        </p:nvSpPr>
        <p:spPr>
          <a:xfrm rot="10800000">
            <a:off x="3171321" y="2181582"/>
            <a:ext cx="2738367" cy="4114800"/>
          </a:xfrm>
          <a:prstGeom prst="triangle">
            <a:avLst/>
          </a:prstGeom>
          <a:solidFill>
            <a:srgbClr val="7030A0">
              <a:alpha val="3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47797" y="3684984"/>
                <a:ext cx="941290" cy="692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797" y="3684984"/>
                <a:ext cx="941290" cy="692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>
            <a:stCxn id="9" idx="4"/>
          </p:cNvCxnSpPr>
          <p:nvPr/>
        </p:nvCxnSpPr>
        <p:spPr>
          <a:xfrm flipH="1">
            <a:off x="3171320" y="2181582"/>
            <a:ext cx="1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909687" y="2196822"/>
            <a:ext cx="1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72634" y="2181582"/>
            <a:ext cx="4845808" cy="15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12680" y="6273522"/>
            <a:ext cx="4845808" cy="15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02601" y="3606314"/>
                <a:ext cx="8141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601" y="3606314"/>
                <a:ext cx="814172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05592" y="2189202"/>
                <a:ext cx="8141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92" y="2189202"/>
                <a:ext cx="81417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4233" y="3598485"/>
                <a:ext cx="67015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3" y="3598485"/>
                <a:ext cx="670154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84961" y="5828856"/>
                <a:ext cx="593346" cy="60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61" y="5828856"/>
                <a:ext cx="593346" cy="604686"/>
              </a:xfrm>
              <a:prstGeom prst="rect">
                <a:avLst/>
              </a:prstGeom>
              <a:blipFill rotWithShape="1">
                <a:blip r:embed="rId7"/>
                <a:stretch>
                  <a:fillRect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28111" y="3044487"/>
            <a:ext cx="4781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26939" y="3044487"/>
                <a:ext cx="1198790" cy="68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39" y="3044487"/>
                <a:ext cx="1198790" cy="681438"/>
              </a:xfrm>
              <a:prstGeom prst="rect">
                <a:avLst/>
              </a:prstGeom>
              <a:blipFill rotWithShape="1">
                <a:blip r:embed="rId8"/>
                <a:stretch>
                  <a:fillRect t="-79464" r="-38265" b="-90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6999" y="3003546"/>
                <a:ext cx="1054775" cy="68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99" y="3003546"/>
                <a:ext cx="1054775" cy="681438"/>
              </a:xfrm>
              <a:prstGeom prst="rect">
                <a:avLst/>
              </a:prstGeom>
              <a:blipFill rotWithShape="1">
                <a:blip r:embed="rId9"/>
                <a:stretch>
                  <a:fillRect t="-80180" r="-50289" b="-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5327282" y="2480667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3810000" y="32528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00940" y="2387441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Polarization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5130" y="3136820"/>
            <a:ext cx="15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Polarization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7749"/>
            <a:ext cx="8640960" cy="5393351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67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158750"/>
            <a:ext cx="7073900" cy="820737"/>
          </a:xfrm>
        </p:spPr>
        <p:txBody>
          <a:bodyPr>
            <a:normAutofit/>
          </a:bodyPr>
          <a:lstStyle/>
          <a:p>
            <a:r>
              <a:rPr lang="en-US" dirty="0" err="1"/>
              <a:t>pn</a:t>
            </a:r>
            <a:r>
              <a:rPr lang="en-US" dirty="0"/>
              <a:t> Vector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19338" y="5032375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 fit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142640" y="4365104"/>
            <a:ext cx="1213336" cy="667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51559"/>
            <a:ext cx="8643538" cy="5394960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68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158750"/>
            <a:ext cx="7073900" cy="820737"/>
          </a:xfrm>
        </p:spPr>
        <p:txBody>
          <a:bodyPr>
            <a:normAutofit/>
          </a:bodyPr>
          <a:lstStyle/>
          <a:p>
            <a:r>
              <a:rPr lang="en-US" dirty="0" err="1"/>
              <a:t>pn</a:t>
            </a:r>
            <a:r>
              <a:rPr lang="en-US" dirty="0"/>
              <a:t> Vector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19338" y="5032375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 fit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142640" y="4365104"/>
            <a:ext cx="1213336" cy="667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35696" y="1854631"/>
            <a:ext cx="6229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new solution: </a:t>
            </a:r>
            <a:r>
              <a:rPr lang="en-US" sz="2400" b="1" i="1" dirty="0" smtClean="0">
                <a:solidFill>
                  <a:srgbClr val="FF3300"/>
                </a:solidFill>
              </a:rPr>
              <a:t>pole (2380±10 </a:t>
            </a:r>
            <a:r>
              <a:rPr lang="en-US" sz="2400" b="1" i="1" dirty="0">
                <a:solidFill>
                  <a:srgbClr val="FF3300"/>
                </a:solidFill>
              </a:rPr>
              <a:t>- </a:t>
            </a:r>
            <a:r>
              <a:rPr lang="en-US" sz="2400" b="1" i="1" dirty="0" smtClean="0">
                <a:solidFill>
                  <a:srgbClr val="FF3300"/>
                </a:solidFill>
              </a:rPr>
              <a:t>i40±5) MeV</a:t>
            </a:r>
            <a:endParaRPr lang="en-US" sz="2400" b="1" i="1" dirty="0">
              <a:solidFill>
                <a:srgbClr val="FF33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3965943" y="2273840"/>
            <a:ext cx="195016" cy="1083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0599"/>
            <a:ext cx="8352928" cy="56570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69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158750"/>
            <a:ext cx="7073900" cy="820737"/>
          </a:xfrm>
        </p:spPr>
        <p:txBody>
          <a:bodyPr>
            <a:normAutofit/>
          </a:bodyPr>
          <a:lstStyle/>
          <a:p>
            <a:r>
              <a:rPr lang="en-US" dirty="0" err="1"/>
              <a:t>pn</a:t>
            </a:r>
            <a:r>
              <a:rPr lang="en-US" dirty="0"/>
              <a:t> Vector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4886344" y="5201928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 fit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H="1" flipV="1">
            <a:off x="5032810" y="4783515"/>
            <a:ext cx="676835" cy="418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763688" y="227687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new solution</a:t>
            </a:r>
            <a:endParaRPr lang="en-US" b="1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529281" y="2646204"/>
            <a:ext cx="1178623" cy="926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43384" y="6206479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3300"/>
                </a:solidFill>
              </a:rPr>
              <a:t>pole (2380±10 - i40±5) MeV</a:t>
            </a:r>
            <a:endParaRPr lang="en-GB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7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extracted</a:t>
            </a:r>
            <a:r>
              <a:rPr lang="de-DE" sz="4000" dirty="0" smtClean="0"/>
              <a:t> </a:t>
            </a:r>
            <a:r>
              <a:rPr lang="de-DE" sz="4000" dirty="0" err="1" smtClean="0"/>
              <a:t>properties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new</a:t>
            </a:r>
            <a:r>
              <a:rPr lang="de-DE" sz="4000" dirty="0" smtClean="0"/>
              <a:t> </a:t>
            </a:r>
            <a:r>
              <a:rPr lang="de-DE" sz="4000" dirty="0" err="1" smtClean="0"/>
              <a:t>particle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397" y="1916832"/>
            <a:ext cx="6984776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err="1"/>
              <a:t>pn</a:t>
            </a:r>
            <a:r>
              <a:rPr lang="de-DE" sz="3600" dirty="0"/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>
                <a:sym typeface="Symbol" pitchFamily="18" charset="2"/>
              </a:rPr>
              <a:t>  d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817560" y="2564780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644128" name="Text Box 32"/>
          <p:cNvSpPr txBox="1">
            <a:spLocks noChangeArrowheads="1"/>
          </p:cNvSpPr>
          <p:nvPr/>
        </p:nvSpPr>
        <p:spPr bwMode="auto">
          <a:xfrm>
            <a:off x="3235061" y="3957017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𝟗𝟎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483217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990600"/>
            <a:ext cx="8357545" cy="5660136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70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3" y="158750"/>
            <a:ext cx="7073900" cy="820737"/>
          </a:xfrm>
        </p:spPr>
        <p:txBody>
          <a:bodyPr>
            <a:normAutofit/>
          </a:bodyPr>
          <a:lstStyle/>
          <a:p>
            <a:r>
              <a:rPr lang="en-US" dirty="0" err="1"/>
              <a:t>pn</a:t>
            </a:r>
            <a:r>
              <a:rPr lang="en-US" dirty="0"/>
              <a:t> Vector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4886344" y="5201928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 fit</a:t>
            </a:r>
            <a:endParaRPr lang="en-US" b="1" dirty="0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H="1" flipV="1">
            <a:off x="5371226" y="4509120"/>
            <a:ext cx="338418" cy="692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763688" y="227687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new solution</a:t>
            </a:r>
            <a:endParaRPr lang="en-US" b="1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529281" y="2646204"/>
            <a:ext cx="1178623" cy="926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43384" y="6206479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3300"/>
                </a:solidFill>
              </a:rPr>
              <a:t>pole (2380±10 - i40±5) MeV</a:t>
            </a:r>
            <a:endParaRPr lang="en-GB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7350"/>
          </a:xfrm>
        </p:spPr>
        <p:txBody>
          <a:bodyPr>
            <a:normAutofit fontScale="90000"/>
          </a:bodyPr>
          <a:lstStyle/>
          <a:p>
            <a:r>
              <a:rPr lang="en-US" dirty="0"/>
              <a:t>Kinematics</a:t>
            </a:r>
          </a:p>
        </p:txBody>
      </p:sp>
      <p:pic>
        <p:nvPicPr>
          <p:cNvPr id="834563" name="Picture 3" descr="800px-Wasa-setup-2d_100913_redu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2396105"/>
            <a:ext cx="7620000" cy="404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A617-0851-40B9-B003-9B011A2CCDE8}" type="slidenum">
              <a:rPr lang="en-US"/>
              <a:pPr/>
              <a:t>71</a:t>
            </a:fld>
            <a:endParaRPr lang="en-US"/>
          </a:p>
        </p:txBody>
      </p:sp>
      <p:sp>
        <p:nvSpPr>
          <p:cNvPr id="834564" name="Line 4"/>
          <p:cNvSpPr>
            <a:spLocks noChangeShapeType="1"/>
          </p:cNvSpPr>
          <p:nvPr/>
        </p:nvSpPr>
        <p:spPr bwMode="auto">
          <a:xfrm flipV="1">
            <a:off x="2152650" y="3895725"/>
            <a:ext cx="62642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6924675" y="330835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Proton spectator</a:t>
            </a:r>
          </a:p>
        </p:txBody>
      </p:sp>
      <p:sp>
        <p:nvSpPr>
          <p:cNvPr id="834566" name="Line 6"/>
          <p:cNvSpPr>
            <a:spLocks noChangeShapeType="1"/>
          </p:cNvSpPr>
          <p:nvPr/>
        </p:nvSpPr>
        <p:spPr bwMode="auto">
          <a:xfrm>
            <a:off x="2133600" y="4295775"/>
            <a:ext cx="422275" cy="10779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proton</a:t>
            </a: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 flipV="1">
            <a:off x="2124075" y="3716338"/>
            <a:ext cx="863600" cy="576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9" name="Text Box 9"/>
          <p:cNvSpPr txBox="1">
            <a:spLocks noChangeArrowheads="1"/>
          </p:cNvSpPr>
          <p:nvPr/>
        </p:nvSpPr>
        <p:spPr bwMode="auto">
          <a:xfrm rot="1115464">
            <a:off x="2268538" y="32131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neutron</a:t>
            </a:r>
          </a:p>
        </p:txBody>
      </p:sp>
      <p:grpSp>
        <p:nvGrpSpPr>
          <p:cNvPr id="834570" name="Group 10"/>
          <p:cNvGrpSpPr>
            <a:grpSpLocks/>
          </p:cNvGrpSpPr>
          <p:nvPr/>
        </p:nvGrpSpPr>
        <p:grpSpPr bwMode="auto">
          <a:xfrm>
            <a:off x="2640920" y="1504467"/>
            <a:ext cx="4163327" cy="411647"/>
            <a:chOff x="1497" y="1005"/>
            <a:chExt cx="1832" cy="404"/>
          </a:xfrm>
        </p:grpSpPr>
        <p:sp>
          <p:nvSpPr>
            <p:cNvPr id="834571" name="Text Box 11"/>
            <p:cNvSpPr txBox="1">
              <a:spLocks noChangeArrowheads="1"/>
            </p:cNvSpPr>
            <p:nvPr/>
          </p:nvSpPr>
          <p:spPr bwMode="auto">
            <a:xfrm>
              <a:off x="1497" y="1005"/>
              <a:ext cx="18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 err="1"/>
                <a:t>dp</a:t>
              </a:r>
              <a:r>
                <a:rPr lang="en-US" sz="3600" b="1" dirty="0" err="1">
                  <a:sym typeface="Symbol" pitchFamily="18" charset="2"/>
                </a:rPr>
                <a:t>np</a:t>
              </a:r>
              <a:r>
                <a:rPr lang="en-US" sz="3600" b="1" dirty="0">
                  <a:sym typeface="Symbol" pitchFamily="18" charset="2"/>
                </a:rPr>
                <a:t> + </a:t>
              </a:r>
              <a:r>
                <a:rPr lang="en-US" sz="3600" b="1" dirty="0" err="1">
                  <a:sym typeface="Symbol" pitchFamily="18" charset="2"/>
                </a:rPr>
                <a:t>p</a:t>
              </a:r>
              <a:r>
                <a:rPr lang="en-US" sz="3600" b="1" baseline="-25000" dirty="0" err="1">
                  <a:sym typeface="Symbol" pitchFamily="18" charset="2"/>
                </a:rPr>
                <a:t>sp</a:t>
              </a:r>
              <a:endParaRPr lang="en-US" sz="3600" b="1" baseline="-25000" dirty="0">
                <a:sym typeface="Symbol" pitchFamily="18" charset="2"/>
              </a:endParaRPr>
            </a:p>
          </p:txBody>
        </p:sp>
        <p:sp>
          <p:nvSpPr>
            <p:cNvPr id="834572" name="Line 12"/>
            <p:cNvSpPr>
              <a:spLocks noChangeShapeType="1"/>
            </p:cNvSpPr>
            <p:nvPr/>
          </p:nvSpPr>
          <p:spPr bwMode="auto">
            <a:xfrm>
              <a:off x="1497" y="1005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5" y="692696"/>
            <a:ext cx="6347048" cy="6044806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521-2EFA-4799-B408-D3208A3EFFDA}" type="slidenum">
              <a:rPr lang="en-US"/>
              <a:pPr/>
              <a:t>72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2051720" y="2452172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</a:t>
            </a:r>
            <a:endParaRPr lang="en-US" b="1" dirty="0"/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3995737" y="4292600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SAID </a:t>
            </a:r>
            <a:r>
              <a:rPr lang="en-US" b="1" dirty="0" smtClean="0"/>
              <a:t>new solution </a:t>
            </a:r>
            <a:endParaRPr lang="en-US" b="1" dirty="0"/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>
            <a:off x="3416196" y="2636837"/>
            <a:ext cx="1120086" cy="4198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 flipV="1">
            <a:off x="4536281" y="3573015"/>
            <a:ext cx="251618" cy="792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1" name="Oval 9"/>
          <p:cNvSpPr>
            <a:spLocks noChangeArrowheads="1"/>
          </p:cNvSpPr>
          <p:nvPr/>
        </p:nvSpPr>
        <p:spPr bwMode="auto">
          <a:xfrm>
            <a:off x="4911725" y="834263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4911725" y="1089851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5144245" y="723139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Devlin et al, PRD8, 136 (73) 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144245" y="978726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LisowskI</a:t>
            </a:r>
            <a:r>
              <a:rPr lang="en-US" dirty="0"/>
              <a:t> et al, PRL49, 255(82)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BB6-42E5-4B06-9595-FB57094C80CA}" type="slidenum">
              <a:rPr lang="en-US"/>
              <a:pPr/>
              <a:t>73</a:t>
            </a:fld>
            <a:endParaRPr lang="en-US"/>
          </a:p>
        </p:txBody>
      </p:sp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Magneto" pitchFamily="82" charset="0"/>
              </a:rPr>
              <a:t>Total cross section </a:t>
            </a:r>
            <a:r>
              <a:rPr lang="en-US" sz="4000">
                <a:solidFill>
                  <a:schemeClr val="tx2"/>
                </a:solidFill>
              </a:rPr>
              <a:t>dd 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 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He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816131" name="WordArt 3"/>
          <p:cNvSpPr>
            <a:spLocks noChangeArrowheads="1" noChangeShapeType="1" noTextEdit="1"/>
          </p:cNvSpPr>
          <p:nvPr/>
        </p:nvSpPr>
        <p:spPr bwMode="auto">
          <a:xfrm>
            <a:off x="5651500" y="3789363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  <p:pic>
        <p:nvPicPr>
          <p:cNvPr id="816134" name="Picture 6" descr="p_xse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5" y="766763"/>
            <a:ext cx="8893175" cy="602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A02E-D556-47D6-8729-CAD311CC9C05}" type="slidenum">
              <a:rPr lang="en-US"/>
              <a:pPr/>
              <a:t>74</a:t>
            </a:fld>
            <a:endParaRPr lang="en-US"/>
          </a:p>
        </p:txBody>
      </p:sp>
      <p:pic>
        <p:nvPicPr>
          <p:cNvPr id="792578" name="Picture 2" descr="IM2Pi0_cm_1117_ModCorr_201004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716463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44675"/>
            <a:ext cx="2252662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046163" indent="-193675" algn="l" defTabSz="457200">
              <a:lnSpc>
                <a:spcPct val="61000"/>
              </a:lnSpc>
              <a:tabLst>
                <a:tab pos="1046163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</a:tabLst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i="1" baseline="-200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i="1" baseline="-6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i="1" baseline="-200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i="1" baseline="-6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92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0"/>
          <a:ext cx="33131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01" name="Формула" r:id="rId5" imgW="914400" imgH="203040" progId="Equation.3">
                  <p:embed/>
                </p:oleObj>
              </mc:Choice>
              <mc:Fallback>
                <p:oleObj name="Формула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0"/>
                        <a:ext cx="33131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5076825" y="260350"/>
            <a:ext cx="31686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61950" indent="-17621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57213" indent="-17621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52475" indent="-17938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49325" indent="-17621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06525" indent="-17621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63725" indent="-17621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20925" indent="-17621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778125" indent="-17621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2800" b="1">
                <a:solidFill>
                  <a:srgbClr val="000000"/>
                </a:solidFill>
                <a:cs typeface="Arial" charset="0"/>
              </a:rPr>
              <a:t>Td=1117 MeV</a:t>
            </a:r>
          </a:p>
        </p:txBody>
      </p:sp>
      <p:pic>
        <p:nvPicPr>
          <p:cNvPr id="792582" name="Picture 6" descr="Dalitz_1117_ModCorr_201004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7164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1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55875" y="2089150"/>
          <a:ext cx="14541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0" name="Формула" r:id="rId3" imgW="330120" imgH="190440" progId="Equation.3">
                  <p:embed/>
                </p:oleObj>
              </mc:Choice>
              <mc:Fallback>
                <p:oleObj name="Формула" r:id="rId3" imgW="330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089150"/>
                        <a:ext cx="14541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3139" name="Picture 3" descr="Mpi0pi0_newP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116388"/>
            <a:ext cx="4392612" cy="274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0314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771775" y="4781550"/>
          <a:ext cx="1152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1" name="Формула" r:id="rId6" imgW="304560" imgH="190440" progId="Equation.3">
                  <p:embed/>
                </p:oleObj>
              </mc:Choice>
              <mc:Fallback>
                <p:oleObj name="Формула" r:id="rId6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781550"/>
                        <a:ext cx="11525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5076825" y="908050"/>
          <a:ext cx="9366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2" name="Формула" r:id="rId8" imgW="266400" imgH="190440" progId="Equation.3">
                  <p:embed/>
                </p:oleObj>
              </mc:Choice>
              <mc:Fallback>
                <p:oleObj name="Формула" r:id="rId8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9366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2" name="Object 6"/>
          <p:cNvGraphicFramePr>
            <a:graphicFrameLocks noChangeAspect="1"/>
          </p:cNvGraphicFramePr>
          <p:nvPr/>
        </p:nvGraphicFramePr>
        <p:xfrm>
          <a:off x="7019925" y="908050"/>
          <a:ext cx="115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3" name="Формула" r:id="rId10" imgW="368280" imgH="203040" progId="Equation.3">
                  <p:embed/>
                </p:oleObj>
              </mc:Choice>
              <mc:Fallback>
                <p:oleObj name="Формула" r:id="rId10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908050"/>
                        <a:ext cx="11525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3143" name="Picture 7" descr="MpiPlpiMi_new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484313"/>
            <a:ext cx="4397375" cy="2744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468313" y="5805488"/>
            <a:ext cx="357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M.Bashkanov </a:t>
            </a:r>
            <a:r>
              <a:rPr lang="en-US" i="1">
                <a:latin typeface="Tahoma" pitchFamily="34" charset="0"/>
              </a:rPr>
              <a:t>et</a:t>
            </a:r>
            <a:r>
              <a:rPr lang="en-US">
                <a:latin typeface="Tahoma" pitchFamily="34" charset="0"/>
              </a:rPr>
              <a:t>. al, </a:t>
            </a:r>
          </a:p>
          <a:p>
            <a:r>
              <a:rPr lang="en-US">
                <a:latin typeface="Tahoma" pitchFamily="34" charset="0"/>
              </a:rPr>
              <a:t>Phys. Lett. </a:t>
            </a:r>
            <a:r>
              <a:rPr lang="en-US" b="1">
                <a:latin typeface="Tahoma" pitchFamily="34" charset="0"/>
              </a:rPr>
              <a:t>B637</a:t>
            </a:r>
            <a:r>
              <a:rPr lang="en-US">
                <a:latin typeface="Tahoma" pitchFamily="34" charset="0"/>
              </a:rPr>
              <a:t> (2006) 223-228</a:t>
            </a:r>
          </a:p>
        </p:txBody>
      </p:sp>
      <p:sp>
        <p:nvSpPr>
          <p:cNvPr id="603145" name="AutoShape 9"/>
          <p:cNvSpPr>
            <a:spLocks noChangeArrowheads="1"/>
          </p:cNvSpPr>
          <p:nvPr/>
        </p:nvSpPr>
        <p:spPr bwMode="auto">
          <a:xfrm>
            <a:off x="250825" y="1916113"/>
            <a:ext cx="287338" cy="287337"/>
          </a:xfrm>
          <a:prstGeom prst="plus">
            <a:avLst>
              <a:gd name="adj" fmla="val 25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6" name="AutoShape 10"/>
          <p:cNvSpPr>
            <a:spLocks noChangeArrowheads="1"/>
          </p:cNvSpPr>
          <p:nvPr/>
        </p:nvSpPr>
        <p:spPr bwMode="auto">
          <a:xfrm rot="10800000">
            <a:off x="250825" y="2492375"/>
            <a:ext cx="360363" cy="360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3147" name="Object 11"/>
          <p:cNvGraphicFramePr>
            <a:graphicFrameLocks noChangeAspect="1"/>
          </p:cNvGraphicFramePr>
          <p:nvPr/>
        </p:nvGraphicFramePr>
        <p:xfrm>
          <a:off x="900113" y="2420938"/>
          <a:ext cx="10080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4" name="Формула" r:id="rId13" imgW="393480" imgH="190440" progId="Equation.3">
                  <p:embed/>
                </p:oleObj>
              </mc:Choice>
              <mc:Fallback>
                <p:oleObj name="Формула" r:id="rId13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20938"/>
                        <a:ext cx="10080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8" name="Object 12"/>
          <p:cNvGraphicFramePr>
            <a:graphicFrameLocks noChangeAspect="1"/>
          </p:cNvGraphicFramePr>
          <p:nvPr/>
        </p:nvGraphicFramePr>
        <p:xfrm>
          <a:off x="827088" y="1773238"/>
          <a:ext cx="10795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5" name="Формула" r:id="rId15" imgW="393480" imgH="190440" progId="Equation.3">
                  <p:embed/>
                </p:oleObj>
              </mc:Choice>
              <mc:Fallback>
                <p:oleObj name="Формула" r:id="rId15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73238"/>
                        <a:ext cx="10795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9" name="Text Box 13"/>
          <p:cNvSpPr txBox="1">
            <a:spLocks noChangeArrowheads="1"/>
          </p:cNvSpPr>
          <p:nvPr/>
        </p:nvSpPr>
        <p:spPr bwMode="auto">
          <a:xfrm>
            <a:off x="2555875" y="3068638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latin typeface="Tahoma" pitchFamily="34" charset="0"/>
              </a:rPr>
              <a:t>(I=0,1)</a:t>
            </a:r>
          </a:p>
        </p:txBody>
      </p:sp>
      <p:sp>
        <p:nvSpPr>
          <p:cNvPr id="603150" name="Text Box 14"/>
          <p:cNvSpPr txBox="1">
            <a:spLocks noChangeArrowheads="1"/>
          </p:cNvSpPr>
          <p:nvPr/>
        </p:nvSpPr>
        <p:spPr bwMode="auto">
          <a:xfrm>
            <a:off x="2843213" y="5445125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latin typeface="Tahoma" pitchFamily="34" charset="0"/>
              </a:rPr>
              <a:t>(I=0)</a:t>
            </a:r>
          </a:p>
        </p:txBody>
      </p:sp>
      <p:sp>
        <p:nvSpPr>
          <p:cNvPr id="603151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188913"/>
            <a:ext cx="5834062" cy="735012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pd</a:t>
            </a:r>
            <a:r>
              <a:rPr lang="en-US" sz="36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36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600">
                <a:latin typeface="Times New Roman" pitchFamily="18" charset="0"/>
                <a:sym typeface="Symbol" pitchFamily="18" charset="2"/>
              </a:rPr>
              <a:t>He</a:t>
            </a:r>
            <a:r>
              <a:rPr lang="el-GR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ππ</a:t>
            </a:r>
            <a:r>
              <a:rPr lang="en-US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  T</a:t>
            </a:r>
            <a:r>
              <a:rPr lang="en-US" sz="36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=0.89 GeV</a:t>
            </a:r>
            <a:endParaRPr lang="el-GR" sz="36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4D9-C37A-4D99-9244-98A8F0A16DB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Mpipi_Ndbar_3Hepipi_895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60674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187" name="Line 3"/>
          <p:cNvSpPr>
            <a:spLocks noChangeShapeType="1"/>
          </p:cNvSpPr>
          <p:nvPr/>
        </p:nvSpPr>
        <p:spPr bwMode="auto">
          <a:xfrm>
            <a:off x="8196263" y="22050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785225" cy="976313"/>
          </a:xfrm>
        </p:spPr>
        <p:txBody>
          <a:bodyPr/>
          <a:lstStyle/>
          <a:p>
            <a:r>
              <a:rPr lang="el-GR" sz="3600"/>
              <a:t>ΔΔ</a:t>
            </a:r>
            <a:r>
              <a:rPr lang="en-US" sz="3600"/>
              <a:t> resonance in differential distributions</a:t>
            </a:r>
          </a:p>
        </p:txBody>
      </p:sp>
      <p:sp>
        <p:nvSpPr>
          <p:cNvPr id="605189" name="Line 5"/>
          <p:cNvSpPr>
            <a:spLocks noChangeShapeType="1"/>
          </p:cNvSpPr>
          <p:nvPr/>
        </p:nvSpPr>
        <p:spPr bwMode="auto">
          <a:xfrm>
            <a:off x="8469313" y="2509838"/>
            <a:ext cx="377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0" name="Line 6"/>
          <p:cNvSpPr>
            <a:spLocks noChangeShapeType="1"/>
          </p:cNvSpPr>
          <p:nvPr/>
        </p:nvSpPr>
        <p:spPr bwMode="auto">
          <a:xfrm flipV="1">
            <a:off x="8461375" y="2171700"/>
            <a:ext cx="344488" cy="317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1" name="Line 7"/>
          <p:cNvSpPr>
            <a:spLocks noChangeShapeType="1"/>
          </p:cNvSpPr>
          <p:nvPr/>
        </p:nvSpPr>
        <p:spPr bwMode="auto">
          <a:xfrm>
            <a:off x="8482013" y="2216150"/>
            <a:ext cx="158750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2" name="Line 8"/>
          <p:cNvSpPr>
            <a:spLocks noChangeShapeType="1"/>
          </p:cNvSpPr>
          <p:nvPr/>
        </p:nvSpPr>
        <p:spPr bwMode="auto">
          <a:xfrm flipV="1">
            <a:off x="8456613" y="2344738"/>
            <a:ext cx="247650" cy="187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3" name="Line 9"/>
          <p:cNvSpPr>
            <a:spLocks noChangeShapeType="1"/>
          </p:cNvSpPr>
          <p:nvPr/>
        </p:nvSpPr>
        <p:spPr bwMode="auto">
          <a:xfrm flipV="1">
            <a:off x="7870825" y="2217738"/>
            <a:ext cx="29368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 flipV="1">
            <a:off x="7853363" y="2535238"/>
            <a:ext cx="32067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5" name="Rectangle 11"/>
          <p:cNvSpPr>
            <a:spLocks noChangeArrowheads="1"/>
          </p:cNvSpPr>
          <p:nvPr/>
        </p:nvSpPr>
        <p:spPr bwMode="auto">
          <a:xfrm>
            <a:off x="8164513" y="2174875"/>
            <a:ext cx="319087" cy="6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6" name="Rectangle 12"/>
          <p:cNvSpPr>
            <a:spLocks noChangeArrowheads="1"/>
          </p:cNvSpPr>
          <p:nvPr/>
        </p:nvSpPr>
        <p:spPr bwMode="auto">
          <a:xfrm>
            <a:off x="8172450" y="2497138"/>
            <a:ext cx="319088" cy="650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7" name="Oval 13"/>
          <p:cNvSpPr>
            <a:spLocks noChangeArrowheads="1"/>
          </p:cNvSpPr>
          <p:nvPr/>
        </p:nvSpPr>
        <p:spPr bwMode="auto">
          <a:xfrm>
            <a:off x="8609013" y="2312988"/>
            <a:ext cx="1270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Line 14"/>
          <p:cNvSpPr>
            <a:spLocks noChangeShapeType="1"/>
          </p:cNvSpPr>
          <p:nvPr/>
        </p:nvSpPr>
        <p:spPr bwMode="auto">
          <a:xfrm>
            <a:off x="8704263" y="2376488"/>
            <a:ext cx="2555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8162925" y="1906588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8172450" y="2498725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8742363" y="193992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8802688" y="234632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pSp>
        <p:nvGrpSpPr>
          <p:cNvPr id="605203" name="Group 19"/>
          <p:cNvGrpSpPr>
            <a:grpSpLocks/>
          </p:cNvGrpSpPr>
          <p:nvPr/>
        </p:nvGrpSpPr>
        <p:grpSpPr bwMode="auto">
          <a:xfrm>
            <a:off x="6454775" y="1955800"/>
            <a:ext cx="1146175" cy="782638"/>
            <a:chOff x="4066" y="1232"/>
            <a:chExt cx="722" cy="493"/>
          </a:xfrm>
        </p:grpSpPr>
        <p:sp>
          <p:nvSpPr>
            <p:cNvPr id="605204" name="Line 20"/>
            <p:cNvSpPr>
              <a:spLocks noChangeShapeType="1"/>
            </p:cNvSpPr>
            <p:nvPr/>
          </p:nvSpPr>
          <p:spPr bwMode="auto">
            <a:xfrm>
              <a:off x="4442" y="1582"/>
              <a:ext cx="174" cy="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5" name="Line 21"/>
            <p:cNvSpPr>
              <a:spLocks noChangeShapeType="1"/>
            </p:cNvSpPr>
            <p:nvPr/>
          </p:nvSpPr>
          <p:spPr bwMode="auto">
            <a:xfrm flipV="1">
              <a:off x="4465" y="1362"/>
              <a:ext cx="159" cy="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6" name="Line 22"/>
            <p:cNvSpPr>
              <a:spLocks noChangeShapeType="1"/>
            </p:cNvSpPr>
            <p:nvPr/>
          </p:nvSpPr>
          <p:spPr bwMode="auto">
            <a:xfrm>
              <a:off x="4448" y="1384"/>
              <a:ext cx="74" cy="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7" name="Line 23"/>
            <p:cNvSpPr>
              <a:spLocks noChangeShapeType="1"/>
            </p:cNvSpPr>
            <p:nvPr/>
          </p:nvSpPr>
          <p:spPr bwMode="auto">
            <a:xfrm flipV="1">
              <a:off x="4448" y="1470"/>
              <a:ext cx="103" cy="1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8" name="Line 24"/>
            <p:cNvSpPr>
              <a:spLocks noChangeShapeType="1"/>
            </p:cNvSpPr>
            <p:nvPr/>
          </p:nvSpPr>
          <p:spPr bwMode="auto">
            <a:xfrm>
              <a:off x="4066" y="1384"/>
              <a:ext cx="117" cy="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9" name="Line 25"/>
            <p:cNvSpPr>
              <a:spLocks noChangeShapeType="1"/>
            </p:cNvSpPr>
            <p:nvPr/>
          </p:nvSpPr>
          <p:spPr bwMode="auto">
            <a:xfrm flipV="1">
              <a:off x="4066" y="1513"/>
              <a:ext cx="117" cy="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10" name="Rectangle 26"/>
            <p:cNvSpPr>
              <a:spLocks noChangeArrowheads="1"/>
            </p:cNvSpPr>
            <p:nvPr/>
          </p:nvSpPr>
          <p:spPr bwMode="auto">
            <a:xfrm rot="-1717552">
              <a:off x="4310" y="1395"/>
              <a:ext cx="159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1" name="Rectangle 27"/>
            <p:cNvSpPr>
              <a:spLocks noChangeArrowheads="1"/>
            </p:cNvSpPr>
            <p:nvPr/>
          </p:nvSpPr>
          <p:spPr bwMode="auto">
            <a:xfrm rot="1393872">
              <a:off x="4311" y="1522"/>
              <a:ext cx="153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2" name="Rectangle 28"/>
            <p:cNvSpPr>
              <a:spLocks noChangeArrowheads="1"/>
            </p:cNvSpPr>
            <p:nvPr/>
          </p:nvSpPr>
          <p:spPr bwMode="auto">
            <a:xfrm>
              <a:off x="4154" y="1439"/>
              <a:ext cx="16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3" name="Oval 29"/>
            <p:cNvSpPr>
              <a:spLocks noChangeArrowheads="1"/>
            </p:cNvSpPr>
            <p:nvPr/>
          </p:nvSpPr>
          <p:spPr bwMode="auto">
            <a:xfrm>
              <a:off x="4507" y="1448"/>
              <a:ext cx="59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4" name="Line 30"/>
            <p:cNvSpPr>
              <a:spLocks noChangeShapeType="1"/>
            </p:cNvSpPr>
            <p:nvPr/>
          </p:nvSpPr>
          <p:spPr bwMode="auto">
            <a:xfrm>
              <a:off x="4551" y="1492"/>
              <a:ext cx="11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15" name="Text Box 31"/>
            <p:cNvSpPr txBox="1">
              <a:spLocks noChangeArrowheads="1"/>
            </p:cNvSpPr>
            <p:nvPr/>
          </p:nvSpPr>
          <p:spPr bwMode="auto">
            <a:xfrm>
              <a:off x="4235" y="1232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05216" name="Text Box 32"/>
            <p:cNvSpPr txBox="1">
              <a:spLocks noChangeArrowheads="1"/>
            </p:cNvSpPr>
            <p:nvPr/>
          </p:nvSpPr>
          <p:spPr bwMode="auto">
            <a:xfrm>
              <a:off x="4595" y="149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605217" name="Text Box 33"/>
            <p:cNvSpPr txBox="1">
              <a:spLocks noChangeArrowheads="1"/>
            </p:cNvSpPr>
            <p:nvPr/>
          </p:nvSpPr>
          <p:spPr bwMode="auto">
            <a:xfrm>
              <a:off x="4607" y="1244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605218" name="Text Box 34"/>
            <p:cNvSpPr txBox="1">
              <a:spLocks noChangeArrowheads="1"/>
            </p:cNvSpPr>
            <p:nvPr/>
          </p:nvSpPr>
          <p:spPr bwMode="auto">
            <a:xfrm>
              <a:off x="4259" y="1513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</p:grpSp>
      <p:grpSp>
        <p:nvGrpSpPr>
          <p:cNvPr id="605219" name="Group 35"/>
          <p:cNvGrpSpPr>
            <a:grpSpLocks/>
          </p:cNvGrpSpPr>
          <p:nvPr/>
        </p:nvGrpSpPr>
        <p:grpSpPr bwMode="auto">
          <a:xfrm>
            <a:off x="6477000" y="3678238"/>
            <a:ext cx="1146175" cy="782637"/>
            <a:chOff x="4080" y="2317"/>
            <a:chExt cx="722" cy="493"/>
          </a:xfrm>
        </p:grpSpPr>
        <p:sp>
          <p:nvSpPr>
            <p:cNvPr id="605220" name="Line 36"/>
            <p:cNvSpPr>
              <a:spLocks noChangeShapeType="1"/>
            </p:cNvSpPr>
            <p:nvPr/>
          </p:nvSpPr>
          <p:spPr bwMode="auto">
            <a:xfrm>
              <a:off x="4456" y="2667"/>
              <a:ext cx="174" cy="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1" name="Line 37"/>
            <p:cNvSpPr>
              <a:spLocks noChangeShapeType="1"/>
            </p:cNvSpPr>
            <p:nvPr/>
          </p:nvSpPr>
          <p:spPr bwMode="auto">
            <a:xfrm flipV="1">
              <a:off x="4479" y="2447"/>
              <a:ext cx="159" cy="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2" name="Line 38"/>
            <p:cNvSpPr>
              <a:spLocks noChangeShapeType="1"/>
            </p:cNvSpPr>
            <p:nvPr/>
          </p:nvSpPr>
          <p:spPr bwMode="auto">
            <a:xfrm>
              <a:off x="4462" y="2469"/>
              <a:ext cx="74" cy="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3" name="Line 39"/>
            <p:cNvSpPr>
              <a:spLocks noChangeShapeType="1"/>
            </p:cNvSpPr>
            <p:nvPr/>
          </p:nvSpPr>
          <p:spPr bwMode="auto">
            <a:xfrm flipV="1">
              <a:off x="4462" y="2555"/>
              <a:ext cx="103" cy="1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4" name="Line 40"/>
            <p:cNvSpPr>
              <a:spLocks noChangeShapeType="1"/>
            </p:cNvSpPr>
            <p:nvPr/>
          </p:nvSpPr>
          <p:spPr bwMode="auto">
            <a:xfrm>
              <a:off x="4080" y="2469"/>
              <a:ext cx="117" cy="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5" name="Line 41"/>
            <p:cNvSpPr>
              <a:spLocks noChangeShapeType="1"/>
            </p:cNvSpPr>
            <p:nvPr/>
          </p:nvSpPr>
          <p:spPr bwMode="auto">
            <a:xfrm flipV="1">
              <a:off x="4080" y="2598"/>
              <a:ext cx="117" cy="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6" name="Rectangle 42"/>
            <p:cNvSpPr>
              <a:spLocks noChangeArrowheads="1"/>
            </p:cNvSpPr>
            <p:nvPr/>
          </p:nvSpPr>
          <p:spPr bwMode="auto">
            <a:xfrm rot="-1717552">
              <a:off x="4324" y="2480"/>
              <a:ext cx="159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27" name="Rectangle 43"/>
            <p:cNvSpPr>
              <a:spLocks noChangeArrowheads="1"/>
            </p:cNvSpPr>
            <p:nvPr/>
          </p:nvSpPr>
          <p:spPr bwMode="auto">
            <a:xfrm rot="1393872">
              <a:off x="4325" y="2607"/>
              <a:ext cx="153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28" name="Rectangle 44"/>
            <p:cNvSpPr>
              <a:spLocks noChangeArrowheads="1"/>
            </p:cNvSpPr>
            <p:nvPr/>
          </p:nvSpPr>
          <p:spPr bwMode="auto">
            <a:xfrm>
              <a:off x="4168" y="2524"/>
              <a:ext cx="16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29" name="Oval 45"/>
            <p:cNvSpPr>
              <a:spLocks noChangeArrowheads="1"/>
            </p:cNvSpPr>
            <p:nvPr/>
          </p:nvSpPr>
          <p:spPr bwMode="auto">
            <a:xfrm>
              <a:off x="4521" y="2533"/>
              <a:ext cx="59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30" name="Line 46"/>
            <p:cNvSpPr>
              <a:spLocks noChangeShapeType="1"/>
            </p:cNvSpPr>
            <p:nvPr/>
          </p:nvSpPr>
          <p:spPr bwMode="auto">
            <a:xfrm>
              <a:off x="4565" y="2577"/>
              <a:ext cx="11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1" name="Text Box 47"/>
            <p:cNvSpPr txBox="1">
              <a:spLocks noChangeArrowheads="1"/>
            </p:cNvSpPr>
            <p:nvPr/>
          </p:nvSpPr>
          <p:spPr bwMode="auto">
            <a:xfrm>
              <a:off x="4249" y="2317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05232" name="Text Box 48"/>
            <p:cNvSpPr txBox="1">
              <a:spLocks noChangeArrowheads="1"/>
            </p:cNvSpPr>
            <p:nvPr/>
          </p:nvSpPr>
          <p:spPr bwMode="auto">
            <a:xfrm>
              <a:off x="4609" y="258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605233" name="Text Box 49"/>
            <p:cNvSpPr txBox="1">
              <a:spLocks noChangeArrowheads="1"/>
            </p:cNvSpPr>
            <p:nvPr/>
          </p:nvSpPr>
          <p:spPr bwMode="auto">
            <a:xfrm>
              <a:off x="4621" y="2329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605234" name="Text Box 50"/>
            <p:cNvSpPr txBox="1">
              <a:spLocks noChangeArrowheads="1"/>
            </p:cNvSpPr>
            <p:nvPr/>
          </p:nvSpPr>
          <p:spPr bwMode="auto">
            <a:xfrm>
              <a:off x="4273" y="2598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</p:grpSp>
      <p:sp>
        <p:nvSpPr>
          <p:cNvPr id="605235" name="Text Box 51"/>
          <p:cNvSpPr txBox="1">
            <a:spLocks noChangeArrowheads="1"/>
          </p:cNvSpPr>
          <p:nvPr/>
        </p:nvSpPr>
        <p:spPr bwMode="auto">
          <a:xfrm>
            <a:off x="7451725" y="21336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+</a:t>
            </a:r>
          </a:p>
        </p:txBody>
      </p:sp>
      <p:sp>
        <p:nvSpPr>
          <p:cNvPr id="605236" name="Text Box 52"/>
          <p:cNvSpPr txBox="1">
            <a:spLocks noChangeArrowheads="1"/>
          </p:cNvSpPr>
          <p:nvPr/>
        </p:nvSpPr>
        <p:spPr bwMode="auto">
          <a:xfrm>
            <a:off x="395288" y="5734050"/>
            <a:ext cx="525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Parameter of </a:t>
            </a:r>
            <a:r>
              <a:rPr lang="en-US" sz="2800" i="1">
                <a:latin typeface="Times New Roman" pitchFamily="18" charset="0"/>
              </a:rPr>
              <a:t>F(q)</a:t>
            </a:r>
            <a:r>
              <a:rPr lang="en-US" sz="2800">
                <a:latin typeface="Tahoma" pitchFamily="34" charset="0"/>
              </a:rPr>
              <a:t> is fitted here</a:t>
            </a:r>
          </a:p>
        </p:txBody>
      </p:sp>
      <p:sp>
        <p:nvSpPr>
          <p:cNvPr id="605237" name="Text Box 53"/>
          <p:cNvSpPr txBox="1">
            <a:spLocks noChangeArrowheads="1"/>
          </p:cNvSpPr>
          <p:nvPr/>
        </p:nvSpPr>
        <p:spPr bwMode="auto">
          <a:xfrm>
            <a:off x="1577975" y="1368425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pd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3600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Symbol" pitchFamily="18" charset="2"/>
              </a:rPr>
              <a:t>He</a:t>
            </a:r>
            <a:r>
              <a:rPr lang="el-GR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Symbol" pitchFamily="18" charset="2"/>
              </a:rPr>
              <a:t>ππ</a:t>
            </a:r>
            <a:endParaRPr lang="en-US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05238" name="AutoShape 54"/>
          <p:cNvSpPr>
            <a:spLocks/>
          </p:cNvSpPr>
          <p:nvPr/>
        </p:nvSpPr>
        <p:spPr bwMode="auto">
          <a:xfrm rot="16200000">
            <a:off x="7577932" y="1502569"/>
            <a:ext cx="431800" cy="2700337"/>
          </a:xfrm>
          <a:prstGeom prst="leftBrace">
            <a:avLst>
              <a:gd name="adj1" fmla="val 521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39" name="Line 55"/>
          <p:cNvSpPr>
            <a:spLocks noChangeShapeType="1"/>
          </p:cNvSpPr>
          <p:nvPr/>
        </p:nvSpPr>
        <p:spPr bwMode="auto">
          <a:xfrm flipH="1">
            <a:off x="4932363" y="3068638"/>
            <a:ext cx="2879725" cy="8651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0" name="AutoShape 56"/>
          <p:cNvSpPr>
            <a:spLocks/>
          </p:cNvSpPr>
          <p:nvPr/>
        </p:nvSpPr>
        <p:spPr bwMode="auto">
          <a:xfrm rot="16200000">
            <a:off x="7577932" y="1502569"/>
            <a:ext cx="431800" cy="2700337"/>
          </a:xfrm>
          <a:prstGeom prst="leftBrace">
            <a:avLst>
              <a:gd name="adj1" fmla="val 521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41" name="AutoShape 57"/>
          <p:cNvSpPr>
            <a:spLocks/>
          </p:cNvSpPr>
          <p:nvPr/>
        </p:nvSpPr>
        <p:spPr bwMode="auto">
          <a:xfrm rot="16200000">
            <a:off x="6984207" y="3825081"/>
            <a:ext cx="431800" cy="1512887"/>
          </a:xfrm>
          <a:prstGeom prst="leftBrace">
            <a:avLst>
              <a:gd name="adj1" fmla="val 2919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42" name="Line 58"/>
          <p:cNvSpPr>
            <a:spLocks noChangeShapeType="1"/>
          </p:cNvSpPr>
          <p:nvPr/>
        </p:nvSpPr>
        <p:spPr bwMode="auto">
          <a:xfrm flipH="1" flipV="1">
            <a:off x="4067175" y="4508500"/>
            <a:ext cx="3097213" cy="2889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3" name="Text Box 59"/>
          <p:cNvSpPr txBox="1">
            <a:spLocks noChangeArrowheads="1"/>
          </p:cNvSpPr>
          <p:nvPr/>
        </p:nvSpPr>
        <p:spPr bwMode="auto">
          <a:xfrm>
            <a:off x="6011863" y="5516563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latin typeface="Times New Roman" pitchFamily="18" charset="0"/>
              </a:rPr>
              <a:t>q</a:t>
            </a:r>
            <a:r>
              <a:rPr lang="el-GR" sz="4000" i="1" baseline="-25000">
                <a:latin typeface="Times New Roman" pitchFamily="18" charset="0"/>
              </a:rPr>
              <a:t>ΔΔ</a:t>
            </a:r>
            <a:r>
              <a:rPr lang="en-US" sz="4000" i="1" baseline="-25000">
                <a:latin typeface="Times New Roman" pitchFamily="18" charset="0"/>
              </a:rPr>
              <a:t> </a:t>
            </a:r>
            <a:r>
              <a:rPr lang="el-GR" sz="4000" i="1"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4000" i="1">
                <a:latin typeface="Times New Roman" pitchFamily="18" charset="0"/>
                <a:sym typeface="Symbol" pitchFamily="18" charset="2"/>
              </a:rPr>
              <a:t> q</a:t>
            </a:r>
            <a:r>
              <a:rPr lang="el-GR" sz="4000" i="1" baseline="-25000">
                <a:latin typeface="Times New Roman" pitchFamily="18" charset="0"/>
                <a:sym typeface="Symbol" pitchFamily="18" charset="2"/>
              </a:rPr>
              <a:t>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5A07-6B68-4A31-9458-81508D520C3B}" type="slidenum">
              <a:rPr lang="en-US" smtClean="0"/>
              <a:t>76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/>
              <a:t>Dalitz plots</a:t>
            </a:r>
          </a:p>
        </p:txBody>
      </p:sp>
      <p:pic>
        <p:nvPicPr>
          <p:cNvPr id="702467" name="Picture 3" descr="UT_res2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122738"/>
            <a:ext cx="2881313" cy="273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468" name="Picture 4" descr="UT_2_52_ful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057650"/>
            <a:ext cx="2951162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469" name="Picture 5" descr="dalitz_peak_fin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82713"/>
            <a:ext cx="4103688" cy="277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470" name="Picture 6" descr="dalitz_peak_fi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44625"/>
            <a:ext cx="4032250" cy="273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71" name="Text Box 7"/>
          <p:cNvSpPr txBox="1">
            <a:spLocks noChangeArrowheads="1"/>
          </p:cNvSpPr>
          <p:nvPr/>
        </p:nvSpPr>
        <p:spPr bwMode="auto">
          <a:xfrm rot="16200000">
            <a:off x="-187324" y="2417762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Data</a:t>
            </a:r>
          </a:p>
        </p:txBody>
      </p:sp>
      <p:sp>
        <p:nvSpPr>
          <p:cNvPr id="702472" name="Text Box 8"/>
          <p:cNvSpPr txBox="1">
            <a:spLocks noChangeArrowheads="1"/>
          </p:cNvSpPr>
          <p:nvPr/>
        </p:nvSpPr>
        <p:spPr bwMode="auto">
          <a:xfrm>
            <a:off x="303213" y="5629275"/>
            <a:ext cx="738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MC</a:t>
            </a:r>
          </a:p>
        </p:txBody>
      </p:sp>
      <p:sp>
        <p:nvSpPr>
          <p:cNvPr id="702473" name="Text Box 9"/>
          <p:cNvSpPr txBox="1">
            <a:spLocks noChangeArrowheads="1"/>
          </p:cNvSpPr>
          <p:nvPr/>
        </p:nvSpPr>
        <p:spPr bwMode="auto">
          <a:xfrm>
            <a:off x="2066925" y="862013"/>
            <a:ext cx="99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Peak</a:t>
            </a:r>
          </a:p>
        </p:txBody>
      </p:sp>
      <p:sp>
        <p:nvSpPr>
          <p:cNvPr id="702474" name="Text Box 10"/>
          <p:cNvSpPr txBox="1">
            <a:spLocks noChangeArrowheads="1"/>
          </p:cNvSpPr>
          <p:nvPr/>
        </p:nvSpPr>
        <p:spPr bwMode="auto">
          <a:xfrm>
            <a:off x="6064250" y="876300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Outside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puzzle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55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 bwMode="auto">
          <a:xfrm>
            <a:off x="395536" y="1711694"/>
            <a:ext cx="8280920" cy="414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92" y="588262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 err="1" smtClean="0"/>
              <a:t>dilepton</a:t>
            </a:r>
            <a:r>
              <a:rPr lang="en-US" dirty="0" smtClean="0"/>
              <a:t> enhancement over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coctails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results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79</a:t>
            </a:fld>
            <a:endParaRPr lang="en-US"/>
          </a:p>
        </p:txBody>
      </p:sp>
      <p:grpSp>
        <p:nvGrpSpPr>
          <p:cNvPr id="5" name="Grupa 17"/>
          <p:cNvGrpSpPr>
            <a:grpSpLocks/>
          </p:cNvGrpSpPr>
          <p:nvPr/>
        </p:nvGrpSpPr>
        <p:grpSpPr bwMode="auto">
          <a:xfrm>
            <a:off x="1923244" y="1840820"/>
            <a:ext cx="5745100" cy="4828540"/>
            <a:chOff x="4499992" y="908720"/>
            <a:chExt cx="4320480" cy="4080842"/>
          </a:xfrm>
        </p:grpSpPr>
        <p:grpSp>
          <p:nvGrpSpPr>
            <p:cNvPr id="7" name="Grupa 33"/>
            <p:cNvGrpSpPr>
              <a:grpSpLocks/>
            </p:cNvGrpSpPr>
            <p:nvPr/>
          </p:nvGrpSpPr>
          <p:grpSpPr bwMode="auto">
            <a:xfrm>
              <a:off x="4499992" y="1124744"/>
              <a:ext cx="3651498" cy="3864818"/>
              <a:chOff x="4499992" y="1124744"/>
              <a:chExt cx="3651498" cy="386481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124744"/>
                <a:ext cx="3600450" cy="335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4437112"/>
                <a:ext cx="321945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4499992" y="908720"/>
              <a:ext cx="4320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u="sng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e</a:t>
              </a:r>
              <a:r>
                <a:rPr lang="en-US" sz="1400" u="sng" baseline="3000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+</a:t>
              </a:r>
              <a:r>
                <a:rPr lang="en-US" sz="1400" u="sng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e</a:t>
              </a:r>
              <a:r>
                <a:rPr lang="en-US" sz="1400" u="sng" baseline="3000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- </a:t>
              </a:r>
              <a:r>
                <a:rPr lang="en-US" sz="1400" u="sng">
                  <a:solidFill>
                    <a:srgbClr val="000000"/>
                  </a:solidFill>
                  <a:latin typeface="Verdana" pitchFamily="34" charset="0"/>
                </a:rPr>
                <a:t>pair yield C+C, 1</a:t>
              </a:r>
              <a:r>
                <a:rPr lang="pl-PL" sz="1400" u="sng">
                  <a:solidFill>
                    <a:srgbClr val="000000"/>
                  </a:solidFill>
                  <a:latin typeface="Verdana" pitchFamily="34" charset="0"/>
                </a:rPr>
                <a:t>.25</a:t>
              </a:r>
              <a:r>
                <a:rPr lang="en-US" sz="1400" u="sng">
                  <a:solidFill>
                    <a:srgbClr val="000000"/>
                  </a:solidFill>
                  <a:latin typeface="Verdana" pitchFamily="34" charset="0"/>
                </a:rPr>
                <a:t>AGeV</a:t>
              </a:r>
              <a:r>
                <a:rPr lang="pl-PL" sz="1400" u="sng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sz="14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" name="pole tekstowe 16"/>
            <p:cNvSpPr txBox="1">
              <a:spLocks noChangeArrowheads="1"/>
            </p:cNvSpPr>
            <p:nvPr/>
          </p:nvSpPr>
          <p:spPr bwMode="auto">
            <a:xfrm rot="5400000">
              <a:off x="6762727" y="2966465"/>
              <a:ext cx="2808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sz="1200"/>
                <a:t>PLB 690 (2010) 118</a:t>
              </a: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50925"/>
            <a:ext cx="8178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7348-E647-42CD-9C0E-392B4F9E2BE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0077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19063" y="158750"/>
            <a:ext cx="7073900" cy="820737"/>
          </a:xfrm>
          <a:blipFill rotWithShape="1">
            <a:blip r:embed="rId4"/>
            <a:stretch>
              <a:fillRect l="-86" b="-3185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6589713" y="20638"/>
            <a:ext cx="2522537" cy="1393825"/>
            <a:chOff x="3242" y="890"/>
            <a:chExt cx="1589" cy="878"/>
          </a:xfrm>
        </p:grpSpPr>
        <p:sp>
          <p:nvSpPr>
            <p:cNvPr id="32778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32781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2782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2783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2786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32774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32188" y="962025"/>
          <a:ext cx="2913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37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962025"/>
                        <a:ext cx="29130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2195513" y="47244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SAID</a:t>
            </a:r>
          </a:p>
        </p:txBody>
      </p:sp>
      <p:sp>
        <p:nvSpPr>
          <p:cNvPr id="32776" name="Line 18"/>
          <p:cNvSpPr>
            <a:spLocks noChangeShapeType="1"/>
          </p:cNvSpPr>
          <p:nvPr/>
        </p:nvSpPr>
        <p:spPr bwMode="auto">
          <a:xfrm flipV="1">
            <a:off x="2925763" y="4437063"/>
            <a:ext cx="79375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8738" y="2060575"/>
            <a:ext cx="576262" cy="367188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1" y="260648"/>
            <a:ext cx="8305800" cy="1143000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Isospin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80</a:t>
            </a:fld>
            <a:endParaRPr lang="en-US"/>
          </a:p>
        </p:txBody>
      </p:sp>
      <p:grpSp>
        <p:nvGrpSpPr>
          <p:cNvPr id="4" name="Grupa 25"/>
          <p:cNvGrpSpPr>
            <a:grpSpLocks/>
          </p:cNvGrpSpPr>
          <p:nvPr/>
        </p:nvGrpSpPr>
        <p:grpSpPr bwMode="auto">
          <a:xfrm>
            <a:off x="-793" y="1592149"/>
            <a:ext cx="5760640" cy="4734978"/>
            <a:chOff x="44450" y="4041775"/>
            <a:chExt cx="3448050" cy="2816225"/>
          </a:xfrm>
        </p:grpSpPr>
        <p:pic>
          <p:nvPicPr>
            <p:cNvPr id="5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" y="4041775"/>
              <a:ext cx="3448050" cy="28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Łącznik prosty 27"/>
            <p:cNvCxnSpPr/>
            <p:nvPr/>
          </p:nvCxnSpPr>
          <p:spPr>
            <a:xfrm>
              <a:off x="648189" y="6237162"/>
              <a:ext cx="2518996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27"/>
            <p:cNvSpPr txBox="1">
              <a:spLocks noChangeArrowheads="1"/>
            </p:cNvSpPr>
            <p:nvPr/>
          </p:nvSpPr>
          <p:spPr bwMode="auto">
            <a:xfrm>
              <a:off x="2376488" y="5876925"/>
              <a:ext cx="5032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>
                  <a:solidFill>
                    <a:srgbClr val="FF0000"/>
                  </a:solidFill>
                </a:rPr>
                <a:t>~2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" name="Łącznik prosty ze strzałką 29"/>
            <p:cNvCxnSpPr/>
            <p:nvPr/>
          </p:nvCxnSpPr>
          <p:spPr>
            <a:xfrm rot="5400000">
              <a:off x="990229" y="4562150"/>
              <a:ext cx="252298" cy="146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30"/>
            <p:cNvCxnSpPr/>
            <p:nvPr/>
          </p:nvCxnSpPr>
          <p:spPr>
            <a:xfrm rot="5400000">
              <a:off x="1277445" y="4633480"/>
              <a:ext cx="252298" cy="146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31"/>
            <p:cNvSpPr txBox="1">
              <a:spLocks noChangeArrowheads="1"/>
            </p:cNvSpPr>
            <p:nvPr/>
          </p:nvSpPr>
          <p:spPr bwMode="auto">
            <a:xfrm>
              <a:off x="1079500" y="4257675"/>
              <a:ext cx="10445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</a:t>
              </a:r>
              <a:r>
                <a:rPr lang="pl-PL" sz="1600">
                  <a:solidFill>
                    <a:srgbClr val="3333CC"/>
                  </a:solidFill>
                  <a:sym typeface="Symbol" pitchFamily="18" charset="2"/>
                </a:rPr>
                <a:t>   </a:t>
              </a:r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</a:t>
              </a:r>
              <a:endParaRPr lang="en-US" sz="1600">
                <a:solidFill>
                  <a:srgbClr val="3333CC"/>
                </a:solidFill>
              </a:endParaRPr>
            </a:p>
          </p:txBody>
        </p:sp>
      </p:grpSp>
      <p:sp>
        <p:nvSpPr>
          <p:cNvPr id="11" name="pole tekstowe 15"/>
          <p:cNvSpPr txBox="1">
            <a:spLocks noChangeArrowheads="1"/>
          </p:cNvSpPr>
          <p:nvPr/>
        </p:nvSpPr>
        <p:spPr bwMode="auto">
          <a:xfrm>
            <a:off x="539552" y="1561197"/>
            <a:ext cx="467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dirty="0">
                <a:solidFill>
                  <a:srgbClr val="3333CC"/>
                </a:solidFill>
              </a:rPr>
              <a:t>DLS : W.K Wilson et at. PRC57(1998)1865</a:t>
            </a:r>
            <a:endParaRPr lang="en-US" sz="1400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852936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Yield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6336" y="2546153"/>
                <a:ext cx="887834" cy="982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46153"/>
                <a:ext cx="887834" cy="982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1" y="260648"/>
            <a:ext cx="8305800" cy="1143000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Isospin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81</a:t>
            </a:fld>
            <a:endParaRPr lang="en-US"/>
          </a:p>
        </p:txBody>
      </p:sp>
      <p:grpSp>
        <p:nvGrpSpPr>
          <p:cNvPr id="4" name="Grupa 25"/>
          <p:cNvGrpSpPr>
            <a:grpSpLocks/>
          </p:cNvGrpSpPr>
          <p:nvPr/>
        </p:nvGrpSpPr>
        <p:grpSpPr bwMode="auto">
          <a:xfrm>
            <a:off x="1331640" y="1718358"/>
            <a:ext cx="5760640" cy="4734978"/>
            <a:chOff x="44450" y="4041775"/>
            <a:chExt cx="3448050" cy="2816225"/>
          </a:xfrm>
        </p:grpSpPr>
        <p:pic>
          <p:nvPicPr>
            <p:cNvPr id="5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" y="4041775"/>
              <a:ext cx="3448050" cy="28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Łącznik prosty 27"/>
            <p:cNvCxnSpPr/>
            <p:nvPr/>
          </p:nvCxnSpPr>
          <p:spPr>
            <a:xfrm>
              <a:off x="648189" y="6237162"/>
              <a:ext cx="2518996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27"/>
            <p:cNvSpPr txBox="1">
              <a:spLocks noChangeArrowheads="1"/>
            </p:cNvSpPr>
            <p:nvPr/>
          </p:nvSpPr>
          <p:spPr bwMode="auto">
            <a:xfrm>
              <a:off x="2376488" y="5876925"/>
              <a:ext cx="5032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>
                  <a:solidFill>
                    <a:srgbClr val="FF0000"/>
                  </a:solidFill>
                </a:rPr>
                <a:t>~2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" name="Łącznik prosty ze strzałką 29"/>
            <p:cNvCxnSpPr/>
            <p:nvPr/>
          </p:nvCxnSpPr>
          <p:spPr>
            <a:xfrm rot="5400000">
              <a:off x="990229" y="4562150"/>
              <a:ext cx="252298" cy="146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30"/>
            <p:cNvCxnSpPr/>
            <p:nvPr/>
          </p:nvCxnSpPr>
          <p:spPr>
            <a:xfrm rot="5400000">
              <a:off x="1277445" y="4633480"/>
              <a:ext cx="252298" cy="146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31"/>
            <p:cNvSpPr txBox="1">
              <a:spLocks noChangeArrowheads="1"/>
            </p:cNvSpPr>
            <p:nvPr/>
          </p:nvSpPr>
          <p:spPr bwMode="auto">
            <a:xfrm>
              <a:off x="1079500" y="4257675"/>
              <a:ext cx="10445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</a:t>
              </a:r>
              <a:r>
                <a:rPr lang="pl-PL" sz="1600">
                  <a:solidFill>
                    <a:srgbClr val="3333CC"/>
                  </a:solidFill>
                  <a:sym typeface="Symbol" pitchFamily="18" charset="2"/>
                </a:rPr>
                <a:t>   </a:t>
              </a:r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</a:t>
              </a:r>
              <a:endParaRPr lang="en-US" sz="1600">
                <a:solidFill>
                  <a:srgbClr val="3333CC"/>
                </a:solidFill>
              </a:endParaRPr>
            </a:p>
          </p:txBody>
        </p:sp>
      </p:grpSp>
      <p:sp>
        <p:nvSpPr>
          <p:cNvPr id="11" name="pole tekstowe 15"/>
          <p:cNvSpPr txBox="1">
            <a:spLocks noChangeArrowheads="1"/>
          </p:cNvSpPr>
          <p:nvPr/>
        </p:nvSpPr>
        <p:spPr bwMode="auto">
          <a:xfrm>
            <a:off x="3419872" y="1564370"/>
            <a:ext cx="467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dirty="0">
                <a:solidFill>
                  <a:srgbClr val="3333CC"/>
                </a:solidFill>
              </a:rPr>
              <a:t>DLS : W.K Wilson et at. PRC57(1998)1865</a:t>
            </a:r>
            <a:endParaRPr lang="en-US" sz="1400" dirty="0">
              <a:solidFill>
                <a:srgbClr val="3333CC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60893" y="3140968"/>
            <a:ext cx="0" cy="2736304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66856" y="28131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𝑛𝑝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75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7074"/>
            <a:ext cx="6408712" cy="471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48415"/>
            <a:ext cx="773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B.V. </a:t>
            </a:r>
            <a:r>
              <a:rPr lang="en-US" dirty="0" err="1" smtClean="0"/>
              <a:t>Martemyanov</a:t>
            </a:r>
            <a:r>
              <a:rPr lang="en-US" dirty="0" smtClean="0"/>
              <a:t>, M.I. </a:t>
            </a:r>
            <a:r>
              <a:rPr lang="en-US" dirty="0" err="1" smtClean="0"/>
              <a:t>Krivoruchenko</a:t>
            </a:r>
            <a:r>
              <a:rPr lang="en-US" dirty="0" smtClean="0"/>
              <a:t>, A. </a:t>
            </a:r>
            <a:r>
              <a:rPr lang="en-US" dirty="0" err="1" smtClean="0"/>
              <a:t>Faesler</a:t>
            </a:r>
            <a:r>
              <a:rPr lang="en-US" dirty="0" smtClean="0"/>
              <a:t>, PRC84, 047601 (2011)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puzzle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77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276872"/>
            <a:ext cx="74104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022" y="6093296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M. </a:t>
            </a:r>
            <a:r>
              <a:rPr lang="en-GB" dirty="0" err="1"/>
              <a:t>Bashkanov</a:t>
            </a:r>
            <a:r>
              <a:rPr lang="en-GB" dirty="0"/>
              <a:t>, H. Clement arXiv:1312.2810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puzzle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572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B61A4-9C07-4F52-9C31-C8B6D113012E}" type="slidenum">
              <a:rPr lang="de-DE" altLang="en-US"/>
              <a:pPr/>
              <a:t>85</a:t>
            </a:fld>
            <a:endParaRPr lang="de-DE" altLang="en-US" dirty="0"/>
          </a:p>
        </p:txBody>
      </p:sp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88"/>
            <a:ext cx="8229600" cy="766292"/>
          </a:xfrm>
        </p:spPr>
        <p:txBody>
          <a:bodyPr>
            <a:normAutofit fontScale="90000"/>
          </a:bodyPr>
          <a:lstStyle/>
          <a:p>
            <a:r>
              <a:rPr lang="de-DE" altLang="en-US" dirty="0" err="1">
                <a:solidFill>
                  <a:schemeClr val="accent1"/>
                </a:solidFill>
              </a:rPr>
              <a:t>Dyson‘s</a:t>
            </a:r>
            <a:r>
              <a:rPr lang="de-DE" altLang="en-US" dirty="0">
                <a:solidFill>
                  <a:schemeClr val="accent1"/>
                </a:solidFill>
              </a:rPr>
              <a:t> </a:t>
            </a:r>
            <a:r>
              <a:rPr lang="de-DE" altLang="en-US" dirty="0" err="1">
                <a:solidFill>
                  <a:schemeClr val="accent1"/>
                </a:solidFill>
              </a:rPr>
              <a:t>Multiplet</a:t>
            </a:r>
            <a:r>
              <a:rPr lang="de-DE" altLang="en-US" dirty="0">
                <a:solidFill>
                  <a:schemeClr val="accent1"/>
                </a:solidFill>
              </a:rPr>
              <a:t> </a:t>
            </a:r>
            <a:r>
              <a:rPr lang="de-DE" altLang="en-US" dirty="0" err="1">
                <a:solidFill>
                  <a:schemeClr val="accent1"/>
                </a:solidFill>
              </a:rPr>
              <a:t>Prediction</a:t>
            </a:r>
            <a:endParaRPr lang="de-DE" altLang="en-US" dirty="0">
              <a:solidFill>
                <a:schemeClr val="accent1"/>
              </a:solidFill>
            </a:endParaRP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1700"/>
            <a:ext cx="86868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9425"/>
            <a:ext cx="8677275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9250"/>
            <a:ext cx="86963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5" name="Line 7"/>
          <p:cNvSpPr>
            <a:spLocks noChangeShapeType="1"/>
          </p:cNvSpPr>
          <p:nvPr/>
        </p:nvSpPr>
        <p:spPr bwMode="auto">
          <a:xfrm flipV="1">
            <a:off x="4810125" y="3629025"/>
            <a:ext cx="1990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21B30-7352-4ADF-82E9-310A66B2954A}" type="slidenum">
              <a:rPr lang="de-DE" altLang="en-US"/>
              <a:pPr/>
              <a:t>86</a:t>
            </a:fld>
            <a:endParaRPr lang="de-DE" alt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76200" y="1568450"/>
            <a:ext cx="9001125" cy="459818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State         I       J      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Asymptotic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Configuration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</a:t>
            </a:r>
            <a:r>
              <a:rPr lang="de-DE" altLang="en-US" sz="1600" b="1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theor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[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MeV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]      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</a:t>
            </a:r>
            <a:r>
              <a:rPr lang="de-DE" altLang="en-US" sz="1600" b="1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exp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[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MeV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]       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G</a:t>
            </a:r>
            <a:r>
              <a:rPr lang="de-DE" altLang="en-US" sz="1600" b="1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exp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[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MeV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]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---------------------------------------------------------------------------------------------------------------------------------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de-DE" alt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01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0       1                    Deuteron                            1876                    1876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D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10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1       0                    virtual </a:t>
            </a:r>
            <a:r>
              <a:rPr lang="en-GB" altLang="en-US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S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0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                 1876                    1878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alt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D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12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1       2         NN(</a:t>
            </a:r>
            <a:r>
              <a:rPr lang="en-GB" altLang="en-US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)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D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NN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p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</a:t>
            </a:r>
            <a:r>
              <a:rPr lang="en-GB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2160                    2144     </a:t>
            </a:r>
            <a:r>
              <a:rPr lang="en-GB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110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alt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D</a:t>
            </a:r>
            <a:r>
              <a:rPr lang="en-GB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21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2       1                 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D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NN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p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</a:t>
            </a:r>
            <a:r>
              <a:rPr lang="en-GB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 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2160                      ?      </a:t>
            </a:r>
            <a:r>
              <a:rPr lang="en-GB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  </a:t>
            </a: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?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alt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</a:t>
            </a:r>
            <a:r>
              <a:rPr lang="de-DE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03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0       3         NN(</a:t>
            </a:r>
            <a:r>
              <a:rPr lang="de-DE" altLang="en-US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3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</a:t>
            </a:r>
            <a:r>
              <a:rPr lang="de-DE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3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)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DD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NN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pp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</a:t>
            </a:r>
            <a:r>
              <a:rPr lang="de-DE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2350                    2370     </a:t>
            </a:r>
            <a:r>
              <a:rPr lang="de-DE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70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de-DE" alt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D</a:t>
            </a:r>
            <a:r>
              <a:rPr lang="de-DE" altLang="en-US" sz="16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30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3       0                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DD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  <a:sym typeface="Symbol" pitchFamily="18" charset="2"/>
              </a:rPr>
              <a:t>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NN</a:t>
            </a:r>
            <a:r>
              <a:rPr lang="de-DE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Times New Roman" pitchFamily="18" charset="0"/>
                <a:cs typeface="Arial" charset="0"/>
              </a:rPr>
              <a:t>pp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</a:t>
            </a:r>
            <a:r>
              <a:rPr lang="de-DE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2350                       ?       </a:t>
            </a:r>
            <a:r>
              <a:rPr lang="de-DE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          </a:t>
            </a:r>
            <a:r>
              <a:rPr lang="de-DE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de-DE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---------------------------------------------------------------------------------------------------------------------------------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1962" y="26064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de-DE" altLang="en-US" dirty="0" err="1">
                <a:solidFill>
                  <a:schemeClr val="accent2"/>
                </a:solidFill>
              </a:rPr>
              <a:t>Dyson‘s</a:t>
            </a:r>
            <a:r>
              <a:rPr lang="de-DE" altLang="en-US" dirty="0">
                <a:solidFill>
                  <a:schemeClr val="accent2"/>
                </a:solidFill>
              </a:rPr>
              <a:t> </a:t>
            </a:r>
            <a:r>
              <a:rPr lang="de-DE" altLang="en-US" dirty="0" err="1">
                <a:solidFill>
                  <a:schemeClr val="accent2"/>
                </a:solidFill>
              </a:rPr>
              <a:t>Prediction</a:t>
            </a:r>
            <a:endParaRPr lang="de-DE" altLang="en-US" dirty="0">
              <a:solidFill>
                <a:schemeClr val="accent2"/>
              </a:solidFill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746750" y="2539206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801392" y="312499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5873941" y="3530865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5873941" y="469884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rgbClr val="FF0000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3" grpId="0"/>
      <p:bldP spid="206854" grpId="0"/>
      <p:bldP spid="2068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50925"/>
            <a:ext cx="8183562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167B2-4E69-4DB2-B6AE-06313C908D4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0077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19063" y="158750"/>
            <a:ext cx="7073900" cy="820737"/>
          </a:xfrm>
          <a:blipFill rotWithShape="1">
            <a:blip r:embed="rId4"/>
            <a:stretch>
              <a:fillRect l="-86" b="-3185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6584950" y="31750"/>
            <a:ext cx="2522538" cy="1393825"/>
            <a:chOff x="3242" y="890"/>
            <a:chExt cx="1589" cy="878"/>
          </a:xfrm>
        </p:grpSpPr>
        <p:sp>
          <p:nvSpPr>
            <p:cNvPr id="33805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33808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809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3810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3813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33798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32188" y="962025"/>
          <a:ext cx="2913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61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962025"/>
                        <a:ext cx="29130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2195513" y="47244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SAID</a:t>
            </a:r>
          </a:p>
        </p:txBody>
      </p:sp>
      <p:sp>
        <p:nvSpPr>
          <p:cNvPr id="33800" name="Line 18"/>
          <p:cNvSpPr>
            <a:spLocks noChangeShapeType="1"/>
          </p:cNvSpPr>
          <p:nvPr/>
        </p:nvSpPr>
        <p:spPr bwMode="auto">
          <a:xfrm flipV="1">
            <a:off x="2925763" y="4437063"/>
            <a:ext cx="79375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5441950" y="4724400"/>
            <a:ext cx="1273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New SAID</a:t>
            </a:r>
            <a:br>
              <a:rPr lang="en-US" altLang="ru-RU" b="1">
                <a:solidFill>
                  <a:srgbClr val="FF0000"/>
                </a:solidFill>
              </a:rPr>
            </a:br>
            <a:r>
              <a:rPr lang="en-US" altLang="ru-RU" b="1">
                <a:solidFill>
                  <a:srgbClr val="FF0000"/>
                </a:solidFill>
              </a:rPr>
              <a:t>solutions</a:t>
            </a: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H="1" flipV="1">
            <a:off x="5786438" y="4437063"/>
            <a:ext cx="292100" cy="323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8738" y="2060575"/>
            <a:ext cx="576262" cy="367188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7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3322</TotalTime>
  <Words>2778</Words>
  <Application>Microsoft Office PowerPoint</Application>
  <PresentationFormat>Экран (4:3)</PresentationFormat>
  <Paragraphs>751</Paragraphs>
  <Slides>86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8" baseType="lpstr">
      <vt:lpstr>Поток</vt:lpstr>
      <vt:lpstr>Формула</vt:lpstr>
      <vt:lpstr>Презентация PowerPoint</vt:lpstr>
      <vt:lpstr>Types of particles/resonances</vt:lpstr>
      <vt:lpstr>Possible particles</vt:lpstr>
      <vt:lpstr>WASA 4 Detector </vt:lpstr>
      <vt:lpstr>Презентация PowerPoint</vt:lpstr>
      <vt:lpstr>Pieces of Evidence</vt:lpstr>
      <vt:lpstr>The extracted properties of the new particle</vt:lpstr>
      <vt:lpstr> </vt:lpstr>
      <vt:lpstr> </vt:lpstr>
      <vt:lpstr>Dimensionless partial wave amplitudes</vt:lpstr>
      <vt:lpstr>Dimensionless partial wave amplitudes</vt:lpstr>
      <vt:lpstr>Argand plot</vt:lpstr>
      <vt:lpstr>Dibaryon hadronic decays</vt:lpstr>
      <vt:lpstr>The decay modes of the dibaryon</vt:lpstr>
      <vt:lpstr>The family of dibaryons</vt:lpstr>
      <vt:lpstr> Predictions of I(Jp) = 0(3+) state</vt:lpstr>
      <vt:lpstr>Mirror dibaryon</vt:lpstr>
      <vt:lpstr>Ultimate QCD states</vt:lpstr>
      <vt:lpstr>How many ways can you combine 6q?</vt:lpstr>
      <vt:lpstr>Dibaryons</vt:lpstr>
      <vt:lpstr>Nuclear matter at high density</vt:lpstr>
      <vt:lpstr>Neutron Stars: Equation of State</vt:lpstr>
      <vt:lpstr>Neutron Star EoS and dibaryons</vt:lpstr>
      <vt:lpstr>Dibaryons in nuclear matter</vt:lpstr>
      <vt:lpstr>Size and  internal structure</vt:lpstr>
      <vt:lpstr>Презентация PowerPoint</vt:lpstr>
      <vt:lpstr>Презентация PowerPoint</vt:lpstr>
      <vt:lpstr>Презентация PowerPoint</vt:lpstr>
      <vt:lpstr>Two-nucleon knockout</vt:lpstr>
      <vt:lpstr>Two-nucleon knockout</vt:lpstr>
      <vt:lpstr>Cold Baryonic Matter </vt:lpstr>
      <vt:lpstr>Dibaryons – a new state of matter</vt:lpstr>
      <vt:lpstr>Презентация PowerPoint</vt:lpstr>
      <vt:lpstr>Space-like Form Factors</vt:lpstr>
      <vt:lpstr>Neutron-proton decay of dibaryon !</vt:lpstr>
      <vt:lpstr>pn Vector Analysing Power</vt:lpstr>
      <vt:lpstr>Total pn cross-section</vt:lpstr>
      <vt:lpstr>Hints in deuteron photodisintegration</vt:lpstr>
      <vt:lpstr>Further hints..!</vt:lpstr>
      <vt:lpstr>Deuteron photodisintegration</vt:lpstr>
      <vt:lpstr>γd→dπ^0 π^0</vt:lpstr>
      <vt:lpstr>Status of the d* Resonance</vt:lpstr>
      <vt:lpstr>Angular distribution in the peak</vt:lpstr>
      <vt:lpstr>Angular distribution in the peak</vt:lpstr>
      <vt:lpstr>Quantum numbers of the structure</vt:lpstr>
      <vt:lpstr>M for different energies</vt:lpstr>
      <vt:lpstr>History of the ABC effect</vt:lpstr>
      <vt:lpstr>3D x-section</vt:lpstr>
      <vt:lpstr>Two-pion production</vt:lpstr>
      <vt:lpstr>Isospin Decomposition</vt:lpstr>
      <vt:lpstr>Isospin Decomposition</vt:lpstr>
      <vt:lpstr>Презентация PowerPoint</vt:lpstr>
      <vt:lpstr>Презентация PowerPoint</vt:lpstr>
      <vt:lpstr>Презентация PowerPoint</vt:lpstr>
      <vt:lpstr>Isospin relations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Isospin violation</vt:lpstr>
      <vt:lpstr>pn  pp-0</vt:lpstr>
      <vt:lpstr>pn  pn00</vt:lpstr>
      <vt:lpstr>Beam polarization</vt:lpstr>
      <vt:lpstr>pn Vector Analysing Power</vt:lpstr>
      <vt:lpstr>pn Vector Analysing Power</vt:lpstr>
      <vt:lpstr>pn Vector Analysing Power</vt:lpstr>
      <vt:lpstr>pn Vector Analysing Power</vt:lpstr>
      <vt:lpstr>Kinematics</vt:lpstr>
      <vt:lpstr>Total pn cross-section</vt:lpstr>
      <vt:lpstr>Презентация PowerPoint</vt:lpstr>
      <vt:lpstr>Mπ0π0</vt:lpstr>
      <vt:lpstr>pd3Heππ,    Tp=0.89 GeV</vt:lpstr>
      <vt:lpstr>ΔΔ resonance in differential distributions</vt:lpstr>
      <vt:lpstr>Dalitz plots</vt:lpstr>
      <vt:lpstr>DLS puzzle</vt:lpstr>
      <vt:lpstr>HADES results</vt:lpstr>
      <vt:lpstr>Large Isospin dependence</vt:lpstr>
      <vt:lpstr>Large Isospin dependence</vt:lpstr>
      <vt:lpstr>np→de^+ e^-</vt:lpstr>
      <vt:lpstr>DLS puzzle</vt:lpstr>
      <vt:lpstr>DLS puzzle</vt:lpstr>
      <vt:lpstr>Dyson‘s Multiplet Prediction</vt:lpstr>
      <vt:lpstr>Dyson‘s Prediction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746</cp:revision>
  <dcterms:created xsi:type="dcterms:W3CDTF">2005-12-14T10:51:54Z</dcterms:created>
  <dcterms:modified xsi:type="dcterms:W3CDTF">2014-07-02T16:03:05Z</dcterms:modified>
</cp:coreProperties>
</file>