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4" r:id="rId2"/>
    <p:sldId id="284" r:id="rId3"/>
    <p:sldId id="282" r:id="rId4"/>
    <p:sldId id="277" r:id="rId5"/>
    <p:sldId id="278" r:id="rId6"/>
    <p:sldId id="353" r:id="rId7"/>
    <p:sldId id="386" r:id="rId8"/>
    <p:sldId id="318" r:id="rId9"/>
    <p:sldId id="319" r:id="rId10"/>
    <p:sldId id="321" r:id="rId11"/>
    <p:sldId id="334" r:id="rId12"/>
    <p:sldId id="370" r:id="rId13"/>
    <p:sldId id="356" r:id="rId14"/>
    <p:sldId id="357" r:id="rId15"/>
    <p:sldId id="358" r:id="rId16"/>
    <p:sldId id="336" r:id="rId17"/>
    <p:sldId id="337" r:id="rId18"/>
    <p:sldId id="338" r:id="rId19"/>
    <p:sldId id="341" r:id="rId20"/>
    <p:sldId id="346" r:id="rId21"/>
    <p:sldId id="347" r:id="rId22"/>
    <p:sldId id="359" r:id="rId23"/>
    <p:sldId id="349" r:id="rId24"/>
    <p:sldId id="360" r:id="rId25"/>
    <p:sldId id="391" r:id="rId26"/>
    <p:sldId id="362" r:id="rId27"/>
    <p:sldId id="365" r:id="rId28"/>
    <p:sldId id="369" r:id="rId29"/>
    <p:sldId id="390" r:id="rId30"/>
    <p:sldId id="344" r:id="rId31"/>
    <p:sldId id="34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3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6DCB8-1661-4BF5-9090-B096C7C78155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4C42-5858-46F3-8723-CD3538DE0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07B5B-B556-4D9E-AE24-5DCCDB12C2FD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CBDD69CC-9396-41F6-A161-E430835D8BD8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5988"/>
            <a:ext cx="4178300" cy="3133725"/>
          </a:xfrm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838" y="4352685"/>
            <a:ext cx="4771130" cy="3479808"/>
          </a:xfrm>
          <a:noFill/>
          <a:ln/>
        </p:spPr>
        <p:txBody>
          <a:bodyPr wrap="none" lIns="91430" tIns="45715" rIns="91430" bIns="45715" anchor="ctr"/>
          <a:lstStyle/>
          <a:p>
            <a:pPr defTabSz="457200"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Fix this up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Choose the n star stuff to include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F7BA3-A3D9-48C3-A900-2140B6757C25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4C42-5858-46F3-8723-CD3538DE03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5FD80-F455-4C2A-ACFA-BDB17BC951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C38CC-FF89-4038-93CE-F779A5A284FC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5F040378-6CAA-424A-A145-8909B9789B9B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0" tIns="45715" rIns="91430" bIns="45715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A3041-9D53-46B9-AA38-5C7B4E56267E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4C42-5858-46F3-8723-CD3538DE03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0F5F1-94C5-4CB0-B50D-EA15D86F2AD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3099C-869B-4058-A94B-95DB3A2033D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971FE-40E4-4386-95ED-DA7FCA621FD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8825" cy="3427412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2450"/>
            <a:ext cx="5488643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4C42-5858-46F3-8723-CD3538DE03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1659-333B-49A5-9A10-2C0F58B5F1CB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2.jpe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1.wmf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.wmf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45.png"/><Relationship Id="rId7" Type="http://schemas.openxmlformats.org/officeDocument/2006/relationships/image" Target="../media/image73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51.png"/><Relationship Id="rId4" Type="http://schemas.openxmlformats.org/officeDocument/2006/relationships/image" Target="../media/image80.png"/><Relationship Id="rId9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wmf"/><Relationship Id="rId7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hyperlink" Target="http://www.google.co.il/url?sa=i&amp;rct=j&amp;q=&amp;esrc=s&amp;source=images&amp;cd=&amp;cad=rja&amp;uact=8&amp;docid=Clr2F_NHmW6XZM&amp;tbnid=AzB-GXzwzu7ONM:&amp;ved=0CAUQjRw&amp;url=http://www.melty.fr/mondial-2014-tirage-au-sort-a-17h-a233540.html&amp;ei=c027U5PuNMax0QWG3IHIDA&amp;bvm=bv.70138588,d.d2k&amp;psig=AFQjCNH7iX8muCK0yoxvRFNdKa46A_dCCA&amp;ust=1404870386137939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6705600" y="3200400"/>
            <a:ext cx="804863" cy="815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Oval 6"/>
          <p:cNvSpPr>
            <a:spLocks noChangeArrowheads="1"/>
          </p:cNvSpPr>
          <p:nvPr/>
        </p:nvSpPr>
        <p:spPr bwMode="auto">
          <a:xfrm>
            <a:off x="5592763" y="1954213"/>
            <a:ext cx="222250" cy="2905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16"/>
          <p:cNvSpPr>
            <a:spLocks noChangeArrowheads="1"/>
          </p:cNvSpPr>
          <p:nvPr/>
        </p:nvSpPr>
        <p:spPr bwMode="auto">
          <a:xfrm>
            <a:off x="3703638" y="2844800"/>
            <a:ext cx="663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18"/>
          <p:cNvSpPr>
            <a:spLocks noChangeArrowheads="1"/>
          </p:cNvSpPr>
          <p:nvPr/>
        </p:nvSpPr>
        <p:spPr bwMode="auto">
          <a:xfrm>
            <a:off x="1828800" y="3806825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spcBef>
                <a:spcPct val="50000"/>
              </a:spcBef>
            </a:pPr>
            <a:endParaRPr lang="ru-RU" sz="600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53255" name="Rectangle 30"/>
          <p:cNvSpPr>
            <a:spLocks noChangeArrowheads="1"/>
          </p:cNvSpPr>
          <p:nvPr/>
        </p:nvSpPr>
        <p:spPr bwMode="auto">
          <a:xfrm>
            <a:off x="546100" y="5622925"/>
            <a:ext cx="7731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Oval 44"/>
          <p:cNvSpPr>
            <a:spLocks noChangeArrowheads="1"/>
          </p:cNvSpPr>
          <p:nvPr/>
        </p:nvSpPr>
        <p:spPr bwMode="auto">
          <a:xfrm>
            <a:off x="8053388" y="5581650"/>
            <a:ext cx="173037" cy="203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7" name="Picture 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Rectangle 20"/>
          <p:cNvSpPr>
            <a:spLocks noChangeArrowheads="1"/>
          </p:cNvSpPr>
          <p:nvPr/>
        </p:nvSpPr>
        <p:spPr bwMode="auto">
          <a:xfrm>
            <a:off x="228600" y="64008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1"/>
            <a:r>
              <a:rPr lang="en-US" sz="2400" b="1" dirty="0">
                <a:solidFill>
                  <a:srgbClr val="FFFF00"/>
                </a:solidFill>
              </a:rPr>
              <a:t>Eli   Piasetzky</a:t>
            </a:r>
          </a:p>
        </p:txBody>
      </p:sp>
      <p:sp>
        <p:nvSpPr>
          <p:cNvPr id="53259" name="Rectangle 21"/>
          <p:cNvSpPr>
            <a:spLocks noChangeArrowheads="1"/>
          </p:cNvSpPr>
          <p:nvPr/>
        </p:nvSpPr>
        <p:spPr bwMode="auto">
          <a:xfrm>
            <a:off x="2590800" y="6400800"/>
            <a:ext cx="5180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Tel  Aviv  </a:t>
            </a:r>
            <a:r>
              <a:rPr lang="en-US" sz="2400" b="1" dirty="0" smtClean="0">
                <a:solidFill>
                  <a:srgbClr val="FFFF00"/>
                </a:solidFill>
              </a:rPr>
              <a:t>University                        </a:t>
            </a:r>
            <a:r>
              <a:rPr lang="en-US" sz="2400" b="1" dirty="0">
                <a:solidFill>
                  <a:srgbClr val="FFFF00"/>
                </a:solidFill>
              </a:rPr>
              <a:t>ISRAEL</a:t>
            </a:r>
          </a:p>
        </p:txBody>
      </p:sp>
      <p:sp>
        <p:nvSpPr>
          <p:cNvPr id="53260" name="TextBox 20"/>
          <p:cNvSpPr txBox="1">
            <a:spLocks noChangeArrowheads="1"/>
          </p:cNvSpPr>
          <p:nvPr/>
        </p:nvSpPr>
        <p:spPr bwMode="auto">
          <a:xfrm>
            <a:off x="0" y="17526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Short Range Correlation in </a:t>
            </a:r>
            <a:r>
              <a:rPr lang="en-US" sz="2800" b="1" dirty="0" smtClean="0">
                <a:solidFill>
                  <a:srgbClr val="FFFF00"/>
                </a:solidFill>
              </a:rPr>
              <a:t>Cold Atomic Gases and </a:t>
            </a:r>
            <a:r>
              <a:rPr lang="en-US" sz="2800" b="1" dirty="0">
                <a:solidFill>
                  <a:srgbClr val="FFFF00"/>
                </a:solidFill>
              </a:rPr>
              <a:t>Nuclei </a:t>
            </a:r>
          </a:p>
        </p:txBody>
      </p:sp>
      <p:sp>
        <p:nvSpPr>
          <p:cNvPr id="53261" name="Rectangle 22"/>
          <p:cNvSpPr>
            <a:spLocks noChangeArrowheads="1"/>
          </p:cNvSpPr>
          <p:nvPr/>
        </p:nvSpPr>
        <p:spPr bwMode="auto">
          <a:xfrm>
            <a:off x="1295400" y="5791200"/>
            <a:ext cx="3352800" cy="381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Rectangle 23"/>
          <p:cNvSpPr>
            <a:spLocks noChangeArrowheads="1"/>
          </p:cNvSpPr>
          <p:nvPr/>
        </p:nvSpPr>
        <p:spPr bwMode="auto">
          <a:xfrm>
            <a:off x="4800600" y="4953000"/>
            <a:ext cx="228600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" descr="NuSYM14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0"/>
            <a:ext cx="4889500" cy="16002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0" y="25908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short-range correlations in N/Z asymmetric nuclei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/>
              <a:t>neutron-proton momentum distributions </a:t>
            </a:r>
          </a:p>
          <a:p>
            <a:endParaRPr lang="en-US" dirty="0" smtClean="0"/>
          </a:p>
          <a:p>
            <a:r>
              <a:rPr lang="en-US" dirty="0" smtClean="0"/>
              <a:t>Two  Fermions systems and the Contact term </a:t>
            </a:r>
          </a:p>
          <a:p>
            <a:endParaRPr lang="en-US" dirty="0"/>
          </a:p>
          <a:p>
            <a:r>
              <a:rPr lang="en-US" dirty="0" smtClean="0"/>
              <a:t>SRC role in the nuclear equation of state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2667000"/>
            <a:ext cx="5257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*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short distance  large momentum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description of nuclei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  </a:t>
            </a:r>
            <a:r>
              <a:rPr lang="en-US" sz="2400" b="1" dirty="0" smtClean="0">
                <a:solidFill>
                  <a:schemeClr val="bg1"/>
                </a:solidFill>
              </a:rPr>
              <a:t>New  data on asymmetric nuclei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Two  Fermions systems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   and the Contact term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  SRC and symmetry energy</a:t>
            </a:r>
            <a:endParaRPr lang="en-US" dirty="0" smtClean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45195"/>
            <a:ext cx="4610880" cy="46128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943600" y="0"/>
            <a:ext cx="2667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The probability for a nucleon to have momentum ≥ 300 MeV / c in medium nuclei is ~25%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More than ~90% of all nucleons with momentum ≥ 300 MeV / c belong to 2N-SRC.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5045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00"/>
                </a:solidFill>
              </a:rPr>
              <a:t>Probability for a nucleon with momentum 300-600 MeV / c to belong to np-SRC is ~18 times larger than to belong to pp-SRC</a:t>
            </a:r>
            <a:r>
              <a:rPr lang="en-US"/>
              <a:t>.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533400" y="57150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Three nucleon SRC are present in nuclei</a:t>
            </a:r>
            <a:r>
              <a:rPr lang="en-US" dirty="0" smtClean="0">
                <a:solidFill>
                  <a:srgbClr val="FFFF00"/>
                </a:solidFill>
              </a:rPr>
              <a:t>. They contribute  about  an order of magnitude less than the 2N_SRC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8616" name="Picture 10" descr="fch_ratios_x3_bl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-152400"/>
            <a:ext cx="1952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1" descr="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2819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Rectangle 12"/>
          <p:cNvSpPr>
            <a:spLocks noChangeArrowheads="1"/>
          </p:cNvSpPr>
          <p:nvPr/>
        </p:nvSpPr>
        <p:spPr bwMode="auto">
          <a:xfrm>
            <a:off x="6324600" y="2057400"/>
            <a:ext cx="25003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. </a:t>
            </a:r>
            <a:r>
              <a:rPr lang="en-US" sz="1400" b="1"/>
              <a:t>PRL. 96, 082501 (2006)</a:t>
            </a:r>
          </a:p>
        </p:txBody>
      </p:sp>
      <p:sp>
        <p:nvSpPr>
          <p:cNvPr id="68619" name="Rectangle 13"/>
          <p:cNvSpPr>
            <a:spLocks noChangeArrowheads="1"/>
          </p:cNvSpPr>
          <p:nvPr/>
        </p:nvSpPr>
        <p:spPr bwMode="auto">
          <a:xfrm>
            <a:off x="51816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PRL 162504(2006); </a:t>
            </a:r>
            <a:r>
              <a:rPr lang="en-US" sz="1400"/>
              <a:t>Science 320, 1476 (2008).</a:t>
            </a:r>
          </a:p>
        </p:txBody>
      </p:sp>
      <p:sp>
        <p:nvSpPr>
          <p:cNvPr id="68620" name="Text Box 14"/>
          <p:cNvSpPr txBox="1">
            <a:spLocks noChangeArrowheads="1"/>
          </p:cNvSpPr>
          <p:nvPr/>
        </p:nvSpPr>
        <p:spPr bwMode="auto">
          <a:xfrm rot="-5400000">
            <a:off x="5247482" y="1000918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CLAS / HALL B</a:t>
            </a:r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 rot="-5400000">
            <a:off x="4941093" y="5041107"/>
            <a:ext cx="218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EVA / BNL and Jlab / HALL A</a:t>
            </a:r>
          </a:p>
        </p:txBody>
      </p:sp>
      <p:sp>
        <p:nvSpPr>
          <p:cNvPr id="68622" name="Text Box 16"/>
          <p:cNvSpPr txBox="1">
            <a:spLocks noChangeArrowheads="1"/>
          </p:cNvSpPr>
          <p:nvPr/>
        </p:nvSpPr>
        <p:spPr bwMode="auto">
          <a:xfrm>
            <a:off x="533400" y="41148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Dominant NN force in the 2N-SRC is tensor force.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85800"/>
            <a:ext cx="304800" cy="381000"/>
            <a:chOff x="1920" y="4080"/>
            <a:chExt cx="192" cy="240"/>
          </a:xfrm>
        </p:grpSpPr>
        <p:sp>
          <p:nvSpPr>
            <p:cNvPr id="68669" name="Rectangle 18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0" name="Text Box 19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1371600"/>
            <a:ext cx="304800" cy="381000"/>
            <a:chOff x="1920" y="4080"/>
            <a:chExt cx="192" cy="240"/>
          </a:xfrm>
        </p:grpSpPr>
        <p:sp>
          <p:nvSpPr>
            <p:cNvPr id="68667" name="Rectangle 21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8" name="Text Box 22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4114800"/>
            <a:ext cx="304800" cy="381000"/>
            <a:chOff x="1920" y="4080"/>
            <a:chExt cx="192" cy="240"/>
          </a:xfrm>
        </p:grpSpPr>
        <p:sp>
          <p:nvSpPr>
            <p:cNvPr id="68665" name="Rectangle 24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Text Box 25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0" y="3124200"/>
            <a:ext cx="304800" cy="381000"/>
            <a:chOff x="1920" y="4080"/>
            <a:chExt cx="192" cy="240"/>
          </a:xfrm>
        </p:grpSpPr>
        <p:sp>
          <p:nvSpPr>
            <p:cNvPr id="68663" name="Rectangle 27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Text Box 28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315200" y="0"/>
            <a:ext cx="304800" cy="377825"/>
            <a:chOff x="1920" y="4080"/>
            <a:chExt cx="192" cy="296"/>
          </a:xfrm>
        </p:grpSpPr>
        <p:sp>
          <p:nvSpPr>
            <p:cNvPr id="68661" name="Rectangle 30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Text Box 31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52400" y="5867400"/>
            <a:ext cx="304800" cy="381000"/>
            <a:chOff x="1920" y="4080"/>
            <a:chExt cx="192" cy="240"/>
          </a:xfrm>
        </p:grpSpPr>
        <p:sp>
          <p:nvSpPr>
            <p:cNvPr id="68659" name="Rectangle 33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Text Box 34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8305800" y="4800600"/>
            <a:ext cx="304800" cy="381000"/>
            <a:chOff x="1920" y="4080"/>
            <a:chExt cx="192" cy="240"/>
          </a:xfrm>
        </p:grpSpPr>
        <p:sp>
          <p:nvSpPr>
            <p:cNvPr id="68657" name="Rectangle 39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Text Box 40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8610600" y="5562600"/>
            <a:ext cx="304800" cy="381000"/>
            <a:chOff x="1920" y="4080"/>
            <a:chExt cx="192" cy="240"/>
          </a:xfrm>
        </p:grpSpPr>
        <p:sp>
          <p:nvSpPr>
            <p:cNvPr id="68655" name="Rectangle 42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Text Box 43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696200" y="914400"/>
            <a:ext cx="304800" cy="377825"/>
            <a:chOff x="1920" y="4080"/>
            <a:chExt cx="192" cy="298"/>
          </a:xfrm>
        </p:grpSpPr>
        <p:sp>
          <p:nvSpPr>
            <p:cNvPr id="68653" name="Rectangle 45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</p:grpSp>
      <p:pic>
        <p:nvPicPr>
          <p:cNvPr id="68632" name="Picture 50" descr="pro_rocc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91275" y="1762125"/>
            <a:ext cx="2305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7315200" y="2895600"/>
            <a:ext cx="304800" cy="381000"/>
            <a:chOff x="1920" y="4080"/>
            <a:chExt cx="192" cy="240"/>
          </a:xfrm>
        </p:grpSpPr>
        <p:sp>
          <p:nvSpPr>
            <p:cNvPr id="68651" name="Rectangle 52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Text Box 53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68634" name="Rectangle 54"/>
          <p:cNvSpPr>
            <a:spLocks noChangeArrowheads="1"/>
          </p:cNvSpPr>
          <p:nvPr/>
        </p:nvSpPr>
        <p:spPr bwMode="auto">
          <a:xfrm>
            <a:off x="6629400" y="4267200"/>
            <a:ext cx="202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PRL 98,132501 (2007).</a:t>
            </a:r>
          </a:p>
        </p:txBody>
      </p:sp>
      <p:pic>
        <p:nvPicPr>
          <p:cNvPr id="68635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6" name="Text Box 56"/>
          <p:cNvSpPr txBox="1">
            <a:spLocks noChangeArrowheads="1"/>
          </p:cNvSpPr>
          <p:nvPr/>
        </p:nvSpPr>
        <p:spPr bwMode="auto">
          <a:xfrm>
            <a:off x="0" y="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Short </a:t>
            </a:r>
            <a:r>
              <a:rPr lang="en-US" sz="2400" b="1" u="sng" dirty="0">
                <a:solidFill>
                  <a:schemeClr val="bg1"/>
                </a:solidFill>
              </a:rPr>
              <a:t>distance structure of </a:t>
            </a:r>
            <a:r>
              <a:rPr lang="en-US" sz="2400" b="1" u="sng" dirty="0" smtClean="0">
                <a:solidFill>
                  <a:schemeClr val="bg1"/>
                </a:solidFill>
              </a:rPr>
              <a:t>symmetric nuclei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68637" name="Text Box 50"/>
          <p:cNvSpPr txBox="1">
            <a:spLocks noChangeArrowheads="1"/>
          </p:cNvSpPr>
          <p:nvPr/>
        </p:nvSpPr>
        <p:spPr bwMode="auto">
          <a:xfrm>
            <a:off x="914400" y="2209800"/>
            <a:ext cx="453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of kinetic energy of nucleon in nuclei </a:t>
            </a:r>
          </a:p>
          <a:p>
            <a:r>
              <a:rPr lang="en-US" dirty="0">
                <a:solidFill>
                  <a:schemeClr val="bg1"/>
                </a:solidFill>
              </a:rPr>
              <a:t>is carried by nucleons in 2N-SRC.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0" y="2133600"/>
            <a:ext cx="304800" cy="381000"/>
            <a:chOff x="1920" y="4080"/>
            <a:chExt cx="192" cy="240"/>
          </a:xfrm>
        </p:grpSpPr>
        <p:sp>
          <p:nvSpPr>
            <p:cNvPr id="68649" name="Rectangle 18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Text Box 19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0" y="2590800"/>
            <a:ext cx="304800" cy="381000"/>
            <a:chOff x="1920" y="4080"/>
            <a:chExt cx="192" cy="240"/>
          </a:xfrm>
        </p:grpSpPr>
        <p:sp>
          <p:nvSpPr>
            <p:cNvPr id="68647" name="Rectangle 21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Text Box 22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68640" name="AutoShape 57"/>
          <p:cNvSpPr>
            <a:spLocks noChangeArrowheads="1"/>
          </p:cNvSpPr>
          <p:nvPr/>
        </p:nvSpPr>
        <p:spPr bwMode="auto">
          <a:xfrm>
            <a:off x="304800" y="2209800"/>
            <a:ext cx="4572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762000" y="4800600"/>
            <a:ext cx="472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high momentum tail (300-600 MeV/c)  is dominated by </a:t>
            </a:r>
          </a:p>
          <a:p>
            <a:r>
              <a:rPr lang="en-US" smtClean="0">
                <a:solidFill>
                  <a:schemeClr val="bg1"/>
                </a:solidFill>
              </a:rPr>
              <a:t>L=0,2     </a:t>
            </a:r>
            <a:r>
              <a:rPr lang="en-US" dirty="0" smtClean="0">
                <a:solidFill>
                  <a:schemeClr val="bg1"/>
                </a:solidFill>
              </a:rPr>
              <a:t>S=1      </a:t>
            </a:r>
            <a:r>
              <a:rPr lang="en-US" dirty="0" err="1" smtClean="0">
                <a:solidFill>
                  <a:schemeClr val="bg1"/>
                </a:solidFill>
              </a:rPr>
              <a:t>np</a:t>
            </a:r>
            <a:r>
              <a:rPr lang="en-US" dirty="0" smtClean="0">
                <a:solidFill>
                  <a:schemeClr val="bg1"/>
                </a:solidFill>
              </a:rPr>
              <a:t> –SRC pairs.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28600" y="304800"/>
            <a:ext cx="4088471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3800" b="1" dirty="0" smtClean="0">
                <a:solidFill>
                  <a:srgbClr val="FFFF00"/>
                </a:solidFill>
              </a:rPr>
              <a:t>Asymmetric Nuclei </a:t>
            </a:r>
          </a:p>
          <a:p>
            <a:endParaRPr lang="en-US" sz="2500" b="1" dirty="0" smtClean="0">
              <a:solidFill>
                <a:srgbClr val="FFFF00"/>
              </a:solidFill>
            </a:endParaRPr>
          </a:p>
          <a:p>
            <a:r>
              <a:rPr lang="en-US" sz="2500" b="1" dirty="0" smtClean="0">
                <a:solidFill>
                  <a:srgbClr val="FFFF00"/>
                </a:solidFill>
              </a:rPr>
              <a:t>                  </a:t>
            </a:r>
            <a:r>
              <a:rPr lang="en-US" sz="3800" b="1" dirty="0" smtClean="0">
                <a:solidFill>
                  <a:srgbClr val="FFFF00"/>
                </a:solidFill>
              </a:rPr>
              <a:t>N≠Z</a:t>
            </a:r>
            <a:endParaRPr lang="en-US" sz="3800" dirty="0">
              <a:solidFill>
                <a:schemeClr val="accent2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6153" name="Picture 2" descr="F:\All_Rot_C_R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-28575" y="3494088"/>
            <a:ext cx="80327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3220" rIns="81639" bIns="40820"/>
          <a:lstStyle/>
          <a:p>
            <a:pPr>
              <a:tabLst>
                <a:tab pos="655638" algn="l"/>
              </a:tabLst>
            </a:pPr>
            <a:r>
              <a:rPr lang="en-US" sz="2500" b="1">
                <a:solidFill>
                  <a:srgbClr val="FF0000"/>
                </a:solidFill>
              </a:rPr>
              <a:t>P</a:t>
            </a:r>
            <a:r>
              <a:rPr lang="en-US" sz="2500" b="1" baseline="-33000">
                <a:solidFill>
                  <a:srgbClr val="FF0000"/>
                </a:solidFill>
              </a:rPr>
              <a:t>miss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27363" y="2409825"/>
            <a:ext cx="35877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q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60325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12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C(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e.e’pp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14600" y="990600"/>
            <a:ext cx="8763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P</a:t>
            </a:r>
            <a:r>
              <a:rPr lang="en-US" sz="2500" b="1" baseline="-33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recoil</a:t>
            </a:r>
            <a:endParaRPr lang="en-US" sz="2500" b="1" baseline="-330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6158" name="Picture 7"/>
          <p:cNvPicPr>
            <a:picLocks noChangeAspect="1" noChangeArrowheads="1"/>
          </p:cNvPicPr>
          <p:nvPr/>
        </p:nvPicPr>
        <p:blipFill>
          <a:blip r:embed="rId5" cstate="print"/>
          <a:srcRect l="9044" r="3513" b="9840"/>
          <a:stretch>
            <a:fillRect/>
          </a:stretch>
        </p:blipFill>
        <p:spPr bwMode="auto">
          <a:xfrm>
            <a:off x="5607050" y="1093788"/>
            <a:ext cx="3536950" cy="342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35950" y="1182688"/>
            <a:ext cx="87630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P</a:t>
            </a:r>
            <a:r>
              <a:rPr lang="en-US" sz="2500" b="1" baseline="-33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recoil</a:t>
            </a:r>
            <a:endParaRPr lang="en-US" sz="2500" b="1" baseline="-330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826500" y="2540000"/>
            <a:ext cx="36036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q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608638" y="1077913"/>
            <a:ext cx="1935162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56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Fe(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e,e’pp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)</a:t>
            </a:r>
          </a:p>
        </p:txBody>
      </p:sp>
      <p:pic>
        <p:nvPicPr>
          <p:cNvPr id="6162" name="Picture 11"/>
          <p:cNvPicPr>
            <a:picLocks noChangeAspect="1" noChangeArrowheads="1"/>
          </p:cNvPicPr>
          <p:nvPr/>
        </p:nvPicPr>
        <p:blipFill>
          <a:blip r:embed="rId6" cstate="print"/>
          <a:srcRect l="10802" r="4771" b="10789"/>
          <a:stretch>
            <a:fillRect/>
          </a:stretch>
        </p:blipFill>
        <p:spPr bwMode="auto">
          <a:xfrm>
            <a:off x="2689225" y="3863975"/>
            <a:ext cx="3360738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761038" y="5172075"/>
            <a:ext cx="360362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678113" y="3841750"/>
            <a:ext cx="8858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208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Pb(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e,e’pp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)</a:t>
            </a:r>
          </a:p>
        </p:txBody>
      </p:sp>
      <p:sp>
        <p:nvSpPr>
          <p:cNvPr id="6165" name="Text Box 15"/>
          <p:cNvSpPr txBox="1">
            <a:spLocks noChangeArrowheads="1"/>
          </p:cNvSpPr>
          <p:nvPr/>
        </p:nvSpPr>
        <p:spPr bwMode="auto">
          <a:xfrm>
            <a:off x="2689225" y="6137275"/>
            <a:ext cx="8048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3220" rIns="81639" bIns="40820"/>
          <a:lstStyle/>
          <a:p>
            <a:pPr>
              <a:tabLst>
                <a:tab pos="655638" algn="l"/>
              </a:tabLst>
            </a:pPr>
            <a:r>
              <a:rPr lang="en-US" sz="2500" b="1">
                <a:solidFill>
                  <a:srgbClr val="FF0000"/>
                </a:solidFill>
              </a:rPr>
              <a:t>P</a:t>
            </a:r>
            <a:r>
              <a:rPr lang="en-US" sz="2500" b="1" baseline="-33000">
                <a:solidFill>
                  <a:srgbClr val="FF0000"/>
                </a:solidFill>
              </a:rPr>
              <a:t>miss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230938" y="5848350"/>
            <a:ext cx="180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r>
              <a:rPr lang="en-US"/>
              <a:t>Ein =5.014 GeV</a:t>
            </a:r>
          </a:p>
          <a:p>
            <a:r>
              <a:rPr lang="en-US"/>
              <a:t>                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6230938" y="6262688"/>
            <a:ext cx="1468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/>
              <a:t>Q</a:t>
            </a:r>
            <a:r>
              <a:rPr lang="en-US" baseline="30000"/>
              <a:t>2</a:t>
            </a:r>
            <a:r>
              <a:rPr lang="en-US"/>
              <a:t>&gt;1.5GeV/c</a:t>
            </a:r>
            <a:r>
              <a:rPr lang="en-US" baseline="30000"/>
              <a:t>2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8001000" y="62484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/>
              <a:t>X&gt;1.2</a:t>
            </a:r>
          </a:p>
        </p:txBody>
      </p:sp>
      <p:sp>
        <p:nvSpPr>
          <p:cNvPr id="6169" name="Rectangle 20"/>
          <p:cNvSpPr>
            <a:spLocks noChangeArrowheads="1"/>
          </p:cNvSpPr>
          <p:nvPr/>
        </p:nvSpPr>
        <p:spPr bwMode="auto">
          <a:xfrm>
            <a:off x="147638" y="0"/>
            <a:ext cx="65516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JLab / CLAS,   Data Mining,  EG2 data set </a:t>
            </a:r>
            <a:endParaRPr lang="en-US" sz="2500" dirty="0">
              <a:solidFill>
                <a:schemeClr val="accent2"/>
              </a:solidFill>
            </a:endParaRPr>
          </a:p>
        </p:txBody>
      </p:sp>
      <p:pic>
        <p:nvPicPr>
          <p:cNvPr id="61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400800" y="4953000"/>
            <a:ext cx="1973263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10" dirty="0">
                <a:latin typeface="Arial" charset="0"/>
                <a:cs typeface="Arial" charset="0"/>
              </a:rPr>
              <a:t>pp-SRC events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" y="5105400"/>
            <a:ext cx="1524000" cy="1444625"/>
            <a:chOff x="3657600" y="3962400"/>
            <a:chExt cx="2133600" cy="2130425"/>
          </a:xfrm>
        </p:grpSpPr>
        <p:pic>
          <p:nvPicPr>
            <p:cNvPr id="6181" name="Picture 6" descr="Pb-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7600" y="3962400"/>
              <a:ext cx="2133600" cy="21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257800" y="5105400"/>
              <a:ext cx="381000" cy="293688"/>
              <a:chOff x="2744" y="1253"/>
              <a:chExt cx="1043" cy="1043"/>
            </a:xfrm>
          </p:grpSpPr>
          <p:sp>
            <p:nvSpPr>
              <p:cNvPr id="6185" name="Rectangle 28"/>
              <p:cNvSpPr>
                <a:spLocks noChangeArrowheads="1"/>
              </p:cNvSpPr>
              <p:nvPr/>
            </p:nvSpPr>
            <p:spPr bwMode="auto">
              <a:xfrm>
                <a:off x="2744" y="1253"/>
                <a:ext cx="1043" cy="104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8" name="Object 29"/>
              <p:cNvGraphicFramePr>
                <a:graphicFrameLocks noChangeAspect="1"/>
              </p:cNvGraphicFramePr>
              <p:nvPr/>
            </p:nvGraphicFramePr>
            <p:xfrm>
              <a:off x="3016" y="1389"/>
              <a:ext cx="554" cy="831"/>
            </p:xfrm>
            <a:graphic>
              <a:graphicData uri="http://schemas.openxmlformats.org/presentationml/2006/ole">
                <p:oleObj spid="_x0000_s287748" name="משוואה" r:id="rId9" imgW="126720" imgH="190440" progId="Equation.3">
                  <p:embed/>
                </p:oleObj>
              </a:graphicData>
            </a:graphic>
          </p:graphicFrame>
        </p:grpSp>
        <p:graphicFrame>
          <p:nvGraphicFramePr>
            <p:cNvPr id="6146" name="Object 40"/>
            <p:cNvGraphicFramePr>
              <a:graphicFrameLocks noChangeAspect="1"/>
            </p:cNvGraphicFramePr>
            <p:nvPr/>
          </p:nvGraphicFramePr>
          <p:xfrm>
            <a:off x="4191000" y="5410200"/>
            <a:ext cx="914400" cy="352425"/>
          </p:xfrm>
          <a:graphic>
            <a:graphicData uri="http://schemas.openxmlformats.org/presentationml/2006/ole">
              <p:oleObj spid="_x0000_s287746" name="משוואה" r:id="rId10" imgW="393480" imgH="228600" progId="Equation.3">
                <p:embed/>
              </p:oleObj>
            </a:graphicData>
          </a:graphic>
        </p:graphicFrame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4038600" y="4343400"/>
              <a:ext cx="600075" cy="301625"/>
              <a:chOff x="2629" y="1253"/>
              <a:chExt cx="1327" cy="1050"/>
            </a:xfrm>
          </p:grpSpPr>
          <p:sp>
            <p:nvSpPr>
              <p:cNvPr id="6184" name="Rectangle 57"/>
              <p:cNvSpPr>
                <a:spLocks noChangeArrowheads="1"/>
              </p:cNvSpPr>
              <p:nvPr/>
            </p:nvSpPr>
            <p:spPr bwMode="auto">
              <a:xfrm>
                <a:off x="2744" y="1253"/>
                <a:ext cx="1043" cy="1043"/>
              </a:xfrm>
              <a:prstGeom prst="rect">
                <a:avLst/>
              </a:prstGeom>
              <a:solidFill>
                <a:srgbClr val="FF5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7" name="Object 58"/>
              <p:cNvGraphicFramePr>
                <a:graphicFrameLocks noChangeAspect="1"/>
              </p:cNvGraphicFramePr>
              <p:nvPr/>
            </p:nvGraphicFramePr>
            <p:xfrm>
              <a:off x="2629" y="1302"/>
              <a:ext cx="1327" cy="1001"/>
            </p:xfrm>
            <a:graphic>
              <a:graphicData uri="http://schemas.openxmlformats.org/presentationml/2006/ole">
                <p:oleObj spid="_x0000_s287747" name="משוואה" r:id="rId11" imgW="304560" imgH="228600" progId="Equation.3">
                  <p:embed/>
                </p:oleObj>
              </a:graphicData>
            </a:graphic>
          </p:graphicFrame>
        </p:grp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0" y="3581400"/>
            <a:ext cx="9448800" cy="3276600"/>
            <a:chOff x="-304800" y="3581400"/>
            <a:chExt cx="9448800" cy="3276600"/>
          </a:xfrm>
        </p:grpSpPr>
        <p:sp>
          <p:nvSpPr>
            <p:cNvPr id="6176" name="Rectangle 46"/>
            <p:cNvSpPr>
              <a:spLocks noChangeArrowheads="1"/>
            </p:cNvSpPr>
            <p:nvPr/>
          </p:nvSpPr>
          <p:spPr bwMode="auto">
            <a:xfrm>
              <a:off x="-304800" y="3581400"/>
              <a:ext cx="9448800" cy="32766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77" name="Picture 47" descr="sor1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66801" y="3703194"/>
              <a:ext cx="6324599" cy="31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42"/>
          <p:cNvPicPr/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352800" y="1600200"/>
            <a:ext cx="2362200" cy="1676400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91000" y="5410200"/>
            <a:ext cx="762000" cy="990600"/>
            <a:chOff x="2736" y="2434"/>
            <a:chExt cx="554" cy="694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2930" y="2679"/>
              <a:ext cx="108" cy="10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2866" y="2781"/>
              <a:ext cx="107" cy="102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 rot="7808498">
              <a:off x="2636" y="2942"/>
              <a:ext cx="286" cy="86"/>
            </a:xfrm>
            <a:prstGeom prst="rightArrow">
              <a:avLst>
                <a:gd name="adj1" fmla="val 50000"/>
                <a:gd name="adj2" fmla="val 8314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 rot="-3215678">
              <a:off x="2982" y="2533"/>
              <a:ext cx="285" cy="87"/>
            </a:xfrm>
            <a:prstGeom prst="rightArrow">
              <a:avLst>
                <a:gd name="adj1" fmla="val 50000"/>
                <a:gd name="adj2" fmla="val 8189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" name="Arc 11"/>
            <p:cNvSpPr>
              <a:spLocks/>
            </p:cNvSpPr>
            <p:nvPr/>
          </p:nvSpPr>
          <p:spPr bwMode="auto">
            <a:xfrm rot="5005084">
              <a:off x="2798" y="2639"/>
              <a:ext cx="309" cy="348"/>
            </a:xfrm>
            <a:custGeom>
              <a:avLst/>
              <a:gdLst>
                <a:gd name="T0" fmla="*/ 0 w 24946"/>
                <a:gd name="T1" fmla="*/ 0 h 32165"/>
                <a:gd name="T2" fmla="*/ 0 w 24946"/>
                <a:gd name="T3" fmla="*/ 0 h 32165"/>
                <a:gd name="T4" fmla="*/ 0 w 24946"/>
                <a:gd name="T5" fmla="*/ 0 h 32165"/>
                <a:gd name="T6" fmla="*/ 0 60000 65536"/>
                <a:gd name="T7" fmla="*/ 0 60000 65536"/>
                <a:gd name="T8" fmla="*/ 0 60000 65536"/>
                <a:gd name="T9" fmla="*/ 0 w 24946"/>
                <a:gd name="T10" fmla="*/ 0 h 32165"/>
                <a:gd name="T11" fmla="*/ 24946 w 24946"/>
                <a:gd name="T12" fmla="*/ 32165 h 32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46" h="32165" fill="none" extrusionOk="0">
                  <a:moveTo>
                    <a:pt x="-1" y="260"/>
                  </a:moveTo>
                  <a:cubicBezTo>
                    <a:pt x="1106" y="87"/>
                    <a:pt x="2225" y="-1"/>
                    <a:pt x="3346" y="0"/>
                  </a:cubicBezTo>
                  <a:cubicBezTo>
                    <a:pt x="15275" y="0"/>
                    <a:pt x="24946" y="9670"/>
                    <a:pt x="24946" y="21600"/>
                  </a:cubicBezTo>
                  <a:cubicBezTo>
                    <a:pt x="24946" y="25299"/>
                    <a:pt x="23995" y="28937"/>
                    <a:pt x="22185" y="32164"/>
                  </a:cubicBezTo>
                </a:path>
                <a:path w="24946" h="32165" stroke="0" extrusionOk="0">
                  <a:moveTo>
                    <a:pt x="-1" y="260"/>
                  </a:moveTo>
                  <a:cubicBezTo>
                    <a:pt x="1106" y="87"/>
                    <a:pt x="2225" y="-1"/>
                    <a:pt x="3346" y="0"/>
                  </a:cubicBezTo>
                  <a:cubicBezTo>
                    <a:pt x="15275" y="0"/>
                    <a:pt x="24946" y="9670"/>
                    <a:pt x="24946" y="21600"/>
                  </a:cubicBezTo>
                  <a:cubicBezTo>
                    <a:pt x="24946" y="25299"/>
                    <a:pt x="23995" y="28937"/>
                    <a:pt x="22185" y="32164"/>
                  </a:cubicBezTo>
                  <a:lnTo>
                    <a:pt x="3346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3089" y="2754"/>
              <a:ext cx="20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l-GR" sz="480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4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5410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 Hen et al. submitted for publication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</a:rPr>
              <a:t>e,e’p</a:t>
            </a:r>
            <a:r>
              <a:rPr lang="en-US" sz="2800" b="1" dirty="0" smtClean="0">
                <a:solidFill>
                  <a:schemeClr val="bg1"/>
                </a:solidFill>
              </a:rPr>
              <a:t>) and (</a:t>
            </a:r>
            <a:r>
              <a:rPr lang="en-US" sz="2800" b="1" dirty="0" err="1" smtClean="0">
                <a:solidFill>
                  <a:schemeClr val="bg1"/>
                </a:solidFill>
              </a:rPr>
              <a:t>e,e’pp</a:t>
            </a:r>
            <a:r>
              <a:rPr lang="en-US" sz="2800" b="1" dirty="0" smtClean="0">
                <a:solidFill>
                  <a:schemeClr val="bg1"/>
                </a:solidFill>
              </a:rPr>
              <a:t>) cross section ratios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685800" y="1981200"/>
            <a:ext cx="6248400" cy="2933700"/>
            <a:chOff x="990600" y="2133600"/>
            <a:chExt cx="6629400" cy="2933700"/>
          </a:xfrm>
        </p:grpSpPr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2286000"/>
              <a:ext cx="6019800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905000" y="2362200"/>
              <a:ext cx="5562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0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2133600"/>
              <a:ext cx="523875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3048000"/>
              <a:ext cx="7048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Oval Callout 15"/>
          <p:cNvSpPr/>
          <p:nvPr/>
        </p:nvSpPr>
        <p:spPr>
          <a:xfrm>
            <a:off x="3200400" y="1066800"/>
            <a:ext cx="1371600" cy="914400"/>
          </a:xfrm>
          <a:prstGeom prst="wedgeEllipseCallout">
            <a:avLst>
              <a:gd name="adj1" fmla="val 62500"/>
              <a:gd name="adj2" fmla="val 2025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5410200" y="1066800"/>
            <a:ext cx="2286000" cy="1066800"/>
          </a:xfrm>
          <a:prstGeom prst="wedgeEllipseCallout">
            <a:avLst>
              <a:gd name="adj1" fmla="val -41944"/>
              <a:gd name="adj2" fmla="val 1208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1295400"/>
            <a:ext cx="85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pp-SRC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219200"/>
            <a:ext cx="20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2N-SRC  dominance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0" y="814388"/>
          <a:ext cx="3128963" cy="962025"/>
        </p:xfrm>
        <a:graphic>
          <a:graphicData uri="http://schemas.openxmlformats.org/presentationml/2006/ole">
            <p:oleObj spid="_x0000_s197634" name="Equation" r:id="rId6" imgW="1650960" imgH="50796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9600" y="5181600"/>
          <a:ext cx="2184400" cy="819150"/>
        </p:xfrm>
        <a:graphic>
          <a:graphicData uri="http://schemas.openxmlformats.org/presentationml/2006/ole">
            <p:oleObj spid="_x0000_s197635" name="Equation" r:id="rId7" imgW="1117440" imgH="419040" progId="Equation.3">
              <p:embed/>
            </p:oleObj>
          </a:graphicData>
        </a:graphic>
      </p:graphicFrame>
      <p:sp>
        <p:nvSpPr>
          <p:cNvPr id="25" name="Notched Right Arrow 24"/>
          <p:cNvSpPr/>
          <p:nvPr/>
        </p:nvSpPr>
        <p:spPr>
          <a:xfrm>
            <a:off x="3124200" y="5486400"/>
            <a:ext cx="1905000" cy="457200"/>
          </a:xfrm>
          <a:prstGeom prst="notched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4000" y="5105400"/>
            <a:ext cx="38100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 err="1" smtClean="0"/>
              <a:t>np</a:t>
            </a:r>
            <a:r>
              <a:rPr lang="en-US" sz="2420" b="1" dirty="0" smtClean="0"/>
              <a:t> –dominance in </a:t>
            </a:r>
          </a:p>
          <a:p>
            <a:r>
              <a:rPr lang="en-US" sz="2420" b="1" dirty="0" smtClean="0"/>
              <a:t>heavy neutron reach nuclei</a:t>
            </a:r>
            <a:endParaRPr lang="en-US" sz="242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858000" y="2286000"/>
            <a:ext cx="2286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858000" y="3124200"/>
            <a:ext cx="2286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32004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aseline="30000" dirty="0" smtClean="0">
                <a:solidFill>
                  <a:srgbClr val="0070C0"/>
                </a:solidFill>
              </a:rPr>
              <a:t>208</a:t>
            </a:r>
            <a:r>
              <a:rPr lang="en-US" dirty="0" smtClean="0">
                <a:solidFill>
                  <a:srgbClr val="0070C0"/>
                </a:solidFill>
              </a:rPr>
              <a:t>Pb / </a:t>
            </a:r>
            <a:r>
              <a:rPr lang="en-US" baseline="30000" dirty="0" smtClean="0">
                <a:solidFill>
                  <a:srgbClr val="0070C0"/>
                </a:solidFill>
              </a:rPr>
              <a:t>12</a:t>
            </a:r>
            <a:r>
              <a:rPr lang="en-US" dirty="0" smtClean="0">
                <a:solidFill>
                  <a:srgbClr val="0070C0"/>
                </a:solidFill>
              </a:rPr>
              <a:t>C =  4.4 ± 0.35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0" y="23622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aseline="30000" dirty="0" smtClean="0">
                <a:solidFill>
                  <a:srgbClr val="FF0000"/>
                </a:solidFill>
              </a:rPr>
              <a:t>208</a:t>
            </a:r>
            <a:r>
              <a:rPr lang="en-US" dirty="0" smtClean="0">
                <a:solidFill>
                  <a:srgbClr val="FF0000"/>
                </a:solidFill>
              </a:rPr>
              <a:t>Pb / 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 =  7.2±0.8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np</a:t>
            </a:r>
            <a:r>
              <a:rPr lang="en-US" dirty="0" smtClean="0">
                <a:solidFill>
                  <a:srgbClr val="FF0000"/>
                </a:solidFill>
              </a:rPr>
              <a:t> –SRC   pp-SRC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64886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Hen et al. submitted for publication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25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0" grpId="0"/>
      <p:bldP spid="25" grpId="0" animBg="1"/>
      <p:bldP spid="2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5800" y="838200"/>
            <a:ext cx="5715000" cy="4343400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764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pp SRC pairs ratio</a:t>
            </a:r>
            <a:endParaRPr kumimoji="0" lang="en-US" sz="2800" b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165229"/>
            <a:ext cx="9143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Large-A nuclei have many nuclear shells.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Nucleons from higher shells can from non L=0 pairs – diminishing the </a:t>
            </a:r>
            <a:r>
              <a:rPr lang="en-US" sz="2600" dirty="0" err="1" smtClean="0"/>
              <a:t>np</a:t>
            </a:r>
            <a:r>
              <a:rPr lang="en-US" sz="2600" dirty="0" smtClean="0"/>
              <a:t>-dominance previously observed in </a:t>
            </a:r>
            <a:r>
              <a:rPr lang="en-US" sz="2600" baseline="30000" dirty="0" smtClean="0"/>
              <a:t>12</a:t>
            </a:r>
            <a:r>
              <a:rPr lang="en-US" sz="2600" dirty="0" smtClean="0"/>
              <a:t>C.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29200" y="2895600"/>
            <a:ext cx="228600" cy="228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2362200"/>
            <a:ext cx="228600" cy="228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3276600"/>
            <a:ext cx="335348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smtClean="0"/>
              <a:t>c</a:t>
            </a:r>
            <a:endParaRPr lang="en-US" sz="282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276600"/>
            <a:ext cx="492443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smtClean="0"/>
              <a:t>Al</a:t>
            </a:r>
            <a:endParaRPr lang="en-US" sz="282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352800"/>
            <a:ext cx="528799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smtClean="0"/>
              <a:t>Fe</a:t>
            </a:r>
            <a:endParaRPr lang="en-US" sz="282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276600"/>
            <a:ext cx="570990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err="1" smtClean="0"/>
              <a:t>Pb</a:t>
            </a:r>
            <a:endParaRPr lang="en-US" sz="282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371600" y="2438400"/>
            <a:ext cx="2362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29400" y="4114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Hen et al. </a:t>
            </a:r>
          </a:p>
          <a:p>
            <a:r>
              <a:rPr lang="en-US" dirty="0" smtClean="0"/>
              <a:t>submitted for publication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81000" y="228600"/>
            <a:ext cx="7533581" cy="243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3800" b="1" dirty="0" smtClean="0">
                <a:solidFill>
                  <a:srgbClr val="FFFF00"/>
                </a:solidFill>
              </a:rPr>
              <a:t>Momentum sharing in Asymmetric   </a:t>
            </a:r>
          </a:p>
          <a:p>
            <a:r>
              <a:rPr lang="en-US" sz="3800" b="1" dirty="0" smtClean="0">
                <a:solidFill>
                  <a:srgbClr val="FFFF00"/>
                </a:solidFill>
              </a:rPr>
              <a:t> (imbalanced) two components </a:t>
            </a:r>
          </a:p>
          <a:p>
            <a:r>
              <a:rPr lang="en-US" sz="3800" b="1" dirty="0" smtClean="0">
                <a:solidFill>
                  <a:srgbClr val="FFFF00"/>
                </a:solidFill>
              </a:rPr>
              <a:t>Fermi systems</a:t>
            </a:r>
          </a:p>
          <a:p>
            <a:endParaRPr lang="en-US" sz="38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457200" y="2286000"/>
            <a:ext cx="7772400" cy="4255532"/>
            <a:chOff x="457200" y="2057400"/>
            <a:chExt cx="7690985" cy="4484132"/>
          </a:xfrm>
        </p:grpSpPr>
        <p:sp>
          <p:nvSpPr>
            <p:cNvPr id="8" name="Rectangle 7"/>
            <p:cNvSpPr/>
            <p:nvPr/>
          </p:nvSpPr>
          <p:spPr>
            <a:xfrm>
              <a:off x="1066800" y="3733800"/>
              <a:ext cx="609600" cy="2362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4724400"/>
              <a:ext cx="609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163811" y="3581301"/>
            <a:ext cx="3257987" cy="724312"/>
          </p:xfrm>
          <a:graphic>
            <a:graphicData uri="http://schemas.openxmlformats.org/presentationml/2006/ole">
              <p:oleObj spid="_x0000_s246786" name="Equation" r:id="rId4" imgW="1028520" imgH="228600" progId="Equation.3">
                <p:embed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639785" y="4419362"/>
            <a:ext cx="3327105" cy="762787"/>
          </p:xfrm>
          <a:graphic>
            <a:graphicData uri="http://schemas.openxmlformats.org/presentationml/2006/ole">
              <p:oleObj spid="_x0000_s246787" name="Equation" r:id="rId5" imgW="1218960" imgH="279360" progId="Equation.3">
                <p:embed/>
              </p:oleObj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536753" y="5257425"/>
            <a:ext cx="3360093" cy="762787"/>
          </p:xfrm>
          <a:graphic>
            <a:graphicData uri="http://schemas.openxmlformats.org/presentationml/2006/ole">
              <p:oleObj spid="_x0000_s246788" name="Equation" r:id="rId6" imgW="1231560" imgH="279360" progId="Equation.3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57200" y="2057400"/>
              <a:ext cx="4010072" cy="46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10" b="1" dirty="0" smtClean="0"/>
                <a:t>For  non interacting Fermions </a:t>
              </a:r>
              <a:endParaRPr lang="en-US" sz="241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0" y="2667000"/>
              <a:ext cx="3728585" cy="46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10" b="1" dirty="0" smtClean="0"/>
                <a:t>Pauli  exclusion principle </a:t>
              </a:r>
              <a:r>
                <a:rPr lang="en-US" sz="2410" b="1" dirty="0" smtClean="0">
                  <a:sym typeface="Wingdings" pitchFamily="2" charset="2"/>
                </a:rPr>
                <a:t></a:t>
              </a:r>
              <a:endParaRPr lang="en-US" sz="241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6172200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Majority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76400" y="6172200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Minority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62000" y="1066800"/>
            <a:ext cx="3810000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64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A minority </a:t>
            </a:r>
            <a:r>
              <a:rPr lang="en-US" sz="2400" dirty="0" err="1" smtClean="0"/>
              <a:t>fermion</a:t>
            </a:r>
            <a:r>
              <a:rPr lang="en-US" sz="2400" dirty="0" smtClean="0"/>
              <a:t> have a greater probability than a majority  </a:t>
            </a:r>
            <a:r>
              <a:rPr lang="en-US" sz="2400" dirty="0" err="1" smtClean="0"/>
              <a:t>fermion</a:t>
            </a:r>
            <a:r>
              <a:rPr lang="en-US" sz="2400" dirty="0" smtClean="0"/>
              <a:t>  to be above the Fermi sea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7315200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0" b="1" dirty="0" smtClean="0">
                <a:solidFill>
                  <a:schemeClr val="bg1"/>
                </a:solidFill>
              </a:rPr>
              <a:t>with short-range interaction : strong between unlike fermions, weak between same kind.</a:t>
            </a:r>
            <a:endParaRPr lang="en-US" sz="241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91200"/>
            <a:ext cx="7696200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10" b="1" dirty="0" smtClean="0"/>
              <a:t>Possible inversion of the momentum sharing :</a:t>
            </a:r>
            <a:endParaRPr lang="en-US" sz="2410" b="1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029200" y="6134100"/>
          <a:ext cx="3395663" cy="723900"/>
        </p:xfrm>
        <a:graphic>
          <a:graphicData uri="http://schemas.openxmlformats.org/presentationml/2006/ole">
            <p:oleObj spid="_x0000_s124930" name="Equation" r:id="rId5" imgW="1231560" imgH="2793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48400" y="5105400"/>
          <a:ext cx="949138" cy="488950"/>
        </p:xfrm>
        <a:graphic>
          <a:graphicData uri="http://schemas.openxmlformats.org/presentationml/2006/ole">
            <p:oleObj spid="_x0000_s124931" name="Equation" r:id="rId6" imgW="419040" imgH="215640" progId="Equation.3">
              <p:embed/>
            </p:oleObj>
          </a:graphicData>
        </a:graphic>
      </p:graphicFrame>
      <p:sp>
        <p:nvSpPr>
          <p:cNvPr id="9" name="Striped Right Arrow 8"/>
          <p:cNvSpPr/>
          <p:nvPr/>
        </p:nvSpPr>
        <p:spPr bwMode="auto">
          <a:xfrm>
            <a:off x="304800" y="5867400"/>
            <a:ext cx="838200" cy="53340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81400" y="35052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4648200"/>
            <a:ext cx="7391400" cy="106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9800" y="4038600"/>
            <a:ext cx="2636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Universal property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4426" y="304800"/>
            <a:ext cx="85154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10" b="1" dirty="0" smtClean="0">
                <a:solidFill>
                  <a:schemeClr val="bg1"/>
                </a:solidFill>
              </a:rPr>
              <a:t>Protons </a:t>
            </a:r>
            <a:r>
              <a:rPr lang="en-US" sz="2710" b="1" dirty="0">
                <a:solidFill>
                  <a:schemeClr val="bg1"/>
                </a:solidFill>
              </a:rPr>
              <a:t>move faster than neutrons in N&gt;Z </a:t>
            </a:r>
            <a:r>
              <a:rPr lang="en-US" sz="2710" b="1" dirty="0" smtClean="0">
                <a:solidFill>
                  <a:schemeClr val="bg1"/>
                </a:solidFill>
              </a:rPr>
              <a:t>nuclei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2559050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10" dirty="0">
                <a:solidFill>
                  <a:srgbClr val="0000FF"/>
                </a:solidFill>
              </a:rPr>
              <a:t>Light nuclei </a:t>
            </a:r>
            <a:r>
              <a:rPr lang="en-US" sz="2410" i="1" dirty="0">
                <a:solidFill>
                  <a:srgbClr val="0000FF"/>
                </a:solidFill>
              </a:rPr>
              <a:t>A</a:t>
            </a:r>
            <a:r>
              <a:rPr lang="en-US" sz="2410" dirty="0">
                <a:solidFill>
                  <a:srgbClr val="0000FF"/>
                </a:solidFill>
              </a:rPr>
              <a:t>&lt;11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0" y="2286000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Monte Carlo calculations by the Argonne group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276600" y="1447800"/>
            <a:ext cx="5638800" cy="3105150"/>
            <a:chOff x="3022600" y="433372"/>
            <a:chExt cx="5638800" cy="3105809"/>
          </a:xfrm>
        </p:grpSpPr>
        <p:pic>
          <p:nvPicPr>
            <p:cNvPr id="51212" name="Picture 4" descr="latex-image-1.pdf"/>
            <p:cNvPicPr>
              <a:picLocks noChangeAspect="1"/>
            </p:cNvPicPr>
            <p:nvPr/>
          </p:nvPicPr>
          <p:blipFill>
            <a:blip r:embed="rId4" cstate="print"/>
            <a:srcRect t="15988"/>
            <a:stretch>
              <a:fillRect/>
            </a:stretch>
          </p:blipFill>
          <p:spPr bwMode="auto">
            <a:xfrm>
              <a:off x="3022600" y="1136650"/>
              <a:ext cx="5638800" cy="240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03" name="Object 3"/>
            <p:cNvGraphicFramePr>
              <a:graphicFrameLocks noChangeAspect="1"/>
            </p:cNvGraphicFramePr>
            <p:nvPr/>
          </p:nvGraphicFramePr>
          <p:xfrm>
            <a:off x="4064975" y="481027"/>
            <a:ext cx="721431" cy="683461"/>
          </p:xfrm>
          <a:graphic>
            <a:graphicData uri="http://schemas.openxmlformats.org/presentationml/2006/ole">
              <p:oleObj spid="_x0000_s125955" name="Equation" r:id="rId5" imgW="466200" imgH="420480" progId="">
                <p:embed/>
              </p:oleObj>
            </a:graphicData>
          </a:graphic>
        </p:graphicFrame>
        <p:sp>
          <p:nvSpPr>
            <p:cNvPr id="51213" name="TextBox 47"/>
            <p:cNvSpPr txBox="1">
              <a:spLocks noChangeArrowheads="1"/>
            </p:cNvSpPr>
            <p:nvPr/>
          </p:nvSpPr>
          <p:spPr bwMode="auto">
            <a:xfrm>
              <a:off x="5519976" y="481027"/>
              <a:ext cx="9346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&lt;</a:t>
              </a:r>
              <a:r>
                <a:rPr lang="en-US" sz="2000" i="1">
                  <a:solidFill>
                    <a:srgbClr val="0000FF"/>
                  </a:solidFill>
                </a:rPr>
                <a:t>KE</a:t>
              </a:r>
              <a:r>
                <a:rPr lang="en-US" sz="2000">
                  <a:solidFill>
                    <a:srgbClr val="0000FF"/>
                  </a:solidFill>
                </a:rPr>
                <a:t>&gt;</a:t>
              </a:r>
              <a:endParaRPr lang="en-US" sz="2000" i="1">
                <a:solidFill>
                  <a:srgbClr val="0000FF"/>
                </a:solidFill>
              </a:endParaRPr>
            </a:p>
          </p:txBody>
        </p:sp>
        <p:sp>
          <p:nvSpPr>
            <p:cNvPr id="51214" name="TextBox 48"/>
            <p:cNvSpPr txBox="1">
              <a:spLocks noChangeArrowheads="1"/>
            </p:cNvSpPr>
            <p:nvPr/>
          </p:nvSpPr>
          <p:spPr bwMode="auto">
            <a:xfrm>
              <a:off x="5215847" y="691668"/>
              <a:ext cx="4481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1215" name="TextBox 49"/>
            <p:cNvSpPr txBox="1">
              <a:spLocks noChangeArrowheads="1"/>
            </p:cNvSpPr>
            <p:nvPr/>
          </p:nvSpPr>
          <p:spPr bwMode="auto">
            <a:xfrm>
              <a:off x="6149815" y="734169"/>
              <a:ext cx="444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51216" name="TextBox 50"/>
            <p:cNvSpPr txBox="1">
              <a:spLocks noChangeArrowheads="1"/>
            </p:cNvSpPr>
            <p:nvPr/>
          </p:nvSpPr>
          <p:spPr bwMode="auto">
            <a:xfrm>
              <a:off x="7182028" y="433372"/>
              <a:ext cx="9346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&lt;</a:t>
              </a:r>
              <a:r>
                <a:rPr lang="en-US" sz="2000" i="1">
                  <a:solidFill>
                    <a:srgbClr val="0000FF"/>
                  </a:solidFill>
                </a:rPr>
                <a:t>KE</a:t>
              </a:r>
              <a:r>
                <a:rPr lang="en-US" sz="2000">
                  <a:solidFill>
                    <a:srgbClr val="0000FF"/>
                  </a:solidFill>
                </a:rPr>
                <a:t>&gt;</a:t>
              </a:r>
              <a:endParaRPr lang="en-US" sz="2000" i="1">
                <a:solidFill>
                  <a:srgbClr val="0000FF"/>
                </a:solidFill>
              </a:endParaRPr>
            </a:p>
          </p:txBody>
        </p:sp>
        <p:sp>
          <p:nvSpPr>
            <p:cNvPr id="51217" name="TextBox 51"/>
            <p:cNvSpPr txBox="1">
              <a:spLocks noChangeArrowheads="1"/>
            </p:cNvSpPr>
            <p:nvPr/>
          </p:nvSpPr>
          <p:spPr bwMode="auto">
            <a:xfrm>
              <a:off x="7218115" y="727826"/>
              <a:ext cx="9546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</a:rPr>
                <a:t>p − n</a:t>
              </a:r>
            </a:p>
          </p:txBody>
        </p:sp>
      </p:grpSp>
      <p:sp>
        <p:nvSpPr>
          <p:cNvPr id="51210" name="TextBox 33"/>
          <p:cNvSpPr txBox="1">
            <a:spLocks noChangeArrowheads="1"/>
          </p:cNvSpPr>
          <p:nvPr/>
        </p:nvSpPr>
        <p:spPr bwMode="auto">
          <a:xfrm>
            <a:off x="0" y="990600"/>
            <a:ext cx="7702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 ( </a:t>
            </a:r>
            <a:r>
              <a:rPr lang="en-US" sz="2800" dirty="0" smtClean="0"/>
              <a:t>protons </a:t>
            </a:r>
            <a:r>
              <a:rPr lang="en-US" sz="2800" dirty="0"/>
              <a:t>move faster than </a:t>
            </a:r>
            <a:r>
              <a:rPr lang="en-US" sz="2800" dirty="0" smtClean="0"/>
              <a:t>neutrons </a:t>
            </a:r>
            <a:r>
              <a:rPr lang="en-US" sz="2800" dirty="0"/>
              <a:t>in N&gt;Z nuclei )</a:t>
            </a:r>
          </a:p>
        </p:txBody>
      </p:sp>
      <p:pic>
        <p:nvPicPr>
          <p:cNvPr id="51211" name="Picture 36" descr="MomDistHeKaptari.png"/>
          <p:cNvPicPr>
            <a:picLocks noChangeAspect="1"/>
          </p:cNvPicPr>
          <p:nvPr/>
        </p:nvPicPr>
        <p:blipFill>
          <a:blip r:embed="rId6" cstate="print"/>
          <a:srcRect t="8710" r="9764"/>
          <a:stretch>
            <a:fillRect/>
          </a:stretch>
        </p:blipFill>
        <p:spPr bwMode="auto">
          <a:xfrm>
            <a:off x="0" y="4267200"/>
            <a:ext cx="36242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2" name="Object 19"/>
          <p:cNvGraphicFramePr>
            <a:graphicFrameLocks noChangeAspect="1"/>
          </p:cNvGraphicFramePr>
          <p:nvPr/>
        </p:nvGraphicFramePr>
        <p:xfrm>
          <a:off x="3657600" y="5784850"/>
          <a:ext cx="3016250" cy="1073150"/>
        </p:xfrm>
        <a:graphic>
          <a:graphicData uri="http://schemas.openxmlformats.org/presentationml/2006/ole">
            <p:oleObj spid="_x0000_s125954" name="Equation" r:id="rId7" imgW="1320480" imgH="4698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3276600"/>
            <a:ext cx="3437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Wiringa</a:t>
            </a:r>
            <a:r>
              <a:rPr lang="en-US" dirty="0" smtClean="0"/>
              <a:t> et al. </a:t>
            </a:r>
          </a:p>
          <a:p>
            <a:pPr algn="l"/>
            <a:r>
              <a:rPr lang="en-US" dirty="0" smtClean="0"/>
              <a:t>phys. Rev. C89, 034305 (2014).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086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 toy (</a:t>
            </a:r>
            <a:r>
              <a:rPr lang="en-US" sz="2800" dirty="0" err="1" smtClean="0">
                <a:solidFill>
                  <a:srgbClr val="FFFF00"/>
                </a:solidFill>
              </a:rPr>
              <a:t>np</a:t>
            </a:r>
            <a:r>
              <a:rPr lang="en-US" sz="2800" dirty="0" smtClean="0">
                <a:solidFill>
                  <a:srgbClr val="FFFF00"/>
                </a:solidFill>
              </a:rPr>
              <a:t>-dominance) Model Calculation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3-11-27 at 10.27.4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13" y="1545669"/>
            <a:ext cx="6510678" cy="3088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0794" y="1478285"/>
            <a:ext cx="56110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Protons Move Faster Then Neutrons</a:t>
            </a: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953000"/>
            <a:ext cx="5444987" cy="1447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4953000"/>
            <a:ext cx="1689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Wood-Saxon </a:t>
            </a:r>
          </a:p>
          <a:p>
            <a:r>
              <a:rPr lang="en-US" dirty="0" err="1" smtClean="0"/>
              <a:t>Serot-Walecka</a:t>
            </a:r>
            <a:endParaRPr lang="en-US" dirty="0" smtClean="0"/>
          </a:p>
          <a:p>
            <a:r>
              <a:rPr lang="en-US" dirty="0" err="1" smtClean="0"/>
              <a:t>Ciofi</a:t>
            </a:r>
            <a:r>
              <a:rPr lang="en-US" dirty="0" smtClean="0"/>
              <a:t> - </a:t>
            </a:r>
            <a:r>
              <a:rPr lang="en-US" dirty="0" err="1" smtClean="0"/>
              <a:t>Simula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28800" y="5791200"/>
          <a:ext cx="1636568" cy="889000"/>
        </p:xfrm>
        <a:graphic>
          <a:graphicData uri="http://schemas.openxmlformats.org/presentationml/2006/ole">
            <p:oleObj spid="_x0000_s126978" name="Equation" r:id="rId5" imgW="1028520" imgH="558720" progId="Equation.3">
              <p:embed/>
            </p:oleObj>
          </a:graphicData>
        </a:graphic>
      </p:graphicFrame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41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62000" y="1066800"/>
            <a:ext cx="3810000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64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Majority have a greater probability than minority  to have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7315200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0" b="1" dirty="0" smtClean="0">
                <a:solidFill>
                  <a:schemeClr val="bg1"/>
                </a:solidFill>
              </a:rPr>
              <a:t>with short-range interaction : strong between unlike fermions, weak between same kind.</a:t>
            </a:r>
            <a:endParaRPr lang="en-US" sz="241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91200"/>
            <a:ext cx="7696200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10" b="1" dirty="0" smtClean="0"/>
              <a:t>Possible inversion of the momentum sharing :</a:t>
            </a:r>
            <a:endParaRPr lang="en-US" sz="2410" b="1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029200" y="6134100"/>
          <a:ext cx="3395663" cy="723900"/>
        </p:xfrm>
        <a:graphic>
          <a:graphicData uri="http://schemas.openxmlformats.org/presentationml/2006/ole">
            <p:oleObj spid="_x0000_s129026" name="Equation" r:id="rId5" imgW="1231560" imgH="2793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1600" y="5029200"/>
          <a:ext cx="949138" cy="488950"/>
        </p:xfrm>
        <a:graphic>
          <a:graphicData uri="http://schemas.openxmlformats.org/presentationml/2006/ole">
            <p:oleObj spid="_x0000_s129027" name="Equation" r:id="rId6" imgW="419040" imgH="215640" progId="Equation.3">
              <p:embed/>
            </p:oleObj>
          </a:graphicData>
        </a:graphic>
      </p:graphicFrame>
      <p:sp>
        <p:nvSpPr>
          <p:cNvPr id="9" name="Striped Right Arrow 8"/>
          <p:cNvSpPr/>
          <p:nvPr/>
        </p:nvSpPr>
        <p:spPr bwMode="auto">
          <a:xfrm>
            <a:off x="304800" y="5791200"/>
            <a:ext cx="838200" cy="53340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81817" y="2133600"/>
            <a:ext cx="4462183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</a:rPr>
              <a:t>A universal result that can be study in </a:t>
            </a:r>
            <a:r>
              <a:rPr lang="en-US" sz="2800" b="1" dirty="0" err="1" smtClean="0">
                <a:solidFill>
                  <a:srgbClr val="FFFF00"/>
                </a:solidFill>
              </a:rPr>
              <a:t>ulta</a:t>
            </a:r>
            <a:r>
              <a:rPr lang="en-US" sz="2800" b="1" dirty="0" smtClean="0">
                <a:solidFill>
                  <a:srgbClr val="FFFF00"/>
                </a:solidFill>
              </a:rPr>
              <a:t>-cold atomic gases.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53000" y="1981200"/>
            <a:ext cx="4191000" cy="1752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2400" y="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What are Short  (intermediate) Range Correlations in nuclei ?     </a:t>
            </a:r>
          </a:p>
        </p:txBody>
      </p:sp>
      <p:sp>
        <p:nvSpPr>
          <p:cNvPr id="54276" name="Text Box 21"/>
          <p:cNvSpPr txBox="1">
            <a:spLocks noChangeArrowheads="1"/>
          </p:cNvSpPr>
          <p:nvPr/>
        </p:nvSpPr>
        <p:spPr bwMode="auto">
          <a:xfrm>
            <a:off x="7548563" y="2244725"/>
            <a:ext cx="584200" cy="314325"/>
          </a:xfrm>
          <a:prstGeom prst="rect">
            <a:avLst/>
          </a:prstGeom>
          <a:noFill/>
          <a:ln w="9525">
            <a:noFill/>
            <a:miter lim="800000"/>
            <a:headEnd/>
            <a:tailEnd type="triangle" w="med" len="med"/>
          </a:ln>
        </p:spPr>
        <p:txBody>
          <a:bodyPr lIns="81639" tIns="42452" rIns="81639" bIns="42452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800" b="1">
                <a:solidFill>
                  <a:srgbClr val="000000"/>
                </a:solidFill>
                <a:latin typeface="Times New Roman" pitchFamily="18" charset="0"/>
              </a:rPr>
              <a:t>1.7f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endParaRPr lang="en-GB" sz="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7" name="Rectangle 36"/>
          <p:cNvSpPr>
            <a:spLocks noChangeArrowheads="1"/>
          </p:cNvSpPr>
          <p:nvPr/>
        </p:nvSpPr>
        <p:spPr bwMode="auto">
          <a:xfrm>
            <a:off x="7561263" y="2247900"/>
            <a:ext cx="465137" cy="18891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utoShape 39"/>
          <p:cNvSpPr>
            <a:spLocks noChangeArrowheads="1"/>
          </p:cNvSpPr>
          <p:nvPr/>
        </p:nvSpPr>
        <p:spPr bwMode="auto">
          <a:xfrm>
            <a:off x="1143000" y="2819400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0"/>
                </a:moveTo>
                <a:lnTo>
                  <a:pt x="21600" y="0"/>
                </a:lnTo>
                <a:lnTo>
                  <a:pt x="3375" y="0"/>
                </a:lnTo>
                <a:lnTo>
                  <a:pt x="3375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279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04800" y="1447800"/>
            <a:ext cx="3421063" cy="457200"/>
            <a:chOff x="1296" y="3072"/>
            <a:chExt cx="2155" cy="288"/>
          </a:xfrm>
        </p:grpSpPr>
        <p:sp>
          <p:nvSpPr>
            <p:cNvPr id="54343" name="Text Box 59"/>
            <p:cNvSpPr txBox="1">
              <a:spLocks noChangeArrowheads="1"/>
            </p:cNvSpPr>
            <p:nvPr/>
          </p:nvSpPr>
          <p:spPr bwMode="auto">
            <a:xfrm>
              <a:off x="1296" y="3072"/>
              <a:ext cx="9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</a:rPr>
                <a:t>SRC ~R</a:t>
              </a:r>
              <a:r>
                <a:rPr lang="en-US" sz="2400" b="1" baseline="-25000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54344" name="Text Box 60"/>
            <p:cNvSpPr txBox="1">
              <a:spLocks noChangeArrowheads="1"/>
            </p:cNvSpPr>
            <p:nvPr/>
          </p:nvSpPr>
          <p:spPr bwMode="auto">
            <a:xfrm>
              <a:off x="2544" y="3072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LRC ~R</a:t>
              </a:r>
              <a:r>
                <a:rPr lang="en-US" sz="2400" b="1" baseline="-25000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" y="4384675"/>
            <a:ext cx="4081463" cy="2473325"/>
            <a:chOff x="1344" y="1344"/>
            <a:chExt cx="4354" cy="296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344" y="1632"/>
              <a:ext cx="2064" cy="2256"/>
              <a:chOff x="1344" y="1632"/>
              <a:chExt cx="2064" cy="2256"/>
            </a:xfrm>
          </p:grpSpPr>
          <p:sp>
            <p:nvSpPr>
              <p:cNvPr id="54334" name="Oval 11" descr="נייר עיתון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2016" cy="2016"/>
              </a:xfrm>
              <a:prstGeom prst="ellipse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5" name="Oval 12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240" cy="2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112" y="1824"/>
                <a:ext cx="1296" cy="2064"/>
                <a:chOff x="3456" y="1440"/>
                <a:chExt cx="1296" cy="2064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888" y="1440"/>
                  <a:ext cx="864" cy="1248"/>
                  <a:chOff x="3984" y="1920"/>
                  <a:chExt cx="864" cy="1248"/>
                </a:xfrm>
              </p:grpSpPr>
              <p:sp>
                <p:nvSpPr>
                  <p:cNvPr id="5434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448"/>
                    <a:ext cx="672" cy="720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42" name="AutoShape 16"/>
                  <p:cNvSpPr>
                    <a:spLocks noChangeArrowheads="1"/>
                  </p:cNvSpPr>
                  <p:nvPr/>
                </p:nvSpPr>
                <p:spPr bwMode="auto">
                  <a:xfrm rot="2051771">
                    <a:off x="4512" y="1920"/>
                    <a:ext cx="336" cy="624"/>
                  </a:xfrm>
                  <a:prstGeom prst="upArrow">
                    <a:avLst>
                      <a:gd name="adj1" fmla="val 50000"/>
                      <a:gd name="adj2" fmla="val 46429"/>
                    </a:avLst>
                  </a:prstGeom>
                  <a:solidFill>
                    <a:srgbClr val="0070C0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 rot="10567574">
                  <a:off x="3456" y="2256"/>
                  <a:ext cx="864" cy="1248"/>
                  <a:chOff x="3984" y="1920"/>
                  <a:chExt cx="864" cy="1248"/>
                </a:xfrm>
              </p:grpSpPr>
              <p:sp>
                <p:nvSpPr>
                  <p:cNvPr id="5433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448"/>
                    <a:ext cx="672" cy="720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40" name="AutoShape 19"/>
                  <p:cNvSpPr>
                    <a:spLocks noChangeArrowheads="1"/>
                  </p:cNvSpPr>
                  <p:nvPr/>
                </p:nvSpPr>
                <p:spPr bwMode="auto">
                  <a:xfrm rot="2051771">
                    <a:off x="4512" y="1920"/>
                    <a:ext cx="336" cy="624"/>
                  </a:xfrm>
                  <a:prstGeom prst="upArrow">
                    <a:avLst>
                      <a:gd name="adj1" fmla="val 50000"/>
                      <a:gd name="adj2" fmla="val 46429"/>
                    </a:avLst>
                  </a:prstGeom>
                  <a:solidFill>
                    <a:srgbClr val="FF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4323" name="Text Box 20"/>
            <p:cNvSpPr txBox="1">
              <a:spLocks noChangeArrowheads="1"/>
            </p:cNvSpPr>
            <p:nvPr/>
          </p:nvSpPr>
          <p:spPr bwMode="auto">
            <a:xfrm>
              <a:off x="3312" y="3120"/>
              <a:ext cx="1872" cy="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</a:pPr>
              <a:r>
                <a:rPr lang="en-US" sz="2400" b="1" i="1">
                  <a:latin typeface="Times New Roman" pitchFamily="18" charset="0"/>
                </a:rPr>
                <a:t>K </a:t>
              </a:r>
              <a:r>
                <a:rPr lang="en-US" sz="2400" b="1" i="1" baseline="-25000">
                  <a:latin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</a:rPr>
                <a:t> &gt; K</a:t>
              </a:r>
              <a:r>
                <a:rPr lang="en-US" sz="2400" b="1" i="1" baseline="-25000">
                  <a:latin typeface="Times New Roman" pitchFamily="18" charset="0"/>
                </a:rPr>
                <a:t>F</a:t>
              </a:r>
              <a:r>
                <a:rPr lang="en-US" sz="2400" b="1" i="1">
                  <a:latin typeface="Times New Roman" pitchFamily="18" charset="0"/>
                </a:rPr>
                <a:t> , </a:t>
              </a:r>
            </a:p>
            <a:p>
              <a:pPr rtl="1">
                <a:spcBef>
                  <a:spcPct val="50000"/>
                </a:spcBef>
              </a:pPr>
              <a:r>
                <a:rPr lang="en-US" sz="2400" b="1" i="1">
                  <a:latin typeface="Times New Roman" pitchFamily="18" charset="0"/>
                </a:rPr>
                <a:t> K </a:t>
              </a:r>
              <a:r>
                <a:rPr lang="en-US" sz="2400" b="1" i="1" baseline="-25000">
                  <a:latin typeface="Times New Roman" pitchFamily="18" charset="0"/>
                </a:rPr>
                <a:t>2</a:t>
              </a:r>
              <a:r>
                <a:rPr lang="en-US" sz="2400" b="1" i="1">
                  <a:latin typeface="Times New Roman" pitchFamily="18" charset="0"/>
                </a:rPr>
                <a:t> &gt; K</a:t>
              </a:r>
              <a:r>
                <a:rPr lang="en-US" sz="2400" b="1" i="1" baseline="-25000">
                  <a:latin typeface="Times New Roman" pitchFamily="18" charset="0"/>
                </a:rPr>
                <a:t>F</a:t>
              </a:r>
              <a:r>
                <a:rPr lang="en-US" sz="2400" b="1" i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54324" name="Rectangle 21"/>
            <p:cNvSpPr>
              <a:spLocks noChangeArrowheads="1"/>
            </p:cNvSpPr>
            <p:nvPr/>
          </p:nvSpPr>
          <p:spPr bwMode="auto">
            <a:xfrm>
              <a:off x="3459" y="2015"/>
              <a:ext cx="544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n-US" sz="2400" b="1" i="1">
                  <a:latin typeface="Times New Roman" pitchFamily="18" charset="0"/>
                </a:rPr>
                <a:t>K </a:t>
              </a:r>
              <a:r>
                <a:rPr lang="en-US" sz="2400" b="1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4325" name="Rectangle 22"/>
            <p:cNvSpPr>
              <a:spLocks noChangeArrowheads="1"/>
            </p:cNvSpPr>
            <p:nvPr/>
          </p:nvSpPr>
          <p:spPr bwMode="auto">
            <a:xfrm>
              <a:off x="1589" y="3840"/>
              <a:ext cx="544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n-US" sz="2400" b="1" i="1">
                  <a:latin typeface="Times New Roman" pitchFamily="18" charset="0"/>
                </a:rPr>
                <a:t>K </a:t>
              </a:r>
              <a:r>
                <a:rPr lang="en-US" sz="2400" b="1" i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4326" name="Text Box 23"/>
            <p:cNvSpPr txBox="1">
              <a:spLocks noChangeArrowheads="1"/>
            </p:cNvSpPr>
            <p:nvPr/>
          </p:nvSpPr>
          <p:spPr bwMode="auto">
            <a:xfrm>
              <a:off x="3984" y="1344"/>
              <a:ext cx="141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/>
              <a:endParaRPr lang="en-US" sz="2400" baseline="-30000">
                <a:latin typeface="Times New Roman" pitchFamily="18" charset="0"/>
              </a:endParaRPr>
            </a:p>
          </p:txBody>
        </p:sp>
        <p:sp>
          <p:nvSpPr>
            <p:cNvPr id="54327" name="Text Box 24"/>
            <p:cNvSpPr txBox="1">
              <a:spLocks noChangeArrowheads="1"/>
            </p:cNvSpPr>
            <p:nvPr/>
          </p:nvSpPr>
          <p:spPr bwMode="auto">
            <a:xfrm>
              <a:off x="4272" y="2688"/>
              <a:ext cx="120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  <a:buFont typeface="Symbol" pitchFamily="18" charset="2"/>
                <a:buChar char="@"/>
              </a:pPr>
              <a:r>
                <a:rPr lang="en-US" sz="2400" b="1" i="1">
                  <a:latin typeface="Times New Roman" pitchFamily="18" charset="0"/>
                </a:rPr>
                <a:t>K </a:t>
              </a:r>
              <a:r>
                <a:rPr lang="en-US" sz="2400" b="1" i="1" baseline="-25000">
                  <a:latin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</a:rPr>
                <a:t>  </a:t>
              </a:r>
              <a:endParaRPr lang="en-US" sz="2400" b="1" i="1" baseline="-25000">
                <a:latin typeface="Times New Roman" pitchFamily="18" charset="0"/>
              </a:endParaRPr>
            </a:p>
          </p:txBody>
        </p:sp>
        <p:sp>
          <p:nvSpPr>
            <p:cNvPr id="54328" name="Rectangle 25"/>
            <p:cNvSpPr>
              <a:spLocks noChangeArrowheads="1"/>
            </p:cNvSpPr>
            <p:nvPr/>
          </p:nvSpPr>
          <p:spPr bwMode="auto">
            <a:xfrm>
              <a:off x="4933" y="2688"/>
              <a:ext cx="765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n-US" sz="2400" b="1" i="1">
                  <a:latin typeface="Times New Roman" pitchFamily="18" charset="0"/>
                </a:rPr>
                <a:t>   K </a:t>
              </a:r>
              <a:r>
                <a:rPr lang="en-US" sz="2400" b="1" i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4329" name="Line 26"/>
            <p:cNvSpPr>
              <a:spLocks noChangeShapeType="1"/>
            </p:cNvSpPr>
            <p:nvPr/>
          </p:nvSpPr>
          <p:spPr bwMode="auto">
            <a:xfrm flipV="1">
              <a:off x="5232" y="2688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Line 27"/>
            <p:cNvSpPr>
              <a:spLocks noChangeShapeType="1"/>
            </p:cNvSpPr>
            <p:nvPr/>
          </p:nvSpPr>
          <p:spPr bwMode="auto">
            <a:xfrm flipV="1">
              <a:off x="4656" y="2688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Line 28"/>
            <p:cNvSpPr>
              <a:spLocks noChangeShapeType="1"/>
            </p:cNvSpPr>
            <p:nvPr/>
          </p:nvSpPr>
          <p:spPr bwMode="auto">
            <a:xfrm flipV="1">
              <a:off x="1776" y="3840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Line 29"/>
            <p:cNvSpPr>
              <a:spLocks noChangeShapeType="1"/>
            </p:cNvSpPr>
            <p:nvPr/>
          </p:nvSpPr>
          <p:spPr bwMode="auto">
            <a:xfrm flipV="1">
              <a:off x="3600" y="2016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Oval 30"/>
            <p:cNvSpPr>
              <a:spLocks noChangeArrowheads="1"/>
            </p:cNvSpPr>
            <p:nvPr/>
          </p:nvSpPr>
          <p:spPr bwMode="auto">
            <a:xfrm rot="-3664113">
              <a:off x="2126" y="2443"/>
              <a:ext cx="1259" cy="83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4800600" y="914400"/>
            <a:ext cx="4343400" cy="2590800"/>
            <a:chOff x="3810000" y="838200"/>
            <a:chExt cx="5334000" cy="3011488"/>
          </a:xfrm>
        </p:grpSpPr>
        <p:sp>
          <p:nvSpPr>
            <p:cNvPr id="54287" name="Oval 4"/>
            <p:cNvSpPr>
              <a:spLocks/>
            </p:cNvSpPr>
            <p:nvPr/>
          </p:nvSpPr>
          <p:spPr bwMode="auto">
            <a:xfrm>
              <a:off x="5319713" y="1400175"/>
              <a:ext cx="2136775" cy="2062163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Oval 5"/>
            <p:cNvSpPr>
              <a:spLocks/>
            </p:cNvSpPr>
            <p:nvPr/>
          </p:nvSpPr>
          <p:spPr bwMode="auto">
            <a:xfrm>
              <a:off x="5876925" y="1792288"/>
              <a:ext cx="279400" cy="280987"/>
            </a:xfrm>
            <a:prstGeom prst="ellipse">
              <a:avLst/>
            </a:prstGeom>
            <a:solidFill>
              <a:srgbClr val="0000FF">
                <a:alpha val="52156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Oval 6"/>
            <p:cNvSpPr>
              <a:spLocks/>
            </p:cNvSpPr>
            <p:nvPr/>
          </p:nvSpPr>
          <p:spPr bwMode="auto">
            <a:xfrm>
              <a:off x="5876925" y="1885950"/>
              <a:ext cx="279400" cy="282575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Oval 7"/>
            <p:cNvSpPr>
              <a:spLocks/>
            </p:cNvSpPr>
            <p:nvPr/>
          </p:nvSpPr>
          <p:spPr bwMode="auto">
            <a:xfrm>
              <a:off x="6062663" y="2917825"/>
              <a:ext cx="279400" cy="280988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Oval 8"/>
            <p:cNvSpPr>
              <a:spLocks/>
            </p:cNvSpPr>
            <p:nvPr/>
          </p:nvSpPr>
          <p:spPr bwMode="auto">
            <a:xfrm>
              <a:off x="6713538" y="1885950"/>
              <a:ext cx="279400" cy="282575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Oval 9"/>
            <p:cNvSpPr>
              <a:spLocks/>
            </p:cNvSpPr>
            <p:nvPr/>
          </p:nvSpPr>
          <p:spPr bwMode="auto">
            <a:xfrm>
              <a:off x="6342063" y="2355850"/>
              <a:ext cx="279400" cy="280988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Oval 10"/>
            <p:cNvSpPr>
              <a:spLocks/>
            </p:cNvSpPr>
            <p:nvPr/>
          </p:nvSpPr>
          <p:spPr bwMode="auto">
            <a:xfrm>
              <a:off x="6897688" y="2636838"/>
              <a:ext cx="279400" cy="282575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11"/>
            <p:cNvSpPr>
              <a:spLocks noChangeShapeType="1"/>
            </p:cNvSpPr>
            <p:nvPr/>
          </p:nvSpPr>
          <p:spPr bwMode="auto">
            <a:xfrm flipH="1">
              <a:off x="4852988" y="2073275"/>
              <a:ext cx="102393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Line 12"/>
            <p:cNvSpPr>
              <a:spLocks noChangeShapeType="1"/>
            </p:cNvSpPr>
            <p:nvPr/>
          </p:nvSpPr>
          <p:spPr bwMode="auto">
            <a:xfrm flipH="1">
              <a:off x="4852988" y="1885950"/>
              <a:ext cx="102393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Text Box 13"/>
            <p:cNvSpPr txBox="1">
              <a:spLocks noChangeArrowheads="1"/>
            </p:cNvSpPr>
            <p:nvPr/>
          </p:nvSpPr>
          <p:spPr bwMode="auto">
            <a:xfrm>
              <a:off x="4670425" y="1835150"/>
              <a:ext cx="66040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triangle" w="med" len="med"/>
            </a:ln>
          </p:spPr>
          <p:txBody>
            <a:bodyPr lIns="81639" tIns="42452" rIns="81639" bIns="42452">
              <a:spAutoFit/>
            </a:bodyPr>
            <a:lstStyle/>
            <a:p>
              <a:pPr defTabSz="828675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800" b="1">
                  <a:solidFill>
                    <a:srgbClr val="FF0000"/>
                  </a:solidFill>
                  <a:latin typeface="Symbol" pitchFamily="18" charset="2"/>
                </a:rPr>
                <a:t></a:t>
              </a:r>
              <a:r>
                <a:rPr lang="en-GB" sz="800" b="1">
                  <a:solidFill>
                    <a:srgbClr val="FF0000"/>
                  </a:solidFill>
                  <a:latin typeface="Times New Roman" pitchFamily="18" charset="0"/>
                </a:rPr>
                <a:t>1.f</a:t>
              </a:r>
            </a:p>
          </p:txBody>
        </p:sp>
        <p:sp>
          <p:nvSpPr>
            <p:cNvPr id="54297" name="AutoShape 14"/>
            <p:cNvSpPr>
              <a:spLocks noChangeArrowheads="1"/>
            </p:cNvSpPr>
            <p:nvPr/>
          </p:nvSpPr>
          <p:spPr bwMode="auto">
            <a:xfrm>
              <a:off x="7435850" y="3429000"/>
              <a:ext cx="704850" cy="242888"/>
            </a:xfrm>
            <a:prstGeom prst="roundRect">
              <a:avLst>
                <a:gd name="adj" fmla="val 269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1100" b="1">
                  <a:solidFill>
                    <a:srgbClr val="000000"/>
                  </a:solidFill>
                  <a:latin typeface="Times New Roman" pitchFamily="18" charset="0"/>
                </a:rPr>
                <a:t>Nucleons</a:t>
              </a:r>
            </a:p>
          </p:txBody>
        </p:sp>
        <p:sp>
          <p:nvSpPr>
            <p:cNvPr id="54298" name="Line 15"/>
            <p:cNvSpPr>
              <a:spLocks noChangeShapeType="1"/>
            </p:cNvSpPr>
            <p:nvPr/>
          </p:nvSpPr>
          <p:spPr bwMode="auto">
            <a:xfrm flipH="1" flipV="1">
              <a:off x="7081838" y="2916238"/>
              <a:ext cx="374650" cy="5651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Line 16"/>
            <p:cNvSpPr>
              <a:spLocks noChangeShapeType="1"/>
            </p:cNvSpPr>
            <p:nvPr/>
          </p:nvSpPr>
          <p:spPr bwMode="auto">
            <a:xfrm flipH="1" flipV="1">
              <a:off x="6248400" y="3198813"/>
              <a:ext cx="1208088" cy="3762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Oval 17"/>
            <p:cNvSpPr>
              <a:spLocks/>
            </p:cNvSpPr>
            <p:nvPr/>
          </p:nvSpPr>
          <p:spPr bwMode="auto">
            <a:xfrm>
              <a:off x="5827713" y="1730375"/>
              <a:ext cx="373062" cy="500063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Line 18"/>
            <p:cNvSpPr>
              <a:spLocks noChangeShapeType="1"/>
            </p:cNvSpPr>
            <p:nvPr/>
          </p:nvSpPr>
          <p:spPr bwMode="auto">
            <a:xfrm>
              <a:off x="5356225" y="1211263"/>
              <a:ext cx="520700" cy="581025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2" name="AutoShape 19"/>
            <p:cNvSpPr>
              <a:spLocks noChangeArrowheads="1"/>
            </p:cNvSpPr>
            <p:nvPr/>
          </p:nvSpPr>
          <p:spPr bwMode="auto">
            <a:xfrm>
              <a:off x="4558633" y="838200"/>
              <a:ext cx="1397669" cy="354293"/>
            </a:xfrm>
            <a:prstGeom prst="roundRect">
              <a:avLst>
                <a:gd name="adj" fmla="val 218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square"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 dirty="0">
                  <a:solidFill>
                    <a:srgbClr val="FFFF00"/>
                  </a:solidFill>
                  <a:latin typeface="Times New Roman" pitchFamily="18" charset="0"/>
                </a:rPr>
                <a:t>2N-SRC</a:t>
              </a:r>
            </a:p>
          </p:txBody>
        </p:sp>
        <p:sp>
          <p:nvSpPr>
            <p:cNvPr id="54303" name="Line 20"/>
            <p:cNvSpPr>
              <a:spLocks noChangeShapeType="1"/>
            </p:cNvSpPr>
            <p:nvPr/>
          </p:nvSpPr>
          <p:spPr bwMode="auto">
            <a:xfrm>
              <a:off x="6897688" y="2055813"/>
              <a:ext cx="1208087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Text Box 21"/>
            <p:cNvSpPr txBox="1">
              <a:spLocks noChangeArrowheads="1"/>
            </p:cNvSpPr>
            <p:nvPr/>
          </p:nvSpPr>
          <p:spPr bwMode="auto">
            <a:xfrm>
              <a:off x="7548563" y="2244725"/>
              <a:ext cx="584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triangle" w="med" len="med"/>
            </a:ln>
          </p:spPr>
          <p:txBody>
            <a:bodyPr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800" b="1">
                  <a:solidFill>
                    <a:srgbClr val="000000"/>
                  </a:solidFill>
                  <a:latin typeface="Times New Roman" pitchFamily="18" charset="0"/>
                </a:rPr>
                <a:t>1.7f</a:t>
              </a:r>
            </a:p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endParaRPr lang="en-GB" sz="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305" name="Line 22"/>
            <p:cNvSpPr>
              <a:spLocks noChangeShapeType="1"/>
            </p:cNvSpPr>
            <p:nvPr/>
          </p:nvSpPr>
          <p:spPr bwMode="auto">
            <a:xfrm>
              <a:off x="7734300" y="2617788"/>
              <a:ext cx="1588" cy="188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Line 23"/>
            <p:cNvSpPr>
              <a:spLocks noChangeShapeType="1"/>
            </p:cNvSpPr>
            <p:nvPr/>
          </p:nvSpPr>
          <p:spPr bwMode="auto">
            <a:xfrm flipV="1">
              <a:off x="7734300" y="2055813"/>
              <a:ext cx="1588" cy="188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Line 24"/>
            <p:cNvSpPr>
              <a:spLocks noChangeShapeType="1"/>
            </p:cNvSpPr>
            <p:nvPr/>
          </p:nvSpPr>
          <p:spPr bwMode="auto">
            <a:xfrm>
              <a:off x="7085013" y="2806700"/>
              <a:ext cx="12065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AutoShape 25"/>
            <p:cNvSpPr>
              <a:spLocks noChangeArrowheads="1"/>
            </p:cNvSpPr>
            <p:nvPr/>
          </p:nvSpPr>
          <p:spPr bwMode="auto">
            <a:xfrm>
              <a:off x="3810000" y="3429000"/>
              <a:ext cx="2311400" cy="420688"/>
            </a:xfrm>
            <a:prstGeom prst="roundRect">
              <a:avLst>
                <a:gd name="adj" fmla="val 199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</a:pPr>
              <a:r>
                <a:rPr lang="en-GB" sz="2200" b="1" dirty="0">
                  <a:solidFill>
                    <a:srgbClr val="000000"/>
                  </a:solidFill>
                  <a:latin typeface="Symbol" pitchFamily="18" charset="2"/>
                </a:rPr>
                <a:t></a:t>
              </a:r>
              <a:r>
                <a:rPr lang="en-GB" sz="2200" b="1" baseline="-25000" dirty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r>
                <a:rPr lang="en-GB" sz="2200" b="1" dirty="0">
                  <a:solidFill>
                    <a:srgbClr val="000000"/>
                  </a:solidFill>
                  <a:latin typeface="Times New Roman" pitchFamily="18" charset="0"/>
                </a:rPr>
                <a:t> = 0.16 GeV/fm</a:t>
              </a:r>
              <a:r>
                <a:rPr lang="en-GB" sz="2200" b="1" baseline="3000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4309" name="Line 26"/>
            <p:cNvSpPr>
              <a:spLocks noChangeShapeType="1"/>
            </p:cNvSpPr>
            <p:nvPr/>
          </p:nvSpPr>
          <p:spPr bwMode="auto">
            <a:xfrm flipV="1">
              <a:off x="4670425" y="2713038"/>
              <a:ext cx="928688" cy="4699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Rectangle 27"/>
            <p:cNvSpPr>
              <a:spLocks noChangeArrowheads="1"/>
            </p:cNvSpPr>
            <p:nvPr/>
          </p:nvSpPr>
          <p:spPr bwMode="auto">
            <a:xfrm>
              <a:off x="3962400" y="1447800"/>
              <a:ext cx="1476375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~1 fm</a:t>
              </a:r>
            </a:p>
          </p:txBody>
        </p:sp>
        <p:sp>
          <p:nvSpPr>
            <p:cNvPr id="54311" name="Oval 28"/>
            <p:cNvSpPr>
              <a:spLocks noChangeArrowheads="1"/>
            </p:cNvSpPr>
            <p:nvPr/>
          </p:nvSpPr>
          <p:spPr bwMode="auto">
            <a:xfrm>
              <a:off x="5951538" y="2778125"/>
              <a:ext cx="573087" cy="5000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29"/>
            <p:cNvSpPr>
              <a:spLocks noChangeArrowheads="1"/>
            </p:cNvSpPr>
            <p:nvPr/>
          </p:nvSpPr>
          <p:spPr bwMode="auto">
            <a:xfrm>
              <a:off x="6580188" y="1779588"/>
              <a:ext cx="571500" cy="5000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30"/>
            <p:cNvSpPr>
              <a:spLocks noChangeArrowheads="1"/>
            </p:cNvSpPr>
            <p:nvPr/>
          </p:nvSpPr>
          <p:spPr bwMode="auto">
            <a:xfrm>
              <a:off x="6810375" y="2503488"/>
              <a:ext cx="569913" cy="49847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31"/>
            <p:cNvSpPr>
              <a:spLocks noChangeArrowheads="1"/>
            </p:cNvSpPr>
            <p:nvPr/>
          </p:nvSpPr>
          <p:spPr bwMode="auto">
            <a:xfrm>
              <a:off x="6181725" y="2224088"/>
              <a:ext cx="569913" cy="500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5667382" y="1612901"/>
              <a:ext cx="684214" cy="777874"/>
              <a:chOff x="4128" y="768"/>
              <a:chExt cx="576" cy="672"/>
            </a:xfrm>
          </p:grpSpPr>
          <p:sp>
            <p:nvSpPr>
              <p:cNvPr id="54319" name="Oval 33"/>
              <p:cNvSpPr>
                <a:spLocks noChangeArrowheads="1"/>
              </p:cNvSpPr>
              <p:nvPr/>
            </p:nvSpPr>
            <p:spPr bwMode="auto">
              <a:xfrm>
                <a:off x="4176" y="8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0" name="Oval 34"/>
              <p:cNvSpPr>
                <a:spLocks noChangeArrowheads="1"/>
              </p:cNvSpPr>
              <p:nvPr/>
            </p:nvSpPr>
            <p:spPr bwMode="auto">
              <a:xfrm>
                <a:off x="4176" y="960"/>
                <a:ext cx="480" cy="432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4321" name="Oval 35"/>
              <p:cNvSpPr>
                <a:spLocks noChangeArrowheads="1"/>
              </p:cNvSpPr>
              <p:nvPr/>
            </p:nvSpPr>
            <p:spPr bwMode="auto">
              <a:xfrm>
                <a:off x="4128" y="768"/>
                <a:ext cx="576" cy="67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16" name="Rectangle 36"/>
            <p:cNvSpPr>
              <a:spLocks noChangeArrowheads="1"/>
            </p:cNvSpPr>
            <p:nvPr/>
          </p:nvSpPr>
          <p:spPr bwMode="auto">
            <a:xfrm>
              <a:off x="7561263" y="2247900"/>
              <a:ext cx="465137" cy="188913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Rectangle 37"/>
            <p:cNvSpPr>
              <a:spLocks noChangeArrowheads="1"/>
            </p:cNvSpPr>
            <p:nvPr/>
          </p:nvSpPr>
          <p:spPr bwMode="auto">
            <a:xfrm>
              <a:off x="4724400" y="1905000"/>
              <a:ext cx="261938" cy="15240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Text Box 38"/>
            <p:cNvSpPr txBox="1">
              <a:spLocks noChangeArrowheads="1"/>
            </p:cNvSpPr>
            <p:nvPr/>
          </p:nvSpPr>
          <p:spPr bwMode="auto">
            <a:xfrm>
              <a:off x="7747000" y="2247900"/>
              <a:ext cx="1397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1.7 fm</a:t>
              </a:r>
            </a:p>
          </p:txBody>
        </p:sp>
      </p:grpSp>
      <p:sp>
        <p:nvSpPr>
          <p:cNvPr id="118" name="Rectangle 31"/>
          <p:cNvSpPr>
            <a:spLocks noChangeArrowheads="1"/>
          </p:cNvSpPr>
          <p:nvPr/>
        </p:nvSpPr>
        <p:spPr bwMode="auto">
          <a:xfrm>
            <a:off x="0" y="3733800"/>
            <a:ext cx="3109913" cy="4619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In  momentum  space:</a:t>
            </a:r>
          </a:p>
        </p:txBody>
      </p:sp>
      <p:sp>
        <p:nvSpPr>
          <p:cNvPr id="54284" name="Rounded Rectangle 70"/>
          <p:cNvSpPr>
            <a:spLocks noChangeArrowheads="1"/>
          </p:cNvSpPr>
          <p:nvPr/>
        </p:nvSpPr>
        <p:spPr bwMode="auto">
          <a:xfrm>
            <a:off x="4953000" y="5334000"/>
            <a:ext cx="4191000" cy="1524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4895850" y="5287963"/>
            <a:ext cx="4248150" cy="15700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A   pair  with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large relative  momentum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between  the  nucleons  and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small  CM  momentum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4876800" y="5181600"/>
            <a:ext cx="3886200" cy="1676400"/>
          </a:xfrm>
          <a:prstGeom prst="round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ysClr val="windowText" lastClr="000000"/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>
            <a:off x="457200" y="2209800"/>
            <a:ext cx="29695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FFFF00"/>
                </a:solidFill>
              </a:rPr>
              <a:t>F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~ 250 MeV/c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High momentum tail: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300-600 MeV/c 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1.5 K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F </a:t>
            </a:r>
            <a:r>
              <a:rPr lang="en-US" sz="2400" b="1" dirty="0" smtClean="0">
                <a:solidFill>
                  <a:srgbClr val="FFFF00"/>
                </a:solidFill>
              </a:rPr>
              <a:t>- 3 K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F</a:t>
            </a:r>
          </a:p>
          <a:p>
            <a:endParaRPr lang="en-US" sz="2400" b="1" baseline="-25000" dirty="0">
              <a:solidFill>
                <a:srgbClr val="FFFF00"/>
              </a:solidFill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209800" y="4572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(tensor)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72" grpId="0" animBg="1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0978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Two-component </a:t>
            </a:r>
            <a:r>
              <a:rPr lang="en-US" sz="3200" b="1" dirty="0">
                <a:solidFill>
                  <a:schemeClr val="bg1"/>
                </a:solidFill>
              </a:rPr>
              <a:t>interacting Fermi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295400"/>
            <a:ext cx="411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The contact term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2428875" cy="2590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ntact_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133600"/>
            <a:ext cx="3352800" cy="433891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33800" y="5410200"/>
          <a:ext cx="1905001" cy="533400"/>
        </p:xfrm>
        <a:graphic>
          <a:graphicData uri="http://schemas.openxmlformats.org/presentationml/2006/ole">
            <p:oleObj spid="_x0000_s301057" name="Equation" r:id="rId6" imgW="774360" imgH="228600" progId="Equation.3">
              <p:embed/>
            </p:oleObj>
          </a:graphicData>
        </a:graphic>
      </p:graphicFrame>
      <p:graphicFrame>
        <p:nvGraphicFramePr>
          <p:cNvPr id="301058" name="Object 2"/>
          <p:cNvGraphicFramePr>
            <a:graphicFrameLocks noChangeAspect="1"/>
          </p:cNvGraphicFramePr>
          <p:nvPr/>
        </p:nvGraphicFramePr>
        <p:xfrm>
          <a:off x="3733800" y="2743200"/>
          <a:ext cx="1905000" cy="533400"/>
        </p:xfrm>
        <a:graphic>
          <a:graphicData uri="http://schemas.openxmlformats.org/presentationml/2006/ole">
            <p:oleObj spid="_x0000_s301058" name="Equation" r:id="rId7" imgW="774360" imgH="228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3505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for </a:t>
            </a:r>
          </a:p>
          <a:p>
            <a:r>
              <a:rPr lang="en-US" dirty="0" smtClean="0"/>
              <a:t>two-fermions  SRC ~20%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71129" y="6488668"/>
            <a:ext cx="697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collaboration with:    O. Hen  L. B. Weinstein G.A. Miller M.M. </a:t>
            </a:r>
            <a:r>
              <a:rPr lang="en-US" dirty="0" err="1" smtClean="0"/>
              <a:t>Sargsian</a:t>
            </a:r>
            <a:endParaRPr lang="en-US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400800" y="4648200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dapted from Debora </a:t>
            </a:r>
            <a:r>
              <a:rPr lang="en-US" sz="1400" dirty="0"/>
              <a:t>Jin (JILA).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8170806" cy="126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The contact and universal </a:t>
            </a:r>
            <a:r>
              <a:rPr lang="en-US" sz="3800" dirty="0" smtClean="0">
                <a:solidFill>
                  <a:schemeClr val="bg1"/>
                </a:solidFill>
              </a:rPr>
              <a:t>relations</a:t>
            </a:r>
            <a:endParaRPr lang="en-US" sz="3800" dirty="0">
              <a:solidFill>
                <a:schemeClr val="bg1"/>
              </a:solidFill>
            </a:endParaRPr>
          </a:p>
          <a:p>
            <a:endParaRPr lang="en-US" sz="3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6814687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b="1" dirty="0" smtClean="0">
                <a:solidFill>
                  <a:srgbClr val="FFFF00"/>
                </a:solidFill>
              </a:rPr>
              <a:t>For systems of two different type of fermions</a:t>
            </a:r>
            <a:endParaRPr lang="en-US" sz="241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7848600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10" b="1" dirty="0" smtClean="0">
                <a:solidFill>
                  <a:srgbClr val="FFFF00"/>
                </a:solidFill>
              </a:rPr>
              <a:t>With short-range interaction and large scattering length between different fermions</a:t>
            </a:r>
            <a:endParaRPr lang="en-US" sz="241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930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Thermodynamics can be describe by a single parameter:  ‘contact’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5073" y="3657600"/>
            <a:ext cx="9282541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>
                <a:solidFill>
                  <a:srgbClr val="FF0000"/>
                </a:solidFill>
              </a:rPr>
              <a:t>The contact measure the number of close different –fermions pairs </a:t>
            </a:r>
            <a:endParaRPr lang="en-US" sz="241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648200"/>
            <a:ext cx="659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Tan  Annals of Physics 323 (2008) 2952, ibid 2971, ibid 2987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577443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/>
              <a:t>In these systems there is high- momentum tail:</a:t>
            </a:r>
            <a:endParaRPr lang="en-US" sz="241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32550" y="5303838"/>
          <a:ext cx="1919288" cy="547687"/>
        </p:xfrm>
        <a:graphic>
          <a:graphicData uri="http://schemas.openxmlformats.org/presentationml/2006/ole">
            <p:oleObj spid="_x0000_s159747" name="Equation" r:id="rId3" imgW="799920" imgH="228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52800" y="6172200"/>
            <a:ext cx="3193503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/>
              <a:t>C  is the contact term </a:t>
            </a:r>
            <a:endParaRPr lang="en-US" sz="2410" dirty="0"/>
          </a:p>
        </p:txBody>
      </p:sp>
      <p:sp>
        <p:nvSpPr>
          <p:cNvPr id="12" name="TextBox 11"/>
          <p:cNvSpPr txBox="1"/>
          <p:nvPr/>
        </p:nvSpPr>
        <p:spPr>
          <a:xfrm>
            <a:off x="6688769" y="6394796"/>
            <a:ext cx="2291012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/>
              <a:t>Units: (length)</a:t>
            </a:r>
            <a:r>
              <a:rPr lang="en-US" sz="2410" baseline="30000" dirty="0" smtClean="0"/>
              <a:t>-1</a:t>
            </a:r>
            <a:endParaRPr lang="en-US" sz="2410" baseline="300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6705600" y="838200"/>
            <a:ext cx="24384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7613" y="838200"/>
          <a:ext cx="2306387" cy="654050"/>
        </p:xfrm>
        <a:graphic>
          <a:graphicData uri="http://schemas.openxmlformats.org/presentationml/2006/ole">
            <p:oleObj spid="_x0000_s159746" name="Equation" r:id="rId4" imgW="850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3" descr="Screen Shot 2014-04-22 at 6.36.44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915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727405" y="5638800"/>
            <a:ext cx="4416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dapted from </a:t>
            </a:r>
            <a:r>
              <a:rPr lang="en-US" dirty="0"/>
              <a:t>a talk by Debora Jin (JILA).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8001000" cy="178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Experiments with two spin-state mixtures of </a:t>
            </a:r>
            <a:r>
              <a:rPr lang="en-US" sz="2400" b="1" dirty="0" err="1" smtClean="0">
                <a:solidFill>
                  <a:schemeClr val="bg1"/>
                </a:solidFill>
              </a:rPr>
              <a:t>ulta</a:t>
            </a:r>
            <a:r>
              <a:rPr lang="en-US" sz="2400" b="1" dirty="0" smtClean="0">
                <a:solidFill>
                  <a:schemeClr val="bg1"/>
                </a:solidFill>
              </a:rPr>
              <a:t>-cold 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40</a:t>
            </a:r>
            <a:r>
              <a:rPr lang="en-US" sz="2400" b="1" dirty="0" smtClean="0">
                <a:solidFill>
                  <a:schemeClr val="bg1"/>
                </a:solidFill>
              </a:rPr>
              <a:t>K and 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Li atomic gas systems extracted the contact term and verified the universal relations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3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371600"/>
            <a:ext cx="8915400" cy="457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1676400"/>
            <a:ext cx="8534400" cy="441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53000" y="2971800"/>
            <a:ext cx="152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402" y="1"/>
            <a:ext cx="11705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6488668"/>
            <a:ext cx="398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 et al. PRL </a:t>
            </a:r>
            <a:r>
              <a:rPr lang="en-US" b="1" dirty="0" smtClean="0"/>
              <a:t>104</a:t>
            </a:r>
            <a:r>
              <a:rPr lang="en-US" dirty="0" smtClean="0"/>
              <a:t>, 235301 (210)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5071" y="6488668"/>
            <a:ext cx="404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Kuhnle</a:t>
            </a:r>
            <a:r>
              <a:rPr lang="en-US" dirty="0" smtClean="0"/>
              <a:t> et al. PRL </a:t>
            </a:r>
            <a:r>
              <a:rPr lang="en-US" b="1" dirty="0" smtClean="0"/>
              <a:t>105</a:t>
            </a:r>
            <a:r>
              <a:rPr lang="en-US" dirty="0" smtClean="0"/>
              <a:t>, 070402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8170806" cy="126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What about nuclear contact ?</a:t>
            </a:r>
            <a:endParaRPr lang="en-US" sz="3800" dirty="0">
              <a:solidFill>
                <a:schemeClr val="bg1"/>
              </a:solidFill>
            </a:endParaRPr>
          </a:p>
          <a:p>
            <a:endParaRPr lang="en-US" sz="3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05200"/>
            <a:ext cx="6027612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/>
              <a:t>T</a:t>
            </a:r>
            <a:r>
              <a:rPr lang="en-US" sz="2410" dirty="0" smtClean="0"/>
              <a:t>he high- momentum tail is predominantly:</a:t>
            </a:r>
            <a:endParaRPr lang="en-US" sz="241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638800" y="762000"/>
            <a:ext cx="3276600" cy="6858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91200" y="838200"/>
          <a:ext cx="2306387" cy="654050"/>
        </p:xfrm>
        <a:graphic>
          <a:graphicData uri="http://schemas.openxmlformats.org/presentationml/2006/ole">
            <p:oleObj spid="_x0000_s160770" name="Equation" r:id="rId3" imgW="85068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0" y="838200"/>
            <a:ext cx="436338" cy="586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10" b="1" dirty="0" smtClean="0"/>
              <a:t>?</a:t>
            </a:r>
            <a:endParaRPr lang="en-US" sz="321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33400" y="1295400"/>
          <a:ext cx="3867150" cy="800100"/>
        </p:xfrm>
        <a:graphic>
          <a:graphicData uri="http://schemas.openxmlformats.org/presentationml/2006/ole">
            <p:oleObj spid="_x0000_s160771" name="Equation" r:id="rId4" imgW="1104840" imgH="2286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1000" y="2209800"/>
          <a:ext cx="3410324" cy="1054100"/>
        </p:xfrm>
        <a:graphic>
          <a:graphicData uri="http://schemas.openxmlformats.org/presentationml/2006/ole">
            <p:oleObj spid="_x0000_s160772" name="Equation" r:id="rId5" imgW="1396800" imgH="431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" y="4114800"/>
            <a:ext cx="2909771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>
                <a:solidFill>
                  <a:srgbClr val="FF0000"/>
                </a:solidFill>
              </a:rPr>
              <a:t>J=1</a:t>
            </a:r>
            <a:r>
              <a:rPr lang="en-US" sz="2410" dirty="0" smtClean="0"/>
              <a:t>  S and D pairs :</a:t>
            </a:r>
            <a:endParaRPr lang="en-US" sz="2410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2438400"/>
            <a:ext cx="1883272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/>
              <a:t>Tensor force</a:t>
            </a:r>
            <a:endParaRPr lang="en-US" sz="241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4343400"/>
            <a:ext cx="2763898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/>
              <a:t>T=0 </a:t>
            </a:r>
            <a:r>
              <a:rPr lang="en-US" sz="2410" dirty="0" smtClean="0">
                <a:solidFill>
                  <a:srgbClr val="FF0000"/>
                </a:solidFill>
              </a:rPr>
              <a:t>S=1</a:t>
            </a:r>
            <a:r>
              <a:rPr lang="en-US" sz="2410" dirty="0" smtClean="0"/>
              <a:t> L=0    </a:t>
            </a:r>
            <a:r>
              <a:rPr lang="en-US" sz="2410" baseline="30000" dirty="0" smtClean="0"/>
              <a:t>3</a:t>
            </a:r>
            <a:r>
              <a:rPr lang="en-US" sz="2410" dirty="0" smtClean="0"/>
              <a:t>S</a:t>
            </a:r>
            <a:r>
              <a:rPr lang="en-US" sz="2410" baseline="-25000" dirty="0" smtClean="0"/>
              <a:t>1</a:t>
            </a:r>
            <a:endParaRPr lang="en-US" sz="241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4953000"/>
            <a:ext cx="2763898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/>
              <a:t>T=0 </a:t>
            </a:r>
            <a:r>
              <a:rPr lang="en-US" sz="2410" dirty="0" smtClean="0">
                <a:solidFill>
                  <a:srgbClr val="FF0000"/>
                </a:solidFill>
              </a:rPr>
              <a:t>S=1</a:t>
            </a:r>
            <a:r>
              <a:rPr lang="en-US" sz="2410" dirty="0" smtClean="0"/>
              <a:t> L=0    </a:t>
            </a:r>
            <a:r>
              <a:rPr lang="en-US" sz="2410" baseline="30000" dirty="0" smtClean="0"/>
              <a:t>3</a:t>
            </a:r>
            <a:r>
              <a:rPr lang="en-US" sz="2410" dirty="0" smtClean="0"/>
              <a:t>D</a:t>
            </a:r>
            <a:r>
              <a:rPr lang="en-US" sz="2410" baseline="-25000" dirty="0" smtClean="0"/>
              <a:t>1</a:t>
            </a:r>
            <a:endParaRPr lang="en-US" sz="241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0993" y="5334000"/>
            <a:ext cx="3416320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dirty="0" smtClean="0"/>
              <a:t>a(</a:t>
            </a:r>
            <a:r>
              <a:rPr lang="en-US" sz="2410" baseline="30000" dirty="0" smtClean="0"/>
              <a:t>3</a:t>
            </a:r>
            <a:r>
              <a:rPr lang="en-US" sz="2410" dirty="0" smtClean="0"/>
              <a:t>S</a:t>
            </a:r>
            <a:r>
              <a:rPr lang="en-US" sz="2410" baseline="-25000" dirty="0" smtClean="0"/>
              <a:t>1</a:t>
            </a:r>
            <a:r>
              <a:rPr lang="en-US" sz="2410" dirty="0" smtClean="0"/>
              <a:t>)=5.424±0.003 fm</a:t>
            </a:r>
            <a:r>
              <a:rPr lang="en-US" sz="2410" baseline="30000" dirty="0" smtClean="0"/>
              <a:t>.</a:t>
            </a:r>
            <a:endParaRPr lang="en-US" sz="2410" baseline="3000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6172200"/>
            <a:ext cx="6096000" cy="6858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1905000" y="6096000"/>
          <a:ext cx="6092825" cy="762000"/>
        </p:xfrm>
        <a:graphic>
          <a:graphicData uri="http://schemas.openxmlformats.org/presentationml/2006/ole">
            <p:oleObj spid="_x0000_s160773" name="Equation" r:id="rId6" imgW="2247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4342151" cy="60591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057400"/>
            <a:ext cx="2971800" cy="18547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7339" y="5019674"/>
            <a:ext cx="4116661" cy="18383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43600" y="4038600"/>
          <a:ext cx="2160868" cy="825500"/>
        </p:xfrm>
        <a:graphic>
          <a:graphicData uri="http://schemas.openxmlformats.org/presentationml/2006/ole">
            <p:oleObj spid="_x0000_s247812" name="Equation" r:id="rId7" imgW="1130040" imgH="431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48200" y="2057400"/>
          <a:ext cx="533400" cy="600075"/>
        </p:xfrm>
        <a:graphic>
          <a:graphicData uri="http://schemas.openxmlformats.org/presentationml/2006/ole">
            <p:oleObj spid="_x0000_s247813" name="Equation" r:id="rId8" imgW="203040" imgH="228600" progId="Equation.3">
              <p:embed/>
            </p:oleObj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5029200" y="685800"/>
            <a:ext cx="3657600" cy="1219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019675" y="762000"/>
            <a:ext cx="3714750" cy="1104900"/>
            <a:chOff x="5019675" y="762000"/>
            <a:chExt cx="3714750" cy="11049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943600" y="838200"/>
            <a:ext cx="1828800" cy="345322"/>
          </p:xfrm>
          <a:graphic>
            <a:graphicData uri="http://schemas.openxmlformats.org/presentationml/2006/ole">
              <p:oleObj spid="_x0000_s247811" name="Equation" r:id="rId9" imgW="965160" imgH="215640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204844" y="762000"/>
              <a:ext cx="612668" cy="435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30" dirty="0" smtClean="0"/>
                <a:t>For</a:t>
              </a:r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019675" y="1295400"/>
            <a:ext cx="3714750" cy="571500"/>
          </p:xfrm>
          <a:graphic>
            <a:graphicData uri="http://schemas.openxmlformats.org/presentationml/2006/ole">
              <p:oleObj spid="_x0000_s247810" name="Equation" r:id="rId10" imgW="1485720" imgH="228600" progId="Equation.3">
                <p:embed/>
              </p:oleObj>
            </a:graphicData>
          </a:graphic>
        </p:graphicFrame>
      </p:grpSp>
      <p:sp>
        <p:nvSpPr>
          <p:cNvPr id="21" name="Rectangle 20"/>
          <p:cNvSpPr/>
          <p:nvPr/>
        </p:nvSpPr>
        <p:spPr bwMode="auto">
          <a:xfrm>
            <a:off x="304800" y="6248400"/>
            <a:ext cx="4343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6488668"/>
            <a:ext cx="408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Boeglin</a:t>
            </a:r>
            <a:r>
              <a:rPr lang="en-US" dirty="0" smtClean="0"/>
              <a:t> et al. PRL 107, 262501 (2011)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066800" y="6324600"/>
            <a:ext cx="381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447800" y="6172200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AV18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953125"/>
            <a:ext cx="5837081" cy="904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534485" y="3200400"/>
          <a:ext cx="2609515" cy="774700"/>
        </p:xfrm>
        <a:graphic>
          <a:graphicData uri="http://schemas.openxmlformats.org/presentationml/2006/ole">
            <p:oleObj spid="_x0000_s393218" name="Equation" r:id="rId5" imgW="1625400" imgH="482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629400" y="4343400"/>
          <a:ext cx="1704109" cy="685800"/>
        </p:xfrm>
        <a:graphic>
          <a:graphicData uri="http://schemas.openxmlformats.org/presentationml/2006/ole">
            <p:oleObj spid="_x0000_s393219" name="Equation" r:id="rId6" imgW="1041120" imgH="419040" progId="Equation.3">
              <p:embed/>
            </p:oleObj>
          </a:graphicData>
        </a:graphic>
      </p:graphicFrame>
      <p:sp>
        <p:nvSpPr>
          <p:cNvPr id="9" name="Striped Right Arrow 8"/>
          <p:cNvSpPr/>
          <p:nvPr/>
        </p:nvSpPr>
        <p:spPr bwMode="auto">
          <a:xfrm>
            <a:off x="8458200" y="4572000"/>
            <a:ext cx="457200" cy="228600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53200" y="5410200"/>
          <a:ext cx="2302041" cy="672904"/>
        </p:xfrm>
        <a:graphic>
          <a:graphicData uri="http://schemas.openxmlformats.org/presentationml/2006/ole">
            <p:oleObj spid="_x0000_s393220" name="Equation" r:id="rId7" imgW="1650960" imgH="482400" progId="Equation.3">
              <p:embed/>
            </p:oleObj>
          </a:graphicData>
        </a:graphic>
      </p:graphicFrame>
      <p:pic>
        <p:nvPicPr>
          <p:cNvPr id="12" name="Picture 11" descr="contact_fig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685800"/>
            <a:ext cx="6314897" cy="441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914400"/>
            <a:ext cx="266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 smtClean="0">
                <a:solidFill>
                  <a:srgbClr val="FFFF00"/>
                </a:solidFill>
              </a:rPr>
              <a:t>For (</a:t>
            </a:r>
            <a:r>
              <a:rPr lang="en-US" sz="2450" dirty="0" err="1" smtClean="0">
                <a:solidFill>
                  <a:srgbClr val="FFFF00"/>
                </a:solidFill>
              </a:rPr>
              <a:t>k</a:t>
            </a:r>
            <a:r>
              <a:rPr lang="en-US" sz="2450" baseline="-25000" dirty="0" err="1" smtClean="0">
                <a:solidFill>
                  <a:srgbClr val="FFFF00"/>
                </a:solidFill>
              </a:rPr>
              <a:t>F</a:t>
            </a:r>
            <a:r>
              <a:rPr lang="en-US" sz="2450" dirty="0" err="1" smtClean="0">
                <a:solidFill>
                  <a:srgbClr val="FFFF00"/>
                </a:solidFill>
              </a:rPr>
              <a:t>a</a:t>
            </a:r>
            <a:r>
              <a:rPr lang="en-US" sz="2450" dirty="0" smtClean="0">
                <a:solidFill>
                  <a:srgbClr val="FFFF00"/>
                </a:solidFill>
              </a:rPr>
              <a:t>)</a:t>
            </a:r>
            <a:r>
              <a:rPr lang="en-US" sz="2450" baseline="30000" dirty="0" smtClean="0">
                <a:solidFill>
                  <a:srgbClr val="FFFF00"/>
                </a:solidFill>
              </a:rPr>
              <a:t>-1 </a:t>
            </a:r>
            <a:r>
              <a:rPr lang="en-US" sz="2450" dirty="0" smtClean="0">
                <a:solidFill>
                  <a:srgbClr val="FFFF00"/>
                </a:solidFill>
              </a:rPr>
              <a:t>~0  in both cases the two-</a:t>
            </a:r>
            <a:r>
              <a:rPr lang="en-US" sz="2450" dirty="0" err="1" smtClean="0">
                <a:solidFill>
                  <a:srgbClr val="FFFF00"/>
                </a:solidFill>
              </a:rPr>
              <a:t>fermion</a:t>
            </a:r>
            <a:r>
              <a:rPr lang="en-US" sz="2450" dirty="0" smtClean="0">
                <a:solidFill>
                  <a:srgbClr val="FFFF00"/>
                </a:solidFill>
              </a:rPr>
              <a:t> SRC probability is ~20%</a:t>
            </a:r>
            <a:endParaRPr lang="en-US" sz="245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398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 et al. PRL </a:t>
            </a:r>
            <a:r>
              <a:rPr lang="en-US" b="1" dirty="0" smtClean="0"/>
              <a:t>104</a:t>
            </a:r>
            <a:r>
              <a:rPr lang="en-US" dirty="0" smtClean="0"/>
              <a:t>, 235301 (210)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410200"/>
            <a:ext cx="404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Kuhnle</a:t>
            </a:r>
            <a:r>
              <a:rPr lang="en-US" dirty="0" smtClean="0"/>
              <a:t> et al. PRL </a:t>
            </a:r>
            <a:r>
              <a:rPr lang="en-US" b="1" dirty="0" smtClean="0"/>
              <a:t>105</a:t>
            </a:r>
            <a:r>
              <a:rPr lang="en-US" dirty="0" smtClean="0"/>
              <a:t>, 070402 (2010)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2438400"/>
            <a:ext cx="1600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0" y="16002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1524000"/>
            <a:ext cx="4571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5410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The  nuclear  contact  term  and  symmetry  energy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428875" cy="2495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6248400"/>
            <a:ext cx="697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collaboration with:    O. Hen  L. B. Weinstein G.A. Miller M.M. </a:t>
            </a:r>
            <a:r>
              <a:rPr lang="en-US" dirty="0" err="1" smtClean="0"/>
              <a:t>Sargsian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976042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0" b="1" dirty="0" smtClean="0">
                <a:solidFill>
                  <a:schemeClr val="bg1"/>
                </a:solidFill>
              </a:rPr>
              <a:t>Symmetric Nuclear Matter (SNM)</a:t>
            </a:r>
            <a:endParaRPr lang="en-US" sz="241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1295400"/>
          <a:ext cx="2402758" cy="730250"/>
        </p:xfrm>
        <a:graphic>
          <a:graphicData uri="http://schemas.openxmlformats.org/presentationml/2006/ole">
            <p:oleObj spid="_x0000_s251906" name="Equation" r:id="rId3" imgW="129528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09800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With correlation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724400" y="1447800"/>
          <a:ext cx="1219200" cy="579620"/>
        </p:xfrm>
        <a:graphic>
          <a:graphicData uri="http://schemas.openxmlformats.org/presentationml/2006/ole">
            <p:oleObj spid="_x0000_s251908" name="Equation" r:id="rId4" imgW="774360" imgH="3682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400" y="5715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and 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7189" y="762000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 correlation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0" y="5510814"/>
          <a:ext cx="2362200" cy="756865"/>
        </p:xfrm>
        <a:graphic>
          <a:graphicData uri="http://schemas.openxmlformats.org/presentationml/2006/ole">
            <p:oleObj spid="_x0000_s251910" name="Equation" r:id="rId5" imgW="1346040" imgH="431640" progId="Equation.3">
              <p:embed/>
            </p:oleObj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762000" y="6136199"/>
          <a:ext cx="2209800" cy="721801"/>
        </p:xfrm>
        <a:graphic>
          <a:graphicData uri="http://schemas.openxmlformats.org/presentationml/2006/ole">
            <p:oleObj spid="_x0000_s251911" name="Equation" r:id="rId6" imgW="1320480" imgH="43164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H="1" flipV="1">
            <a:off x="8001000" y="6019800"/>
            <a:ext cx="83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2743200"/>
            <a:ext cx="156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Xu</a:t>
            </a:r>
            <a:r>
              <a:rPr lang="en-US" sz="2400" b="1" dirty="0" smtClean="0"/>
              <a:t> and Li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4800600"/>
            <a:ext cx="298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is not a function of K</a:t>
            </a:r>
            <a:r>
              <a:rPr lang="en-US" baseline="-25000" dirty="0" smtClean="0"/>
              <a:t>F</a:t>
            </a:r>
            <a:endParaRPr lang="en-US" dirty="0"/>
          </a:p>
        </p:txBody>
      </p:sp>
      <p:graphicFrame>
        <p:nvGraphicFramePr>
          <p:cNvPr id="225294" name="Object 14"/>
          <p:cNvGraphicFramePr>
            <a:graphicFrameLocks noChangeAspect="1"/>
          </p:cNvGraphicFramePr>
          <p:nvPr/>
        </p:nvGraphicFramePr>
        <p:xfrm>
          <a:off x="4724400" y="5867400"/>
          <a:ext cx="2662237" cy="730250"/>
        </p:xfrm>
        <a:graphic>
          <a:graphicData uri="http://schemas.openxmlformats.org/presentationml/2006/ole">
            <p:oleObj spid="_x0000_s251913" name="Equation" r:id="rId7" imgW="1434960" imgH="393480" progId="Equation.3">
              <p:embed/>
            </p:oleObj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rot="5400000">
            <a:off x="3048000" y="5105400"/>
            <a:ext cx="2895600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419600" y="2743200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proposed here </a:t>
            </a:r>
            <a:endParaRPr lang="en-US" sz="2400" dirty="0"/>
          </a:p>
        </p:txBody>
      </p:sp>
      <p:sp>
        <p:nvSpPr>
          <p:cNvPr id="30" name="Striped Right Arrow 29"/>
          <p:cNvSpPr/>
          <p:nvPr/>
        </p:nvSpPr>
        <p:spPr bwMode="auto">
          <a:xfrm>
            <a:off x="3886200" y="1600200"/>
            <a:ext cx="685800" cy="228600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Striped Right Arrow 30"/>
          <p:cNvSpPr/>
          <p:nvPr/>
        </p:nvSpPr>
        <p:spPr bwMode="auto">
          <a:xfrm>
            <a:off x="2819400" y="5791200"/>
            <a:ext cx="685800" cy="228600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Striped Right Arrow 31"/>
          <p:cNvSpPr/>
          <p:nvPr/>
        </p:nvSpPr>
        <p:spPr bwMode="auto">
          <a:xfrm>
            <a:off x="7467600" y="6096000"/>
            <a:ext cx="685800" cy="228600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590800" y="6096000"/>
            <a:ext cx="4572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04800" y="3733800"/>
            <a:ext cx="3048000" cy="1219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25290" name="Object 10"/>
          <p:cNvGraphicFramePr>
            <a:graphicFrameLocks noChangeAspect="1"/>
          </p:cNvGraphicFramePr>
          <p:nvPr/>
        </p:nvGraphicFramePr>
        <p:xfrm>
          <a:off x="228600" y="3810000"/>
          <a:ext cx="2841307" cy="1447800"/>
        </p:xfrm>
        <a:graphic>
          <a:graphicData uri="http://schemas.openxmlformats.org/presentationml/2006/ole">
            <p:oleObj spid="_x0000_s251909" name="Equation" r:id="rId8" imgW="1396800" imgH="711000" progId="Equation.3">
              <p:embed/>
            </p:oleObj>
          </a:graphicData>
        </a:graphic>
      </p:graphicFrame>
      <p:sp>
        <p:nvSpPr>
          <p:cNvPr id="36" name="Rounded Rectangle 35"/>
          <p:cNvSpPr/>
          <p:nvPr/>
        </p:nvSpPr>
        <p:spPr bwMode="auto">
          <a:xfrm>
            <a:off x="3657600" y="533400"/>
            <a:ext cx="3429000" cy="838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3962400" y="533400"/>
          <a:ext cx="2855784" cy="1143000"/>
        </p:xfrm>
        <a:graphic>
          <a:graphicData uri="http://schemas.openxmlformats.org/presentationml/2006/ole">
            <p:oleObj spid="_x0000_s251907" name="Equation" r:id="rId9" imgW="1777680" imgH="711000" progId="Equation.3">
              <p:embed/>
            </p:oleObj>
          </a:graphicData>
        </a:graphic>
      </p:graphicFrame>
      <p:sp>
        <p:nvSpPr>
          <p:cNvPr id="37" name="Rounded Rectangle 36"/>
          <p:cNvSpPr/>
          <p:nvPr/>
        </p:nvSpPr>
        <p:spPr bwMode="auto">
          <a:xfrm>
            <a:off x="4800600" y="3581400"/>
            <a:ext cx="3352800" cy="1219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467600" y="3810000"/>
            <a:ext cx="6096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25293" name="Object 13"/>
          <p:cNvGraphicFramePr>
            <a:graphicFrameLocks noChangeAspect="1"/>
          </p:cNvGraphicFramePr>
          <p:nvPr/>
        </p:nvGraphicFramePr>
        <p:xfrm>
          <a:off x="4953000" y="3581400"/>
          <a:ext cx="3019425" cy="1346200"/>
        </p:xfrm>
        <a:graphic>
          <a:graphicData uri="http://schemas.openxmlformats.org/presentationml/2006/ole">
            <p:oleObj spid="_x0000_s251912" name="Equation" r:id="rId10" imgW="1879560" imgH="838080" progId="Equation.3">
              <p:embed/>
            </p:oleObj>
          </a:graphicData>
        </a:graphic>
      </p:graphicFrame>
      <p:sp>
        <p:nvSpPr>
          <p:cNvPr id="27" name="Oval 26"/>
          <p:cNvSpPr/>
          <p:nvPr/>
        </p:nvSpPr>
        <p:spPr bwMode="auto">
          <a:xfrm>
            <a:off x="5410200" y="4648200"/>
            <a:ext cx="31242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2133600"/>
            <a:ext cx="1524000" cy="13656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8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52400"/>
            <a:ext cx="7848600" cy="4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0" b="1" dirty="0" smtClean="0">
                <a:solidFill>
                  <a:schemeClr val="bg1"/>
                </a:solidFill>
              </a:rPr>
              <a:t>The effect of 2N-SRC on the kinematic Symmetric energy</a:t>
            </a:r>
          </a:p>
        </p:txBody>
      </p:sp>
      <p:pic>
        <p:nvPicPr>
          <p:cNvPr id="7" name="Picture 6" descr="kin_symet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914" y="990600"/>
            <a:ext cx="8170934" cy="5562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H="1">
            <a:off x="3429000" y="3916681"/>
            <a:ext cx="121918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35052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VMC(</a:t>
            </a:r>
            <a:r>
              <a:rPr lang="en-US" baseline="30000" dirty="0" smtClean="0"/>
              <a:t>12</a:t>
            </a:r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267200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SNM  no correlation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1336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PNM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2743200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Xu</a:t>
            </a:r>
            <a:r>
              <a:rPr lang="en-US" dirty="0" smtClean="0"/>
              <a:t> and Li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038600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782961">
            <a:off x="6266092" y="3355085"/>
            <a:ext cx="169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=625 MeV/c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85386">
            <a:off x="6265935" y="2671214"/>
            <a:ext cx="16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=725 MeV/c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1219200"/>
            <a:ext cx="5029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93194" name="Picture 11" descr="res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819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8" name="Text Box 15"/>
          <p:cNvSpPr txBox="1">
            <a:spLocks noChangeArrowheads="1"/>
          </p:cNvSpPr>
          <p:nvPr/>
        </p:nvSpPr>
        <p:spPr bwMode="auto">
          <a:xfrm rot="-5400000">
            <a:off x="4864894" y="2755106"/>
            <a:ext cx="218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EVA / BNL and </a:t>
            </a:r>
            <a:r>
              <a:rPr lang="en-US" dirty="0" err="1"/>
              <a:t>Jlab</a:t>
            </a:r>
            <a:r>
              <a:rPr lang="en-US" dirty="0"/>
              <a:t> / HALL A</a:t>
            </a:r>
          </a:p>
        </p:txBody>
      </p:sp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822325" y="192088"/>
            <a:ext cx="1404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Summary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8" name="Picture 5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172200" y="4876800"/>
            <a:ext cx="2971800" cy="1828800"/>
          </a:xfrm>
          <a:prstGeom prst="rect">
            <a:avLst/>
          </a:prstGeom>
        </p:spPr>
      </p:pic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6248400" y="4495800"/>
            <a:ext cx="2285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CLAS </a:t>
            </a:r>
            <a:r>
              <a:rPr lang="en-US" dirty="0"/>
              <a:t>/ </a:t>
            </a:r>
            <a:r>
              <a:rPr lang="en-US" dirty="0" smtClean="0"/>
              <a:t>Hall B      JLab</a:t>
            </a:r>
            <a:endParaRPr lang="en-US" dirty="0"/>
          </a:p>
        </p:txBody>
      </p:sp>
      <p:pic>
        <p:nvPicPr>
          <p:cNvPr id="60" name="Picture 59" descr="contact_fig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876800"/>
            <a:ext cx="2362200" cy="1653231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114800" y="5029200"/>
            <a:ext cx="1905000" cy="16002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28600" y="1066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Study the small and near allow us to understand the big and far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5146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876800"/>
            <a:ext cx="1186186" cy="16552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04800" y="43434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Supper- cold atoms and Nuclei</a:t>
            </a: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6019800" y="344054"/>
            <a:ext cx="2362200" cy="18657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" name="Picture 10" descr="fch_ratios_x3_bl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1206" y="228600"/>
            <a:ext cx="1652468" cy="17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 Box 14"/>
          <p:cNvSpPr txBox="1">
            <a:spLocks noChangeArrowheads="1"/>
          </p:cNvSpPr>
          <p:nvPr/>
        </p:nvSpPr>
        <p:spPr bwMode="auto">
          <a:xfrm rot="16200000">
            <a:off x="5508703" y="1086061"/>
            <a:ext cx="1332538" cy="31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CLAS / HALL B</a:t>
            </a:r>
          </a:p>
        </p:txBody>
      </p:sp>
      <p:pic>
        <p:nvPicPr>
          <p:cNvPr id="93232" name="Picture 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Double Bracket 73"/>
          <p:cNvSpPr/>
          <p:nvPr/>
        </p:nvSpPr>
        <p:spPr>
          <a:xfrm>
            <a:off x="228600" y="2286000"/>
            <a:ext cx="3810000" cy="9144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62400" y="198120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8077200" cy="1570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This  long standing challenge for nuclear physics can experimentally be effectively addressed thanks to </a:t>
            </a:r>
            <a:r>
              <a:rPr lang="en-US" sz="2400" b="1">
                <a:solidFill>
                  <a:srgbClr val="FF0000"/>
                </a:solidFill>
              </a:rPr>
              <a:t>high energy </a:t>
            </a:r>
            <a:r>
              <a:rPr lang="en-US" sz="2400" b="1">
                <a:solidFill>
                  <a:schemeClr val="accent2"/>
                </a:solidFill>
              </a:rPr>
              <a:t>and </a:t>
            </a:r>
            <a:r>
              <a:rPr lang="en-US" sz="2400" b="1">
                <a:solidFill>
                  <a:srgbClr val="FF0000"/>
                </a:solidFill>
              </a:rPr>
              <a:t>large momentum-transfer </a:t>
            </a:r>
            <a:r>
              <a:rPr lang="en-US" sz="2400" b="1">
                <a:solidFill>
                  <a:schemeClr val="accent2"/>
                </a:solidFill>
              </a:rPr>
              <a:t>(hard scattering) reached by present facilities.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72200" y="1600200"/>
            <a:ext cx="1828800" cy="2087563"/>
            <a:chOff x="4608" y="3005"/>
            <a:chExt cx="1152" cy="1315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184" y="3005"/>
              <a:ext cx="576" cy="1315"/>
              <a:chOff x="504" y="1547"/>
              <a:chExt cx="1106" cy="1869"/>
            </a:xfrm>
          </p:grpSpPr>
          <p:sp>
            <p:nvSpPr>
              <p:cNvPr id="57368" name="Freeform 11"/>
              <p:cNvSpPr>
                <a:spLocks/>
              </p:cNvSpPr>
              <p:nvPr/>
            </p:nvSpPr>
            <p:spPr bwMode="auto">
              <a:xfrm>
                <a:off x="515" y="1553"/>
                <a:ext cx="1053" cy="1828"/>
              </a:xfrm>
              <a:custGeom>
                <a:avLst/>
                <a:gdLst>
                  <a:gd name="T0" fmla="*/ 1 w 2106"/>
                  <a:gd name="T1" fmla="*/ 0 h 3657"/>
                  <a:gd name="T2" fmla="*/ 1 w 2106"/>
                  <a:gd name="T3" fmla="*/ 0 h 3657"/>
                  <a:gd name="T4" fmla="*/ 1 w 2106"/>
                  <a:gd name="T5" fmla="*/ 0 h 3657"/>
                  <a:gd name="T6" fmla="*/ 1 w 2106"/>
                  <a:gd name="T7" fmla="*/ 0 h 3657"/>
                  <a:gd name="T8" fmla="*/ 1 w 2106"/>
                  <a:gd name="T9" fmla="*/ 0 h 3657"/>
                  <a:gd name="T10" fmla="*/ 1 w 2106"/>
                  <a:gd name="T11" fmla="*/ 0 h 3657"/>
                  <a:gd name="T12" fmla="*/ 1 w 2106"/>
                  <a:gd name="T13" fmla="*/ 0 h 3657"/>
                  <a:gd name="T14" fmla="*/ 1 w 2106"/>
                  <a:gd name="T15" fmla="*/ 0 h 3657"/>
                  <a:gd name="T16" fmla="*/ 1 w 2106"/>
                  <a:gd name="T17" fmla="*/ 0 h 3657"/>
                  <a:gd name="T18" fmla="*/ 1 w 2106"/>
                  <a:gd name="T19" fmla="*/ 0 h 3657"/>
                  <a:gd name="T20" fmla="*/ 1 w 2106"/>
                  <a:gd name="T21" fmla="*/ 0 h 3657"/>
                  <a:gd name="T22" fmla="*/ 1 w 2106"/>
                  <a:gd name="T23" fmla="*/ 0 h 3657"/>
                  <a:gd name="T24" fmla="*/ 1 w 2106"/>
                  <a:gd name="T25" fmla="*/ 0 h 3657"/>
                  <a:gd name="T26" fmla="*/ 1 w 2106"/>
                  <a:gd name="T27" fmla="*/ 0 h 3657"/>
                  <a:gd name="T28" fmla="*/ 1 w 2106"/>
                  <a:gd name="T29" fmla="*/ 0 h 3657"/>
                  <a:gd name="T30" fmla="*/ 1 w 2106"/>
                  <a:gd name="T31" fmla="*/ 0 h 3657"/>
                  <a:gd name="T32" fmla="*/ 1 w 2106"/>
                  <a:gd name="T33" fmla="*/ 0 h 3657"/>
                  <a:gd name="T34" fmla="*/ 1 w 2106"/>
                  <a:gd name="T35" fmla="*/ 0 h 3657"/>
                  <a:gd name="T36" fmla="*/ 1 w 2106"/>
                  <a:gd name="T37" fmla="*/ 0 h 3657"/>
                  <a:gd name="T38" fmla="*/ 1 w 2106"/>
                  <a:gd name="T39" fmla="*/ 0 h 3657"/>
                  <a:gd name="T40" fmla="*/ 1 w 2106"/>
                  <a:gd name="T41" fmla="*/ 0 h 3657"/>
                  <a:gd name="T42" fmla="*/ 1 w 2106"/>
                  <a:gd name="T43" fmla="*/ 0 h 3657"/>
                  <a:gd name="T44" fmla="*/ 1 w 2106"/>
                  <a:gd name="T45" fmla="*/ 0 h 3657"/>
                  <a:gd name="T46" fmla="*/ 1 w 2106"/>
                  <a:gd name="T47" fmla="*/ 0 h 3657"/>
                  <a:gd name="T48" fmla="*/ 1 w 2106"/>
                  <a:gd name="T49" fmla="*/ 0 h 3657"/>
                  <a:gd name="T50" fmla="*/ 1 w 2106"/>
                  <a:gd name="T51" fmla="*/ 0 h 3657"/>
                  <a:gd name="T52" fmla="*/ 1 w 2106"/>
                  <a:gd name="T53" fmla="*/ 0 h 3657"/>
                  <a:gd name="T54" fmla="*/ 1 w 2106"/>
                  <a:gd name="T55" fmla="*/ 0 h 3657"/>
                  <a:gd name="T56" fmla="*/ 1 w 2106"/>
                  <a:gd name="T57" fmla="*/ 0 h 3657"/>
                  <a:gd name="T58" fmla="*/ 1 w 2106"/>
                  <a:gd name="T59" fmla="*/ 0 h 3657"/>
                  <a:gd name="T60" fmla="*/ 1 w 2106"/>
                  <a:gd name="T61" fmla="*/ 0 h 3657"/>
                  <a:gd name="T62" fmla="*/ 1 w 2106"/>
                  <a:gd name="T63" fmla="*/ 0 h 3657"/>
                  <a:gd name="T64" fmla="*/ 1 w 2106"/>
                  <a:gd name="T65" fmla="*/ 0 h 3657"/>
                  <a:gd name="T66" fmla="*/ 1 w 2106"/>
                  <a:gd name="T67" fmla="*/ 0 h 3657"/>
                  <a:gd name="T68" fmla="*/ 1 w 2106"/>
                  <a:gd name="T69" fmla="*/ 0 h 3657"/>
                  <a:gd name="T70" fmla="*/ 1 w 2106"/>
                  <a:gd name="T71" fmla="*/ 0 h 3657"/>
                  <a:gd name="T72" fmla="*/ 1 w 2106"/>
                  <a:gd name="T73" fmla="*/ 0 h 3657"/>
                  <a:gd name="T74" fmla="*/ 1 w 2106"/>
                  <a:gd name="T75" fmla="*/ 0 h 3657"/>
                  <a:gd name="T76" fmla="*/ 1 w 2106"/>
                  <a:gd name="T77" fmla="*/ 0 h 36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06"/>
                  <a:gd name="T118" fmla="*/ 0 h 3657"/>
                  <a:gd name="T119" fmla="*/ 2106 w 2106"/>
                  <a:gd name="T120" fmla="*/ 3657 h 36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06" h="3657">
                    <a:moveTo>
                      <a:pt x="1114" y="20"/>
                    </a:moveTo>
                    <a:lnTo>
                      <a:pt x="1248" y="0"/>
                    </a:lnTo>
                    <a:lnTo>
                      <a:pt x="1350" y="33"/>
                    </a:lnTo>
                    <a:lnTo>
                      <a:pt x="1331" y="264"/>
                    </a:lnTo>
                    <a:lnTo>
                      <a:pt x="1408" y="347"/>
                    </a:lnTo>
                    <a:lnTo>
                      <a:pt x="1446" y="769"/>
                    </a:lnTo>
                    <a:lnTo>
                      <a:pt x="1798" y="1076"/>
                    </a:lnTo>
                    <a:lnTo>
                      <a:pt x="2106" y="1718"/>
                    </a:lnTo>
                    <a:lnTo>
                      <a:pt x="1946" y="2761"/>
                    </a:lnTo>
                    <a:lnTo>
                      <a:pt x="2087" y="3068"/>
                    </a:lnTo>
                    <a:lnTo>
                      <a:pt x="2035" y="3261"/>
                    </a:lnTo>
                    <a:lnTo>
                      <a:pt x="1581" y="3657"/>
                    </a:lnTo>
                    <a:lnTo>
                      <a:pt x="1241" y="3606"/>
                    </a:lnTo>
                    <a:lnTo>
                      <a:pt x="1210" y="3575"/>
                    </a:lnTo>
                    <a:lnTo>
                      <a:pt x="1286" y="3363"/>
                    </a:lnTo>
                    <a:lnTo>
                      <a:pt x="1639" y="3223"/>
                    </a:lnTo>
                    <a:lnTo>
                      <a:pt x="1824" y="3132"/>
                    </a:lnTo>
                    <a:lnTo>
                      <a:pt x="1760" y="3017"/>
                    </a:lnTo>
                    <a:lnTo>
                      <a:pt x="1575" y="2979"/>
                    </a:lnTo>
                    <a:lnTo>
                      <a:pt x="1063" y="3152"/>
                    </a:lnTo>
                    <a:lnTo>
                      <a:pt x="692" y="3114"/>
                    </a:lnTo>
                    <a:lnTo>
                      <a:pt x="403" y="3330"/>
                    </a:lnTo>
                    <a:lnTo>
                      <a:pt x="296" y="3299"/>
                    </a:lnTo>
                    <a:lnTo>
                      <a:pt x="102" y="3210"/>
                    </a:lnTo>
                    <a:lnTo>
                      <a:pt x="65" y="3068"/>
                    </a:lnTo>
                    <a:lnTo>
                      <a:pt x="129" y="2979"/>
                    </a:lnTo>
                    <a:lnTo>
                      <a:pt x="500" y="2883"/>
                    </a:lnTo>
                    <a:lnTo>
                      <a:pt x="461" y="2723"/>
                    </a:lnTo>
                    <a:lnTo>
                      <a:pt x="0" y="2543"/>
                    </a:lnTo>
                    <a:lnTo>
                      <a:pt x="27" y="2423"/>
                    </a:lnTo>
                    <a:lnTo>
                      <a:pt x="621" y="2300"/>
                    </a:lnTo>
                    <a:lnTo>
                      <a:pt x="710" y="2236"/>
                    </a:lnTo>
                    <a:lnTo>
                      <a:pt x="845" y="2178"/>
                    </a:lnTo>
                    <a:lnTo>
                      <a:pt x="928" y="2192"/>
                    </a:lnTo>
                    <a:lnTo>
                      <a:pt x="1030" y="2325"/>
                    </a:lnTo>
                    <a:lnTo>
                      <a:pt x="1382" y="2352"/>
                    </a:lnTo>
                    <a:lnTo>
                      <a:pt x="1491" y="2307"/>
                    </a:lnTo>
                    <a:lnTo>
                      <a:pt x="1619" y="2338"/>
                    </a:lnTo>
                    <a:lnTo>
                      <a:pt x="1689" y="2159"/>
                    </a:lnTo>
                    <a:lnTo>
                      <a:pt x="1748" y="1852"/>
                    </a:lnTo>
                    <a:lnTo>
                      <a:pt x="1689" y="1391"/>
                    </a:lnTo>
                    <a:lnTo>
                      <a:pt x="1581" y="1505"/>
                    </a:lnTo>
                    <a:lnTo>
                      <a:pt x="1524" y="1518"/>
                    </a:lnTo>
                    <a:lnTo>
                      <a:pt x="1433" y="1480"/>
                    </a:lnTo>
                    <a:lnTo>
                      <a:pt x="1364" y="1678"/>
                    </a:lnTo>
                    <a:lnTo>
                      <a:pt x="1588" y="1756"/>
                    </a:lnTo>
                    <a:lnTo>
                      <a:pt x="1555" y="1909"/>
                    </a:lnTo>
                    <a:lnTo>
                      <a:pt x="1510" y="1916"/>
                    </a:lnTo>
                    <a:lnTo>
                      <a:pt x="1504" y="2025"/>
                    </a:lnTo>
                    <a:lnTo>
                      <a:pt x="1421" y="2069"/>
                    </a:lnTo>
                    <a:lnTo>
                      <a:pt x="1364" y="2063"/>
                    </a:lnTo>
                    <a:lnTo>
                      <a:pt x="1299" y="2025"/>
                    </a:lnTo>
                    <a:lnTo>
                      <a:pt x="1293" y="2101"/>
                    </a:lnTo>
                    <a:lnTo>
                      <a:pt x="1190" y="2114"/>
                    </a:lnTo>
                    <a:lnTo>
                      <a:pt x="1101" y="2101"/>
                    </a:lnTo>
                    <a:lnTo>
                      <a:pt x="1037" y="2050"/>
                    </a:lnTo>
                    <a:lnTo>
                      <a:pt x="1037" y="1923"/>
                    </a:lnTo>
                    <a:lnTo>
                      <a:pt x="966" y="1871"/>
                    </a:lnTo>
                    <a:lnTo>
                      <a:pt x="941" y="1992"/>
                    </a:lnTo>
                    <a:lnTo>
                      <a:pt x="825" y="1998"/>
                    </a:lnTo>
                    <a:lnTo>
                      <a:pt x="768" y="1987"/>
                    </a:lnTo>
                    <a:lnTo>
                      <a:pt x="736" y="1961"/>
                    </a:lnTo>
                    <a:lnTo>
                      <a:pt x="756" y="1883"/>
                    </a:lnTo>
                    <a:lnTo>
                      <a:pt x="665" y="1820"/>
                    </a:lnTo>
                    <a:lnTo>
                      <a:pt x="654" y="1672"/>
                    </a:lnTo>
                    <a:lnTo>
                      <a:pt x="781" y="1627"/>
                    </a:lnTo>
                    <a:lnTo>
                      <a:pt x="999" y="1596"/>
                    </a:lnTo>
                    <a:lnTo>
                      <a:pt x="966" y="1505"/>
                    </a:lnTo>
                    <a:lnTo>
                      <a:pt x="819" y="1505"/>
                    </a:lnTo>
                    <a:lnTo>
                      <a:pt x="756" y="1365"/>
                    </a:lnTo>
                    <a:lnTo>
                      <a:pt x="730" y="1154"/>
                    </a:lnTo>
                    <a:lnTo>
                      <a:pt x="774" y="1013"/>
                    </a:lnTo>
                    <a:lnTo>
                      <a:pt x="858" y="974"/>
                    </a:lnTo>
                    <a:lnTo>
                      <a:pt x="1005" y="942"/>
                    </a:lnTo>
                    <a:lnTo>
                      <a:pt x="1012" y="295"/>
                    </a:lnTo>
                    <a:lnTo>
                      <a:pt x="1101" y="276"/>
                    </a:lnTo>
                    <a:lnTo>
                      <a:pt x="1088" y="51"/>
                    </a:lnTo>
                    <a:lnTo>
                      <a:pt x="111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9" name="Freeform 12"/>
              <p:cNvSpPr>
                <a:spLocks/>
              </p:cNvSpPr>
              <p:nvPr/>
            </p:nvSpPr>
            <p:spPr bwMode="auto">
              <a:xfrm>
                <a:off x="1347" y="2331"/>
                <a:ext cx="134" cy="435"/>
              </a:xfrm>
              <a:custGeom>
                <a:avLst/>
                <a:gdLst>
                  <a:gd name="T0" fmla="*/ 0 w 269"/>
                  <a:gd name="T1" fmla="*/ 0 h 870"/>
                  <a:gd name="T2" fmla="*/ 0 w 269"/>
                  <a:gd name="T3" fmla="*/ 1 h 870"/>
                  <a:gd name="T4" fmla="*/ 0 w 269"/>
                  <a:gd name="T5" fmla="*/ 1 h 870"/>
                  <a:gd name="T6" fmla="*/ 0 w 269"/>
                  <a:gd name="T7" fmla="*/ 1 h 870"/>
                  <a:gd name="T8" fmla="*/ 0 w 269"/>
                  <a:gd name="T9" fmla="*/ 1 h 870"/>
                  <a:gd name="T10" fmla="*/ 0 w 269"/>
                  <a:gd name="T11" fmla="*/ 1 h 870"/>
                  <a:gd name="T12" fmla="*/ 0 w 269"/>
                  <a:gd name="T13" fmla="*/ 1 h 870"/>
                  <a:gd name="T14" fmla="*/ 0 w 269"/>
                  <a:gd name="T15" fmla="*/ 1 h 870"/>
                  <a:gd name="T16" fmla="*/ 0 w 269"/>
                  <a:gd name="T17" fmla="*/ 0 h 870"/>
                  <a:gd name="T18" fmla="*/ 0 w 269"/>
                  <a:gd name="T19" fmla="*/ 0 h 8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9"/>
                  <a:gd name="T31" fmla="*/ 0 h 870"/>
                  <a:gd name="T32" fmla="*/ 269 w 269"/>
                  <a:gd name="T33" fmla="*/ 870 h 8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9" h="870">
                    <a:moveTo>
                      <a:pt x="96" y="0"/>
                    </a:moveTo>
                    <a:lnTo>
                      <a:pt x="122" y="236"/>
                    </a:lnTo>
                    <a:lnTo>
                      <a:pt x="116" y="480"/>
                    </a:lnTo>
                    <a:lnTo>
                      <a:pt x="64" y="736"/>
                    </a:lnTo>
                    <a:lnTo>
                      <a:pt x="0" y="858"/>
                    </a:lnTo>
                    <a:lnTo>
                      <a:pt x="116" y="870"/>
                    </a:lnTo>
                    <a:lnTo>
                      <a:pt x="243" y="454"/>
                    </a:lnTo>
                    <a:lnTo>
                      <a:pt x="269" y="16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0" name="Freeform 13"/>
              <p:cNvSpPr>
                <a:spLocks/>
              </p:cNvSpPr>
              <p:nvPr/>
            </p:nvSpPr>
            <p:spPr bwMode="auto">
              <a:xfrm>
                <a:off x="557" y="3090"/>
                <a:ext cx="208" cy="128"/>
              </a:xfrm>
              <a:custGeom>
                <a:avLst/>
                <a:gdLst>
                  <a:gd name="T0" fmla="*/ 0 w 416"/>
                  <a:gd name="T1" fmla="*/ 1 h 256"/>
                  <a:gd name="T2" fmla="*/ 1 w 416"/>
                  <a:gd name="T3" fmla="*/ 0 h 256"/>
                  <a:gd name="T4" fmla="*/ 1 w 416"/>
                  <a:gd name="T5" fmla="*/ 1 h 256"/>
                  <a:gd name="T6" fmla="*/ 1 w 416"/>
                  <a:gd name="T7" fmla="*/ 1 h 256"/>
                  <a:gd name="T8" fmla="*/ 1 w 416"/>
                  <a:gd name="T9" fmla="*/ 1 h 256"/>
                  <a:gd name="T10" fmla="*/ 1 w 416"/>
                  <a:gd name="T11" fmla="*/ 1 h 256"/>
                  <a:gd name="T12" fmla="*/ 0 w 416"/>
                  <a:gd name="T13" fmla="*/ 1 h 256"/>
                  <a:gd name="T14" fmla="*/ 0 w 416"/>
                  <a:gd name="T15" fmla="*/ 1 h 2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6"/>
                  <a:gd name="T25" fmla="*/ 0 h 256"/>
                  <a:gd name="T26" fmla="*/ 416 w 416"/>
                  <a:gd name="T27" fmla="*/ 256 h 2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6" h="256">
                    <a:moveTo>
                      <a:pt x="0" y="109"/>
                    </a:moveTo>
                    <a:lnTo>
                      <a:pt x="45" y="0"/>
                    </a:lnTo>
                    <a:lnTo>
                      <a:pt x="288" y="40"/>
                    </a:lnTo>
                    <a:lnTo>
                      <a:pt x="416" y="52"/>
                    </a:lnTo>
                    <a:lnTo>
                      <a:pt x="288" y="256"/>
                    </a:lnTo>
                    <a:lnTo>
                      <a:pt x="56" y="161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1" name="Freeform 14"/>
              <p:cNvSpPr>
                <a:spLocks/>
              </p:cNvSpPr>
              <p:nvPr/>
            </p:nvSpPr>
            <p:spPr bwMode="auto">
              <a:xfrm>
                <a:off x="780" y="2959"/>
                <a:ext cx="394" cy="211"/>
              </a:xfrm>
              <a:custGeom>
                <a:avLst/>
                <a:gdLst>
                  <a:gd name="T0" fmla="*/ 0 w 787"/>
                  <a:gd name="T1" fmla="*/ 0 h 423"/>
                  <a:gd name="T2" fmla="*/ 1 w 787"/>
                  <a:gd name="T3" fmla="*/ 0 h 423"/>
                  <a:gd name="T4" fmla="*/ 1 w 787"/>
                  <a:gd name="T5" fmla="*/ 0 h 423"/>
                  <a:gd name="T6" fmla="*/ 1 w 787"/>
                  <a:gd name="T7" fmla="*/ 0 h 423"/>
                  <a:gd name="T8" fmla="*/ 1 w 787"/>
                  <a:gd name="T9" fmla="*/ 0 h 423"/>
                  <a:gd name="T10" fmla="*/ 1 w 787"/>
                  <a:gd name="T11" fmla="*/ 0 h 423"/>
                  <a:gd name="T12" fmla="*/ 1 w 787"/>
                  <a:gd name="T13" fmla="*/ 0 h 423"/>
                  <a:gd name="T14" fmla="*/ 0 w 787"/>
                  <a:gd name="T15" fmla="*/ 0 h 423"/>
                  <a:gd name="T16" fmla="*/ 0 w 787"/>
                  <a:gd name="T17" fmla="*/ 0 h 4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7"/>
                  <a:gd name="T28" fmla="*/ 0 h 423"/>
                  <a:gd name="T29" fmla="*/ 787 w 787"/>
                  <a:gd name="T30" fmla="*/ 423 h 4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7" h="423">
                    <a:moveTo>
                      <a:pt x="0" y="7"/>
                    </a:moveTo>
                    <a:lnTo>
                      <a:pt x="51" y="256"/>
                    </a:lnTo>
                    <a:lnTo>
                      <a:pt x="454" y="391"/>
                    </a:lnTo>
                    <a:lnTo>
                      <a:pt x="658" y="423"/>
                    </a:lnTo>
                    <a:lnTo>
                      <a:pt x="787" y="295"/>
                    </a:lnTo>
                    <a:lnTo>
                      <a:pt x="729" y="91"/>
                    </a:lnTo>
                    <a:lnTo>
                      <a:pt x="9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2" name="Freeform 15"/>
              <p:cNvSpPr>
                <a:spLocks/>
              </p:cNvSpPr>
              <p:nvPr/>
            </p:nvSpPr>
            <p:spPr bwMode="auto">
              <a:xfrm>
                <a:off x="1151" y="3228"/>
                <a:ext cx="279" cy="185"/>
              </a:xfrm>
              <a:custGeom>
                <a:avLst/>
                <a:gdLst>
                  <a:gd name="T0" fmla="*/ 1 w 558"/>
                  <a:gd name="T1" fmla="*/ 0 h 371"/>
                  <a:gd name="T2" fmla="*/ 1 w 558"/>
                  <a:gd name="T3" fmla="*/ 0 h 371"/>
                  <a:gd name="T4" fmla="*/ 0 w 558"/>
                  <a:gd name="T5" fmla="*/ 0 h 371"/>
                  <a:gd name="T6" fmla="*/ 1 w 558"/>
                  <a:gd name="T7" fmla="*/ 0 h 371"/>
                  <a:gd name="T8" fmla="*/ 1 w 558"/>
                  <a:gd name="T9" fmla="*/ 0 h 371"/>
                  <a:gd name="T10" fmla="*/ 1 w 558"/>
                  <a:gd name="T11" fmla="*/ 0 h 371"/>
                  <a:gd name="T12" fmla="*/ 1 w 558"/>
                  <a:gd name="T13" fmla="*/ 0 h 371"/>
                  <a:gd name="T14" fmla="*/ 1 w 558"/>
                  <a:gd name="T15" fmla="*/ 0 h 371"/>
                  <a:gd name="T16" fmla="*/ 1 w 558"/>
                  <a:gd name="T17" fmla="*/ 0 h 371"/>
                  <a:gd name="T18" fmla="*/ 1 w 558"/>
                  <a:gd name="T19" fmla="*/ 0 h 3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8"/>
                  <a:gd name="T31" fmla="*/ 0 h 371"/>
                  <a:gd name="T32" fmla="*/ 558 w 558"/>
                  <a:gd name="T33" fmla="*/ 371 h 3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8" h="371">
                    <a:moveTo>
                      <a:pt x="77" y="71"/>
                    </a:moveTo>
                    <a:lnTo>
                      <a:pt x="26" y="129"/>
                    </a:lnTo>
                    <a:lnTo>
                      <a:pt x="0" y="231"/>
                    </a:lnTo>
                    <a:lnTo>
                      <a:pt x="155" y="314"/>
                    </a:lnTo>
                    <a:lnTo>
                      <a:pt x="320" y="371"/>
                    </a:lnTo>
                    <a:lnTo>
                      <a:pt x="558" y="26"/>
                    </a:lnTo>
                    <a:lnTo>
                      <a:pt x="500" y="0"/>
                    </a:lnTo>
                    <a:lnTo>
                      <a:pt x="340" y="91"/>
                    </a:lnTo>
                    <a:lnTo>
                      <a:pt x="77" y="7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3" name="Freeform 16"/>
              <p:cNvSpPr>
                <a:spLocks/>
              </p:cNvSpPr>
              <p:nvPr/>
            </p:nvSpPr>
            <p:spPr bwMode="auto">
              <a:xfrm>
                <a:off x="1055" y="1700"/>
                <a:ext cx="484" cy="560"/>
              </a:xfrm>
              <a:custGeom>
                <a:avLst/>
                <a:gdLst>
                  <a:gd name="T0" fmla="*/ 1 w 968"/>
                  <a:gd name="T1" fmla="*/ 0 h 1121"/>
                  <a:gd name="T2" fmla="*/ 1 w 968"/>
                  <a:gd name="T3" fmla="*/ 0 h 1121"/>
                  <a:gd name="T4" fmla="*/ 1 w 968"/>
                  <a:gd name="T5" fmla="*/ 0 h 1121"/>
                  <a:gd name="T6" fmla="*/ 1 w 968"/>
                  <a:gd name="T7" fmla="*/ 0 h 1121"/>
                  <a:gd name="T8" fmla="*/ 1 w 968"/>
                  <a:gd name="T9" fmla="*/ 0 h 1121"/>
                  <a:gd name="T10" fmla="*/ 1 w 968"/>
                  <a:gd name="T11" fmla="*/ 0 h 1121"/>
                  <a:gd name="T12" fmla="*/ 1 w 968"/>
                  <a:gd name="T13" fmla="*/ 0 h 1121"/>
                  <a:gd name="T14" fmla="*/ 1 w 968"/>
                  <a:gd name="T15" fmla="*/ 0 h 1121"/>
                  <a:gd name="T16" fmla="*/ 1 w 968"/>
                  <a:gd name="T17" fmla="*/ 0 h 1121"/>
                  <a:gd name="T18" fmla="*/ 1 w 968"/>
                  <a:gd name="T19" fmla="*/ 0 h 1121"/>
                  <a:gd name="T20" fmla="*/ 1 w 968"/>
                  <a:gd name="T21" fmla="*/ 0 h 1121"/>
                  <a:gd name="T22" fmla="*/ 1 w 968"/>
                  <a:gd name="T23" fmla="*/ 0 h 1121"/>
                  <a:gd name="T24" fmla="*/ 0 w 968"/>
                  <a:gd name="T25" fmla="*/ 0 h 1121"/>
                  <a:gd name="T26" fmla="*/ 1 w 968"/>
                  <a:gd name="T27" fmla="*/ 0 h 1121"/>
                  <a:gd name="T28" fmla="*/ 1 w 968"/>
                  <a:gd name="T29" fmla="*/ 0 h 1121"/>
                  <a:gd name="T30" fmla="*/ 1 w 968"/>
                  <a:gd name="T31" fmla="*/ 0 h 1121"/>
                  <a:gd name="T32" fmla="*/ 1 w 968"/>
                  <a:gd name="T33" fmla="*/ 0 h 1121"/>
                  <a:gd name="T34" fmla="*/ 1 w 968"/>
                  <a:gd name="T35" fmla="*/ 0 h 1121"/>
                  <a:gd name="T36" fmla="*/ 1 w 968"/>
                  <a:gd name="T37" fmla="*/ 0 h 1121"/>
                  <a:gd name="T38" fmla="*/ 1 w 968"/>
                  <a:gd name="T39" fmla="*/ 0 h 1121"/>
                  <a:gd name="T40" fmla="*/ 1 w 968"/>
                  <a:gd name="T41" fmla="*/ 0 h 11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8"/>
                  <a:gd name="T64" fmla="*/ 0 h 1121"/>
                  <a:gd name="T65" fmla="*/ 968 w 968"/>
                  <a:gd name="T66" fmla="*/ 1121 h 11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8" h="1121">
                    <a:moveTo>
                      <a:pt x="378" y="538"/>
                    </a:moveTo>
                    <a:lnTo>
                      <a:pt x="583" y="647"/>
                    </a:lnTo>
                    <a:lnTo>
                      <a:pt x="968" y="1083"/>
                    </a:lnTo>
                    <a:lnTo>
                      <a:pt x="852" y="788"/>
                    </a:lnTo>
                    <a:lnTo>
                      <a:pt x="679" y="558"/>
                    </a:lnTo>
                    <a:lnTo>
                      <a:pt x="512" y="461"/>
                    </a:lnTo>
                    <a:lnTo>
                      <a:pt x="334" y="429"/>
                    </a:lnTo>
                    <a:lnTo>
                      <a:pt x="283" y="52"/>
                    </a:lnTo>
                    <a:lnTo>
                      <a:pt x="167" y="0"/>
                    </a:lnTo>
                    <a:lnTo>
                      <a:pt x="27" y="52"/>
                    </a:lnTo>
                    <a:lnTo>
                      <a:pt x="7" y="134"/>
                    </a:lnTo>
                    <a:lnTo>
                      <a:pt x="40" y="256"/>
                    </a:lnTo>
                    <a:lnTo>
                      <a:pt x="0" y="378"/>
                    </a:lnTo>
                    <a:lnTo>
                      <a:pt x="33" y="628"/>
                    </a:lnTo>
                    <a:lnTo>
                      <a:pt x="71" y="781"/>
                    </a:lnTo>
                    <a:lnTo>
                      <a:pt x="27" y="936"/>
                    </a:lnTo>
                    <a:lnTo>
                      <a:pt x="122" y="1121"/>
                    </a:lnTo>
                    <a:lnTo>
                      <a:pt x="212" y="698"/>
                    </a:lnTo>
                    <a:lnTo>
                      <a:pt x="301" y="621"/>
                    </a:lnTo>
                    <a:lnTo>
                      <a:pt x="378" y="538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4" name="Freeform 17"/>
              <p:cNvSpPr>
                <a:spLocks/>
              </p:cNvSpPr>
              <p:nvPr/>
            </p:nvSpPr>
            <p:spPr bwMode="auto">
              <a:xfrm>
                <a:off x="1225" y="1959"/>
                <a:ext cx="367" cy="1454"/>
              </a:xfrm>
              <a:custGeom>
                <a:avLst/>
                <a:gdLst>
                  <a:gd name="T0" fmla="*/ 0 w 735"/>
                  <a:gd name="T1" fmla="*/ 1 h 2907"/>
                  <a:gd name="T2" fmla="*/ 0 w 735"/>
                  <a:gd name="T3" fmla="*/ 1 h 2907"/>
                  <a:gd name="T4" fmla="*/ 0 w 735"/>
                  <a:gd name="T5" fmla="*/ 1 h 2907"/>
                  <a:gd name="T6" fmla="*/ 0 w 735"/>
                  <a:gd name="T7" fmla="*/ 1 h 2907"/>
                  <a:gd name="T8" fmla="*/ 0 w 735"/>
                  <a:gd name="T9" fmla="*/ 0 h 2907"/>
                  <a:gd name="T10" fmla="*/ 0 w 735"/>
                  <a:gd name="T11" fmla="*/ 1 h 2907"/>
                  <a:gd name="T12" fmla="*/ 0 w 735"/>
                  <a:gd name="T13" fmla="*/ 1 h 2907"/>
                  <a:gd name="T14" fmla="*/ 0 w 735"/>
                  <a:gd name="T15" fmla="*/ 1 h 2907"/>
                  <a:gd name="T16" fmla="*/ 0 w 735"/>
                  <a:gd name="T17" fmla="*/ 1 h 2907"/>
                  <a:gd name="T18" fmla="*/ 0 w 735"/>
                  <a:gd name="T19" fmla="*/ 1 h 2907"/>
                  <a:gd name="T20" fmla="*/ 0 w 735"/>
                  <a:gd name="T21" fmla="*/ 1 h 2907"/>
                  <a:gd name="T22" fmla="*/ 0 w 735"/>
                  <a:gd name="T23" fmla="*/ 1 h 2907"/>
                  <a:gd name="T24" fmla="*/ 0 w 735"/>
                  <a:gd name="T25" fmla="*/ 1 h 2907"/>
                  <a:gd name="T26" fmla="*/ 0 w 735"/>
                  <a:gd name="T27" fmla="*/ 1 h 2907"/>
                  <a:gd name="T28" fmla="*/ 0 w 735"/>
                  <a:gd name="T29" fmla="*/ 1 h 2907"/>
                  <a:gd name="T30" fmla="*/ 0 w 735"/>
                  <a:gd name="T31" fmla="*/ 1 h 2907"/>
                  <a:gd name="T32" fmla="*/ 0 w 735"/>
                  <a:gd name="T33" fmla="*/ 1 h 2907"/>
                  <a:gd name="T34" fmla="*/ 0 w 735"/>
                  <a:gd name="T35" fmla="*/ 1 h 2907"/>
                  <a:gd name="T36" fmla="*/ 0 w 735"/>
                  <a:gd name="T37" fmla="*/ 1 h 2907"/>
                  <a:gd name="T38" fmla="*/ 0 w 735"/>
                  <a:gd name="T39" fmla="*/ 1 h 2907"/>
                  <a:gd name="T40" fmla="*/ 0 w 735"/>
                  <a:gd name="T41" fmla="*/ 1 h 2907"/>
                  <a:gd name="T42" fmla="*/ 0 w 735"/>
                  <a:gd name="T43" fmla="*/ 1 h 2907"/>
                  <a:gd name="T44" fmla="*/ 0 w 735"/>
                  <a:gd name="T45" fmla="*/ 1 h 2907"/>
                  <a:gd name="T46" fmla="*/ 0 w 735"/>
                  <a:gd name="T47" fmla="*/ 1 h 2907"/>
                  <a:gd name="T48" fmla="*/ 0 w 735"/>
                  <a:gd name="T49" fmla="*/ 1 h 2907"/>
                  <a:gd name="T50" fmla="*/ 0 w 735"/>
                  <a:gd name="T51" fmla="*/ 1 h 2907"/>
                  <a:gd name="T52" fmla="*/ 0 w 735"/>
                  <a:gd name="T53" fmla="*/ 1 h 2907"/>
                  <a:gd name="T54" fmla="*/ 0 w 735"/>
                  <a:gd name="T55" fmla="*/ 1 h 2907"/>
                  <a:gd name="T56" fmla="*/ 0 w 735"/>
                  <a:gd name="T57" fmla="*/ 1 h 2907"/>
                  <a:gd name="T58" fmla="*/ 0 w 735"/>
                  <a:gd name="T59" fmla="*/ 1 h 2907"/>
                  <a:gd name="T60" fmla="*/ 0 w 735"/>
                  <a:gd name="T61" fmla="*/ 1 h 2907"/>
                  <a:gd name="T62" fmla="*/ 0 w 735"/>
                  <a:gd name="T63" fmla="*/ 1 h 2907"/>
                  <a:gd name="T64" fmla="*/ 0 w 735"/>
                  <a:gd name="T65" fmla="*/ 1 h 2907"/>
                  <a:gd name="T66" fmla="*/ 0 w 735"/>
                  <a:gd name="T67" fmla="*/ 1 h 2907"/>
                  <a:gd name="T68" fmla="*/ 0 w 735"/>
                  <a:gd name="T69" fmla="*/ 1 h 2907"/>
                  <a:gd name="T70" fmla="*/ 0 w 735"/>
                  <a:gd name="T71" fmla="*/ 1 h 2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5"/>
                  <a:gd name="T109" fmla="*/ 0 h 2907"/>
                  <a:gd name="T110" fmla="*/ 735 w 735"/>
                  <a:gd name="T111" fmla="*/ 2907 h 2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5" h="2907">
                    <a:moveTo>
                      <a:pt x="274" y="468"/>
                    </a:moveTo>
                    <a:lnTo>
                      <a:pt x="223" y="206"/>
                    </a:lnTo>
                    <a:lnTo>
                      <a:pt x="0" y="135"/>
                    </a:lnTo>
                    <a:lnTo>
                      <a:pt x="38" y="19"/>
                    </a:lnTo>
                    <a:lnTo>
                      <a:pt x="147" y="0"/>
                    </a:lnTo>
                    <a:lnTo>
                      <a:pt x="301" y="84"/>
                    </a:lnTo>
                    <a:lnTo>
                      <a:pt x="454" y="269"/>
                    </a:lnTo>
                    <a:lnTo>
                      <a:pt x="614" y="506"/>
                    </a:lnTo>
                    <a:lnTo>
                      <a:pt x="723" y="878"/>
                    </a:lnTo>
                    <a:lnTo>
                      <a:pt x="710" y="1307"/>
                    </a:lnTo>
                    <a:lnTo>
                      <a:pt x="608" y="1940"/>
                    </a:lnTo>
                    <a:lnTo>
                      <a:pt x="717" y="2056"/>
                    </a:lnTo>
                    <a:lnTo>
                      <a:pt x="730" y="2191"/>
                    </a:lnTo>
                    <a:lnTo>
                      <a:pt x="735" y="2467"/>
                    </a:lnTo>
                    <a:lnTo>
                      <a:pt x="172" y="2907"/>
                    </a:lnTo>
                    <a:lnTo>
                      <a:pt x="167" y="2812"/>
                    </a:lnTo>
                    <a:lnTo>
                      <a:pt x="192" y="2685"/>
                    </a:lnTo>
                    <a:lnTo>
                      <a:pt x="256" y="2645"/>
                    </a:lnTo>
                    <a:lnTo>
                      <a:pt x="390" y="2505"/>
                    </a:lnTo>
                    <a:lnTo>
                      <a:pt x="550" y="2421"/>
                    </a:lnTo>
                    <a:lnTo>
                      <a:pt x="499" y="2260"/>
                    </a:lnTo>
                    <a:lnTo>
                      <a:pt x="403" y="2318"/>
                    </a:lnTo>
                    <a:lnTo>
                      <a:pt x="319" y="2254"/>
                    </a:lnTo>
                    <a:lnTo>
                      <a:pt x="172" y="2223"/>
                    </a:lnTo>
                    <a:lnTo>
                      <a:pt x="288" y="2049"/>
                    </a:lnTo>
                    <a:lnTo>
                      <a:pt x="352" y="1813"/>
                    </a:lnTo>
                    <a:lnTo>
                      <a:pt x="499" y="1749"/>
                    </a:lnTo>
                    <a:lnTo>
                      <a:pt x="486" y="1660"/>
                    </a:lnTo>
                    <a:lnTo>
                      <a:pt x="359" y="1614"/>
                    </a:lnTo>
                    <a:lnTo>
                      <a:pt x="454" y="1320"/>
                    </a:lnTo>
                    <a:lnTo>
                      <a:pt x="512" y="993"/>
                    </a:lnTo>
                    <a:lnTo>
                      <a:pt x="307" y="782"/>
                    </a:lnTo>
                    <a:lnTo>
                      <a:pt x="256" y="673"/>
                    </a:lnTo>
                    <a:lnTo>
                      <a:pt x="218" y="635"/>
                    </a:lnTo>
                    <a:lnTo>
                      <a:pt x="274" y="468"/>
                    </a:lnTo>
                    <a:close/>
                  </a:path>
                </a:pathLst>
              </a:custGeom>
              <a:solidFill>
                <a:srgbClr val="B5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Freeform 18"/>
              <p:cNvSpPr>
                <a:spLocks/>
              </p:cNvSpPr>
              <p:nvPr/>
            </p:nvSpPr>
            <p:spPr bwMode="auto">
              <a:xfrm>
                <a:off x="1177" y="2846"/>
                <a:ext cx="352" cy="283"/>
              </a:xfrm>
              <a:custGeom>
                <a:avLst/>
                <a:gdLst>
                  <a:gd name="T0" fmla="*/ 1 w 703"/>
                  <a:gd name="T1" fmla="*/ 1 h 564"/>
                  <a:gd name="T2" fmla="*/ 1 w 703"/>
                  <a:gd name="T3" fmla="*/ 1 h 564"/>
                  <a:gd name="T4" fmla="*/ 1 w 703"/>
                  <a:gd name="T5" fmla="*/ 1 h 564"/>
                  <a:gd name="T6" fmla="*/ 1 w 703"/>
                  <a:gd name="T7" fmla="*/ 1 h 564"/>
                  <a:gd name="T8" fmla="*/ 1 w 703"/>
                  <a:gd name="T9" fmla="*/ 1 h 564"/>
                  <a:gd name="T10" fmla="*/ 1 w 703"/>
                  <a:gd name="T11" fmla="*/ 1 h 564"/>
                  <a:gd name="T12" fmla="*/ 1 w 703"/>
                  <a:gd name="T13" fmla="*/ 1 h 564"/>
                  <a:gd name="T14" fmla="*/ 0 w 703"/>
                  <a:gd name="T15" fmla="*/ 1 h 564"/>
                  <a:gd name="T16" fmla="*/ 1 w 703"/>
                  <a:gd name="T17" fmla="*/ 1 h 564"/>
                  <a:gd name="T18" fmla="*/ 1 w 703"/>
                  <a:gd name="T19" fmla="*/ 0 h 564"/>
                  <a:gd name="T20" fmla="*/ 1 w 703"/>
                  <a:gd name="T21" fmla="*/ 1 h 564"/>
                  <a:gd name="T22" fmla="*/ 1 w 703"/>
                  <a:gd name="T23" fmla="*/ 1 h 5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3"/>
                  <a:gd name="T37" fmla="*/ 0 h 564"/>
                  <a:gd name="T38" fmla="*/ 703 w 703"/>
                  <a:gd name="T39" fmla="*/ 564 h 5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3" h="564">
                    <a:moveTo>
                      <a:pt x="703" y="166"/>
                    </a:moveTo>
                    <a:lnTo>
                      <a:pt x="518" y="320"/>
                    </a:lnTo>
                    <a:lnTo>
                      <a:pt x="607" y="404"/>
                    </a:lnTo>
                    <a:lnTo>
                      <a:pt x="594" y="486"/>
                    </a:lnTo>
                    <a:lnTo>
                      <a:pt x="467" y="564"/>
                    </a:lnTo>
                    <a:lnTo>
                      <a:pt x="414" y="480"/>
                    </a:lnTo>
                    <a:lnTo>
                      <a:pt x="267" y="449"/>
                    </a:lnTo>
                    <a:lnTo>
                      <a:pt x="0" y="564"/>
                    </a:lnTo>
                    <a:lnTo>
                      <a:pt x="422" y="71"/>
                    </a:lnTo>
                    <a:lnTo>
                      <a:pt x="529" y="0"/>
                    </a:lnTo>
                    <a:lnTo>
                      <a:pt x="703" y="166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6" name="Freeform 19"/>
              <p:cNvSpPr>
                <a:spLocks/>
              </p:cNvSpPr>
              <p:nvPr/>
            </p:nvSpPr>
            <p:spPr bwMode="auto">
              <a:xfrm>
                <a:off x="790" y="2725"/>
                <a:ext cx="384" cy="135"/>
              </a:xfrm>
              <a:custGeom>
                <a:avLst/>
                <a:gdLst>
                  <a:gd name="T0" fmla="*/ 0 w 768"/>
                  <a:gd name="T1" fmla="*/ 1 h 269"/>
                  <a:gd name="T2" fmla="*/ 1 w 768"/>
                  <a:gd name="T3" fmla="*/ 1 h 269"/>
                  <a:gd name="T4" fmla="*/ 1 w 768"/>
                  <a:gd name="T5" fmla="*/ 0 h 269"/>
                  <a:gd name="T6" fmla="*/ 1 w 768"/>
                  <a:gd name="T7" fmla="*/ 1 h 269"/>
                  <a:gd name="T8" fmla="*/ 1 w 768"/>
                  <a:gd name="T9" fmla="*/ 1 h 269"/>
                  <a:gd name="T10" fmla="*/ 1 w 768"/>
                  <a:gd name="T11" fmla="*/ 1 h 269"/>
                  <a:gd name="T12" fmla="*/ 1 w 768"/>
                  <a:gd name="T13" fmla="*/ 1 h 269"/>
                  <a:gd name="T14" fmla="*/ 1 w 768"/>
                  <a:gd name="T15" fmla="*/ 1 h 269"/>
                  <a:gd name="T16" fmla="*/ 0 w 768"/>
                  <a:gd name="T17" fmla="*/ 1 h 269"/>
                  <a:gd name="T18" fmla="*/ 0 w 768"/>
                  <a:gd name="T19" fmla="*/ 1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8"/>
                  <a:gd name="T31" fmla="*/ 0 h 269"/>
                  <a:gd name="T32" fmla="*/ 768 w 768"/>
                  <a:gd name="T33" fmla="*/ 269 h 2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8" h="269">
                    <a:moveTo>
                      <a:pt x="0" y="116"/>
                    </a:moveTo>
                    <a:lnTo>
                      <a:pt x="90" y="71"/>
                    </a:lnTo>
                    <a:lnTo>
                      <a:pt x="134" y="0"/>
                    </a:lnTo>
                    <a:lnTo>
                      <a:pt x="768" y="109"/>
                    </a:lnTo>
                    <a:lnTo>
                      <a:pt x="679" y="173"/>
                    </a:lnTo>
                    <a:lnTo>
                      <a:pt x="421" y="231"/>
                    </a:lnTo>
                    <a:lnTo>
                      <a:pt x="466" y="269"/>
                    </a:lnTo>
                    <a:lnTo>
                      <a:pt x="352" y="24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D8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7" name="Freeform 20"/>
              <p:cNvSpPr>
                <a:spLocks/>
              </p:cNvSpPr>
              <p:nvPr/>
            </p:nvSpPr>
            <p:spPr bwMode="auto">
              <a:xfrm>
                <a:off x="1151" y="2786"/>
                <a:ext cx="144" cy="86"/>
              </a:xfrm>
              <a:custGeom>
                <a:avLst/>
                <a:gdLst>
                  <a:gd name="T0" fmla="*/ 0 w 289"/>
                  <a:gd name="T1" fmla="*/ 1 h 172"/>
                  <a:gd name="T2" fmla="*/ 0 w 289"/>
                  <a:gd name="T3" fmla="*/ 0 h 172"/>
                  <a:gd name="T4" fmla="*/ 0 w 289"/>
                  <a:gd name="T5" fmla="*/ 1 h 172"/>
                  <a:gd name="T6" fmla="*/ 0 w 289"/>
                  <a:gd name="T7" fmla="*/ 1 h 172"/>
                  <a:gd name="T8" fmla="*/ 0 w 289"/>
                  <a:gd name="T9" fmla="*/ 1 h 172"/>
                  <a:gd name="T10" fmla="*/ 0 w 289"/>
                  <a:gd name="T11" fmla="*/ 1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9"/>
                  <a:gd name="T19" fmla="*/ 0 h 172"/>
                  <a:gd name="T20" fmla="*/ 289 w 289"/>
                  <a:gd name="T21" fmla="*/ 172 h 1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9" h="172">
                    <a:moveTo>
                      <a:pt x="0" y="134"/>
                    </a:moveTo>
                    <a:lnTo>
                      <a:pt x="148" y="0"/>
                    </a:lnTo>
                    <a:lnTo>
                      <a:pt x="289" y="51"/>
                    </a:lnTo>
                    <a:lnTo>
                      <a:pt x="13" y="17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D8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8" name="Freeform 21"/>
              <p:cNvSpPr>
                <a:spLocks/>
              </p:cNvSpPr>
              <p:nvPr/>
            </p:nvSpPr>
            <p:spPr bwMode="auto">
              <a:xfrm>
                <a:off x="1014" y="1687"/>
                <a:ext cx="211" cy="696"/>
              </a:xfrm>
              <a:custGeom>
                <a:avLst/>
                <a:gdLst>
                  <a:gd name="T0" fmla="*/ 1 w 422"/>
                  <a:gd name="T1" fmla="*/ 1 h 1391"/>
                  <a:gd name="T2" fmla="*/ 1 w 422"/>
                  <a:gd name="T3" fmla="*/ 1 h 1391"/>
                  <a:gd name="T4" fmla="*/ 1 w 422"/>
                  <a:gd name="T5" fmla="*/ 1 h 1391"/>
                  <a:gd name="T6" fmla="*/ 1 w 422"/>
                  <a:gd name="T7" fmla="*/ 1 h 1391"/>
                  <a:gd name="T8" fmla="*/ 1 w 422"/>
                  <a:gd name="T9" fmla="*/ 1 h 1391"/>
                  <a:gd name="T10" fmla="*/ 1 w 422"/>
                  <a:gd name="T11" fmla="*/ 1 h 1391"/>
                  <a:gd name="T12" fmla="*/ 1 w 422"/>
                  <a:gd name="T13" fmla="*/ 1 h 1391"/>
                  <a:gd name="T14" fmla="*/ 1 w 422"/>
                  <a:gd name="T15" fmla="*/ 1 h 1391"/>
                  <a:gd name="T16" fmla="*/ 1 w 422"/>
                  <a:gd name="T17" fmla="*/ 1 h 1391"/>
                  <a:gd name="T18" fmla="*/ 1 w 422"/>
                  <a:gd name="T19" fmla="*/ 1 h 1391"/>
                  <a:gd name="T20" fmla="*/ 1 w 422"/>
                  <a:gd name="T21" fmla="*/ 1 h 1391"/>
                  <a:gd name="T22" fmla="*/ 1 w 422"/>
                  <a:gd name="T23" fmla="*/ 1 h 1391"/>
                  <a:gd name="T24" fmla="*/ 1 w 422"/>
                  <a:gd name="T25" fmla="*/ 0 h 1391"/>
                  <a:gd name="T26" fmla="*/ 1 w 422"/>
                  <a:gd name="T27" fmla="*/ 1 h 1391"/>
                  <a:gd name="T28" fmla="*/ 1 w 422"/>
                  <a:gd name="T29" fmla="*/ 1 h 1391"/>
                  <a:gd name="T30" fmla="*/ 1 w 422"/>
                  <a:gd name="T31" fmla="*/ 1 h 1391"/>
                  <a:gd name="T32" fmla="*/ 1 w 422"/>
                  <a:gd name="T33" fmla="*/ 1 h 1391"/>
                  <a:gd name="T34" fmla="*/ 1 w 422"/>
                  <a:gd name="T35" fmla="*/ 1 h 1391"/>
                  <a:gd name="T36" fmla="*/ 1 w 422"/>
                  <a:gd name="T37" fmla="*/ 1 h 1391"/>
                  <a:gd name="T38" fmla="*/ 1 w 422"/>
                  <a:gd name="T39" fmla="*/ 1 h 1391"/>
                  <a:gd name="T40" fmla="*/ 1 w 422"/>
                  <a:gd name="T41" fmla="*/ 1 h 1391"/>
                  <a:gd name="T42" fmla="*/ 1 w 422"/>
                  <a:gd name="T43" fmla="*/ 1 h 1391"/>
                  <a:gd name="T44" fmla="*/ 1 w 422"/>
                  <a:gd name="T45" fmla="*/ 1 h 1391"/>
                  <a:gd name="T46" fmla="*/ 0 w 422"/>
                  <a:gd name="T47" fmla="*/ 1 h 1391"/>
                  <a:gd name="T48" fmla="*/ 1 w 422"/>
                  <a:gd name="T49" fmla="*/ 1 h 1391"/>
                  <a:gd name="T50" fmla="*/ 1 w 422"/>
                  <a:gd name="T51" fmla="*/ 1 h 13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2"/>
                  <a:gd name="T79" fmla="*/ 0 h 1391"/>
                  <a:gd name="T80" fmla="*/ 422 w 422"/>
                  <a:gd name="T81" fmla="*/ 1391 h 13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2" h="1391">
                    <a:moveTo>
                      <a:pt x="6" y="731"/>
                    </a:moveTo>
                    <a:lnTo>
                      <a:pt x="82" y="847"/>
                    </a:lnTo>
                    <a:lnTo>
                      <a:pt x="167" y="1058"/>
                    </a:lnTo>
                    <a:lnTo>
                      <a:pt x="198" y="762"/>
                    </a:lnTo>
                    <a:lnTo>
                      <a:pt x="147" y="591"/>
                    </a:lnTo>
                    <a:lnTo>
                      <a:pt x="173" y="500"/>
                    </a:lnTo>
                    <a:lnTo>
                      <a:pt x="153" y="411"/>
                    </a:lnTo>
                    <a:lnTo>
                      <a:pt x="211" y="295"/>
                    </a:lnTo>
                    <a:lnTo>
                      <a:pt x="198" y="193"/>
                    </a:lnTo>
                    <a:lnTo>
                      <a:pt x="160" y="129"/>
                    </a:lnTo>
                    <a:lnTo>
                      <a:pt x="191" y="78"/>
                    </a:lnTo>
                    <a:lnTo>
                      <a:pt x="269" y="71"/>
                    </a:lnTo>
                    <a:lnTo>
                      <a:pt x="236" y="0"/>
                    </a:lnTo>
                    <a:lnTo>
                      <a:pt x="409" y="78"/>
                    </a:lnTo>
                    <a:lnTo>
                      <a:pt x="422" y="680"/>
                    </a:lnTo>
                    <a:lnTo>
                      <a:pt x="365" y="693"/>
                    </a:lnTo>
                    <a:lnTo>
                      <a:pt x="274" y="847"/>
                    </a:lnTo>
                    <a:lnTo>
                      <a:pt x="256" y="1013"/>
                    </a:lnTo>
                    <a:lnTo>
                      <a:pt x="262" y="1127"/>
                    </a:lnTo>
                    <a:lnTo>
                      <a:pt x="327" y="1262"/>
                    </a:lnTo>
                    <a:lnTo>
                      <a:pt x="409" y="1289"/>
                    </a:lnTo>
                    <a:lnTo>
                      <a:pt x="403" y="1391"/>
                    </a:lnTo>
                    <a:lnTo>
                      <a:pt x="167" y="1352"/>
                    </a:lnTo>
                    <a:lnTo>
                      <a:pt x="0" y="1327"/>
                    </a:lnTo>
                    <a:lnTo>
                      <a:pt x="6" y="731"/>
                    </a:lnTo>
                    <a:close/>
                  </a:path>
                </a:pathLst>
              </a:custGeom>
              <a:solidFill>
                <a:srgbClr val="B5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9" name="Freeform 22"/>
              <p:cNvSpPr>
                <a:spLocks/>
              </p:cNvSpPr>
              <p:nvPr/>
            </p:nvSpPr>
            <p:spPr bwMode="auto">
              <a:xfrm>
                <a:off x="697" y="3071"/>
                <a:ext cx="201" cy="160"/>
              </a:xfrm>
              <a:custGeom>
                <a:avLst/>
                <a:gdLst>
                  <a:gd name="T0" fmla="*/ 0 w 403"/>
                  <a:gd name="T1" fmla="*/ 1 h 320"/>
                  <a:gd name="T2" fmla="*/ 0 w 403"/>
                  <a:gd name="T3" fmla="*/ 0 h 320"/>
                  <a:gd name="T4" fmla="*/ 0 w 403"/>
                  <a:gd name="T5" fmla="*/ 1 h 320"/>
                  <a:gd name="T6" fmla="*/ 0 w 403"/>
                  <a:gd name="T7" fmla="*/ 1 h 320"/>
                  <a:gd name="T8" fmla="*/ 0 w 403"/>
                  <a:gd name="T9" fmla="*/ 1 h 320"/>
                  <a:gd name="T10" fmla="*/ 0 w 403"/>
                  <a:gd name="T11" fmla="*/ 1 h 3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3"/>
                  <a:gd name="T19" fmla="*/ 0 h 320"/>
                  <a:gd name="T20" fmla="*/ 403 w 403"/>
                  <a:gd name="T21" fmla="*/ 320 h 3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3" h="320">
                    <a:moveTo>
                      <a:pt x="26" y="51"/>
                    </a:moveTo>
                    <a:lnTo>
                      <a:pt x="160" y="0"/>
                    </a:lnTo>
                    <a:lnTo>
                      <a:pt x="403" y="102"/>
                    </a:lnTo>
                    <a:lnTo>
                      <a:pt x="0" y="320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0" name="Freeform 23"/>
              <p:cNvSpPr>
                <a:spLocks/>
              </p:cNvSpPr>
              <p:nvPr/>
            </p:nvSpPr>
            <p:spPr bwMode="auto">
              <a:xfrm>
                <a:off x="745" y="2866"/>
                <a:ext cx="656" cy="275"/>
              </a:xfrm>
              <a:custGeom>
                <a:avLst/>
                <a:gdLst>
                  <a:gd name="T0" fmla="*/ 0 w 1312"/>
                  <a:gd name="T1" fmla="*/ 1 h 550"/>
                  <a:gd name="T2" fmla="*/ 1 w 1312"/>
                  <a:gd name="T3" fmla="*/ 1 h 550"/>
                  <a:gd name="T4" fmla="*/ 1 w 1312"/>
                  <a:gd name="T5" fmla="*/ 1 h 550"/>
                  <a:gd name="T6" fmla="*/ 1 w 1312"/>
                  <a:gd name="T7" fmla="*/ 1 h 550"/>
                  <a:gd name="T8" fmla="*/ 1 w 1312"/>
                  <a:gd name="T9" fmla="*/ 1 h 550"/>
                  <a:gd name="T10" fmla="*/ 1 w 1312"/>
                  <a:gd name="T11" fmla="*/ 1 h 550"/>
                  <a:gd name="T12" fmla="*/ 1 w 1312"/>
                  <a:gd name="T13" fmla="*/ 1 h 550"/>
                  <a:gd name="T14" fmla="*/ 1 w 1312"/>
                  <a:gd name="T15" fmla="*/ 1 h 550"/>
                  <a:gd name="T16" fmla="*/ 1 w 1312"/>
                  <a:gd name="T17" fmla="*/ 1 h 550"/>
                  <a:gd name="T18" fmla="*/ 1 w 1312"/>
                  <a:gd name="T19" fmla="*/ 0 h 550"/>
                  <a:gd name="T20" fmla="*/ 1 w 1312"/>
                  <a:gd name="T21" fmla="*/ 1 h 550"/>
                  <a:gd name="T22" fmla="*/ 1 w 1312"/>
                  <a:gd name="T23" fmla="*/ 1 h 550"/>
                  <a:gd name="T24" fmla="*/ 0 w 1312"/>
                  <a:gd name="T25" fmla="*/ 1 h 550"/>
                  <a:gd name="T26" fmla="*/ 0 w 1312"/>
                  <a:gd name="T27" fmla="*/ 1 h 5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12"/>
                  <a:gd name="T43" fmla="*/ 0 h 550"/>
                  <a:gd name="T44" fmla="*/ 1312 w 1312"/>
                  <a:gd name="T45" fmla="*/ 550 h 5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12" h="550">
                    <a:moveTo>
                      <a:pt x="0" y="96"/>
                    </a:moveTo>
                    <a:lnTo>
                      <a:pt x="57" y="223"/>
                    </a:lnTo>
                    <a:lnTo>
                      <a:pt x="244" y="276"/>
                    </a:lnTo>
                    <a:lnTo>
                      <a:pt x="467" y="334"/>
                    </a:lnTo>
                    <a:lnTo>
                      <a:pt x="647" y="410"/>
                    </a:lnTo>
                    <a:lnTo>
                      <a:pt x="736" y="410"/>
                    </a:lnTo>
                    <a:lnTo>
                      <a:pt x="749" y="538"/>
                    </a:lnTo>
                    <a:lnTo>
                      <a:pt x="825" y="550"/>
                    </a:lnTo>
                    <a:lnTo>
                      <a:pt x="1132" y="410"/>
                    </a:lnTo>
                    <a:lnTo>
                      <a:pt x="1312" y="0"/>
                    </a:lnTo>
                    <a:lnTo>
                      <a:pt x="742" y="276"/>
                    </a:lnTo>
                    <a:lnTo>
                      <a:pt x="173" y="103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1" name="Freeform 24"/>
              <p:cNvSpPr>
                <a:spLocks/>
              </p:cNvSpPr>
              <p:nvPr/>
            </p:nvSpPr>
            <p:spPr bwMode="auto">
              <a:xfrm>
                <a:off x="1091" y="1569"/>
                <a:ext cx="102" cy="116"/>
              </a:xfrm>
              <a:custGeom>
                <a:avLst/>
                <a:gdLst>
                  <a:gd name="T0" fmla="*/ 0 w 205"/>
                  <a:gd name="T1" fmla="*/ 1 h 231"/>
                  <a:gd name="T2" fmla="*/ 0 w 205"/>
                  <a:gd name="T3" fmla="*/ 1 h 231"/>
                  <a:gd name="T4" fmla="*/ 0 w 205"/>
                  <a:gd name="T5" fmla="*/ 0 h 231"/>
                  <a:gd name="T6" fmla="*/ 0 w 205"/>
                  <a:gd name="T7" fmla="*/ 1 h 231"/>
                  <a:gd name="T8" fmla="*/ 0 w 205"/>
                  <a:gd name="T9" fmla="*/ 1 h 231"/>
                  <a:gd name="T10" fmla="*/ 0 w 205"/>
                  <a:gd name="T11" fmla="*/ 1 h 231"/>
                  <a:gd name="T12" fmla="*/ 0 w 205"/>
                  <a:gd name="T13" fmla="*/ 1 h 231"/>
                  <a:gd name="T14" fmla="*/ 0 w 205"/>
                  <a:gd name="T15" fmla="*/ 1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5"/>
                  <a:gd name="T25" fmla="*/ 0 h 231"/>
                  <a:gd name="T26" fmla="*/ 205 w 205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5" h="231">
                    <a:moveTo>
                      <a:pt x="179" y="231"/>
                    </a:moveTo>
                    <a:lnTo>
                      <a:pt x="205" y="31"/>
                    </a:lnTo>
                    <a:lnTo>
                      <a:pt x="96" y="0"/>
                    </a:lnTo>
                    <a:lnTo>
                      <a:pt x="0" y="31"/>
                    </a:lnTo>
                    <a:lnTo>
                      <a:pt x="14" y="224"/>
                    </a:lnTo>
                    <a:lnTo>
                      <a:pt x="109" y="224"/>
                    </a:lnTo>
                    <a:lnTo>
                      <a:pt x="179" y="231"/>
                    </a:lnTo>
                    <a:close/>
                  </a:path>
                </a:pathLst>
              </a:custGeom>
              <a:solidFill>
                <a:srgbClr val="E5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2" name="Freeform 25"/>
              <p:cNvSpPr>
                <a:spLocks/>
              </p:cNvSpPr>
              <p:nvPr/>
            </p:nvSpPr>
            <p:spPr bwMode="auto">
              <a:xfrm>
                <a:off x="905" y="2053"/>
                <a:ext cx="118" cy="252"/>
              </a:xfrm>
              <a:custGeom>
                <a:avLst/>
                <a:gdLst>
                  <a:gd name="T0" fmla="*/ 1 w 236"/>
                  <a:gd name="T1" fmla="*/ 0 h 505"/>
                  <a:gd name="T2" fmla="*/ 1 w 236"/>
                  <a:gd name="T3" fmla="*/ 0 h 505"/>
                  <a:gd name="T4" fmla="*/ 1 w 236"/>
                  <a:gd name="T5" fmla="*/ 0 h 505"/>
                  <a:gd name="T6" fmla="*/ 1 w 236"/>
                  <a:gd name="T7" fmla="*/ 0 h 505"/>
                  <a:gd name="T8" fmla="*/ 0 w 236"/>
                  <a:gd name="T9" fmla="*/ 0 h 505"/>
                  <a:gd name="T10" fmla="*/ 1 w 236"/>
                  <a:gd name="T11" fmla="*/ 0 h 505"/>
                  <a:gd name="T12" fmla="*/ 1 w 236"/>
                  <a:gd name="T13" fmla="*/ 0 h 505"/>
                  <a:gd name="T14" fmla="*/ 0 w 236"/>
                  <a:gd name="T15" fmla="*/ 0 h 505"/>
                  <a:gd name="T16" fmla="*/ 0 w 236"/>
                  <a:gd name="T17" fmla="*/ 0 h 505"/>
                  <a:gd name="T18" fmla="*/ 1 w 236"/>
                  <a:gd name="T19" fmla="*/ 0 h 505"/>
                  <a:gd name="T20" fmla="*/ 1 w 236"/>
                  <a:gd name="T21" fmla="*/ 0 h 505"/>
                  <a:gd name="T22" fmla="*/ 1 w 236"/>
                  <a:gd name="T23" fmla="*/ 0 h 505"/>
                  <a:gd name="T24" fmla="*/ 1 w 236"/>
                  <a:gd name="T25" fmla="*/ 0 h 505"/>
                  <a:gd name="T26" fmla="*/ 1 w 236"/>
                  <a:gd name="T27" fmla="*/ 0 h 5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6"/>
                  <a:gd name="T43" fmla="*/ 0 h 505"/>
                  <a:gd name="T44" fmla="*/ 236 w 236"/>
                  <a:gd name="T45" fmla="*/ 505 h 5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6" h="505">
                    <a:moveTo>
                      <a:pt x="191" y="0"/>
                    </a:moveTo>
                    <a:lnTo>
                      <a:pt x="140" y="38"/>
                    </a:lnTo>
                    <a:lnTo>
                      <a:pt x="89" y="122"/>
                    </a:lnTo>
                    <a:lnTo>
                      <a:pt x="13" y="134"/>
                    </a:lnTo>
                    <a:lnTo>
                      <a:pt x="0" y="173"/>
                    </a:lnTo>
                    <a:lnTo>
                      <a:pt x="58" y="185"/>
                    </a:lnTo>
                    <a:lnTo>
                      <a:pt x="64" y="287"/>
                    </a:lnTo>
                    <a:lnTo>
                      <a:pt x="0" y="300"/>
                    </a:lnTo>
                    <a:lnTo>
                      <a:pt x="0" y="403"/>
                    </a:lnTo>
                    <a:lnTo>
                      <a:pt x="38" y="505"/>
                    </a:lnTo>
                    <a:lnTo>
                      <a:pt x="185" y="505"/>
                    </a:lnTo>
                    <a:lnTo>
                      <a:pt x="236" y="38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3" name="Freeform 26"/>
              <p:cNvSpPr>
                <a:spLocks/>
              </p:cNvSpPr>
              <p:nvPr/>
            </p:nvSpPr>
            <p:spPr bwMode="auto">
              <a:xfrm>
                <a:off x="1158" y="2020"/>
                <a:ext cx="185" cy="305"/>
              </a:xfrm>
              <a:custGeom>
                <a:avLst/>
                <a:gdLst>
                  <a:gd name="T0" fmla="*/ 0 w 371"/>
                  <a:gd name="T1" fmla="*/ 1 h 609"/>
                  <a:gd name="T2" fmla="*/ 0 w 371"/>
                  <a:gd name="T3" fmla="*/ 1 h 609"/>
                  <a:gd name="T4" fmla="*/ 0 w 371"/>
                  <a:gd name="T5" fmla="*/ 1 h 609"/>
                  <a:gd name="T6" fmla="*/ 0 w 371"/>
                  <a:gd name="T7" fmla="*/ 1 h 609"/>
                  <a:gd name="T8" fmla="*/ 0 w 371"/>
                  <a:gd name="T9" fmla="*/ 1 h 609"/>
                  <a:gd name="T10" fmla="*/ 0 w 371"/>
                  <a:gd name="T11" fmla="*/ 1 h 609"/>
                  <a:gd name="T12" fmla="*/ 0 w 371"/>
                  <a:gd name="T13" fmla="*/ 1 h 609"/>
                  <a:gd name="T14" fmla="*/ 0 w 371"/>
                  <a:gd name="T15" fmla="*/ 1 h 609"/>
                  <a:gd name="T16" fmla="*/ 0 w 371"/>
                  <a:gd name="T17" fmla="*/ 1 h 609"/>
                  <a:gd name="T18" fmla="*/ 0 w 371"/>
                  <a:gd name="T19" fmla="*/ 1 h 609"/>
                  <a:gd name="T20" fmla="*/ 0 w 371"/>
                  <a:gd name="T21" fmla="*/ 1 h 609"/>
                  <a:gd name="T22" fmla="*/ 0 w 371"/>
                  <a:gd name="T23" fmla="*/ 1 h 609"/>
                  <a:gd name="T24" fmla="*/ 0 w 371"/>
                  <a:gd name="T25" fmla="*/ 1 h 609"/>
                  <a:gd name="T26" fmla="*/ 0 w 371"/>
                  <a:gd name="T27" fmla="*/ 1 h 609"/>
                  <a:gd name="T28" fmla="*/ 0 w 371"/>
                  <a:gd name="T29" fmla="*/ 1 h 609"/>
                  <a:gd name="T30" fmla="*/ 0 w 371"/>
                  <a:gd name="T31" fmla="*/ 0 h 609"/>
                  <a:gd name="T32" fmla="*/ 0 w 371"/>
                  <a:gd name="T33" fmla="*/ 1 h 609"/>
                  <a:gd name="T34" fmla="*/ 0 w 371"/>
                  <a:gd name="T35" fmla="*/ 1 h 6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1"/>
                  <a:gd name="T55" fmla="*/ 0 h 609"/>
                  <a:gd name="T56" fmla="*/ 371 w 371"/>
                  <a:gd name="T57" fmla="*/ 609 h 60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1" h="609">
                    <a:moveTo>
                      <a:pt x="307" y="51"/>
                    </a:moveTo>
                    <a:lnTo>
                      <a:pt x="327" y="140"/>
                    </a:lnTo>
                    <a:lnTo>
                      <a:pt x="371" y="249"/>
                    </a:lnTo>
                    <a:lnTo>
                      <a:pt x="371" y="422"/>
                    </a:lnTo>
                    <a:lnTo>
                      <a:pt x="295" y="569"/>
                    </a:lnTo>
                    <a:lnTo>
                      <a:pt x="251" y="609"/>
                    </a:lnTo>
                    <a:lnTo>
                      <a:pt x="40" y="595"/>
                    </a:lnTo>
                    <a:lnTo>
                      <a:pt x="0" y="493"/>
                    </a:lnTo>
                    <a:lnTo>
                      <a:pt x="78" y="473"/>
                    </a:lnTo>
                    <a:lnTo>
                      <a:pt x="64" y="397"/>
                    </a:lnTo>
                    <a:lnTo>
                      <a:pt x="0" y="326"/>
                    </a:lnTo>
                    <a:lnTo>
                      <a:pt x="71" y="295"/>
                    </a:lnTo>
                    <a:lnTo>
                      <a:pt x="109" y="147"/>
                    </a:lnTo>
                    <a:lnTo>
                      <a:pt x="154" y="102"/>
                    </a:lnTo>
                    <a:lnTo>
                      <a:pt x="78" y="26"/>
                    </a:lnTo>
                    <a:lnTo>
                      <a:pt x="205" y="0"/>
                    </a:lnTo>
                    <a:lnTo>
                      <a:pt x="307" y="5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4" name="Freeform 27"/>
              <p:cNvSpPr>
                <a:spLocks/>
              </p:cNvSpPr>
              <p:nvPr/>
            </p:nvSpPr>
            <p:spPr bwMode="auto">
              <a:xfrm>
                <a:off x="847" y="2402"/>
                <a:ext cx="462" cy="179"/>
              </a:xfrm>
              <a:custGeom>
                <a:avLst/>
                <a:gdLst>
                  <a:gd name="T0" fmla="*/ 1 w 923"/>
                  <a:gd name="T1" fmla="*/ 1 h 358"/>
                  <a:gd name="T2" fmla="*/ 0 w 923"/>
                  <a:gd name="T3" fmla="*/ 1 h 358"/>
                  <a:gd name="T4" fmla="*/ 1 w 923"/>
                  <a:gd name="T5" fmla="*/ 1 h 358"/>
                  <a:gd name="T6" fmla="*/ 1 w 923"/>
                  <a:gd name="T7" fmla="*/ 1 h 358"/>
                  <a:gd name="T8" fmla="*/ 1 w 923"/>
                  <a:gd name="T9" fmla="*/ 1 h 358"/>
                  <a:gd name="T10" fmla="*/ 1 w 923"/>
                  <a:gd name="T11" fmla="*/ 1 h 358"/>
                  <a:gd name="T12" fmla="*/ 1 w 923"/>
                  <a:gd name="T13" fmla="*/ 0 h 358"/>
                  <a:gd name="T14" fmla="*/ 1 w 923"/>
                  <a:gd name="T15" fmla="*/ 1 h 358"/>
                  <a:gd name="T16" fmla="*/ 1 w 923"/>
                  <a:gd name="T17" fmla="*/ 1 h 358"/>
                  <a:gd name="T18" fmla="*/ 1 w 923"/>
                  <a:gd name="T19" fmla="*/ 1 h 358"/>
                  <a:gd name="T20" fmla="*/ 1 w 923"/>
                  <a:gd name="T21" fmla="*/ 1 h 358"/>
                  <a:gd name="T22" fmla="*/ 1 w 923"/>
                  <a:gd name="T23" fmla="*/ 1 h 358"/>
                  <a:gd name="T24" fmla="*/ 1 w 923"/>
                  <a:gd name="T25" fmla="*/ 1 h 358"/>
                  <a:gd name="T26" fmla="*/ 1 w 923"/>
                  <a:gd name="T27" fmla="*/ 1 h 358"/>
                  <a:gd name="T28" fmla="*/ 1 w 923"/>
                  <a:gd name="T29" fmla="*/ 1 h 358"/>
                  <a:gd name="T30" fmla="*/ 1 w 923"/>
                  <a:gd name="T31" fmla="*/ 1 h 358"/>
                  <a:gd name="T32" fmla="*/ 1 w 923"/>
                  <a:gd name="T33" fmla="*/ 1 h 358"/>
                  <a:gd name="T34" fmla="*/ 1 w 923"/>
                  <a:gd name="T35" fmla="*/ 1 h 358"/>
                  <a:gd name="T36" fmla="*/ 1 w 923"/>
                  <a:gd name="T37" fmla="*/ 1 h 358"/>
                  <a:gd name="T38" fmla="*/ 1 w 923"/>
                  <a:gd name="T39" fmla="*/ 1 h 358"/>
                  <a:gd name="T40" fmla="*/ 1 w 923"/>
                  <a:gd name="T41" fmla="*/ 1 h 358"/>
                  <a:gd name="T42" fmla="*/ 1 w 923"/>
                  <a:gd name="T43" fmla="*/ 1 h 358"/>
                  <a:gd name="T44" fmla="*/ 1 w 923"/>
                  <a:gd name="T45" fmla="*/ 1 h 358"/>
                  <a:gd name="T46" fmla="*/ 1 w 923"/>
                  <a:gd name="T47" fmla="*/ 1 h 358"/>
                  <a:gd name="T48" fmla="*/ 1 w 923"/>
                  <a:gd name="T49" fmla="*/ 1 h 358"/>
                  <a:gd name="T50" fmla="*/ 1 w 923"/>
                  <a:gd name="T51" fmla="*/ 1 h 358"/>
                  <a:gd name="T52" fmla="*/ 1 w 923"/>
                  <a:gd name="T53" fmla="*/ 1 h 358"/>
                  <a:gd name="T54" fmla="*/ 1 w 923"/>
                  <a:gd name="T55" fmla="*/ 1 h 3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23"/>
                  <a:gd name="T85" fmla="*/ 0 h 358"/>
                  <a:gd name="T86" fmla="*/ 923 w 923"/>
                  <a:gd name="T87" fmla="*/ 358 h 3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23" h="358">
                    <a:moveTo>
                      <a:pt x="91" y="185"/>
                    </a:moveTo>
                    <a:lnTo>
                      <a:pt x="0" y="122"/>
                    </a:lnTo>
                    <a:lnTo>
                      <a:pt x="147" y="38"/>
                    </a:lnTo>
                    <a:lnTo>
                      <a:pt x="405" y="13"/>
                    </a:lnTo>
                    <a:lnTo>
                      <a:pt x="666" y="65"/>
                    </a:lnTo>
                    <a:lnTo>
                      <a:pt x="672" y="7"/>
                    </a:lnTo>
                    <a:lnTo>
                      <a:pt x="801" y="0"/>
                    </a:lnTo>
                    <a:lnTo>
                      <a:pt x="923" y="58"/>
                    </a:lnTo>
                    <a:lnTo>
                      <a:pt x="916" y="198"/>
                    </a:lnTo>
                    <a:lnTo>
                      <a:pt x="845" y="218"/>
                    </a:lnTo>
                    <a:lnTo>
                      <a:pt x="839" y="327"/>
                    </a:lnTo>
                    <a:lnTo>
                      <a:pt x="775" y="269"/>
                    </a:lnTo>
                    <a:lnTo>
                      <a:pt x="743" y="192"/>
                    </a:lnTo>
                    <a:lnTo>
                      <a:pt x="692" y="180"/>
                    </a:lnTo>
                    <a:lnTo>
                      <a:pt x="628" y="249"/>
                    </a:lnTo>
                    <a:lnTo>
                      <a:pt x="621" y="358"/>
                    </a:lnTo>
                    <a:lnTo>
                      <a:pt x="532" y="320"/>
                    </a:lnTo>
                    <a:lnTo>
                      <a:pt x="474" y="269"/>
                    </a:lnTo>
                    <a:lnTo>
                      <a:pt x="519" y="192"/>
                    </a:lnTo>
                    <a:lnTo>
                      <a:pt x="461" y="192"/>
                    </a:lnTo>
                    <a:lnTo>
                      <a:pt x="372" y="276"/>
                    </a:lnTo>
                    <a:lnTo>
                      <a:pt x="372" y="225"/>
                    </a:lnTo>
                    <a:lnTo>
                      <a:pt x="301" y="205"/>
                    </a:lnTo>
                    <a:lnTo>
                      <a:pt x="276" y="294"/>
                    </a:lnTo>
                    <a:lnTo>
                      <a:pt x="205" y="243"/>
                    </a:lnTo>
                    <a:lnTo>
                      <a:pt x="193" y="160"/>
                    </a:lnTo>
                    <a:lnTo>
                      <a:pt x="91" y="18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5" name="Freeform 28"/>
              <p:cNvSpPr>
                <a:spLocks/>
              </p:cNvSpPr>
              <p:nvPr/>
            </p:nvSpPr>
            <p:spPr bwMode="auto">
              <a:xfrm>
                <a:off x="857" y="2648"/>
                <a:ext cx="157" cy="77"/>
              </a:xfrm>
              <a:custGeom>
                <a:avLst/>
                <a:gdLst>
                  <a:gd name="T0" fmla="*/ 0 w 314"/>
                  <a:gd name="T1" fmla="*/ 1 h 153"/>
                  <a:gd name="T2" fmla="*/ 1 w 314"/>
                  <a:gd name="T3" fmla="*/ 1 h 153"/>
                  <a:gd name="T4" fmla="*/ 1 w 314"/>
                  <a:gd name="T5" fmla="*/ 0 h 153"/>
                  <a:gd name="T6" fmla="*/ 1 w 314"/>
                  <a:gd name="T7" fmla="*/ 1 h 153"/>
                  <a:gd name="T8" fmla="*/ 1 w 314"/>
                  <a:gd name="T9" fmla="*/ 1 h 153"/>
                  <a:gd name="T10" fmla="*/ 1 w 314"/>
                  <a:gd name="T11" fmla="*/ 1 h 153"/>
                  <a:gd name="T12" fmla="*/ 1 w 314"/>
                  <a:gd name="T13" fmla="*/ 1 h 153"/>
                  <a:gd name="T14" fmla="*/ 0 w 314"/>
                  <a:gd name="T15" fmla="*/ 1 h 153"/>
                  <a:gd name="T16" fmla="*/ 0 w 314"/>
                  <a:gd name="T17" fmla="*/ 1 h 1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4"/>
                  <a:gd name="T28" fmla="*/ 0 h 153"/>
                  <a:gd name="T29" fmla="*/ 314 w 314"/>
                  <a:gd name="T30" fmla="*/ 153 h 1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4" h="153">
                    <a:moveTo>
                      <a:pt x="0" y="153"/>
                    </a:moveTo>
                    <a:lnTo>
                      <a:pt x="121" y="44"/>
                    </a:lnTo>
                    <a:lnTo>
                      <a:pt x="243" y="0"/>
                    </a:lnTo>
                    <a:lnTo>
                      <a:pt x="314" y="75"/>
                    </a:lnTo>
                    <a:lnTo>
                      <a:pt x="301" y="122"/>
                    </a:lnTo>
                    <a:lnTo>
                      <a:pt x="230" y="82"/>
                    </a:lnTo>
                    <a:lnTo>
                      <a:pt x="116" y="102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6" name="Freeform 29"/>
              <p:cNvSpPr>
                <a:spLocks/>
              </p:cNvSpPr>
              <p:nvPr/>
            </p:nvSpPr>
            <p:spPr bwMode="auto">
              <a:xfrm>
                <a:off x="1101" y="2706"/>
                <a:ext cx="223" cy="160"/>
              </a:xfrm>
              <a:custGeom>
                <a:avLst/>
                <a:gdLst>
                  <a:gd name="T0" fmla="*/ 0 w 447"/>
                  <a:gd name="T1" fmla="*/ 1 h 320"/>
                  <a:gd name="T2" fmla="*/ 0 w 447"/>
                  <a:gd name="T3" fmla="*/ 1 h 320"/>
                  <a:gd name="T4" fmla="*/ 0 w 447"/>
                  <a:gd name="T5" fmla="*/ 1 h 320"/>
                  <a:gd name="T6" fmla="*/ 0 w 447"/>
                  <a:gd name="T7" fmla="*/ 1 h 320"/>
                  <a:gd name="T8" fmla="*/ 0 w 447"/>
                  <a:gd name="T9" fmla="*/ 1 h 320"/>
                  <a:gd name="T10" fmla="*/ 0 w 447"/>
                  <a:gd name="T11" fmla="*/ 0 h 320"/>
                  <a:gd name="T12" fmla="*/ 0 w 447"/>
                  <a:gd name="T13" fmla="*/ 1 h 320"/>
                  <a:gd name="T14" fmla="*/ 0 w 447"/>
                  <a:gd name="T15" fmla="*/ 1 h 320"/>
                  <a:gd name="T16" fmla="*/ 0 w 447"/>
                  <a:gd name="T17" fmla="*/ 1 h 320"/>
                  <a:gd name="T18" fmla="*/ 0 w 447"/>
                  <a:gd name="T19" fmla="*/ 1 h 320"/>
                  <a:gd name="T20" fmla="*/ 0 w 447"/>
                  <a:gd name="T21" fmla="*/ 1 h 320"/>
                  <a:gd name="T22" fmla="*/ 0 w 447"/>
                  <a:gd name="T23" fmla="*/ 1 h 320"/>
                  <a:gd name="T24" fmla="*/ 0 w 447"/>
                  <a:gd name="T25" fmla="*/ 1 h 320"/>
                  <a:gd name="T26" fmla="*/ 0 w 447"/>
                  <a:gd name="T27" fmla="*/ 1 h 320"/>
                  <a:gd name="T28" fmla="*/ 0 w 447"/>
                  <a:gd name="T29" fmla="*/ 1 h 3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7"/>
                  <a:gd name="T46" fmla="*/ 0 h 320"/>
                  <a:gd name="T47" fmla="*/ 447 w 447"/>
                  <a:gd name="T48" fmla="*/ 320 h 3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7" h="320">
                    <a:moveTo>
                      <a:pt x="0" y="300"/>
                    </a:moveTo>
                    <a:lnTo>
                      <a:pt x="165" y="205"/>
                    </a:lnTo>
                    <a:lnTo>
                      <a:pt x="230" y="121"/>
                    </a:lnTo>
                    <a:lnTo>
                      <a:pt x="312" y="51"/>
                    </a:lnTo>
                    <a:lnTo>
                      <a:pt x="256" y="25"/>
                    </a:lnTo>
                    <a:lnTo>
                      <a:pt x="365" y="0"/>
                    </a:lnTo>
                    <a:lnTo>
                      <a:pt x="428" y="7"/>
                    </a:lnTo>
                    <a:lnTo>
                      <a:pt x="447" y="69"/>
                    </a:lnTo>
                    <a:lnTo>
                      <a:pt x="365" y="63"/>
                    </a:lnTo>
                    <a:lnTo>
                      <a:pt x="287" y="116"/>
                    </a:lnTo>
                    <a:lnTo>
                      <a:pt x="198" y="218"/>
                    </a:lnTo>
                    <a:lnTo>
                      <a:pt x="140" y="287"/>
                    </a:lnTo>
                    <a:lnTo>
                      <a:pt x="63" y="32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Freeform 30"/>
              <p:cNvSpPr>
                <a:spLocks/>
              </p:cNvSpPr>
              <p:nvPr/>
            </p:nvSpPr>
            <p:spPr bwMode="auto">
              <a:xfrm>
                <a:off x="524" y="2761"/>
                <a:ext cx="944" cy="255"/>
              </a:xfrm>
              <a:custGeom>
                <a:avLst/>
                <a:gdLst>
                  <a:gd name="T0" fmla="*/ 1 w 1887"/>
                  <a:gd name="T1" fmla="*/ 0 h 512"/>
                  <a:gd name="T2" fmla="*/ 0 w 1887"/>
                  <a:gd name="T3" fmla="*/ 0 h 512"/>
                  <a:gd name="T4" fmla="*/ 1 w 1887"/>
                  <a:gd name="T5" fmla="*/ 0 h 512"/>
                  <a:gd name="T6" fmla="*/ 1 w 1887"/>
                  <a:gd name="T7" fmla="*/ 0 h 512"/>
                  <a:gd name="T8" fmla="*/ 1 w 1887"/>
                  <a:gd name="T9" fmla="*/ 0 h 512"/>
                  <a:gd name="T10" fmla="*/ 1 w 1887"/>
                  <a:gd name="T11" fmla="*/ 0 h 512"/>
                  <a:gd name="T12" fmla="*/ 1 w 1887"/>
                  <a:gd name="T13" fmla="*/ 0 h 512"/>
                  <a:gd name="T14" fmla="*/ 1 w 1887"/>
                  <a:gd name="T15" fmla="*/ 0 h 512"/>
                  <a:gd name="T16" fmla="*/ 1 w 1887"/>
                  <a:gd name="T17" fmla="*/ 0 h 512"/>
                  <a:gd name="T18" fmla="*/ 1 w 1887"/>
                  <a:gd name="T19" fmla="*/ 0 h 512"/>
                  <a:gd name="T20" fmla="*/ 1 w 1887"/>
                  <a:gd name="T21" fmla="*/ 0 h 512"/>
                  <a:gd name="T22" fmla="*/ 1 w 1887"/>
                  <a:gd name="T23" fmla="*/ 0 h 512"/>
                  <a:gd name="T24" fmla="*/ 1 w 1887"/>
                  <a:gd name="T25" fmla="*/ 0 h 512"/>
                  <a:gd name="T26" fmla="*/ 1 w 1887"/>
                  <a:gd name="T27" fmla="*/ 0 h 512"/>
                  <a:gd name="T28" fmla="*/ 1 w 1887"/>
                  <a:gd name="T29" fmla="*/ 0 h 512"/>
                  <a:gd name="T30" fmla="*/ 1 w 1887"/>
                  <a:gd name="T31" fmla="*/ 0 h 512"/>
                  <a:gd name="T32" fmla="*/ 1 w 1887"/>
                  <a:gd name="T33" fmla="*/ 0 h 512"/>
                  <a:gd name="T34" fmla="*/ 1 w 1887"/>
                  <a:gd name="T35" fmla="*/ 0 h 512"/>
                  <a:gd name="T36" fmla="*/ 1 w 1887"/>
                  <a:gd name="T37" fmla="*/ 0 h 5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7"/>
                  <a:gd name="T58" fmla="*/ 0 h 512"/>
                  <a:gd name="T59" fmla="*/ 1887 w 1887"/>
                  <a:gd name="T60" fmla="*/ 512 h 5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7" h="512">
                    <a:moveTo>
                      <a:pt x="82" y="198"/>
                    </a:moveTo>
                    <a:lnTo>
                      <a:pt x="0" y="172"/>
                    </a:lnTo>
                    <a:lnTo>
                      <a:pt x="64" y="69"/>
                    </a:lnTo>
                    <a:lnTo>
                      <a:pt x="972" y="300"/>
                    </a:lnTo>
                    <a:lnTo>
                      <a:pt x="1157" y="371"/>
                    </a:lnTo>
                    <a:lnTo>
                      <a:pt x="1644" y="147"/>
                    </a:lnTo>
                    <a:lnTo>
                      <a:pt x="1542" y="102"/>
                    </a:lnTo>
                    <a:lnTo>
                      <a:pt x="1471" y="69"/>
                    </a:lnTo>
                    <a:lnTo>
                      <a:pt x="1593" y="0"/>
                    </a:lnTo>
                    <a:lnTo>
                      <a:pt x="1702" y="7"/>
                    </a:lnTo>
                    <a:lnTo>
                      <a:pt x="1657" y="63"/>
                    </a:lnTo>
                    <a:lnTo>
                      <a:pt x="1773" y="96"/>
                    </a:lnTo>
                    <a:lnTo>
                      <a:pt x="1887" y="58"/>
                    </a:lnTo>
                    <a:lnTo>
                      <a:pt x="1868" y="147"/>
                    </a:lnTo>
                    <a:lnTo>
                      <a:pt x="1126" y="512"/>
                    </a:lnTo>
                    <a:lnTo>
                      <a:pt x="569" y="300"/>
                    </a:lnTo>
                    <a:lnTo>
                      <a:pt x="276" y="256"/>
                    </a:lnTo>
                    <a:lnTo>
                      <a:pt x="82" y="1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8" name="Freeform 31"/>
              <p:cNvSpPr>
                <a:spLocks/>
              </p:cNvSpPr>
              <p:nvPr/>
            </p:nvSpPr>
            <p:spPr bwMode="auto">
              <a:xfrm>
                <a:off x="969" y="2715"/>
                <a:ext cx="83" cy="39"/>
              </a:xfrm>
              <a:custGeom>
                <a:avLst/>
                <a:gdLst>
                  <a:gd name="T0" fmla="*/ 0 w 165"/>
                  <a:gd name="T1" fmla="*/ 1 h 78"/>
                  <a:gd name="T2" fmla="*/ 1 w 165"/>
                  <a:gd name="T3" fmla="*/ 0 h 78"/>
                  <a:gd name="T4" fmla="*/ 1 w 165"/>
                  <a:gd name="T5" fmla="*/ 1 h 78"/>
                  <a:gd name="T6" fmla="*/ 0 w 165"/>
                  <a:gd name="T7" fmla="*/ 1 h 78"/>
                  <a:gd name="T8" fmla="*/ 0 w 165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78"/>
                  <a:gd name="T17" fmla="*/ 165 w 165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78">
                    <a:moveTo>
                      <a:pt x="0" y="58"/>
                    </a:moveTo>
                    <a:lnTo>
                      <a:pt x="120" y="0"/>
                    </a:lnTo>
                    <a:lnTo>
                      <a:pt x="165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Freeform 32"/>
              <p:cNvSpPr>
                <a:spLocks/>
              </p:cNvSpPr>
              <p:nvPr/>
            </p:nvSpPr>
            <p:spPr bwMode="auto">
              <a:xfrm>
                <a:off x="883" y="2754"/>
                <a:ext cx="211" cy="92"/>
              </a:xfrm>
              <a:custGeom>
                <a:avLst/>
                <a:gdLst>
                  <a:gd name="T0" fmla="*/ 0 w 423"/>
                  <a:gd name="T1" fmla="*/ 0 h 185"/>
                  <a:gd name="T2" fmla="*/ 0 w 423"/>
                  <a:gd name="T3" fmla="*/ 0 h 185"/>
                  <a:gd name="T4" fmla="*/ 0 w 423"/>
                  <a:gd name="T5" fmla="*/ 0 h 185"/>
                  <a:gd name="T6" fmla="*/ 0 w 423"/>
                  <a:gd name="T7" fmla="*/ 0 h 185"/>
                  <a:gd name="T8" fmla="*/ 0 w 423"/>
                  <a:gd name="T9" fmla="*/ 0 h 185"/>
                  <a:gd name="T10" fmla="*/ 0 w 423"/>
                  <a:gd name="T11" fmla="*/ 0 h 185"/>
                  <a:gd name="T12" fmla="*/ 0 w 423"/>
                  <a:gd name="T13" fmla="*/ 0 h 185"/>
                  <a:gd name="T14" fmla="*/ 0 w 423"/>
                  <a:gd name="T15" fmla="*/ 0 h 1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3"/>
                  <a:gd name="T25" fmla="*/ 0 h 185"/>
                  <a:gd name="T26" fmla="*/ 423 w 423"/>
                  <a:gd name="T27" fmla="*/ 185 h 1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3" h="185">
                    <a:moveTo>
                      <a:pt x="0" y="51"/>
                    </a:moveTo>
                    <a:lnTo>
                      <a:pt x="109" y="0"/>
                    </a:lnTo>
                    <a:lnTo>
                      <a:pt x="423" y="64"/>
                    </a:lnTo>
                    <a:lnTo>
                      <a:pt x="327" y="96"/>
                    </a:lnTo>
                    <a:lnTo>
                      <a:pt x="301" y="173"/>
                    </a:lnTo>
                    <a:lnTo>
                      <a:pt x="167" y="18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Freeform 33"/>
              <p:cNvSpPr>
                <a:spLocks/>
              </p:cNvSpPr>
              <p:nvPr/>
            </p:nvSpPr>
            <p:spPr bwMode="auto">
              <a:xfrm>
                <a:off x="1241" y="2090"/>
                <a:ext cx="121" cy="222"/>
              </a:xfrm>
              <a:custGeom>
                <a:avLst/>
                <a:gdLst>
                  <a:gd name="T0" fmla="*/ 1 w 242"/>
                  <a:gd name="T1" fmla="*/ 1 h 442"/>
                  <a:gd name="T2" fmla="*/ 1 w 242"/>
                  <a:gd name="T3" fmla="*/ 1 h 442"/>
                  <a:gd name="T4" fmla="*/ 1 w 242"/>
                  <a:gd name="T5" fmla="*/ 1 h 442"/>
                  <a:gd name="T6" fmla="*/ 0 w 242"/>
                  <a:gd name="T7" fmla="*/ 1 h 442"/>
                  <a:gd name="T8" fmla="*/ 1 w 242"/>
                  <a:gd name="T9" fmla="*/ 1 h 442"/>
                  <a:gd name="T10" fmla="*/ 1 w 242"/>
                  <a:gd name="T11" fmla="*/ 1 h 442"/>
                  <a:gd name="T12" fmla="*/ 1 w 242"/>
                  <a:gd name="T13" fmla="*/ 1 h 442"/>
                  <a:gd name="T14" fmla="*/ 1 w 242"/>
                  <a:gd name="T15" fmla="*/ 1 h 442"/>
                  <a:gd name="T16" fmla="*/ 1 w 242"/>
                  <a:gd name="T17" fmla="*/ 1 h 442"/>
                  <a:gd name="T18" fmla="*/ 1 w 242"/>
                  <a:gd name="T19" fmla="*/ 0 h 442"/>
                  <a:gd name="T20" fmla="*/ 1 w 242"/>
                  <a:gd name="T21" fmla="*/ 1 h 442"/>
                  <a:gd name="T22" fmla="*/ 1 w 242"/>
                  <a:gd name="T23" fmla="*/ 1 h 4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2"/>
                  <a:gd name="T37" fmla="*/ 0 h 442"/>
                  <a:gd name="T38" fmla="*/ 242 w 242"/>
                  <a:gd name="T39" fmla="*/ 442 h 4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2" h="442">
                    <a:moveTo>
                      <a:pt x="122" y="7"/>
                    </a:moveTo>
                    <a:lnTo>
                      <a:pt x="57" y="46"/>
                    </a:lnTo>
                    <a:lnTo>
                      <a:pt x="13" y="155"/>
                    </a:lnTo>
                    <a:lnTo>
                      <a:pt x="0" y="295"/>
                    </a:lnTo>
                    <a:lnTo>
                      <a:pt x="31" y="385"/>
                    </a:lnTo>
                    <a:lnTo>
                      <a:pt x="71" y="442"/>
                    </a:lnTo>
                    <a:lnTo>
                      <a:pt x="160" y="391"/>
                    </a:lnTo>
                    <a:lnTo>
                      <a:pt x="242" y="206"/>
                    </a:lnTo>
                    <a:lnTo>
                      <a:pt x="204" y="26"/>
                    </a:lnTo>
                    <a:lnTo>
                      <a:pt x="160" y="0"/>
                    </a:ln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1" name="Freeform 34"/>
              <p:cNvSpPr>
                <a:spLocks/>
              </p:cNvSpPr>
              <p:nvPr/>
            </p:nvSpPr>
            <p:spPr bwMode="auto">
              <a:xfrm>
                <a:off x="959" y="2075"/>
                <a:ext cx="48" cy="230"/>
              </a:xfrm>
              <a:custGeom>
                <a:avLst/>
                <a:gdLst>
                  <a:gd name="T0" fmla="*/ 1 w 96"/>
                  <a:gd name="T1" fmla="*/ 0 h 460"/>
                  <a:gd name="T2" fmla="*/ 1 w 96"/>
                  <a:gd name="T3" fmla="*/ 1 h 460"/>
                  <a:gd name="T4" fmla="*/ 0 w 96"/>
                  <a:gd name="T5" fmla="*/ 1 h 460"/>
                  <a:gd name="T6" fmla="*/ 1 w 96"/>
                  <a:gd name="T7" fmla="*/ 1 h 460"/>
                  <a:gd name="T8" fmla="*/ 1 w 96"/>
                  <a:gd name="T9" fmla="*/ 1 h 460"/>
                  <a:gd name="T10" fmla="*/ 1 w 96"/>
                  <a:gd name="T11" fmla="*/ 0 h 460"/>
                  <a:gd name="T12" fmla="*/ 1 w 96"/>
                  <a:gd name="T13" fmla="*/ 0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460"/>
                  <a:gd name="T23" fmla="*/ 96 w 96"/>
                  <a:gd name="T24" fmla="*/ 460 h 4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460">
                    <a:moveTo>
                      <a:pt x="96" y="0"/>
                    </a:moveTo>
                    <a:lnTo>
                      <a:pt x="31" y="89"/>
                    </a:lnTo>
                    <a:lnTo>
                      <a:pt x="0" y="224"/>
                    </a:lnTo>
                    <a:lnTo>
                      <a:pt x="31" y="409"/>
                    </a:lnTo>
                    <a:lnTo>
                      <a:pt x="76" y="46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2" name="Freeform 35"/>
              <p:cNvSpPr>
                <a:spLocks/>
              </p:cNvSpPr>
              <p:nvPr/>
            </p:nvSpPr>
            <p:spPr bwMode="auto">
              <a:xfrm>
                <a:off x="1116" y="2789"/>
                <a:ext cx="352" cy="215"/>
              </a:xfrm>
              <a:custGeom>
                <a:avLst/>
                <a:gdLst>
                  <a:gd name="T0" fmla="*/ 0 w 704"/>
                  <a:gd name="T1" fmla="*/ 1 h 429"/>
                  <a:gd name="T2" fmla="*/ 1 w 704"/>
                  <a:gd name="T3" fmla="*/ 1 h 429"/>
                  <a:gd name="T4" fmla="*/ 1 w 704"/>
                  <a:gd name="T5" fmla="*/ 0 h 429"/>
                  <a:gd name="T6" fmla="*/ 1 w 704"/>
                  <a:gd name="T7" fmla="*/ 1 h 429"/>
                  <a:gd name="T8" fmla="*/ 1 w 704"/>
                  <a:gd name="T9" fmla="*/ 1 h 429"/>
                  <a:gd name="T10" fmla="*/ 0 w 704"/>
                  <a:gd name="T11" fmla="*/ 1 h 429"/>
                  <a:gd name="T12" fmla="*/ 0 w 704"/>
                  <a:gd name="T13" fmla="*/ 1 h 4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4"/>
                  <a:gd name="T22" fmla="*/ 0 h 429"/>
                  <a:gd name="T23" fmla="*/ 704 w 704"/>
                  <a:gd name="T24" fmla="*/ 429 h 4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4" h="429">
                    <a:moveTo>
                      <a:pt x="0" y="429"/>
                    </a:moveTo>
                    <a:lnTo>
                      <a:pt x="20" y="320"/>
                    </a:lnTo>
                    <a:lnTo>
                      <a:pt x="704" y="0"/>
                    </a:lnTo>
                    <a:lnTo>
                      <a:pt x="685" y="89"/>
                    </a:lnTo>
                    <a:lnTo>
                      <a:pt x="225" y="320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3" name="Freeform 36"/>
              <p:cNvSpPr>
                <a:spLocks/>
              </p:cNvSpPr>
              <p:nvPr/>
            </p:nvSpPr>
            <p:spPr bwMode="auto">
              <a:xfrm>
                <a:off x="1110" y="1588"/>
                <a:ext cx="76" cy="97"/>
              </a:xfrm>
              <a:custGeom>
                <a:avLst/>
                <a:gdLst>
                  <a:gd name="T0" fmla="*/ 0 w 154"/>
                  <a:gd name="T1" fmla="*/ 1 h 193"/>
                  <a:gd name="T2" fmla="*/ 0 w 154"/>
                  <a:gd name="T3" fmla="*/ 1 h 193"/>
                  <a:gd name="T4" fmla="*/ 0 w 154"/>
                  <a:gd name="T5" fmla="*/ 1 h 193"/>
                  <a:gd name="T6" fmla="*/ 0 w 154"/>
                  <a:gd name="T7" fmla="*/ 0 h 193"/>
                  <a:gd name="T8" fmla="*/ 0 w 154"/>
                  <a:gd name="T9" fmla="*/ 1 h 193"/>
                  <a:gd name="T10" fmla="*/ 0 w 154"/>
                  <a:gd name="T11" fmla="*/ 1 h 193"/>
                  <a:gd name="T12" fmla="*/ 0 w 154"/>
                  <a:gd name="T13" fmla="*/ 1 h 193"/>
                  <a:gd name="T14" fmla="*/ 0 w 154"/>
                  <a:gd name="T15" fmla="*/ 1 h 193"/>
                  <a:gd name="T16" fmla="*/ 0 w 154"/>
                  <a:gd name="T17" fmla="*/ 1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93"/>
                  <a:gd name="T29" fmla="*/ 154 w 154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93">
                    <a:moveTo>
                      <a:pt x="13" y="180"/>
                    </a:moveTo>
                    <a:lnTo>
                      <a:pt x="20" y="64"/>
                    </a:lnTo>
                    <a:lnTo>
                      <a:pt x="0" y="7"/>
                    </a:lnTo>
                    <a:lnTo>
                      <a:pt x="83" y="0"/>
                    </a:lnTo>
                    <a:lnTo>
                      <a:pt x="136" y="20"/>
                    </a:lnTo>
                    <a:lnTo>
                      <a:pt x="154" y="58"/>
                    </a:lnTo>
                    <a:lnTo>
                      <a:pt x="141" y="193"/>
                    </a:lnTo>
                    <a:lnTo>
                      <a:pt x="13" y="18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4" name="Freeform 37"/>
              <p:cNvSpPr>
                <a:spLocks/>
              </p:cNvSpPr>
              <p:nvPr/>
            </p:nvSpPr>
            <p:spPr bwMode="auto">
              <a:xfrm>
                <a:off x="1116" y="1761"/>
                <a:ext cx="84" cy="349"/>
              </a:xfrm>
              <a:custGeom>
                <a:avLst/>
                <a:gdLst>
                  <a:gd name="T0" fmla="*/ 1 w 167"/>
                  <a:gd name="T1" fmla="*/ 0 h 698"/>
                  <a:gd name="T2" fmla="*/ 1 w 167"/>
                  <a:gd name="T3" fmla="*/ 1 h 698"/>
                  <a:gd name="T4" fmla="*/ 1 w 167"/>
                  <a:gd name="T5" fmla="*/ 1 h 698"/>
                  <a:gd name="T6" fmla="*/ 1 w 167"/>
                  <a:gd name="T7" fmla="*/ 1 h 698"/>
                  <a:gd name="T8" fmla="*/ 1 w 167"/>
                  <a:gd name="T9" fmla="*/ 1 h 698"/>
                  <a:gd name="T10" fmla="*/ 1 w 167"/>
                  <a:gd name="T11" fmla="*/ 1 h 698"/>
                  <a:gd name="T12" fmla="*/ 1 w 167"/>
                  <a:gd name="T13" fmla="*/ 1 h 698"/>
                  <a:gd name="T14" fmla="*/ 0 w 167"/>
                  <a:gd name="T15" fmla="*/ 1 h 698"/>
                  <a:gd name="T16" fmla="*/ 1 w 167"/>
                  <a:gd name="T17" fmla="*/ 1 h 698"/>
                  <a:gd name="T18" fmla="*/ 1 w 167"/>
                  <a:gd name="T19" fmla="*/ 1 h 698"/>
                  <a:gd name="T20" fmla="*/ 1 w 167"/>
                  <a:gd name="T21" fmla="*/ 1 h 698"/>
                  <a:gd name="T22" fmla="*/ 1 w 167"/>
                  <a:gd name="T23" fmla="*/ 1 h 698"/>
                  <a:gd name="T24" fmla="*/ 1 w 167"/>
                  <a:gd name="T25" fmla="*/ 1 h 698"/>
                  <a:gd name="T26" fmla="*/ 1 w 167"/>
                  <a:gd name="T27" fmla="*/ 1 h 698"/>
                  <a:gd name="T28" fmla="*/ 1 w 167"/>
                  <a:gd name="T29" fmla="*/ 0 h 698"/>
                  <a:gd name="T30" fmla="*/ 1 w 167"/>
                  <a:gd name="T31" fmla="*/ 0 h 6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7"/>
                  <a:gd name="T49" fmla="*/ 0 h 698"/>
                  <a:gd name="T50" fmla="*/ 167 w 167"/>
                  <a:gd name="T51" fmla="*/ 698 h 6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7" h="698">
                    <a:moveTo>
                      <a:pt x="70" y="0"/>
                    </a:moveTo>
                    <a:lnTo>
                      <a:pt x="154" y="11"/>
                    </a:lnTo>
                    <a:lnTo>
                      <a:pt x="167" y="133"/>
                    </a:lnTo>
                    <a:lnTo>
                      <a:pt x="147" y="224"/>
                    </a:lnTo>
                    <a:lnTo>
                      <a:pt x="116" y="331"/>
                    </a:lnTo>
                    <a:lnTo>
                      <a:pt x="161" y="544"/>
                    </a:lnTo>
                    <a:lnTo>
                      <a:pt x="70" y="698"/>
                    </a:lnTo>
                    <a:lnTo>
                      <a:pt x="0" y="491"/>
                    </a:lnTo>
                    <a:lnTo>
                      <a:pt x="52" y="331"/>
                    </a:lnTo>
                    <a:lnTo>
                      <a:pt x="27" y="269"/>
                    </a:lnTo>
                    <a:lnTo>
                      <a:pt x="96" y="153"/>
                    </a:lnTo>
                    <a:lnTo>
                      <a:pt x="52" y="95"/>
                    </a:lnTo>
                    <a:lnTo>
                      <a:pt x="83" y="57"/>
                    </a:lnTo>
                    <a:lnTo>
                      <a:pt x="27" y="1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Freeform 38"/>
              <p:cNvSpPr>
                <a:spLocks/>
              </p:cNvSpPr>
              <p:nvPr/>
            </p:nvSpPr>
            <p:spPr bwMode="auto">
              <a:xfrm>
                <a:off x="1139" y="2251"/>
                <a:ext cx="80" cy="132"/>
              </a:xfrm>
              <a:custGeom>
                <a:avLst/>
                <a:gdLst>
                  <a:gd name="T0" fmla="*/ 1 w 160"/>
                  <a:gd name="T1" fmla="*/ 0 h 264"/>
                  <a:gd name="T2" fmla="*/ 0 w 160"/>
                  <a:gd name="T3" fmla="*/ 1 h 264"/>
                  <a:gd name="T4" fmla="*/ 1 w 160"/>
                  <a:gd name="T5" fmla="*/ 1 h 264"/>
                  <a:gd name="T6" fmla="*/ 1 w 160"/>
                  <a:gd name="T7" fmla="*/ 1 h 264"/>
                  <a:gd name="T8" fmla="*/ 1 w 160"/>
                  <a:gd name="T9" fmla="*/ 1 h 264"/>
                  <a:gd name="T10" fmla="*/ 1 w 160"/>
                  <a:gd name="T11" fmla="*/ 0 h 264"/>
                  <a:gd name="T12" fmla="*/ 1 w 160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264"/>
                  <a:gd name="T23" fmla="*/ 160 w 160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264">
                    <a:moveTo>
                      <a:pt x="13" y="0"/>
                    </a:moveTo>
                    <a:lnTo>
                      <a:pt x="0" y="251"/>
                    </a:lnTo>
                    <a:lnTo>
                      <a:pt x="154" y="264"/>
                    </a:lnTo>
                    <a:lnTo>
                      <a:pt x="160" y="162"/>
                    </a:lnTo>
                    <a:lnTo>
                      <a:pt x="78" y="13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Freeform 39"/>
              <p:cNvSpPr>
                <a:spLocks/>
              </p:cNvSpPr>
              <p:nvPr/>
            </p:nvSpPr>
            <p:spPr bwMode="auto">
              <a:xfrm>
                <a:off x="1334" y="2194"/>
                <a:ext cx="144" cy="249"/>
              </a:xfrm>
              <a:custGeom>
                <a:avLst/>
                <a:gdLst>
                  <a:gd name="T0" fmla="*/ 0 w 287"/>
                  <a:gd name="T1" fmla="*/ 0 h 499"/>
                  <a:gd name="T2" fmla="*/ 1 w 287"/>
                  <a:gd name="T3" fmla="*/ 0 h 499"/>
                  <a:gd name="T4" fmla="*/ 1 w 287"/>
                  <a:gd name="T5" fmla="*/ 0 h 499"/>
                  <a:gd name="T6" fmla="*/ 1 w 287"/>
                  <a:gd name="T7" fmla="*/ 0 h 499"/>
                  <a:gd name="T8" fmla="*/ 1 w 287"/>
                  <a:gd name="T9" fmla="*/ 0 h 499"/>
                  <a:gd name="T10" fmla="*/ 1 w 287"/>
                  <a:gd name="T11" fmla="*/ 0 h 499"/>
                  <a:gd name="T12" fmla="*/ 1 w 287"/>
                  <a:gd name="T13" fmla="*/ 0 h 499"/>
                  <a:gd name="T14" fmla="*/ 0 w 287"/>
                  <a:gd name="T15" fmla="*/ 0 h 499"/>
                  <a:gd name="T16" fmla="*/ 0 w 287"/>
                  <a:gd name="T17" fmla="*/ 0 h 4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7"/>
                  <a:gd name="T28" fmla="*/ 0 h 499"/>
                  <a:gd name="T29" fmla="*/ 287 w 287"/>
                  <a:gd name="T30" fmla="*/ 499 h 4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7" h="499">
                    <a:moveTo>
                      <a:pt x="0" y="167"/>
                    </a:moveTo>
                    <a:lnTo>
                      <a:pt x="89" y="269"/>
                    </a:lnTo>
                    <a:lnTo>
                      <a:pt x="109" y="352"/>
                    </a:lnTo>
                    <a:lnTo>
                      <a:pt x="287" y="499"/>
                    </a:lnTo>
                    <a:lnTo>
                      <a:pt x="249" y="281"/>
                    </a:lnTo>
                    <a:lnTo>
                      <a:pt x="147" y="83"/>
                    </a:lnTo>
                    <a:lnTo>
                      <a:pt x="56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Freeform 40"/>
              <p:cNvSpPr>
                <a:spLocks/>
              </p:cNvSpPr>
              <p:nvPr/>
            </p:nvSpPr>
            <p:spPr bwMode="auto">
              <a:xfrm>
                <a:off x="1311" y="3055"/>
                <a:ext cx="281" cy="339"/>
              </a:xfrm>
              <a:custGeom>
                <a:avLst/>
                <a:gdLst>
                  <a:gd name="T0" fmla="*/ 0 w 563"/>
                  <a:gd name="T1" fmla="*/ 0 h 678"/>
                  <a:gd name="T2" fmla="*/ 0 w 563"/>
                  <a:gd name="T3" fmla="*/ 1 h 678"/>
                  <a:gd name="T4" fmla="*/ 0 w 563"/>
                  <a:gd name="T5" fmla="*/ 1 h 678"/>
                  <a:gd name="T6" fmla="*/ 0 w 563"/>
                  <a:gd name="T7" fmla="*/ 1 h 678"/>
                  <a:gd name="T8" fmla="*/ 0 w 563"/>
                  <a:gd name="T9" fmla="*/ 1 h 678"/>
                  <a:gd name="T10" fmla="*/ 0 w 563"/>
                  <a:gd name="T11" fmla="*/ 1 h 678"/>
                  <a:gd name="T12" fmla="*/ 0 w 563"/>
                  <a:gd name="T13" fmla="*/ 1 h 678"/>
                  <a:gd name="T14" fmla="*/ 0 w 563"/>
                  <a:gd name="T15" fmla="*/ 1 h 678"/>
                  <a:gd name="T16" fmla="*/ 0 w 563"/>
                  <a:gd name="T17" fmla="*/ 1 h 678"/>
                  <a:gd name="T18" fmla="*/ 0 w 563"/>
                  <a:gd name="T19" fmla="*/ 0 h 678"/>
                  <a:gd name="T20" fmla="*/ 0 w 563"/>
                  <a:gd name="T21" fmla="*/ 0 h 6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3"/>
                  <a:gd name="T34" fmla="*/ 0 h 678"/>
                  <a:gd name="T35" fmla="*/ 563 w 563"/>
                  <a:gd name="T36" fmla="*/ 678 h 6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3" h="678">
                    <a:moveTo>
                      <a:pt x="558" y="0"/>
                    </a:moveTo>
                    <a:lnTo>
                      <a:pt x="467" y="147"/>
                    </a:lnTo>
                    <a:lnTo>
                      <a:pt x="269" y="294"/>
                    </a:lnTo>
                    <a:lnTo>
                      <a:pt x="102" y="396"/>
                    </a:lnTo>
                    <a:lnTo>
                      <a:pt x="20" y="494"/>
                    </a:lnTo>
                    <a:lnTo>
                      <a:pt x="0" y="678"/>
                    </a:lnTo>
                    <a:lnTo>
                      <a:pt x="160" y="570"/>
                    </a:lnTo>
                    <a:lnTo>
                      <a:pt x="449" y="396"/>
                    </a:lnTo>
                    <a:lnTo>
                      <a:pt x="563" y="276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8" name="Freeform 41"/>
              <p:cNvSpPr>
                <a:spLocks/>
              </p:cNvSpPr>
              <p:nvPr/>
            </p:nvSpPr>
            <p:spPr bwMode="auto">
              <a:xfrm>
                <a:off x="1062" y="1547"/>
                <a:ext cx="140" cy="45"/>
              </a:xfrm>
              <a:custGeom>
                <a:avLst/>
                <a:gdLst>
                  <a:gd name="T0" fmla="*/ 1 w 280"/>
                  <a:gd name="T1" fmla="*/ 0 h 91"/>
                  <a:gd name="T2" fmla="*/ 1 w 280"/>
                  <a:gd name="T3" fmla="*/ 0 h 91"/>
                  <a:gd name="T4" fmla="*/ 1 w 280"/>
                  <a:gd name="T5" fmla="*/ 0 h 91"/>
                  <a:gd name="T6" fmla="*/ 1 w 280"/>
                  <a:gd name="T7" fmla="*/ 0 h 91"/>
                  <a:gd name="T8" fmla="*/ 1 w 280"/>
                  <a:gd name="T9" fmla="*/ 0 h 91"/>
                  <a:gd name="T10" fmla="*/ 1 w 280"/>
                  <a:gd name="T11" fmla="*/ 0 h 91"/>
                  <a:gd name="T12" fmla="*/ 1 w 280"/>
                  <a:gd name="T13" fmla="*/ 0 h 91"/>
                  <a:gd name="T14" fmla="*/ 1 w 280"/>
                  <a:gd name="T15" fmla="*/ 0 h 91"/>
                  <a:gd name="T16" fmla="*/ 1 w 280"/>
                  <a:gd name="T17" fmla="*/ 0 h 91"/>
                  <a:gd name="T18" fmla="*/ 1 w 280"/>
                  <a:gd name="T19" fmla="*/ 0 h 91"/>
                  <a:gd name="T20" fmla="*/ 1 w 280"/>
                  <a:gd name="T21" fmla="*/ 0 h 91"/>
                  <a:gd name="T22" fmla="*/ 0 w 280"/>
                  <a:gd name="T23" fmla="*/ 0 h 91"/>
                  <a:gd name="T24" fmla="*/ 1 w 280"/>
                  <a:gd name="T25" fmla="*/ 0 h 91"/>
                  <a:gd name="T26" fmla="*/ 1 w 280"/>
                  <a:gd name="T27" fmla="*/ 0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0"/>
                  <a:gd name="T43" fmla="*/ 0 h 91"/>
                  <a:gd name="T44" fmla="*/ 280 w 280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0" h="91">
                    <a:moveTo>
                      <a:pt x="11" y="29"/>
                    </a:moveTo>
                    <a:lnTo>
                      <a:pt x="113" y="0"/>
                    </a:lnTo>
                    <a:lnTo>
                      <a:pt x="184" y="19"/>
                    </a:lnTo>
                    <a:lnTo>
                      <a:pt x="254" y="37"/>
                    </a:lnTo>
                    <a:lnTo>
                      <a:pt x="275" y="55"/>
                    </a:lnTo>
                    <a:lnTo>
                      <a:pt x="280" y="86"/>
                    </a:lnTo>
                    <a:lnTo>
                      <a:pt x="249" y="91"/>
                    </a:lnTo>
                    <a:lnTo>
                      <a:pt x="231" y="80"/>
                    </a:lnTo>
                    <a:lnTo>
                      <a:pt x="176" y="63"/>
                    </a:lnTo>
                    <a:lnTo>
                      <a:pt x="110" y="50"/>
                    </a:lnTo>
                    <a:lnTo>
                      <a:pt x="21" y="60"/>
                    </a:lnTo>
                    <a:lnTo>
                      <a:pt x="0" y="48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Freeform 42"/>
              <p:cNvSpPr>
                <a:spLocks/>
              </p:cNvSpPr>
              <p:nvPr/>
            </p:nvSpPr>
            <p:spPr bwMode="auto">
              <a:xfrm>
                <a:off x="1168" y="1577"/>
                <a:ext cx="41" cy="131"/>
              </a:xfrm>
              <a:custGeom>
                <a:avLst/>
                <a:gdLst>
                  <a:gd name="T0" fmla="*/ 1 w 81"/>
                  <a:gd name="T1" fmla="*/ 1 h 262"/>
                  <a:gd name="T2" fmla="*/ 1 w 81"/>
                  <a:gd name="T3" fmla="*/ 1 h 262"/>
                  <a:gd name="T4" fmla="*/ 1 w 81"/>
                  <a:gd name="T5" fmla="*/ 1 h 262"/>
                  <a:gd name="T6" fmla="*/ 1 w 81"/>
                  <a:gd name="T7" fmla="*/ 1 h 262"/>
                  <a:gd name="T8" fmla="*/ 0 w 81"/>
                  <a:gd name="T9" fmla="*/ 1 h 262"/>
                  <a:gd name="T10" fmla="*/ 1 w 81"/>
                  <a:gd name="T11" fmla="*/ 1 h 262"/>
                  <a:gd name="T12" fmla="*/ 1 w 81"/>
                  <a:gd name="T13" fmla="*/ 0 h 262"/>
                  <a:gd name="T14" fmla="*/ 1 w 81"/>
                  <a:gd name="T15" fmla="*/ 1 h 262"/>
                  <a:gd name="T16" fmla="*/ 1 w 81"/>
                  <a:gd name="T17" fmla="*/ 1 h 2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62"/>
                  <a:gd name="T29" fmla="*/ 81 w 81"/>
                  <a:gd name="T30" fmla="*/ 262 h 2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62">
                    <a:moveTo>
                      <a:pt x="81" y="24"/>
                    </a:moveTo>
                    <a:lnTo>
                      <a:pt x="63" y="237"/>
                    </a:lnTo>
                    <a:lnTo>
                      <a:pt x="48" y="259"/>
                    </a:lnTo>
                    <a:lnTo>
                      <a:pt x="25" y="262"/>
                    </a:lnTo>
                    <a:lnTo>
                      <a:pt x="0" y="224"/>
                    </a:lnTo>
                    <a:lnTo>
                      <a:pt x="35" y="21"/>
                    </a:lnTo>
                    <a:lnTo>
                      <a:pt x="60" y="0"/>
                    </a:lnTo>
                    <a:lnTo>
                      <a:pt x="8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0" name="Freeform 43"/>
              <p:cNvSpPr>
                <a:spLocks/>
              </p:cNvSpPr>
              <p:nvPr/>
            </p:nvSpPr>
            <p:spPr bwMode="auto">
              <a:xfrm>
                <a:off x="1027" y="1675"/>
                <a:ext cx="200" cy="54"/>
              </a:xfrm>
              <a:custGeom>
                <a:avLst/>
                <a:gdLst>
                  <a:gd name="T0" fmla="*/ 1 w 400"/>
                  <a:gd name="T1" fmla="*/ 0 h 109"/>
                  <a:gd name="T2" fmla="*/ 1 w 400"/>
                  <a:gd name="T3" fmla="*/ 0 h 109"/>
                  <a:gd name="T4" fmla="*/ 1 w 400"/>
                  <a:gd name="T5" fmla="*/ 0 h 109"/>
                  <a:gd name="T6" fmla="*/ 1 w 400"/>
                  <a:gd name="T7" fmla="*/ 0 h 109"/>
                  <a:gd name="T8" fmla="*/ 1 w 400"/>
                  <a:gd name="T9" fmla="*/ 0 h 109"/>
                  <a:gd name="T10" fmla="*/ 1 w 400"/>
                  <a:gd name="T11" fmla="*/ 0 h 109"/>
                  <a:gd name="T12" fmla="*/ 1 w 400"/>
                  <a:gd name="T13" fmla="*/ 0 h 109"/>
                  <a:gd name="T14" fmla="*/ 1 w 400"/>
                  <a:gd name="T15" fmla="*/ 0 h 109"/>
                  <a:gd name="T16" fmla="*/ 0 w 400"/>
                  <a:gd name="T17" fmla="*/ 0 h 109"/>
                  <a:gd name="T18" fmla="*/ 1 w 400"/>
                  <a:gd name="T19" fmla="*/ 0 h 109"/>
                  <a:gd name="T20" fmla="*/ 1 w 400"/>
                  <a:gd name="T21" fmla="*/ 0 h 109"/>
                  <a:gd name="T22" fmla="*/ 1 w 400"/>
                  <a:gd name="T23" fmla="*/ 0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0"/>
                  <a:gd name="T37" fmla="*/ 0 h 109"/>
                  <a:gd name="T38" fmla="*/ 400 w 400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0" h="109">
                    <a:moveTo>
                      <a:pt x="18" y="32"/>
                    </a:moveTo>
                    <a:lnTo>
                      <a:pt x="216" y="0"/>
                    </a:lnTo>
                    <a:lnTo>
                      <a:pt x="393" y="61"/>
                    </a:lnTo>
                    <a:lnTo>
                      <a:pt x="400" y="104"/>
                    </a:lnTo>
                    <a:lnTo>
                      <a:pt x="357" y="109"/>
                    </a:lnTo>
                    <a:lnTo>
                      <a:pt x="281" y="68"/>
                    </a:lnTo>
                    <a:lnTo>
                      <a:pt x="203" y="55"/>
                    </a:lnTo>
                    <a:lnTo>
                      <a:pt x="30" y="79"/>
                    </a:lnTo>
                    <a:lnTo>
                      <a:pt x="0" y="61"/>
                    </a:lnTo>
                    <a:lnTo>
                      <a:pt x="2" y="43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1" name="Freeform 44"/>
              <p:cNvSpPr>
                <a:spLocks/>
              </p:cNvSpPr>
              <p:nvPr/>
            </p:nvSpPr>
            <p:spPr bwMode="auto">
              <a:xfrm>
                <a:off x="1201" y="1711"/>
                <a:ext cx="38" cy="327"/>
              </a:xfrm>
              <a:custGeom>
                <a:avLst/>
                <a:gdLst>
                  <a:gd name="T0" fmla="*/ 1 w 76"/>
                  <a:gd name="T1" fmla="*/ 1 h 653"/>
                  <a:gd name="T2" fmla="*/ 1 w 76"/>
                  <a:gd name="T3" fmla="*/ 1 h 653"/>
                  <a:gd name="T4" fmla="*/ 1 w 76"/>
                  <a:gd name="T5" fmla="*/ 1 h 653"/>
                  <a:gd name="T6" fmla="*/ 1 w 76"/>
                  <a:gd name="T7" fmla="*/ 1 h 653"/>
                  <a:gd name="T8" fmla="*/ 1 w 76"/>
                  <a:gd name="T9" fmla="*/ 1 h 653"/>
                  <a:gd name="T10" fmla="*/ 1 w 76"/>
                  <a:gd name="T11" fmla="*/ 1 h 653"/>
                  <a:gd name="T12" fmla="*/ 1 w 76"/>
                  <a:gd name="T13" fmla="*/ 1 h 653"/>
                  <a:gd name="T14" fmla="*/ 1 w 76"/>
                  <a:gd name="T15" fmla="*/ 1 h 653"/>
                  <a:gd name="T16" fmla="*/ 0 w 76"/>
                  <a:gd name="T17" fmla="*/ 1 h 653"/>
                  <a:gd name="T18" fmla="*/ 1 w 76"/>
                  <a:gd name="T19" fmla="*/ 1 h 653"/>
                  <a:gd name="T20" fmla="*/ 1 w 76"/>
                  <a:gd name="T21" fmla="*/ 0 h 653"/>
                  <a:gd name="T22" fmla="*/ 1 w 76"/>
                  <a:gd name="T23" fmla="*/ 1 h 653"/>
                  <a:gd name="T24" fmla="*/ 1 w 76"/>
                  <a:gd name="T25" fmla="*/ 1 h 6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653"/>
                  <a:gd name="T41" fmla="*/ 76 w 76"/>
                  <a:gd name="T42" fmla="*/ 653 h 6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653">
                    <a:moveTo>
                      <a:pt x="76" y="28"/>
                    </a:moveTo>
                    <a:lnTo>
                      <a:pt x="76" y="120"/>
                    </a:lnTo>
                    <a:lnTo>
                      <a:pt x="73" y="624"/>
                    </a:lnTo>
                    <a:lnTo>
                      <a:pt x="58" y="647"/>
                    </a:lnTo>
                    <a:lnTo>
                      <a:pt x="34" y="653"/>
                    </a:lnTo>
                    <a:lnTo>
                      <a:pt x="5" y="620"/>
                    </a:lnTo>
                    <a:lnTo>
                      <a:pt x="30" y="341"/>
                    </a:lnTo>
                    <a:lnTo>
                      <a:pt x="24" y="56"/>
                    </a:lnTo>
                    <a:lnTo>
                      <a:pt x="0" y="31"/>
                    </a:lnTo>
                    <a:lnTo>
                      <a:pt x="12" y="8"/>
                    </a:lnTo>
                    <a:lnTo>
                      <a:pt x="38" y="0"/>
                    </a:lnTo>
                    <a:lnTo>
                      <a:pt x="7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2" name="Freeform 45"/>
              <p:cNvSpPr>
                <a:spLocks/>
              </p:cNvSpPr>
              <p:nvPr/>
            </p:nvSpPr>
            <p:spPr bwMode="auto">
              <a:xfrm>
                <a:off x="1123" y="2027"/>
                <a:ext cx="87" cy="304"/>
              </a:xfrm>
              <a:custGeom>
                <a:avLst/>
                <a:gdLst>
                  <a:gd name="T0" fmla="*/ 0 w 175"/>
                  <a:gd name="T1" fmla="*/ 1 h 607"/>
                  <a:gd name="T2" fmla="*/ 0 w 175"/>
                  <a:gd name="T3" fmla="*/ 1 h 607"/>
                  <a:gd name="T4" fmla="*/ 0 w 175"/>
                  <a:gd name="T5" fmla="*/ 1 h 607"/>
                  <a:gd name="T6" fmla="*/ 0 w 175"/>
                  <a:gd name="T7" fmla="*/ 1 h 607"/>
                  <a:gd name="T8" fmla="*/ 0 w 175"/>
                  <a:gd name="T9" fmla="*/ 1 h 607"/>
                  <a:gd name="T10" fmla="*/ 0 w 175"/>
                  <a:gd name="T11" fmla="*/ 1 h 607"/>
                  <a:gd name="T12" fmla="*/ 0 w 175"/>
                  <a:gd name="T13" fmla="*/ 1 h 607"/>
                  <a:gd name="T14" fmla="*/ 0 w 175"/>
                  <a:gd name="T15" fmla="*/ 1 h 607"/>
                  <a:gd name="T16" fmla="*/ 0 w 175"/>
                  <a:gd name="T17" fmla="*/ 1 h 607"/>
                  <a:gd name="T18" fmla="*/ 0 w 175"/>
                  <a:gd name="T19" fmla="*/ 1 h 607"/>
                  <a:gd name="T20" fmla="*/ 0 w 175"/>
                  <a:gd name="T21" fmla="*/ 1 h 607"/>
                  <a:gd name="T22" fmla="*/ 0 w 175"/>
                  <a:gd name="T23" fmla="*/ 1 h 607"/>
                  <a:gd name="T24" fmla="*/ 0 w 175"/>
                  <a:gd name="T25" fmla="*/ 1 h 607"/>
                  <a:gd name="T26" fmla="*/ 0 w 175"/>
                  <a:gd name="T27" fmla="*/ 0 h 607"/>
                  <a:gd name="T28" fmla="*/ 0 w 175"/>
                  <a:gd name="T29" fmla="*/ 1 h 607"/>
                  <a:gd name="T30" fmla="*/ 0 w 175"/>
                  <a:gd name="T31" fmla="*/ 1 h 6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5"/>
                  <a:gd name="T49" fmla="*/ 0 h 607"/>
                  <a:gd name="T50" fmla="*/ 175 w 175"/>
                  <a:gd name="T51" fmla="*/ 607 h 6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5" h="607">
                    <a:moveTo>
                      <a:pt x="175" y="8"/>
                    </a:moveTo>
                    <a:lnTo>
                      <a:pt x="67" y="231"/>
                    </a:lnTo>
                    <a:lnTo>
                      <a:pt x="57" y="346"/>
                    </a:lnTo>
                    <a:lnTo>
                      <a:pt x="81" y="474"/>
                    </a:lnTo>
                    <a:lnTo>
                      <a:pt x="115" y="584"/>
                    </a:lnTo>
                    <a:lnTo>
                      <a:pt x="109" y="607"/>
                    </a:lnTo>
                    <a:lnTo>
                      <a:pt x="86" y="601"/>
                    </a:lnTo>
                    <a:lnTo>
                      <a:pt x="26" y="490"/>
                    </a:lnTo>
                    <a:lnTo>
                      <a:pt x="0" y="355"/>
                    </a:lnTo>
                    <a:lnTo>
                      <a:pt x="8" y="234"/>
                    </a:lnTo>
                    <a:lnTo>
                      <a:pt x="26" y="176"/>
                    </a:lnTo>
                    <a:lnTo>
                      <a:pt x="51" y="119"/>
                    </a:lnTo>
                    <a:lnTo>
                      <a:pt x="82" y="59"/>
                    </a:lnTo>
                    <a:lnTo>
                      <a:pt x="123" y="0"/>
                    </a:lnTo>
                    <a:lnTo>
                      <a:pt x="17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3" name="Freeform 46"/>
              <p:cNvSpPr>
                <a:spLocks/>
              </p:cNvSpPr>
              <p:nvPr/>
            </p:nvSpPr>
            <p:spPr bwMode="auto">
              <a:xfrm>
                <a:off x="940" y="2057"/>
                <a:ext cx="68" cy="265"/>
              </a:xfrm>
              <a:custGeom>
                <a:avLst/>
                <a:gdLst>
                  <a:gd name="T0" fmla="*/ 1 w 135"/>
                  <a:gd name="T1" fmla="*/ 1 h 528"/>
                  <a:gd name="T2" fmla="*/ 1 w 135"/>
                  <a:gd name="T3" fmla="*/ 1 h 528"/>
                  <a:gd name="T4" fmla="*/ 1 w 135"/>
                  <a:gd name="T5" fmla="*/ 1 h 528"/>
                  <a:gd name="T6" fmla="*/ 1 w 135"/>
                  <a:gd name="T7" fmla="*/ 1 h 528"/>
                  <a:gd name="T8" fmla="*/ 1 w 135"/>
                  <a:gd name="T9" fmla="*/ 1 h 528"/>
                  <a:gd name="T10" fmla="*/ 1 w 135"/>
                  <a:gd name="T11" fmla="*/ 1 h 528"/>
                  <a:gd name="T12" fmla="*/ 1 w 135"/>
                  <a:gd name="T13" fmla="*/ 1 h 528"/>
                  <a:gd name="T14" fmla="*/ 1 w 135"/>
                  <a:gd name="T15" fmla="*/ 1 h 528"/>
                  <a:gd name="T16" fmla="*/ 1 w 135"/>
                  <a:gd name="T17" fmla="*/ 1 h 528"/>
                  <a:gd name="T18" fmla="*/ 1 w 135"/>
                  <a:gd name="T19" fmla="*/ 1 h 528"/>
                  <a:gd name="T20" fmla="*/ 1 w 135"/>
                  <a:gd name="T21" fmla="*/ 1 h 528"/>
                  <a:gd name="T22" fmla="*/ 1 w 135"/>
                  <a:gd name="T23" fmla="*/ 1 h 528"/>
                  <a:gd name="T24" fmla="*/ 0 w 135"/>
                  <a:gd name="T25" fmla="*/ 1 h 528"/>
                  <a:gd name="T26" fmla="*/ 1 w 135"/>
                  <a:gd name="T27" fmla="*/ 1 h 528"/>
                  <a:gd name="T28" fmla="*/ 1 w 135"/>
                  <a:gd name="T29" fmla="*/ 1 h 528"/>
                  <a:gd name="T30" fmla="*/ 1 w 135"/>
                  <a:gd name="T31" fmla="*/ 0 h 528"/>
                  <a:gd name="T32" fmla="*/ 1 w 135"/>
                  <a:gd name="T33" fmla="*/ 1 h 528"/>
                  <a:gd name="T34" fmla="*/ 1 w 135"/>
                  <a:gd name="T35" fmla="*/ 1 h 5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5"/>
                  <a:gd name="T55" fmla="*/ 0 h 528"/>
                  <a:gd name="T56" fmla="*/ 135 w 135"/>
                  <a:gd name="T57" fmla="*/ 528 h 5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5" h="528">
                    <a:moveTo>
                      <a:pt x="91" y="10"/>
                    </a:moveTo>
                    <a:lnTo>
                      <a:pt x="48" y="76"/>
                    </a:lnTo>
                    <a:lnTo>
                      <a:pt x="41" y="145"/>
                    </a:lnTo>
                    <a:lnTo>
                      <a:pt x="63" y="309"/>
                    </a:lnTo>
                    <a:lnTo>
                      <a:pt x="79" y="403"/>
                    </a:lnTo>
                    <a:lnTo>
                      <a:pt x="99" y="442"/>
                    </a:lnTo>
                    <a:lnTo>
                      <a:pt x="127" y="484"/>
                    </a:lnTo>
                    <a:lnTo>
                      <a:pt x="135" y="508"/>
                    </a:lnTo>
                    <a:lnTo>
                      <a:pt x="122" y="528"/>
                    </a:lnTo>
                    <a:lnTo>
                      <a:pt x="77" y="523"/>
                    </a:lnTo>
                    <a:lnTo>
                      <a:pt x="28" y="422"/>
                    </a:lnTo>
                    <a:lnTo>
                      <a:pt x="15" y="307"/>
                    </a:lnTo>
                    <a:lnTo>
                      <a:pt x="0" y="139"/>
                    </a:lnTo>
                    <a:lnTo>
                      <a:pt x="13" y="69"/>
                    </a:lnTo>
                    <a:lnTo>
                      <a:pt x="33" y="35"/>
                    </a:lnTo>
                    <a:lnTo>
                      <a:pt x="63" y="0"/>
                    </a:lnTo>
                    <a:lnTo>
                      <a:pt x="9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4" name="Freeform 47"/>
              <p:cNvSpPr>
                <a:spLocks/>
              </p:cNvSpPr>
              <p:nvPr/>
            </p:nvSpPr>
            <p:spPr bwMode="auto">
              <a:xfrm>
                <a:off x="917" y="2302"/>
                <a:ext cx="90" cy="25"/>
              </a:xfrm>
              <a:custGeom>
                <a:avLst/>
                <a:gdLst>
                  <a:gd name="T0" fmla="*/ 1 w 180"/>
                  <a:gd name="T1" fmla="*/ 0 h 52"/>
                  <a:gd name="T2" fmla="*/ 1 w 180"/>
                  <a:gd name="T3" fmla="*/ 0 h 52"/>
                  <a:gd name="T4" fmla="*/ 1 w 180"/>
                  <a:gd name="T5" fmla="*/ 0 h 52"/>
                  <a:gd name="T6" fmla="*/ 1 w 180"/>
                  <a:gd name="T7" fmla="*/ 0 h 52"/>
                  <a:gd name="T8" fmla="*/ 1 w 180"/>
                  <a:gd name="T9" fmla="*/ 0 h 52"/>
                  <a:gd name="T10" fmla="*/ 1 w 180"/>
                  <a:gd name="T11" fmla="*/ 0 h 52"/>
                  <a:gd name="T12" fmla="*/ 1 w 180"/>
                  <a:gd name="T13" fmla="*/ 0 h 52"/>
                  <a:gd name="T14" fmla="*/ 0 w 180"/>
                  <a:gd name="T15" fmla="*/ 0 h 52"/>
                  <a:gd name="T16" fmla="*/ 1 w 180"/>
                  <a:gd name="T17" fmla="*/ 0 h 52"/>
                  <a:gd name="T18" fmla="*/ 1 w 180"/>
                  <a:gd name="T19" fmla="*/ 0 h 52"/>
                  <a:gd name="T20" fmla="*/ 1 w 180"/>
                  <a:gd name="T21" fmla="*/ 0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"/>
                  <a:gd name="T34" fmla="*/ 0 h 52"/>
                  <a:gd name="T35" fmla="*/ 180 w 180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" h="52">
                    <a:moveTo>
                      <a:pt x="19" y="2"/>
                    </a:moveTo>
                    <a:lnTo>
                      <a:pt x="156" y="0"/>
                    </a:lnTo>
                    <a:lnTo>
                      <a:pt x="180" y="25"/>
                    </a:lnTo>
                    <a:lnTo>
                      <a:pt x="175" y="42"/>
                    </a:lnTo>
                    <a:lnTo>
                      <a:pt x="156" y="50"/>
                    </a:lnTo>
                    <a:lnTo>
                      <a:pt x="38" y="52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1" y="9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5" name="Freeform 48"/>
              <p:cNvSpPr>
                <a:spLocks/>
              </p:cNvSpPr>
              <p:nvPr/>
            </p:nvSpPr>
            <p:spPr bwMode="auto">
              <a:xfrm>
                <a:off x="876" y="2062"/>
                <a:ext cx="57" cy="263"/>
              </a:xfrm>
              <a:custGeom>
                <a:avLst/>
                <a:gdLst>
                  <a:gd name="T0" fmla="*/ 1 w 114"/>
                  <a:gd name="T1" fmla="*/ 0 h 527"/>
                  <a:gd name="T2" fmla="*/ 1 w 114"/>
                  <a:gd name="T3" fmla="*/ 0 h 527"/>
                  <a:gd name="T4" fmla="*/ 1 w 114"/>
                  <a:gd name="T5" fmla="*/ 0 h 527"/>
                  <a:gd name="T6" fmla="*/ 1 w 114"/>
                  <a:gd name="T7" fmla="*/ 0 h 527"/>
                  <a:gd name="T8" fmla="*/ 1 w 114"/>
                  <a:gd name="T9" fmla="*/ 0 h 527"/>
                  <a:gd name="T10" fmla="*/ 1 w 114"/>
                  <a:gd name="T11" fmla="*/ 0 h 527"/>
                  <a:gd name="T12" fmla="*/ 1 w 114"/>
                  <a:gd name="T13" fmla="*/ 0 h 527"/>
                  <a:gd name="T14" fmla="*/ 1 w 114"/>
                  <a:gd name="T15" fmla="*/ 0 h 527"/>
                  <a:gd name="T16" fmla="*/ 0 w 114"/>
                  <a:gd name="T17" fmla="*/ 0 h 527"/>
                  <a:gd name="T18" fmla="*/ 1 w 114"/>
                  <a:gd name="T19" fmla="*/ 0 h 527"/>
                  <a:gd name="T20" fmla="*/ 1 w 114"/>
                  <a:gd name="T21" fmla="*/ 0 h 527"/>
                  <a:gd name="T22" fmla="*/ 1 w 114"/>
                  <a:gd name="T23" fmla="*/ 0 h 527"/>
                  <a:gd name="T24" fmla="*/ 1 w 114"/>
                  <a:gd name="T25" fmla="*/ 0 h 527"/>
                  <a:gd name="T26" fmla="*/ 1 w 114"/>
                  <a:gd name="T27" fmla="*/ 0 h 5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"/>
                  <a:gd name="T43" fmla="*/ 0 h 527"/>
                  <a:gd name="T44" fmla="*/ 114 w 114"/>
                  <a:gd name="T45" fmla="*/ 527 h 5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" h="527">
                    <a:moveTo>
                      <a:pt x="78" y="20"/>
                    </a:moveTo>
                    <a:lnTo>
                      <a:pt x="38" y="192"/>
                    </a:lnTo>
                    <a:lnTo>
                      <a:pt x="56" y="372"/>
                    </a:lnTo>
                    <a:lnTo>
                      <a:pt x="83" y="436"/>
                    </a:lnTo>
                    <a:lnTo>
                      <a:pt x="114" y="500"/>
                    </a:lnTo>
                    <a:lnTo>
                      <a:pt x="106" y="527"/>
                    </a:lnTo>
                    <a:lnTo>
                      <a:pt x="71" y="507"/>
                    </a:lnTo>
                    <a:lnTo>
                      <a:pt x="10" y="380"/>
                    </a:lnTo>
                    <a:lnTo>
                      <a:pt x="0" y="190"/>
                    </a:lnTo>
                    <a:lnTo>
                      <a:pt x="13" y="107"/>
                    </a:lnTo>
                    <a:lnTo>
                      <a:pt x="46" y="8"/>
                    </a:lnTo>
                    <a:lnTo>
                      <a:pt x="68" y="0"/>
                    </a:lnTo>
                    <a:lnTo>
                      <a:pt x="7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6" name="Freeform 49"/>
              <p:cNvSpPr>
                <a:spLocks/>
              </p:cNvSpPr>
              <p:nvPr/>
            </p:nvSpPr>
            <p:spPr bwMode="auto">
              <a:xfrm>
                <a:off x="997" y="1722"/>
                <a:ext cx="34" cy="645"/>
              </a:xfrm>
              <a:custGeom>
                <a:avLst/>
                <a:gdLst>
                  <a:gd name="T0" fmla="*/ 1 w 67"/>
                  <a:gd name="T1" fmla="*/ 0 h 1291"/>
                  <a:gd name="T2" fmla="*/ 1 w 67"/>
                  <a:gd name="T3" fmla="*/ 0 h 1291"/>
                  <a:gd name="T4" fmla="*/ 1 w 67"/>
                  <a:gd name="T5" fmla="*/ 0 h 1291"/>
                  <a:gd name="T6" fmla="*/ 1 w 67"/>
                  <a:gd name="T7" fmla="*/ 0 h 1291"/>
                  <a:gd name="T8" fmla="*/ 1 w 67"/>
                  <a:gd name="T9" fmla="*/ 0 h 1291"/>
                  <a:gd name="T10" fmla="*/ 1 w 67"/>
                  <a:gd name="T11" fmla="*/ 0 h 1291"/>
                  <a:gd name="T12" fmla="*/ 1 w 67"/>
                  <a:gd name="T13" fmla="*/ 0 h 1291"/>
                  <a:gd name="T14" fmla="*/ 1 w 67"/>
                  <a:gd name="T15" fmla="*/ 0 h 1291"/>
                  <a:gd name="T16" fmla="*/ 0 w 67"/>
                  <a:gd name="T17" fmla="*/ 0 h 1291"/>
                  <a:gd name="T18" fmla="*/ 1 w 67"/>
                  <a:gd name="T19" fmla="*/ 0 h 1291"/>
                  <a:gd name="T20" fmla="*/ 1 w 67"/>
                  <a:gd name="T21" fmla="*/ 0 h 1291"/>
                  <a:gd name="T22" fmla="*/ 1 w 67"/>
                  <a:gd name="T23" fmla="*/ 0 h 1291"/>
                  <a:gd name="T24" fmla="*/ 1 w 67"/>
                  <a:gd name="T25" fmla="*/ 0 h 1291"/>
                  <a:gd name="T26" fmla="*/ 1 w 67"/>
                  <a:gd name="T27" fmla="*/ 0 h 1291"/>
                  <a:gd name="T28" fmla="*/ 1 w 67"/>
                  <a:gd name="T29" fmla="*/ 0 h 1291"/>
                  <a:gd name="T30" fmla="*/ 1 w 67"/>
                  <a:gd name="T31" fmla="*/ 0 h 1291"/>
                  <a:gd name="T32" fmla="*/ 1 w 67"/>
                  <a:gd name="T33" fmla="*/ 0 h 12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291"/>
                  <a:gd name="T53" fmla="*/ 67 w 67"/>
                  <a:gd name="T54" fmla="*/ 1291 h 12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291">
                    <a:moveTo>
                      <a:pt x="64" y="17"/>
                    </a:moveTo>
                    <a:lnTo>
                      <a:pt x="67" y="373"/>
                    </a:lnTo>
                    <a:lnTo>
                      <a:pt x="66" y="609"/>
                    </a:lnTo>
                    <a:lnTo>
                      <a:pt x="63" y="819"/>
                    </a:lnTo>
                    <a:lnTo>
                      <a:pt x="59" y="1027"/>
                    </a:lnTo>
                    <a:lnTo>
                      <a:pt x="58" y="1263"/>
                    </a:lnTo>
                    <a:lnTo>
                      <a:pt x="49" y="1284"/>
                    </a:lnTo>
                    <a:lnTo>
                      <a:pt x="29" y="1291"/>
                    </a:lnTo>
                    <a:lnTo>
                      <a:pt x="0" y="1263"/>
                    </a:lnTo>
                    <a:lnTo>
                      <a:pt x="15" y="817"/>
                    </a:lnTo>
                    <a:lnTo>
                      <a:pt x="29" y="373"/>
                    </a:lnTo>
                    <a:lnTo>
                      <a:pt x="33" y="195"/>
                    </a:lnTo>
                    <a:lnTo>
                      <a:pt x="31" y="111"/>
                    </a:lnTo>
                    <a:lnTo>
                      <a:pt x="33" y="17"/>
                    </a:lnTo>
                    <a:lnTo>
                      <a:pt x="49" y="0"/>
                    </a:lnTo>
                    <a:lnTo>
                      <a:pt x="6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Freeform 50"/>
              <p:cNvSpPr>
                <a:spLocks/>
              </p:cNvSpPr>
              <p:nvPr/>
            </p:nvSpPr>
            <p:spPr bwMode="auto">
              <a:xfrm>
                <a:off x="826" y="2378"/>
                <a:ext cx="29" cy="99"/>
              </a:xfrm>
              <a:custGeom>
                <a:avLst/>
                <a:gdLst>
                  <a:gd name="T0" fmla="*/ 1 w 58"/>
                  <a:gd name="T1" fmla="*/ 1 h 198"/>
                  <a:gd name="T2" fmla="*/ 1 w 58"/>
                  <a:gd name="T3" fmla="*/ 1 h 198"/>
                  <a:gd name="T4" fmla="*/ 1 w 58"/>
                  <a:gd name="T5" fmla="*/ 1 h 198"/>
                  <a:gd name="T6" fmla="*/ 1 w 58"/>
                  <a:gd name="T7" fmla="*/ 1 h 198"/>
                  <a:gd name="T8" fmla="*/ 1 w 58"/>
                  <a:gd name="T9" fmla="*/ 1 h 198"/>
                  <a:gd name="T10" fmla="*/ 0 w 58"/>
                  <a:gd name="T11" fmla="*/ 1 h 198"/>
                  <a:gd name="T12" fmla="*/ 1 w 58"/>
                  <a:gd name="T13" fmla="*/ 1 h 198"/>
                  <a:gd name="T14" fmla="*/ 1 w 58"/>
                  <a:gd name="T15" fmla="*/ 0 h 198"/>
                  <a:gd name="T16" fmla="*/ 1 w 58"/>
                  <a:gd name="T17" fmla="*/ 1 h 198"/>
                  <a:gd name="T18" fmla="*/ 1 w 58"/>
                  <a:gd name="T19" fmla="*/ 1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198"/>
                  <a:gd name="T32" fmla="*/ 58 w 58"/>
                  <a:gd name="T33" fmla="*/ 198 h 1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198">
                    <a:moveTo>
                      <a:pt x="58" y="26"/>
                    </a:moveTo>
                    <a:lnTo>
                      <a:pt x="58" y="175"/>
                    </a:lnTo>
                    <a:lnTo>
                      <a:pt x="52" y="191"/>
                    </a:lnTo>
                    <a:lnTo>
                      <a:pt x="35" y="198"/>
                    </a:lnTo>
                    <a:lnTo>
                      <a:pt x="14" y="175"/>
                    </a:lnTo>
                    <a:lnTo>
                      <a:pt x="0" y="33"/>
                    </a:lnTo>
                    <a:lnTo>
                      <a:pt x="7" y="10"/>
                    </a:lnTo>
                    <a:lnTo>
                      <a:pt x="25" y="0"/>
                    </a:lnTo>
                    <a:lnTo>
                      <a:pt x="5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Freeform 51"/>
              <p:cNvSpPr>
                <a:spLocks/>
              </p:cNvSpPr>
              <p:nvPr/>
            </p:nvSpPr>
            <p:spPr bwMode="auto">
              <a:xfrm>
                <a:off x="841" y="2397"/>
                <a:ext cx="356" cy="76"/>
              </a:xfrm>
              <a:custGeom>
                <a:avLst/>
                <a:gdLst>
                  <a:gd name="T0" fmla="*/ 0 w 711"/>
                  <a:gd name="T1" fmla="*/ 1 h 152"/>
                  <a:gd name="T2" fmla="*/ 1 w 711"/>
                  <a:gd name="T3" fmla="*/ 1 h 152"/>
                  <a:gd name="T4" fmla="*/ 1 w 711"/>
                  <a:gd name="T5" fmla="*/ 1 h 152"/>
                  <a:gd name="T6" fmla="*/ 1 w 711"/>
                  <a:gd name="T7" fmla="*/ 0 h 152"/>
                  <a:gd name="T8" fmla="*/ 1 w 711"/>
                  <a:gd name="T9" fmla="*/ 1 h 152"/>
                  <a:gd name="T10" fmla="*/ 1 w 711"/>
                  <a:gd name="T11" fmla="*/ 1 h 152"/>
                  <a:gd name="T12" fmla="*/ 1 w 711"/>
                  <a:gd name="T13" fmla="*/ 1 h 152"/>
                  <a:gd name="T14" fmla="*/ 1 w 711"/>
                  <a:gd name="T15" fmla="*/ 1 h 152"/>
                  <a:gd name="T16" fmla="*/ 1 w 711"/>
                  <a:gd name="T17" fmla="*/ 1 h 152"/>
                  <a:gd name="T18" fmla="*/ 1 w 711"/>
                  <a:gd name="T19" fmla="*/ 1 h 152"/>
                  <a:gd name="T20" fmla="*/ 1 w 711"/>
                  <a:gd name="T21" fmla="*/ 1 h 152"/>
                  <a:gd name="T22" fmla="*/ 0 w 711"/>
                  <a:gd name="T23" fmla="*/ 1 h 152"/>
                  <a:gd name="T24" fmla="*/ 0 w 711"/>
                  <a:gd name="T25" fmla="*/ 1 h 152"/>
                  <a:gd name="T26" fmla="*/ 0 w 711"/>
                  <a:gd name="T27" fmla="*/ 1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1"/>
                  <a:gd name="T43" fmla="*/ 0 h 152"/>
                  <a:gd name="T44" fmla="*/ 711 w 711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1" h="152">
                    <a:moveTo>
                      <a:pt x="0" y="122"/>
                    </a:moveTo>
                    <a:lnTo>
                      <a:pt x="53" y="71"/>
                    </a:lnTo>
                    <a:lnTo>
                      <a:pt x="112" y="30"/>
                    </a:lnTo>
                    <a:lnTo>
                      <a:pt x="348" y="0"/>
                    </a:lnTo>
                    <a:lnTo>
                      <a:pt x="698" y="50"/>
                    </a:lnTo>
                    <a:lnTo>
                      <a:pt x="711" y="70"/>
                    </a:lnTo>
                    <a:lnTo>
                      <a:pt x="691" y="81"/>
                    </a:lnTo>
                    <a:lnTo>
                      <a:pt x="523" y="60"/>
                    </a:lnTo>
                    <a:lnTo>
                      <a:pt x="351" y="60"/>
                    </a:lnTo>
                    <a:lnTo>
                      <a:pt x="135" y="84"/>
                    </a:lnTo>
                    <a:lnTo>
                      <a:pt x="28" y="152"/>
                    </a:lnTo>
                    <a:lnTo>
                      <a:pt x="0" y="15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9" name="Freeform 52"/>
              <p:cNvSpPr>
                <a:spLocks/>
              </p:cNvSpPr>
              <p:nvPr/>
            </p:nvSpPr>
            <p:spPr bwMode="auto">
              <a:xfrm>
                <a:off x="890" y="2347"/>
                <a:ext cx="422" cy="93"/>
              </a:xfrm>
              <a:custGeom>
                <a:avLst/>
                <a:gdLst>
                  <a:gd name="T0" fmla="*/ 1 w 844"/>
                  <a:gd name="T1" fmla="*/ 0 h 187"/>
                  <a:gd name="T2" fmla="*/ 1 w 844"/>
                  <a:gd name="T3" fmla="*/ 0 h 187"/>
                  <a:gd name="T4" fmla="*/ 1 w 844"/>
                  <a:gd name="T5" fmla="*/ 0 h 187"/>
                  <a:gd name="T6" fmla="*/ 1 w 844"/>
                  <a:gd name="T7" fmla="*/ 0 h 187"/>
                  <a:gd name="T8" fmla="*/ 1 w 844"/>
                  <a:gd name="T9" fmla="*/ 0 h 187"/>
                  <a:gd name="T10" fmla="*/ 1 w 844"/>
                  <a:gd name="T11" fmla="*/ 0 h 187"/>
                  <a:gd name="T12" fmla="*/ 1 w 844"/>
                  <a:gd name="T13" fmla="*/ 0 h 187"/>
                  <a:gd name="T14" fmla="*/ 1 w 844"/>
                  <a:gd name="T15" fmla="*/ 0 h 187"/>
                  <a:gd name="T16" fmla="*/ 1 w 844"/>
                  <a:gd name="T17" fmla="*/ 0 h 187"/>
                  <a:gd name="T18" fmla="*/ 1 w 844"/>
                  <a:gd name="T19" fmla="*/ 0 h 187"/>
                  <a:gd name="T20" fmla="*/ 1 w 844"/>
                  <a:gd name="T21" fmla="*/ 0 h 187"/>
                  <a:gd name="T22" fmla="*/ 1 w 844"/>
                  <a:gd name="T23" fmla="*/ 0 h 187"/>
                  <a:gd name="T24" fmla="*/ 0 w 844"/>
                  <a:gd name="T25" fmla="*/ 0 h 187"/>
                  <a:gd name="T26" fmla="*/ 1 w 844"/>
                  <a:gd name="T27" fmla="*/ 0 h 187"/>
                  <a:gd name="T28" fmla="*/ 1 w 844"/>
                  <a:gd name="T29" fmla="*/ 0 h 1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4"/>
                  <a:gd name="T46" fmla="*/ 0 h 187"/>
                  <a:gd name="T47" fmla="*/ 844 w 844"/>
                  <a:gd name="T48" fmla="*/ 187 h 1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4" h="187">
                    <a:moveTo>
                      <a:pt x="12" y="28"/>
                    </a:moveTo>
                    <a:lnTo>
                      <a:pt x="246" y="0"/>
                    </a:lnTo>
                    <a:lnTo>
                      <a:pt x="479" y="25"/>
                    </a:lnTo>
                    <a:lnTo>
                      <a:pt x="669" y="56"/>
                    </a:lnTo>
                    <a:lnTo>
                      <a:pt x="837" y="139"/>
                    </a:lnTo>
                    <a:lnTo>
                      <a:pt x="844" y="180"/>
                    </a:lnTo>
                    <a:lnTo>
                      <a:pt x="801" y="187"/>
                    </a:lnTo>
                    <a:lnTo>
                      <a:pt x="723" y="134"/>
                    </a:lnTo>
                    <a:lnTo>
                      <a:pt x="647" y="99"/>
                    </a:lnTo>
                    <a:lnTo>
                      <a:pt x="474" y="58"/>
                    </a:lnTo>
                    <a:lnTo>
                      <a:pt x="246" y="35"/>
                    </a:lnTo>
                    <a:lnTo>
                      <a:pt x="20" y="61"/>
                    </a:lnTo>
                    <a:lnTo>
                      <a:pt x="0" y="4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0" name="Freeform 53"/>
              <p:cNvSpPr>
                <a:spLocks/>
              </p:cNvSpPr>
              <p:nvPr/>
            </p:nvSpPr>
            <p:spPr bwMode="auto">
              <a:xfrm>
                <a:off x="1298" y="2420"/>
                <a:ext cx="20" cy="92"/>
              </a:xfrm>
              <a:custGeom>
                <a:avLst/>
                <a:gdLst>
                  <a:gd name="T0" fmla="*/ 0 w 41"/>
                  <a:gd name="T1" fmla="*/ 0 h 185"/>
                  <a:gd name="T2" fmla="*/ 0 w 41"/>
                  <a:gd name="T3" fmla="*/ 0 h 185"/>
                  <a:gd name="T4" fmla="*/ 0 w 41"/>
                  <a:gd name="T5" fmla="*/ 0 h 185"/>
                  <a:gd name="T6" fmla="*/ 0 w 41"/>
                  <a:gd name="T7" fmla="*/ 0 h 185"/>
                  <a:gd name="T8" fmla="*/ 0 w 41"/>
                  <a:gd name="T9" fmla="*/ 0 h 185"/>
                  <a:gd name="T10" fmla="*/ 0 w 41"/>
                  <a:gd name="T11" fmla="*/ 0 h 185"/>
                  <a:gd name="T12" fmla="*/ 0 w 41"/>
                  <a:gd name="T13" fmla="*/ 0 h 185"/>
                  <a:gd name="T14" fmla="*/ 0 w 41"/>
                  <a:gd name="T15" fmla="*/ 0 h 185"/>
                  <a:gd name="T16" fmla="*/ 0 w 41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185"/>
                  <a:gd name="T29" fmla="*/ 41 w 41"/>
                  <a:gd name="T30" fmla="*/ 185 h 1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185">
                    <a:moveTo>
                      <a:pt x="41" y="17"/>
                    </a:moveTo>
                    <a:lnTo>
                      <a:pt x="36" y="164"/>
                    </a:lnTo>
                    <a:lnTo>
                      <a:pt x="24" y="185"/>
                    </a:lnTo>
                    <a:lnTo>
                      <a:pt x="5" y="174"/>
                    </a:lnTo>
                    <a:lnTo>
                      <a:pt x="0" y="96"/>
                    </a:lnTo>
                    <a:lnTo>
                      <a:pt x="8" y="17"/>
                    </a:lnTo>
                    <a:lnTo>
                      <a:pt x="24" y="0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1" name="Freeform 54"/>
              <p:cNvSpPr>
                <a:spLocks/>
              </p:cNvSpPr>
              <p:nvPr/>
            </p:nvSpPr>
            <p:spPr bwMode="auto">
              <a:xfrm>
                <a:off x="884" y="2512"/>
                <a:ext cx="105" cy="46"/>
              </a:xfrm>
              <a:custGeom>
                <a:avLst/>
                <a:gdLst>
                  <a:gd name="T0" fmla="*/ 1 w 209"/>
                  <a:gd name="T1" fmla="*/ 0 h 93"/>
                  <a:gd name="T2" fmla="*/ 1 w 209"/>
                  <a:gd name="T3" fmla="*/ 0 h 93"/>
                  <a:gd name="T4" fmla="*/ 1 w 209"/>
                  <a:gd name="T5" fmla="*/ 0 h 93"/>
                  <a:gd name="T6" fmla="*/ 1 w 209"/>
                  <a:gd name="T7" fmla="*/ 0 h 93"/>
                  <a:gd name="T8" fmla="*/ 1 w 209"/>
                  <a:gd name="T9" fmla="*/ 0 h 93"/>
                  <a:gd name="T10" fmla="*/ 1 w 209"/>
                  <a:gd name="T11" fmla="*/ 0 h 93"/>
                  <a:gd name="T12" fmla="*/ 1 w 209"/>
                  <a:gd name="T13" fmla="*/ 0 h 93"/>
                  <a:gd name="T14" fmla="*/ 1 w 209"/>
                  <a:gd name="T15" fmla="*/ 0 h 93"/>
                  <a:gd name="T16" fmla="*/ 1 w 209"/>
                  <a:gd name="T17" fmla="*/ 0 h 93"/>
                  <a:gd name="T18" fmla="*/ 1 w 209"/>
                  <a:gd name="T19" fmla="*/ 0 h 93"/>
                  <a:gd name="T20" fmla="*/ 0 w 209"/>
                  <a:gd name="T21" fmla="*/ 0 h 93"/>
                  <a:gd name="T22" fmla="*/ 1 w 209"/>
                  <a:gd name="T23" fmla="*/ 0 h 93"/>
                  <a:gd name="T24" fmla="*/ 1 w 209"/>
                  <a:gd name="T25" fmla="*/ 0 h 93"/>
                  <a:gd name="T26" fmla="*/ 1 w 209"/>
                  <a:gd name="T27" fmla="*/ 0 h 93"/>
                  <a:gd name="T28" fmla="*/ 1 w 209"/>
                  <a:gd name="T29" fmla="*/ 0 h 93"/>
                  <a:gd name="T30" fmla="*/ 1 w 209"/>
                  <a:gd name="T31" fmla="*/ 0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9"/>
                  <a:gd name="T49" fmla="*/ 0 h 93"/>
                  <a:gd name="T50" fmla="*/ 209 w 209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9" h="93">
                    <a:moveTo>
                      <a:pt x="117" y="42"/>
                    </a:moveTo>
                    <a:lnTo>
                      <a:pt x="66" y="32"/>
                    </a:lnTo>
                    <a:lnTo>
                      <a:pt x="21" y="42"/>
                    </a:lnTo>
                    <a:lnTo>
                      <a:pt x="28" y="53"/>
                    </a:lnTo>
                    <a:lnTo>
                      <a:pt x="54" y="61"/>
                    </a:lnTo>
                    <a:lnTo>
                      <a:pt x="189" y="56"/>
                    </a:lnTo>
                    <a:lnTo>
                      <a:pt x="209" y="70"/>
                    </a:lnTo>
                    <a:lnTo>
                      <a:pt x="198" y="88"/>
                    </a:lnTo>
                    <a:lnTo>
                      <a:pt x="46" y="93"/>
                    </a:lnTo>
                    <a:lnTo>
                      <a:pt x="1" y="60"/>
                    </a:lnTo>
                    <a:lnTo>
                      <a:pt x="0" y="15"/>
                    </a:lnTo>
                    <a:lnTo>
                      <a:pt x="56" y="0"/>
                    </a:lnTo>
                    <a:lnTo>
                      <a:pt x="120" y="9"/>
                    </a:lnTo>
                    <a:lnTo>
                      <a:pt x="135" y="27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2" name="Freeform 55"/>
              <p:cNvSpPr>
                <a:spLocks/>
              </p:cNvSpPr>
              <p:nvPr/>
            </p:nvSpPr>
            <p:spPr bwMode="auto">
              <a:xfrm>
                <a:off x="980" y="2462"/>
                <a:ext cx="23" cy="93"/>
              </a:xfrm>
              <a:custGeom>
                <a:avLst/>
                <a:gdLst>
                  <a:gd name="T0" fmla="*/ 1 w 46"/>
                  <a:gd name="T1" fmla="*/ 1 h 186"/>
                  <a:gd name="T2" fmla="*/ 1 w 46"/>
                  <a:gd name="T3" fmla="*/ 1 h 186"/>
                  <a:gd name="T4" fmla="*/ 1 w 46"/>
                  <a:gd name="T5" fmla="*/ 1 h 186"/>
                  <a:gd name="T6" fmla="*/ 0 w 46"/>
                  <a:gd name="T7" fmla="*/ 1 h 186"/>
                  <a:gd name="T8" fmla="*/ 1 w 46"/>
                  <a:gd name="T9" fmla="*/ 1 h 186"/>
                  <a:gd name="T10" fmla="*/ 1 w 46"/>
                  <a:gd name="T11" fmla="*/ 0 h 186"/>
                  <a:gd name="T12" fmla="*/ 1 w 46"/>
                  <a:gd name="T13" fmla="*/ 1 h 186"/>
                  <a:gd name="T14" fmla="*/ 1 w 46"/>
                  <a:gd name="T15" fmla="*/ 1 h 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186"/>
                  <a:gd name="T26" fmla="*/ 46 w 46"/>
                  <a:gd name="T27" fmla="*/ 186 h 1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186">
                    <a:moveTo>
                      <a:pt x="46" y="16"/>
                    </a:moveTo>
                    <a:lnTo>
                      <a:pt x="33" y="171"/>
                    </a:lnTo>
                    <a:lnTo>
                      <a:pt x="15" y="186"/>
                    </a:lnTo>
                    <a:lnTo>
                      <a:pt x="0" y="168"/>
                    </a:lnTo>
                    <a:lnTo>
                      <a:pt x="13" y="16"/>
                    </a:lnTo>
                    <a:lnTo>
                      <a:pt x="30" y="0"/>
                    </a:lnTo>
                    <a:lnTo>
                      <a:pt x="4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3" name="Freeform 56"/>
              <p:cNvSpPr>
                <a:spLocks/>
              </p:cNvSpPr>
              <p:nvPr/>
            </p:nvSpPr>
            <p:spPr bwMode="auto">
              <a:xfrm>
                <a:off x="899" y="2444"/>
                <a:ext cx="104" cy="31"/>
              </a:xfrm>
              <a:custGeom>
                <a:avLst/>
                <a:gdLst>
                  <a:gd name="T0" fmla="*/ 1 w 208"/>
                  <a:gd name="T1" fmla="*/ 1 h 61"/>
                  <a:gd name="T2" fmla="*/ 1 w 208"/>
                  <a:gd name="T3" fmla="*/ 1 h 61"/>
                  <a:gd name="T4" fmla="*/ 1 w 208"/>
                  <a:gd name="T5" fmla="*/ 1 h 61"/>
                  <a:gd name="T6" fmla="*/ 0 w 208"/>
                  <a:gd name="T7" fmla="*/ 1 h 61"/>
                  <a:gd name="T8" fmla="*/ 1 w 208"/>
                  <a:gd name="T9" fmla="*/ 1 h 61"/>
                  <a:gd name="T10" fmla="*/ 1 w 208"/>
                  <a:gd name="T11" fmla="*/ 0 h 61"/>
                  <a:gd name="T12" fmla="*/ 1 w 208"/>
                  <a:gd name="T13" fmla="*/ 1 h 61"/>
                  <a:gd name="T14" fmla="*/ 1 w 208"/>
                  <a:gd name="T15" fmla="*/ 1 h 61"/>
                  <a:gd name="T16" fmla="*/ 1 w 208"/>
                  <a:gd name="T17" fmla="*/ 1 h 61"/>
                  <a:gd name="T18" fmla="*/ 1 w 208"/>
                  <a:gd name="T19" fmla="*/ 1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8"/>
                  <a:gd name="T31" fmla="*/ 0 h 61"/>
                  <a:gd name="T32" fmla="*/ 208 w 208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8" h="61">
                    <a:moveTo>
                      <a:pt x="185" y="61"/>
                    </a:moveTo>
                    <a:lnTo>
                      <a:pt x="108" y="35"/>
                    </a:lnTo>
                    <a:lnTo>
                      <a:pt x="23" y="58"/>
                    </a:lnTo>
                    <a:lnTo>
                      <a:pt x="0" y="48"/>
                    </a:lnTo>
                    <a:lnTo>
                      <a:pt x="9" y="26"/>
                    </a:lnTo>
                    <a:lnTo>
                      <a:pt x="111" y="0"/>
                    </a:lnTo>
                    <a:lnTo>
                      <a:pt x="203" y="35"/>
                    </a:lnTo>
                    <a:lnTo>
                      <a:pt x="208" y="58"/>
                    </a:lnTo>
                    <a:lnTo>
                      <a:pt x="18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4" name="Freeform 57"/>
              <p:cNvSpPr>
                <a:spLocks/>
              </p:cNvSpPr>
              <p:nvPr/>
            </p:nvSpPr>
            <p:spPr bwMode="auto">
              <a:xfrm>
                <a:off x="879" y="2480"/>
                <a:ext cx="18" cy="59"/>
              </a:xfrm>
              <a:custGeom>
                <a:avLst/>
                <a:gdLst>
                  <a:gd name="T0" fmla="*/ 1 w 36"/>
                  <a:gd name="T1" fmla="*/ 1 h 117"/>
                  <a:gd name="T2" fmla="*/ 1 w 36"/>
                  <a:gd name="T3" fmla="*/ 1 h 117"/>
                  <a:gd name="T4" fmla="*/ 1 w 36"/>
                  <a:gd name="T5" fmla="*/ 1 h 117"/>
                  <a:gd name="T6" fmla="*/ 0 w 36"/>
                  <a:gd name="T7" fmla="*/ 1 h 117"/>
                  <a:gd name="T8" fmla="*/ 1 w 36"/>
                  <a:gd name="T9" fmla="*/ 1 h 117"/>
                  <a:gd name="T10" fmla="*/ 1 w 36"/>
                  <a:gd name="T11" fmla="*/ 0 h 117"/>
                  <a:gd name="T12" fmla="*/ 1 w 36"/>
                  <a:gd name="T13" fmla="*/ 1 h 117"/>
                  <a:gd name="T14" fmla="*/ 1 w 36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17"/>
                  <a:gd name="T26" fmla="*/ 36 w 36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17">
                    <a:moveTo>
                      <a:pt x="36" y="13"/>
                    </a:moveTo>
                    <a:lnTo>
                      <a:pt x="33" y="101"/>
                    </a:lnTo>
                    <a:lnTo>
                      <a:pt x="15" y="117"/>
                    </a:lnTo>
                    <a:lnTo>
                      <a:pt x="0" y="99"/>
                    </a:lnTo>
                    <a:lnTo>
                      <a:pt x="5" y="18"/>
                    </a:lnTo>
                    <a:lnTo>
                      <a:pt x="18" y="0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5" name="Freeform 58"/>
              <p:cNvSpPr>
                <a:spLocks/>
              </p:cNvSpPr>
              <p:nvPr/>
            </p:nvSpPr>
            <p:spPr bwMode="auto">
              <a:xfrm>
                <a:off x="1028" y="2562"/>
                <a:ext cx="137" cy="59"/>
              </a:xfrm>
              <a:custGeom>
                <a:avLst/>
                <a:gdLst>
                  <a:gd name="T0" fmla="*/ 1 w 274"/>
                  <a:gd name="T1" fmla="*/ 0 h 119"/>
                  <a:gd name="T2" fmla="*/ 1 w 274"/>
                  <a:gd name="T3" fmla="*/ 0 h 119"/>
                  <a:gd name="T4" fmla="*/ 1 w 274"/>
                  <a:gd name="T5" fmla="*/ 0 h 119"/>
                  <a:gd name="T6" fmla="*/ 1 w 274"/>
                  <a:gd name="T7" fmla="*/ 0 h 119"/>
                  <a:gd name="T8" fmla="*/ 1 w 274"/>
                  <a:gd name="T9" fmla="*/ 0 h 119"/>
                  <a:gd name="T10" fmla="*/ 1 w 274"/>
                  <a:gd name="T11" fmla="*/ 0 h 119"/>
                  <a:gd name="T12" fmla="*/ 1 w 274"/>
                  <a:gd name="T13" fmla="*/ 0 h 119"/>
                  <a:gd name="T14" fmla="*/ 1 w 274"/>
                  <a:gd name="T15" fmla="*/ 0 h 119"/>
                  <a:gd name="T16" fmla="*/ 1 w 274"/>
                  <a:gd name="T17" fmla="*/ 0 h 119"/>
                  <a:gd name="T18" fmla="*/ 1 w 274"/>
                  <a:gd name="T19" fmla="*/ 0 h 119"/>
                  <a:gd name="T20" fmla="*/ 1 w 274"/>
                  <a:gd name="T21" fmla="*/ 0 h 119"/>
                  <a:gd name="T22" fmla="*/ 0 w 274"/>
                  <a:gd name="T23" fmla="*/ 0 h 119"/>
                  <a:gd name="T24" fmla="*/ 1 w 274"/>
                  <a:gd name="T25" fmla="*/ 0 h 119"/>
                  <a:gd name="T26" fmla="*/ 1 w 274"/>
                  <a:gd name="T27" fmla="*/ 0 h 119"/>
                  <a:gd name="T28" fmla="*/ 1 w 274"/>
                  <a:gd name="T29" fmla="*/ 0 h 119"/>
                  <a:gd name="T30" fmla="*/ 1 w 274"/>
                  <a:gd name="T31" fmla="*/ 0 h 119"/>
                  <a:gd name="T32" fmla="*/ 1 w 274"/>
                  <a:gd name="T33" fmla="*/ 0 h 119"/>
                  <a:gd name="T34" fmla="*/ 1 w 274"/>
                  <a:gd name="T35" fmla="*/ 0 h 1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4"/>
                  <a:gd name="T55" fmla="*/ 0 h 119"/>
                  <a:gd name="T56" fmla="*/ 274 w 274"/>
                  <a:gd name="T57" fmla="*/ 119 h 1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4" h="119">
                    <a:moveTo>
                      <a:pt x="163" y="37"/>
                    </a:moveTo>
                    <a:lnTo>
                      <a:pt x="69" y="32"/>
                    </a:lnTo>
                    <a:lnTo>
                      <a:pt x="31" y="47"/>
                    </a:lnTo>
                    <a:lnTo>
                      <a:pt x="49" y="56"/>
                    </a:lnTo>
                    <a:lnTo>
                      <a:pt x="109" y="76"/>
                    </a:lnTo>
                    <a:lnTo>
                      <a:pt x="252" y="65"/>
                    </a:lnTo>
                    <a:lnTo>
                      <a:pt x="274" y="75"/>
                    </a:lnTo>
                    <a:lnTo>
                      <a:pt x="266" y="98"/>
                    </a:lnTo>
                    <a:lnTo>
                      <a:pt x="185" y="119"/>
                    </a:lnTo>
                    <a:lnTo>
                      <a:pt x="102" y="109"/>
                    </a:lnTo>
                    <a:lnTo>
                      <a:pt x="33" y="84"/>
                    </a:lnTo>
                    <a:lnTo>
                      <a:pt x="0" y="47"/>
                    </a:lnTo>
                    <a:lnTo>
                      <a:pt x="20" y="14"/>
                    </a:lnTo>
                    <a:lnTo>
                      <a:pt x="64" y="0"/>
                    </a:lnTo>
                    <a:lnTo>
                      <a:pt x="168" y="5"/>
                    </a:lnTo>
                    <a:lnTo>
                      <a:pt x="181" y="23"/>
                    </a:lnTo>
                    <a:lnTo>
                      <a:pt x="16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6" name="Freeform 59"/>
              <p:cNvSpPr>
                <a:spLocks/>
              </p:cNvSpPr>
              <p:nvPr/>
            </p:nvSpPr>
            <p:spPr bwMode="auto">
              <a:xfrm>
                <a:off x="1021" y="2462"/>
                <a:ext cx="22" cy="124"/>
              </a:xfrm>
              <a:custGeom>
                <a:avLst/>
                <a:gdLst>
                  <a:gd name="T0" fmla="*/ 1 w 43"/>
                  <a:gd name="T1" fmla="*/ 0 h 249"/>
                  <a:gd name="T2" fmla="*/ 1 w 43"/>
                  <a:gd name="T3" fmla="*/ 0 h 249"/>
                  <a:gd name="T4" fmla="*/ 1 w 43"/>
                  <a:gd name="T5" fmla="*/ 0 h 249"/>
                  <a:gd name="T6" fmla="*/ 0 w 43"/>
                  <a:gd name="T7" fmla="*/ 0 h 249"/>
                  <a:gd name="T8" fmla="*/ 1 w 43"/>
                  <a:gd name="T9" fmla="*/ 0 h 249"/>
                  <a:gd name="T10" fmla="*/ 1 w 43"/>
                  <a:gd name="T11" fmla="*/ 0 h 249"/>
                  <a:gd name="T12" fmla="*/ 1 w 43"/>
                  <a:gd name="T13" fmla="*/ 0 h 249"/>
                  <a:gd name="T14" fmla="*/ 1 w 43"/>
                  <a:gd name="T15" fmla="*/ 0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249"/>
                  <a:gd name="T26" fmla="*/ 43 w 43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249">
                    <a:moveTo>
                      <a:pt x="43" y="16"/>
                    </a:moveTo>
                    <a:lnTo>
                      <a:pt x="33" y="234"/>
                    </a:lnTo>
                    <a:lnTo>
                      <a:pt x="15" y="249"/>
                    </a:lnTo>
                    <a:lnTo>
                      <a:pt x="0" y="232"/>
                    </a:lnTo>
                    <a:lnTo>
                      <a:pt x="10" y="16"/>
                    </a:lnTo>
                    <a:lnTo>
                      <a:pt x="26" y="0"/>
                    </a:lnTo>
                    <a:lnTo>
                      <a:pt x="4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7" name="Freeform 60"/>
              <p:cNvSpPr>
                <a:spLocks/>
              </p:cNvSpPr>
              <p:nvPr/>
            </p:nvSpPr>
            <p:spPr bwMode="auto">
              <a:xfrm>
                <a:off x="1150" y="2458"/>
                <a:ext cx="19" cy="142"/>
              </a:xfrm>
              <a:custGeom>
                <a:avLst/>
                <a:gdLst>
                  <a:gd name="T0" fmla="*/ 1 w 38"/>
                  <a:gd name="T1" fmla="*/ 1 h 284"/>
                  <a:gd name="T2" fmla="*/ 1 w 38"/>
                  <a:gd name="T3" fmla="*/ 1 h 284"/>
                  <a:gd name="T4" fmla="*/ 1 w 38"/>
                  <a:gd name="T5" fmla="*/ 1 h 284"/>
                  <a:gd name="T6" fmla="*/ 1 w 38"/>
                  <a:gd name="T7" fmla="*/ 1 h 284"/>
                  <a:gd name="T8" fmla="*/ 0 w 38"/>
                  <a:gd name="T9" fmla="*/ 1 h 284"/>
                  <a:gd name="T10" fmla="*/ 1 w 38"/>
                  <a:gd name="T11" fmla="*/ 0 h 284"/>
                  <a:gd name="T12" fmla="*/ 1 w 38"/>
                  <a:gd name="T13" fmla="*/ 1 h 284"/>
                  <a:gd name="T14" fmla="*/ 1 w 38"/>
                  <a:gd name="T15" fmla="*/ 1 h 2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284"/>
                  <a:gd name="T26" fmla="*/ 38 w 38"/>
                  <a:gd name="T27" fmla="*/ 284 h 2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284">
                    <a:moveTo>
                      <a:pt x="32" y="17"/>
                    </a:moveTo>
                    <a:lnTo>
                      <a:pt x="38" y="268"/>
                    </a:lnTo>
                    <a:lnTo>
                      <a:pt x="23" y="284"/>
                    </a:lnTo>
                    <a:lnTo>
                      <a:pt x="7" y="268"/>
                    </a:lnTo>
                    <a:lnTo>
                      <a:pt x="0" y="17"/>
                    </a:lnTo>
                    <a:lnTo>
                      <a:pt x="17" y="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8" name="Freeform 61"/>
              <p:cNvSpPr>
                <a:spLocks/>
              </p:cNvSpPr>
              <p:nvPr/>
            </p:nvSpPr>
            <p:spPr bwMode="auto">
              <a:xfrm>
                <a:off x="1054" y="2444"/>
                <a:ext cx="103" cy="30"/>
              </a:xfrm>
              <a:custGeom>
                <a:avLst/>
                <a:gdLst>
                  <a:gd name="T0" fmla="*/ 1 w 206"/>
                  <a:gd name="T1" fmla="*/ 0 h 61"/>
                  <a:gd name="T2" fmla="*/ 1 w 206"/>
                  <a:gd name="T3" fmla="*/ 0 h 61"/>
                  <a:gd name="T4" fmla="*/ 1 w 206"/>
                  <a:gd name="T5" fmla="*/ 0 h 61"/>
                  <a:gd name="T6" fmla="*/ 1 w 206"/>
                  <a:gd name="T7" fmla="*/ 0 h 61"/>
                  <a:gd name="T8" fmla="*/ 1 w 206"/>
                  <a:gd name="T9" fmla="*/ 0 h 61"/>
                  <a:gd name="T10" fmla="*/ 1 w 206"/>
                  <a:gd name="T11" fmla="*/ 0 h 61"/>
                  <a:gd name="T12" fmla="*/ 1 w 206"/>
                  <a:gd name="T13" fmla="*/ 0 h 61"/>
                  <a:gd name="T14" fmla="*/ 0 w 206"/>
                  <a:gd name="T15" fmla="*/ 0 h 61"/>
                  <a:gd name="T16" fmla="*/ 1 w 206"/>
                  <a:gd name="T17" fmla="*/ 0 h 61"/>
                  <a:gd name="T18" fmla="*/ 1 w 206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6"/>
                  <a:gd name="T31" fmla="*/ 0 h 61"/>
                  <a:gd name="T32" fmla="*/ 206 w 206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6" h="61">
                    <a:moveTo>
                      <a:pt x="7" y="25"/>
                    </a:moveTo>
                    <a:lnTo>
                      <a:pt x="104" y="0"/>
                    </a:lnTo>
                    <a:lnTo>
                      <a:pt x="200" y="32"/>
                    </a:lnTo>
                    <a:lnTo>
                      <a:pt x="206" y="55"/>
                    </a:lnTo>
                    <a:lnTo>
                      <a:pt x="183" y="61"/>
                    </a:lnTo>
                    <a:lnTo>
                      <a:pt x="102" y="35"/>
                    </a:lnTo>
                    <a:lnTo>
                      <a:pt x="23" y="55"/>
                    </a:lnTo>
                    <a:lnTo>
                      <a:pt x="0" y="4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9" name="Freeform 62"/>
              <p:cNvSpPr>
                <a:spLocks/>
              </p:cNvSpPr>
              <p:nvPr/>
            </p:nvSpPr>
            <p:spPr bwMode="auto">
              <a:xfrm>
                <a:off x="1185" y="2451"/>
                <a:ext cx="85" cy="32"/>
              </a:xfrm>
              <a:custGeom>
                <a:avLst/>
                <a:gdLst>
                  <a:gd name="T0" fmla="*/ 1 w 170"/>
                  <a:gd name="T1" fmla="*/ 0 h 65"/>
                  <a:gd name="T2" fmla="*/ 1 w 170"/>
                  <a:gd name="T3" fmla="*/ 0 h 65"/>
                  <a:gd name="T4" fmla="*/ 1 w 170"/>
                  <a:gd name="T5" fmla="*/ 0 h 65"/>
                  <a:gd name="T6" fmla="*/ 1 w 170"/>
                  <a:gd name="T7" fmla="*/ 0 h 65"/>
                  <a:gd name="T8" fmla="*/ 1 w 170"/>
                  <a:gd name="T9" fmla="*/ 0 h 65"/>
                  <a:gd name="T10" fmla="*/ 1 w 170"/>
                  <a:gd name="T11" fmla="*/ 0 h 65"/>
                  <a:gd name="T12" fmla="*/ 0 w 170"/>
                  <a:gd name="T13" fmla="*/ 0 h 65"/>
                  <a:gd name="T14" fmla="*/ 1 w 170"/>
                  <a:gd name="T15" fmla="*/ 0 h 65"/>
                  <a:gd name="T16" fmla="*/ 1 w 170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"/>
                  <a:gd name="T28" fmla="*/ 0 h 65"/>
                  <a:gd name="T29" fmla="*/ 170 w 170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" h="65">
                    <a:moveTo>
                      <a:pt x="19" y="0"/>
                    </a:moveTo>
                    <a:lnTo>
                      <a:pt x="169" y="38"/>
                    </a:lnTo>
                    <a:lnTo>
                      <a:pt x="170" y="63"/>
                    </a:lnTo>
                    <a:lnTo>
                      <a:pt x="149" y="65"/>
                    </a:lnTo>
                    <a:lnTo>
                      <a:pt x="88" y="38"/>
                    </a:lnTo>
                    <a:lnTo>
                      <a:pt x="19" y="35"/>
                    </a:lnTo>
                    <a:lnTo>
                      <a:pt x="0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0" name="Freeform 63"/>
              <p:cNvSpPr>
                <a:spLocks/>
              </p:cNvSpPr>
              <p:nvPr/>
            </p:nvSpPr>
            <p:spPr bwMode="auto">
              <a:xfrm>
                <a:off x="1260" y="2471"/>
                <a:ext cx="18" cy="101"/>
              </a:xfrm>
              <a:custGeom>
                <a:avLst/>
                <a:gdLst>
                  <a:gd name="T0" fmla="*/ 1 w 36"/>
                  <a:gd name="T1" fmla="*/ 1 h 201"/>
                  <a:gd name="T2" fmla="*/ 1 w 36"/>
                  <a:gd name="T3" fmla="*/ 1 h 201"/>
                  <a:gd name="T4" fmla="*/ 1 w 36"/>
                  <a:gd name="T5" fmla="*/ 1 h 201"/>
                  <a:gd name="T6" fmla="*/ 1 w 36"/>
                  <a:gd name="T7" fmla="*/ 1 h 201"/>
                  <a:gd name="T8" fmla="*/ 1 w 36"/>
                  <a:gd name="T9" fmla="*/ 1 h 201"/>
                  <a:gd name="T10" fmla="*/ 1 w 36"/>
                  <a:gd name="T11" fmla="*/ 1 h 201"/>
                  <a:gd name="T12" fmla="*/ 0 w 36"/>
                  <a:gd name="T13" fmla="*/ 1 h 201"/>
                  <a:gd name="T14" fmla="*/ 1 w 36"/>
                  <a:gd name="T15" fmla="*/ 0 h 201"/>
                  <a:gd name="T16" fmla="*/ 1 w 36"/>
                  <a:gd name="T17" fmla="*/ 1 h 201"/>
                  <a:gd name="T18" fmla="*/ 1 w 36"/>
                  <a:gd name="T19" fmla="*/ 1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01"/>
                  <a:gd name="T32" fmla="*/ 36 w 36"/>
                  <a:gd name="T33" fmla="*/ 201 h 2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01">
                    <a:moveTo>
                      <a:pt x="31" y="13"/>
                    </a:moveTo>
                    <a:lnTo>
                      <a:pt x="36" y="99"/>
                    </a:lnTo>
                    <a:lnTo>
                      <a:pt x="33" y="186"/>
                    </a:lnTo>
                    <a:lnTo>
                      <a:pt x="16" y="201"/>
                    </a:lnTo>
                    <a:lnTo>
                      <a:pt x="1" y="186"/>
                    </a:lnTo>
                    <a:lnTo>
                      <a:pt x="3" y="102"/>
                    </a:lnTo>
                    <a:lnTo>
                      <a:pt x="0" y="18"/>
                    </a:lnTo>
                    <a:lnTo>
                      <a:pt x="13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1" name="Freeform 64"/>
              <p:cNvSpPr>
                <a:spLocks/>
              </p:cNvSpPr>
              <p:nvPr/>
            </p:nvSpPr>
            <p:spPr bwMode="auto">
              <a:xfrm>
                <a:off x="1189" y="2536"/>
                <a:ext cx="85" cy="57"/>
              </a:xfrm>
              <a:custGeom>
                <a:avLst/>
                <a:gdLst>
                  <a:gd name="T0" fmla="*/ 1 w 170"/>
                  <a:gd name="T1" fmla="*/ 0 h 114"/>
                  <a:gd name="T2" fmla="*/ 1 w 170"/>
                  <a:gd name="T3" fmla="*/ 1 h 114"/>
                  <a:gd name="T4" fmla="*/ 1 w 170"/>
                  <a:gd name="T5" fmla="*/ 1 h 114"/>
                  <a:gd name="T6" fmla="*/ 1 w 170"/>
                  <a:gd name="T7" fmla="*/ 1 h 114"/>
                  <a:gd name="T8" fmla="*/ 1 w 170"/>
                  <a:gd name="T9" fmla="*/ 1 h 114"/>
                  <a:gd name="T10" fmla="*/ 1 w 170"/>
                  <a:gd name="T11" fmla="*/ 1 h 114"/>
                  <a:gd name="T12" fmla="*/ 1 w 170"/>
                  <a:gd name="T13" fmla="*/ 1 h 114"/>
                  <a:gd name="T14" fmla="*/ 1 w 170"/>
                  <a:gd name="T15" fmla="*/ 1 h 114"/>
                  <a:gd name="T16" fmla="*/ 1 w 170"/>
                  <a:gd name="T17" fmla="*/ 1 h 114"/>
                  <a:gd name="T18" fmla="*/ 1 w 170"/>
                  <a:gd name="T19" fmla="*/ 1 h 114"/>
                  <a:gd name="T20" fmla="*/ 1 w 170"/>
                  <a:gd name="T21" fmla="*/ 1 h 114"/>
                  <a:gd name="T22" fmla="*/ 1 w 170"/>
                  <a:gd name="T23" fmla="*/ 1 h 114"/>
                  <a:gd name="T24" fmla="*/ 1 w 170"/>
                  <a:gd name="T25" fmla="*/ 1 h 114"/>
                  <a:gd name="T26" fmla="*/ 0 w 170"/>
                  <a:gd name="T27" fmla="*/ 1 h 114"/>
                  <a:gd name="T28" fmla="*/ 1 w 170"/>
                  <a:gd name="T29" fmla="*/ 0 h 114"/>
                  <a:gd name="T30" fmla="*/ 1 w 170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0"/>
                  <a:gd name="T49" fmla="*/ 0 h 114"/>
                  <a:gd name="T50" fmla="*/ 170 w 170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0" h="114">
                    <a:moveTo>
                      <a:pt x="15" y="0"/>
                    </a:moveTo>
                    <a:lnTo>
                      <a:pt x="119" y="12"/>
                    </a:lnTo>
                    <a:lnTo>
                      <a:pt x="170" y="73"/>
                    </a:lnTo>
                    <a:lnTo>
                      <a:pt x="155" y="89"/>
                    </a:lnTo>
                    <a:lnTo>
                      <a:pt x="82" y="114"/>
                    </a:lnTo>
                    <a:lnTo>
                      <a:pt x="24" y="109"/>
                    </a:lnTo>
                    <a:lnTo>
                      <a:pt x="6" y="93"/>
                    </a:lnTo>
                    <a:lnTo>
                      <a:pt x="24" y="76"/>
                    </a:lnTo>
                    <a:lnTo>
                      <a:pt x="76" y="84"/>
                    </a:lnTo>
                    <a:lnTo>
                      <a:pt x="137" y="65"/>
                    </a:lnTo>
                    <a:lnTo>
                      <a:pt x="122" y="43"/>
                    </a:lnTo>
                    <a:lnTo>
                      <a:pt x="92" y="33"/>
                    </a:lnTo>
                    <a:lnTo>
                      <a:pt x="16" y="33"/>
                    </a:lnTo>
                    <a:lnTo>
                      <a:pt x="0" y="1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2" name="Freeform 65"/>
              <p:cNvSpPr>
                <a:spLocks/>
              </p:cNvSpPr>
              <p:nvPr/>
            </p:nvSpPr>
            <p:spPr bwMode="auto">
              <a:xfrm>
                <a:off x="991" y="2497"/>
                <a:ext cx="40" cy="28"/>
              </a:xfrm>
              <a:custGeom>
                <a:avLst/>
                <a:gdLst>
                  <a:gd name="T0" fmla="*/ 1 w 80"/>
                  <a:gd name="T1" fmla="*/ 0 h 54"/>
                  <a:gd name="T2" fmla="*/ 1 w 80"/>
                  <a:gd name="T3" fmla="*/ 1 h 54"/>
                  <a:gd name="T4" fmla="*/ 1 w 80"/>
                  <a:gd name="T5" fmla="*/ 1 h 54"/>
                  <a:gd name="T6" fmla="*/ 1 w 80"/>
                  <a:gd name="T7" fmla="*/ 1 h 54"/>
                  <a:gd name="T8" fmla="*/ 1 w 80"/>
                  <a:gd name="T9" fmla="*/ 1 h 54"/>
                  <a:gd name="T10" fmla="*/ 1 w 80"/>
                  <a:gd name="T11" fmla="*/ 1 h 54"/>
                  <a:gd name="T12" fmla="*/ 0 w 80"/>
                  <a:gd name="T13" fmla="*/ 1 h 54"/>
                  <a:gd name="T14" fmla="*/ 1 w 80"/>
                  <a:gd name="T15" fmla="*/ 0 h 54"/>
                  <a:gd name="T16" fmla="*/ 1 w 8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54"/>
                  <a:gd name="T29" fmla="*/ 80 w 8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54">
                    <a:moveTo>
                      <a:pt x="31" y="0"/>
                    </a:moveTo>
                    <a:lnTo>
                      <a:pt x="57" y="6"/>
                    </a:lnTo>
                    <a:lnTo>
                      <a:pt x="80" y="36"/>
                    </a:lnTo>
                    <a:lnTo>
                      <a:pt x="77" y="51"/>
                    </a:lnTo>
                    <a:lnTo>
                      <a:pt x="62" y="54"/>
                    </a:lnTo>
                    <a:lnTo>
                      <a:pt x="6" y="46"/>
                    </a:lnTo>
                    <a:lnTo>
                      <a:pt x="0" y="1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3" name="Freeform 66"/>
              <p:cNvSpPr>
                <a:spLocks/>
              </p:cNvSpPr>
              <p:nvPr/>
            </p:nvSpPr>
            <p:spPr bwMode="auto">
              <a:xfrm>
                <a:off x="1264" y="2506"/>
                <a:ext cx="38" cy="23"/>
              </a:xfrm>
              <a:custGeom>
                <a:avLst/>
                <a:gdLst>
                  <a:gd name="T0" fmla="*/ 1 w 76"/>
                  <a:gd name="T1" fmla="*/ 1 h 46"/>
                  <a:gd name="T2" fmla="*/ 1 w 76"/>
                  <a:gd name="T3" fmla="*/ 0 h 46"/>
                  <a:gd name="T4" fmla="*/ 1 w 76"/>
                  <a:gd name="T5" fmla="*/ 1 h 46"/>
                  <a:gd name="T6" fmla="*/ 1 w 76"/>
                  <a:gd name="T7" fmla="*/ 1 h 46"/>
                  <a:gd name="T8" fmla="*/ 1 w 76"/>
                  <a:gd name="T9" fmla="*/ 1 h 46"/>
                  <a:gd name="T10" fmla="*/ 0 w 76"/>
                  <a:gd name="T11" fmla="*/ 1 h 46"/>
                  <a:gd name="T12" fmla="*/ 1 w 76"/>
                  <a:gd name="T13" fmla="*/ 1 h 46"/>
                  <a:gd name="T14" fmla="*/ 1 w 76"/>
                  <a:gd name="T15" fmla="*/ 1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46"/>
                  <a:gd name="T26" fmla="*/ 76 w 76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46">
                    <a:moveTo>
                      <a:pt x="16" y="1"/>
                    </a:moveTo>
                    <a:lnTo>
                      <a:pt x="49" y="0"/>
                    </a:lnTo>
                    <a:lnTo>
                      <a:pt x="76" y="16"/>
                    </a:lnTo>
                    <a:lnTo>
                      <a:pt x="46" y="39"/>
                    </a:lnTo>
                    <a:lnTo>
                      <a:pt x="18" y="46"/>
                    </a:lnTo>
                    <a:lnTo>
                      <a:pt x="0" y="24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4" name="Freeform 67"/>
              <p:cNvSpPr>
                <a:spLocks/>
              </p:cNvSpPr>
              <p:nvPr/>
            </p:nvSpPr>
            <p:spPr bwMode="auto">
              <a:xfrm>
                <a:off x="834" y="2463"/>
                <a:ext cx="54" cy="37"/>
              </a:xfrm>
              <a:custGeom>
                <a:avLst/>
                <a:gdLst>
                  <a:gd name="T0" fmla="*/ 1 w 107"/>
                  <a:gd name="T1" fmla="*/ 0 h 73"/>
                  <a:gd name="T2" fmla="*/ 1 w 107"/>
                  <a:gd name="T3" fmla="*/ 1 h 73"/>
                  <a:gd name="T4" fmla="*/ 1 w 107"/>
                  <a:gd name="T5" fmla="*/ 1 h 73"/>
                  <a:gd name="T6" fmla="*/ 1 w 107"/>
                  <a:gd name="T7" fmla="*/ 1 h 73"/>
                  <a:gd name="T8" fmla="*/ 1 w 107"/>
                  <a:gd name="T9" fmla="*/ 1 h 73"/>
                  <a:gd name="T10" fmla="*/ 0 w 107"/>
                  <a:gd name="T11" fmla="*/ 1 h 73"/>
                  <a:gd name="T12" fmla="*/ 1 w 107"/>
                  <a:gd name="T13" fmla="*/ 0 h 73"/>
                  <a:gd name="T14" fmla="*/ 1 w 107"/>
                  <a:gd name="T15" fmla="*/ 0 h 73"/>
                  <a:gd name="T16" fmla="*/ 1 w 107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"/>
                  <a:gd name="T28" fmla="*/ 0 h 73"/>
                  <a:gd name="T29" fmla="*/ 107 w 107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" h="73">
                    <a:moveTo>
                      <a:pt x="43" y="0"/>
                    </a:moveTo>
                    <a:lnTo>
                      <a:pt x="97" y="41"/>
                    </a:lnTo>
                    <a:lnTo>
                      <a:pt x="107" y="61"/>
                    </a:lnTo>
                    <a:lnTo>
                      <a:pt x="87" y="73"/>
                    </a:lnTo>
                    <a:lnTo>
                      <a:pt x="8" y="35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5" name="Freeform 68"/>
              <p:cNvSpPr>
                <a:spLocks/>
              </p:cNvSpPr>
              <p:nvPr/>
            </p:nvSpPr>
            <p:spPr bwMode="auto">
              <a:xfrm>
                <a:off x="718" y="2685"/>
                <a:ext cx="312" cy="102"/>
              </a:xfrm>
              <a:custGeom>
                <a:avLst/>
                <a:gdLst>
                  <a:gd name="T0" fmla="*/ 1 w 624"/>
                  <a:gd name="T1" fmla="*/ 1 h 203"/>
                  <a:gd name="T2" fmla="*/ 1 w 624"/>
                  <a:gd name="T3" fmla="*/ 1 h 203"/>
                  <a:gd name="T4" fmla="*/ 1 w 624"/>
                  <a:gd name="T5" fmla="*/ 1 h 203"/>
                  <a:gd name="T6" fmla="*/ 1 w 624"/>
                  <a:gd name="T7" fmla="*/ 1 h 203"/>
                  <a:gd name="T8" fmla="*/ 1 w 624"/>
                  <a:gd name="T9" fmla="*/ 1 h 203"/>
                  <a:gd name="T10" fmla="*/ 1 w 624"/>
                  <a:gd name="T11" fmla="*/ 1 h 203"/>
                  <a:gd name="T12" fmla="*/ 1 w 624"/>
                  <a:gd name="T13" fmla="*/ 1 h 203"/>
                  <a:gd name="T14" fmla="*/ 0 w 624"/>
                  <a:gd name="T15" fmla="*/ 1 h 203"/>
                  <a:gd name="T16" fmla="*/ 1 w 624"/>
                  <a:gd name="T17" fmla="*/ 1 h 203"/>
                  <a:gd name="T18" fmla="*/ 1 w 624"/>
                  <a:gd name="T19" fmla="*/ 1 h 203"/>
                  <a:gd name="T20" fmla="*/ 1 w 624"/>
                  <a:gd name="T21" fmla="*/ 1 h 203"/>
                  <a:gd name="T22" fmla="*/ 1 w 624"/>
                  <a:gd name="T23" fmla="*/ 1 h 203"/>
                  <a:gd name="T24" fmla="*/ 1 w 624"/>
                  <a:gd name="T25" fmla="*/ 1 h 203"/>
                  <a:gd name="T26" fmla="*/ 1 w 624"/>
                  <a:gd name="T27" fmla="*/ 0 h 203"/>
                  <a:gd name="T28" fmla="*/ 1 w 624"/>
                  <a:gd name="T29" fmla="*/ 1 h 203"/>
                  <a:gd name="T30" fmla="*/ 1 w 624"/>
                  <a:gd name="T31" fmla="*/ 1 h 203"/>
                  <a:gd name="T32" fmla="*/ 1 w 624"/>
                  <a:gd name="T33" fmla="*/ 1 h 203"/>
                  <a:gd name="T34" fmla="*/ 1 w 624"/>
                  <a:gd name="T35" fmla="*/ 1 h 203"/>
                  <a:gd name="T36" fmla="*/ 1 w 624"/>
                  <a:gd name="T37" fmla="*/ 1 h 2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4"/>
                  <a:gd name="T58" fmla="*/ 0 h 203"/>
                  <a:gd name="T59" fmla="*/ 624 w 624"/>
                  <a:gd name="T60" fmla="*/ 203 h 2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4" h="203">
                    <a:moveTo>
                      <a:pt x="587" y="94"/>
                    </a:moveTo>
                    <a:lnTo>
                      <a:pt x="535" y="54"/>
                    </a:lnTo>
                    <a:lnTo>
                      <a:pt x="474" y="41"/>
                    </a:lnTo>
                    <a:lnTo>
                      <a:pt x="345" y="74"/>
                    </a:lnTo>
                    <a:lnTo>
                      <a:pt x="216" y="168"/>
                    </a:lnTo>
                    <a:lnTo>
                      <a:pt x="120" y="200"/>
                    </a:lnTo>
                    <a:lnTo>
                      <a:pt x="16" y="203"/>
                    </a:lnTo>
                    <a:lnTo>
                      <a:pt x="0" y="186"/>
                    </a:lnTo>
                    <a:lnTo>
                      <a:pt x="16" y="170"/>
                    </a:lnTo>
                    <a:lnTo>
                      <a:pt x="198" y="140"/>
                    </a:lnTo>
                    <a:lnTo>
                      <a:pt x="262" y="91"/>
                    </a:lnTo>
                    <a:lnTo>
                      <a:pt x="330" y="44"/>
                    </a:lnTo>
                    <a:lnTo>
                      <a:pt x="409" y="13"/>
                    </a:lnTo>
                    <a:lnTo>
                      <a:pt x="487" y="0"/>
                    </a:lnTo>
                    <a:lnTo>
                      <a:pt x="559" y="15"/>
                    </a:lnTo>
                    <a:lnTo>
                      <a:pt x="624" y="61"/>
                    </a:lnTo>
                    <a:lnTo>
                      <a:pt x="622" y="96"/>
                    </a:lnTo>
                    <a:lnTo>
                      <a:pt x="587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6" name="Freeform 69"/>
              <p:cNvSpPr>
                <a:spLocks/>
              </p:cNvSpPr>
              <p:nvPr/>
            </p:nvSpPr>
            <p:spPr bwMode="auto">
              <a:xfrm>
                <a:off x="673" y="2639"/>
                <a:ext cx="361" cy="135"/>
              </a:xfrm>
              <a:custGeom>
                <a:avLst/>
                <a:gdLst>
                  <a:gd name="T0" fmla="*/ 1 w 721"/>
                  <a:gd name="T1" fmla="*/ 1 h 269"/>
                  <a:gd name="T2" fmla="*/ 0 w 721"/>
                  <a:gd name="T3" fmla="*/ 1 h 269"/>
                  <a:gd name="T4" fmla="*/ 1 w 721"/>
                  <a:gd name="T5" fmla="*/ 1 h 269"/>
                  <a:gd name="T6" fmla="*/ 1 w 721"/>
                  <a:gd name="T7" fmla="*/ 1 h 269"/>
                  <a:gd name="T8" fmla="*/ 1 w 721"/>
                  <a:gd name="T9" fmla="*/ 1 h 269"/>
                  <a:gd name="T10" fmla="*/ 1 w 721"/>
                  <a:gd name="T11" fmla="*/ 1 h 269"/>
                  <a:gd name="T12" fmla="*/ 1 w 721"/>
                  <a:gd name="T13" fmla="*/ 1 h 269"/>
                  <a:gd name="T14" fmla="*/ 1 w 721"/>
                  <a:gd name="T15" fmla="*/ 1 h 269"/>
                  <a:gd name="T16" fmla="*/ 1 w 721"/>
                  <a:gd name="T17" fmla="*/ 1 h 269"/>
                  <a:gd name="T18" fmla="*/ 1 w 721"/>
                  <a:gd name="T19" fmla="*/ 1 h 269"/>
                  <a:gd name="T20" fmla="*/ 1 w 721"/>
                  <a:gd name="T21" fmla="*/ 0 h 269"/>
                  <a:gd name="T22" fmla="*/ 1 w 721"/>
                  <a:gd name="T23" fmla="*/ 1 h 269"/>
                  <a:gd name="T24" fmla="*/ 1 w 721"/>
                  <a:gd name="T25" fmla="*/ 1 h 269"/>
                  <a:gd name="T26" fmla="*/ 1 w 721"/>
                  <a:gd name="T27" fmla="*/ 1 h 269"/>
                  <a:gd name="T28" fmla="*/ 1 w 721"/>
                  <a:gd name="T29" fmla="*/ 1 h 269"/>
                  <a:gd name="T30" fmla="*/ 1 w 721"/>
                  <a:gd name="T31" fmla="*/ 1 h 269"/>
                  <a:gd name="T32" fmla="*/ 1 w 721"/>
                  <a:gd name="T33" fmla="*/ 1 h 269"/>
                  <a:gd name="T34" fmla="*/ 1 w 721"/>
                  <a:gd name="T35" fmla="*/ 1 h 269"/>
                  <a:gd name="T36" fmla="*/ 1 w 721"/>
                  <a:gd name="T37" fmla="*/ 1 h 269"/>
                  <a:gd name="T38" fmla="*/ 1 w 721"/>
                  <a:gd name="T39" fmla="*/ 1 h 269"/>
                  <a:gd name="T40" fmla="*/ 1 w 721"/>
                  <a:gd name="T41" fmla="*/ 1 h 269"/>
                  <a:gd name="T42" fmla="*/ 1 w 721"/>
                  <a:gd name="T43" fmla="*/ 1 h 269"/>
                  <a:gd name="T44" fmla="*/ 1 w 721"/>
                  <a:gd name="T45" fmla="*/ 1 h 269"/>
                  <a:gd name="T46" fmla="*/ 1 w 721"/>
                  <a:gd name="T47" fmla="*/ 1 h 269"/>
                  <a:gd name="T48" fmla="*/ 1 w 721"/>
                  <a:gd name="T49" fmla="*/ 1 h 269"/>
                  <a:gd name="T50" fmla="*/ 1 w 721"/>
                  <a:gd name="T51" fmla="*/ 1 h 269"/>
                  <a:gd name="T52" fmla="*/ 1 w 721"/>
                  <a:gd name="T53" fmla="*/ 1 h 269"/>
                  <a:gd name="T54" fmla="*/ 1 w 721"/>
                  <a:gd name="T55" fmla="*/ 1 h 269"/>
                  <a:gd name="T56" fmla="*/ 1 w 721"/>
                  <a:gd name="T57" fmla="*/ 1 h 269"/>
                  <a:gd name="T58" fmla="*/ 1 w 721"/>
                  <a:gd name="T59" fmla="*/ 1 h 2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21"/>
                  <a:gd name="T91" fmla="*/ 0 h 269"/>
                  <a:gd name="T92" fmla="*/ 721 w 721"/>
                  <a:gd name="T93" fmla="*/ 269 h 2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21" h="269">
                    <a:moveTo>
                      <a:pt x="18" y="268"/>
                    </a:moveTo>
                    <a:lnTo>
                      <a:pt x="0" y="246"/>
                    </a:lnTo>
                    <a:lnTo>
                      <a:pt x="10" y="223"/>
                    </a:lnTo>
                    <a:lnTo>
                      <a:pt x="102" y="220"/>
                    </a:lnTo>
                    <a:lnTo>
                      <a:pt x="198" y="202"/>
                    </a:lnTo>
                    <a:lnTo>
                      <a:pt x="277" y="161"/>
                    </a:lnTo>
                    <a:lnTo>
                      <a:pt x="309" y="129"/>
                    </a:lnTo>
                    <a:lnTo>
                      <a:pt x="345" y="96"/>
                    </a:lnTo>
                    <a:lnTo>
                      <a:pt x="388" y="63"/>
                    </a:lnTo>
                    <a:lnTo>
                      <a:pt x="429" y="35"/>
                    </a:lnTo>
                    <a:lnTo>
                      <a:pt x="528" y="0"/>
                    </a:lnTo>
                    <a:lnTo>
                      <a:pt x="645" y="20"/>
                    </a:lnTo>
                    <a:lnTo>
                      <a:pt x="721" y="118"/>
                    </a:lnTo>
                    <a:lnTo>
                      <a:pt x="718" y="142"/>
                    </a:lnTo>
                    <a:lnTo>
                      <a:pt x="700" y="157"/>
                    </a:lnTo>
                    <a:lnTo>
                      <a:pt x="660" y="137"/>
                    </a:lnTo>
                    <a:lnTo>
                      <a:pt x="641" y="93"/>
                    </a:lnTo>
                    <a:lnTo>
                      <a:pt x="612" y="57"/>
                    </a:lnTo>
                    <a:lnTo>
                      <a:pt x="576" y="35"/>
                    </a:lnTo>
                    <a:lnTo>
                      <a:pt x="533" y="32"/>
                    </a:lnTo>
                    <a:lnTo>
                      <a:pt x="442" y="65"/>
                    </a:lnTo>
                    <a:lnTo>
                      <a:pt x="367" y="121"/>
                    </a:lnTo>
                    <a:lnTo>
                      <a:pt x="291" y="190"/>
                    </a:lnTo>
                    <a:lnTo>
                      <a:pt x="253" y="218"/>
                    </a:lnTo>
                    <a:lnTo>
                      <a:pt x="203" y="235"/>
                    </a:lnTo>
                    <a:lnTo>
                      <a:pt x="101" y="253"/>
                    </a:lnTo>
                    <a:lnTo>
                      <a:pt x="43" y="250"/>
                    </a:lnTo>
                    <a:lnTo>
                      <a:pt x="40" y="269"/>
                    </a:lnTo>
                    <a:lnTo>
                      <a:pt x="18" y="2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7" name="Freeform 70"/>
              <p:cNvSpPr>
                <a:spLocks/>
              </p:cNvSpPr>
              <p:nvPr/>
            </p:nvSpPr>
            <p:spPr bwMode="auto">
              <a:xfrm>
                <a:off x="995" y="2701"/>
                <a:ext cx="348" cy="178"/>
              </a:xfrm>
              <a:custGeom>
                <a:avLst/>
                <a:gdLst>
                  <a:gd name="T0" fmla="*/ 1 w 696"/>
                  <a:gd name="T1" fmla="*/ 1 h 355"/>
                  <a:gd name="T2" fmla="*/ 1 w 696"/>
                  <a:gd name="T3" fmla="*/ 1 h 355"/>
                  <a:gd name="T4" fmla="*/ 1 w 696"/>
                  <a:gd name="T5" fmla="*/ 1 h 355"/>
                  <a:gd name="T6" fmla="*/ 1 w 696"/>
                  <a:gd name="T7" fmla="*/ 1 h 355"/>
                  <a:gd name="T8" fmla="*/ 1 w 696"/>
                  <a:gd name="T9" fmla="*/ 1 h 355"/>
                  <a:gd name="T10" fmla="*/ 1 w 696"/>
                  <a:gd name="T11" fmla="*/ 1 h 355"/>
                  <a:gd name="T12" fmla="*/ 1 w 696"/>
                  <a:gd name="T13" fmla="*/ 1 h 355"/>
                  <a:gd name="T14" fmla="*/ 1 w 696"/>
                  <a:gd name="T15" fmla="*/ 1 h 355"/>
                  <a:gd name="T16" fmla="*/ 1 w 696"/>
                  <a:gd name="T17" fmla="*/ 1 h 355"/>
                  <a:gd name="T18" fmla="*/ 1 w 696"/>
                  <a:gd name="T19" fmla="*/ 1 h 355"/>
                  <a:gd name="T20" fmla="*/ 1 w 696"/>
                  <a:gd name="T21" fmla="*/ 1 h 355"/>
                  <a:gd name="T22" fmla="*/ 1 w 696"/>
                  <a:gd name="T23" fmla="*/ 1 h 355"/>
                  <a:gd name="T24" fmla="*/ 1 w 696"/>
                  <a:gd name="T25" fmla="*/ 1 h 355"/>
                  <a:gd name="T26" fmla="*/ 1 w 696"/>
                  <a:gd name="T27" fmla="*/ 1 h 355"/>
                  <a:gd name="T28" fmla="*/ 1 w 696"/>
                  <a:gd name="T29" fmla="*/ 1 h 355"/>
                  <a:gd name="T30" fmla="*/ 0 w 696"/>
                  <a:gd name="T31" fmla="*/ 1 h 355"/>
                  <a:gd name="T32" fmla="*/ 1 w 696"/>
                  <a:gd name="T33" fmla="*/ 1 h 355"/>
                  <a:gd name="T34" fmla="*/ 1 w 696"/>
                  <a:gd name="T35" fmla="*/ 1 h 355"/>
                  <a:gd name="T36" fmla="*/ 1 w 696"/>
                  <a:gd name="T37" fmla="*/ 1 h 355"/>
                  <a:gd name="T38" fmla="*/ 1 w 696"/>
                  <a:gd name="T39" fmla="*/ 1 h 355"/>
                  <a:gd name="T40" fmla="*/ 1 w 696"/>
                  <a:gd name="T41" fmla="*/ 1 h 355"/>
                  <a:gd name="T42" fmla="*/ 1 w 696"/>
                  <a:gd name="T43" fmla="*/ 1 h 355"/>
                  <a:gd name="T44" fmla="*/ 1 w 696"/>
                  <a:gd name="T45" fmla="*/ 0 h 355"/>
                  <a:gd name="T46" fmla="*/ 1 w 696"/>
                  <a:gd name="T47" fmla="*/ 1 h 355"/>
                  <a:gd name="T48" fmla="*/ 1 w 696"/>
                  <a:gd name="T49" fmla="*/ 1 h 355"/>
                  <a:gd name="T50" fmla="*/ 1 w 696"/>
                  <a:gd name="T51" fmla="*/ 1 h 355"/>
                  <a:gd name="T52" fmla="*/ 1 w 696"/>
                  <a:gd name="T53" fmla="*/ 1 h 355"/>
                  <a:gd name="T54" fmla="*/ 1 w 696"/>
                  <a:gd name="T55" fmla="*/ 1 h 3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96"/>
                  <a:gd name="T85" fmla="*/ 0 h 355"/>
                  <a:gd name="T86" fmla="*/ 696 w 696"/>
                  <a:gd name="T87" fmla="*/ 355 h 35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96" h="355">
                    <a:moveTo>
                      <a:pt x="663" y="117"/>
                    </a:moveTo>
                    <a:lnTo>
                      <a:pt x="642" y="58"/>
                    </a:lnTo>
                    <a:lnTo>
                      <a:pt x="586" y="33"/>
                    </a:lnTo>
                    <a:lnTo>
                      <a:pt x="488" y="51"/>
                    </a:lnTo>
                    <a:lnTo>
                      <a:pt x="406" y="111"/>
                    </a:lnTo>
                    <a:lnTo>
                      <a:pt x="338" y="197"/>
                    </a:lnTo>
                    <a:lnTo>
                      <a:pt x="269" y="239"/>
                    </a:lnTo>
                    <a:lnTo>
                      <a:pt x="200" y="264"/>
                    </a:lnTo>
                    <a:lnTo>
                      <a:pt x="44" y="287"/>
                    </a:lnTo>
                    <a:lnTo>
                      <a:pt x="109" y="312"/>
                    </a:lnTo>
                    <a:lnTo>
                      <a:pt x="201" y="322"/>
                    </a:lnTo>
                    <a:lnTo>
                      <a:pt x="216" y="340"/>
                    </a:lnTo>
                    <a:lnTo>
                      <a:pt x="200" y="355"/>
                    </a:lnTo>
                    <a:lnTo>
                      <a:pt x="105" y="348"/>
                    </a:lnTo>
                    <a:lnTo>
                      <a:pt x="43" y="330"/>
                    </a:lnTo>
                    <a:lnTo>
                      <a:pt x="0" y="282"/>
                    </a:lnTo>
                    <a:lnTo>
                      <a:pt x="11" y="259"/>
                    </a:lnTo>
                    <a:lnTo>
                      <a:pt x="176" y="238"/>
                    </a:lnTo>
                    <a:lnTo>
                      <a:pt x="320" y="170"/>
                    </a:lnTo>
                    <a:lnTo>
                      <a:pt x="383" y="88"/>
                    </a:lnTo>
                    <a:lnTo>
                      <a:pt x="429" y="48"/>
                    </a:lnTo>
                    <a:lnTo>
                      <a:pt x="475" y="20"/>
                    </a:lnTo>
                    <a:lnTo>
                      <a:pt x="586" y="0"/>
                    </a:lnTo>
                    <a:lnTo>
                      <a:pt x="665" y="35"/>
                    </a:lnTo>
                    <a:lnTo>
                      <a:pt x="696" y="117"/>
                    </a:lnTo>
                    <a:lnTo>
                      <a:pt x="680" y="134"/>
                    </a:lnTo>
                    <a:lnTo>
                      <a:pt x="66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8" name="Freeform 71"/>
              <p:cNvSpPr>
                <a:spLocks/>
              </p:cNvSpPr>
              <p:nvPr/>
            </p:nvSpPr>
            <p:spPr bwMode="auto">
              <a:xfrm>
                <a:off x="1126" y="2732"/>
                <a:ext cx="208" cy="132"/>
              </a:xfrm>
              <a:custGeom>
                <a:avLst/>
                <a:gdLst>
                  <a:gd name="T0" fmla="*/ 1 w 416"/>
                  <a:gd name="T1" fmla="*/ 0 h 266"/>
                  <a:gd name="T2" fmla="*/ 1 w 416"/>
                  <a:gd name="T3" fmla="*/ 0 h 266"/>
                  <a:gd name="T4" fmla="*/ 1 w 416"/>
                  <a:gd name="T5" fmla="*/ 0 h 266"/>
                  <a:gd name="T6" fmla="*/ 1 w 416"/>
                  <a:gd name="T7" fmla="*/ 0 h 266"/>
                  <a:gd name="T8" fmla="*/ 1 w 416"/>
                  <a:gd name="T9" fmla="*/ 0 h 266"/>
                  <a:gd name="T10" fmla="*/ 1 w 416"/>
                  <a:gd name="T11" fmla="*/ 0 h 266"/>
                  <a:gd name="T12" fmla="*/ 1 w 416"/>
                  <a:gd name="T13" fmla="*/ 0 h 266"/>
                  <a:gd name="T14" fmla="*/ 1 w 416"/>
                  <a:gd name="T15" fmla="*/ 0 h 266"/>
                  <a:gd name="T16" fmla="*/ 1 w 416"/>
                  <a:gd name="T17" fmla="*/ 0 h 266"/>
                  <a:gd name="T18" fmla="*/ 1 w 416"/>
                  <a:gd name="T19" fmla="*/ 0 h 266"/>
                  <a:gd name="T20" fmla="*/ 1 w 416"/>
                  <a:gd name="T21" fmla="*/ 0 h 266"/>
                  <a:gd name="T22" fmla="*/ 1 w 416"/>
                  <a:gd name="T23" fmla="*/ 0 h 266"/>
                  <a:gd name="T24" fmla="*/ 1 w 416"/>
                  <a:gd name="T25" fmla="*/ 0 h 266"/>
                  <a:gd name="T26" fmla="*/ 1 w 416"/>
                  <a:gd name="T27" fmla="*/ 0 h 266"/>
                  <a:gd name="T28" fmla="*/ 1 w 416"/>
                  <a:gd name="T29" fmla="*/ 0 h 266"/>
                  <a:gd name="T30" fmla="*/ 1 w 416"/>
                  <a:gd name="T31" fmla="*/ 0 h 266"/>
                  <a:gd name="T32" fmla="*/ 1 w 416"/>
                  <a:gd name="T33" fmla="*/ 0 h 266"/>
                  <a:gd name="T34" fmla="*/ 1 w 416"/>
                  <a:gd name="T35" fmla="*/ 0 h 266"/>
                  <a:gd name="T36" fmla="*/ 1 w 416"/>
                  <a:gd name="T37" fmla="*/ 0 h 266"/>
                  <a:gd name="T38" fmla="*/ 0 w 416"/>
                  <a:gd name="T39" fmla="*/ 0 h 266"/>
                  <a:gd name="T40" fmla="*/ 1 w 416"/>
                  <a:gd name="T41" fmla="*/ 0 h 266"/>
                  <a:gd name="T42" fmla="*/ 1 w 416"/>
                  <a:gd name="T43" fmla="*/ 0 h 2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6"/>
                  <a:gd name="T67" fmla="*/ 0 h 266"/>
                  <a:gd name="T68" fmla="*/ 416 w 416"/>
                  <a:gd name="T69" fmla="*/ 266 h 26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6" h="266">
                    <a:moveTo>
                      <a:pt x="10" y="235"/>
                    </a:moveTo>
                    <a:lnTo>
                      <a:pt x="103" y="192"/>
                    </a:lnTo>
                    <a:lnTo>
                      <a:pt x="174" y="121"/>
                    </a:lnTo>
                    <a:lnTo>
                      <a:pt x="223" y="66"/>
                    </a:lnTo>
                    <a:lnTo>
                      <a:pt x="281" y="20"/>
                    </a:lnTo>
                    <a:lnTo>
                      <a:pt x="340" y="0"/>
                    </a:lnTo>
                    <a:lnTo>
                      <a:pt x="401" y="20"/>
                    </a:lnTo>
                    <a:lnTo>
                      <a:pt x="410" y="32"/>
                    </a:lnTo>
                    <a:lnTo>
                      <a:pt x="416" y="50"/>
                    </a:lnTo>
                    <a:lnTo>
                      <a:pt x="405" y="81"/>
                    </a:lnTo>
                    <a:lnTo>
                      <a:pt x="372" y="70"/>
                    </a:lnTo>
                    <a:lnTo>
                      <a:pt x="367" y="60"/>
                    </a:lnTo>
                    <a:lnTo>
                      <a:pt x="321" y="48"/>
                    </a:lnTo>
                    <a:lnTo>
                      <a:pt x="278" y="66"/>
                    </a:lnTo>
                    <a:lnTo>
                      <a:pt x="200" y="142"/>
                    </a:lnTo>
                    <a:lnTo>
                      <a:pt x="160" y="185"/>
                    </a:lnTo>
                    <a:lnTo>
                      <a:pt x="122" y="218"/>
                    </a:lnTo>
                    <a:lnTo>
                      <a:pt x="76" y="245"/>
                    </a:lnTo>
                    <a:lnTo>
                      <a:pt x="20" y="266"/>
                    </a:lnTo>
                    <a:lnTo>
                      <a:pt x="0" y="256"/>
                    </a:lnTo>
                    <a:lnTo>
                      <a:pt x="10" y="2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9" name="Freeform 72"/>
              <p:cNvSpPr>
                <a:spLocks/>
              </p:cNvSpPr>
              <p:nvPr/>
            </p:nvSpPr>
            <p:spPr bwMode="auto">
              <a:xfrm>
                <a:off x="860" y="2726"/>
                <a:ext cx="322" cy="61"/>
              </a:xfrm>
              <a:custGeom>
                <a:avLst/>
                <a:gdLst>
                  <a:gd name="T0" fmla="*/ 1 w 644"/>
                  <a:gd name="T1" fmla="*/ 0 h 122"/>
                  <a:gd name="T2" fmla="*/ 1 w 644"/>
                  <a:gd name="T3" fmla="*/ 1 h 122"/>
                  <a:gd name="T4" fmla="*/ 1 w 644"/>
                  <a:gd name="T5" fmla="*/ 1 h 122"/>
                  <a:gd name="T6" fmla="*/ 1 w 644"/>
                  <a:gd name="T7" fmla="*/ 1 h 122"/>
                  <a:gd name="T8" fmla="*/ 1 w 644"/>
                  <a:gd name="T9" fmla="*/ 1 h 122"/>
                  <a:gd name="T10" fmla="*/ 1 w 644"/>
                  <a:gd name="T11" fmla="*/ 1 h 122"/>
                  <a:gd name="T12" fmla="*/ 1 w 644"/>
                  <a:gd name="T13" fmla="*/ 1 h 122"/>
                  <a:gd name="T14" fmla="*/ 1 w 644"/>
                  <a:gd name="T15" fmla="*/ 1 h 122"/>
                  <a:gd name="T16" fmla="*/ 1 w 644"/>
                  <a:gd name="T17" fmla="*/ 1 h 122"/>
                  <a:gd name="T18" fmla="*/ 0 w 644"/>
                  <a:gd name="T19" fmla="*/ 1 h 122"/>
                  <a:gd name="T20" fmla="*/ 1 w 644"/>
                  <a:gd name="T21" fmla="*/ 0 h 122"/>
                  <a:gd name="T22" fmla="*/ 1 w 644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4"/>
                  <a:gd name="T37" fmla="*/ 0 h 122"/>
                  <a:gd name="T38" fmla="*/ 644 w 644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4" h="122">
                    <a:moveTo>
                      <a:pt x="20" y="0"/>
                    </a:moveTo>
                    <a:lnTo>
                      <a:pt x="124" y="16"/>
                    </a:lnTo>
                    <a:lnTo>
                      <a:pt x="508" y="71"/>
                    </a:lnTo>
                    <a:lnTo>
                      <a:pt x="630" y="90"/>
                    </a:lnTo>
                    <a:lnTo>
                      <a:pt x="644" y="109"/>
                    </a:lnTo>
                    <a:lnTo>
                      <a:pt x="624" y="122"/>
                    </a:lnTo>
                    <a:lnTo>
                      <a:pt x="503" y="102"/>
                    </a:lnTo>
                    <a:lnTo>
                      <a:pt x="120" y="49"/>
                    </a:lnTo>
                    <a:lnTo>
                      <a:pt x="13" y="31"/>
                    </a:lnTo>
                    <a:lnTo>
                      <a:pt x="0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0" name="Freeform 73"/>
              <p:cNvSpPr>
                <a:spLocks/>
              </p:cNvSpPr>
              <p:nvPr/>
            </p:nvSpPr>
            <p:spPr bwMode="auto">
              <a:xfrm>
                <a:off x="756" y="2775"/>
                <a:ext cx="258" cy="92"/>
              </a:xfrm>
              <a:custGeom>
                <a:avLst/>
                <a:gdLst>
                  <a:gd name="T0" fmla="*/ 0 w 517"/>
                  <a:gd name="T1" fmla="*/ 0 h 185"/>
                  <a:gd name="T2" fmla="*/ 0 w 517"/>
                  <a:gd name="T3" fmla="*/ 0 h 185"/>
                  <a:gd name="T4" fmla="*/ 0 w 517"/>
                  <a:gd name="T5" fmla="*/ 0 h 185"/>
                  <a:gd name="T6" fmla="*/ 0 w 517"/>
                  <a:gd name="T7" fmla="*/ 0 h 185"/>
                  <a:gd name="T8" fmla="*/ 0 w 517"/>
                  <a:gd name="T9" fmla="*/ 0 h 185"/>
                  <a:gd name="T10" fmla="*/ 0 w 517"/>
                  <a:gd name="T11" fmla="*/ 0 h 185"/>
                  <a:gd name="T12" fmla="*/ 0 w 517"/>
                  <a:gd name="T13" fmla="*/ 0 h 185"/>
                  <a:gd name="T14" fmla="*/ 0 w 517"/>
                  <a:gd name="T15" fmla="*/ 0 h 185"/>
                  <a:gd name="T16" fmla="*/ 0 w 517"/>
                  <a:gd name="T17" fmla="*/ 0 h 185"/>
                  <a:gd name="T18" fmla="*/ 0 w 517"/>
                  <a:gd name="T19" fmla="*/ 0 h 185"/>
                  <a:gd name="T20" fmla="*/ 0 w 517"/>
                  <a:gd name="T21" fmla="*/ 0 h 185"/>
                  <a:gd name="T22" fmla="*/ 0 w 517"/>
                  <a:gd name="T23" fmla="*/ 0 h 185"/>
                  <a:gd name="T24" fmla="*/ 0 w 517"/>
                  <a:gd name="T25" fmla="*/ 0 h 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7"/>
                  <a:gd name="T40" fmla="*/ 0 h 185"/>
                  <a:gd name="T41" fmla="*/ 517 w 517"/>
                  <a:gd name="T42" fmla="*/ 185 h 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7" h="185">
                    <a:moveTo>
                      <a:pt x="22" y="0"/>
                    </a:moveTo>
                    <a:lnTo>
                      <a:pt x="152" y="43"/>
                    </a:lnTo>
                    <a:lnTo>
                      <a:pt x="263" y="86"/>
                    </a:lnTo>
                    <a:lnTo>
                      <a:pt x="373" y="124"/>
                    </a:lnTo>
                    <a:lnTo>
                      <a:pt x="504" y="154"/>
                    </a:lnTo>
                    <a:lnTo>
                      <a:pt x="517" y="172"/>
                    </a:lnTo>
                    <a:lnTo>
                      <a:pt x="499" y="185"/>
                    </a:lnTo>
                    <a:lnTo>
                      <a:pt x="256" y="119"/>
                    </a:lnTo>
                    <a:lnTo>
                      <a:pt x="144" y="76"/>
                    </a:lnTo>
                    <a:lnTo>
                      <a:pt x="12" y="31"/>
                    </a:lnTo>
                    <a:lnTo>
                      <a:pt x="0" y="1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1" name="Freeform 74"/>
              <p:cNvSpPr>
                <a:spLocks/>
              </p:cNvSpPr>
              <p:nvPr/>
            </p:nvSpPr>
            <p:spPr bwMode="auto">
              <a:xfrm>
                <a:off x="1161" y="2786"/>
                <a:ext cx="151" cy="90"/>
              </a:xfrm>
              <a:custGeom>
                <a:avLst/>
                <a:gdLst>
                  <a:gd name="T0" fmla="*/ 1 w 302"/>
                  <a:gd name="T1" fmla="*/ 0 h 180"/>
                  <a:gd name="T2" fmla="*/ 1 w 302"/>
                  <a:gd name="T3" fmla="*/ 1 h 180"/>
                  <a:gd name="T4" fmla="*/ 1 w 302"/>
                  <a:gd name="T5" fmla="*/ 1 h 180"/>
                  <a:gd name="T6" fmla="*/ 1 w 302"/>
                  <a:gd name="T7" fmla="*/ 1 h 180"/>
                  <a:gd name="T8" fmla="*/ 1 w 302"/>
                  <a:gd name="T9" fmla="*/ 1 h 180"/>
                  <a:gd name="T10" fmla="*/ 1 w 302"/>
                  <a:gd name="T11" fmla="*/ 1 h 180"/>
                  <a:gd name="T12" fmla="*/ 1 w 302"/>
                  <a:gd name="T13" fmla="*/ 1 h 180"/>
                  <a:gd name="T14" fmla="*/ 0 w 302"/>
                  <a:gd name="T15" fmla="*/ 1 h 180"/>
                  <a:gd name="T16" fmla="*/ 1 w 302"/>
                  <a:gd name="T17" fmla="*/ 1 h 180"/>
                  <a:gd name="T18" fmla="*/ 1 w 302"/>
                  <a:gd name="T19" fmla="*/ 1 h 180"/>
                  <a:gd name="T20" fmla="*/ 1 w 302"/>
                  <a:gd name="T21" fmla="*/ 1 h 180"/>
                  <a:gd name="T22" fmla="*/ 1 w 302"/>
                  <a:gd name="T23" fmla="*/ 1 h 180"/>
                  <a:gd name="T24" fmla="*/ 1 w 302"/>
                  <a:gd name="T25" fmla="*/ 1 h 180"/>
                  <a:gd name="T26" fmla="*/ 1 w 302"/>
                  <a:gd name="T27" fmla="*/ 0 h 180"/>
                  <a:gd name="T28" fmla="*/ 1 w 302"/>
                  <a:gd name="T29" fmla="*/ 0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2"/>
                  <a:gd name="T46" fmla="*/ 0 h 180"/>
                  <a:gd name="T47" fmla="*/ 302 w 302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2" h="180">
                    <a:moveTo>
                      <a:pt x="150" y="0"/>
                    </a:moveTo>
                    <a:lnTo>
                      <a:pt x="287" y="32"/>
                    </a:lnTo>
                    <a:lnTo>
                      <a:pt x="302" y="45"/>
                    </a:lnTo>
                    <a:lnTo>
                      <a:pt x="290" y="61"/>
                    </a:lnTo>
                    <a:lnTo>
                      <a:pt x="183" y="116"/>
                    </a:lnTo>
                    <a:lnTo>
                      <a:pt x="74" y="160"/>
                    </a:lnTo>
                    <a:lnTo>
                      <a:pt x="29" y="180"/>
                    </a:lnTo>
                    <a:lnTo>
                      <a:pt x="0" y="170"/>
                    </a:lnTo>
                    <a:lnTo>
                      <a:pt x="10" y="139"/>
                    </a:lnTo>
                    <a:lnTo>
                      <a:pt x="52" y="112"/>
                    </a:lnTo>
                    <a:lnTo>
                      <a:pt x="237" y="51"/>
                    </a:lnTo>
                    <a:lnTo>
                      <a:pt x="143" y="32"/>
                    </a:lnTo>
                    <a:lnTo>
                      <a:pt x="132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2" name="Freeform 75"/>
              <p:cNvSpPr>
                <a:spLocks/>
              </p:cNvSpPr>
              <p:nvPr/>
            </p:nvSpPr>
            <p:spPr bwMode="auto">
              <a:xfrm>
                <a:off x="936" y="2775"/>
                <a:ext cx="79" cy="48"/>
              </a:xfrm>
              <a:custGeom>
                <a:avLst/>
                <a:gdLst>
                  <a:gd name="T0" fmla="*/ 1 w 156"/>
                  <a:gd name="T1" fmla="*/ 1 h 95"/>
                  <a:gd name="T2" fmla="*/ 1 w 156"/>
                  <a:gd name="T3" fmla="*/ 1 h 95"/>
                  <a:gd name="T4" fmla="*/ 1 w 156"/>
                  <a:gd name="T5" fmla="*/ 1 h 95"/>
                  <a:gd name="T6" fmla="*/ 1 w 156"/>
                  <a:gd name="T7" fmla="*/ 1 h 95"/>
                  <a:gd name="T8" fmla="*/ 1 w 156"/>
                  <a:gd name="T9" fmla="*/ 1 h 95"/>
                  <a:gd name="T10" fmla="*/ 1 w 156"/>
                  <a:gd name="T11" fmla="*/ 1 h 95"/>
                  <a:gd name="T12" fmla="*/ 1 w 156"/>
                  <a:gd name="T13" fmla="*/ 1 h 95"/>
                  <a:gd name="T14" fmla="*/ 1 w 156"/>
                  <a:gd name="T15" fmla="*/ 1 h 95"/>
                  <a:gd name="T16" fmla="*/ 0 w 156"/>
                  <a:gd name="T17" fmla="*/ 1 h 95"/>
                  <a:gd name="T18" fmla="*/ 1 w 156"/>
                  <a:gd name="T19" fmla="*/ 1 h 95"/>
                  <a:gd name="T20" fmla="*/ 1 w 156"/>
                  <a:gd name="T21" fmla="*/ 0 h 95"/>
                  <a:gd name="T22" fmla="*/ 1 w 156"/>
                  <a:gd name="T23" fmla="*/ 1 h 95"/>
                  <a:gd name="T24" fmla="*/ 1 w 156"/>
                  <a:gd name="T25" fmla="*/ 1 h 95"/>
                  <a:gd name="T26" fmla="*/ 1 w 156"/>
                  <a:gd name="T27" fmla="*/ 1 h 95"/>
                  <a:gd name="T28" fmla="*/ 1 w 156"/>
                  <a:gd name="T29" fmla="*/ 1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"/>
                  <a:gd name="T46" fmla="*/ 0 h 95"/>
                  <a:gd name="T47" fmla="*/ 156 w 156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" h="95">
                    <a:moveTo>
                      <a:pt x="137" y="34"/>
                    </a:moveTo>
                    <a:lnTo>
                      <a:pt x="72" y="26"/>
                    </a:lnTo>
                    <a:lnTo>
                      <a:pt x="31" y="51"/>
                    </a:lnTo>
                    <a:lnTo>
                      <a:pt x="66" y="64"/>
                    </a:lnTo>
                    <a:lnTo>
                      <a:pt x="137" y="59"/>
                    </a:lnTo>
                    <a:lnTo>
                      <a:pt x="156" y="69"/>
                    </a:lnTo>
                    <a:lnTo>
                      <a:pt x="147" y="90"/>
                    </a:lnTo>
                    <a:lnTo>
                      <a:pt x="61" y="95"/>
                    </a:lnTo>
                    <a:lnTo>
                      <a:pt x="0" y="46"/>
                    </a:lnTo>
                    <a:lnTo>
                      <a:pt x="18" y="13"/>
                    </a:lnTo>
                    <a:lnTo>
                      <a:pt x="54" y="0"/>
                    </a:lnTo>
                    <a:lnTo>
                      <a:pt x="142" y="3"/>
                    </a:lnTo>
                    <a:lnTo>
                      <a:pt x="155" y="21"/>
                    </a:lnTo>
                    <a:lnTo>
                      <a:pt x="137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3" name="Freeform 76"/>
              <p:cNvSpPr>
                <a:spLocks/>
              </p:cNvSpPr>
              <p:nvPr/>
            </p:nvSpPr>
            <p:spPr bwMode="auto">
              <a:xfrm>
                <a:off x="907" y="2758"/>
                <a:ext cx="52" cy="24"/>
              </a:xfrm>
              <a:custGeom>
                <a:avLst/>
                <a:gdLst>
                  <a:gd name="T0" fmla="*/ 0 w 106"/>
                  <a:gd name="T1" fmla="*/ 1 h 48"/>
                  <a:gd name="T2" fmla="*/ 0 w 106"/>
                  <a:gd name="T3" fmla="*/ 1 h 48"/>
                  <a:gd name="T4" fmla="*/ 0 w 106"/>
                  <a:gd name="T5" fmla="*/ 1 h 48"/>
                  <a:gd name="T6" fmla="*/ 0 w 106"/>
                  <a:gd name="T7" fmla="*/ 0 h 48"/>
                  <a:gd name="T8" fmla="*/ 0 w 106"/>
                  <a:gd name="T9" fmla="*/ 1 h 48"/>
                  <a:gd name="T10" fmla="*/ 0 w 106"/>
                  <a:gd name="T11" fmla="*/ 1 h 48"/>
                  <a:gd name="T12" fmla="*/ 0 w 106"/>
                  <a:gd name="T13" fmla="*/ 1 h 48"/>
                  <a:gd name="T14" fmla="*/ 0 w 106"/>
                  <a:gd name="T15" fmla="*/ 1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6"/>
                  <a:gd name="T25" fmla="*/ 0 h 48"/>
                  <a:gd name="T26" fmla="*/ 106 w 106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6" h="48">
                    <a:moveTo>
                      <a:pt x="86" y="48"/>
                    </a:moveTo>
                    <a:lnTo>
                      <a:pt x="15" y="33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93" y="15"/>
                    </a:lnTo>
                    <a:lnTo>
                      <a:pt x="106" y="35"/>
                    </a:lnTo>
                    <a:lnTo>
                      <a:pt x="8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4" name="Freeform 77"/>
              <p:cNvSpPr>
                <a:spLocks/>
              </p:cNvSpPr>
              <p:nvPr/>
            </p:nvSpPr>
            <p:spPr bwMode="auto">
              <a:xfrm>
                <a:off x="893" y="2780"/>
                <a:ext cx="43" cy="19"/>
              </a:xfrm>
              <a:custGeom>
                <a:avLst/>
                <a:gdLst>
                  <a:gd name="T0" fmla="*/ 1 w 86"/>
                  <a:gd name="T1" fmla="*/ 1 h 38"/>
                  <a:gd name="T2" fmla="*/ 1 w 86"/>
                  <a:gd name="T3" fmla="*/ 1 h 38"/>
                  <a:gd name="T4" fmla="*/ 0 w 86"/>
                  <a:gd name="T5" fmla="*/ 1 h 38"/>
                  <a:gd name="T6" fmla="*/ 1 w 86"/>
                  <a:gd name="T7" fmla="*/ 0 h 38"/>
                  <a:gd name="T8" fmla="*/ 1 w 86"/>
                  <a:gd name="T9" fmla="*/ 1 h 38"/>
                  <a:gd name="T10" fmla="*/ 1 w 86"/>
                  <a:gd name="T11" fmla="*/ 1 h 38"/>
                  <a:gd name="T12" fmla="*/ 1 w 86"/>
                  <a:gd name="T13" fmla="*/ 1 h 38"/>
                  <a:gd name="T14" fmla="*/ 1 w 86"/>
                  <a:gd name="T15" fmla="*/ 1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38"/>
                  <a:gd name="T26" fmla="*/ 86 w 86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38">
                    <a:moveTo>
                      <a:pt x="69" y="38"/>
                    </a:moveTo>
                    <a:lnTo>
                      <a:pt x="15" y="31"/>
                    </a:lnTo>
                    <a:lnTo>
                      <a:pt x="0" y="14"/>
                    </a:lnTo>
                    <a:lnTo>
                      <a:pt x="18" y="0"/>
                    </a:lnTo>
                    <a:lnTo>
                      <a:pt x="71" y="6"/>
                    </a:lnTo>
                    <a:lnTo>
                      <a:pt x="86" y="23"/>
                    </a:lnTo>
                    <a:lnTo>
                      <a:pt x="6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5" name="Freeform 78"/>
              <p:cNvSpPr>
                <a:spLocks/>
              </p:cNvSpPr>
              <p:nvPr/>
            </p:nvSpPr>
            <p:spPr bwMode="auto">
              <a:xfrm>
                <a:off x="1022" y="2782"/>
                <a:ext cx="70" cy="16"/>
              </a:xfrm>
              <a:custGeom>
                <a:avLst/>
                <a:gdLst>
                  <a:gd name="T0" fmla="*/ 0 w 141"/>
                  <a:gd name="T1" fmla="*/ 0 h 33"/>
                  <a:gd name="T2" fmla="*/ 0 w 141"/>
                  <a:gd name="T3" fmla="*/ 0 h 33"/>
                  <a:gd name="T4" fmla="*/ 0 w 141"/>
                  <a:gd name="T5" fmla="*/ 0 h 33"/>
                  <a:gd name="T6" fmla="*/ 0 w 141"/>
                  <a:gd name="T7" fmla="*/ 0 h 33"/>
                  <a:gd name="T8" fmla="*/ 0 w 141"/>
                  <a:gd name="T9" fmla="*/ 0 h 33"/>
                  <a:gd name="T10" fmla="*/ 0 w 141"/>
                  <a:gd name="T11" fmla="*/ 0 h 33"/>
                  <a:gd name="T12" fmla="*/ 0 w 141"/>
                  <a:gd name="T13" fmla="*/ 0 h 33"/>
                  <a:gd name="T14" fmla="*/ 0 w 14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33"/>
                  <a:gd name="T26" fmla="*/ 141 w 14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33">
                    <a:moveTo>
                      <a:pt x="17" y="0"/>
                    </a:moveTo>
                    <a:lnTo>
                      <a:pt x="124" y="0"/>
                    </a:lnTo>
                    <a:lnTo>
                      <a:pt x="141" y="16"/>
                    </a:lnTo>
                    <a:lnTo>
                      <a:pt x="124" y="33"/>
                    </a:lnTo>
                    <a:lnTo>
                      <a:pt x="17" y="33"/>
                    </a:lnTo>
                    <a:lnTo>
                      <a:pt x="0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6" name="Freeform 79"/>
              <p:cNvSpPr>
                <a:spLocks/>
              </p:cNvSpPr>
              <p:nvPr/>
            </p:nvSpPr>
            <p:spPr bwMode="auto">
              <a:xfrm>
                <a:off x="1018" y="2810"/>
                <a:ext cx="29" cy="22"/>
              </a:xfrm>
              <a:custGeom>
                <a:avLst/>
                <a:gdLst>
                  <a:gd name="T0" fmla="*/ 1 w 58"/>
                  <a:gd name="T1" fmla="*/ 0 h 45"/>
                  <a:gd name="T2" fmla="*/ 1 w 58"/>
                  <a:gd name="T3" fmla="*/ 0 h 45"/>
                  <a:gd name="T4" fmla="*/ 1 w 58"/>
                  <a:gd name="T5" fmla="*/ 0 h 45"/>
                  <a:gd name="T6" fmla="*/ 1 w 58"/>
                  <a:gd name="T7" fmla="*/ 0 h 45"/>
                  <a:gd name="T8" fmla="*/ 1 w 58"/>
                  <a:gd name="T9" fmla="*/ 0 h 45"/>
                  <a:gd name="T10" fmla="*/ 0 w 58"/>
                  <a:gd name="T11" fmla="*/ 0 h 45"/>
                  <a:gd name="T12" fmla="*/ 1 w 58"/>
                  <a:gd name="T13" fmla="*/ 0 h 45"/>
                  <a:gd name="T14" fmla="*/ 1 w 58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45"/>
                  <a:gd name="T26" fmla="*/ 58 w 58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45">
                    <a:moveTo>
                      <a:pt x="23" y="0"/>
                    </a:moveTo>
                    <a:lnTo>
                      <a:pt x="53" y="17"/>
                    </a:lnTo>
                    <a:lnTo>
                      <a:pt x="58" y="38"/>
                    </a:lnTo>
                    <a:lnTo>
                      <a:pt x="36" y="45"/>
                    </a:lnTo>
                    <a:lnTo>
                      <a:pt x="7" y="28"/>
                    </a:lnTo>
                    <a:lnTo>
                      <a:pt x="0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7" name="Freeform 80"/>
              <p:cNvSpPr>
                <a:spLocks/>
              </p:cNvSpPr>
              <p:nvPr/>
            </p:nvSpPr>
            <p:spPr bwMode="auto">
              <a:xfrm>
                <a:off x="1211" y="2029"/>
                <a:ext cx="156" cy="297"/>
              </a:xfrm>
              <a:custGeom>
                <a:avLst/>
                <a:gdLst>
                  <a:gd name="T0" fmla="*/ 1 w 312"/>
                  <a:gd name="T1" fmla="*/ 1 h 594"/>
                  <a:gd name="T2" fmla="*/ 1 w 312"/>
                  <a:gd name="T3" fmla="*/ 1 h 594"/>
                  <a:gd name="T4" fmla="*/ 1 w 312"/>
                  <a:gd name="T5" fmla="*/ 1 h 594"/>
                  <a:gd name="T6" fmla="*/ 1 w 312"/>
                  <a:gd name="T7" fmla="*/ 1 h 594"/>
                  <a:gd name="T8" fmla="*/ 1 w 312"/>
                  <a:gd name="T9" fmla="*/ 1 h 594"/>
                  <a:gd name="T10" fmla="*/ 1 w 312"/>
                  <a:gd name="T11" fmla="*/ 1 h 594"/>
                  <a:gd name="T12" fmla="*/ 1 w 312"/>
                  <a:gd name="T13" fmla="*/ 1 h 594"/>
                  <a:gd name="T14" fmla="*/ 1 w 312"/>
                  <a:gd name="T15" fmla="*/ 1 h 594"/>
                  <a:gd name="T16" fmla="*/ 1 w 312"/>
                  <a:gd name="T17" fmla="*/ 1 h 594"/>
                  <a:gd name="T18" fmla="*/ 1 w 312"/>
                  <a:gd name="T19" fmla="*/ 1 h 594"/>
                  <a:gd name="T20" fmla="*/ 1 w 312"/>
                  <a:gd name="T21" fmla="*/ 1 h 594"/>
                  <a:gd name="T22" fmla="*/ 1 w 312"/>
                  <a:gd name="T23" fmla="*/ 1 h 594"/>
                  <a:gd name="T24" fmla="*/ 1 w 312"/>
                  <a:gd name="T25" fmla="*/ 1 h 594"/>
                  <a:gd name="T26" fmla="*/ 1 w 312"/>
                  <a:gd name="T27" fmla="*/ 1 h 594"/>
                  <a:gd name="T28" fmla="*/ 1 w 312"/>
                  <a:gd name="T29" fmla="*/ 1 h 594"/>
                  <a:gd name="T30" fmla="*/ 1 w 312"/>
                  <a:gd name="T31" fmla="*/ 1 h 594"/>
                  <a:gd name="T32" fmla="*/ 1 w 312"/>
                  <a:gd name="T33" fmla="*/ 0 h 594"/>
                  <a:gd name="T34" fmla="*/ 1 w 312"/>
                  <a:gd name="T35" fmla="*/ 1 h 594"/>
                  <a:gd name="T36" fmla="*/ 1 w 312"/>
                  <a:gd name="T37" fmla="*/ 1 h 594"/>
                  <a:gd name="T38" fmla="*/ 1 w 312"/>
                  <a:gd name="T39" fmla="*/ 1 h 594"/>
                  <a:gd name="T40" fmla="*/ 1 w 312"/>
                  <a:gd name="T41" fmla="*/ 1 h 594"/>
                  <a:gd name="T42" fmla="*/ 1 w 312"/>
                  <a:gd name="T43" fmla="*/ 1 h 594"/>
                  <a:gd name="T44" fmla="*/ 1 w 312"/>
                  <a:gd name="T45" fmla="*/ 1 h 594"/>
                  <a:gd name="T46" fmla="*/ 1 w 312"/>
                  <a:gd name="T47" fmla="*/ 1 h 594"/>
                  <a:gd name="T48" fmla="*/ 1 w 312"/>
                  <a:gd name="T49" fmla="*/ 1 h 594"/>
                  <a:gd name="T50" fmla="*/ 1 w 312"/>
                  <a:gd name="T51" fmla="*/ 1 h 594"/>
                  <a:gd name="T52" fmla="*/ 1 w 312"/>
                  <a:gd name="T53" fmla="*/ 1 h 594"/>
                  <a:gd name="T54" fmla="*/ 1 w 312"/>
                  <a:gd name="T55" fmla="*/ 1 h 594"/>
                  <a:gd name="T56" fmla="*/ 1 w 312"/>
                  <a:gd name="T57" fmla="*/ 1 h 594"/>
                  <a:gd name="T58" fmla="*/ 0 w 312"/>
                  <a:gd name="T59" fmla="*/ 1 h 594"/>
                  <a:gd name="T60" fmla="*/ 1 w 312"/>
                  <a:gd name="T61" fmla="*/ 1 h 594"/>
                  <a:gd name="T62" fmla="*/ 1 w 312"/>
                  <a:gd name="T63" fmla="*/ 1 h 594"/>
                  <a:gd name="T64" fmla="*/ 1 w 312"/>
                  <a:gd name="T65" fmla="*/ 1 h 594"/>
                  <a:gd name="T66" fmla="*/ 1 w 312"/>
                  <a:gd name="T67" fmla="*/ 1 h 594"/>
                  <a:gd name="T68" fmla="*/ 1 w 312"/>
                  <a:gd name="T69" fmla="*/ 1 h 594"/>
                  <a:gd name="T70" fmla="*/ 1 w 312"/>
                  <a:gd name="T71" fmla="*/ 1 h 594"/>
                  <a:gd name="T72" fmla="*/ 1 w 312"/>
                  <a:gd name="T73" fmla="*/ 1 h 5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2"/>
                  <a:gd name="T112" fmla="*/ 0 h 594"/>
                  <a:gd name="T113" fmla="*/ 312 w 312"/>
                  <a:gd name="T114" fmla="*/ 594 h 5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2" h="594">
                    <a:moveTo>
                      <a:pt x="99" y="126"/>
                    </a:moveTo>
                    <a:lnTo>
                      <a:pt x="45" y="210"/>
                    </a:lnTo>
                    <a:lnTo>
                      <a:pt x="32" y="309"/>
                    </a:lnTo>
                    <a:lnTo>
                      <a:pt x="37" y="459"/>
                    </a:lnTo>
                    <a:lnTo>
                      <a:pt x="61" y="522"/>
                    </a:lnTo>
                    <a:lnTo>
                      <a:pt x="84" y="546"/>
                    </a:lnTo>
                    <a:lnTo>
                      <a:pt x="114" y="566"/>
                    </a:lnTo>
                    <a:lnTo>
                      <a:pt x="162" y="553"/>
                    </a:lnTo>
                    <a:lnTo>
                      <a:pt x="200" y="502"/>
                    </a:lnTo>
                    <a:lnTo>
                      <a:pt x="253" y="347"/>
                    </a:lnTo>
                    <a:lnTo>
                      <a:pt x="248" y="220"/>
                    </a:lnTo>
                    <a:lnTo>
                      <a:pt x="228" y="165"/>
                    </a:lnTo>
                    <a:lnTo>
                      <a:pt x="192" y="109"/>
                    </a:lnTo>
                    <a:lnTo>
                      <a:pt x="165" y="79"/>
                    </a:lnTo>
                    <a:lnTo>
                      <a:pt x="134" y="55"/>
                    </a:lnTo>
                    <a:lnTo>
                      <a:pt x="126" y="10"/>
                    </a:lnTo>
                    <a:lnTo>
                      <a:pt x="170" y="0"/>
                    </a:lnTo>
                    <a:lnTo>
                      <a:pt x="245" y="58"/>
                    </a:lnTo>
                    <a:lnTo>
                      <a:pt x="307" y="197"/>
                    </a:lnTo>
                    <a:lnTo>
                      <a:pt x="312" y="271"/>
                    </a:lnTo>
                    <a:lnTo>
                      <a:pt x="307" y="352"/>
                    </a:lnTo>
                    <a:lnTo>
                      <a:pt x="279" y="447"/>
                    </a:lnTo>
                    <a:lnTo>
                      <a:pt x="256" y="490"/>
                    </a:lnTo>
                    <a:lnTo>
                      <a:pt x="228" y="533"/>
                    </a:lnTo>
                    <a:lnTo>
                      <a:pt x="202" y="565"/>
                    </a:lnTo>
                    <a:lnTo>
                      <a:pt x="172" y="589"/>
                    </a:lnTo>
                    <a:lnTo>
                      <a:pt x="101" y="594"/>
                    </a:lnTo>
                    <a:lnTo>
                      <a:pt x="40" y="545"/>
                    </a:lnTo>
                    <a:lnTo>
                      <a:pt x="9" y="477"/>
                    </a:lnTo>
                    <a:lnTo>
                      <a:pt x="0" y="309"/>
                    </a:lnTo>
                    <a:lnTo>
                      <a:pt x="15" y="197"/>
                    </a:lnTo>
                    <a:lnTo>
                      <a:pt x="38" y="149"/>
                    </a:lnTo>
                    <a:lnTo>
                      <a:pt x="76" y="103"/>
                    </a:lnTo>
                    <a:lnTo>
                      <a:pt x="99" y="103"/>
                    </a:lnTo>
                    <a:lnTo>
                      <a:pt x="104" y="114"/>
                    </a:lnTo>
                    <a:lnTo>
                      <a:pt x="99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8" name="Freeform 81"/>
              <p:cNvSpPr>
                <a:spLocks/>
              </p:cNvSpPr>
              <p:nvPr/>
            </p:nvSpPr>
            <p:spPr bwMode="auto">
              <a:xfrm>
                <a:off x="1181" y="2015"/>
                <a:ext cx="86" cy="38"/>
              </a:xfrm>
              <a:custGeom>
                <a:avLst/>
                <a:gdLst>
                  <a:gd name="T0" fmla="*/ 0 w 174"/>
                  <a:gd name="T1" fmla="*/ 1 h 74"/>
                  <a:gd name="T2" fmla="*/ 0 w 174"/>
                  <a:gd name="T3" fmla="*/ 1 h 74"/>
                  <a:gd name="T4" fmla="*/ 0 w 174"/>
                  <a:gd name="T5" fmla="*/ 0 h 74"/>
                  <a:gd name="T6" fmla="*/ 0 w 174"/>
                  <a:gd name="T7" fmla="*/ 1 h 74"/>
                  <a:gd name="T8" fmla="*/ 0 w 174"/>
                  <a:gd name="T9" fmla="*/ 1 h 74"/>
                  <a:gd name="T10" fmla="*/ 0 w 174"/>
                  <a:gd name="T11" fmla="*/ 1 h 74"/>
                  <a:gd name="T12" fmla="*/ 0 w 174"/>
                  <a:gd name="T13" fmla="*/ 1 h 74"/>
                  <a:gd name="T14" fmla="*/ 0 w 174"/>
                  <a:gd name="T15" fmla="*/ 1 h 74"/>
                  <a:gd name="T16" fmla="*/ 0 w 174"/>
                  <a:gd name="T17" fmla="*/ 1 h 74"/>
                  <a:gd name="T18" fmla="*/ 0 w 174"/>
                  <a:gd name="T19" fmla="*/ 1 h 74"/>
                  <a:gd name="T20" fmla="*/ 0 w 174"/>
                  <a:gd name="T21" fmla="*/ 1 h 74"/>
                  <a:gd name="T22" fmla="*/ 0 w 174"/>
                  <a:gd name="T23" fmla="*/ 1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4"/>
                  <a:gd name="T37" fmla="*/ 0 h 74"/>
                  <a:gd name="T38" fmla="*/ 174 w 174"/>
                  <a:gd name="T39" fmla="*/ 74 h 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4" h="74">
                    <a:moveTo>
                      <a:pt x="27" y="11"/>
                    </a:moveTo>
                    <a:lnTo>
                      <a:pt x="106" y="8"/>
                    </a:lnTo>
                    <a:lnTo>
                      <a:pt x="144" y="0"/>
                    </a:lnTo>
                    <a:lnTo>
                      <a:pt x="174" y="18"/>
                    </a:lnTo>
                    <a:lnTo>
                      <a:pt x="170" y="36"/>
                    </a:lnTo>
                    <a:lnTo>
                      <a:pt x="154" y="48"/>
                    </a:lnTo>
                    <a:lnTo>
                      <a:pt x="117" y="59"/>
                    </a:lnTo>
                    <a:lnTo>
                      <a:pt x="37" y="74"/>
                    </a:lnTo>
                    <a:lnTo>
                      <a:pt x="0" y="48"/>
                    </a:lnTo>
                    <a:lnTo>
                      <a:pt x="5" y="2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9" name="Freeform 82"/>
              <p:cNvSpPr>
                <a:spLocks/>
              </p:cNvSpPr>
              <p:nvPr/>
            </p:nvSpPr>
            <p:spPr bwMode="auto">
              <a:xfrm>
                <a:off x="1167" y="2319"/>
                <a:ext cx="75" cy="19"/>
              </a:xfrm>
              <a:custGeom>
                <a:avLst/>
                <a:gdLst>
                  <a:gd name="T0" fmla="*/ 1 w 148"/>
                  <a:gd name="T1" fmla="*/ 0 h 38"/>
                  <a:gd name="T2" fmla="*/ 1 w 148"/>
                  <a:gd name="T3" fmla="*/ 1 h 38"/>
                  <a:gd name="T4" fmla="*/ 1 w 148"/>
                  <a:gd name="T5" fmla="*/ 1 h 38"/>
                  <a:gd name="T6" fmla="*/ 1 w 148"/>
                  <a:gd name="T7" fmla="*/ 1 h 38"/>
                  <a:gd name="T8" fmla="*/ 1 w 148"/>
                  <a:gd name="T9" fmla="*/ 1 h 38"/>
                  <a:gd name="T10" fmla="*/ 0 w 148"/>
                  <a:gd name="T11" fmla="*/ 1 h 38"/>
                  <a:gd name="T12" fmla="*/ 1 w 148"/>
                  <a:gd name="T13" fmla="*/ 0 h 38"/>
                  <a:gd name="T14" fmla="*/ 1 w 148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8"/>
                  <a:gd name="T25" fmla="*/ 0 h 38"/>
                  <a:gd name="T26" fmla="*/ 148 w 148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8" h="38">
                    <a:moveTo>
                      <a:pt x="16" y="0"/>
                    </a:moveTo>
                    <a:lnTo>
                      <a:pt x="134" y="7"/>
                    </a:lnTo>
                    <a:lnTo>
                      <a:pt x="148" y="23"/>
                    </a:lnTo>
                    <a:lnTo>
                      <a:pt x="132" y="38"/>
                    </a:lnTo>
                    <a:lnTo>
                      <a:pt x="16" y="31"/>
                    </a:lnTo>
                    <a:lnTo>
                      <a:pt x="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0" name="Freeform 83"/>
              <p:cNvSpPr>
                <a:spLocks/>
              </p:cNvSpPr>
              <p:nvPr/>
            </p:nvSpPr>
            <p:spPr bwMode="auto">
              <a:xfrm>
                <a:off x="1145" y="2251"/>
                <a:ext cx="51" cy="19"/>
              </a:xfrm>
              <a:custGeom>
                <a:avLst/>
                <a:gdLst>
                  <a:gd name="T0" fmla="*/ 0 w 103"/>
                  <a:gd name="T1" fmla="*/ 0 h 40"/>
                  <a:gd name="T2" fmla="*/ 0 w 103"/>
                  <a:gd name="T3" fmla="*/ 0 h 40"/>
                  <a:gd name="T4" fmla="*/ 0 w 103"/>
                  <a:gd name="T5" fmla="*/ 0 h 40"/>
                  <a:gd name="T6" fmla="*/ 0 w 103"/>
                  <a:gd name="T7" fmla="*/ 0 h 40"/>
                  <a:gd name="T8" fmla="*/ 0 w 103"/>
                  <a:gd name="T9" fmla="*/ 0 h 40"/>
                  <a:gd name="T10" fmla="*/ 0 w 103"/>
                  <a:gd name="T11" fmla="*/ 0 h 40"/>
                  <a:gd name="T12" fmla="*/ 0 w 103"/>
                  <a:gd name="T13" fmla="*/ 0 h 40"/>
                  <a:gd name="T14" fmla="*/ 0 w 103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"/>
                  <a:gd name="T25" fmla="*/ 0 h 40"/>
                  <a:gd name="T26" fmla="*/ 103 w 103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" h="40">
                    <a:moveTo>
                      <a:pt x="20" y="0"/>
                    </a:moveTo>
                    <a:lnTo>
                      <a:pt x="86" y="3"/>
                    </a:lnTo>
                    <a:lnTo>
                      <a:pt x="103" y="20"/>
                    </a:lnTo>
                    <a:lnTo>
                      <a:pt x="86" y="36"/>
                    </a:lnTo>
                    <a:lnTo>
                      <a:pt x="22" y="40"/>
                    </a:lnTo>
                    <a:lnTo>
                      <a:pt x="0" y="2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1" name="Freeform 84"/>
              <p:cNvSpPr>
                <a:spLocks/>
              </p:cNvSpPr>
              <p:nvPr/>
            </p:nvSpPr>
            <p:spPr bwMode="auto">
              <a:xfrm>
                <a:off x="1134" y="2175"/>
                <a:ext cx="60" cy="23"/>
              </a:xfrm>
              <a:custGeom>
                <a:avLst/>
                <a:gdLst>
                  <a:gd name="T0" fmla="*/ 0 w 121"/>
                  <a:gd name="T1" fmla="*/ 0 h 47"/>
                  <a:gd name="T2" fmla="*/ 0 w 121"/>
                  <a:gd name="T3" fmla="*/ 0 h 47"/>
                  <a:gd name="T4" fmla="*/ 0 w 121"/>
                  <a:gd name="T5" fmla="*/ 0 h 47"/>
                  <a:gd name="T6" fmla="*/ 0 w 121"/>
                  <a:gd name="T7" fmla="*/ 0 h 47"/>
                  <a:gd name="T8" fmla="*/ 0 w 121"/>
                  <a:gd name="T9" fmla="*/ 0 h 47"/>
                  <a:gd name="T10" fmla="*/ 0 w 121"/>
                  <a:gd name="T11" fmla="*/ 0 h 47"/>
                  <a:gd name="T12" fmla="*/ 0 w 121"/>
                  <a:gd name="T13" fmla="*/ 0 h 47"/>
                  <a:gd name="T14" fmla="*/ 0 w 121"/>
                  <a:gd name="T15" fmla="*/ 0 h 47"/>
                  <a:gd name="T16" fmla="*/ 0 w 121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1"/>
                  <a:gd name="T28" fmla="*/ 0 h 47"/>
                  <a:gd name="T29" fmla="*/ 121 w 121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1" h="47">
                    <a:moveTo>
                      <a:pt x="23" y="0"/>
                    </a:moveTo>
                    <a:lnTo>
                      <a:pt x="102" y="4"/>
                    </a:lnTo>
                    <a:lnTo>
                      <a:pt x="121" y="17"/>
                    </a:lnTo>
                    <a:lnTo>
                      <a:pt x="106" y="35"/>
                    </a:lnTo>
                    <a:lnTo>
                      <a:pt x="23" y="47"/>
                    </a:lnTo>
                    <a:lnTo>
                      <a:pt x="0" y="23"/>
                    </a:lnTo>
                    <a:lnTo>
                      <a:pt x="7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2" name="Freeform 85"/>
              <p:cNvSpPr>
                <a:spLocks/>
              </p:cNvSpPr>
              <p:nvPr/>
            </p:nvSpPr>
            <p:spPr bwMode="auto">
              <a:xfrm>
                <a:off x="1150" y="2095"/>
                <a:ext cx="55" cy="21"/>
              </a:xfrm>
              <a:custGeom>
                <a:avLst/>
                <a:gdLst>
                  <a:gd name="T0" fmla="*/ 1 w 109"/>
                  <a:gd name="T1" fmla="*/ 1 h 41"/>
                  <a:gd name="T2" fmla="*/ 1 w 109"/>
                  <a:gd name="T3" fmla="*/ 0 h 41"/>
                  <a:gd name="T4" fmla="*/ 1 w 109"/>
                  <a:gd name="T5" fmla="*/ 1 h 41"/>
                  <a:gd name="T6" fmla="*/ 1 w 109"/>
                  <a:gd name="T7" fmla="*/ 1 h 41"/>
                  <a:gd name="T8" fmla="*/ 1 w 109"/>
                  <a:gd name="T9" fmla="*/ 1 h 41"/>
                  <a:gd name="T10" fmla="*/ 0 w 109"/>
                  <a:gd name="T11" fmla="*/ 1 h 41"/>
                  <a:gd name="T12" fmla="*/ 1 w 109"/>
                  <a:gd name="T13" fmla="*/ 1 h 41"/>
                  <a:gd name="T14" fmla="*/ 1 w 109"/>
                  <a:gd name="T15" fmla="*/ 1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41"/>
                  <a:gd name="T26" fmla="*/ 109 w 109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41">
                    <a:moveTo>
                      <a:pt x="22" y="2"/>
                    </a:moveTo>
                    <a:lnTo>
                      <a:pt x="91" y="0"/>
                    </a:lnTo>
                    <a:lnTo>
                      <a:pt x="109" y="15"/>
                    </a:lnTo>
                    <a:lnTo>
                      <a:pt x="94" y="33"/>
                    </a:lnTo>
                    <a:lnTo>
                      <a:pt x="22" y="41"/>
                    </a:lnTo>
                    <a:lnTo>
                      <a:pt x="0" y="2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3" name="Freeform 86"/>
              <p:cNvSpPr>
                <a:spLocks/>
              </p:cNvSpPr>
              <p:nvPr/>
            </p:nvSpPr>
            <p:spPr bwMode="auto">
              <a:xfrm>
                <a:off x="917" y="2106"/>
                <a:ext cx="33" cy="27"/>
              </a:xfrm>
              <a:custGeom>
                <a:avLst/>
                <a:gdLst>
                  <a:gd name="T0" fmla="*/ 0 w 68"/>
                  <a:gd name="T1" fmla="*/ 0 h 55"/>
                  <a:gd name="T2" fmla="*/ 0 w 68"/>
                  <a:gd name="T3" fmla="*/ 0 h 55"/>
                  <a:gd name="T4" fmla="*/ 0 w 68"/>
                  <a:gd name="T5" fmla="*/ 0 h 55"/>
                  <a:gd name="T6" fmla="*/ 0 w 68"/>
                  <a:gd name="T7" fmla="*/ 0 h 55"/>
                  <a:gd name="T8" fmla="*/ 0 w 68"/>
                  <a:gd name="T9" fmla="*/ 0 h 55"/>
                  <a:gd name="T10" fmla="*/ 0 w 68"/>
                  <a:gd name="T11" fmla="*/ 0 h 55"/>
                  <a:gd name="T12" fmla="*/ 0 w 68"/>
                  <a:gd name="T13" fmla="*/ 0 h 55"/>
                  <a:gd name="T14" fmla="*/ 0 w 68"/>
                  <a:gd name="T15" fmla="*/ 0 h 55"/>
                  <a:gd name="T16" fmla="*/ 0 w 6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55"/>
                  <a:gd name="T29" fmla="*/ 68 w 6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55">
                    <a:moveTo>
                      <a:pt x="0" y="17"/>
                    </a:moveTo>
                    <a:lnTo>
                      <a:pt x="5" y="9"/>
                    </a:lnTo>
                    <a:lnTo>
                      <a:pt x="41" y="0"/>
                    </a:lnTo>
                    <a:lnTo>
                      <a:pt x="68" y="14"/>
                    </a:lnTo>
                    <a:lnTo>
                      <a:pt x="54" y="40"/>
                    </a:lnTo>
                    <a:lnTo>
                      <a:pt x="18" y="55"/>
                    </a:lnTo>
                    <a:lnTo>
                      <a:pt x="7" y="5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4" name="Freeform 87"/>
              <p:cNvSpPr>
                <a:spLocks/>
              </p:cNvSpPr>
              <p:nvPr/>
            </p:nvSpPr>
            <p:spPr bwMode="auto">
              <a:xfrm>
                <a:off x="917" y="2201"/>
                <a:ext cx="44" cy="22"/>
              </a:xfrm>
              <a:custGeom>
                <a:avLst/>
                <a:gdLst>
                  <a:gd name="T0" fmla="*/ 0 w 89"/>
                  <a:gd name="T1" fmla="*/ 1 h 43"/>
                  <a:gd name="T2" fmla="*/ 0 w 89"/>
                  <a:gd name="T3" fmla="*/ 0 h 43"/>
                  <a:gd name="T4" fmla="*/ 0 w 89"/>
                  <a:gd name="T5" fmla="*/ 1 h 43"/>
                  <a:gd name="T6" fmla="*/ 0 w 89"/>
                  <a:gd name="T7" fmla="*/ 1 h 43"/>
                  <a:gd name="T8" fmla="*/ 0 w 89"/>
                  <a:gd name="T9" fmla="*/ 1 h 43"/>
                  <a:gd name="T10" fmla="*/ 0 w 89"/>
                  <a:gd name="T11" fmla="*/ 1 h 43"/>
                  <a:gd name="T12" fmla="*/ 0 w 89"/>
                  <a:gd name="T13" fmla="*/ 1 h 43"/>
                  <a:gd name="T14" fmla="*/ 0 w 89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43"/>
                  <a:gd name="T26" fmla="*/ 89 w 89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43">
                    <a:moveTo>
                      <a:pt x="15" y="12"/>
                    </a:moveTo>
                    <a:lnTo>
                      <a:pt x="66" y="0"/>
                    </a:lnTo>
                    <a:lnTo>
                      <a:pt x="89" y="18"/>
                    </a:lnTo>
                    <a:lnTo>
                      <a:pt x="71" y="41"/>
                    </a:lnTo>
                    <a:lnTo>
                      <a:pt x="18" y="43"/>
                    </a:lnTo>
                    <a:lnTo>
                      <a:pt x="0" y="28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5" name="Freeform 88"/>
              <p:cNvSpPr>
                <a:spLocks/>
              </p:cNvSpPr>
              <p:nvPr/>
            </p:nvSpPr>
            <p:spPr bwMode="auto">
              <a:xfrm>
                <a:off x="931" y="2255"/>
                <a:ext cx="42" cy="22"/>
              </a:xfrm>
              <a:custGeom>
                <a:avLst/>
                <a:gdLst>
                  <a:gd name="T0" fmla="*/ 1 w 84"/>
                  <a:gd name="T1" fmla="*/ 0 h 45"/>
                  <a:gd name="T2" fmla="*/ 1 w 84"/>
                  <a:gd name="T3" fmla="*/ 0 h 45"/>
                  <a:gd name="T4" fmla="*/ 1 w 84"/>
                  <a:gd name="T5" fmla="*/ 0 h 45"/>
                  <a:gd name="T6" fmla="*/ 1 w 84"/>
                  <a:gd name="T7" fmla="*/ 0 h 45"/>
                  <a:gd name="T8" fmla="*/ 1 w 84"/>
                  <a:gd name="T9" fmla="*/ 0 h 45"/>
                  <a:gd name="T10" fmla="*/ 0 w 84"/>
                  <a:gd name="T11" fmla="*/ 0 h 45"/>
                  <a:gd name="T12" fmla="*/ 1 w 84"/>
                  <a:gd name="T13" fmla="*/ 0 h 45"/>
                  <a:gd name="T14" fmla="*/ 1 w 84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45"/>
                  <a:gd name="T26" fmla="*/ 84 w 84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45">
                    <a:moveTo>
                      <a:pt x="13" y="14"/>
                    </a:moveTo>
                    <a:lnTo>
                      <a:pt x="66" y="0"/>
                    </a:lnTo>
                    <a:lnTo>
                      <a:pt x="84" y="14"/>
                    </a:lnTo>
                    <a:lnTo>
                      <a:pt x="71" y="33"/>
                    </a:lnTo>
                    <a:lnTo>
                      <a:pt x="20" y="45"/>
                    </a:lnTo>
                    <a:lnTo>
                      <a:pt x="0" y="3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6" name="Freeform 89"/>
              <p:cNvSpPr>
                <a:spLocks/>
              </p:cNvSpPr>
              <p:nvPr/>
            </p:nvSpPr>
            <p:spPr bwMode="auto">
              <a:xfrm>
                <a:off x="931" y="2019"/>
                <a:ext cx="92" cy="31"/>
              </a:xfrm>
              <a:custGeom>
                <a:avLst/>
                <a:gdLst>
                  <a:gd name="T0" fmla="*/ 0 w 185"/>
                  <a:gd name="T1" fmla="*/ 0 h 63"/>
                  <a:gd name="T2" fmla="*/ 0 w 185"/>
                  <a:gd name="T3" fmla="*/ 0 h 63"/>
                  <a:gd name="T4" fmla="*/ 0 w 185"/>
                  <a:gd name="T5" fmla="*/ 0 h 63"/>
                  <a:gd name="T6" fmla="*/ 0 w 185"/>
                  <a:gd name="T7" fmla="*/ 0 h 63"/>
                  <a:gd name="T8" fmla="*/ 0 w 185"/>
                  <a:gd name="T9" fmla="*/ 0 h 63"/>
                  <a:gd name="T10" fmla="*/ 0 w 185"/>
                  <a:gd name="T11" fmla="*/ 0 h 63"/>
                  <a:gd name="T12" fmla="*/ 0 w 185"/>
                  <a:gd name="T13" fmla="*/ 0 h 63"/>
                  <a:gd name="T14" fmla="*/ 0 w 185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3"/>
                  <a:gd name="T26" fmla="*/ 185 w 185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3">
                    <a:moveTo>
                      <a:pt x="12" y="32"/>
                    </a:moveTo>
                    <a:lnTo>
                      <a:pt x="159" y="0"/>
                    </a:lnTo>
                    <a:lnTo>
                      <a:pt x="185" y="22"/>
                    </a:lnTo>
                    <a:lnTo>
                      <a:pt x="162" y="50"/>
                    </a:lnTo>
                    <a:lnTo>
                      <a:pt x="20" y="63"/>
                    </a:lnTo>
                    <a:lnTo>
                      <a:pt x="0" y="52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7" name="Freeform 90"/>
              <p:cNvSpPr>
                <a:spLocks/>
              </p:cNvSpPr>
              <p:nvPr/>
            </p:nvSpPr>
            <p:spPr bwMode="auto">
              <a:xfrm>
                <a:off x="1110" y="1750"/>
                <a:ext cx="85" cy="253"/>
              </a:xfrm>
              <a:custGeom>
                <a:avLst/>
                <a:gdLst>
                  <a:gd name="T0" fmla="*/ 1 w 170"/>
                  <a:gd name="T1" fmla="*/ 0 h 507"/>
                  <a:gd name="T2" fmla="*/ 1 w 170"/>
                  <a:gd name="T3" fmla="*/ 0 h 507"/>
                  <a:gd name="T4" fmla="*/ 1 w 170"/>
                  <a:gd name="T5" fmla="*/ 0 h 507"/>
                  <a:gd name="T6" fmla="*/ 1 w 170"/>
                  <a:gd name="T7" fmla="*/ 0 h 507"/>
                  <a:gd name="T8" fmla="*/ 1 w 170"/>
                  <a:gd name="T9" fmla="*/ 0 h 507"/>
                  <a:gd name="T10" fmla="*/ 1 w 170"/>
                  <a:gd name="T11" fmla="*/ 0 h 507"/>
                  <a:gd name="T12" fmla="*/ 1 w 170"/>
                  <a:gd name="T13" fmla="*/ 0 h 507"/>
                  <a:gd name="T14" fmla="*/ 1 w 170"/>
                  <a:gd name="T15" fmla="*/ 0 h 507"/>
                  <a:gd name="T16" fmla="*/ 1 w 170"/>
                  <a:gd name="T17" fmla="*/ 0 h 507"/>
                  <a:gd name="T18" fmla="*/ 1 w 170"/>
                  <a:gd name="T19" fmla="*/ 0 h 507"/>
                  <a:gd name="T20" fmla="*/ 1 w 170"/>
                  <a:gd name="T21" fmla="*/ 0 h 507"/>
                  <a:gd name="T22" fmla="*/ 1 w 170"/>
                  <a:gd name="T23" fmla="*/ 0 h 507"/>
                  <a:gd name="T24" fmla="*/ 1 w 170"/>
                  <a:gd name="T25" fmla="*/ 0 h 507"/>
                  <a:gd name="T26" fmla="*/ 1 w 170"/>
                  <a:gd name="T27" fmla="*/ 0 h 507"/>
                  <a:gd name="T28" fmla="*/ 1 w 170"/>
                  <a:gd name="T29" fmla="*/ 0 h 507"/>
                  <a:gd name="T30" fmla="*/ 1 w 170"/>
                  <a:gd name="T31" fmla="*/ 0 h 507"/>
                  <a:gd name="T32" fmla="*/ 1 w 170"/>
                  <a:gd name="T33" fmla="*/ 0 h 507"/>
                  <a:gd name="T34" fmla="*/ 1 w 170"/>
                  <a:gd name="T35" fmla="*/ 0 h 507"/>
                  <a:gd name="T36" fmla="*/ 0 w 170"/>
                  <a:gd name="T37" fmla="*/ 0 h 507"/>
                  <a:gd name="T38" fmla="*/ 1 w 170"/>
                  <a:gd name="T39" fmla="*/ 0 h 507"/>
                  <a:gd name="T40" fmla="*/ 1 w 170"/>
                  <a:gd name="T41" fmla="*/ 0 h 507"/>
                  <a:gd name="T42" fmla="*/ 1 w 170"/>
                  <a:gd name="T43" fmla="*/ 0 h 507"/>
                  <a:gd name="T44" fmla="*/ 1 w 170"/>
                  <a:gd name="T45" fmla="*/ 0 h 507"/>
                  <a:gd name="T46" fmla="*/ 1 w 170"/>
                  <a:gd name="T47" fmla="*/ 0 h 507"/>
                  <a:gd name="T48" fmla="*/ 1 w 170"/>
                  <a:gd name="T49" fmla="*/ 0 h 507"/>
                  <a:gd name="T50" fmla="*/ 1 w 170"/>
                  <a:gd name="T51" fmla="*/ 0 h 507"/>
                  <a:gd name="T52" fmla="*/ 1 w 170"/>
                  <a:gd name="T53" fmla="*/ 0 h 507"/>
                  <a:gd name="T54" fmla="*/ 1 w 170"/>
                  <a:gd name="T55" fmla="*/ 0 h 507"/>
                  <a:gd name="T56" fmla="*/ 1 w 170"/>
                  <a:gd name="T57" fmla="*/ 0 h 507"/>
                  <a:gd name="T58" fmla="*/ 1 w 170"/>
                  <a:gd name="T59" fmla="*/ 0 h 507"/>
                  <a:gd name="T60" fmla="*/ 1 w 170"/>
                  <a:gd name="T61" fmla="*/ 0 h 507"/>
                  <a:gd name="T62" fmla="*/ 1 w 170"/>
                  <a:gd name="T63" fmla="*/ 0 h 5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0"/>
                  <a:gd name="T97" fmla="*/ 0 h 507"/>
                  <a:gd name="T98" fmla="*/ 170 w 170"/>
                  <a:gd name="T99" fmla="*/ 507 h 5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0" h="507">
                    <a:moveTo>
                      <a:pt x="35" y="0"/>
                    </a:moveTo>
                    <a:lnTo>
                      <a:pt x="59" y="0"/>
                    </a:lnTo>
                    <a:lnTo>
                      <a:pt x="139" y="25"/>
                    </a:lnTo>
                    <a:lnTo>
                      <a:pt x="170" y="88"/>
                    </a:lnTo>
                    <a:lnTo>
                      <a:pt x="153" y="116"/>
                    </a:lnTo>
                    <a:lnTo>
                      <a:pt x="125" y="132"/>
                    </a:lnTo>
                    <a:lnTo>
                      <a:pt x="152" y="182"/>
                    </a:lnTo>
                    <a:lnTo>
                      <a:pt x="139" y="243"/>
                    </a:lnTo>
                    <a:lnTo>
                      <a:pt x="104" y="297"/>
                    </a:lnTo>
                    <a:lnTo>
                      <a:pt x="84" y="339"/>
                    </a:lnTo>
                    <a:lnTo>
                      <a:pt x="109" y="368"/>
                    </a:lnTo>
                    <a:lnTo>
                      <a:pt x="111" y="423"/>
                    </a:lnTo>
                    <a:lnTo>
                      <a:pt x="97" y="479"/>
                    </a:lnTo>
                    <a:lnTo>
                      <a:pt x="84" y="502"/>
                    </a:lnTo>
                    <a:lnTo>
                      <a:pt x="61" y="507"/>
                    </a:lnTo>
                    <a:lnTo>
                      <a:pt x="33" y="469"/>
                    </a:lnTo>
                    <a:lnTo>
                      <a:pt x="31" y="400"/>
                    </a:lnTo>
                    <a:lnTo>
                      <a:pt x="2" y="352"/>
                    </a:lnTo>
                    <a:lnTo>
                      <a:pt x="0" y="337"/>
                    </a:lnTo>
                    <a:lnTo>
                      <a:pt x="36" y="250"/>
                    </a:lnTo>
                    <a:lnTo>
                      <a:pt x="86" y="182"/>
                    </a:lnTo>
                    <a:lnTo>
                      <a:pt x="54" y="159"/>
                    </a:lnTo>
                    <a:lnTo>
                      <a:pt x="49" y="114"/>
                    </a:lnTo>
                    <a:lnTo>
                      <a:pt x="119" y="80"/>
                    </a:lnTo>
                    <a:lnTo>
                      <a:pt x="124" y="63"/>
                    </a:lnTo>
                    <a:lnTo>
                      <a:pt x="119" y="52"/>
                    </a:lnTo>
                    <a:lnTo>
                      <a:pt x="61" y="32"/>
                    </a:lnTo>
                    <a:lnTo>
                      <a:pt x="43" y="42"/>
                    </a:lnTo>
                    <a:lnTo>
                      <a:pt x="20" y="27"/>
                    </a:lnTo>
                    <a:lnTo>
                      <a:pt x="20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8" name="Freeform 91"/>
              <p:cNvSpPr>
                <a:spLocks/>
              </p:cNvSpPr>
              <p:nvPr/>
            </p:nvSpPr>
            <p:spPr bwMode="auto">
              <a:xfrm>
                <a:off x="1204" y="2320"/>
                <a:ext cx="33" cy="63"/>
              </a:xfrm>
              <a:custGeom>
                <a:avLst/>
                <a:gdLst>
                  <a:gd name="T0" fmla="*/ 1 w 66"/>
                  <a:gd name="T1" fmla="*/ 1 h 125"/>
                  <a:gd name="T2" fmla="*/ 1 w 66"/>
                  <a:gd name="T3" fmla="*/ 1 h 125"/>
                  <a:gd name="T4" fmla="*/ 1 w 66"/>
                  <a:gd name="T5" fmla="*/ 1 h 125"/>
                  <a:gd name="T6" fmla="*/ 1 w 66"/>
                  <a:gd name="T7" fmla="*/ 1 h 125"/>
                  <a:gd name="T8" fmla="*/ 0 w 66"/>
                  <a:gd name="T9" fmla="*/ 1 h 125"/>
                  <a:gd name="T10" fmla="*/ 0 w 66"/>
                  <a:gd name="T11" fmla="*/ 1 h 125"/>
                  <a:gd name="T12" fmla="*/ 1 w 66"/>
                  <a:gd name="T13" fmla="*/ 0 h 125"/>
                  <a:gd name="T14" fmla="*/ 1 w 66"/>
                  <a:gd name="T15" fmla="*/ 1 h 125"/>
                  <a:gd name="T16" fmla="*/ 1 w 66"/>
                  <a:gd name="T17" fmla="*/ 1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125"/>
                  <a:gd name="T29" fmla="*/ 66 w 66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125">
                    <a:moveTo>
                      <a:pt x="66" y="21"/>
                    </a:moveTo>
                    <a:lnTo>
                      <a:pt x="58" y="92"/>
                    </a:lnTo>
                    <a:lnTo>
                      <a:pt x="52" y="115"/>
                    </a:lnTo>
                    <a:lnTo>
                      <a:pt x="33" y="125"/>
                    </a:lnTo>
                    <a:lnTo>
                      <a:pt x="0" y="100"/>
                    </a:lnTo>
                    <a:lnTo>
                      <a:pt x="0" y="21"/>
                    </a:lnTo>
                    <a:lnTo>
                      <a:pt x="33" y="0"/>
                    </a:lnTo>
                    <a:lnTo>
                      <a:pt x="6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9" name="Freeform 92"/>
              <p:cNvSpPr>
                <a:spLocks/>
              </p:cNvSpPr>
              <p:nvPr/>
            </p:nvSpPr>
            <p:spPr bwMode="auto">
              <a:xfrm>
                <a:off x="1025" y="2704"/>
                <a:ext cx="184" cy="38"/>
              </a:xfrm>
              <a:custGeom>
                <a:avLst/>
                <a:gdLst>
                  <a:gd name="T0" fmla="*/ 0 w 370"/>
                  <a:gd name="T1" fmla="*/ 0 h 74"/>
                  <a:gd name="T2" fmla="*/ 0 w 370"/>
                  <a:gd name="T3" fmla="*/ 1 h 74"/>
                  <a:gd name="T4" fmla="*/ 0 w 370"/>
                  <a:gd name="T5" fmla="*/ 1 h 74"/>
                  <a:gd name="T6" fmla="*/ 0 w 370"/>
                  <a:gd name="T7" fmla="*/ 1 h 74"/>
                  <a:gd name="T8" fmla="*/ 0 w 370"/>
                  <a:gd name="T9" fmla="*/ 1 h 74"/>
                  <a:gd name="T10" fmla="*/ 0 w 370"/>
                  <a:gd name="T11" fmla="*/ 1 h 74"/>
                  <a:gd name="T12" fmla="*/ 0 w 370"/>
                  <a:gd name="T13" fmla="*/ 1 h 74"/>
                  <a:gd name="T14" fmla="*/ 0 w 370"/>
                  <a:gd name="T15" fmla="*/ 1 h 74"/>
                  <a:gd name="T16" fmla="*/ 0 w 370"/>
                  <a:gd name="T17" fmla="*/ 0 h 74"/>
                  <a:gd name="T18" fmla="*/ 0 w 370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0"/>
                  <a:gd name="T31" fmla="*/ 0 h 74"/>
                  <a:gd name="T32" fmla="*/ 370 w 370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0" h="74">
                    <a:moveTo>
                      <a:pt x="18" y="0"/>
                    </a:moveTo>
                    <a:lnTo>
                      <a:pt x="287" y="25"/>
                    </a:lnTo>
                    <a:lnTo>
                      <a:pt x="370" y="41"/>
                    </a:lnTo>
                    <a:lnTo>
                      <a:pt x="365" y="64"/>
                    </a:lnTo>
                    <a:lnTo>
                      <a:pt x="320" y="74"/>
                    </a:lnTo>
                    <a:lnTo>
                      <a:pt x="284" y="66"/>
                    </a:lnTo>
                    <a:lnTo>
                      <a:pt x="15" y="31"/>
                    </a:lnTo>
                    <a:lnTo>
                      <a:pt x="0" y="1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0" name="Freeform 93"/>
              <p:cNvSpPr>
                <a:spLocks/>
              </p:cNvSpPr>
              <p:nvPr/>
            </p:nvSpPr>
            <p:spPr bwMode="auto">
              <a:xfrm>
                <a:off x="1313" y="2747"/>
                <a:ext cx="147" cy="44"/>
              </a:xfrm>
              <a:custGeom>
                <a:avLst/>
                <a:gdLst>
                  <a:gd name="T0" fmla="*/ 1 w 294"/>
                  <a:gd name="T1" fmla="*/ 0 h 87"/>
                  <a:gd name="T2" fmla="*/ 1 w 294"/>
                  <a:gd name="T3" fmla="*/ 1 h 87"/>
                  <a:gd name="T4" fmla="*/ 1 w 294"/>
                  <a:gd name="T5" fmla="*/ 1 h 87"/>
                  <a:gd name="T6" fmla="*/ 1 w 294"/>
                  <a:gd name="T7" fmla="*/ 1 h 87"/>
                  <a:gd name="T8" fmla="*/ 1 w 294"/>
                  <a:gd name="T9" fmla="*/ 1 h 87"/>
                  <a:gd name="T10" fmla="*/ 1 w 294"/>
                  <a:gd name="T11" fmla="*/ 1 h 87"/>
                  <a:gd name="T12" fmla="*/ 1 w 294"/>
                  <a:gd name="T13" fmla="*/ 1 h 87"/>
                  <a:gd name="T14" fmla="*/ 1 w 294"/>
                  <a:gd name="T15" fmla="*/ 1 h 87"/>
                  <a:gd name="T16" fmla="*/ 1 w 294"/>
                  <a:gd name="T17" fmla="*/ 1 h 87"/>
                  <a:gd name="T18" fmla="*/ 0 w 294"/>
                  <a:gd name="T19" fmla="*/ 1 h 87"/>
                  <a:gd name="T20" fmla="*/ 1 w 294"/>
                  <a:gd name="T21" fmla="*/ 0 h 87"/>
                  <a:gd name="T22" fmla="*/ 1 w 294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4"/>
                  <a:gd name="T37" fmla="*/ 0 h 87"/>
                  <a:gd name="T38" fmla="*/ 294 w 294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4" h="87">
                    <a:moveTo>
                      <a:pt x="20" y="0"/>
                    </a:moveTo>
                    <a:lnTo>
                      <a:pt x="139" y="10"/>
                    </a:lnTo>
                    <a:lnTo>
                      <a:pt x="177" y="18"/>
                    </a:lnTo>
                    <a:lnTo>
                      <a:pt x="294" y="49"/>
                    </a:lnTo>
                    <a:lnTo>
                      <a:pt x="291" y="87"/>
                    </a:lnTo>
                    <a:lnTo>
                      <a:pt x="253" y="85"/>
                    </a:lnTo>
                    <a:lnTo>
                      <a:pt x="167" y="59"/>
                    </a:lnTo>
                    <a:lnTo>
                      <a:pt x="134" y="54"/>
                    </a:lnTo>
                    <a:lnTo>
                      <a:pt x="14" y="31"/>
                    </a:lnTo>
                    <a:lnTo>
                      <a:pt x="0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1" name="Freeform 94"/>
              <p:cNvSpPr>
                <a:spLocks/>
              </p:cNvSpPr>
              <p:nvPr/>
            </p:nvSpPr>
            <p:spPr bwMode="auto">
              <a:xfrm>
                <a:off x="1089" y="2775"/>
                <a:ext cx="379" cy="187"/>
              </a:xfrm>
              <a:custGeom>
                <a:avLst/>
                <a:gdLst>
                  <a:gd name="T0" fmla="*/ 1 w 758"/>
                  <a:gd name="T1" fmla="*/ 0 h 375"/>
                  <a:gd name="T2" fmla="*/ 1 w 758"/>
                  <a:gd name="T3" fmla="*/ 0 h 375"/>
                  <a:gd name="T4" fmla="*/ 1 w 758"/>
                  <a:gd name="T5" fmla="*/ 0 h 375"/>
                  <a:gd name="T6" fmla="*/ 1 w 758"/>
                  <a:gd name="T7" fmla="*/ 0 h 375"/>
                  <a:gd name="T8" fmla="*/ 1 w 758"/>
                  <a:gd name="T9" fmla="*/ 0 h 375"/>
                  <a:gd name="T10" fmla="*/ 1 w 758"/>
                  <a:gd name="T11" fmla="*/ 0 h 375"/>
                  <a:gd name="T12" fmla="*/ 1 w 758"/>
                  <a:gd name="T13" fmla="*/ 0 h 375"/>
                  <a:gd name="T14" fmla="*/ 0 w 758"/>
                  <a:gd name="T15" fmla="*/ 0 h 375"/>
                  <a:gd name="T16" fmla="*/ 1 w 758"/>
                  <a:gd name="T17" fmla="*/ 0 h 375"/>
                  <a:gd name="T18" fmla="*/ 1 w 758"/>
                  <a:gd name="T19" fmla="*/ 0 h 375"/>
                  <a:gd name="T20" fmla="*/ 1 w 758"/>
                  <a:gd name="T21" fmla="*/ 0 h 375"/>
                  <a:gd name="T22" fmla="*/ 1 w 758"/>
                  <a:gd name="T23" fmla="*/ 0 h 375"/>
                  <a:gd name="T24" fmla="*/ 1 w 758"/>
                  <a:gd name="T25" fmla="*/ 0 h 375"/>
                  <a:gd name="T26" fmla="*/ 1 w 758"/>
                  <a:gd name="T27" fmla="*/ 0 h 375"/>
                  <a:gd name="T28" fmla="*/ 1 w 758"/>
                  <a:gd name="T29" fmla="*/ 0 h 375"/>
                  <a:gd name="T30" fmla="*/ 1 w 758"/>
                  <a:gd name="T31" fmla="*/ 0 h 375"/>
                  <a:gd name="T32" fmla="*/ 1 w 758"/>
                  <a:gd name="T33" fmla="*/ 0 h 375"/>
                  <a:gd name="T34" fmla="*/ 1 w 758"/>
                  <a:gd name="T35" fmla="*/ 0 h 375"/>
                  <a:gd name="T36" fmla="*/ 1 w 758"/>
                  <a:gd name="T37" fmla="*/ 0 h 375"/>
                  <a:gd name="T38" fmla="*/ 1 w 758"/>
                  <a:gd name="T39" fmla="*/ 0 h 3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58"/>
                  <a:gd name="T61" fmla="*/ 0 h 375"/>
                  <a:gd name="T62" fmla="*/ 758 w 758"/>
                  <a:gd name="T63" fmla="*/ 375 h 3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58" h="375">
                    <a:moveTo>
                      <a:pt x="741" y="50"/>
                    </a:moveTo>
                    <a:lnTo>
                      <a:pt x="579" y="116"/>
                    </a:lnTo>
                    <a:lnTo>
                      <a:pt x="419" y="183"/>
                    </a:lnTo>
                    <a:lnTo>
                      <a:pt x="315" y="233"/>
                    </a:lnTo>
                    <a:lnTo>
                      <a:pt x="223" y="276"/>
                    </a:lnTo>
                    <a:lnTo>
                      <a:pt x="132" y="320"/>
                    </a:lnTo>
                    <a:lnTo>
                      <a:pt x="28" y="375"/>
                    </a:lnTo>
                    <a:lnTo>
                      <a:pt x="0" y="366"/>
                    </a:lnTo>
                    <a:lnTo>
                      <a:pt x="8" y="338"/>
                    </a:lnTo>
                    <a:lnTo>
                      <a:pt x="112" y="284"/>
                    </a:lnTo>
                    <a:lnTo>
                      <a:pt x="206" y="243"/>
                    </a:lnTo>
                    <a:lnTo>
                      <a:pt x="300" y="201"/>
                    </a:lnTo>
                    <a:lnTo>
                      <a:pt x="406" y="154"/>
                    </a:lnTo>
                    <a:lnTo>
                      <a:pt x="563" y="76"/>
                    </a:lnTo>
                    <a:lnTo>
                      <a:pt x="636" y="38"/>
                    </a:lnTo>
                    <a:lnTo>
                      <a:pt x="721" y="0"/>
                    </a:lnTo>
                    <a:lnTo>
                      <a:pt x="756" y="15"/>
                    </a:lnTo>
                    <a:lnTo>
                      <a:pt x="758" y="35"/>
                    </a:lnTo>
                    <a:lnTo>
                      <a:pt x="741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2" name="Freeform 95"/>
              <p:cNvSpPr>
                <a:spLocks/>
              </p:cNvSpPr>
              <p:nvPr/>
            </p:nvSpPr>
            <p:spPr bwMode="auto">
              <a:xfrm>
                <a:off x="1087" y="2831"/>
                <a:ext cx="385" cy="190"/>
              </a:xfrm>
              <a:custGeom>
                <a:avLst/>
                <a:gdLst>
                  <a:gd name="T0" fmla="*/ 1 w 769"/>
                  <a:gd name="T1" fmla="*/ 1 h 380"/>
                  <a:gd name="T2" fmla="*/ 1 w 769"/>
                  <a:gd name="T3" fmla="*/ 1 h 380"/>
                  <a:gd name="T4" fmla="*/ 1 w 769"/>
                  <a:gd name="T5" fmla="*/ 1 h 380"/>
                  <a:gd name="T6" fmla="*/ 1 w 769"/>
                  <a:gd name="T7" fmla="*/ 1 h 380"/>
                  <a:gd name="T8" fmla="*/ 1 w 769"/>
                  <a:gd name="T9" fmla="*/ 1 h 380"/>
                  <a:gd name="T10" fmla="*/ 1 w 769"/>
                  <a:gd name="T11" fmla="*/ 1 h 380"/>
                  <a:gd name="T12" fmla="*/ 1 w 769"/>
                  <a:gd name="T13" fmla="*/ 1 h 380"/>
                  <a:gd name="T14" fmla="*/ 1 w 769"/>
                  <a:gd name="T15" fmla="*/ 1 h 380"/>
                  <a:gd name="T16" fmla="*/ 1 w 769"/>
                  <a:gd name="T17" fmla="*/ 1 h 380"/>
                  <a:gd name="T18" fmla="*/ 0 w 769"/>
                  <a:gd name="T19" fmla="*/ 1 h 380"/>
                  <a:gd name="T20" fmla="*/ 1 w 769"/>
                  <a:gd name="T21" fmla="*/ 1 h 380"/>
                  <a:gd name="T22" fmla="*/ 1 w 769"/>
                  <a:gd name="T23" fmla="*/ 1 h 380"/>
                  <a:gd name="T24" fmla="*/ 1 w 769"/>
                  <a:gd name="T25" fmla="*/ 1 h 380"/>
                  <a:gd name="T26" fmla="*/ 1 w 769"/>
                  <a:gd name="T27" fmla="*/ 1 h 380"/>
                  <a:gd name="T28" fmla="*/ 1 w 769"/>
                  <a:gd name="T29" fmla="*/ 1 h 380"/>
                  <a:gd name="T30" fmla="*/ 1 w 769"/>
                  <a:gd name="T31" fmla="*/ 1 h 380"/>
                  <a:gd name="T32" fmla="*/ 1 w 769"/>
                  <a:gd name="T33" fmla="*/ 0 h 380"/>
                  <a:gd name="T34" fmla="*/ 1 w 769"/>
                  <a:gd name="T35" fmla="*/ 1 h 380"/>
                  <a:gd name="T36" fmla="*/ 1 w 769"/>
                  <a:gd name="T37" fmla="*/ 1 h 380"/>
                  <a:gd name="T38" fmla="*/ 1 w 769"/>
                  <a:gd name="T39" fmla="*/ 1 h 3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9"/>
                  <a:gd name="T61" fmla="*/ 0 h 380"/>
                  <a:gd name="T62" fmla="*/ 769 w 769"/>
                  <a:gd name="T63" fmla="*/ 380 h 38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9" h="380">
                    <a:moveTo>
                      <a:pt x="761" y="30"/>
                    </a:moveTo>
                    <a:lnTo>
                      <a:pt x="627" y="89"/>
                    </a:lnTo>
                    <a:lnTo>
                      <a:pt x="515" y="142"/>
                    </a:lnTo>
                    <a:lnTo>
                      <a:pt x="402" y="195"/>
                    </a:lnTo>
                    <a:lnTo>
                      <a:pt x="272" y="256"/>
                    </a:lnTo>
                    <a:lnTo>
                      <a:pt x="157" y="317"/>
                    </a:lnTo>
                    <a:lnTo>
                      <a:pt x="104" y="348"/>
                    </a:lnTo>
                    <a:lnTo>
                      <a:pt x="43" y="380"/>
                    </a:lnTo>
                    <a:lnTo>
                      <a:pt x="1" y="366"/>
                    </a:lnTo>
                    <a:lnTo>
                      <a:pt x="0" y="343"/>
                    </a:lnTo>
                    <a:lnTo>
                      <a:pt x="16" y="325"/>
                    </a:lnTo>
                    <a:lnTo>
                      <a:pt x="133" y="266"/>
                    </a:lnTo>
                    <a:lnTo>
                      <a:pt x="251" y="208"/>
                    </a:lnTo>
                    <a:lnTo>
                      <a:pt x="381" y="150"/>
                    </a:lnTo>
                    <a:lnTo>
                      <a:pt x="497" y="104"/>
                    </a:lnTo>
                    <a:lnTo>
                      <a:pt x="612" y="56"/>
                    </a:lnTo>
                    <a:lnTo>
                      <a:pt x="747" y="0"/>
                    </a:lnTo>
                    <a:lnTo>
                      <a:pt x="769" y="8"/>
                    </a:lnTo>
                    <a:lnTo>
                      <a:pt x="761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3" name="Freeform 96"/>
              <p:cNvSpPr>
                <a:spLocks/>
              </p:cNvSpPr>
              <p:nvPr/>
            </p:nvSpPr>
            <p:spPr bwMode="auto">
              <a:xfrm>
                <a:off x="519" y="2699"/>
                <a:ext cx="303" cy="76"/>
              </a:xfrm>
              <a:custGeom>
                <a:avLst/>
                <a:gdLst>
                  <a:gd name="T0" fmla="*/ 1 w 606"/>
                  <a:gd name="T1" fmla="*/ 0 h 154"/>
                  <a:gd name="T2" fmla="*/ 1 w 606"/>
                  <a:gd name="T3" fmla="*/ 0 h 154"/>
                  <a:gd name="T4" fmla="*/ 1 w 606"/>
                  <a:gd name="T5" fmla="*/ 0 h 154"/>
                  <a:gd name="T6" fmla="*/ 0 w 606"/>
                  <a:gd name="T7" fmla="*/ 0 h 154"/>
                  <a:gd name="T8" fmla="*/ 1 w 606"/>
                  <a:gd name="T9" fmla="*/ 0 h 154"/>
                  <a:gd name="T10" fmla="*/ 1 w 606"/>
                  <a:gd name="T11" fmla="*/ 0 h 154"/>
                  <a:gd name="T12" fmla="*/ 1 w 606"/>
                  <a:gd name="T13" fmla="*/ 0 h 154"/>
                  <a:gd name="T14" fmla="*/ 1 w 606"/>
                  <a:gd name="T15" fmla="*/ 0 h 154"/>
                  <a:gd name="T16" fmla="*/ 1 w 606"/>
                  <a:gd name="T17" fmla="*/ 0 h 154"/>
                  <a:gd name="T18" fmla="*/ 1 w 606"/>
                  <a:gd name="T19" fmla="*/ 0 h 154"/>
                  <a:gd name="T20" fmla="*/ 1 w 606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6"/>
                  <a:gd name="T34" fmla="*/ 0 h 154"/>
                  <a:gd name="T35" fmla="*/ 606 w 606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6" h="154">
                    <a:moveTo>
                      <a:pt x="591" y="32"/>
                    </a:moveTo>
                    <a:lnTo>
                      <a:pt x="164" y="112"/>
                    </a:lnTo>
                    <a:lnTo>
                      <a:pt x="20" y="154"/>
                    </a:lnTo>
                    <a:lnTo>
                      <a:pt x="0" y="144"/>
                    </a:lnTo>
                    <a:lnTo>
                      <a:pt x="12" y="122"/>
                    </a:lnTo>
                    <a:lnTo>
                      <a:pt x="157" y="79"/>
                    </a:lnTo>
                    <a:lnTo>
                      <a:pt x="370" y="37"/>
                    </a:lnTo>
                    <a:lnTo>
                      <a:pt x="586" y="0"/>
                    </a:lnTo>
                    <a:lnTo>
                      <a:pt x="606" y="13"/>
                    </a:lnTo>
                    <a:lnTo>
                      <a:pt x="59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4" name="Freeform 97"/>
              <p:cNvSpPr>
                <a:spLocks/>
              </p:cNvSpPr>
              <p:nvPr/>
            </p:nvSpPr>
            <p:spPr bwMode="auto">
              <a:xfrm>
                <a:off x="560" y="2789"/>
                <a:ext cx="457" cy="127"/>
              </a:xfrm>
              <a:custGeom>
                <a:avLst/>
                <a:gdLst>
                  <a:gd name="T0" fmla="*/ 1 w 914"/>
                  <a:gd name="T1" fmla="*/ 0 h 252"/>
                  <a:gd name="T2" fmla="*/ 1 w 914"/>
                  <a:gd name="T3" fmla="*/ 1 h 252"/>
                  <a:gd name="T4" fmla="*/ 1 w 914"/>
                  <a:gd name="T5" fmla="*/ 1 h 252"/>
                  <a:gd name="T6" fmla="*/ 1 w 914"/>
                  <a:gd name="T7" fmla="*/ 1 h 252"/>
                  <a:gd name="T8" fmla="*/ 1 w 914"/>
                  <a:gd name="T9" fmla="*/ 1 h 252"/>
                  <a:gd name="T10" fmla="*/ 1 w 914"/>
                  <a:gd name="T11" fmla="*/ 1 h 252"/>
                  <a:gd name="T12" fmla="*/ 1 w 914"/>
                  <a:gd name="T13" fmla="*/ 1 h 252"/>
                  <a:gd name="T14" fmla="*/ 1 w 914"/>
                  <a:gd name="T15" fmla="*/ 1 h 252"/>
                  <a:gd name="T16" fmla="*/ 1 w 914"/>
                  <a:gd name="T17" fmla="*/ 1 h 252"/>
                  <a:gd name="T18" fmla="*/ 1 w 914"/>
                  <a:gd name="T19" fmla="*/ 1 h 252"/>
                  <a:gd name="T20" fmla="*/ 1 w 914"/>
                  <a:gd name="T21" fmla="*/ 1 h 252"/>
                  <a:gd name="T22" fmla="*/ 1 w 914"/>
                  <a:gd name="T23" fmla="*/ 1 h 252"/>
                  <a:gd name="T24" fmla="*/ 0 w 914"/>
                  <a:gd name="T25" fmla="*/ 1 h 252"/>
                  <a:gd name="T26" fmla="*/ 1 w 914"/>
                  <a:gd name="T27" fmla="*/ 0 h 252"/>
                  <a:gd name="T28" fmla="*/ 1 w 914"/>
                  <a:gd name="T29" fmla="*/ 0 h 2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4"/>
                  <a:gd name="T46" fmla="*/ 0 h 252"/>
                  <a:gd name="T47" fmla="*/ 914 w 914"/>
                  <a:gd name="T48" fmla="*/ 252 h 2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4" h="252">
                    <a:moveTo>
                      <a:pt x="20" y="0"/>
                    </a:moveTo>
                    <a:lnTo>
                      <a:pt x="274" y="53"/>
                    </a:lnTo>
                    <a:lnTo>
                      <a:pt x="528" y="107"/>
                    </a:lnTo>
                    <a:lnTo>
                      <a:pt x="751" y="166"/>
                    </a:lnTo>
                    <a:lnTo>
                      <a:pt x="901" y="221"/>
                    </a:lnTo>
                    <a:lnTo>
                      <a:pt x="914" y="239"/>
                    </a:lnTo>
                    <a:lnTo>
                      <a:pt x="895" y="252"/>
                    </a:lnTo>
                    <a:lnTo>
                      <a:pt x="738" y="218"/>
                    </a:lnTo>
                    <a:lnTo>
                      <a:pt x="629" y="181"/>
                    </a:lnTo>
                    <a:lnTo>
                      <a:pt x="520" y="148"/>
                    </a:lnTo>
                    <a:lnTo>
                      <a:pt x="266" y="91"/>
                    </a:lnTo>
                    <a:lnTo>
                      <a:pt x="13" y="31"/>
                    </a:lnTo>
                    <a:lnTo>
                      <a:pt x="0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5" name="Freeform 98"/>
              <p:cNvSpPr>
                <a:spLocks/>
              </p:cNvSpPr>
              <p:nvPr/>
            </p:nvSpPr>
            <p:spPr bwMode="auto">
              <a:xfrm>
                <a:off x="504" y="2764"/>
                <a:ext cx="29" cy="80"/>
              </a:xfrm>
              <a:custGeom>
                <a:avLst/>
                <a:gdLst>
                  <a:gd name="T0" fmla="*/ 1 w 57"/>
                  <a:gd name="T1" fmla="*/ 1 h 160"/>
                  <a:gd name="T2" fmla="*/ 1 w 57"/>
                  <a:gd name="T3" fmla="*/ 1 h 160"/>
                  <a:gd name="T4" fmla="*/ 1 w 57"/>
                  <a:gd name="T5" fmla="*/ 1 h 160"/>
                  <a:gd name="T6" fmla="*/ 0 w 57"/>
                  <a:gd name="T7" fmla="*/ 1 h 160"/>
                  <a:gd name="T8" fmla="*/ 1 w 57"/>
                  <a:gd name="T9" fmla="*/ 1 h 160"/>
                  <a:gd name="T10" fmla="*/ 1 w 57"/>
                  <a:gd name="T11" fmla="*/ 0 h 160"/>
                  <a:gd name="T12" fmla="*/ 1 w 57"/>
                  <a:gd name="T13" fmla="*/ 1 h 160"/>
                  <a:gd name="T14" fmla="*/ 1 w 57"/>
                  <a:gd name="T15" fmla="*/ 1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160"/>
                  <a:gd name="T26" fmla="*/ 57 w 57"/>
                  <a:gd name="T27" fmla="*/ 160 h 1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160">
                    <a:moveTo>
                      <a:pt x="57" y="13"/>
                    </a:moveTo>
                    <a:lnTo>
                      <a:pt x="49" y="142"/>
                    </a:lnTo>
                    <a:lnTo>
                      <a:pt x="16" y="160"/>
                    </a:lnTo>
                    <a:lnTo>
                      <a:pt x="0" y="128"/>
                    </a:lnTo>
                    <a:lnTo>
                      <a:pt x="26" y="18"/>
                    </a:lnTo>
                    <a:lnTo>
                      <a:pt x="39" y="0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6" name="Freeform 99"/>
              <p:cNvSpPr>
                <a:spLocks/>
              </p:cNvSpPr>
              <p:nvPr/>
            </p:nvSpPr>
            <p:spPr bwMode="auto">
              <a:xfrm>
                <a:off x="552" y="2847"/>
                <a:ext cx="552" cy="168"/>
              </a:xfrm>
              <a:custGeom>
                <a:avLst/>
                <a:gdLst>
                  <a:gd name="T0" fmla="*/ 0 w 1105"/>
                  <a:gd name="T1" fmla="*/ 0 h 337"/>
                  <a:gd name="T2" fmla="*/ 0 w 1105"/>
                  <a:gd name="T3" fmla="*/ 0 h 337"/>
                  <a:gd name="T4" fmla="*/ 0 w 1105"/>
                  <a:gd name="T5" fmla="*/ 0 h 337"/>
                  <a:gd name="T6" fmla="*/ 0 w 1105"/>
                  <a:gd name="T7" fmla="*/ 0 h 337"/>
                  <a:gd name="T8" fmla="*/ 0 w 1105"/>
                  <a:gd name="T9" fmla="*/ 0 h 337"/>
                  <a:gd name="T10" fmla="*/ 0 w 1105"/>
                  <a:gd name="T11" fmla="*/ 0 h 337"/>
                  <a:gd name="T12" fmla="*/ 0 w 1105"/>
                  <a:gd name="T13" fmla="*/ 0 h 337"/>
                  <a:gd name="T14" fmla="*/ 0 w 1105"/>
                  <a:gd name="T15" fmla="*/ 0 h 337"/>
                  <a:gd name="T16" fmla="*/ 0 w 1105"/>
                  <a:gd name="T17" fmla="*/ 0 h 337"/>
                  <a:gd name="T18" fmla="*/ 0 w 1105"/>
                  <a:gd name="T19" fmla="*/ 0 h 337"/>
                  <a:gd name="T20" fmla="*/ 0 w 1105"/>
                  <a:gd name="T21" fmla="*/ 0 h 337"/>
                  <a:gd name="T22" fmla="*/ 0 w 1105"/>
                  <a:gd name="T23" fmla="*/ 0 h 337"/>
                  <a:gd name="T24" fmla="*/ 0 w 1105"/>
                  <a:gd name="T25" fmla="*/ 0 h 337"/>
                  <a:gd name="T26" fmla="*/ 0 w 1105"/>
                  <a:gd name="T27" fmla="*/ 0 h 337"/>
                  <a:gd name="T28" fmla="*/ 0 w 1105"/>
                  <a:gd name="T29" fmla="*/ 0 h 337"/>
                  <a:gd name="T30" fmla="*/ 0 w 1105"/>
                  <a:gd name="T31" fmla="*/ 0 h 337"/>
                  <a:gd name="T32" fmla="*/ 0 w 1105"/>
                  <a:gd name="T33" fmla="*/ 0 h 337"/>
                  <a:gd name="T34" fmla="*/ 0 w 1105"/>
                  <a:gd name="T35" fmla="*/ 0 h 337"/>
                  <a:gd name="T36" fmla="*/ 0 w 1105"/>
                  <a:gd name="T37" fmla="*/ 0 h 337"/>
                  <a:gd name="T38" fmla="*/ 0 w 1105"/>
                  <a:gd name="T39" fmla="*/ 0 h 3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05"/>
                  <a:gd name="T61" fmla="*/ 0 h 337"/>
                  <a:gd name="T62" fmla="*/ 1105 w 1105"/>
                  <a:gd name="T63" fmla="*/ 337 h 3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05" h="337">
                    <a:moveTo>
                      <a:pt x="30" y="0"/>
                    </a:moveTo>
                    <a:lnTo>
                      <a:pt x="71" y="20"/>
                    </a:lnTo>
                    <a:lnTo>
                      <a:pt x="344" y="89"/>
                    </a:lnTo>
                    <a:lnTo>
                      <a:pt x="718" y="165"/>
                    </a:lnTo>
                    <a:lnTo>
                      <a:pt x="791" y="192"/>
                    </a:lnTo>
                    <a:lnTo>
                      <a:pt x="1001" y="256"/>
                    </a:lnTo>
                    <a:lnTo>
                      <a:pt x="1098" y="287"/>
                    </a:lnTo>
                    <a:lnTo>
                      <a:pt x="1105" y="330"/>
                    </a:lnTo>
                    <a:lnTo>
                      <a:pt x="1062" y="337"/>
                    </a:lnTo>
                    <a:lnTo>
                      <a:pt x="986" y="314"/>
                    </a:lnTo>
                    <a:lnTo>
                      <a:pt x="775" y="243"/>
                    </a:lnTo>
                    <a:lnTo>
                      <a:pt x="702" y="212"/>
                    </a:lnTo>
                    <a:lnTo>
                      <a:pt x="522" y="159"/>
                    </a:lnTo>
                    <a:lnTo>
                      <a:pt x="337" y="121"/>
                    </a:lnTo>
                    <a:lnTo>
                      <a:pt x="63" y="51"/>
                    </a:lnTo>
                    <a:lnTo>
                      <a:pt x="17" y="48"/>
                    </a:lnTo>
                    <a:lnTo>
                      <a:pt x="0" y="18"/>
                    </a:lnTo>
                    <a:lnTo>
                      <a:pt x="1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7" name="Freeform 100"/>
              <p:cNvSpPr>
                <a:spLocks/>
              </p:cNvSpPr>
              <p:nvPr/>
            </p:nvSpPr>
            <p:spPr bwMode="auto">
              <a:xfrm>
                <a:off x="733" y="2897"/>
                <a:ext cx="63" cy="196"/>
              </a:xfrm>
              <a:custGeom>
                <a:avLst/>
                <a:gdLst>
                  <a:gd name="T0" fmla="*/ 1 w 125"/>
                  <a:gd name="T1" fmla="*/ 1 h 391"/>
                  <a:gd name="T2" fmla="*/ 1 w 125"/>
                  <a:gd name="T3" fmla="*/ 1 h 391"/>
                  <a:gd name="T4" fmla="*/ 1 w 125"/>
                  <a:gd name="T5" fmla="*/ 1 h 391"/>
                  <a:gd name="T6" fmla="*/ 1 w 125"/>
                  <a:gd name="T7" fmla="*/ 1 h 391"/>
                  <a:gd name="T8" fmla="*/ 1 w 125"/>
                  <a:gd name="T9" fmla="*/ 1 h 391"/>
                  <a:gd name="T10" fmla="*/ 1 w 125"/>
                  <a:gd name="T11" fmla="*/ 1 h 391"/>
                  <a:gd name="T12" fmla="*/ 1 w 125"/>
                  <a:gd name="T13" fmla="*/ 1 h 391"/>
                  <a:gd name="T14" fmla="*/ 0 w 125"/>
                  <a:gd name="T15" fmla="*/ 1 h 391"/>
                  <a:gd name="T16" fmla="*/ 1 w 125"/>
                  <a:gd name="T17" fmla="*/ 1 h 391"/>
                  <a:gd name="T18" fmla="*/ 1 w 125"/>
                  <a:gd name="T19" fmla="*/ 0 h 391"/>
                  <a:gd name="T20" fmla="*/ 1 w 125"/>
                  <a:gd name="T21" fmla="*/ 1 h 391"/>
                  <a:gd name="T22" fmla="*/ 1 w 125"/>
                  <a:gd name="T23" fmla="*/ 1 h 3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"/>
                  <a:gd name="T37" fmla="*/ 0 h 391"/>
                  <a:gd name="T38" fmla="*/ 125 w 125"/>
                  <a:gd name="T39" fmla="*/ 391 h 3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" h="391">
                    <a:moveTo>
                      <a:pt x="59" y="23"/>
                    </a:moveTo>
                    <a:lnTo>
                      <a:pt x="59" y="97"/>
                    </a:lnTo>
                    <a:lnTo>
                      <a:pt x="125" y="363"/>
                    </a:lnTo>
                    <a:lnTo>
                      <a:pt x="120" y="383"/>
                    </a:lnTo>
                    <a:lnTo>
                      <a:pt x="105" y="391"/>
                    </a:lnTo>
                    <a:lnTo>
                      <a:pt x="77" y="371"/>
                    </a:lnTo>
                    <a:lnTo>
                      <a:pt x="28" y="104"/>
                    </a:lnTo>
                    <a:lnTo>
                      <a:pt x="0" y="35"/>
                    </a:lnTo>
                    <a:lnTo>
                      <a:pt x="5" y="10"/>
                    </a:lnTo>
                    <a:lnTo>
                      <a:pt x="24" y="0"/>
                    </a:lnTo>
                    <a:lnTo>
                      <a:pt x="59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8" name="Freeform 101"/>
              <p:cNvSpPr>
                <a:spLocks/>
              </p:cNvSpPr>
              <p:nvPr/>
            </p:nvSpPr>
            <p:spPr bwMode="auto">
              <a:xfrm>
                <a:off x="800" y="3079"/>
                <a:ext cx="315" cy="108"/>
              </a:xfrm>
              <a:custGeom>
                <a:avLst/>
                <a:gdLst>
                  <a:gd name="T0" fmla="*/ 0 w 631"/>
                  <a:gd name="T1" fmla="*/ 0 h 216"/>
                  <a:gd name="T2" fmla="*/ 0 w 631"/>
                  <a:gd name="T3" fmla="*/ 1 h 216"/>
                  <a:gd name="T4" fmla="*/ 0 w 631"/>
                  <a:gd name="T5" fmla="*/ 1 h 216"/>
                  <a:gd name="T6" fmla="*/ 0 w 631"/>
                  <a:gd name="T7" fmla="*/ 1 h 216"/>
                  <a:gd name="T8" fmla="*/ 0 w 631"/>
                  <a:gd name="T9" fmla="*/ 1 h 216"/>
                  <a:gd name="T10" fmla="*/ 0 w 631"/>
                  <a:gd name="T11" fmla="*/ 1 h 216"/>
                  <a:gd name="T12" fmla="*/ 0 w 631"/>
                  <a:gd name="T13" fmla="*/ 1 h 216"/>
                  <a:gd name="T14" fmla="*/ 0 w 631"/>
                  <a:gd name="T15" fmla="*/ 1 h 216"/>
                  <a:gd name="T16" fmla="*/ 0 w 631"/>
                  <a:gd name="T17" fmla="*/ 1 h 216"/>
                  <a:gd name="T18" fmla="*/ 0 w 631"/>
                  <a:gd name="T19" fmla="*/ 1 h 216"/>
                  <a:gd name="T20" fmla="*/ 0 w 631"/>
                  <a:gd name="T21" fmla="*/ 1 h 216"/>
                  <a:gd name="T22" fmla="*/ 0 w 631"/>
                  <a:gd name="T23" fmla="*/ 1 h 216"/>
                  <a:gd name="T24" fmla="*/ 0 w 631"/>
                  <a:gd name="T25" fmla="*/ 1 h 216"/>
                  <a:gd name="T26" fmla="*/ 0 w 631"/>
                  <a:gd name="T27" fmla="*/ 1 h 216"/>
                  <a:gd name="T28" fmla="*/ 0 w 631"/>
                  <a:gd name="T29" fmla="*/ 0 h 216"/>
                  <a:gd name="T30" fmla="*/ 0 w 631"/>
                  <a:gd name="T31" fmla="*/ 0 h 216"/>
                  <a:gd name="T32" fmla="*/ 0 w 631"/>
                  <a:gd name="T33" fmla="*/ 0 h 2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1"/>
                  <a:gd name="T52" fmla="*/ 0 h 216"/>
                  <a:gd name="T53" fmla="*/ 631 w 631"/>
                  <a:gd name="T54" fmla="*/ 216 h 2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1" h="216">
                    <a:moveTo>
                      <a:pt x="30" y="0"/>
                    </a:moveTo>
                    <a:lnTo>
                      <a:pt x="68" y="18"/>
                    </a:lnTo>
                    <a:lnTo>
                      <a:pt x="301" y="104"/>
                    </a:lnTo>
                    <a:lnTo>
                      <a:pt x="454" y="144"/>
                    </a:lnTo>
                    <a:lnTo>
                      <a:pt x="606" y="163"/>
                    </a:lnTo>
                    <a:lnTo>
                      <a:pt x="631" y="191"/>
                    </a:lnTo>
                    <a:lnTo>
                      <a:pt x="623" y="210"/>
                    </a:lnTo>
                    <a:lnTo>
                      <a:pt x="603" y="216"/>
                    </a:lnTo>
                    <a:lnTo>
                      <a:pt x="446" y="185"/>
                    </a:lnTo>
                    <a:lnTo>
                      <a:pt x="291" y="135"/>
                    </a:lnTo>
                    <a:lnTo>
                      <a:pt x="175" y="89"/>
                    </a:lnTo>
                    <a:lnTo>
                      <a:pt x="60" y="50"/>
                    </a:lnTo>
                    <a:lnTo>
                      <a:pt x="17" y="46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9" name="Freeform 102"/>
              <p:cNvSpPr>
                <a:spLocks/>
              </p:cNvSpPr>
              <p:nvPr/>
            </p:nvSpPr>
            <p:spPr bwMode="auto">
              <a:xfrm>
                <a:off x="1100" y="2992"/>
                <a:ext cx="40" cy="101"/>
              </a:xfrm>
              <a:custGeom>
                <a:avLst/>
                <a:gdLst>
                  <a:gd name="T0" fmla="*/ 0 w 81"/>
                  <a:gd name="T1" fmla="*/ 1 h 201"/>
                  <a:gd name="T2" fmla="*/ 0 w 81"/>
                  <a:gd name="T3" fmla="*/ 1 h 201"/>
                  <a:gd name="T4" fmla="*/ 0 w 81"/>
                  <a:gd name="T5" fmla="*/ 1 h 201"/>
                  <a:gd name="T6" fmla="*/ 0 w 81"/>
                  <a:gd name="T7" fmla="*/ 1 h 201"/>
                  <a:gd name="T8" fmla="*/ 0 w 81"/>
                  <a:gd name="T9" fmla="*/ 1 h 201"/>
                  <a:gd name="T10" fmla="*/ 0 w 81"/>
                  <a:gd name="T11" fmla="*/ 1 h 201"/>
                  <a:gd name="T12" fmla="*/ 0 w 81"/>
                  <a:gd name="T13" fmla="*/ 1 h 201"/>
                  <a:gd name="T14" fmla="*/ 0 w 81"/>
                  <a:gd name="T15" fmla="*/ 1 h 201"/>
                  <a:gd name="T16" fmla="*/ 0 w 81"/>
                  <a:gd name="T17" fmla="*/ 0 h 201"/>
                  <a:gd name="T18" fmla="*/ 0 w 81"/>
                  <a:gd name="T19" fmla="*/ 1 h 201"/>
                  <a:gd name="T20" fmla="*/ 0 w 81"/>
                  <a:gd name="T21" fmla="*/ 1 h 2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"/>
                  <a:gd name="T34" fmla="*/ 0 h 201"/>
                  <a:gd name="T35" fmla="*/ 81 w 81"/>
                  <a:gd name="T36" fmla="*/ 201 h 2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" h="201">
                    <a:moveTo>
                      <a:pt x="81" y="26"/>
                    </a:moveTo>
                    <a:lnTo>
                      <a:pt x="62" y="130"/>
                    </a:lnTo>
                    <a:lnTo>
                      <a:pt x="53" y="178"/>
                    </a:lnTo>
                    <a:lnTo>
                      <a:pt x="42" y="196"/>
                    </a:lnTo>
                    <a:lnTo>
                      <a:pt x="24" y="201"/>
                    </a:lnTo>
                    <a:lnTo>
                      <a:pt x="0" y="171"/>
                    </a:lnTo>
                    <a:lnTo>
                      <a:pt x="5" y="119"/>
                    </a:lnTo>
                    <a:lnTo>
                      <a:pt x="40" y="15"/>
                    </a:lnTo>
                    <a:lnTo>
                      <a:pt x="66" y="0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0" name="Freeform 103"/>
              <p:cNvSpPr>
                <a:spLocks/>
              </p:cNvSpPr>
              <p:nvPr/>
            </p:nvSpPr>
            <p:spPr bwMode="auto">
              <a:xfrm>
                <a:off x="1319" y="2866"/>
                <a:ext cx="90" cy="178"/>
              </a:xfrm>
              <a:custGeom>
                <a:avLst/>
                <a:gdLst>
                  <a:gd name="T0" fmla="*/ 1 w 179"/>
                  <a:gd name="T1" fmla="*/ 0 h 357"/>
                  <a:gd name="T2" fmla="*/ 1 w 179"/>
                  <a:gd name="T3" fmla="*/ 0 h 357"/>
                  <a:gd name="T4" fmla="*/ 1 w 179"/>
                  <a:gd name="T5" fmla="*/ 0 h 357"/>
                  <a:gd name="T6" fmla="*/ 1 w 179"/>
                  <a:gd name="T7" fmla="*/ 0 h 357"/>
                  <a:gd name="T8" fmla="*/ 1 w 179"/>
                  <a:gd name="T9" fmla="*/ 0 h 357"/>
                  <a:gd name="T10" fmla="*/ 0 w 179"/>
                  <a:gd name="T11" fmla="*/ 0 h 357"/>
                  <a:gd name="T12" fmla="*/ 1 w 179"/>
                  <a:gd name="T13" fmla="*/ 0 h 357"/>
                  <a:gd name="T14" fmla="*/ 1 w 179"/>
                  <a:gd name="T15" fmla="*/ 0 h 357"/>
                  <a:gd name="T16" fmla="*/ 1 w 179"/>
                  <a:gd name="T17" fmla="*/ 0 h 357"/>
                  <a:gd name="T18" fmla="*/ 1 w 179"/>
                  <a:gd name="T19" fmla="*/ 0 h 357"/>
                  <a:gd name="T20" fmla="*/ 1 w 179"/>
                  <a:gd name="T21" fmla="*/ 0 h 357"/>
                  <a:gd name="T22" fmla="*/ 1 w 179"/>
                  <a:gd name="T23" fmla="*/ 0 h 357"/>
                  <a:gd name="T24" fmla="*/ 1 w 179"/>
                  <a:gd name="T25" fmla="*/ 0 h 3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9"/>
                  <a:gd name="T40" fmla="*/ 0 h 357"/>
                  <a:gd name="T41" fmla="*/ 179 w 179"/>
                  <a:gd name="T42" fmla="*/ 357 h 3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9" h="357">
                    <a:moveTo>
                      <a:pt x="179" y="22"/>
                    </a:moveTo>
                    <a:lnTo>
                      <a:pt x="127" y="155"/>
                    </a:lnTo>
                    <a:lnTo>
                      <a:pt x="79" y="279"/>
                    </a:lnTo>
                    <a:lnTo>
                      <a:pt x="29" y="348"/>
                    </a:lnTo>
                    <a:lnTo>
                      <a:pt x="8" y="357"/>
                    </a:lnTo>
                    <a:lnTo>
                      <a:pt x="0" y="335"/>
                    </a:lnTo>
                    <a:lnTo>
                      <a:pt x="24" y="253"/>
                    </a:lnTo>
                    <a:lnTo>
                      <a:pt x="71" y="134"/>
                    </a:lnTo>
                    <a:lnTo>
                      <a:pt x="110" y="73"/>
                    </a:lnTo>
                    <a:lnTo>
                      <a:pt x="146" y="10"/>
                    </a:lnTo>
                    <a:lnTo>
                      <a:pt x="168" y="0"/>
                    </a:lnTo>
                    <a:lnTo>
                      <a:pt x="17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1" name="Freeform 104"/>
              <p:cNvSpPr>
                <a:spLocks/>
              </p:cNvSpPr>
              <p:nvPr/>
            </p:nvSpPr>
            <p:spPr bwMode="auto">
              <a:xfrm>
                <a:off x="1107" y="3063"/>
                <a:ext cx="203" cy="118"/>
              </a:xfrm>
              <a:custGeom>
                <a:avLst/>
                <a:gdLst>
                  <a:gd name="T0" fmla="*/ 1 w 406"/>
                  <a:gd name="T1" fmla="*/ 1 h 236"/>
                  <a:gd name="T2" fmla="*/ 1 w 406"/>
                  <a:gd name="T3" fmla="*/ 1 h 236"/>
                  <a:gd name="T4" fmla="*/ 1 w 406"/>
                  <a:gd name="T5" fmla="*/ 1 h 236"/>
                  <a:gd name="T6" fmla="*/ 1 w 406"/>
                  <a:gd name="T7" fmla="*/ 1 h 236"/>
                  <a:gd name="T8" fmla="*/ 1 w 406"/>
                  <a:gd name="T9" fmla="*/ 1 h 236"/>
                  <a:gd name="T10" fmla="*/ 1 w 406"/>
                  <a:gd name="T11" fmla="*/ 0 h 236"/>
                  <a:gd name="T12" fmla="*/ 1 w 406"/>
                  <a:gd name="T13" fmla="*/ 1 h 236"/>
                  <a:gd name="T14" fmla="*/ 1 w 406"/>
                  <a:gd name="T15" fmla="*/ 1 h 236"/>
                  <a:gd name="T16" fmla="*/ 1 w 406"/>
                  <a:gd name="T17" fmla="*/ 1 h 236"/>
                  <a:gd name="T18" fmla="*/ 1 w 406"/>
                  <a:gd name="T19" fmla="*/ 1 h 236"/>
                  <a:gd name="T20" fmla="*/ 1 w 406"/>
                  <a:gd name="T21" fmla="*/ 1 h 236"/>
                  <a:gd name="T22" fmla="*/ 0 w 406"/>
                  <a:gd name="T23" fmla="*/ 1 h 236"/>
                  <a:gd name="T24" fmla="*/ 1 w 406"/>
                  <a:gd name="T25" fmla="*/ 1 h 236"/>
                  <a:gd name="T26" fmla="*/ 1 w 406"/>
                  <a:gd name="T27" fmla="*/ 1 h 2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36"/>
                  <a:gd name="T44" fmla="*/ 406 w 406"/>
                  <a:gd name="T45" fmla="*/ 236 h 2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36">
                    <a:moveTo>
                      <a:pt x="5" y="208"/>
                    </a:moveTo>
                    <a:lnTo>
                      <a:pt x="70" y="162"/>
                    </a:lnTo>
                    <a:lnTo>
                      <a:pt x="136" y="119"/>
                    </a:lnTo>
                    <a:lnTo>
                      <a:pt x="198" y="84"/>
                    </a:lnTo>
                    <a:lnTo>
                      <a:pt x="258" y="58"/>
                    </a:lnTo>
                    <a:lnTo>
                      <a:pt x="383" y="0"/>
                    </a:lnTo>
                    <a:lnTo>
                      <a:pt x="406" y="7"/>
                    </a:lnTo>
                    <a:lnTo>
                      <a:pt x="400" y="28"/>
                    </a:lnTo>
                    <a:lnTo>
                      <a:pt x="276" y="92"/>
                    </a:lnTo>
                    <a:lnTo>
                      <a:pt x="159" y="158"/>
                    </a:lnTo>
                    <a:lnTo>
                      <a:pt x="23" y="236"/>
                    </a:lnTo>
                    <a:lnTo>
                      <a:pt x="0" y="231"/>
                    </a:lnTo>
                    <a:lnTo>
                      <a:pt x="5" y="2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2" name="Freeform 105"/>
              <p:cNvSpPr>
                <a:spLocks/>
              </p:cNvSpPr>
              <p:nvPr/>
            </p:nvSpPr>
            <p:spPr bwMode="auto">
              <a:xfrm>
                <a:off x="567" y="2993"/>
                <a:ext cx="187" cy="63"/>
              </a:xfrm>
              <a:custGeom>
                <a:avLst/>
                <a:gdLst>
                  <a:gd name="T0" fmla="*/ 0 w 375"/>
                  <a:gd name="T1" fmla="*/ 1 h 126"/>
                  <a:gd name="T2" fmla="*/ 0 w 375"/>
                  <a:gd name="T3" fmla="*/ 1 h 126"/>
                  <a:gd name="T4" fmla="*/ 0 w 375"/>
                  <a:gd name="T5" fmla="*/ 1 h 126"/>
                  <a:gd name="T6" fmla="*/ 0 w 375"/>
                  <a:gd name="T7" fmla="*/ 1 h 126"/>
                  <a:gd name="T8" fmla="*/ 0 w 375"/>
                  <a:gd name="T9" fmla="*/ 1 h 126"/>
                  <a:gd name="T10" fmla="*/ 0 w 375"/>
                  <a:gd name="T11" fmla="*/ 0 h 126"/>
                  <a:gd name="T12" fmla="*/ 0 w 375"/>
                  <a:gd name="T13" fmla="*/ 1 h 126"/>
                  <a:gd name="T14" fmla="*/ 0 w 375"/>
                  <a:gd name="T15" fmla="*/ 1 h 126"/>
                  <a:gd name="T16" fmla="*/ 0 w 375"/>
                  <a:gd name="T17" fmla="*/ 1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5"/>
                  <a:gd name="T28" fmla="*/ 0 h 126"/>
                  <a:gd name="T29" fmla="*/ 375 w 375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5" h="126">
                    <a:moveTo>
                      <a:pt x="363" y="32"/>
                    </a:moveTo>
                    <a:lnTo>
                      <a:pt x="192" y="83"/>
                    </a:lnTo>
                    <a:lnTo>
                      <a:pt x="20" y="126"/>
                    </a:lnTo>
                    <a:lnTo>
                      <a:pt x="0" y="113"/>
                    </a:lnTo>
                    <a:lnTo>
                      <a:pt x="13" y="93"/>
                    </a:lnTo>
                    <a:lnTo>
                      <a:pt x="355" y="0"/>
                    </a:lnTo>
                    <a:lnTo>
                      <a:pt x="375" y="12"/>
                    </a:lnTo>
                    <a:lnTo>
                      <a:pt x="36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3" name="Freeform 106"/>
              <p:cNvSpPr>
                <a:spLocks/>
              </p:cNvSpPr>
              <p:nvPr/>
            </p:nvSpPr>
            <p:spPr bwMode="auto">
              <a:xfrm>
                <a:off x="545" y="3047"/>
                <a:ext cx="153" cy="182"/>
              </a:xfrm>
              <a:custGeom>
                <a:avLst/>
                <a:gdLst>
                  <a:gd name="T0" fmla="*/ 1 w 306"/>
                  <a:gd name="T1" fmla="*/ 1 h 364"/>
                  <a:gd name="T2" fmla="*/ 1 w 306"/>
                  <a:gd name="T3" fmla="*/ 1 h 364"/>
                  <a:gd name="T4" fmla="*/ 1 w 306"/>
                  <a:gd name="T5" fmla="*/ 1 h 364"/>
                  <a:gd name="T6" fmla="*/ 1 w 306"/>
                  <a:gd name="T7" fmla="*/ 1 h 364"/>
                  <a:gd name="T8" fmla="*/ 1 w 306"/>
                  <a:gd name="T9" fmla="*/ 1 h 364"/>
                  <a:gd name="T10" fmla="*/ 1 w 306"/>
                  <a:gd name="T11" fmla="*/ 1 h 364"/>
                  <a:gd name="T12" fmla="*/ 1 w 306"/>
                  <a:gd name="T13" fmla="*/ 1 h 364"/>
                  <a:gd name="T14" fmla="*/ 1 w 306"/>
                  <a:gd name="T15" fmla="*/ 1 h 364"/>
                  <a:gd name="T16" fmla="*/ 1 w 306"/>
                  <a:gd name="T17" fmla="*/ 1 h 364"/>
                  <a:gd name="T18" fmla="*/ 1 w 306"/>
                  <a:gd name="T19" fmla="*/ 1 h 364"/>
                  <a:gd name="T20" fmla="*/ 0 w 306"/>
                  <a:gd name="T21" fmla="*/ 1 h 364"/>
                  <a:gd name="T22" fmla="*/ 1 w 306"/>
                  <a:gd name="T23" fmla="*/ 1 h 364"/>
                  <a:gd name="T24" fmla="*/ 1 w 306"/>
                  <a:gd name="T25" fmla="*/ 1 h 364"/>
                  <a:gd name="T26" fmla="*/ 1 w 306"/>
                  <a:gd name="T27" fmla="*/ 0 h 364"/>
                  <a:gd name="T28" fmla="*/ 1 w 306"/>
                  <a:gd name="T29" fmla="*/ 1 h 364"/>
                  <a:gd name="T30" fmla="*/ 1 w 306"/>
                  <a:gd name="T31" fmla="*/ 1 h 3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6"/>
                  <a:gd name="T49" fmla="*/ 0 h 364"/>
                  <a:gd name="T50" fmla="*/ 306 w 306"/>
                  <a:gd name="T51" fmla="*/ 364 h 3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6" h="364">
                    <a:moveTo>
                      <a:pt x="60" y="21"/>
                    </a:moveTo>
                    <a:lnTo>
                      <a:pt x="40" y="158"/>
                    </a:lnTo>
                    <a:lnTo>
                      <a:pt x="60" y="204"/>
                    </a:lnTo>
                    <a:lnTo>
                      <a:pt x="117" y="246"/>
                    </a:lnTo>
                    <a:lnTo>
                      <a:pt x="177" y="270"/>
                    </a:lnTo>
                    <a:lnTo>
                      <a:pt x="301" y="325"/>
                    </a:lnTo>
                    <a:lnTo>
                      <a:pt x="306" y="359"/>
                    </a:lnTo>
                    <a:lnTo>
                      <a:pt x="273" y="364"/>
                    </a:lnTo>
                    <a:lnTo>
                      <a:pt x="7" y="221"/>
                    </a:lnTo>
                    <a:lnTo>
                      <a:pt x="4" y="158"/>
                    </a:lnTo>
                    <a:lnTo>
                      <a:pt x="0" y="118"/>
                    </a:lnTo>
                    <a:lnTo>
                      <a:pt x="4" y="82"/>
                    </a:lnTo>
                    <a:lnTo>
                      <a:pt x="27" y="10"/>
                    </a:lnTo>
                    <a:lnTo>
                      <a:pt x="50" y="0"/>
                    </a:lnTo>
                    <a:lnTo>
                      <a:pt x="6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4" name="Freeform 107"/>
              <p:cNvSpPr>
                <a:spLocks/>
              </p:cNvSpPr>
              <p:nvPr/>
            </p:nvSpPr>
            <p:spPr bwMode="auto">
              <a:xfrm>
                <a:off x="699" y="3072"/>
                <a:ext cx="72" cy="128"/>
              </a:xfrm>
              <a:custGeom>
                <a:avLst/>
                <a:gdLst>
                  <a:gd name="T0" fmla="*/ 0 w 145"/>
                  <a:gd name="T1" fmla="*/ 1 h 256"/>
                  <a:gd name="T2" fmla="*/ 0 w 145"/>
                  <a:gd name="T3" fmla="*/ 1 h 256"/>
                  <a:gd name="T4" fmla="*/ 0 w 145"/>
                  <a:gd name="T5" fmla="*/ 1 h 256"/>
                  <a:gd name="T6" fmla="*/ 0 w 145"/>
                  <a:gd name="T7" fmla="*/ 1 h 256"/>
                  <a:gd name="T8" fmla="*/ 0 w 145"/>
                  <a:gd name="T9" fmla="*/ 1 h 256"/>
                  <a:gd name="T10" fmla="*/ 0 w 145"/>
                  <a:gd name="T11" fmla="*/ 1 h 256"/>
                  <a:gd name="T12" fmla="*/ 0 w 145"/>
                  <a:gd name="T13" fmla="*/ 1 h 256"/>
                  <a:gd name="T14" fmla="*/ 0 w 145"/>
                  <a:gd name="T15" fmla="*/ 1 h 256"/>
                  <a:gd name="T16" fmla="*/ 0 w 145"/>
                  <a:gd name="T17" fmla="*/ 1 h 256"/>
                  <a:gd name="T18" fmla="*/ 0 w 145"/>
                  <a:gd name="T19" fmla="*/ 1 h 256"/>
                  <a:gd name="T20" fmla="*/ 0 w 145"/>
                  <a:gd name="T21" fmla="*/ 0 h 256"/>
                  <a:gd name="T22" fmla="*/ 0 w 145"/>
                  <a:gd name="T23" fmla="*/ 1 h 256"/>
                  <a:gd name="T24" fmla="*/ 0 w 145"/>
                  <a:gd name="T25" fmla="*/ 1 h 256"/>
                  <a:gd name="T26" fmla="*/ 0 w 145"/>
                  <a:gd name="T27" fmla="*/ 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5"/>
                  <a:gd name="T43" fmla="*/ 0 h 256"/>
                  <a:gd name="T44" fmla="*/ 145 w 145"/>
                  <a:gd name="T45" fmla="*/ 256 h 2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5" h="256">
                    <a:moveTo>
                      <a:pt x="136" y="31"/>
                    </a:moveTo>
                    <a:lnTo>
                      <a:pt x="56" y="67"/>
                    </a:lnTo>
                    <a:lnTo>
                      <a:pt x="30" y="76"/>
                    </a:lnTo>
                    <a:lnTo>
                      <a:pt x="37" y="129"/>
                    </a:lnTo>
                    <a:lnTo>
                      <a:pt x="38" y="239"/>
                    </a:lnTo>
                    <a:lnTo>
                      <a:pt x="23" y="256"/>
                    </a:lnTo>
                    <a:lnTo>
                      <a:pt x="5" y="241"/>
                    </a:lnTo>
                    <a:lnTo>
                      <a:pt x="0" y="129"/>
                    </a:lnTo>
                    <a:lnTo>
                      <a:pt x="0" y="61"/>
                    </a:lnTo>
                    <a:lnTo>
                      <a:pt x="45" y="36"/>
                    </a:lnTo>
                    <a:lnTo>
                      <a:pt x="122" y="0"/>
                    </a:lnTo>
                    <a:lnTo>
                      <a:pt x="145" y="8"/>
                    </a:lnTo>
                    <a:lnTo>
                      <a:pt x="13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5" name="Freeform 108"/>
              <p:cNvSpPr>
                <a:spLocks/>
              </p:cNvSpPr>
              <p:nvPr/>
            </p:nvSpPr>
            <p:spPr bwMode="auto">
              <a:xfrm>
                <a:off x="596" y="3072"/>
                <a:ext cx="105" cy="38"/>
              </a:xfrm>
              <a:custGeom>
                <a:avLst/>
                <a:gdLst>
                  <a:gd name="T0" fmla="*/ 1 w 209"/>
                  <a:gd name="T1" fmla="*/ 0 h 76"/>
                  <a:gd name="T2" fmla="*/ 1 w 209"/>
                  <a:gd name="T3" fmla="*/ 1 h 76"/>
                  <a:gd name="T4" fmla="*/ 1 w 209"/>
                  <a:gd name="T5" fmla="*/ 1 h 76"/>
                  <a:gd name="T6" fmla="*/ 1 w 209"/>
                  <a:gd name="T7" fmla="*/ 1 h 76"/>
                  <a:gd name="T8" fmla="*/ 1 w 209"/>
                  <a:gd name="T9" fmla="*/ 1 h 76"/>
                  <a:gd name="T10" fmla="*/ 1 w 209"/>
                  <a:gd name="T11" fmla="*/ 1 h 76"/>
                  <a:gd name="T12" fmla="*/ 1 w 209"/>
                  <a:gd name="T13" fmla="*/ 1 h 76"/>
                  <a:gd name="T14" fmla="*/ 0 w 209"/>
                  <a:gd name="T15" fmla="*/ 1 h 76"/>
                  <a:gd name="T16" fmla="*/ 1 w 209"/>
                  <a:gd name="T17" fmla="*/ 0 h 76"/>
                  <a:gd name="T18" fmla="*/ 1 w 209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76"/>
                  <a:gd name="T32" fmla="*/ 209 w 209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76">
                    <a:moveTo>
                      <a:pt x="19" y="0"/>
                    </a:moveTo>
                    <a:lnTo>
                      <a:pt x="145" y="30"/>
                    </a:lnTo>
                    <a:lnTo>
                      <a:pt x="206" y="49"/>
                    </a:lnTo>
                    <a:lnTo>
                      <a:pt x="209" y="72"/>
                    </a:lnTo>
                    <a:lnTo>
                      <a:pt x="186" y="76"/>
                    </a:lnTo>
                    <a:lnTo>
                      <a:pt x="138" y="63"/>
                    </a:lnTo>
                    <a:lnTo>
                      <a:pt x="13" y="33"/>
                    </a:lnTo>
                    <a:lnTo>
                      <a:pt x="0" y="1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6" name="Freeform 109"/>
              <p:cNvSpPr>
                <a:spLocks/>
              </p:cNvSpPr>
              <p:nvPr/>
            </p:nvSpPr>
            <p:spPr bwMode="auto">
              <a:xfrm>
                <a:off x="706" y="3111"/>
                <a:ext cx="214" cy="126"/>
              </a:xfrm>
              <a:custGeom>
                <a:avLst/>
                <a:gdLst>
                  <a:gd name="T0" fmla="*/ 1 w 428"/>
                  <a:gd name="T1" fmla="*/ 1 h 251"/>
                  <a:gd name="T2" fmla="*/ 1 w 428"/>
                  <a:gd name="T3" fmla="*/ 1 h 251"/>
                  <a:gd name="T4" fmla="*/ 1 w 428"/>
                  <a:gd name="T5" fmla="*/ 1 h 251"/>
                  <a:gd name="T6" fmla="*/ 1 w 428"/>
                  <a:gd name="T7" fmla="*/ 1 h 251"/>
                  <a:gd name="T8" fmla="*/ 1 w 428"/>
                  <a:gd name="T9" fmla="*/ 1 h 251"/>
                  <a:gd name="T10" fmla="*/ 1 w 428"/>
                  <a:gd name="T11" fmla="*/ 0 h 251"/>
                  <a:gd name="T12" fmla="*/ 1 w 428"/>
                  <a:gd name="T13" fmla="*/ 1 h 251"/>
                  <a:gd name="T14" fmla="*/ 1 w 428"/>
                  <a:gd name="T15" fmla="*/ 1 h 251"/>
                  <a:gd name="T16" fmla="*/ 1 w 428"/>
                  <a:gd name="T17" fmla="*/ 1 h 251"/>
                  <a:gd name="T18" fmla="*/ 1 w 428"/>
                  <a:gd name="T19" fmla="*/ 1 h 251"/>
                  <a:gd name="T20" fmla="*/ 1 w 428"/>
                  <a:gd name="T21" fmla="*/ 1 h 251"/>
                  <a:gd name="T22" fmla="*/ 1 w 428"/>
                  <a:gd name="T23" fmla="*/ 1 h 251"/>
                  <a:gd name="T24" fmla="*/ 1 w 428"/>
                  <a:gd name="T25" fmla="*/ 1 h 251"/>
                  <a:gd name="T26" fmla="*/ 0 w 428"/>
                  <a:gd name="T27" fmla="*/ 1 h 251"/>
                  <a:gd name="T28" fmla="*/ 1 w 428"/>
                  <a:gd name="T29" fmla="*/ 1 h 251"/>
                  <a:gd name="T30" fmla="*/ 1 w 428"/>
                  <a:gd name="T31" fmla="*/ 1 h 2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1"/>
                  <a:gd name="T50" fmla="*/ 428 w 428"/>
                  <a:gd name="T51" fmla="*/ 251 h 2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1">
                    <a:moveTo>
                      <a:pt x="10" y="220"/>
                    </a:moveTo>
                    <a:lnTo>
                      <a:pt x="137" y="147"/>
                    </a:lnTo>
                    <a:lnTo>
                      <a:pt x="192" y="104"/>
                    </a:lnTo>
                    <a:lnTo>
                      <a:pt x="256" y="60"/>
                    </a:lnTo>
                    <a:lnTo>
                      <a:pt x="325" y="20"/>
                    </a:lnTo>
                    <a:lnTo>
                      <a:pt x="353" y="0"/>
                    </a:lnTo>
                    <a:lnTo>
                      <a:pt x="400" y="14"/>
                    </a:lnTo>
                    <a:lnTo>
                      <a:pt x="428" y="33"/>
                    </a:lnTo>
                    <a:lnTo>
                      <a:pt x="274" y="91"/>
                    </a:lnTo>
                    <a:lnTo>
                      <a:pt x="210" y="137"/>
                    </a:lnTo>
                    <a:lnTo>
                      <a:pt x="152" y="179"/>
                    </a:lnTo>
                    <a:lnTo>
                      <a:pt x="94" y="217"/>
                    </a:lnTo>
                    <a:lnTo>
                      <a:pt x="22" y="251"/>
                    </a:lnTo>
                    <a:lnTo>
                      <a:pt x="0" y="241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7" name="Freeform 110"/>
              <p:cNvSpPr>
                <a:spLocks/>
              </p:cNvSpPr>
              <p:nvPr/>
            </p:nvSpPr>
            <p:spPr bwMode="auto">
              <a:xfrm>
                <a:off x="1145" y="2992"/>
                <a:ext cx="338" cy="258"/>
              </a:xfrm>
              <a:custGeom>
                <a:avLst/>
                <a:gdLst>
                  <a:gd name="T0" fmla="*/ 1 w 675"/>
                  <a:gd name="T1" fmla="*/ 0 h 517"/>
                  <a:gd name="T2" fmla="*/ 1 w 675"/>
                  <a:gd name="T3" fmla="*/ 0 h 517"/>
                  <a:gd name="T4" fmla="*/ 1 w 675"/>
                  <a:gd name="T5" fmla="*/ 0 h 517"/>
                  <a:gd name="T6" fmla="*/ 1 w 675"/>
                  <a:gd name="T7" fmla="*/ 0 h 517"/>
                  <a:gd name="T8" fmla="*/ 1 w 675"/>
                  <a:gd name="T9" fmla="*/ 0 h 517"/>
                  <a:gd name="T10" fmla="*/ 1 w 675"/>
                  <a:gd name="T11" fmla="*/ 0 h 517"/>
                  <a:gd name="T12" fmla="*/ 1 w 675"/>
                  <a:gd name="T13" fmla="*/ 0 h 517"/>
                  <a:gd name="T14" fmla="*/ 1 w 675"/>
                  <a:gd name="T15" fmla="*/ 0 h 517"/>
                  <a:gd name="T16" fmla="*/ 1 w 675"/>
                  <a:gd name="T17" fmla="*/ 0 h 517"/>
                  <a:gd name="T18" fmla="*/ 1 w 675"/>
                  <a:gd name="T19" fmla="*/ 0 h 517"/>
                  <a:gd name="T20" fmla="*/ 0 w 675"/>
                  <a:gd name="T21" fmla="*/ 0 h 517"/>
                  <a:gd name="T22" fmla="*/ 1 w 675"/>
                  <a:gd name="T23" fmla="*/ 0 h 517"/>
                  <a:gd name="T24" fmla="*/ 1 w 675"/>
                  <a:gd name="T25" fmla="*/ 0 h 517"/>
                  <a:gd name="T26" fmla="*/ 1 w 675"/>
                  <a:gd name="T27" fmla="*/ 0 h 517"/>
                  <a:gd name="T28" fmla="*/ 1 w 675"/>
                  <a:gd name="T29" fmla="*/ 0 h 517"/>
                  <a:gd name="T30" fmla="*/ 1 w 675"/>
                  <a:gd name="T31" fmla="*/ 0 h 517"/>
                  <a:gd name="T32" fmla="*/ 1 w 675"/>
                  <a:gd name="T33" fmla="*/ 0 h 517"/>
                  <a:gd name="T34" fmla="*/ 1 w 675"/>
                  <a:gd name="T35" fmla="*/ 0 h 517"/>
                  <a:gd name="T36" fmla="*/ 1 w 675"/>
                  <a:gd name="T37" fmla="*/ 0 h 517"/>
                  <a:gd name="T38" fmla="*/ 1 w 675"/>
                  <a:gd name="T39" fmla="*/ 0 h 517"/>
                  <a:gd name="T40" fmla="*/ 1 w 675"/>
                  <a:gd name="T41" fmla="*/ 0 h 517"/>
                  <a:gd name="T42" fmla="*/ 1 w 675"/>
                  <a:gd name="T43" fmla="*/ 0 h 517"/>
                  <a:gd name="T44" fmla="*/ 1 w 675"/>
                  <a:gd name="T45" fmla="*/ 0 h 517"/>
                  <a:gd name="T46" fmla="*/ 1 w 675"/>
                  <a:gd name="T47" fmla="*/ 0 h 517"/>
                  <a:gd name="T48" fmla="*/ 1 w 675"/>
                  <a:gd name="T49" fmla="*/ 0 h 5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5"/>
                  <a:gd name="T76" fmla="*/ 0 h 517"/>
                  <a:gd name="T77" fmla="*/ 675 w 675"/>
                  <a:gd name="T78" fmla="*/ 517 h 5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5" h="517">
                    <a:moveTo>
                      <a:pt x="527" y="0"/>
                    </a:moveTo>
                    <a:lnTo>
                      <a:pt x="619" y="33"/>
                    </a:lnTo>
                    <a:lnTo>
                      <a:pt x="672" y="122"/>
                    </a:lnTo>
                    <a:lnTo>
                      <a:pt x="675" y="180"/>
                    </a:lnTo>
                    <a:lnTo>
                      <a:pt x="644" y="229"/>
                    </a:lnTo>
                    <a:lnTo>
                      <a:pt x="590" y="271"/>
                    </a:lnTo>
                    <a:lnTo>
                      <a:pt x="532" y="307"/>
                    </a:lnTo>
                    <a:lnTo>
                      <a:pt x="429" y="355"/>
                    </a:lnTo>
                    <a:lnTo>
                      <a:pt x="324" y="396"/>
                    </a:lnTo>
                    <a:lnTo>
                      <a:pt x="37" y="517"/>
                    </a:lnTo>
                    <a:lnTo>
                      <a:pt x="0" y="505"/>
                    </a:lnTo>
                    <a:lnTo>
                      <a:pt x="12" y="469"/>
                    </a:lnTo>
                    <a:lnTo>
                      <a:pt x="88" y="429"/>
                    </a:lnTo>
                    <a:lnTo>
                      <a:pt x="155" y="398"/>
                    </a:lnTo>
                    <a:lnTo>
                      <a:pt x="306" y="342"/>
                    </a:lnTo>
                    <a:lnTo>
                      <a:pt x="504" y="258"/>
                    </a:lnTo>
                    <a:lnTo>
                      <a:pt x="613" y="195"/>
                    </a:lnTo>
                    <a:lnTo>
                      <a:pt x="642" y="134"/>
                    </a:lnTo>
                    <a:lnTo>
                      <a:pt x="616" y="97"/>
                    </a:lnTo>
                    <a:lnTo>
                      <a:pt x="578" y="76"/>
                    </a:lnTo>
                    <a:lnTo>
                      <a:pt x="482" y="66"/>
                    </a:lnTo>
                    <a:lnTo>
                      <a:pt x="487" y="33"/>
                    </a:lnTo>
                    <a:lnTo>
                      <a:pt x="507" y="10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8" name="Freeform 111"/>
              <p:cNvSpPr>
                <a:spLocks/>
              </p:cNvSpPr>
              <p:nvPr/>
            </p:nvSpPr>
            <p:spPr bwMode="auto">
              <a:xfrm>
                <a:off x="1194" y="3243"/>
                <a:ext cx="118" cy="35"/>
              </a:xfrm>
              <a:custGeom>
                <a:avLst/>
                <a:gdLst>
                  <a:gd name="T0" fmla="*/ 1 w 236"/>
                  <a:gd name="T1" fmla="*/ 0 h 70"/>
                  <a:gd name="T2" fmla="*/ 1 w 236"/>
                  <a:gd name="T3" fmla="*/ 1 h 70"/>
                  <a:gd name="T4" fmla="*/ 1 w 236"/>
                  <a:gd name="T5" fmla="*/ 1 h 70"/>
                  <a:gd name="T6" fmla="*/ 1 w 236"/>
                  <a:gd name="T7" fmla="*/ 1 h 70"/>
                  <a:gd name="T8" fmla="*/ 1 w 236"/>
                  <a:gd name="T9" fmla="*/ 1 h 70"/>
                  <a:gd name="T10" fmla="*/ 1 w 236"/>
                  <a:gd name="T11" fmla="*/ 1 h 70"/>
                  <a:gd name="T12" fmla="*/ 0 w 236"/>
                  <a:gd name="T13" fmla="*/ 1 h 70"/>
                  <a:gd name="T14" fmla="*/ 1 w 236"/>
                  <a:gd name="T15" fmla="*/ 0 h 70"/>
                  <a:gd name="T16" fmla="*/ 1 w 236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70"/>
                  <a:gd name="T29" fmla="*/ 236 w 236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70">
                    <a:moveTo>
                      <a:pt x="16" y="0"/>
                    </a:moveTo>
                    <a:lnTo>
                      <a:pt x="229" y="42"/>
                    </a:lnTo>
                    <a:lnTo>
                      <a:pt x="236" y="65"/>
                    </a:lnTo>
                    <a:lnTo>
                      <a:pt x="213" y="70"/>
                    </a:lnTo>
                    <a:lnTo>
                      <a:pt x="117" y="38"/>
                    </a:lnTo>
                    <a:lnTo>
                      <a:pt x="14" y="33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9" name="Freeform 112"/>
              <p:cNvSpPr>
                <a:spLocks/>
              </p:cNvSpPr>
              <p:nvPr/>
            </p:nvSpPr>
            <p:spPr bwMode="auto">
              <a:xfrm>
                <a:off x="1124" y="3239"/>
                <a:ext cx="189" cy="177"/>
              </a:xfrm>
              <a:custGeom>
                <a:avLst/>
                <a:gdLst>
                  <a:gd name="T0" fmla="*/ 0 w 380"/>
                  <a:gd name="T1" fmla="*/ 1 h 353"/>
                  <a:gd name="T2" fmla="*/ 0 w 380"/>
                  <a:gd name="T3" fmla="*/ 1 h 353"/>
                  <a:gd name="T4" fmla="*/ 0 w 380"/>
                  <a:gd name="T5" fmla="*/ 1 h 353"/>
                  <a:gd name="T6" fmla="*/ 0 w 380"/>
                  <a:gd name="T7" fmla="*/ 1 h 353"/>
                  <a:gd name="T8" fmla="*/ 0 w 380"/>
                  <a:gd name="T9" fmla="*/ 1 h 353"/>
                  <a:gd name="T10" fmla="*/ 0 w 380"/>
                  <a:gd name="T11" fmla="*/ 1 h 353"/>
                  <a:gd name="T12" fmla="*/ 0 w 380"/>
                  <a:gd name="T13" fmla="*/ 1 h 353"/>
                  <a:gd name="T14" fmla="*/ 0 w 380"/>
                  <a:gd name="T15" fmla="*/ 1 h 353"/>
                  <a:gd name="T16" fmla="*/ 0 w 380"/>
                  <a:gd name="T17" fmla="*/ 1 h 353"/>
                  <a:gd name="T18" fmla="*/ 0 w 380"/>
                  <a:gd name="T19" fmla="*/ 1 h 353"/>
                  <a:gd name="T20" fmla="*/ 0 w 380"/>
                  <a:gd name="T21" fmla="*/ 1 h 353"/>
                  <a:gd name="T22" fmla="*/ 0 w 380"/>
                  <a:gd name="T23" fmla="*/ 1 h 353"/>
                  <a:gd name="T24" fmla="*/ 0 w 380"/>
                  <a:gd name="T25" fmla="*/ 1 h 353"/>
                  <a:gd name="T26" fmla="*/ 0 w 380"/>
                  <a:gd name="T27" fmla="*/ 1 h 353"/>
                  <a:gd name="T28" fmla="*/ 0 w 380"/>
                  <a:gd name="T29" fmla="*/ 1 h 353"/>
                  <a:gd name="T30" fmla="*/ 0 w 380"/>
                  <a:gd name="T31" fmla="*/ 1 h 353"/>
                  <a:gd name="T32" fmla="*/ 0 w 380"/>
                  <a:gd name="T33" fmla="*/ 1 h 353"/>
                  <a:gd name="T34" fmla="*/ 0 w 380"/>
                  <a:gd name="T35" fmla="*/ 0 h 353"/>
                  <a:gd name="T36" fmla="*/ 0 w 380"/>
                  <a:gd name="T37" fmla="*/ 1 h 353"/>
                  <a:gd name="T38" fmla="*/ 0 w 380"/>
                  <a:gd name="T39" fmla="*/ 1 h 3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80"/>
                  <a:gd name="T61" fmla="*/ 0 h 353"/>
                  <a:gd name="T62" fmla="*/ 380 w 380"/>
                  <a:gd name="T63" fmla="*/ 353 h 3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80" h="353">
                    <a:moveTo>
                      <a:pt x="76" y="23"/>
                    </a:moveTo>
                    <a:lnTo>
                      <a:pt x="43" y="154"/>
                    </a:lnTo>
                    <a:lnTo>
                      <a:pt x="37" y="206"/>
                    </a:lnTo>
                    <a:lnTo>
                      <a:pt x="89" y="218"/>
                    </a:lnTo>
                    <a:lnTo>
                      <a:pt x="179" y="261"/>
                    </a:lnTo>
                    <a:lnTo>
                      <a:pt x="345" y="307"/>
                    </a:lnTo>
                    <a:lnTo>
                      <a:pt x="357" y="305"/>
                    </a:lnTo>
                    <a:lnTo>
                      <a:pt x="380" y="329"/>
                    </a:lnTo>
                    <a:lnTo>
                      <a:pt x="375" y="347"/>
                    </a:lnTo>
                    <a:lnTo>
                      <a:pt x="357" y="353"/>
                    </a:lnTo>
                    <a:lnTo>
                      <a:pt x="340" y="352"/>
                    </a:lnTo>
                    <a:lnTo>
                      <a:pt x="164" y="307"/>
                    </a:lnTo>
                    <a:lnTo>
                      <a:pt x="68" y="261"/>
                    </a:lnTo>
                    <a:lnTo>
                      <a:pt x="17" y="239"/>
                    </a:lnTo>
                    <a:lnTo>
                      <a:pt x="0" y="200"/>
                    </a:lnTo>
                    <a:lnTo>
                      <a:pt x="10" y="149"/>
                    </a:lnTo>
                    <a:lnTo>
                      <a:pt x="47" y="8"/>
                    </a:lnTo>
                    <a:lnTo>
                      <a:pt x="68" y="0"/>
                    </a:lnTo>
                    <a:lnTo>
                      <a:pt x="7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0" name="Freeform 113"/>
              <p:cNvSpPr>
                <a:spLocks/>
              </p:cNvSpPr>
              <p:nvPr/>
            </p:nvSpPr>
            <p:spPr bwMode="auto">
              <a:xfrm>
                <a:off x="1358" y="2927"/>
                <a:ext cx="246" cy="334"/>
              </a:xfrm>
              <a:custGeom>
                <a:avLst/>
                <a:gdLst>
                  <a:gd name="T0" fmla="*/ 1 w 492"/>
                  <a:gd name="T1" fmla="*/ 0 h 669"/>
                  <a:gd name="T2" fmla="*/ 1 w 492"/>
                  <a:gd name="T3" fmla="*/ 0 h 669"/>
                  <a:gd name="T4" fmla="*/ 1 w 492"/>
                  <a:gd name="T5" fmla="*/ 0 h 669"/>
                  <a:gd name="T6" fmla="*/ 1 w 492"/>
                  <a:gd name="T7" fmla="*/ 0 h 669"/>
                  <a:gd name="T8" fmla="*/ 1 w 492"/>
                  <a:gd name="T9" fmla="*/ 0 h 669"/>
                  <a:gd name="T10" fmla="*/ 1 w 492"/>
                  <a:gd name="T11" fmla="*/ 0 h 669"/>
                  <a:gd name="T12" fmla="*/ 1 w 492"/>
                  <a:gd name="T13" fmla="*/ 0 h 669"/>
                  <a:gd name="T14" fmla="*/ 1 w 492"/>
                  <a:gd name="T15" fmla="*/ 0 h 669"/>
                  <a:gd name="T16" fmla="*/ 1 w 492"/>
                  <a:gd name="T17" fmla="*/ 0 h 669"/>
                  <a:gd name="T18" fmla="*/ 1 w 492"/>
                  <a:gd name="T19" fmla="*/ 0 h 669"/>
                  <a:gd name="T20" fmla="*/ 1 w 492"/>
                  <a:gd name="T21" fmla="*/ 0 h 669"/>
                  <a:gd name="T22" fmla="*/ 1 w 492"/>
                  <a:gd name="T23" fmla="*/ 0 h 669"/>
                  <a:gd name="T24" fmla="*/ 0 w 492"/>
                  <a:gd name="T25" fmla="*/ 0 h 669"/>
                  <a:gd name="T26" fmla="*/ 1 w 492"/>
                  <a:gd name="T27" fmla="*/ 0 h 669"/>
                  <a:gd name="T28" fmla="*/ 1 w 492"/>
                  <a:gd name="T29" fmla="*/ 0 h 669"/>
                  <a:gd name="T30" fmla="*/ 1 w 492"/>
                  <a:gd name="T31" fmla="*/ 0 h 669"/>
                  <a:gd name="T32" fmla="*/ 1 w 492"/>
                  <a:gd name="T33" fmla="*/ 0 h 669"/>
                  <a:gd name="T34" fmla="*/ 1 w 492"/>
                  <a:gd name="T35" fmla="*/ 0 h 669"/>
                  <a:gd name="T36" fmla="*/ 1 w 492"/>
                  <a:gd name="T37" fmla="*/ 0 h 669"/>
                  <a:gd name="T38" fmla="*/ 1 w 492"/>
                  <a:gd name="T39" fmla="*/ 0 h 669"/>
                  <a:gd name="T40" fmla="*/ 1 w 492"/>
                  <a:gd name="T41" fmla="*/ 0 h 669"/>
                  <a:gd name="T42" fmla="*/ 1 w 492"/>
                  <a:gd name="T43" fmla="*/ 0 h 669"/>
                  <a:gd name="T44" fmla="*/ 1 w 492"/>
                  <a:gd name="T45" fmla="*/ 0 h 669"/>
                  <a:gd name="T46" fmla="*/ 1 w 492"/>
                  <a:gd name="T47" fmla="*/ 0 h 669"/>
                  <a:gd name="T48" fmla="*/ 1 w 492"/>
                  <a:gd name="T49" fmla="*/ 0 h 669"/>
                  <a:gd name="T50" fmla="*/ 1 w 492"/>
                  <a:gd name="T51" fmla="*/ 0 h 669"/>
                  <a:gd name="T52" fmla="*/ 1 w 492"/>
                  <a:gd name="T53" fmla="*/ 0 h 669"/>
                  <a:gd name="T54" fmla="*/ 1 w 492"/>
                  <a:gd name="T55" fmla="*/ 0 h 6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2"/>
                  <a:gd name="T85" fmla="*/ 0 h 669"/>
                  <a:gd name="T86" fmla="*/ 492 w 492"/>
                  <a:gd name="T87" fmla="*/ 669 h 66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2" h="669">
                    <a:moveTo>
                      <a:pt x="305" y="0"/>
                    </a:moveTo>
                    <a:lnTo>
                      <a:pt x="400" y="38"/>
                    </a:lnTo>
                    <a:lnTo>
                      <a:pt x="467" y="118"/>
                    </a:lnTo>
                    <a:lnTo>
                      <a:pt x="492" y="182"/>
                    </a:lnTo>
                    <a:lnTo>
                      <a:pt x="489" y="246"/>
                    </a:lnTo>
                    <a:lnTo>
                      <a:pt x="462" y="309"/>
                    </a:lnTo>
                    <a:lnTo>
                      <a:pt x="419" y="367"/>
                    </a:lnTo>
                    <a:lnTo>
                      <a:pt x="378" y="421"/>
                    </a:lnTo>
                    <a:lnTo>
                      <a:pt x="324" y="474"/>
                    </a:lnTo>
                    <a:lnTo>
                      <a:pt x="277" y="512"/>
                    </a:lnTo>
                    <a:lnTo>
                      <a:pt x="226" y="542"/>
                    </a:lnTo>
                    <a:lnTo>
                      <a:pt x="23" y="669"/>
                    </a:lnTo>
                    <a:lnTo>
                      <a:pt x="0" y="667"/>
                    </a:lnTo>
                    <a:lnTo>
                      <a:pt x="2" y="644"/>
                    </a:lnTo>
                    <a:lnTo>
                      <a:pt x="53" y="604"/>
                    </a:lnTo>
                    <a:lnTo>
                      <a:pt x="99" y="573"/>
                    </a:lnTo>
                    <a:lnTo>
                      <a:pt x="198" y="502"/>
                    </a:lnTo>
                    <a:lnTo>
                      <a:pt x="294" y="443"/>
                    </a:lnTo>
                    <a:lnTo>
                      <a:pt x="342" y="393"/>
                    </a:lnTo>
                    <a:lnTo>
                      <a:pt x="385" y="337"/>
                    </a:lnTo>
                    <a:lnTo>
                      <a:pt x="449" y="240"/>
                    </a:lnTo>
                    <a:lnTo>
                      <a:pt x="457" y="189"/>
                    </a:lnTo>
                    <a:lnTo>
                      <a:pt x="439" y="136"/>
                    </a:lnTo>
                    <a:lnTo>
                      <a:pt x="381" y="66"/>
                    </a:lnTo>
                    <a:lnTo>
                      <a:pt x="302" y="33"/>
                    </a:lnTo>
                    <a:lnTo>
                      <a:pt x="287" y="15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1" name="Freeform 114"/>
              <p:cNvSpPr>
                <a:spLocks/>
              </p:cNvSpPr>
              <p:nvPr/>
            </p:nvSpPr>
            <p:spPr bwMode="auto">
              <a:xfrm>
                <a:off x="1299" y="3025"/>
                <a:ext cx="311" cy="391"/>
              </a:xfrm>
              <a:custGeom>
                <a:avLst/>
                <a:gdLst>
                  <a:gd name="T0" fmla="*/ 0 w 623"/>
                  <a:gd name="T1" fmla="*/ 1 h 782"/>
                  <a:gd name="T2" fmla="*/ 0 w 623"/>
                  <a:gd name="T3" fmla="*/ 1 h 782"/>
                  <a:gd name="T4" fmla="*/ 0 w 623"/>
                  <a:gd name="T5" fmla="*/ 1 h 782"/>
                  <a:gd name="T6" fmla="*/ 0 w 623"/>
                  <a:gd name="T7" fmla="*/ 1 h 782"/>
                  <a:gd name="T8" fmla="*/ 0 w 623"/>
                  <a:gd name="T9" fmla="*/ 1 h 782"/>
                  <a:gd name="T10" fmla="*/ 0 w 623"/>
                  <a:gd name="T11" fmla="*/ 1 h 782"/>
                  <a:gd name="T12" fmla="*/ 0 w 623"/>
                  <a:gd name="T13" fmla="*/ 1 h 782"/>
                  <a:gd name="T14" fmla="*/ 0 w 623"/>
                  <a:gd name="T15" fmla="*/ 1 h 782"/>
                  <a:gd name="T16" fmla="*/ 0 w 623"/>
                  <a:gd name="T17" fmla="*/ 1 h 782"/>
                  <a:gd name="T18" fmla="*/ 0 w 623"/>
                  <a:gd name="T19" fmla="*/ 1 h 782"/>
                  <a:gd name="T20" fmla="*/ 0 w 623"/>
                  <a:gd name="T21" fmla="*/ 1 h 782"/>
                  <a:gd name="T22" fmla="*/ 0 w 623"/>
                  <a:gd name="T23" fmla="*/ 1 h 782"/>
                  <a:gd name="T24" fmla="*/ 0 w 623"/>
                  <a:gd name="T25" fmla="*/ 1 h 782"/>
                  <a:gd name="T26" fmla="*/ 0 w 623"/>
                  <a:gd name="T27" fmla="*/ 1 h 782"/>
                  <a:gd name="T28" fmla="*/ 0 w 623"/>
                  <a:gd name="T29" fmla="*/ 1 h 782"/>
                  <a:gd name="T30" fmla="*/ 0 w 623"/>
                  <a:gd name="T31" fmla="*/ 1 h 782"/>
                  <a:gd name="T32" fmla="*/ 0 w 623"/>
                  <a:gd name="T33" fmla="*/ 1 h 782"/>
                  <a:gd name="T34" fmla="*/ 0 w 623"/>
                  <a:gd name="T35" fmla="*/ 1 h 782"/>
                  <a:gd name="T36" fmla="*/ 0 w 623"/>
                  <a:gd name="T37" fmla="*/ 1 h 782"/>
                  <a:gd name="T38" fmla="*/ 0 w 623"/>
                  <a:gd name="T39" fmla="*/ 1 h 782"/>
                  <a:gd name="T40" fmla="*/ 0 w 623"/>
                  <a:gd name="T41" fmla="*/ 1 h 782"/>
                  <a:gd name="T42" fmla="*/ 0 w 623"/>
                  <a:gd name="T43" fmla="*/ 1 h 782"/>
                  <a:gd name="T44" fmla="*/ 0 w 623"/>
                  <a:gd name="T45" fmla="*/ 1 h 782"/>
                  <a:gd name="T46" fmla="*/ 0 w 623"/>
                  <a:gd name="T47" fmla="*/ 0 h 782"/>
                  <a:gd name="T48" fmla="*/ 0 w 623"/>
                  <a:gd name="T49" fmla="*/ 1 h 782"/>
                  <a:gd name="T50" fmla="*/ 0 w 623"/>
                  <a:gd name="T51" fmla="*/ 1 h 7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3"/>
                  <a:gd name="T79" fmla="*/ 0 h 782"/>
                  <a:gd name="T80" fmla="*/ 623 w 623"/>
                  <a:gd name="T81" fmla="*/ 782 h 7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3" h="782">
                    <a:moveTo>
                      <a:pt x="613" y="15"/>
                    </a:moveTo>
                    <a:lnTo>
                      <a:pt x="623" y="163"/>
                    </a:lnTo>
                    <a:lnTo>
                      <a:pt x="614" y="308"/>
                    </a:lnTo>
                    <a:lnTo>
                      <a:pt x="599" y="351"/>
                    </a:lnTo>
                    <a:lnTo>
                      <a:pt x="578" y="384"/>
                    </a:lnTo>
                    <a:lnTo>
                      <a:pt x="552" y="416"/>
                    </a:lnTo>
                    <a:lnTo>
                      <a:pt x="519" y="445"/>
                    </a:lnTo>
                    <a:lnTo>
                      <a:pt x="453" y="506"/>
                    </a:lnTo>
                    <a:lnTo>
                      <a:pt x="377" y="559"/>
                    </a:lnTo>
                    <a:lnTo>
                      <a:pt x="301" y="617"/>
                    </a:lnTo>
                    <a:lnTo>
                      <a:pt x="221" y="666"/>
                    </a:lnTo>
                    <a:lnTo>
                      <a:pt x="136" y="726"/>
                    </a:lnTo>
                    <a:lnTo>
                      <a:pt x="48" y="782"/>
                    </a:lnTo>
                    <a:lnTo>
                      <a:pt x="4" y="767"/>
                    </a:lnTo>
                    <a:lnTo>
                      <a:pt x="0" y="744"/>
                    </a:lnTo>
                    <a:lnTo>
                      <a:pt x="17" y="724"/>
                    </a:lnTo>
                    <a:lnTo>
                      <a:pt x="103" y="668"/>
                    </a:lnTo>
                    <a:lnTo>
                      <a:pt x="187" y="610"/>
                    </a:lnTo>
                    <a:lnTo>
                      <a:pt x="339" y="506"/>
                    </a:lnTo>
                    <a:lnTo>
                      <a:pt x="477" y="402"/>
                    </a:lnTo>
                    <a:lnTo>
                      <a:pt x="566" y="298"/>
                    </a:lnTo>
                    <a:lnTo>
                      <a:pt x="581" y="158"/>
                    </a:lnTo>
                    <a:lnTo>
                      <a:pt x="580" y="15"/>
                    </a:lnTo>
                    <a:lnTo>
                      <a:pt x="596" y="0"/>
                    </a:lnTo>
                    <a:lnTo>
                      <a:pt x="61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2" name="Freeform 115"/>
              <p:cNvSpPr>
                <a:spLocks/>
              </p:cNvSpPr>
              <p:nvPr/>
            </p:nvSpPr>
            <p:spPr bwMode="auto">
              <a:xfrm>
                <a:off x="1286" y="3067"/>
                <a:ext cx="138" cy="54"/>
              </a:xfrm>
              <a:custGeom>
                <a:avLst/>
                <a:gdLst>
                  <a:gd name="T0" fmla="*/ 1 w 275"/>
                  <a:gd name="T1" fmla="*/ 0 h 109"/>
                  <a:gd name="T2" fmla="*/ 1 w 275"/>
                  <a:gd name="T3" fmla="*/ 0 h 109"/>
                  <a:gd name="T4" fmla="*/ 1 w 275"/>
                  <a:gd name="T5" fmla="*/ 0 h 109"/>
                  <a:gd name="T6" fmla="*/ 1 w 275"/>
                  <a:gd name="T7" fmla="*/ 0 h 109"/>
                  <a:gd name="T8" fmla="*/ 1 w 275"/>
                  <a:gd name="T9" fmla="*/ 0 h 109"/>
                  <a:gd name="T10" fmla="*/ 1 w 275"/>
                  <a:gd name="T11" fmla="*/ 0 h 109"/>
                  <a:gd name="T12" fmla="*/ 1 w 275"/>
                  <a:gd name="T13" fmla="*/ 0 h 109"/>
                  <a:gd name="T14" fmla="*/ 1 w 275"/>
                  <a:gd name="T15" fmla="*/ 0 h 109"/>
                  <a:gd name="T16" fmla="*/ 0 w 275"/>
                  <a:gd name="T17" fmla="*/ 0 h 109"/>
                  <a:gd name="T18" fmla="*/ 1 w 275"/>
                  <a:gd name="T19" fmla="*/ 0 h 109"/>
                  <a:gd name="T20" fmla="*/ 1 w 275"/>
                  <a:gd name="T21" fmla="*/ 0 h 1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109"/>
                  <a:gd name="T35" fmla="*/ 275 w 275"/>
                  <a:gd name="T36" fmla="*/ 109 h 1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109">
                    <a:moveTo>
                      <a:pt x="14" y="0"/>
                    </a:moveTo>
                    <a:lnTo>
                      <a:pt x="160" y="5"/>
                    </a:lnTo>
                    <a:lnTo>
                      <a:pt x="275" y="70"/>
                    </a:lnTo>
                    <a:lnTo>
                      <a:pt x="272" y="109"/>
                    </a:lnTo>
                    <a:lnTo>
                      <a:pt x="232" y="108"/>
                    </a:lnTo>
                    <a:lnTo>
                      <a:pt x="186" y="66"/>
                    </a:lnTo>
                    <a:lnTo>
                      <a:pt x="135" y="45"/>
                    </a:lnTo>
                    <a:lnTo>
                      <a:pt x="14" y="33"/>
                    </a:ln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3" name="Freeform 116"/>
              <p:cNvSpPr>
                <a:spLocks/>
              </p:cNvSpPr>
              <p:nvPr/>
            </p:nvSpPr>
            <p:spPr bwMode="auto">
              <a:xfrm>
                <a:off x="1236" y="1913"/>
                <a:ext cx="371" cy="1100"/>
              </a:xfrm>
              <a:custGeom>
                <a:avLst/>
                <a:gdLst>
                  <a:gd name="T0" fmla="*/ 0 w 743"/>
                  <a:gd name="T1" fmla="*/ 0 h 2200"/>
                  <a:gd name="T2" fmla="*/ 0 w 743"/>
                  <a:gd name="T3" fmla="*/ 1 h 2200"/>
                  <a:gd name="T4" fmla="*/ 0 w 743"/>
                  <a:gd name="T5" fmla="*/ 1 h 2200"/>
                  <a:gd name="T6" fmla="*/ 0 w 743"/>
                  <a:gd name="T7" fmla="*/ 1 h 2200"/>
                  <a:gd name="T8" fmla="*/ 0 w 743"/>
                  <a:gd name="T9" fmla="*/ 1 h 2200"/>
                  <a:gd name="T10" fmla="*/ 0 w 743"/>
                  <a:gd name="T11" fmla="*/ 1 h 2200"/>
                  <a:gd name="T12" fmla="*/ 0 w 743"/>
                  <a:gd name="T13" fmla="*/ 1 h 2200"/>
                  <a:gd name="T14" fmla="*/ 0 w 743"/>
                  <a:gd name="T15" fmla="*/ 1 h 2200"/>
                  <a:gd name="T16" fmla="*/ 0 w 743"/>
                  <a:gd name="T17" fmla="*/ 1 h 2200"/>
                  <a:gd name="T18" fmla="*/ 0 w 743"/>
                  <a:gd name="T19" fmla="*/ 1 h 2200"/>
                  <a:gd name="T20" fmla="*/ 0 w 743"/>
                  <a:gd name="T21" fmla="*/ 1 h 2200"/>
                  <a:gd name="T22" fmla="*/ 0 w 743"/>
                  <a:gd name="T23" fmla="*/ 1 h 2200"/>
                  <a:gd name="T24" fmla="*/ 0 w 743"/>
                  <a:gd name="T25" fmla="*/ 1 h 2200"/>
                  <a:gd name="T26" fmla="*/ 0 w 743"/>
                  <a:gd name="T27" fmla="*/ 1 h 2200"/>
                  <a:gd name="T28" fmla="*/ 0 w 743"/>
                  <a:gd name="T29" fmla="*/ 1 h 2200"/>
                  <a:gd name="T30" fmla="*/ 0 w 743"/>
                  <a:gd name="T31" fmla="*/ 1 h 2200"/>
                  <a:gd name="T32" fmla="*/ 0 w 743"/>
                  <a:gd name="T33" fmla="*/ 1 h 2200"/>
                  <a:gd name="T34" fmla="*/ 0 w 743"/>
                  <a:gd name="T35" fmla="*/ 1 h 2200"/>
                  <a:gd name="T36" fmla="*/ 0 w 743"/>
                  <a:gd name="T37" fmla="*/ 1 h 2200"/>
                  <a:gd name="T38" fmla="*/ 0 w 743"/>
                  <a:gd name="T39" fmla="*/ 1 h 2200"/>
                  <a:gd name="T40" fmla="*/ 0 w 743"/>
                  <a:gd name="T41" fmla="*/ 1 h 2200"/>
                  <a:gd name="T42" fmla="*/ 0 w 743"/>
                  <a:gd name="T43" fmla="*/ 1 h 2200"/>
                  <a:gd name="T44" fmla="*/ 0 w 743"/>
                  <a:gd name="T45" fmla="*/ 1 h 2200"/>
                  <a:gd name="T46" fmla="*/ 0 w 743"/>
                  <a:gd name="T47" fmla="*/ 1 h 2200"/>
                  <a:gd name="T48" fmla="*/ 0 w 743"/>
                  <a:gd name="T49" fmla="*/ 1 h 2200"/>
                  <a:gd name="T50" fmla="*/ 0 w 743"/>
                  <a:gd name="T51" fmla="*/ 1 h 2200"/>
                  <a:gd name="T52" fmla="*/ 0 w 743"/>
                  <a:gd name="T53" fmla="*/ 1 h 2200"/>
                  <a:gd name="T54" fmla="*/ 0 w 743"/>
                  <a:gd name="T55" fmla="*/ 1 h 2200"/>
                  <a:gd name="T56" fmla="*/ 0 w 743"/>
                  <a:gd name="T57" fmla="*/ 1 h 2200"/>
                  <a:gd name="T58" fmla="*/ 0 w 743"/>
                  <a:gd name="T59" fmla="*/ 1 h 2200"/>
                  <a:gd name="T60" fmla="*/ 0 w 743"/>
                  <a:gd name="T61" fmla="*/ 1 h 2200"/>
                  <a:gd name="T62" fmla="*/ 0 w 743"/>
                  <a:gd name="T63" fmla="*/ 1 h 2200"/>
                  <a:gd name="T64" fmla="*/ 0 w 743"/>
                  <a:gd name="T65" fmla="*/ 1 h 2200"/>
                  <a:gd name="T66" fmla="*/ 0 w 743"/>
                  <a:gd name="T67" fmla="*/ 1 h 2200"/>
                  <a:gd name="T68" fmla="*/ 0 w 743"/>
                  <a:gd name="T69" fmla="*/ 1 h 2200"/>
                  <a:gd name="T70" fmla="*/ 0 w 743"/>
                  <a:gd name="T71" fmla="*/ 1 h 2200"/>
                  <a:gd name="T72" fmla="*/ 0 w 743"/>
                  <a:gd name="T73" fmla="*/ 1 h 2200"/>
                  <a:gd name="T74" fmla="*/ 0 w 743"/>
                  <a:gd name="T75" fmla="*/ 1 h 2200"/>
                  <a:gd name="T76" fmla="*/ 0 w 743"/>
                  <a:gd name="T77" fmla="*/ 1 h 2200"/>
                  <a:gd name="T78" fmla="*/ 0 w 743"/>
                  <a:gd name="T79" fmla="*/ 1 h 2200"/>
                  <a:gd name="T80" fmla="*/ 0 w 743"/>
                  <a:gd name="T81" fmla="*/ 1 h 2200"/>
                  <a:gd name="T82" fmla="*/ 0 w 743"/>
                  <a:gd name="T83" fmla="*/ 1 h 2200"/>
                  <a:gd name="T84" fmla="*/ 0 w 743"/>
                  <a:gd name="T85" fmla="*/ 1 h 2200"/>
                  <a:gd name="T86" fmla="*/ 0 w 743"/>
                  <a:gd name="T87" fmla="*/ 1 h 2200"/>
                  <a:gd name="T88" fmla="*/ 0 w 743"/>
                  <a:gd name="T89" fmla="*/ 1 h 2200"/>
                  <a:gd name="T90" fmla="*/ 0 w 743"/>
                  <a:gd name="T91" fmla="*/ 0 h 2200"/>
                  <a:gd name="T92" fmla="*/ 0 w 743"/>
                  <a:gd name="T93" fmla="*/ 0 h 22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3"/>
                  <a:gd name="T142" fmla="*/ 0 h 2200"/>
                  <a:gd name="T143" fmla="*/ 743 w 743"/>
                  <a:gd name="T144" fmla="*/ 2200 h 220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3" h="2200">
                    <a:moveTo>
                      <a:pt x="16" y="0"/>
                    </a:moveTo>
                    <a:lnTo>
                      <a:pt x="150" y="23"/>
                    </a:lnTo>
                    <a:lnTo>
                      <a:pt x="262" y="74"/>
                    </a:lnTo>
                    <a:lnTo>
                      <a:pt x="360" y="152"/>
                    </a:lnTo>
                    <a:lnTo>
                      <a:pt x="444" y="258"/>
                    </a:lnTo>
                    <a:lnTo>
                      <a:pt x="500" y="337"/>
                    </a:lnTo>
                    <a:lnTo>
                      <a:pt x="545" y="409"/>
                    </a:lnTo>
                    <a:lnTo>
                      <a:pt x="586" y="485"/>
                    </a:lnTo>
                    <a:lnTo>
                      <a:pt x="625" y="574"/>
                    </a:lnTo>
                    <a:lnTo>
                      <a:pt x="701" y="796"/>
                    </a:lnTo>
                    <a:lnTo>
                      <a:pt x="743" y="1002"/>
                    </a:lnTo>
                    <a:lnTo>
                      <a:pt x="733" y="1216"/>
                    </a:lnTo>
                    <a:lnTo>
                      <a:pt x="711" y="1436"/>
                    </a:lnTo>
                    <a:lnTo>
                      <a:pt x="672" y="1652"/>
                    </a:lnTo>
                    <a:lnTo>
                      <a:pt x="644" y="1812"/>
                    </a:lnTo>
                    <a:lnTo>
                      <a:pt x="607" y="1969"/>
                    </a:lnTo>
                    <a:lnTo>
                      <a:pt x="596" y="2045"/>
                    </a:lnTo>
                    <a:lnTo>
                      <a:pt x="563" y="2106"/>
                    </a:lnTo>
                    <a:lnTo>
                      <a:pt x="523" y="2137"/>
                    </a:lnTo>
                    <a:lnTo>
                      <a:pt x="482" y="2159"/>
                    </a:lnTo>
                    <a:lnTo>
                      <a:pt x="391" y="2200"/>
                    </a:lnTo>
                    <a:lnTo>
                      <a:pt x="345" y="2187"/>
                    </a:lnTo>
                    <a:lnTo>
                      <a:pt x="342" y="2162"/>
                    </a:lnTo>
                    <a:lnTo>
                      <a:pt x="358" y="2141"/>
                    </a:lnTo>
                    <a:lnTo>
                      <a:pt x="513" y="2055"/>
                    </a:lnTo>
                    <a:lnTo>
                      <a:pt x="535" y="2009"/>
                    </a:lnTo>
                    <a:lnTo>
                      <a:pt x="541" y="1952"/>
                    </a:lnTo>
                    <a:lnTo>
                      <a:pt x="604" y="1639"/>
                    </a:lnTo>
                    <a:lnTo>
                      <a:pt x="667" y="1210"/>
                    </a:lnTo>
                    <a:lnTo>
                      <a:pt x="682" y="1009"/>
                    </a:lnTo>
                    <a:lnTo>
                      <a:pt x="673" y="916"/>
                    </a:lnTo>
                    <a:lnTo>
                      <a:pt x="647" y="814"/>
                    </a:lnTo>
                    <a:lnTo>
                      <a:pt x="576" y="593"/>
                    </a:lnTo>
                    <a:lnTo>
                      <a:pt x="540" y="505"/>
                    </a:lnTo>
                    <a:lnTo>
                      <a:pt x="503" y="431"/>
                    </a:lnTo>
                    <a:lnTo>
                      <a:pt x="460" y="360"/>
                    </a:lnTo>
                    <a:lnTo>
                      <a:pt x="409" y="282"/>
                    </a:lnTo>
                    <a:lnTo>
                      <a:pt x="371" y="230"/>
                    </a:lnTo>
                    <a:lnTo>
                      <a:pt x="332" y="182"/>
                    </a:lnTo>
                    <a:lnTo>
                      <a:pt x="289" y="140"/>
                    </a:lnTo>
                    <a:lnTo>
                      <a:pt x="242" y="106"/>
                    </a:lnTo>
                    <a:lnTo>
                      <a:pt x="193" y="78"/>
                    </a:lnTo>
                    <a:lnTo>
                      <a:pt x="138" y="56"/>
                    </a:lnTo>
                    <a:lnTo>
                      <a:pt x="15" y="33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4" name="Freeform 117"/>
              <p:cNvSpPr>
                <a:spLocks/>
              </p:cNvSpPr>
              <p:nvPr/>
            </p:nvSpPr>
            <p:spPr bwMode="auto">
              <a:xfrm>
                <a:off x="1349" y="2173"/>
                <a:ext cx="139" cy="607"/>
              </a:xfrm>
              <a:custGeom>
                <a:avLst/>
                <a:gdLst>
                  <a:gd name="T0" fmla="*/ 0 w 279"/>
                  <a:gd name="T1" fmla="*/ 0 h 1215"/>
                  <a:gd name="T2" fmla="*/ 0 w 279"/>
                  <a:gd name="T3" fmla="*/ 0 h 1215"/>
                  <a:gd name="T4" fmla="*/ 0 w 279"/>
                  <a:gd name="T5" fmla="*/ 0 h 1215"/>
                  <a:gd name="T6" fmla="*/ 0 w 279"/>
                  <a:gd name="T7" fmla="*/ 0 h 1215"/>
                  <a:gd name="T8" fmla="*/ 0 w 279"/>
                  <a:gd name="T9" fmla="*/ 0 h 1215"/>
                  <a:gd name="T10" fmla="*/ 0 w 279"/>
                  <a:gd name="T11" fmla="*/ 0 h 1215"/>
                  <a:gd name="T12" fmla="*/ 0 w 279"/>
                  <a:gd name="T13" fmla="*/ 0 h 1215"/>
                  <a:gd name="T14" fmla="*/ 0 w 279"/>
                  <a:gd name="T15" fmla="*/ 0 h 1215"/>
                  <a:gd name="T16" fmla="*/ 0 w 279"/>
                  <a:gd name="T17" fmla="*/ 0 h 1215"/>
                  <a:gd name="T18" fmla="*/ 0 w 279"/>
                  <a:gd name="T19" fmla="*/ 0 h 1215"/>
                  <a:gd name="T20" fmla="*/ 0 w 279"/>
                  <a:gd name="T21" fmla="*/ 0 h 1215"/>
                  <a:gd name="T22" fmla="*/ 0 w 279"/>
                  <a:gd name="T23" fmla="*/ 0 h 1215"/>
                  <a:gd name="T24" fmla="*/ 0 w 279"/>
                  <a:gd name="T25" fmla="*/ 0 h 1215"/>
                  <a:gd name="T26" fmla="*/ 0 w 279"/>
                  <a:gd name="T27" fmla="*/ 0 h 1215"/>
                  <a:gd name="T28" fmla="*/ 0 w 279"/>
                  <a:gd name="T29" fmla="*/ 0 h 1215"/>
                  <a:gd name="T30" fmla="*/ 0 w 279"/>
                  <a:gd name="T31" fmla="*/ 0 h 1215"/>
                  <a:gd name="T32" fmla="*/ 0 w 279"/>
                  <a:gd name="T33" fmla="*/ 0 h 1215"/>
                  <a:gd name="T34" fmla="*/ 0 w 279"/>
                  <a:gd name="T35" fmla="*/ 0 h 1215"/>
                  <a:gd name="T36" fmla="*/ 0 w 279"/>
                  <a:gd name="T37" fmla="*/ 0 h 1215"/>
                  <a:gd name="T38" fmla="*/ 0 w 279"/>
                  <a:gd name="T39" fmla="*/ 0 h 1215"/>
                  <a:gd name="T40" fmla="*/ 0 w 279"/>
                  <a:gd name="T41" fmla="*/ 0 h 1215"/>
                  <a:gd name="T42" fmla="*/ 0 w 279"/>
                  <a:gd name="T43" fmla="*/ 0 h 1215"/>
                  <a:gd name="T44" fmla="*/ 0 w 279"/>
                  <a:gd name="T45" fmla="*/ 0 h 1215"/>
                  <a:gd name="T46" fmla="*/ 0 w 279"/>
                  <a:gd name="T47" fmla="*/ 0 h 1215"/>
                  <a:gd name="T48" fmla="*/ 0 w 279"/>
                  <a:gd name="T49" fmla="*/ 0 h 1215"/>
                  <a:gd name="T50" fmla="*/ 0 w 279"/>
                  <a:gd name="T51" fmla="*/ 0 h 12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9"/>
                  <a:gd name="T79" fmla="*/ 0 h 1215"/>
                  <a:gd name="T80" fmla="*/ 279 w 279"/>
                  <a:gd name="T81" fmla="*/ 1215 h 12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9" h="1215">
                    <a:moveTo>
                      <a:pt x="46" y="2"/>
                    </a:moveTo>
                    <a:lnTo>
                      <a:pt x="125" y="69"/>
                    </a:lnTo>
                    <a:lnTo>
                      <a:pt x="183" y="162"/>
                    </a:lnTo>
                    <a:lnTo>
                      <a:pt x="264" y="356"/>
                    </a:lnTo>
                    <a:lnTo>
                      <a:pt x="279" y="569"/>
                    </a:lnTo>
                    <a:lnTo>
                      <a:pt x="271" y="710"/>
                    </a:lnTo>
                    <a:lnTo>
                      <a:pt x="251" y="830"/>
                    </a:lnTo>
                    <a:lnTo>
                      <a:pt x="218" y="951"/>
                    </a:lnTo>
                    <a:lnTo>
                      <a:pt x="173" y="1084"/>
                    </a:lnTo>
                    <a:lnTo>
                      <a:pt x="125" y="1196"/>
                    </a:lnTo>
                    <a:lnTo>
                      <a:pt x="87" y="1215"/>
                    </a:lnTo>
                    <a:lnTo>
                      <a:pt x="69" y="1175"/>
                    </a:lnTo>
                    <a:lnTo>
                      <a:pt x="106" y="1059"/>
                    </a:lnTo>
                    <a:lnTo>
                      <a:pt x="150" y="932"/>
                    </a:lnTo>
                    <a:lnTo>
                      <a:pt x="185" y="817"/>
                    </a:lnTo>
                    <a:lnTo>
                      <a:pt x="219" y="568"/>
                    </a:lnTo>
                    <a:lnTo>
                      <a:pt x="208" y="371"/>
                    </a:lnTo>
                    <a:lnTo>
                      <a:pt x="182" y="284"/>
                    </a:lnTo>
                    <a:lnTo>
                      <a:pt x="135" y="190"/>
                    </a:lnTo>
                    <a:lnTo>
                      <a:pt x="84" y="117"/>
                    </a:lnTo>
                    <a:lnTo>
                      <a:pt x="53" y="87"/>
                    </a:lnTo>
                    <a:lnTo>
                      <a:pt x="15" y="63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5" name="Freeform 118"/>
              <p:cNvSpPr>
                <a:spLocks/>
              </p:cNvSpPr>
              <p:nvPr/>
            </p:nvSpPr>
            <p:spPr bwMode="auto">
              <a:xfrm>
                <a:off x="1318" y="2274"/>
                <a:ext cx="76" cy="463"/>
              </a:xfrm>
              <a:custGeom>
                <a:avLst/>
                <a:gdLst>
                  <a:gd name="T0" fmla="*/ 0 w 154"/>
                  <a:gd name="T1" fmla="*/ 0 h 928"/>
                  <a:gd name="T2" fmla="*/ 0 w 154"/>
                  <a:gd name="T3" fmla="*/ 0 h 928"/>
                  <a:gd name="T4" fmla="*/ 0 w 154"/>
                  <a:gd name="T5" fmla="*/ 0 h 928"/>
                  <a:gd name="T6" fmla="*/ 0 w 154"/>
                  <a:gd name="T7" fmla="*/ 0 h 928"/>
                  <a:gd name="T8" fmla="*/ 0 w 154"/>
                  <a:gd name="T9" fmla="*/ 0 h 928"/>
                  <a:gd name="T10" fmla="*/ 0 w 154"/>
                  <a:gd name="T11" fmla="*/ 0 h 928"/>
                  <a:gd name="T12" fmla="*/ 0 w 154"/>
                  <a:gd name="T13" fmla="*/ 0 h 928"/>
                  <a:gd name="T14" fmla="*/ 0 w 154"/>
                  <a:gd name="T15" fmla="*/ 0 h 928"/>
                  <a:gd name="T16" fmla="*/ 0 w 154"/>
                  <a:gd name="T17" fmla="*/ 0 h 928"/>
                  <a:gd name="T18" fmla="*/ 0 w 154"/>
                  <a:gd name="T19" fmla="*/ 0 h 928"/>
                  <a:gd name="T20" fmla="*/ 0 w 154"/>
                  <a:gd name="T21" fmla="*/ 0 h 928"/>
                  <a:gd name="T22" fmla="*/ 0 w 154"/>
                  <a:gd name="T23" fmla="*/ 0 h 928"/>
                  <a:gd name="T24" fmla="*/ 0 w 154"/>
                  <a:gd name="T25" fmla="*/ 0 h 928"/>
                  <a:gd name="T26" fmla="*/ 0 w 154"/>
                  <a:gd name="T27" fmla="*/ 0 h 928"/>
                  <a:gd name="T28" fmla="*/ 0 w 154"/>
                  <a:gd name="T29" fmla="*/ 0 h 928"/>
                  <a:gd name="T30" fmla="*/ 0 w 154"/>
                  <a:gd name="T31" fmla="*/ 0 h 928"/>
                  <a:gd name="T32" fmla="*/ 0 w 154"/>
                  <a:gd name="T33" fmla="*/ 0 h 928"/>
                  <a:gd name="T34" fmla="*/ 0 w 154"/>
                  <a:gd name="T35" fmla="*/ 0 h 928"/>
                  <a:gd name="T36" fmla="*/ 0 w 154"/>
                  <a:gd name="T37" fmla="*/ 0 h 9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4"/>
                  <a:gd name="T58" fmla="*/ 0 h 928"/>
                  <a:gd name="T59" fmla="*/ 154 w 154"/>
                  <a:gd name="T60" fmla="*/ 928 h 9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4" h="928">
                    <a:moveTo>
                      <a:pt x="22" y="0"/>
                    </a:moveTo>
                    <a:lnTo>
                      <a:pt x="106" y="73"/>
                    </a:lnTo>
                    <a:lnTo>
                      <a:pt x="144" y="170"/>
                    </a:lnTo>
                    <a:lnTo>
                      <a:pt x="154" y="410"/>
                    </a:lnTo>
                    <a:lnTo>
                      <a:pt x="136" y="662"/>
                    </a:lnTo>
                    <a:lnTo>
                      <a:pt x="109" y="778"/>
                    </a:lnTo>
                    <a:lnTo>
                      <a:pt x="66" y="908"/>
                    </a:lnTo>
                    <a:lnTo>
                      <a:pt x="48" y="928"/>
                    </a:lnTo>
                    <a:lnTo>
                      <a:pt x="23" y="928"/>
                    </a:lnTo>
                    <a:lnTo>
                      <a:pt x="2" y="883"/>
                    </a:lnTo>
                    <a:lnTo>
                      <a:pt x="73" y="651"/>
                    </a:lnTo>
                    <a:lnTo>
                      <a:pt x="94" y="410"/>
                    </a:lnTo>
                    <a:lnTo>
                      <a:pt x="101" y="188"/>
                    </a:lnTo>
                    <a:lnTo>
                      <a:pt x="78" y="96"/>
                    </a:lnTo>
                    <a:lnTo>
                      <a:pt x="50" y="60"/>
                    </a:lnTo>
                    <a:lnTo>
                      <a:pt x="7" y="28"/>
                    </a:lnTo>
                    <a:lnTo>
                      <a:pt x="0" y="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6" name="Freeform 119"/>
              <p:cNvSpPr>
                <a:spLocks/>
              </p:cNvSpPr>
              <p:nvPr/>
            </p:nvSpPr>
            <p:spPr bwMode="auto">
              <a:xfrm>
                <a:off x="1058" y="1590"/>
                <a:ext cx="24" cy="114"/>
              </a:xfrm>
              <a:custGeom>
                <a:avLst/>
                <a:gdLst>
                  <a:gd name="T0" fmla="*/ 1 w 46"/>
                  <a:gd name="T1" fmla="*/ 0 h 230"/>
                  <a:gd name="T2" fmla="*/ 1 w 46"/>
                  <a:gd name="T3" fmla="*/ 0 h 230"/>
                  <a:gd name="T4" fmla="*/ 1 w 46"/>
                  <a:gd name="T5" fmla="*/ 0 h 230"/>
                  <a:gd name="T6" fmla="*/ 1 w 46"/>
                  <a:gd name="T7" fmla="*/ 0 h 230"/>
                  <a:gd name="T8" fmla="*/ 0 w 46"/>
                  <a:gd name="T9" fmla="*/ 0 h 230"/>
                  <a:gd name="T10" fmla="*/ 0 w 46"/>
                  <a:gd name="T11" fmla="*/ 0 h 230"/>
                  <a:gd name="T12" fmla="*/ 0 w 46"/>
                  <a:gd name="T13" fmla="*/ 0 h 230"/>
                  <a:gd name="T14" fmla="*/ 0 w 46"/>
                  <a:gd name="T15" fmla="*/ 0 h 230"/>
                  <a:gd name="T16" fmla="*/ 0 w 46"/>
                  <a:gd name="T17" fmla="*/ 0 h 230"/>
                  <a:gd name="T18" fmla="*/ 1 w 46"/>
                  <a:gd name="T19" fmla="*/ 0 h 230"/>
                  <a:gd name="T20" fmla="*/ 1 w 46"/>
                  <a:gd name="T21" fmla="*/ 0 h 230"/>
                  <a:gd name="T22" fmla="*/ 1 w 46"/>
                  <a:gd name="T23" fmla="*/ 0 h 2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230"/>
                  <a:gd name="T38" fmla="*/ 46 w 46"/>
                  <a:gd name="T39" fmla="*/ 230 h 2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230">
                    <a:moveTo>
                      <a:pt x="31" y="17"/>
                    </a:moveTo>
                    <a:lnTo>
                      <a:pt x="46" y="207"/>
                    </a:lnTo>
                    <a:lnTo>
                      <a:pt x="40" y="225"/>
                    </a:lnTo>
                    <a:lnTo>
                      <a:pt x="23" y="230"/>
                    </a:lnTo>
                    <a:lnTo>
                      <a:pt x="0" y="207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0" y="66"/>
                    </a:lnTo>
                    <a:lnTo>
                      <a:pt x="0" y="17"/>
                    </a:lnTo>
                    <a:lnTo>
                      <a:pt x="15" y="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7" name="Freeform 120"/>
              <p:cNvSpPr>
                <a:spLocks/>
              </p:cNvSpPr>
              <p:nvPr/>
            </p:nvSpPr>
            <p:spPr bwMode="auto">
              <a:xfrm>
                <a:off x="1115" y="1591"/>
                <a:ext cx="56" cy="108"/>
              </a:xfrm>
              <a:custGeom>
                <a:avLst/>
                <a:gdLst>
                  <a:gd name="T0" fmla="*/ 1 w 112"/>
                  <a:gd name="T1" fmla="*/ 0 h 214"/>
                  <a:gd name="T2" fmla="*/ 1 w 112"/>
                  <a:gd name="T3" fmla="*/ 1 h 214"/>
                  <a:gd name="T4" fmla="*/ 1 w 112"/>
                  <a:gd name="T5" fmla="*/ 1 h 214"/>
                  <a:gd name="T6" fmla="*/ 1 w 112"/>
                  <a:gd name="T7" fmla="*/ 1 h 214"/>
                  <a:gd name="T8" fmla="*/ 1 w 112"/>
                  <a:gd name="T9" fmla="*/ 1 h 214"/>
                  <a:gd name="T10" fmla="*/ 1 w 112"/>
                  <a:gd name="T11" fmla="*/ 1 h 214"/>
                  <a:gd name="T12" fmla="*/ 1 w 112"/>
                  <a:gd name="T13" fmla="*/ 1 h 214"/>
                  <a:gd name="T14" fmla="*/ 1 w 112"/>
                  <a:gd name="T15" fmla="*/ 1 h 214"/>
                  <a:gd name="T16" fmla="*/ 1 w 112"/>
                  <a:gd name="T17" fmla="*/ 1 h 214"/>
                  <a:gd name="T18" fmla="*/ 1 w 112"/>
                  <a:gd name="T19" fmla="*/ 1 h 214"/>
                  <a:gd name="T20" fmla="*/ 1 w 112"/>
                  <a:gd name="T21" fmla="*/ 1 h 214"/>
                  <a:gd name="T22" fmla="*/ 1 w 112"/>
                  <a:gd name="T23" fmla="*/ 1 h 214"/>
                  <a:gd name="T24" fmla="*/ 0 w 112"/>
                  <a:gd name="T25" fmla="*/ 1 h 214"/>
                  <a:gd name="T26" fmla="*/ 1 w 112"/>
                  <a:gd name="T27" fmla="*/ 0 h 214"/>
                  <a:gd name="T28" fmla="*/ 1 w 112"/>
                  <a:gd name="T29" fmla="*/ 0 h 2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214"/>
                  <a:gd name="T47" fmla="*/ 112 w 112"/>
                  <a:gd name="T48" fmla="*/ 214 h 2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214">
                    <a:moveTo>
                      <a:pt x="17" y="0"/>
                    </a:moveTo>
                    <a:lnTo>
                      <a:pt x="112" y="44"/>
                    </a:lnTo>
                    <a:lnTo>
                      <a:pt x="78" y="115"/>
                    </a:lnTo>
                    <a:lnTo>
                      <a:pt x="89" y="141"/>
                    </a:lnTo>
                    <a:lnTo>
                      <a:pt x="91" y="183"/>
                    </a:lnTo>
                    <a:lnTo>
                      <a:pt x="86" y="204"/>
                    </a:lnTo>
                    <a:lnTo>
                      <a:pt x="71" y="214"/>
                    </a:lnTo>
                    <a:lnTo>
                      <a:pt x="40" y="196"/>
                    </a:lnTo>
                    <a:lnTo>
                      <a:pt x="23" y="158"/>
                    </a:lnTo>
                    <a:lnTo>
                      <a:pt x="27" y="71"/>
                    </a:lnTo>
                    <a:lnTo>
                      <a:pt x="65" y="33"/>
                    </a:lnTo>
                    <a:lnTo>
                      <a:pt x="17" y="33"/>
                    </a:lnTo>
                    <a:lnTo>
                      <a:pt x="0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21"/>
            <p:cNvGrpSpPr>
              <a:grpSpLocks/>
            </p:cNvGrpSpPr>
            <p:nvPr/>
          </p:nvGrpSpPr>
          <p:grpSpPr bwMode="auto">
            <a:xfrm>
              <a:off x="4704" y="3696"/>
              <a:ext cx="417" cy="345"/>
              <a:chOff x="576" y="3264"/>
              <a:chExt cx="816" cy="734"/>
            </a:xfrm>
          </p:grpSpPr>
          <p:sp>
            <p:nvSpPr>
              <p:cNvPr id="57366" name="Oval 122"/>
              <p:cNvSpPr>
                <a:spLocks noChangeArrowheads="1"/>
              </p:cNvSpPr>
              <p:nvPr/>
            </p:nvSpPr>
            <p:spPr bwMode="auto">
              <a:xfrm>
                <a:off x="763" y="3264"/>
                <a:ext cx="629" cy="57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7" name="Oval 123"/>
              <p:cNvSpPr>
                <a:spLocks noChangeArrowheads="1"/>
              </p:cNvSpPr>
              <p:nvPr/>
            </p:nvSpPr>
            <p:spPr bwMode="auto">
              <a:xfrm rot="10567574">
                <a:off x="576" y="3456"/>
                <a:ext cx="624" cy="54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64" name="Rectangle 124"/>
            <p:cNvSpPr>
              <a:spLocks noChangeArrowheads="1"/>
            </p:cNvSpPr>
            <p:nvPr/>
          </p:nvSpPr>
          <p:spPr bwMode="auto">
            <a:xfrm>
              <a:off x="4608" y="4089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~1 fm</a:t>
              </a:r>
            </a:p>
          </p:txBody>
        </p:sp>
        <p:sp>
          <p:nvSpPr>
            <p:cNvPr id="57365" name="Line 125"/>
            <p:cNvSpPr>
              <a:spLocks noChangeShapeType="1"/>
            </p:cNvSpPr>
            <p:nvPr/>
          </p:nvSpPr>
          <p:spPr bwMode="auto">
            <a:xfrm>
              <a:off x="4752" y="4080"/>
              <a:ext cx="3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958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Text Box 27"/>
          <p:cNvSpPr txBox="1">
            <a:spLocks noChangeArrowheads="1"/>
          </p:cNvSpPr>
          <p:nvPr/>
        </p:nvSpPr>
        <p:spPr bwMode="auto">
          <a:xfrm>
            <a:off x="685800" y="6096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chemeClr val="bg1"/>
                </a:solidFill>
              </a:rPr>
              <a:t>DIS</a:t>
            </a:r>
          </a:p>
        </p:txBody>
      </p:sp>
      <p:sp>
        <p:nvSpPr>
          <p:cNvPr id="57355" name="TextBox 151"/>
          <p:cNvSpPr txBox="1">
            <a:spLocks noChangeArrowheads="1"/>
          </p:cNvSpPr>
          <p:nvPr/>
        </p:nvSpPr>
        <p:spPr bwMode="auto">
          <a:xfrm>
            <a:off x="5486400" y="51054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A(e,e’)</a:t>
            </a:r>
          </a:p>
        </p:txBody>
      </p:sp>
      <p:sp>
        <p:nvSpPr>
          <p:cNvPr id="57356" name="TextBox 152"/>
          <p:cNvSpPr txBox="1">
            <a:spLocks noChangeArrowheads="1"/>
          </p:cNvSpPr>
          <p:nvPr/>
        </p:nvSpPr>
        <p:spPr bwMode="auto">
          <a:xfrm>
            <a:off x="5486400" y="5486400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A(e,e’p)</a:t>
            </a:r>
          </a:p>
        </p:txBody>
      </p:sp>
      <p:sp>
        <p:nvSpPr>
          <p:cNvPr id="57357" name="TextBox 153"/>
          <p:cNvSpPr txBox="1">
            <a:spLocks noChangeArrowheads="1"/>
          </p:cNvSpPr>
          <p:nvPr/>
        </p:nvSpPr>
        <p:spPr bwMode="auto">
          <a:xfrm>
            <a:off x="5486400" y="57912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A(e,e’pN)</a:t>
            </a:r>
          </a:p>
        </p:txBody>
      </p:sp>
      <p:sp>
        <p:nvSpPr>
          <p:cNvPr id="57358" name="TextBox 154"/>
          <p:cNvSpPr txBox="1">
            <a:spLocks noChangeArrowheads="1"/>
          </p:cNvSpPr>
          <p:nvPr/>
        </p:nvSpPr>
        <p:spPr bwMode="auto">
          <a:xfrm>
            <a:off x="7239000" y="61722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A(p,p’pN)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33400" y="2590800"/>
            <a:ext cx="2547938" cy="471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60" b="1" dirty="0">
                <a:solidFill>
                  <a:srgbClr val="FFFF00"/>
                </a:solidFill>
                <a:latin typeface="Arial" charset="0"/>
                <a:cs typeface="Arial" charset="0"/>
              </a:rPr>
              <a:t>Hard processes</a:t>
            </a:r>
          </a:p>
        </p:txBody>
      </p:sp>
      <p:sp>
        <p:nvSpPr>
          <p:cNvPr id="57360" name="Rectangle 34"/>
          <p:cNvSpPr>
            <a:spLocks noChangeArrowheads="1"/>
          </p:cNvSpPr>
          <p:nvPr/>
        </p:nvSpPr>
        <p:spPr bwMode="auto">
          <a:xfrm>
            <a:off x="762000" y="4038600"/>
            <a:ext cx="332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structure of nucleons</a:t>
            </a:r>
          </a:p>
        </p:txBody>
      </p:sp>
      <p:sp>
        <p:nvSpPr>
          <p:cNvPr id="57361" name="Rectangle 34"/>
          <p:cNvSpPr>
            <a:spLocks noChangeArrowheads="1"/>
          </p:cNvSpPr>
          <p:nvPr/>
        </p:nvSpPr>
        <p:spPr bwMode="auto">
          <a:xfrm>
            <a:off x="5410200" y="3962400"/>
            <a:ext cx="2868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structure of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905000"/>
            <a:ext cx="8153400" cy="1740683"/>
            <a:chOff x="432" y="480"/>
            <a:chExt cx="5136" cy="1494"/>
          </a:xfrm>
          <a:solidFill>
            <a:schemeClr val="bg1"/>
          </a:solidFill>
        </p:grpSpPr>
        <p:sp>
          <p:nvSpPr>
            <p:cNvPr id="148499" name="Rectangle 19"/>
            <p:cNvSpPr>
              <a:spLocks noChangeArrowheads="1"/>
            </p:cNvSpPr>
            <p:nvPr/>
          </p:nvSpPr>
          <p:spPr bwMode="auto">
            <a:xfrm>
              <a:off x="432" y="480"/>
              <a:ext cx="5136" cy="11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0" name="Text Box 20"/>
            <p:cNvSpPr txBox="1">
              <a:spLocks noChangeArrowheads="1"/>
            </p:cNvSpPr>
            <p:nvPr/>
          </p:nvSpPr>
          <p:spPr bwMode="auto">
            <a:xfrm>
              <a:off x="3229" y="520"/>
              <a:ext cx="908" cy="3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501" name="Rectangle 21"/>
            <p:cNvSpPr>
              <a:spLocks noChangeArrowheads="1"/>
            </p:cNvSpPr>
            <p:nvPr/>
          </p:nvSpPr>
          <p:spPr bwMode="auto">
            <a:xfrm>
              <a:off x="3168" y="528"/>
              <a:ext cx="1373" cy="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Hall A  /  JLab</a:t>
              </a:r>
            </a:p>
          </p:txBody>
        </p:sp>
        <p:sp>
          <p:nvSpPr>
            <p:cNvPr id="148502" name="Text Box 22"/>
            <p:cNvSpPr txBox="1">
              <a:spLocks noChangeArrowheads="1"/>
            </p:cNvSpPr>
            <p:nvPr/>
          </p:nvSpPr>
          <p:spPr bwMode="auto">
            <a:xfrm>
              <a:off x="624" y="528"/>
              <a:ext cx="2496" cy="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Exp 01 – 015</a:t>
              </a:r>
              <a:r>
                <a:rPr lang="en-US" sz="2400" b="1"/>
                <a:t> </a:t>
              </a:r>
              <a:r>
                <a:rPr lang="en-US" sz="2400">
                  <a:solidFill>
                    <a:schemeClr val="accent2"/>
                  </a:solidFill>
                </a:rPr>
                <a:t>collaboration</a:t>
              </a:r>
              <a:r>
                <a:rPr lang="en-US" sz="2400" b="1"/>
                <a:t> </a:t>
              </a:r>
            </a:p>
          </p:txBody>
        </p:sp>
        <p:sp>
          <p:nvSpPr>
            <p:cNvPr id="148503" name="Text Box 23"/>
            <p:cNvSpPr txBox="1">
              <a:spLocks noChangeArrowheads="1"/>
            </p:cNvSpPr>
            <p:nvPr/>
          </p:nvSpPr>
          <p:spPr bwMode="auto">
            <a:xfrm>
              <a:off x="576" y="912"/>
              <a:ext cx="3984" cy="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S. Gilad , S. Wood, J. Watson, W. Bertozzi, </a:t>
              </a:r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auto">
            <a:xfrm>
              <a:off x="672" y="1261"/>
              <a:ext cx="4887" cy="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 b="1" dirty="0"/>
                <a:t>D. </a:t>
              </a:r>
              <a:r>
                <a:rPr lang="en-US" sz="2000" b="1" dirty="0" err="1"/>
                <a:t>Higinbotham</a:t>
              </a:r>
              <a:r>
                <a:rPr lang="en-US" sz="2000" b="1" dirty="0">
                  <a:solidFill>
                    <a:srgbClr val="FF0000"/>
                  </a:solidFill>
                </a:rPr>
                <a:t>, R.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Shneor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(TAU), </a:t>
              </a:r>
              <a:r>
                <a:rPr lang="en-US" sz="2000" b="1" dirty="0">
                  <a:solidFill>
                    <a:srgbClr val="FF0000"/>
                  </a:solidFill>
                </a:rPr>
                <a:t>P.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Monaghan (MIT), </a:t>
              </a:r>
              <a:r>
                <a:rPr lang="en-US" sz="2000" b="1" dirty="0">
                  <a:solidFill>
                    <a:srgbClr val="FF0000"/>
                  </a:solidFill>
                </a:rPr>
                <a:t>R.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Subedi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(TAU)</a:t>
              </a:r>
              <a:r>
                <a:rPr lang="en-US" sz="2400" b="1" dirty="0" smtClean="0"/>
                <a:t> </a:t>
              </a: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3200400" y="533400"/>
            <a:ext cx="5715000" cy="1318974"/>
            <a:chOff x="0" y="2362200"/>
            <a:chExt cx="5715000" cy="1318974"/>
          </a:xfrm>
          <a:solidFill>
            <a:schemeClr val="bg1"/>
          </a:solidFill>
        </p:grpSpPr>
        <p:sp>
          <p:nvSpPr>
            <p:cNvPr id="148495" name="Rectangle 15"/>
            <p:cNvSpPr>
              <a:spLocks noChangeArrowheads="1"/>
            </p:cNvSpPr>
            <p:nvPr/>
          </p:nvSpPr>
          <p:spPr bwMode="auto">
            <a:xfrm>
              <a:off x="0" y="2362200"/>
              <a:ext cx="5715000" cy="12620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6" name="Rectangle 16"/>
            <p:cNvSpPr>
              <a:spLocks noChangeArrowheads="1"/>
            </p:cNvSpPr>
            <p:nvPr/>
          </p:nvSpPr>
          <p:spPr bwMode="auto">
            <a:xfrm>
              <a:off x="609600" y="2438400"/>
              <a:ext cx="3821113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EVA  </a:t>
              </a:r>
              <a:r>
                <a:rPr lang="en-US" sz="2000" dirty="0">
                  <a:solidFill>
                    <a:schemeClr val="accent2"/>
                  </a:solidFill>
                </a:rPr>
                <a:t>collaboration</a:t>
              </a:r>
              <a:r>
                <a:rPr lang="en-US" sz="2000" b="1" dirty="0">
                  <a:solidFill>
                    <a:schemeClr val="accent2"/>
                  </a:solidFill>
                </a:rPr>
                <a:t> /  BNL</a:t>
              </a:r>
            </a:p>
          </p:txBody>
        </p:sp>
        <p:sp>
          <p:nvSpPr>
            <p:cNvPr id="148497" name="Text Box 17"/>
            <p:cNvSpPr txBox="1">
              <a:spLocks noChangeArrowheads="1"/>
            </p:cNvSpPr>
            <p:nvPr/>
          </p:nvSpPr>
          <p:spPr bwMode="auto">
            <a:xfrm>
              <a:off x="0" y="2819400"/>
              <a:ext cx="5562600" cy="861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lphaUcPeriod"/>
              </a:pPr>
              <a:r>
                <a:rPr lang="en-US" sz="2000" b="1" dirty="0"/>
                <a:t>Carroll, S. </a:t>
              </a:r>
              <a:r>
                <a:rPr lang="en-US" sz="2000" b="1" dirty="0" err="1"/>
                <a:t>Heppelman</a:t>
              </a:r>
              <a:r>
                <a:rPr lang="en-US" sz="2000" b="1" dirty="0"/>
                <a:t>, J. </a:t>
              </a:r>
              <a:r>
                <a:rPr lang="en-US" sz="2000" b="1" dirty="0" err="1"/>
                <a:t>Alster</a:t>
              </a:r>
              <a:r>
                <a:rPr lang="en-US" sz="2000" b="1" dirty="0"/>
                <a:t>, 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lphaUcPeriod"/>
              </a:pPr>
              <a:r>
                <a:rPr lang="en-US" sz="2000" b="1" dirty="0">
                  <a:solidFill>
                    <a:srgbClr val="FF0000"/>
                  </a:solidFill>
                </a:rPr>
                <a:t>J. </a:t>
              </a:r>
              <a:r>
                <a:rPr lang="en-US" sz="2000" b="1" dirty="0" err="1">
                  <a:solidFill>
                    <a:srgbClr val="FF0000"/>
                  </a:solidFill>
                </a:rPr>
                <a:t>Aclander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,(TAU) </a:t>
              </a:r>
              <a:r>
                <a:rPr lang="en-US" sz="2000" b="1" dirty="0">
                  <a:solidFill>
                    <a:srgbClr val="FF0000"/>
                  </a:solidFill>
                </a:rPr>
                <a:t>A.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Malki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(TAU), </a:t>
              </a:r>
              <a:r>
                <a:rPr lang="en-US" sz="2000" b="1" dirty="0">
                  <a:solidFill>
                    <a:srgbClr val="FF0000"/>
                  </a:solidFill>
                </a:rPr>
                <a:t>A.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Tang (KSU)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8505" name="Rectangle 25"/>
            <p:cNvSpPr>
              <a:spLocks noChangeArrowheads="1"/>
            </p:cNvSpPr>
            <p:nvPr/>
          </p:nvSpPr>
          <p:spPr bwMode="auto">
            <a:xfrm>
              <a:off x="0" y="3352800"/>
              <a:ext cx="381000" cy="304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510" name="Text Box 30"/>
          <p:cNvSpPr txBox="1">
            <a:spLocks noChangeArrowheads="1"/>
          </p:cNvSpPr>
          <p:nvPr/>
        </p:nvSpPr>
        <p:spPr bwMode="auto">
          <a:xfrm>
            <a:off x="228600" y="0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Acknowledgment</a:t>
            </a:r>
          </a:p>
        </p:txBody>
      </p:sp>
      <p:grpSp>
        <p:nvGrpSpPr>
          <p:cNvPr id="4" name="Group 39"/>
          <p:cNvGrpSpPr/>
          <p:nvPr/>
        </p:nvGrpSpPr>
        <p:grpSpPr>
          <a:xfrm>
            <a:off x="0" y="3352800"/>
            <a:ext cx="8763000" cy="1606694"/>
            <a:chOff x="304800" y="3810000"/>
            <a:chExt cx="8763000" cy="1606694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04800" y="3810000"/>
              <a:ext cx="8763000" cy="1606694"/>
              <a:chOff x="432" y="480"/>
              <a:chExt cx="5520" cy="1379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432" y="480"/>
                <a:ext cx="532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3229" y="520"/>
                <a:ext cx="908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168" y="528"/>
                <a:ext cx="1373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chemeClr val="accent2"/>
                    </a:solidFill>
                  </a:rPr>
                  <a:t>Hall A  /  JLab</a:t>
                </a: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624" y="528"/>
                <a:ext cx="2496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accent2"/>
                    </a:solidFill>
                  </a:rPr>
                  <a:t>Exp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07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–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006</a:t>
                </a:r>
                <a:r>
                  <a:rPr lang="en-US" sz="2400" b="1" dirty="0" smtClean="0"/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collaboration</a:t>
                </a:r>
                <a:r>
                  <a:rPr lang="en-US" sz="2400" b="1" dirty="0"/>
                  <a:t> </a:t>
                </a:r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3984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/>
                  <a:t>S. Gilad , S. Wood, J. Watson, W. Bertozzi, </a:t>
                </a: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432" y="1199"/>
                <a:ext cx="552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r>
                  <a:rPr lang="en-US" sz="2000" b="1" dirty="0"/>
                  <a:t>D. </a:t>
                </a:r>
                <a:r>
                  <a:rPr lang="en-US" sz="2000" b="1" dirty="0" err="1"/>
                  <a:t>Higinbotham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,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Muangma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Navaphon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(MIT), Igor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Korover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(TAU), Or Hen (TAU)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029200" y="4343400"/>
              <a:ext cx="2202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Sulkosky</a:t>
              </a:r>
              <a:r>
                <a:rPr lang="en-US" b="1" dirty="0" smtClean="0"/>
                <a:t>, Vincent </a:t>
              </a:r>
              <a:endParaRPr lang="en-US" dirty="0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9600" y="4800600"/>
            <a:ext cx="8153400" cy="1225702"/>
            <a:chOff x="432" y="480"/>
            <a:chExt cx="5136" cy="1052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432" y="480"/>
              <a:ext cx="5136" cy="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3229" y="520"/>
              <a:ext cx="908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3162" y="528"/>
              <a:ext cx="138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Hall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B  </a:t>
              </a:r>
              <a:r>
                <a:rPr lang="en-US" sz="2400" b="1" dirty="0">
                  <a:solidFill>
                    <a:schemeClr val="accent2"/>
                  </a:solidFill>
                </a:rPr>
                <a:t>/  JLab</a:t>
              </a: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624" y="528"/>
              <a:ext cx="2496" cy="3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chemeClr val="accent2"/>
                  </a:solidFill>
                </a:rPr>
                <a:t>Data mining </a:t>
              </a:r>
              <a:r>
                <a:rPr lang="en-US" sz="2400" dirty="0" smtClean="0">
                  <a:solidFill>
                    <a:schemeClr val="accent2"/>
                  </a:solidFill>
                </a:rPr>
                <a:t>collaboration</a:t>
              </a:r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576" y="872"/>
              <a:ext cx="1632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L.  Weinstein,   </a:t>
              </a:r>
              <a:endParaRPr lang="en-US" sz="2000" b="1" dirty="0"/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1488" y="872"/>
              <a:ext cx="2064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Or Hen (TAU)</a:t>
              </a: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85800" y="5829368"/>
            <a:ext cx="8153400" cy="1028633"/>
            <a:chOff x="480" y="520"/>
            <a:chExt cx="5136" cy="1078"/>
          </a:xfrm>
        </p:grpSpPr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480" y="718"/>
              <a:ext cx="5136" cy="8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3229" y="520"/>
              <a:ext cx="908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624" y="720"/>
              <a:ext cx="4752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/>
                <a:t>L. Frankfurt, M. </a:t>
              </a:r>
              <a:r>
                <a:rPr lang="en-US" sz="2400" b="1" dirty="0" err="1" smtClean="0"/>
                <a:t>Strikman</a:t>
              </a:r>
              <a:r>
                <a:rPr lang="en-US" sz="2400" b="1" dirty="0" smtClean="0"/>
                <a:t>, M. </a:t>
              </a:r>
              <a:r>
                <a:rPr lang="en-US" sz="2400" b="1" dirty="0" err="1" smtClean="0"/>
                <a:t>Sargsian</a:t>
              </a:r>
              <a:r>
                <a:rPr lang="en-US" sz="2400" b="1" dirty="0" smtClean="0"/>
                <a:t>, G.A. Miller, </a:t>
              </a:r>
              <a:r>
                <a:rPr lang="en-US" sz="2400" b="1" dirty="0" err="1" smtClean="0"/>
                <a:t>J.Ryckebusch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7"/>
          <p:cNvSpPr>
            <a:spLocks noChangeArrowheads="1"/>
          </p:cNvSpPr>
          <p:nvPr/>
        </p:nvSpPr>
        <p:spPr bwMode="auto">
          <a:xfrm>
            <a:off x="0" y="0"/>
            <a:ext cx="8534400" cy="12954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0" y="304800"/>
            <a:ext cx="8458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  thanks the organizers for the invitation </a:t>
            </a:r>
          </a:p>
        </p:txBody>
      </p:sp>
      <p:pic>
        <p:nvPicPr>
          <p:cNvPr id="212994" name="Picture 2" descr="http://www.visitliverpool.com/imageresizer/?image=%2Fdmsimgs%2Falbert%20dock%20craig%20easton%20product%20page%5F841059569%2Ejpg&amp;action=Product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315394" name="Picture 2" descr="Roy Lemm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1752600" cy="2336800"/>
          </a:xfrm>
          <a:prstGeom prst="rect">
            <a:avLst/>
          </a:prstGeom>
          <a:noFill/>
        </p:spPr>
      </p:pic>
      <p:pic>
        <p:nvPicPr>
          <p:cNvPr id="315396" name="Picture 4" descr="personal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91000"/>
            <a:ext cx="1857375" cy="24994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142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Roy Lemmon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624840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Marielle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Chartier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5105400"/>
            <a:ext cx="36179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11" tIns="47055" rIns="94111" bIns="47055">
            <a:spAutoFit/>
          </a:bodyPr>
          <a:lstStyle/>
          <a:p>
            <a:pPr defTabSz="941388" eaLnBrk="0" hangingPunct="0"/>
            <a:r>
              <a:rPr lang="en-US" sz="3300" b="1" dirty="0">
                <a:solidFill>
                  <a:srgbClr val="FF5050"/>
                </a:solidFill>
                <a:latin typeface="Times" pitchFamily="18" charset="0"/>
              </a:rPr>
              <a:t>MISSING 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09600" y="685800"/>
            <a:ext cx="23304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11" tIns="47055" rIns="94111" bIns="47055">
            <a:spAutoFit/>
          </a:bodyPr>
          <a:lstStyle/>
          <a:p>
            <a:pPr defTabSz="941388" eaLnBrk="0" hangingPunct="0"/>
            <a:r>
              <a:rPr lang="en-US" sz="2800" b="1">
                <a:solidFill>
                  <a:srgbClr val="FFFF00"/>
                </a:solidFill>
                <a:latin typeface="Times" pitchFamily="18" charset="0"/>
              </a:rPr>
              <a:t>Spectroscopic</a:t>
            </a:r>
          </a:p>
          <a:p>
            <a:pPr defTabSz="941388" eaLnBrk="0" hangingPunct="0"/>
            <a:r>
              <a:rPr lang="en-US" sz="2800" b="1">
                <a:solidFill>
                  <a:srgbClr val="FFFF00"/>
                </a:solidFill>
                <a:latin typeface="Times" pitchFamily="18" charset="0"/>
              </a:rPr>
              <a:t>factors</a:t>
            </a:r>
          </a:p>
          <a:p>
            <a:pPr defTabSz="941388" eaLnBrk="0" hangingPunct="0"/>
            <a:r>
              <a:rPr lang="en-US" sz="2800" b="1">
                <a:solidFill>
                  <a:srgbClr val="FFFF00"/>
                </a:solidFill>
                <a:latin typeface="Times" pitchFamily="18" charset="0"/>
              </a:rPr>
              <a:t>for (e, e’p)</a:t>
            </a:r>
          </a:p>
          <a:p>
            <a:pPr defTabSz="941388" eaLnBrk="0" hangingPunct="0"/>
            <a:r>
              <a:rPr lang="en-US" sz="2800" b="1">
                <a:solidFill>
                  <a:srgbClr val="FFFF00"/>
                </a:solidFill>
                <a:latin typeface="Times" pitchFamily="18" charset="0"/>
              </a:rPr>
              <a:t>reactions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"/>
            <a:ext cx="40068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09600" y="2590800"/>
            <a:ext cx="2030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111" tIns="47055" rIns="94111" bIns="47055">
            <a:spAutoFit/>
          </a:bodyPr>
          <a:lstStyle/>
          <a:p>
            <a:pPr defTabSz="941388" eaLnBrk="0" hangingPunct="0"/>
            <a:r>
              <a:rPr lang="en-US" sz="2400" b="1">
                <a:solidFill>
                  <a:srgbClr val="FFFF00"/>
                </a:solidFill>
                <a:latin typeface="Times" pitchFamily="18" charset="0"/>
              </a:rPr>
              <a:t>show only</a:t>
            </a:r>
          </a:p>
          <a:p>
            <a:pPr defTabSz="941388" eaLnBrk="0" hangingPunct="0"/>
            <a:r>
              <a:rPr lang="en-US" sz="2400" b="1">
                <a:solidFill>
                  <a:srgbClr val="FFFF00"/>
                </a:solidFill>
                <a:latin typeface="Times" pitchFamily="18" charset="0"/>
              </a:rPr>
              <a:t>60-70%</a:t>
            </a:r>
          </a:p>
          <a:p>
            <a:pPr defTabSz="941388" eaLnBrk="0" hangingPunct="0"/>
            <a:r>
              <a:rPr lang="en-US" sz="2400" b="1">
                <a:solidFill>
                  <a:srgbClr val="FFFF00"/>
                </a:solidFill>
                <a:latin typeface="Times" pitchFamily="18" charset="0"/>
              </a:rPr>
              <a:t>of the</a:t>
            </a:r>
          </a:p>
          <a:p>
            <a:pPr defTabSz="941388" eaLnBrk="0" hangingPunct="0"/>
            <a:r>
              <a:rPr lang="en-US" sz="2400" b="1">
                <a:solidFill>
                  <a:srgbClr val="FFFF00"/>
                </a:solidFill>
                <a:latin typeface="Times" pitchFamily="18" charset="0"/>
              </a:rPr>
              <a:t>expected</a:t>
            </a:r>
          </a:p>
          <a:p>
            <a:pPr defTabSz="941388" eaLnBrk="0" hangingPunct="0"/>
            <a:r>
              <a:rPr lang="en-US" sz="2400" b="1">
                <a:solidFill>
                  <a:srgbClr val="FFFF00"/>
                </a:solidFill>
                <a:latin typeface="Times" pitchFamily="18" charset="0"/>
              </a:rPr>
              <a:t>single-particle</a:t>
            </a:r>
          </a:p>
          <a:p>
            <a:pPr defTabSz="941388" eaLnBrk="0" hangingPunct="0"/>
            <a:r>
              <a:rPr lang="en-US" sz="2400" b="1">
                <a:solidFill>
                  <a:srgbClr val="FFFF00"/>
                </a:solidFill>
                <a:latin typeface="Times" pitchFamily="18" charset="0"/>
              </a:rPr>
              <a:t>strength.</a:t>
            </a: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3124200" y="4267200"/>
            <a:ext cx="3738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" pitchFamily="18" charset="0"/>
                <a:ea typeface="Osaka" pitchFamily="-97" charset="-128"/>
              </a:rPr>
              <a:t>L. Lapikas,  Nucl. Phys. A553, 297c (1993)</a:t>
            </a:r>
            <a:endParaRPr lang="en-US" sz="1600" b="1">
              <a:latin typeface="Times" pitchFamily="18" charset="0"/>
              <a:ea typeface="Osaka" pitchFamily="-97" charset="-128"/>
            </a:endParaRPr>
          </a:p>
        </p:txBody>
      </p:sp>
      <p:pic>
        <p:nvPicPr>
          <p:cNvPr id="34824" name="Picture 9" descr="c12_mom_distr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2025" y="4648200"/>
            <a:ext cx="1831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228600" y="5715000"/>
            <a:ext cx="4773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2400" b="1">
                <a:solidFill>
                  <a:srgbClr val="FF0000"/>
                </a:solidFill>
                <a:ea typeface="ＭＳ Ｐゴシック" pitchFamily="34" charset="-128"/>
              </a:rPr>
              <a:t>Correlations Between Nucleons</a:t>
            </a:r>
          </a:p>
          <a:p>
            <a:pPr algn="l" defTabSz="457200"/>
            <a:r>
              <a:rPr lang="en-US" sz="2400" b="1">
                <a:solidFill>
                  <a:srgbClr val="FF0000"/>
                </a:solidFill>
                <a:ea typeface="ＭＳ Ｐゴシック" pitchFamily="34" charset="-128"/>
              </a:rPr>
              <a:t> SRC and LRC</a:t>
            </a:r>
          </a:p>
        </p:txBody>
      </p:sp>
      <p:pic>
        <p:nvPicPr>
          <p:cNvPr id="348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5" y="4953000"/>
            <a:ext cx="1346200" cy="1905000"/>
          </a:xfrm>
          <a:prstGeom prst="rect">
            <a:avLst/>
          </a:prstGeom>
          <a:noFill/>
          <a:ln w="18360">
            <a:noFill/>
            <a:round/>
            <a:headEnd/>
            <a:tailEnd type="triangle" w="med" len="med"/>
          </a:ln>
        </p:spPr>
      </p:pic>
      <p:sp>
        <p:nvSpPr>
          <p:cNvPr id="34828" name="TextBox 4"/>
          <p:cNvSpPr txBox="1">
            <a:spLocks noChangeArrowheads="1"/>
          </p:cNvSpPr>
          <p:nvPr/>
        </p:nvSpPr>
        <p:spPr bwMode="auto">
          <a:xfrm>
            <a:off x="4572000" y="4648200"/>
            <a:ext cx="2816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1200">
                <a:latin typeface="Calibri" pitchFamily="34" charset="0"/>
                <a:ea typeface="ＭＳ Ｐゴシック" pitchFamily="34" charset="-128"/>
              </a:rPr>
              <a:t>Benhar et al., Phys. Lett. </a:t>
            </a:r>
            <a:r>
              <a:rPr lang="en-US" sz="1200" b="1">
                <a:latin typeface="Calibri" pitchFamily="34" charset="0"/>
                <a:ea typeface="ＭＳ Ｐゴシック" pitchFamily="34" charset="-128"/>
              </a:rPr>
              <a:t>B</a:t>
            </a:r>
            <a:r>
              <a:rPr lang="en-US" sz="1200">
                <a:latin typeface="Calibri" pitchFamily="34" charset="0"/>
                <a:ea typeface="ＭＳ Ｐゴシック" pitchFamily="34" charset="-128"/>
              </a:rPr>
              <a:t> 177 (1986) 135.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The inclusive A(e,e’) measurements</a:t>
            </a:r>
          </a:p>
        </p:txBody>
      </p:sp>
      <p:pic>
        <p:nvPicPr>
          <p:cNvPr id="1029" name="Picture 4" descr="fe_he3_mom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762000"/>
            <a:ext cx="19240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3810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800" b="1" dirty="0"/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At high nucleon momentum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distributions are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similar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in shape for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light and heavy nuclei: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SCALING.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676400"/>
            <a:ext cx="563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800" b="1"/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Can be explained by 2N-SRC dominance. </a:t>
            </a:r>
            <a:endParaRPr lang="en-US" sz="240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57200" y="24384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800" b="1"/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Within the  2N-SRC dominance picture one can get the probability of 2N-SRC in any nucleus, from the scaling factor. </a:t>
            </a:r>
            <a:endParaRPr lang="en-US" sz="2400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04800" y="4648200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But: For fixed high Q</a:t>
            </a:r>
            <a:r>
              <a:rPr lang="en-US" sz="2400" b="1" baseline="30000" dirty="0"/>
              <a:t>2</a:t>
            </a:r>
            <a:r>
              <a:rPr lang="en-US" sz="2400" b="1" dirty="0"/>
              <a:t> and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B</a:t>
            </a:r>
            <a:r>
              <a:rPr lang="en-US" sz="2400" b="1" dirty="0"/>
              <a:t>&gt;1,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B</a:t>
            </a:r>
            <a:r>
              <a:rPr lang="en-US" sz="2400" b="1" dirty="0"/>
              <a:t> determines a minimum p</a:t>
            </a:r>
            <a:r>
              <a:rPr lang="en-US" sz="2400" b="1" baseline="-25000" dirty="0"/>
              <a:t>i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81000" y="37338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In A(e,e’) the momentum of the struck proton (p</a:t>
            </a:r>
            <a:r>
              <a:rPr lang="en-US" sz="2400" b="1" baseline="-25000">
                <a:solidFill>
                  <a:schemeClr val="accent2"/>
                </a:solidFill>
              </a:rPr>
              <a:t>i</a:t>
            </a:r>
            <a:r>
              <a:rPr lang="en-US" sz="2400" b="1">
                <a:solidFill>
                  <a:schemeClr val="accent2"/>
                </a:solidFill>
              </a:rPr>
              <a:t>) is unknown.</a:t>
            </a:r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 flipV="1">
            <a:off x="8077200" y="5867400"/>
            <a:ext cx="0" cy="3048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48400" y="3657600"/>
            <a:ext cx="2133600" cy="1981200"/>
            <a:chOff x="960" y="1632"/>
            <a:chExt cx="1584" cy="1440"/>
          </a:xfrm>
        </p:grpSpPr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>
              <a:off x="1680" y="2208"/>
              <a:ext cx="864" cy="86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1738" y="2328"/>
              <a:ext cx="384" cy="384"/>
            </a:xfrm>
            <a:prstGeom prst="ellipse">
              <a:avLst/>
            </a:prstGeom>
            <a:solidFill>
              <a:srgbClr val="808080">
                <a:alpha val="50195"/>
              </a:srgbClr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1930" y="2280"/>
              <a:ext cx="384" cy="384"/>
            </a:xfrm>
            <a:prstGeom prst="ellipse">
              <a:avLst/>
            </a:prstGeom>
            <a:solidFill>
              <a:srgbClr val="808080">
                <a:alpha val="50195"/>
              </a:srgbClr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047" name="Line 18"/>
            <p:cNvSpPr>
              <a:spLocks noChangeShapeType="1"/>
            </p:cNvSpPr>
            <p:nvPr/>
          </p:nvSpPr>
          <p:spPr bwMode="auto">
            <a:xfrm>
              <a:off x="970" y="1944"/>
              <a:ext cx="672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19"/>
            <p:cNvSpPr>
              <a:spLocks noChangeShapeType="1"/>
            </p:cNvSpPr>
            <p:nvPr/>
          </p:nvSpPr>
          <p:spPr bwMode="auto">
            <a:xfrm flipV="1">
              <a:off x="1642" y="1800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0"/>
            <p:cNvSpPr>
              <a:spLocks noChangeShapeType="1"/>
            </p:cNvSpPr>
            <p:nvPr/>
          </p:nvSpPr>
          <p:spPr bwMode="auto">
            <a:xfrm>
              <a:off x="1642" y="2136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1"/>
            <p:cNvSpPr>
              <a:spLocks noChangeShapeType="1"/>
            </p:cNvSpPr>
            <p:nvPr/>
          </p:nvSpPr>
          <p:spPr bwMode="auto">
            <a:xfrm flipH="1" flipV="1">
              <a:off x="2122" y="2136"/>
              <a:ext cx="0" cy="33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2"/>
            <p:cNvSpPr>
              <a:spLocks noChangeShapeType="1"/>
            </p:cNvSpPr>
            <p:nvPr/>
          </p:nvSpPr>
          <p:spPr bwMode="auto">
            <a:xfrm>
              <a:off x="1930" y="2520"/>
              <a:ext cx="0" cy="33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Text Box 23"/>
            <p:cNvSpPr txBox="1">
              <a:spLocks noChangeArrowheads="1"/>
            </p:cNvSpPr>
            <p:nvPr/>
          </p:nvSpPr>
          <p:spPr bwMode="auto">
            <a:xfrm>
              <a:off x="960" y="1728"/>
              <a:ext cx="21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53" name="Text Box 24"/>
            <p:cNvSpPr txBox="1">
              <a:spLocks noChangeArrowheads="1"/>
            </p:cNvSpPr>
            <p:nvPr/>
          </p:nvSpPr>
          <p:spPr bwMode="auto">
            <a:xfrm>
              <a:off x="2111" y="1632"/>
              <a:ext cx="23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400" b="1" baseline="30000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</a:p>
          </p:txBody>
        </p:sp>
        <p:sp>
          <p:nvSpPr>
            <p:cNvPr id="1054" name="Text Box 25"/>
            <p:cNvSpPr txBox="1">
              <a:spLocks noChangeArrowheads="1"/>
            </p:cNvSpPr>
            <p:nvPr/>
          </p:nvSpPr>
          <p:spPr bwMode="auto">
            <a:xfrm>
              <a:off x="1712" y="2028"/>
              <a:ext cx="231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055" name="Oval 26"/>
            <p:cNvSpPr>
              <a:spLocks noChangeArrowheads="1"/>
            </p:cNvSpPr>
            <p:nvPr/>
          </p:nvSpPr>
          <p:spPr bwMode="auto">
            <a:xfrm rot="-925330">
              <a:off x="1690" y="2280"/>
              <a:ext cx="672" cy="43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056" name="Text Box 27"/>
            <p:cNvSpPr txBox="1">
              <a:spLocks noChangeArrowheads="1"/>
            </p:cNvSpPr>
            <p:nvPr/>
          </p:nvSpPr>
          <p:spPr bwMode="auto">
            <a:xfrm>
              <a:off x="2064" y="1920"/>
              <a:ext cx="43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chemeClr val="hlink"/>
                  </a:solidFill>
                </a:rPr>
                <a:t>p</a:t>
              </a:r>
              <a:r>
                <a:rPr lang="en-US" sz="2400" b="1" baseline="-25000">
                  <a:solidFill>
                    <a:schemeClr val="hlink"/>
                  </a:solidFill>
                </a:rPr>
                <a:t>i</a:t>
              </a:r>
            </a:p>
          </p:txBody>
        </p:sp>
      </p:grpSp>
      <p:pic>
        <p:nvPicPr>
          <p:cNvPr id="19484" name="Picture 28" descr="theor_ratios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410200"/>
            <a:ext cx="12112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5667375"/>
            <a:ext cx="19050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/>
              <a:t>Prediction by Frankfurt, Sargsian, and Strikman:</a:t>
            </a:r>
          </a:p>
        </p:txBody>
      </p:sp>
      <p:pic>
        <p:nvPicPr>
          <p:cNvPr id="1039" name="Picture 30" descr="c12_mom_distr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2025" y="762000"/>
            <a:ext cx="1831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410200" y="685800"/>
            <a:ext cx="2209800" cy="2303463"/>
            <a:chOff x="2544" y="1056"/>
            <a:chExt cx="1392" cy="1451"/>
          </a:xfrm>
        </p:grpSpPr>
        <p:pic>
          <p:nvPicPr>
            <p:cNvPr id="1042" name="Picture 3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1056"/>
              <a:ext cx="1392" cy="14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aphicFrame>
          <p:nvGraphicFramePr>
            <p:cNvPr id="1026" name="Object 35"/>
            <p:cNvGraphicFramePr>
              <a:graphicFrameLocks noChangeAspect="1"/>
            </p:cNvGraphicFramePr>
            <p:nvPr/>
          </p:nvGraphicFramePr>
          <p:xfrm>
            <a:off x="3132" y="1488"/>
            <a:ext cx="743" cy="145"/>
          </p:xfrm>
          <a:graphic>
            <a:graphicData uri="http://schemas.openxmlformats.org/presentationml/2006/ole">
              <p:oleObj spid="_x0000_s4098" name="Equation" r:id="rId9" imgW="1104840" imgH="215640" progId="Equation.3">
                <p:embed/>
              </p:oleObj>
            </a:graphicData>
          </a:graphic>
        </p:graphicFrame>
        <p:sp>
          <p:nvSpPr>
            <p:cNvPr id="1043" name="Text Box 36"/>
            <p:cNvSpPr txBox="1">
              <a:spLocks noChangeArrowheads="1"/>
            </p:cNvSpPr>
            <p:nvPr/>
          </p:nvSpPr>
          <p:spPr bwMode="auto">
            <a:xfrm>
              <a:off x="2736" y="1968"/>
              <a:ext cx="8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Adapted from</a:t>
              </a:r>
            </a:p>
            <a:p>
              <a:pPr algn="l"/>
              <a:r>
                <a:rPr lang="en-US" sz="1400"/>
                <a:t> Ciofi degli Atti</a:t>
              </a:r>
              <a:r>
                <a:rPr lang="en-US"/>
                <a:t> 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029200" y="4419600"/>
          <a:ext cx="1122218" cy="685800"/>
        </p:xfrm>
        <a:graphic>
          <a:graphicData uri="http://schemas.openxmlformats.org/presentationml/2006/ole">
            <p:oleObj spid="_x0000_s4099" name="Equation" r:id="rId10" imgW="685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953000" y="4495800"/>
            <a:ext cx="39624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953000" y="3733800"/>
            <a:ext cx="4191000" cy="762000"/>
          </a:xfrm>
          <a:prstGeom prst="rect">
            <a:avLst/>
          </a:prstGeom>
          <a:solidFill>
            <a:srgbClr val="F4F6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3421063"/>
            <a:ext cx="312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</a:t>
            </a:r>
            <a:endParaRPr lang="en-US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752600" y="1828800"/>
          <a:ext cx="1204913" cy="304800"/>
        </p:xfrm>
        <a:graphic>
          <a:graphicData uri="http://schemas.openxmlformats.org/presentationml/2006/ole">
            <p:oleObj spid="_x0000_s195586" name="משוואה" r:id="rId4" imgW="888840" imgH="228600" progId="Equation.3">
              <p:embed/>
            </p:oleObj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029200" y="19812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“scaling</a:t>
            </a:r>
            <a:r>
              <a:rPr lang="en-US" b="1" dirty="0" smtClean="0">
                <a:solidFill>
                  <a:schemeClr val="bg1"/>
                </a:solidFill>
              </a:rPr>
              <a:t>”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K. Sh.  Egiyan et al. PRL. 96, 082501 (2006)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029200" y="45720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probabilities for 3-nucleon SRC are smaller by one order of  magnitude relative to the 2N SRC.</a:t>
            </a:r>
          </a:p>
        </p:txBody>
      </p:sp>
      <p:pic>
        <p:nvPicPr>
          <p:cNvPr id="4107" name="Picture 11" descr="fch_ratios_x3_bl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085850"/>
            <a:ext cx="492918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352800" y="228600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352800" y="37338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3581400" y="525780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209800" y="5638800"/>
            <a:ext cx="914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2209800" y="3962400"/>
            <a:ext cx="914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2209800" y="24384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838200" y="228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JLab. CLAS A(</a:t>
            </a:r>
            <a:r>
              <a:rPr lang="en-GB" sz="2400" dirty="0" err="1">
                <a:solidFill>
                  <a:srgbClr val="FF0000"/>
                </a:solidFill>
              </a:rPr>
              <a:t>e,e</a:t>
            </a:r>
            <a:r>
              <a:rPr lang="en-GB" sz="2400" dirty="0">
                <a:solidFill>
                  <a:srgbClr val="FF0000"/>
                </a:solidFill>
              </a:rPr>
              <a:t>') Result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57200" y="762000"/>
            <a:ext cx="4667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K. Sh.  Egiyan et al. PRC 68, 014313 (2003)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035550" y="3962400"/>
            <a:ext cx="410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For </a:t>
            </a:r>
            <a:r>
              <a:rPr lang="en-US" sz="1600" b="1" baseline="30000"/>
              <a:t>12</a:t>
            </a:r>
            <a:r>
              <a:rPr lang="en-US" sz="1600" b="1"/>
              <a:t>C 2N-SRC (np, pp, nn)  = 20 ± 4.5%.</a:t>
            </a: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921250" y="5638800"/>
            <a:ext cx="39180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 dirty="0"/>
              <a:t>More r(</a:t>
            </a:r>
            <a:r>
              <a:rPr lang="en-US" u="sng" dirty="0" err="1"/>
              <a:t>A,d</a:t>
            </a:r>
            <a:r>
              <a:rPr lang="en-US" u="sng" dirty="0"/>
              <a:t>) data:</a:t>
            </a:r>
          </a:p>
          <a:p>
            <a:pPr algn="l"/>
            <a:r>
              <a:rPr lang="en-US" b="1" dirty="0"/>
              <a:t>SLAC</a:t>
            </a:r>
            <a:r>
              <a:rPr lang="en-US" dirty="0"/>
              <a:t>   D. Day et al. PRL 59,427(1987) </a:t>
            </a:r>
          </a:p>
          <a:p>
            <a:r>
              <a:rPr lang="en-US" b="1" dirty="0"/>
              <a:t>JLab.</a:t>
            </a:r>
            <a:r>
              <a:rPr lang="en-US" dirty="0"/>
              <a:t>   Hall </a:t>
            </a:r>
            <a:r>
              <a:rPr lang="en-US" dirty="0" smtClean="0"/>
              <a:t>C     </a:t>
            </a:r>
            <a:r>
              <a:rPr lang="en-US" dirty="0" smtClean="0">
                <a:latin typeface="Calibri" pitchFamily="34" charset="0"/>
              </a:rPr>
              <a:t>N. </a:t>
            </a:r>
            <a:r>
              <a:rPr lang="en-US" dirty="0" err="1" smtClean="0">
                <a:latin typeface="Calibri" pitchFamily="34" charset="0"/>
              </a:rPr>
              <a:t>Fomin</a:t>
            </a:r>
            <a:r>
              <a:rPr lang="en-US" dirty="0" smtClean="0">
                <a:latin typeface="Calibri" pitchFamily="34" charset="0"/>
              </a:rPr>
              <a:t> et al.  </a:t>
            </a:r>
          </a:p>
          <a:p>
            <a:r>
              <a:rPr lang="en-US" dirty="0" smtClean="0">
                <a:latin typeface="Calibri" pitchFamily="34" charset="0"/>
              </a:rPr>
              <a:t>                            PRL 108:092502, 2012.  </a:t>
            </a:r>
          </a:p>
          <a:p>
            <a:pPr algn="l"/>
            <a:endParaRPr lang="en-US" dirty="0"/>
          </a:p>
        </p:txBody>
      </p:sp>
      <p:graphicFrame>
        <p:nvGraphicFramePr>
          <p:cNvPr id="23" name="Group 5"/>
          <p:cNvGraphicFramePr>
            <a:graphicFrameLocks/>
          </p:cNvGraphicFramePr>
          <p:nvPr/>
        </p:nvGraphicFramePr>
        <p:xfrm>
          <a:off x="6781800" y="1066800"/>
          <a:ext cx="1905000" cy="2607945"/>
        </p:xfrm>
        <a:graphic>
          <a:graphicData uri="http://schemas.openxmlformats.org/drawingml/2006/table">
            <a:tbl>
              <a:tblPr/>
              <a:tblGrid>
                <a:gridCol w="609600"/>
                <a:gridCol w="1295400"/>
              </a:tblGrid>
              <a:tr h="434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3.47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4.03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4.95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5.48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5.43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781800" y="762000"/>
            <a:ext cx="19050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A/d</a:t>
            </a: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0" y="9906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triple – coincidence measurement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800600" y="3352800"/>
            <a:ext cx="4572000" cy="3505200"/>
            <a:chOff x="3504" y="2304"/>
            <a:chExt cx="2400" cy="2016"/>
          </a:xfrm>
        </p:grpSpPr>
        <p:sp>
          <p:nvSpPr>
            <p:cNvPr id="22561" name="Rectangle 33"/>
            <p:cNvSpPr>
              <a:spLocks noChangeArrowheads="1"/>
            </p:cNvSpPr>
            <p:nvPr/>
          </p:nvSpPr>
          <p:spPr bwMode="auto">
            <a:xfrm>
              <a:off x="3648" y="2352"/>
              <a:ext cx="2112" cy="33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4368" y="2448"/>
              <a:ext cx="234" cy="2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3" name="Picture 35" descr="sciencefig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617"/>
              <a:ext cx="2112" cy="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3504" y="2304"/>
              <a:ext cx="24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E01-015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</a:rPr>
                <a:t>, </a:t>
              </a:r>
              <a:r>
                <a:rPr lang="en-US" sz="2800" b="1" dirty="0" smtClean="0">
                  <a:latin typeface="Times New Roman" pitchFamily="18" charset="0"/>
                </a:rPr>
                <a:t>E07-006 </a:t>
              </a:r>
              <a:r>
                <a:rPr lang="en-US" sz="3200" b="1" dirty="0">
                  <a:latin typeface="Times New Roman" pitchFamily="18" charset="0"/>
                </a:rPr>
                <a:t>/ </a:t>
              </a:r>
              <a:r>
                <a:rPr lang="en-US" sz="2800" b="1" dirty="0" smtClean="0">
                  <a:latin typeface="Times New Roman" pitchFamily="18" charset="0"/>
                </a:rPr>
                <a:t>Hall A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80955" name="Text Box 59"/>
          <p:cNvSpPr txBox="1">
            <a:spLocks noChangeArrowheads="1"/>
          </p:cNvSpPr>
          <p:nvPr/>
        </p:nvSpPr>
        <p:spPr bwMode="auto">
          <a:xfrm>
            <a:off x="5257800" y="38100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Times New Roman" pitchFamily="18" charset="0"/>
              </a:rPr>
              <a:t>(CLAS/Hall B)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3352800" y="1752600"/>
            <a:ext cx="565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1" i="1">
                <a:latin typeface="Times New Roman" pitchFamily="18" charset="0"/>
              </a:rPr>
              <a:t>K 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1905000" y="3962400"/>
            <a:ext cx="565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1" i="1">
                <a:latin typeface="Times New Roman" pitchFamily="18" charset="0"/>
              </a:rPr>
              <a:t>K 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 flipV="1">
            <a:off x="3505200" y="1828800"/>
            <a:ext cx="2000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 flipV="1">
            <a:off x="2057400" y="4038600"/>
            <a:ext cx="2016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0932" name="AutoShape 4" descr="data:image/jpeg;base64,/9j/4AAQSkZJRgABAQAAAQABAAD/2wCEAAkGBwgHBgkIBwgKCgkLDRYPDQwMDRsUFRAWIB0iIiAdHx8kKDQsJCYxJx8fLT0tMTU3Ojo6Iys/RD84QzQ5OjcBCgoKDQwNGg8PGjclHyU3Nzc3Nzc3Nzc3Nzc3Nzc3Nzc3Nzc3Nzc3Nzc3Nzc3Nzc3Nzc3Nzc3Nzc3Nzc3Nzc3N//AABEIAGMARgMBEQACEQEDEQH/xAAbAAABBQEBAAAAAAAAAAAAAAAAAQQFBgcDAv/EADQQAAEDAwIEBAMIAgMAAAAAAAECAwQABRESIQYTMVEiQWFxFCMyBxUkUoGRobFC8DNicv/EABoBAQACAwEAAAAAAAAAAAAAAAAEBQECAwb/xAAzEQABBAAEAwUHBAMBAAAAAAABAAIDEQQSITETQVEFYcHR8CIycYGRobEGQuHxIzNiFP/aAAwDAQACEQMRAD8A3GiIoig+KuJYnDkNLj45sh3IZYB3We57AeZrR7w0KPiMQ2BtlUeQ7e74FSJFxiSWlbphw7h8PpHYggEn3NRjKSevzUO5pdbBHQGlWbjbFNvfgrbOiyEnxFt9Th/QaQf5rmJadSiva5p9lpB7jfgp208XTOGJLsWRLkXyFhOla/Aps+eCrJV2wTjbY1IbKBpdru3GcE5Tbh1WpWq4xrtAZmwnOYy6MpPmO4PYiu4IIsK0Y9r2hzdk7rK3RREURIaIsSkXxd54tkTzHYltai3Hafb1p5YPhwO56+5NQMRJQsqiMplxJNWFa3UNux0qcsYjqxstlKkAfoQRVc92cf6vmLViQK1bS8IZEaAXo7rqHJOphaQnSNOATg537fvWrc8UeYXZ06fFMtNsc16+44EuAQhGloHBdCQXZC8fQ2D9I9f3qTBRb3fdx6DuWDCxzdv5Xj7OXJNpvUyzSB8l0KW3g5Sl1GnWkHzOFDPtVhA4+6VxwWaKR0Z29WtHqSrNFERRE0uxWm1TFN/WGFlOO+k4rB2Wrtis++x+HBYtZnvlv4yS4pDOrqEJx09zn9hUUSQtcA4jMdlF7Pwx4ZlA+asxvsp+G5pCWXwsY0jPhOe/nVBJ23K6B1DK4EfT58/NehGBjbIL1FJ5OZkXa0saHQgEansDJVjyA96tWOfjcIx4O+/jXzVXiY6eWhV2JCujL6G48dxt51BCXFg/JSTuc9Aevr6b1FhhmDxQon7DzUQNeNlxsxjtcQ2yQ/NaeJSuPEjw922QdeVLUrGSooWOmSQT0FWUHs0D9lLZ2XO0ulk0yjb6eYtaFU1YRREURIQCCCMg+VEVHctLVuWm2W6NyWooUplIWSVJJ1HruSCT/oryfajZJMQWBurRY7x5jVW+CEcMArY/Y/yn8OMhYbfWctvZQ4fyL7/0agxQskLJXm2vtp/5cdj+CFmWUttg3Go7wu76GlWiXDmzHobTQK3HWV6VBCd1DOOmx6b4NWfYc+RsmClNOaT9OfroVwt3GbJG0OJ5HXXkqRHjPXeGGLY666ypch+NE+Ow5GSdCWnVknOkEKVjOfF0NXFZhodNee3Qq5fK3DyZpQAfZBOXR25c0ab6gX3bhWyy2mKm5tuiO0/IZeeeVMLelXzFKOB6DXjrv1xUPC44YjFcOFttF27yVViZX8Ki4gENGX4ADw8Fbqu1VIoiKIkoiYXSCqRy346tMlk5Qe/oarsfg3TgSRGnt2PgpEEwZbXe6d1EfEBLjieUUczZ1o9AruK8jiMU1j3scyg7Rzeh5OH59BTuGSAbutj3d6CpSzqUcnGM9x61VPxkr5RNdOHP4c1sGgClyiQ2WSpmFHYY5yhrDLKW9Z/7aQM1OGPxuOIwwPvdBV/Gkkd+95JrqSfpassSOiM0G0D3Pc9695g8JHhIhEz+z1VVJIZHZiu9SloiiIoiSiJaIoC/6EzWEYw682stkf5lG5T74OR/5V6VQdudnDER8Vg9ofcetlJwuIDHiN2x/Kjkv7V4QsKtSxSdiTzX1u+SBge5r0v6aw1zulP7R+f6ULGnK0N6qdr2qrkURIaIloiSiJaIqd9pK3GodsfjL0SGZyXG1diEq/jpmo2JkyAFQ8ZmDWlp1vzTN91KuW+ynS0+gOIT+Xun9CCK8bj8K2Ob2PddqPL5FepwMwnhDufNWDhRYWxI7hY/qrj9PANbIPgonaQp7fgp2vRqtRREURFESURMZN2ix5aIpVrdUrSoIwdHqrfbrRFQvtCuyJN3t8VtXykMl731HAP7J/mqzEu4ozDavz6CrMZL/laz5pzagJ9tcjN4L7XzWR+YY8Sf4BqqfFx4zF+4ajxHirfsrFCJ9OOhTzhm4piTy28dLT3hJP8Airyrl2XOIJ6ds7TyV5j8OZIszdwrvXrV59FERRECiIPSiLK+PJfEUC4SFOxUItjish+K3stI6BxXXI9cA1EnY5wIJ0VZjJMQw6D2VXuMXFSHLbe43jiSYjbetO4bdQMKQex8/XesZBlHwUXFtLw2VvRcLbf1xlIWhZQtJylQ8jUN+G1sLnHiyzdTznGdsleK4wHRIPV2IoDWfVJ2zXOTBMmNyDXqNPtsrnDfqF8QDatXrg6bOmMKU7Dlx4QThlU0gOK9kgfT6k9sVZYWJ0TMpcSO9SDif/Qc+TL66KyVKRFEXISGTsHUE+ihREfEM7/Nb26+IbUWLXpS0DZSkjbOCfKiymhh2wIezGiBDoHOy2nCx5au/wCtKWuVvRMDwxw0FgfdFuClbgclIz7Ctcjei58CI/tCexLbaYAK4cKFHwcFTTSU7+4rIAGwWzY2N90AJ8FJKdQII65rK6Lyl9pQylxBGM5Ch0oiVLiFkhC0qI6gHNEWZWfgS4QOHbK38HHE9u7xpMoIQ2lSGm3FE5WN17HO5J3wKlOmDnk8qK4sYQ0Wm6OArr90iEbdCWqbNdcmayhvDIUtSEqcSCtWVFCsYONONqzxhmu9tkyOqlL3Dh++XKy8PiXFQue02qDcdTqd2F6Q4vOd8hsHHXxVoHtDnVtuFkhxAUfB4OusZmM/OtbU9ESWhCoJdQefHaY5TSvEdJIJUrCiOp862MrSdDXnawGO5pqeAbyVMuuRI6gxHZ5bAUhWkCY46WULO6CltQAUMdMdK247dvW3mmQlS8qx3l7h65Wddn5gXdVTUKU+1oebMsOacE7Eoz128q5h7Q4OvlX2WxBqqXtXClyXw/eI0eHHiNS57clm1Jew3yk6NbZKRhOvSrIGRv704jcwJ6bpRpcrtYbi8l9208NNw0S7XJtxipdZb5KnCnDitJ0lOxzgk7DasteB7zr1BWpabsBJA+zj4qVNduj7sX8QeSuGUoccRy2k5Lg305QfAfehnoClnhk7rRxUZdUURVLj6fNimzx4JfSZU0IVyHQ2pexwgKOwye/auM10AFGxDnDLl6phaeKri8qLbnFsfHBx1mUp5P8AxqRvnwnB8IPTqRUbiz6NFX3rWOcupp3TyHxZJmB1qMwyuUtJXFRq+oA7gjP1YBONv6zpHi5X2ABfJdBNe26jLrxj+GjuMvOfEoakpfSAW9DgbJGU7g4P9VvxXuDTeut8vNcpMSALHf8AhXHhpa3eHbY666p1xyI0tTizkqJSDkmpcV5Be6kQm42k9ApKui6IoiQURLREzutrg3iGqJc4yJDBOdC/I9wRuD7VggEUVq5jXinJrG4assVphqPb2W0MLLiAnI8RTpJP5ttt81rkb0WoiYKobIZ4bszDYQzb2UYOQoZ1DbH1dfPvWBEwbBBEwbBeU8LWNLLTItzPLb1lIOT9adKsnO+U7b5rORu1LAhjAqk/t0CLbITUOAylmO0MIbT5b5PX1JrYADQLdrQ0UNk5rK2RRF//2Q=="/>
          <p:cNvSpPr>
            <a:spLocks noChangeAspect="1" noChangeArrowheads="1"/>
          </p:cNvSpPr>
          <p:nvPr/>
        </p:nvSpPr>
        <p:spPr bwMode="auto">
          <a:xfrm>
            <a:off x="0" y="-136525"/>
            <a:ext cx="60960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0934" name="Picture 6" descr="http://media.melty.fr/article-1940842-ajust_930-f1386267380/logo-du-mondial-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24475"/>
            <a:ext cx="1092588" cy="1533525"/>
          </a:xfrm>
          <a:prstGeom prst="rect">
            <a:avLst/>
          </a:prstGeom>
          <a:noFill/>
        </p:spPr>
      </p:pic>
      <p:pic>
        <p:nvPicPr>
          <p:cNvPr id="380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219200"/>
            <a:ext cx="272810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50" name="Oval 22" descr="נייר עיתון"/>
          <p:cNvSpPr>
            <a:spLocks noChangeArrowheads="1"/>
          </p:cNvSpPr>
          <p:nvPr/>
        </p:nvSpPr>
        <p:spPr bwMode="auto">
          <a:xfrm>
            <a:off x="1600200" y="1676400"/>
            <a:ext cx="3125788" cy="3063875"/>
          </a:xfrm>
          <a:prstGeom prst="ellips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0" y="1447800"/>
            <a:ext cx="1339850" cy="1897063"/>
            <a:chOff x="3984" y="1920"/>
            <a:chExt cx="864" cy="1248"/>
          </a:xfrm>
          <a:solidFill>
            <a:schemeClr val="accent1">
              <a:lumMod val="75000"/>
            </a:schemeClr>
          </a:solidFill>
        </p:grpSpPr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3984" y="2448"/>
              <a:ext cx="672" cy="720"/>
            </a:xfrm>
            <a:prstGeom prst="ellipse">
              <a:avLst/>
            </a:prstGeom>
            <a:grp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AutoShape 25"/>
            <p:cNvSpPr>
              <a:spLocks noChangeArrowheads="1"/>
            </p:cNvSpPr>
            <p:nvPr/>
          </p:nvSpPr>
          <p:spPr bwMode="auto">
            <a:xfrm rot="2051771">
              <a:off x="4512" y="1920"/>
              <a:ext cx="336" cy="624"/>
            </a:xfrm>
            <a:prstGeom prst="upArrow">
              <a:avLst>
                <a:gd name="adj1" fmla="val 50000"/>
                <a:gd name="adj2" fmla="val 46429"/>
              </a:avLst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 rot="10567574">
            <a:off x="2286000" y="3200400"/>
            <a:ext cx="1339850" cy="1897063"/>
            <a:chOff x="3984" y="1920"/>
            <a:chExt cx="864" cy="1248"/>
          </a:xfrm>
        </p:grpSpPr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3984" y="2448"/>
              <a:ext cx="672" cy="72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AutoShape 28"/>
            <p:cNvSpPr>
              <a:spLocks noChangeArrowheads="1"/>
            </p:cNvSpPr>
            <p:nvPr/>
          </p:nvSpPr>
          <p:spPr bwMode="auto">
            <a:xfrm rot="2051771">
              <a:off x="4512" y="1920"/>
              <a:ext cx="336" cy="624"/>
            </a:xfrm>
            <a:prstGeom prst="upArrow">
              <a:avLst>
                <a:gd name="adj1" fmla="val 50000"/>
                <a:gd name="adj2" fmla="val 4642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09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905000"/>
            <a:ext cx="1371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25" name="AutoShape 29"/>
          <p:cNvSpPr>
            <a:spLocks noChangeArrowheads="1"/>
          </p:cNvSpPr>
          <p:nvPr/>
        </p:nvSpPr>
        <p:spPr bwMode="auto">
          <a:xfrm rot="3227171">
            <a:off x="2122838" y="2387732"/>
            <a:ext cx="214630" cy="2059065"/>
          </a:xfrm>
          <a:prstGeom prst="upArrow">
            <a:avLst>
              <a:gd name="adj1" fmla="val 50000"/>
              <a:gd name="adj2" fmla="val 275000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09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5145336"/>
            <a:ext cx="1981200" cy="17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5181600" y="762000"/>
            <a:ext cx="3962400" cy="2667000"/>
            <a:chOff x="3600" y="480"/>
            <a:chExt cx="2496" cy="1680"/>
          </a:xfrm>
        </p:grpSpPr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600" y="480"/>
              <a:ext cx="2160" cy="16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39"/>
            <p:cNvGrpSpPr>
              <a:grpSpLocks/>
            </p:cNvGrpSpPr>
            <p:nvPr/>
          </p:nvGrpSpPr>
          <p:grpSpPr bwMode="auto">
            <a:xfrm>
              <a:off x="3648" y="672"/>
              <a:ext cx="2448" cy="1466"/>
              <a:chOff x="2208" y="432"/>
              <a:chExt cx="2448" cy="1466"/>
            </a:xfrm>
          </p:grpSpPr>
          <p:sp>
            <p:nvSpPr>
              <p:cNvPr id="32" name="Oval 40"/>
              <p:cNvSpPr>
                <a:spLocks noChangeArrowheads="1"/>
              </p:cNvSpPr>
              <p:nvPr/>
            </p:nvSpPr>
            <p:spPr bwMode="auto">
              <a:xfrm>
                <a:off x="4291" y="1549"/>
                <a:ext cx="119" cy="141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3" name="Picture 41" descr="feynman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08" y="480"/>
                <a:ext cx="1823" cy="1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4291" y="645"/>
                <a:ext cx="12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2521" y="432"/>
                <a:ext cx="1822" cy="5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44"/>
              <p:cNvGrpSpPr>
                <a:grpSpLocks/>
              </p:cNvGrpSpPr>
              <p:nvPr/>
            </p:nvGrpSpPr>
            <p:grpSpPr bwMode="auto">
              <a:xfrm>
                <a:off x="2521" y="636"/>
                <a:ext cx="2135" cy="655"/>
                <a:chOff x="3168" y="2544"/>
                <a:chExt cx="1968" cy="593"/>
              </a:xfrm>
            </p:grpSpPr>
            <p:grpSp>
              <p:nvGrpSpPr>
                <p:cNvPr id="40" name="Group 45"/>
                <p:cNvGrpSpPr>
                  <a:grpSpLocks/>
                </p:cNvGrpSpPr>
                <p:nvPr/>
              </p:nvGrpSpPr>
              <p:grpSpPr bwMode="auto">
                <a:xfrm>
                  <a:off x="3168" y="2784"/>
                  <a:ext cx="1488" cy="240"/>
                  <a:chOff x="1008" y="3216"/>
                  <a:chExt cx="1488" cy="240"/>
                </a:xfrm>
              </p:grpSpPr>
              <p:sp>
                <p:nvSpPr>
                  <p:cNvPr id="4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312"/>
                    <a:ext cx="768" cy="0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312"/>
                    <a:ext cx="72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776" y="3216"/>
                    <a:ext cx="720" cy="240"/>
                    <a:chOff x="1776" y="3216"/>
                    <a:chExt cx="720" cy="240"/>
                  </a:xfrm>
                </p:grpSpPr>
                <p:sp>
                  <p:nvSpPr>
                    <p:cNvPr id="48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3312"/>
                      <a:ext cx="72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76" y="3216"/>
                      <a:ext cx="72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670" y="2688"/>
                  <a:ext cx="116" cy="2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4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416" y="2928"/>
                  <a:ext cx="720" cy="2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/>
                    <a:t>p</a:t>
                  </a:r>
                </a:p>
              </p:txBody>
            </p:sp>
            <p:sp>
              <p:nvSpPr>
                <p:cNvPr id="43" name="Rectangle 53"/>
                <p:cNvSpPr>
                  <a:spLocks noChangeArrowheads="1"/>
                </p:cNvSpPr>
                <p:nvPr/>
              </p:nvSpPr>
              <p:spPr bwMode="auto">
                <a:xfrm>
                  <a:off x="4663" y="2544"/>
                  <a:ext cx="181" cy="2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/>
                    <a:t>p</a:t>
                  </a:r>
                </a:p>
              </p:txBody>
            </p:sp>
            <p:sp>
              <p:nvSpPr>
                <p:cNvPr id="44" name="Rectangle 54"/>
                <p:cNvSpPr>
                  <a:spLocks noChangeArrowheads="1"/>
                </p:cNvSpPr>
                <p:nvPr/>
              </p:nvSpPr>
              <p:spPr bwMode="auto">
                <a:xfrm>
                  <a:off x="3656" y="2592"/>
                  <a:ext cx="180" cy="2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/>
                    <a:t>p</a:t>
                  </a:r>
                </a:p>
              </p:txBody>
            </p:sp>
          </p:grpSp>
          <p:grpSp>
            <p:nvGrpSpPr>
              <p:cNvPr id="37" name="Group 55"/>
              <p:cNvGrpSpPr>
                <a:grpSpLocks/>
              </p:cNvGrpSpPr>
              <p:nvPr/>
            </p:nvGrpSpPr>
            <p:grpSpPr bwMode="auto">
              <a:xfrm>
                <a:off x="2729" y="1655"/>
                <a:ext cx="312" cy="231"/>
                <a:chOff x="2400" y="3835"/>
                <a:chExt cx="288" cy="209"/>
              </a:xfrm>
            </p:grpSpPr>
            <p:sp>
              <p:nvSpPr>
                <p:cNvPr id="38" name="Rectangle 56"/>
                <p:cNvSpPr>
                  <a:spLocks noChangeArrowheads="1"/>
                </p:cNvSpPr>
                <p:nvPr/>
              </p:nvSpPr>
              <p:spPr bwMode="auto">
                <a:xfrm>
                  <a:off x="2448" y="3888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00" y="3835"/>
                  <a:ext cx="288" cy="2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</p:grpSp>
        </p:grp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3792" y="528"/>
              <a:ext cx="138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1"/>
              <a:r>
                <a:rPr lang="en-US" sz="3200" b="1" dirty="0">
                  <a:solidFill>
                    <a:schemeClr val="tx2"/>
                  </a:solidFill>
                  <a:latin typeface="Times New Roman" pitchFamily="18" charset="0"/>
                </a:rPr>
                <a:t>EVA / BNL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0"/>
            <a:ext cx="5486400" cy="84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60" b="1" dirty="0">
                <a:solidFill>
                  <a:srgbClr val="FFFF00"/>
                </a:solidFill>
              </a:rPr>
              <a:t>Quasi-Free scattering off a nucleon in a short range correlated pair</a:t>
            </a: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7086600" y="60960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JLab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5" grpId="0"/>
      <p:bldP spid="809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05200" y="1524000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CC"/>
                </a:solidFill>
              </a:rPr>
              <a:t>BNL / EVA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514975" y="1828800"/>
            <a:ext cx="19446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aseline="30000">
                <a:solidFill>
                  <a:schemeClr val="accent2"/>
                </a:solidFill>
              </a:rPr>
              <a:t>12</a:t>
            </a:r>
            <a:r>
              <a:rPr lang="en-US" sz="1400">
                <a:solidFill>
                  <a:schemeClr val="accent2"/>
                </a:solidFill>
              </a:rPr>
              <a:t>C(e,e’pn) / </a:t>
            </a:r>
            <a:r>
              <a:rPr lang="en-US" sz="1400" baseline="30000">
                <a:solidFill>
                  <a:schemeClr val="accent2"/>
                </a:solidFill>
              </a:rPr>
              <a:t>12</a:t>
            </a:r>
            <a:r>
              <a:rPr lang="en-US" sz="1400">
                <a:solidFill>
                  <a:schemeClr val="accent2"/>
                </a:solidFill>
              </a:rPr>
              <a:t>C(e,e’p)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422900" y="4648200"/>
            <a:ext cx="2387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CC0000"/>
                </a:solidFill>
              </a:rPr>
              <a:t>[</a:t>
            </a:r>
            <a:r>
              <a:rPr lang="en-US" sz="1400" baseline="30000">
                <a:solidFill>
                  <a:srgbClr val="CC0000"/>
                </a:solidFill>
              </a:rPr>
              <a:t>12</a:t>
            </a:r>
            <a:r>
              <a:rPr lang="en-US" sz="1400">
                <a:solidFill>
                  <a:srgbClr val="CC0000"/>
                </a:solidFill>
              </a:rPr>
              <a:t>C(e,e’pp)  /  </a:t>
            </a:r>
            <a:r>
              <a:rPr lang="en-US" sz="1400" baseline="30000">
                <a:solidFill>
                  <a:srgbClr val="CC0000"/>
                </a:solidFill>
              </a:rPr>
              <a:t>12</a:t>
            </a:r>
            <a:r>
              <a:rPr lang="en-US" sz="1400">
                <a:solidFill>
                  <a:srgbClr val="CC0000"/>
                </a:solidFill>
              </a:rPr>
              <a:t>C(e,e’p)] / 2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253038" y="3505200"/>
            <a:ext cx="2486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33"/>
                </a:solidFill>
              </a:rPr>
              <a:t>[</a:t>
            </a:r>
            <a:r>
              <a:rPr lang="en-US" sz="1400" baseline="30000">
                <a:solidFill>
                  <a:srgbClr val="339933"/>
                </a:solidFill>
              </a:rPr>
              <a:t>12</a:t>
            </a:r>
            <a:r>
              <a:rPr lang="en-US" sz="1400">
                <a:solidFill>
                  <a:srgbClr val="339933"/>
                </a:solidFill>
              </a:rPr>
              <a:t>C(e,e’pn)  /  </a:t>
            </a:r>
            <a:r>
              <a:rPr lang="en-US" sz="1400" baseline="30000">
                <a:solidFill>
                  <a:srgbClr val="339933"/>
                </a:solidFill>
              </a:rPr>
              <a:t>12</a:t>
            </a:r>
            <a:r>
              <a:rPr lang="en-US" sz="1400">
                <a:solidFill>
                  <a:srgbClr val="339933"/>
                </a:solidFill>
              </a:rPr>
              <a:t>C(e,e’pp)] / 2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590800" y="2133600"/>
            <a:ext cx="2286000" cy="1676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08" name="Picture 8" descr="scince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9419" y="-599281"/>
            <a:ext cx="5821362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714500" y="228600"/>
            <a:ext cx="474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R. Subedi et al., Science 320, 1476 (2008). 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905000"/>
            <a:ext cx="8915400" cy="1600200"/>
            <a:chOff x="96" y="768"/>
            <a:chExt cx="5328" cy="1008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96" y="768"/>
              <a:ext cx="5328" cy="100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1104" y="1392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Why ?</a:t>
              </a: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192" y="816"/>
              <a:ext cx="51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There are 18 ± 5 times more np-SRC than pp-SRC pairs in </a:t>
              </a:r>
              <a:r>
                <a:rPr lang="en-US" sz="2400" b="1" baseline="30000">
                  <a:solidFill>
                    <a:schemeClr val="bg1"/>
                  </a:solidFill>
                </a:rPr>
                <a:t>12</a:t>
              </a:r>
              <a:r>
                <a:rPr lang="en-US" sz="2400" b="1">
                  <a:solidFill>
                    <a:schemeClr val="bg1"/>
                  </a:solidFill>
                </a:rPr>
                <a:t>C.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48600" y="1295400"/>
            <a:ext cx="681597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20" b="1" baseline="30000" dirty="0" smtClean="0"/>
              <a:t>12</a:t>
            </a:r>
            <a:r>
              <a:rPr lang="en-US" sz="3220" b="1" dirty="0" smtClean="0"/>
              <a:t>C</a:t>
            </a:r>
            <a:endParaRPr lang="en-US" sz="322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At </a:t>
            </a:r>
            <a:r>
              <a:rPr lang="en-US" sz="2400" b="1" dirty="0" smtClean="0">
                <a:solidFill>
                  <a:schemeClr val="bg1"/>
                </a:solidFill>
              </a:rPr>
              <a:t>300-600 </a:t>
            </a:r>
            <a:r>
              <a:rPr lang="en-US" sz="2400" b="1" dirty="0">
                <a:solidFill>
                  <a:schemeClr val="bg1"/>
                </a:solidFill>
              </a:rPr>
              <a:t>MeV/c there is an excess strength in the </a:t>
            </a:r>
            <a:r>
              <a:rPr lang="en-US" sz="2400" b="1" dirty="0" err="1">
                <a:solidFill>
                  <a:schemeClr val="bg1"/>
                </a:solidFill>
              </a:rPr>
              <a:t>np</a:t>
            </a:r>
            <a:r>
              <a:rPr lang="en-US" sz="2400" b="1" dirty="0">
                <a:solidFill>
                  <a:schemeClr val="bg1"/>
                </a:solidFill>
              </a:rPr>
              <a:t> momentum distribution due to the strong correlations induced by the  tensor NN potential.</a:t>
            </a:r>
          </a:p>
        </p:txBody>
      </p:sp>
      <p:pic>
        <p:nvPicPr>
          <p:cNvPr id="52228" name="Picture 4" descr="pro_rocc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1475" y="695325"/>
            <a:ext cx="3219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2243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295400"/>
            <a:ext cx="2181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4102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3</a:t>
            </a:r>
            <a:r>
              <a:rPr lang="en-US"/>
              <a:t>He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43800" y="190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3</a:t>
            </a:r>
            <a:r>
              <a:rPr lang="en-US"/>
              <a:t>He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486400" y="2971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V18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543800" y="3048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Bonn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np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7010400" y="2057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np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600200" y="2590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pn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9144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pp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7244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pp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934200" y="259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pp</a:t>
            </a:r>
          </a:p>
        </p:txBody>
      </p:sp>
      <p:pic>
        <p:nvPicPr>
          <p:cNvPr id="52241" name="Picture 17" descr="misa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038600"/>
            <a:ext cx="24431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95800" y="3810000"/>
            <a:ext cx="1219200" cy="381000"/>
            <a:chOff x="2016" y="3072"/>
            <a:chExt cx="768" cy="240"/>
          </a:xfrm>
        </p:grpSpPr>
        <p:sp>
          <p:nvSpPr>
            <p:cNvPr id="52254" name="Rectangle 19"/>
            <p:cNvSpPr>
              <a:spLocks noChangeArrowheads="1"/>
            </p:cNvSpPr>
            <p:nvPr/>
          </p:nvSpPr>
          <p:spPr bwMode="auto">
            <a:xfrm>
              <a:off x="2016" y="3072"/>
              <a:ext cx="57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Text Box 20"/>
            <p:cNvSpPr txBox="1">
              <a:spLocks noChangeArrowheads="1"/>
            </p:cNvSpPr>
            <p:nvPr/>
          </p:nvSpPr>
          <p:spPr bwMode="auto">
            <a:xfrm>
              <a:off x="2064" y="3072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pp/np</a:t>
              </a: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7315200" y="4267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3</a:t>
            </a:r>
            <a:r>
              <a:rPr lang="en-US"/>
              <a:t>He</a:t>
            </a:r>
          </a:p>
        </p:txBody>
      </p:sp>
      <p:sp>
        <p:nvSpPr>
          <p:cNvPr id="52244" name="Text Box 22"/>
          <p:cNvSpPr txBox="1">
            <a:spLocks noChangeArrowheads="1"/>
          </p:cNvSpPr>
          <p:nvPr/>
        </p:nvSpPr>
        <p:spPr bwMode="auto">
          <a:xfrm>
            <a:off x="0" y="4343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Schiavilla, Wiringa, Pieper, Carson, PRL 98,132501 (2007). </a:t>
            </a:r>
          </a:p>
        </p:txBody>
      </p:sp>
      <p:sp>
        <p:nvSpPr>
          <p:cNvPr id="52245" name="Text Box 23"/>
          <p:cNvSpPr txBox="1">
            <a:spLocks noChangeArrowheads="1"/>
          </p:cNvSpPr>
          <p:nvPr/>
        </p:nvSpPr>
        <p:spPr bwMode="auto">
          <a:xfrm>
            <a:off x="5486400" y="621665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Sargsian, Abrahamyan, Strikman, Frankfurt PR C71 044615 (2005).</a:t>
            </a:r>
          </a:p>
        </p:txBody>
      </p:sp>
      <p:sp>
        <p:nvSpPr>
          <p:cNvPr id="52246" name="Line 24"/>
          <p:cNvSpPr>
            <a:spLocks noChangeShapeType="1"/>
          </p:cNvSpPr>
          <p:nvPr/>
        </p:nvSpPr>
        <p:spPr bwMode="auto">
          <a:xfrm flipV="1">
            <a:off x="1524000" y="3886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Line 25"/>
          <p:cNvSpPr>
            <a:spLocks noChangeShapeType="1"/>
          </p:cNvSpPr>
          <p:nvPr/>
        </p:nvSpPr>
        <p:spPr bwMode="auto">
          <a:xfrm flipV="1">
            <a:off x="5181600" y="3276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8" name="Line 26"/>
          <p:cNvSpPr>
            <a:spLocks noChangeShapeType="1"/>
          </p:cNvSpPr>
          <p:nvPr/>
        </p:nvSpPr>
        <p:spPr bwMode="auto">
          <a:xfrm flipV="1">
            <a:off x="5943600" y="5562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Line 27"/>
          <p:cNvSpPr>
            <a:spLocks noChangeShapeType="1"/>
          </p:cNvSpPr>
          <p:nvPr/>
        </p:nvSpPr>
        <p:spPr bwMode="auto">
          <a:xfrm flipV="1">
            <a:off x="7239000" y="3276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225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953000"/>
            <a:ext cx="1828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267200"/>
            <a:ext cx="2743200" cy="1982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52" name="Text Box 30"/>
          <p:cNvSpPr txBox="1">
            <a:spLocks noChangeArrowheads="1"/>
          </p:cNvSpPr>
          <p:nvPr/>
        </p:nvSpPr>
        <p:spPr bwMode="auto">
          <a:xfrm>
            <a:off x="2743200" y="6216650"/>
            <a:ext cx="2749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Ciofi and Alvioli</a:t>
            </a:r>
          </a:p>
          <a:p>
            <a:pPr algn="ctr"/>
            <a:r>
              <a:rPr lang="en-US"/>
              <a:t>PRL 100, 162503 (2008).</a:t>
            </a:r>
          </a:p>
        </p:txBody>
      </p:sp>
      <p:pic>
        <p:nvPicPr>
          <p:cNvPr id="5225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1710</Words>
  <Application>Microsoft Office PowerPoint</Application>
  <PresentationFormat>On-screen Show (4:3)</PresentationFormat>
  <Paragraphs>339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Equation</vt:lpstr>
      <vt:lpstr>משוואה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(e,e’p) and (e,e’pp) cross section ratios</vt:lpstr>
      <vt:lpstr>Slide 14</vt:lpstr>
      <vt:lpstr>Slide 15</vt:lpstr>
      <vt:lpstr>Slide 16</vt:lpstr>
      <vt:lpstr>Slide 17</vt:lpstr>
      <vt:lpstr>A toy (np-dominance) Model Calculation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153</cp:revision>
  <dcterms:created xsi:type="dcterms:W3CDTF">2014-06-14T08:44:06Z</dcterms:created>
  <dcterms:modified xsi:type="dcterms:W3CDTF">2014-07-12T06:31:15Z</dcterms:modified>
</cp:coreProperties>
</file>