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84" r:id="rId5"/>
    <p:sldId id="260" r:id="rId6"/>
    <p:sldId id="285" r:id="rId7"/>
    <p:sldId id="286" r:id="rId8"/>
    <p:sldId id="287" r:id="rId9"/>
    <p:sldId id="294" r:id="rId10"/>
    <p:sldId id="295" r:id="rId11"/>
    <p:sldId id="296" r:id="rId12"/>
    <p:sldId id="297" r:id="rId13"/>
    <p:sldId id="290" r:id="rId14"/>
    <p:sldId id="265" r:id="rId15"/>
    <p:sldId id="266" r:id="rId16"/>
    <p:sldId id="267" r:id="rId17"/>
    <p:sldId id="268" r:id="rId18"/>
    <p:sldId id="293" r:id="rId19"/>
    <p:sldId id="302" r:id="rId20"/>
    <p:sldId id="271" r:id="rId21"/>
    <p:sldId id="305" r:id="rId22"/>
    <p:sldId id="306" r:id="rId23"/>
    <p:sldId id="282" r:id="rId24"/>
  </p:sldIdLst>
  <p:sldSz cx="9144000" cy="6858000" type="screen4x3"/>
  <p:notesSz cx="7099300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FF00"/>
    <a:srgbClr val="0000FF"/>
    <a:srgbClr val="99CCFF"/>
    <a:srgbClr val="00FFCC"/>
    <a:srgbClr val="00FF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369" autoAdjust="0"/>
  </p:normalViewPr>
  <p:slideViewPr>
    <p:cSldViewPr showGuides="1">
      <p:cViewPr varScale="1">
        <p:scale>
          <a:sx n="70" d="100"/>
          <a:sy n="70" d="100"/>
        </p:scale>
        <p:origin x="-11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F7238CC-E893-4C8D-B88A-DF4A9E90ABD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70E16EF-E397-4CA2-A594-9AE1AF4A14E5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en-US" altLang="ja-JP" baseline="0" dirty="0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19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5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6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E16EF-E397-4CA2-A594-9AE1AF4A14E5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A9CF-7290-47E2-833C-DD0899432200}" type="datetimeFigureOut">
              <a:rPr kumimoji="1" lang="ja-JP" altLang="en-US" smtClean="0"/>
              <a:pPr/>
              <a:t>2014/7/9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C3D1A-A8E6-4F72-B3F2-4BB00E398C77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7.bin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26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8.bin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3.bin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6.bin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05834" y="1196752"/>
            <a:ext cx="4674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Takashi Hashimoto</a:t>
            </a:r>
          </a:p>
          <a:p>
            <a:pPr algn="r"/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Institute for Basic Science, Korea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-36512" y="2114847"/>
            <a:ext cx="9232043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Collaborators </a:t>
            </a:r>
          </a:p>
          <a:p>
            <a:pPr marL="457200" indent="-457200" algn="ct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A. M. Krumbholz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A. Tamii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P.  </a:t>
            </a:r>
            <a:r>
              <a:rPr lang="en-US" altLang="ja-JP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v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 Neumann-Cosel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N. Aoi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O. Burda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457200" indent="-457200" algn="ctr"/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J. Carter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M.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hernykh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M. Dozono</a:t>
            </a:r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H. Fujita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Y. Fujita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K. Hatanaka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457200" indent="-457200"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E. Ideguchi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N. T. Khai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T. Itoh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C. Iwamoto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T. Kawabata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K. Miki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457200" indent="-457200"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M. Murata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R. Neveling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H. J. Ong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I. Poltoratska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P.-G. Reinhard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A. Richter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</a:p>
          <a:p>
            <a:pPr marL="457200" indent="-457200" algn="ctr"/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F.D. Smit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H. Sakaguchi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2,4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Y. Shimbara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Y. Shimizu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T. Suzuki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M. Yosoi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J. Zenihiro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K. Zimmer</a:t>
            </a:r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</a:p>
          <a:p>
            <a:pPr marL="457200" indent="-457200" algn="ctr"/>
            <a:endParaRPr lang="en-US" altLang="ja-JP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IKP,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Technishe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Universitat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Darmstadt, Germany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2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RCNP, Osaka University, Japan</a:t>
            </a: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3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Wits University, South Africa</a:t>
            </a:r>
          </a:p>
          <a:p>
            <a:pPr algn="ctr"/>
            <a:r>
              <a:rPr kumimoji="1"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4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RIKEN, Japan</a:t>
            </a: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5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Institute for Nuclear Science and Technology (INST), Vietnam</a:t>
            </a:r>
            <a:endParaRPr kumimoji="1" lang="en-US" altLang="ja-JP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6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Kyoto University, Japan</a:t>
            </a: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7</a:t>
            </a:r>
            <a:r>
              <a:rPr kumimoji="1"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iThemba LABs, South Africa</a:t>
            </a: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8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Institut Theoretical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Physik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II,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Universiät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en-US" altLang="ja-JP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Erlanen-Nürnberg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Germany</a:t>
            </a:r>
          </a:p>
          <a:p>
            <a:pPr algn="ctr"/>
            <a:r>
              <a:rPr lang="en-US" altLang="ja-JP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9</a:t>
            </a:r>
            <a:r>
              <a:rPr lang="en-US" altLang="ja-JP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CYRIC, Tohoku University, Japan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91574" y="-99392"/>
            <a:ext cx="54040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Complete Measurement of </a:t>
            </a:r>
          </a:p>
          <a:p>
            <a:pPr algn="ctr"/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Electric Dipole response of  </a:t>
            </a:r>
            <a:r>
              <a:rPr lang="en-US" altLang="ja-JP" sz="28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120</a:t>
            </a:r>
            <a:r>
              <a:rPr lang="en-US" altLang="ja-JP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図 53" descr="Sn_Isotope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616" y="805906"/>
            <a:ext cx="8999984" cy="6367510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1520" y="692696"/>
            <a:ext cx="903324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In order to further constraint the symmetry energy parameters, </a:t>
            </a:r>
          </a:p>
          <a:p>
            <a:r>
              <a:rPr lang="en-US" altLang="ja-JP" dirty="0" smtClean="0">
                <a:latin typeface="Georgia" pitchFamily="18" charset="0"/>
              </a:rPr>
              <a:t>                                                           dipole </a:t>
            </a:r>
            <a:r>
              <a:rPr lang="en-US" altLang="ja-JP" dirty="0" err="1" smtClean="0">
                <a:latin typeface="Georgia" pitchFamily="18" charset="0"/>
              </a:rPr>
              <a:t>pralizability</a:t>
            </a:r>
            <a:r>
              <a:rPr lang="en-US" altLang="ja-JP" dirty="0" smtClean="0">
                <a:latin typeface="Georgia" pitchFamily="18" charset="0"/>
              </a:rPr>
              <a:t> data of other nuclei are important. </a:t>
            </a:r>
          </a:p>
          <a:p>
            <a:r>
              <a:rPr kumimoji="1" lang="ja-JP" altLang="en-US" dirty="0" smtClean="0">
                <a:latin typeface="Georgia" pitchFamily="18" charset="0"/>
              </a:rPr>
              <a:t>   </a:t>
            </a:r>
            <a:r>
              <a:rPr lang="en-US" altLang="ja-JP" dirty="0" smtClean="0">
                <a:latin typeface="Georgia" pitchFamily="18" charset="0"/>
              </a:rPr>
              <a:t>Are there consistency a knowledge of nuclear matter from all experimental result ? </a:t>
            </a:r>
            <a:endParaRPr kumimoji="1" lang="en-US" altLang="ja-JP" dirty="0" smtClean="0">
              <a:latin typeface="Georgia" pitchFamily="18" charset="0"/>
            </a:endParaRPr>
          </a:p>
          <a:p>
            <a:r>
              <a:rPr lang="ja-JP" altLang="en-US" dirty="0">
                <a:latin typeface="Georgia" pitchFamily="18" charset="0"/>
              </a:rPr>
              <a:t>　</a:t>
            </a:r>
            <a:r>
              <a:rPr lang="en-US" altLang="ja-JP" dirty="0" smtClean="0">
                <a:latin typeface="Georgia" pitchFamily="18" charset="0"/>
              </a:rPr>
              <a:t>What about isotope and </a:t>
            </a:r>
            <a:r>
              <a:rPr lang="en-US" altLang="ja-JP" dirty="0" err="1" smtClean="0">
                <a:latin typeface="Georgia" pitchFamily="18" charset="0"/>
              </a:rPr>
              <a:t>isopin</a:t>
            </a:r>
            <a:r>
              <a:rPr lang="en-US" altLang="ja-JP" dirty="0" smtClean="0">
                <a:latin typeface="Georgia" pitchFamily="18" charset="0"/>
              </a:rPr>
              <a:t> dependence ?</a:t>
            </a:r>
            <a:endParaRPr kumimoji="1" lang="en-US" altLang="ja-JP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   Can a Self-Consistent Mean Filed theory reproduce nuclei in a consistent method?   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2123564"/>
            <a:ext cx="25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We focused Sn isotopes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574256" y="2821578"/>
            <a:ext cx="606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1.64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941408" y="2821578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1.24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81768" y="2821578"/>
            <a:ext cx="987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(A-Z)/Z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8" name="直線矢印コネクタ 7"/>
          <p:cNvCxnSpPr>
            <a:stCxn id="7" idx="1"/>
            <a:endCxn id="6" idx="3"/>
          </p:cNvCxnSpPr>
          <p:nvPr/>
        </p:nvCxnSpPr>
        <p:spPr>
          <a:xfrm flipH="1">
            <a:off x="1546061" y="3006244"/>
            <a:ext cx="263570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矢印コネクタ 8"/>
          <p:cNvCxnSpPr>
            <a:stCxn id="7" idx="3"/>
            <a:endCxn id="5" idx="1"/>
          </p:cNvCxnSpPr>
          <p:nvPr/>
        </p:nvCxnSpPr>
        <p:spPr>
          <a:xfrm>
            <a:off x="5169539" y="3006244"/>
            <a:ext cx="3404717" cy="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図 14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8464" y="4653136"/>
            <a:ext cx="360040" cy="508889"/>
          </a:xfrm>
          <a:prstGeom prst="rect">
            <a:avLst/>
          </a:prstGeom>
        </p:spPr>
      </p:pic>
      <p:pic>
        <p:nvPicPr>
          <p:cNvPr id="42" name="図 41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4653136"/>
            <a:ext cx="360040" cy="508889"/>
          </a:xfrm>
          <a:prstGeom prst="rect">
            <a:avLst/>
          </a:prstGeom>
        </p:spPr>
      </p:pic>
      <p:sp>
        <p:nvSpPr>
          <p:cNvPr id="45" name="テキスト ボックス 44"/>
          <p:cNvSpPr txBox="1"/>
          <p:nvPr/>
        </p:nvSpPr>
        <p:spPr>
          <a:xfrm>
            <a:off x="-85481" y="3234462"/>
            <a:ext cx="7745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(</a:t>
            </a:r>
            <a:r>
              <a:rPr lang="en-US" altLang="ja-JP" sz="1600" dirty="0" smtClean="0">
                <a:latin typeface="Symbol" pitchFamily="18" charset="2"/>
              </a:rPr>
              <a:t>g</a:t>
            </a:r>
            <a:r>
              <a:rPr lang="en-US" altLang="ja-JP" sz="1600" dirty="0" smtClean="0">
                <a:latin typeface="Georgia" pitchFamily="18" charset="0"/>
              </a:rPr>
              <a:t>, </a:t>
            </a:r>
            <a:r>
              <a:rPr lang="en-US" altLang="ja-JP" sz="1600" dirty="0" err="1" smtClean="0">
                <a:latin typeface="Georgia" pitchFamily="18" charset="0"/>
              </a:rPr>
              <a:t>xn</a:t>
            </a:r>
            <a:r>
              <a:rPr lang="en-US" altLang="ja-JP" sz="1600" dirty="0" smtClean="0">
                <a:latin typeface="Georgia" pitchFamily="18" charset="0"/>
              </a:rPr>
              <a:t>)</a:t>
            </a:r>
            <a:endParaRPr kumimoji="1" lang="en-US" altLang="ja-JP" sz="1600" dirty="0" smtClean="0">
              <a:latin typeface="Georgia" pitchFamily="18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-108520" y="3954542"/>
            <a:ext cx="7280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(</a:t>
            </a:r>
            <a:r>
              <a:rPr lang="en-US" altLang="ja-JP" sz="1600" dirty="0" smtClean="0">
                <a:latin typeface="Symbol" pitchFamily="18" charset="2"/>
              </a:rPr>
              <a:t>g</a:t>
            </a:r>
            <a:r>
              <a:rPr lang="en-US" altLang="ja-JP" sz="1600" dirty="0" smtClean="0">
                <a:latin typeface="Georgia" pitchFamily="18" charset="0"/>
              </a:rPr>
              <a:t>,  </a:t>
            </a:r>
            <a:r>
              <a:rPr lang="en-US" altLang="ja-JP" sz="1600" dirty="0" smtClean="0">
                <a:latin typeface="Symbol" pitchFamily="18" charset="2"/>
              </a:rPr>
              <a:t>g</a:t>
            </a:r>
            <a:r>
              <a:rPr lang="en-US" altLang="ja-JP" sz="1600" dirty="0" smtClean="0">
                <a:latin typeface="Georgia" pitchFamily="18" charset="0"/>
              </a:rPr>
              <a:t>’)</a:t>
            </a:r>
            <a:endParaRPr kumimoji="1" lang="en-US" altLang="ja-JP" sz="1600" dirty="0" smtClean="0">
              <a:latin typeface="Georgia" pitchFamily="18" charset="0"/>
            </a:endParaRPr>
          </a:p>
        </p:txBody>
      </p:sp>
      <p:pic>
        <p:nvPicPr>
          <p:cNvPr id="47" name="図 46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928223"/>
            <a:ext cx="360040" cy="508889"/>
          </a:xfrm>
          <a:prstGeom prst="rect">
            <a:avLst/>
          </a:prstGeom>
        </p:spPr>
      </p:pic>
      <p:pic>
        <p:nvPicPr>
          <p:cNvPr id="48" name="図 47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933056"/>
            <a:ext cx="360040" cy="508889"/>
          </a:xfrm>
          <a:prstGeom prst="rect">
            <a:avLst/>
          </a:prstGeom>
        </p:spPr>
      </p:pic>
      <p:pic>
        <p:nvPicPr>
          <p:cNvPr id="49" name="図 48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0052" y="3929150"/>
            <a:ext cx="360040" cy="508889"/>
          </a:xfrm>
          <a:prstGeom prst="rect">
            <a:avLst/>
          </a:prstGeom>
        </p:spPr>
      </p:pic>
      <p:pic>
        <p:nvPicPr>
          <p:cNvPr id="50" name="図 49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933056"/>
            <a:ext cx="360040" cy="508889"/>
          </a:xfrm>
          <a:prstGeom prst="rect">
            <a:avLst/>
          </a:prstGeom>
        </p:spPr>
      </p:pic>
      <p:pic>
        <p:nvPicPr>
          <p:cNvPr id="51" name="図 50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208143"/>
            <a:ext cx="360040" cy="508889"/>
          </a:xfrm>
          <a:prstGeom prst="rect">
            <a:avLst/>
          </a:prstGeom>
        </p:spPr>
      </p:pic>
      <p:pic>
        <p:nvPicPr>
          <p:cNvPr id="52" name="図 51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3208143"/>
            <a:ext cx="360040" cy="508889"/>
          </a:xfrm>
          <a:prstGeom prst="rect">
            <a:avLst/>
          </a:prstGeom>
        </p:spPr>
      </p:pic>
      <p:pic>
        <p:nvPicPr>
          <p:cNvPr id="53" name="図 52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55776" y="3208143"/>
            <a:ext cx="360040" cy="508889"/>
          </a:xfrm>
          <a:prstGeom prst="rect">
            <a:avLst/>
          </a:prstGeom>
        </p:spPr>
      </p:pic>
      <p:pic>
        <p:nvPicPr>
          <p:cNvPr id="55" name="図 54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3208143"/>
            <a:ext cx="360040" cy="508889"/>
          </a:xfrm>
          <a:prstGeom prst="rect">
            <a:avLst/>
          </a:prstGeom>
        </p:spPr>
      </p:pic>
      <p:pic>
        <p:nvPicPr>
          <p:cNvPr id="56" name="図 55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3208143"/>
            <a:ext cx="360040" cy="508889"/>
          </a:xfrm>
          <a:prstGeom prst="rect">
            <a:avLst/>
          </a:prstGeom>
        </p:spPr>
      </p:pic>
      <p:pic>
        <p:nvPicPr>
          <p:cNvPr id="57" name="図 56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07904" y="3212976"/>
            <a:ext cx="360040" cy="508889"/>
          </a:xfrm>
          <a:prstGeom prst="rect">
            <a:avLst/>
          </a:prstGeom>
        </p:spPr>
      </p:pic>
      <p:pic>
        <p:nvPicPr>
          <p:cNvPr id="58" name="図 57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00052" y="3209070"/>
            <a:ext cx="360040" cy="508889"/>
          </a:xfrm>
          <a:prstGeom prst="rect">
            <a:avLst/>
          </a:prstGeom>
        </p:spPr>
      </p:pic>
      <p:pic>
        <p:nvPicPr>
          <p:cNvPr id="59" name="図 58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0032" y="3212976"/>
            <a:ext cx="360040" cy="508889"/>
          </a:xfrm>
          <a:prstGeom prst="rect">
            <a:avLst/>
          </a:prstGeom>
        </p:spPr>
      </p:pic>
      <p:pic>
        <p:nvPicPr>
          <p:cNvPr id="60" name="図 59" descr="smil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3208143"/>
            <a:ext cx="360040" cy="508889"/>
          </a:xfrm>
          <a:prstGeom prst="rect">
            <a:avLst/>
          </a:prstGeom>
        </p:spPr>
      </p:pic>
      <p:pic>
        <p:nvPicPr>
          <p:cNvPr id="61" name="図 60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7068" y="3212976"/>
            <a:ext cx="356620" cy="504056"/>
          </a:xfrm>
          <a:prstGeom prst="rect">
            <a:avLst/>
          </a:prstGeom>
        </p:spPr>
      </p:pic>
      <p:pic>
        <p:nvPicPr>
          <p:cNvPr id="62" name="図 61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9156" y="3212976"/>
            <a:ext cx="356620" cy="504056"/>
          </a:xfrm>
          <a:prstGeom prst="rect">
            <a:avLst/>
          </a:prstGeom>
        </p:spPr>
      </p:pic>
      <p:pic>
        <p:nvPicPr>
          <p:cNvPr id="63" name="図 62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3212976"/>
            <a:ext cx="356620" cy="504056"/>
          </a:xfrm>
          <a:prstGeom prst="rect">
            <a:avLst/>
          </a:prstGeom>
        </p:spPr>
      </p:pic>
      <p:pic>
        <p:nvPicPr>
          <p:cNvPr id="64" name="図 63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3492" y="3212976"/>
            <a:ext cx="356620" cy="504056"/>
          </a:xfrm>
          <a:prstGeom prst="rect">
            <a:avLst/>
          </a:prstGeom>
        </p:spPr>
      </p:pic>
      <p:pic>
        <p:nvPicPr>
          <p:cNvPr id="65" name="図 64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580" y="3212976"/>
            <a:ext cx="356620" cy="504056"/>
          </a:xfrm>
          <a:prstGeom prst="rect">
            <a:avLst/>
          </a:prstGeom>
        </p:spPr>
      </p:pic>
      <p:pic>
        <p:nvPicPr>
          <p:cNvPr id="66" name="図 65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212976"/>
            <a:ext cx="356620" cy="504056"/>
          </a:xfrm>
          <a:prstGeom prst="rect">
            <a:avLst/>
          </a:prstGeom>
        </p:spPr>
      </p:pic>
      <p:pic>
        <p:nvPicPr>
          <p:cNvPr id="67" name="図 66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7668" y="3212976"/>
            <a:ext cx="356620" cy="504056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5508104" y="2924944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1.48</a:t>
            </a:r>
            <a:endParaRPr kumimoji="1" lang="ja-JP" altLang="en-US" dirty="0">
              <a:latin typeface="Georgia" pitchFamily="18" charset="0"/>
            </a:endParaRPr>
          </a:p>
        </p:txBody>
      </p:sp>
      <p:pic>
        <p:nvPicPr>
          <p:cNvPr id="69" name="図 68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7708" y="3212976"/>
            <a:ext cx="356620" cy="504056"/>
          </a:xfrm>
          <a:prstGeom prst="rect">
            <a:avLst/>
          </a:prstGeom>
        </p:spPr>
      </p:pic>
      <p:pic>
        <p:nvPicPr>
          <p:cNvPr id="70" name="図 69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3212976"/>
            <a:ext cx="356620" cy="504056"/>
          </a:xfrm>
          <a:prstGeom prst="rect">
            <a:avLst/>
          </a:prstGeom>
        </p:spPr>
      </p:pic>
      <p:pic>
        <p:nvPicPr>
          <p:cNvPr id="71" name="図 70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212976"/>
            <a:ext cx="356620" cy="504056"/>
          </a:xfrm>
          <a:prstGeom prst="rect">
            <a:avLst/>
          </a:prstGeom>
        </p:spPr>
      </p:pic>
      <p:pic>
        <p:nvPicPr>
          <p:cNvPr id="72" name="図 71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3212976"/>
            <a:ext cx="356620" cy="504056"/>
          </a:xfrm>
          <a:prstGeom prst="rect">
            <a:avLst/>
          </a:prstGeom>
        </p:spPr>
      </p:pic>
      <p:pic>
        <p:nvPicPr>
          <p:cNvPr id="73" name="図 72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1884" y="3212976"/>
            <a:ext cx="356620" cy="504056"/>
          </a:xfrm>
          <a:prstGeom prst="rect">
            <a:avLst/>
          </a:prstGeom>
        </p:spPr>
      </p:pic>
      <p:pic>
        <p:nvPicPr>
          <p:cNvPr id="74" name="図 73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7068" y="3933056"/>
            <a:ext cx="356620" cy="504056"/>
          </a:xfrm>
          <a:prstGeom prst="rect">
            <a:avLst/>
          </a:prstGeom>
        </p:spPr>
      </p:pic>
      <p:pic>
        <p:nvPicPr>
          <p:cNvPr id="75" name="図 74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9116" y="3933056"/>
            <a:ext cx="356620" cy="504056"/>
          </a:xfrm>
          <a:prstGeom prst="rect">
            <a:avLst/>
          </a:prstGeom>
        </p:spPr>
      </p:pic>
      <p:pic>
        <p:nvPicPr>
          <p:cNvPr id="76" name="図 75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9156" y="3933056"/>
            <a:ext cx="356620" cy="504056"/>
          </a:xfrm>
          <a:prstGeom prst="rect">
            <a:avLst/>
          </a:prstGeom>
        </p:spPr>
      </p:pic>
      <p:pic>
        <p:nvPicPr>
          <p:cNvPr id="77" name="図 76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9236" y="3933056"/>
            <a:ext cx="356620" cy="504056"/>
          </a:xfrm>
          <a:prstGeom prst="rect">
            <a:avLst/>
          </a:prstGeom>
        </p:spPr>
      </p:pic>
      <p:pic>
        <p:nvPicPr>
          <p:cNvPr id="78" name="図 77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1284" y="3933056"/>
            <a:ext cx="356620" cy="504056"/>
          </a:xfrm>
          <a:prstGeom prst="rect">
            <a:avLst/>
          </a:prstGeom>
        </p:spPr>
      </p:pic>
      <p:pic>
        <p:nvPicPr>
          <p:cNvPr id="79" name="図 78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11324" y="3933056"/>
            <a:ext cx="356620" cy="504056"/>
          </a:xfrm>
          <a:prstGeom prst="rect">
            <a:avLst/>
          </a:prstGeom>
        </p:spPr>
      </p:pic>
      <p:pic>
        <p:nvPicPr>
          <p:cNvPr id="84" name="図 83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34824" y="3933056"/>
            <a:ext cx="356620" cy="504056"/>
          </a:xfrm>
          <a:prstGeom prst="rect">
            <a:avLst/>
          </a:prstGeom>
        </p:spPr>
      </p:pic>
      <p:pic>
        <p:nvPicPr>
          <p:cNvPr id="85" name="図 84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3452" y="3933056"/>
            <a:ext cx="356620" cy="504056"/>
          </a:xfrm>
          <a:prstGeom prst="rect">
            <a:avLst/>
          </a:prstGeom>
        </p:spPr>
      </p:pic>
      <p:pic>
        <p:nvPicPr>
          <p:cNvPr id="86" name="図 85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3492" y="3933056"/>
            <a:ext cx="356620" cy="504056"/>
          </a:xfrm>
          <a:prstGeom prst="rect">
            <a:avLst/>
          </a:prstGeom>
        </p:spPr>
      </p:pic>
      <p:pic>
        <p:nvPicPr>
          <p:cNvPr id="87" name="図 86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580" y="3933056"/>
            <a:ext cx="356620" cy="504056"/>
          </a:xfrm>
          <a:prstGeom prst="rect">
            <a:avLst/>
          </a:prstGeom>
        </p:spPr>
      </p:pic>
      <p:pic>
        <p:nvPicPr>
          <p:cNvPr id="88" name="図 87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933056"/>
            <a:ext cx="356620" cy="504056"/>
          </a:xfrm>
          <a:prstGeom prst="rect">
            <a:avLst/>
          </a:prstGeom>
        </p:spPr>
      </p:pic>
      <p:pic>
        <p:nvPicPr>
          <p:cNvPr id="89" name="図 88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7668" y="3933056"/>
            <a:ext cx="356620" cy="504056"/>
          </a:xfrm>
          <a:prstGeom prst="rect">
            <a:avLst/>
          </a:prstGeom>
        </p:spPr>
      </p:pic>
      <p:pic>
        <p:nvPicPr>
          <p:cNvPr id="90" name="図 89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7708" y="3933056"/>
            <a:ext cx="356620" cy="504056"/>
          </a:xfrm>
          <a:prstGeom prst="rect">
            <a:avLst/>
          </a:prstGeom>
        </p:spPr>
      </p:pic>
      <p:pic>
        <p:nvPicPr>
          <p:cNvPr id="91" name="図 90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3933056"/>
            <a:ext cx="356620" cy="504056"/>
          </a:xfrm>
          <a:prstGeom prst="rect">
            <a:avLst/>
          </a:prstGeom>
        </p:spPr>
      </p:pic>
      <p:pic>
        <p:nvPicPr>
          <p:cNvPr id="92" name="図 91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84368" y="3933056"/>
            <a:ext cx="356620" cy="504056"/>
          </a:xfrm>
          <a:prstGeom prst="rect">
            <a:avLst/>
          </a:prstGeom>
        </p:spPr>
      </p:pic>
      <p:pic>
        <p:nvPicPr>
          <p:cNvPr id="93" name="図 92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3933056"/>
            <a:ext cx="356620" cy="504056"/>
          </a:xfrm>
          <a:prstGeom prst="rect">
            <a:avLst/>
          </a:prstGeom>
        </p:spPr>
      </p:pic>
      <p:pic>
        <p:nvPicPr>
          <p:cNvPr id="94" name="図 93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751884" y="3933056"/>
            <a:ext cx="356620" cy="504056"/>
          </a:xfrm>
          <a:prstGeom prst="rect">
            <a:avLst/>
          </a:prstGeom>
        </p:spPr>
      </p:pic>
      <p:pic>
        <p:nvPicPr>
          <p:cNvPr id="95" name="図 94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3608" y="4653136"/>
            <a:ext cx="356620" cy="504056"/>
          </a:xfrm>
          <a:prstGeom prst="rect">
            <a:avLst/>
          </a:prstGeom>
        </p:spPr>
      </p:pic>
      <p:pic>
        <p:nvPicPr>
          <p:cNvPr id="96" name="図 95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03648" y="4653136"/>
            <a:ext cx="356620" cy="504056"/>
          </a:xfrm>
          <a:prstGeom prst="rect">
            <a:avLst/>
          </a:prstGeom>
        </p:spPr>
      </p:pic>
      <p:pic>
        <p:nvPicPr>
          <p:cNvPr id="97" name="図 96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39116" y="4653136"/>
            <a:ext cx="356620" cy="504056"/>
          </a:xfrm>
          <a:prstGeom prst="rect">
            <a:avLst/>
          </a:prstGeom>
        </p:spPr>
      </p:pic>
      <p:pic>
        <p:nvPicPr>
          <p:cNvPr id="98" name="図 97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95736" y="4653136"/>
            <a:ext cx="356620" cy="504056"/>
          </a:xfrm>
          <a:prstGeom prst="rect">
            <a:avLst/>
          </a:prstGeom>
        </p:spPr>
      </p:pic>
      <p:pic>
        <p:nvPicPr>
          <p:cNvPr id="99" name="図 98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55776" y="4653136"/>
            <a:ext cx="356620" cy="504056"/>
          </a:xfrm>
          <a:prstGeom prst="rect">
            <a:avLst/>
          </a:prstGeom>
        </p:spPr>
      </p:pic>
      <p:pic>
        <p:nvPicPr>
          <p:cNvPr id="100" name="図 99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15816" y="4653136"/>
            <a:ext cx="356620" cy="504056"/>
          </a:xfrm>
          <a:prstGeom prst="rect">
            <a:avLst/>
          </a:prstGeom>
        </p:spPr>
      </p:pic>
      <p:pic>
        <p:nvPicPr>
          <p:cNvPr id="101" name="図 100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1284" y="4653136"/>
            <a:ext cx="356620" cy="504056"/>
          </a:xfrm>
          <a:prstGeom prst="rect">
            <a:avLst/>
          </a:prstGeom>
        </p:spPr>
      </p:pic>
      <p:pic>
        <p:nvPicPr>
          <p:cNvPr id="102" name="図 101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653136"/>
            <a:ext cx="356620" cy="504056"/>
          </a:xfrm>
          <a:prstGeom prst="rect">
            <a:avLst/>
          </a:prstGeom>
        </p:spPr>
      </p:pic>
      <p:pic>
        <p:nvPicPr>
          <p:cNvPr id="103" name="図 102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4653136"/>
            <a:ext cx="356620" cy="504056"/>
          </a:xfrm>
          <a:prstGeom prst="rect">
            <a:avLst/>
          </a:prstGeom>
        </p:spPr>
      </p:pic>
      <p:pic>
        <p:nvPicPr>
          <p:cNvPr id="104" name="図 103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7984" y="4653136"/>
            <a:ext cx="356620" cy="504056"/>
          </a:xfrm>
          <a:prstGeom prst="rect">
            <a:avLst/>
          </a:prstGeom>
        </p:spPr>
      </p:pic>
      <p:pic>
        <p:nvPicPr>
          <p:cNvPr id="105" name="図 104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63452" y="4653136"/>
            <a:ext cx="356620" cy="504056"/>
          </a:xfrm>
          <a:prstGeom prst="rect">
            <a:avLst/>
          </a:prstGeom>
        </p:spPr>
      </p:pic>
      <p:pic>
        <p:nvPicPr>
          <p:cNvPr id="106" name="図 105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23492" y="4653136"/>
            <a:ext cx="356620" cy="504056"/>
          </a:xfrm>
          <a:prstGeom prst="rect">
            <a:avLst/>
          </a:prstGeom>
        </p:spPr>
      </p:pic>
      <p:pic>
        <p:nvPicPr>
          <p:cNvPr id="107" name="図 106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55540" y="4653136"/>
            <a:ext cx="356620" cy="504056"/>
          </a:xfrm>
          <a:prstGeom prst="rect">
            <a:avLst/>
          </a:prstGeom>
        </p:spPr>
      </p:pic>
      <p:pic>
        <p:nvPicPr>
          <p:cNvPr id="108" name="図 107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5580" y="4653136"/>
            <a:ext cx="356620" cy="504056"/>
          </a:xfrm>
          <a:prstGeom prst="rect">
            <a:avLst/>
          </a:prstGeom>
        </p:spPr>
      </p:pic>
      <p:pic>
        <p:nvPicPr>
          <p:cNvPr id="109" name="図 108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4653136"/>
            <a:ext cx="356620" cy="504056"/>
          </a:xfrm>
          <a:prstGeom prst="rect">
            <a:avLst/>
          </a:prstGeom>
        </p:spPr>
      </p:pic>
      <p:pic>
        <p:nvPicPr>
          <p:cNvPr id="110" name="図 109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653136"/>
            <a:ext cx="356620" cy="504056"/>
          </a:xfrm>
          <a:prstGeom prst="rect">
            <a:avLst/>
          </a:prstGeom>
        </p:spPr>
      </p:pic>
      <p:pic>
        <p:nvPicPr>
          <p:cNvPr id="111" name="図 110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4288" y="4653136"/>
            <a:ext cx="356620" cy="504056"/>
          </a:xfrm>
          <a:prstGeom prst="rect">
            <a:avLst/>
          </a:prstGeom>
        </p:spPr>
      </p:pic>
      <p:pic>
        <p:nvPicPr>
          <p:cNvPr id="112" name="図 111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24328" y="4653136"/>
            <a:ext cx="356620" cy="504056"/>
          </a:xfrm>
          <a:prstGeom prst="rect">
            <a:avLst/>
          </a:prstGeom>
        </p:spPr>
      </p:pic>
      <p:pic>
        <p:nvPicPr>
          <p:cNvPr id="113" name="図 112" descr="no_smi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9836" y="4653136"/>
            <a:ext cx="356620" cy="504056"/>
          </a:xfrm>
          <a:prstGeom prst="rect">
            <a:avLst/>
          </a:prstGeom>
        </p:spPr>
      </p:pic>
      <p:sp>
        <p:nvSpPr>
          <p:cNvPr id="114" name="テキスト ボックス 113"/>
          <p:cNvSpPr txBox="1"/>
          <p:nvPr/>
        </p:nvSpPr>
        <p:spPr>
          <a:xfrm>
            <a:off x="1777496" y="5097378"/>
            <a:ext cx="560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000" dirty="0" smtClean="0">
                <a:latin typeface="Georgia" pitchFamily="18" charset="0"/>
              </a:rPr>
              <a:t>There are missing part of E1 strength at around </a:t>
            </a:r>
          </a:p>
          <a:p>
            <a:pPr algn="ctr"/>
            <a:r>
              <a:rPr lang="en-US" altLang="ja-JP" sz="2000" dirty="0" smtClean="0">
                <a:latin typeface="Georgia" pitchFamily="18" charset="0"/>
              </a:rPr>
              <a:t>single neutron separation energy.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-108520" y="4581128"/>
            <a:ext cx="1273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Georgia" pitchFamily="18" charset="0"/>
              </a:rPr>
              <a:t>Coulomb</a:t>
            </a:r>
          </a:p>
          <a:p>
            <a:r>
              <a:rPr lang="en-US" altLang="ja-JP" sz="1600" dirty="0" smtClean="0">
                <a:latin typeface="Georgia" pitchFamily="18" charset="0"/>
              </a:rPr>
              <a:t>dissociation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115" name="正方形/長方形 114"/>
          <p:cNvSpPr/>
          <p:nvPr/>
        </p:nvSpPr>
        <p:spPr>
          <a:xfrm>
            <a:off x="4067944" y="2492896"/>
            <a:ext cx="360040" cy="18722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2050973" y="5723964"/>
            <a:ext cx="5072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At first, we have been measured </a:t>
            </a:r>
          </a:p>
          <a:p>
            <a:pPr algn="ctr"/>
            <a:r>
              <a:rPr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the electric dipole response of 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Georgia" pitchFamily="18" charset="0"/>
              </a:rPr>
              <a:t>120</a:t>
            </a:r>
            <a:r>
              <a:rPr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Sn</a:t>
            </a:r>
          </a:p>
        </p:txBody>
      </p:sp>
      <p:pic>
        <p:nvPicPr>
          <p:cNvPr id="74754" name="Picture 2" descr="C:\Program Files (x86)\Microsoft Office\MEDIA\OFFICE12\Bullets\BD21300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669" y="1360959"/>
            <a:ext cx="142875" cy="123825"/>
          </a:xfrm>
          <a:prstGeom prst="rect">
            <a:avLst/>
          </a:prstGeom>
          <a:noFill/>
        </p:spPr>
      </p:pic>
      <p:pic>
        <p:nvPicPr>
          <p:cNvPr id="82" name="Picture 2" descr="C:\Program Files (x86)\Microsoft Office\MEDIA\OFFICE12\Bullets\BD21300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4669" y="1648991"/>
            <a:ext cx="142875" cy="123825"/>
          </a:xfrm>
          <a:prstGeom prst="rect">
            <a:avLst/>
          </a:prstGeom>
          <a:noFill/>
        </p:spPr>
      </p:pic>
      <p:pic>
        <p:nvPicPr>
          <p:cNvPr id="83" name="Picture 2" descr="C:\Program Files (x86)\Microsoft Office\MEDIA\OFFICE12\Bullets\BD21300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916832"/>
            <a:ext cx="142875" cy="123825"/>
          </a:xfrm>
          <a:prstGeom prst="rect">
            <a:avLst/>
          </a:prstGeom>
          <a:noFill/>
        </p:spPr>
      </p:pic>
      <p:sp>
        <p:nvSpPr>
          <p:cNvPr id="117" name="テキスト ボックス 116"/>
          <p:cNvSpPr txBox="1"/>
          <p:nvPr/>
        </p:nvSpPr>
        <p:spPr>
          <a:xfrm>
            <a:off x="123291" y="2492896"/>
            <a:ext cx="848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Z = 50</a:t>
            </a:r>
            <a:endParaRPr kumimoji="1" lang="ja-JP" altLang="en-US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45" grpId="0"/>
      <p:bldP spid="46" grpId="0"/>
      <p:bldP spid="10" grpId="0"/>
      <p:bldP spid="114" grpId="0"/>
      <p:bldP spid="43" grpId="0"/>
      <p:bldP spid="115" grpId="0" animBg="1"/>
      <p:bldP spid="116" grpId="0"/>
      <p:bldP spid="1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図 14" descr="120Sn_previou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44166"/>
            <a:ext cx="6995056" cy="6830466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5555774" y="836712"/>
            <a:ext cx="18245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kumimoji="1" lang="en-US" altLang="ja-JP" sz="900" dirty="0" smtClean="0">
                <a:latin typeface="Georgia" pitchFamily="18" charset="0"/>
              </a:rPr>
              <a:t>A. </a:t>
            </a:r>
            <a:r>
              <a:rPr kumimoji="1" lang="en-US" altLang="ja-JP" sz="900" dirty="0" err="1" smtClean="0">
                <a:latin typeface="Georgia" pitchFamily="18" charset="0"/>
              </a:rPr>
              <a:t>Lepreter</a:t>
            </a:r>
            <a:r>
              <a:rPr kumimoji="1" lang="en-US" altLang="ja-JP" sz="900" dirty="0" smtClean="0">
                <a:latin typeface="Georgia" pitchFamily="18" charset="0"/>
              </a:rPr>
              <a:t> et al.</a:t>
            </a:r>
          </a:p>
          <a:p>
            <a:pPr marL="228600" indent="-228600"/>
            <a:r>
              <a:rPr lang="en-US" altLang="ja-JP" sz="900" dirty="0">
                <a:latin typeface="Georgia" pitchFamily="18" charset="0"/>
              </a:rPr>
              <a:t> </a:t>
            </a:r>
            <a:r>
              <a:rPr lang="en-US" altLang="ja-JP" sz="900" dirty="0" smtClean="0">
                <a:latin typeface="Georgia" pitchFamily="18" charset="0"/>
              </a:rPr>
              <a:t>    </a:t>
            </a:r>
            <a:r>
              <a:rPr lang="en-US" altLang="ja-JP" sz="900" dirty="0" err="1" smtClean="0">
                <a:latin typeface="Georgia" pitchFamily="18" charset="0"/>
              </a:rPr>
              <a:t>Nucl</a:t>
            </a:r>
            <a:r>
              <a:rPr lang="en-US" altLang="ja-JP" sz="900" dirty="0" smtClean="0">
                <a:latin typeface="Georgia" pitchFamily="18" charset="0"/>
              </a:rPr>
              <a:t>. Phys. A219(1974)39</a:t>
            </a:r>
            <a:endParaRPr kumimoji="1" lang="en-US" altLang="ja-JP" sz="900" dirty="0" smtClean="0">
              <a:latin typeface="Georgia" pitchFamily="18" charset="0"/>
            </a:endParaRPr>
          </a:p>
          <a:p>
            <a:r>
              <a:rPr kumimoji="1" lang="en-US" altLang="ja-JP" sz="900" dirty="0" smtClean="0">
                <a:latin typeface="Georgia" pitchFamily="18" charset="0"/>
              </a:rPr>
              <a:t>C. S. </a:t>
            </a:r>
            <a:r>
              <a:rPr kumimoji="1" lang="en-US" altLang="ja-JP" sz="900" dirty="0" err="1" smtClean="0">
                <a:latin typeface="Georgia" pitchFamily="18" charset="0"/>
              </a:rPr>
              <a:t>Fullz</a:t>
            </a:r>
            <a:r>
              <a:rPr kumimoji="1" lang="en-US" altLang="ja-JP" sz="900" dirty="0" smtClean="0">
                <a:latin typeface="Georgia" pitchFamily="18" charset="0"/>
              </a:rPr>
              <a:t> et al.,</a:t>
            </a:r>
          </a:p>
          <a:p>
            <a:r>
              <a:rPr lang="en-US" altLang="ja-JP" sz="900" dirty="0">
                <a:latin typeface="Georgia" pitchFamily="18" charset="0"/>
              </a:rPr>
              <a:t> </a:t>
            </a:r>
            <a:r>
              <a:rPr lang="en-US" altLang="ja-JP" sz="900" dirty="0" smtClean="0">
                <a:latin typeface="Georgia" pitchFamily="18" charset="0"/>
              </a:rPr>
              <a:t>    Phys. Rev. 186(1969)1255</a:t>
            </a:r>
            <a:endParaRPr kumimoji="1" lang="en-US" altLang="ja-JP" sz="900" dirty="0" smtClean="0">
              <a:latin typeface="Georgia" pitchFamily="18" charset="0"/>
            </a:endParaRPr>
          </a:p>
          <a:p>
            <a:r>
              <a:rPr lang="en-US" altLang="ja-JP" sz="900" dirty="0" smtClean="0">
                <a:latin typeface="Georgia" pitchFamily="18" charset="0"/>
              </a:rPr>
              <a:t>H. </a:t>
            </a:r>
            <a:r>
              <a:rPr lang="en-US" altLang="ja-JP" sz="900" dirty="0" err="1" smtClean="0">
                <a:latin typeface="Georgia" pitchFamily="18" charset="0"/>
              </a:rPr>
              <a:t>Ustunomiya</a:t>
            </a:r>
            <a:r>
              <a:rPr lang="en-US" altLang="ja-JP" sz="900" dirty="0" smtClean="0">
                <a:latin typeface="Georgia" pitchFamily="18" charset="0"/>
              </a:rPr>
              <a:t> eta l.,</a:t>
            </a:r>
          </a:p>
          <a:p>
            <a:r>
              <a:rPr kumimoji="1" lang="en-US" altLang="ja-JP" sz="900" dirty="0">
                <a:latin typeface="Georgia" pitchFamily="18" charset="0"/>
              </a:rPr>
              <a:t> </a:t>
            </a:r>
            <a:r>
              <a:rPr kumimoji="1" lang="en-US" altLang="ja-JP" sz="900" dirty="0" smtClean="0">
                <a:latin typeface="Georgia" pitchFamily="18" charset="0"/>
              </a:rPr>
              <a:t>    Phys. Rev. C 84(2011)055805</a:t>
            </a:r>
            <a:endParaRPr kumimoji="1" lang="ja-JP" altLang="en-US" sz="900" dirty="0">
              <a:latin typeface="Georgia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5504003" y="935139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6" name="二等辺三角形 5"/>
          <p:cNvSpPr/>
          <p:nvPr/>
        </p:nvSpPr>
        <p:spPr>
          <a:xfrm>
            <a:off x="5508104" y="1214781"/>
            <a:ext cx="72008" cy="7200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7" name="二等辺三角形 6"/>
          <p:cNvSpPr/>
          <p:nvPr/>
        </p:nvSpPr>
        <p:spPr>
          <a:xfrm rot="10800000">
            <a:off x="5508735" y="1473763"/>
            <a:ext cx="72008" cy="7200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07704" y="836712"/>
            <a:ext cx="13644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>
                <a:latin typeface="Georgia" pitchFamily="18" charset="0"/>
              </a:rPr>
              <a:t>B. </a:t>
            </a:r>
            <a:r>
              <a:rPr lang="en-US" altLang="ja-JP" sz="1000" dirty="0" err="1" smtClean="0">
                <a:latin typeface="Georgia" pitchFamily="18" charset="0"/>
              </a:rPr>
              <a:t>Ozel</a:t>
            </a:r>
            <a:r>
              <a:rPr lang="en-US" altLang="ja-JP" sz="1000" dirty="0" smtClean="0">
                <a:latin typeface="Georgia" pitchFamily="18" charset="0"/>
              </a:rPr>
              <a:t>, Ph. D Thesis</a:t>
            </a:r>
            <a:endParaRPr kumimoji="1" lang="en-US" altLang="ja-JP" sz="1000" dirty="0" smtClean="0">
              <a:latin typeface="Georgia" pitchFamily="18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987382" y="829943"/>
            <a:ext cx="216024" cy="544797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Previous works of E1 response of </a:t>
            </a:r>
            <a:r>
              <a:rPr lang="en-US" altLang="ja-JP" sz="3200" b="1" baseline="30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120</a:t>
            </a: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Sn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cxnSp>
        <p:nvCxnSpPr>
          <p:cNvPr id="11" name="直線矢印コネクタ 10"/>
          <p:cNvCxnSpPr>
            <a:endCxn id="9" idx="2"/>
          </p:cNvCxnSpPr>
          <p:nvPr/>
        </p:nvCxnSpPr>
        <p:spPr>
          <a:xfrm flipV="1">
            <a:off x="4067944" y="6280087"/>
            <a:ext cx="3098" cy="5332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2123728" y="6453336"/>
            <a:ext cx="1933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</a:t>
            </a:r>
            <a:r>
              <a:rPr kumimoji="1" lang="en-US" altLang="ja-JP" baseline="-25000" dirty="0" smtClean="0">
                <a:latin typeface="Georgia" pitchFamily="18" charset="0"/>
              </a:rPr>
              <a:t>n</a:t>
            </a:r>
            <a:r>
              <a:rPr kumimoji="1" lang="en-US" altLang="ja-JP" dirty="0" smtClean="0">
                <a:latin typeface="Georgia" pitchFamily="18" charset="0"/>
              </a:rPr>
              <a:t> = 9.1045 MeV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915816" y="1556792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>
                <a:latin typeface="Georgia" pitchFamily="18" charset="0"/>
              </a:rPr>
              <a:t>, 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>
                <a:latin typeface="Georgia" pitchFamily="18" charset="0"/>
              </a:rPr>
              <a:t>’)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373814" y="1763524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>
                <a:latin typeface="Georgia" pitchFamily="18" charset="0"/>
              </a:rPr>
              <a:t>, </a:t>
            </a:r>
            <a:r>
              <a:rPr lang="en-US" altLang="ja-JP" dirty="0" err="1" smtClean="0">
                <a:latin typeface="Georgia" pitchFamily="18" charset="0"/>
              </a:rPr>
              <a:t>xn</a:t>
            </a:r>
            <a:r>
              <a:rPr lang="en-US" altLang="ja-JP" dirty="0" smtClean="0">
                <a:latin typeface="Georgia" pitchFamily="18" charset="0"/>
              </a:rPr>
              <a:t>)</a:t>
            </a:r>
            <a:endParaRPr kumimoji="1" lang="ja-JP" altLang="en-US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view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80803"/>
            <a:ext cx="9144000" cy="4858367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4771018"/>
            <a:ext cx="9144000" cy="1440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650575" y="2538770"/>
            <a:ext cx="1665841" cy="369332"/>
          </a:xfrm>
          <a:prstGeom prst="rect">
            <a:avLst/>
          </a:prstGeom>
          <a:solidFill>
            <a:srgbClr val="99CCFF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AVF cyclotron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27984" y="1818690"/>
            <a:ext cx="1784463" cy="369332"/>
          </a:xfrm>
          <a:prstGeom prst="rect">
            <a:avLst/>
          </a:prstGeom>
          <a:solidFill>
            <a:srgbClr val="99CCFF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RING</a:t>
            </a:r>
            <a:r>
              <a:rPr kumimoji="1" lang="en-US" altLang="ja-JP" dirty="0" smtClean="0">
                <a:latin typeface="Georgia" pitchFamily="18" charset="0"/>
              </a:rPr>
              <a:t> cyclotron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70240" y="1746682"/>
            <a:ext cx="3313728" cy="646331"/>
          </a:xfrm>
          <a:prstGeom prst="rect">
            <a:avLst/>
          </a:prstGeom>
          <a:solidFill>
            <a:srgbClr val="99CCFF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High-resolution </a:t>
            </a:r>
            <a:r>
              <a:rPr kumimoji="1" lang="en-US" altLang="ja-JP" dirty="0" smtClean="0">
                <a:latin typeface="Georgia" pitchFamily="18" charset="0"/>
              </a:rPr>
              <a:t>WS beam-line</a:t>
            </a:r>
          </a:p>
          <a:p>
            <a:r>
              <a:rPr lang="en-US" altLang="ja-JP" dirty="0" smtClean="0">
                <a:latin typeface="Georgia" pitchFamily="18" charset="0"/>
              </a:rPr>
              <a:t>(dispersion matching)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58272" y="3402866"/>
            <a:ext cx="3222357" cy="646331"/>
          </a:xfrm>
          <a:prstGeom prst="rect">
            <a:avLst/>
          </a:prstGeom>
          <a:solidFill>
            <a:srgbClr val="99CCFF"/>
          </a:solidFill>
          <a:ln w="25400">
            <a:solidFill>
              <a:schemeClr val="accent1">
                <a:shade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High-resolution spectrometer</a:t>
            </a:r>
            <a:endParaRPr kumimoji="1" lang="en-US" altLang="ja-JP" dirty="0" smtClean="0">
              <a:latin typeface="Georgia" pitchFamily="18" charset="0"/>
            </a:endParaRPr>
          </a:p>
          <a:p>
            <a:r>
              <a:rPr kumimoji="1" lang="en-US" altLang="ja-JP" dirty="0" smtClean="0">
                <a:latin typeface="Georgia" pitchFamily="18" charset="0"/>
              </a:rPr>
              <a:t>Grand RAIDEN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87588" y="4771018"/>
            <a:ext cx="45929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Polarized proton beam</a:t>
            </a:r>
          </a:p>
          <a:p>
            <a:r>
              <a:rPr lang="en-US" altLang="ja-JP" dirty="0" smtClean="0">
                <a:latin typeface="Georgia" pitchFamily="18" charset="0"/>
              </a:rPr>
              <a:t>Energy: 295 MeV</a:t>
            </a:r>
          </a:p>
          <a:p>
            <a:r>
              <a:rPr lang="en-US" altLang="ja-JP" dirty="0" smtClean="0">
                <a:latin typeface="Georgia" pitchFamily="18" charset="0"/>
              </a:rPr>
              <a:t>Energy resolution: ~25 </a:t>
            </a:r>
            <a:r>
              <a:rPr lang="en-US" altLang="ja-JP" dirty="0" err="1" smtClean="0">
                <a:latin typeface="Georgia" pitchFamily="18" charset="0"/>
              </a:rPr>
              <a:t>keV</a:t>
            </a:r>
            <a:endParaRPr lang="en-US" altLang="ja-JP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Intensity: 2 </a:t>
            </a:r>
            <a:r>
              <a:rPr lang="en-US" altLang="ja-JP" dirty="0" err="1" smtClean="0">
                <a:latin typeface="Georgia" pitchFamily="18" charset="0"/>
              </a:rPr>
              <a:t>nA</a:t>
            </a:r>
            <a:endParaRPr lang="en-US" altLang="ja-JP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Averaged  polarization: ~ 0.7 </a:t>
            </a:r>
          </a:p>
          <a:p>
            <a:r>
              <a:rPr lang="en-US" altLang="ja-JP" dirty="0" smtClean="0">
                <a:latin typeface="Georgia" pitchFamily="18" charset="0"/>
              </a:rPr>
              <a:t>             (both of longitudinal and sideway)  </a:t>
            </a:r>
            <a:r>
              <a:rPr kumimoji="1" lang="en-US" altLang="ja-JP" dirty="0" smtClean="0">
                <a:latin typeface="Georgia" pitchFamily="18" charset="0"/>
              </a:rPr>
              <a:t> </a:t>
            </a:r>
          </a:p>
        </p:txBody>
      </p:sp>
      <p:graphicFrame>
        <p:nvGraphicFramePr>
          <p:cNvPr id="10" name="オブジェクト 9"/>
          <p:cNvGraphicFramePr>
            <a:graphicFrameLocks noChangeAspect="1"/>
          </p:cNvGraphicFramePr>
          <p:nvPr/>
        </p:nvGraphicFramePr>
        <p:xfrm>
          <a:off x="300038" y="5275223"/>
          <a:ext cx="2132012" cy="647700"/>
        </p:xfrm>
        <a:graphic>
          <a:graphicData uri="http://schemas.openxmlformats.org/presentationml/2006/ole">
            <p:oleObj spid="_x0000_s75778" name="数式" r:id="rId5" imgW="1295280" imgH="393480" progId="Equation.3">
              <p:embed/>
            </p:oleObj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107504" y="4843026"/>
            <a:ext cx="27847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</a:rPr>
              <a:t>Total Spin Transfer (</a:t>
            </a:r>
            <a:r>
              <a:rPr lang="en-US" altLang="ja-JP" sz="2000" dirty="0" smtClean="0">
                <a:latin typeface="Symbol" pitchFamily="18" charset="2"/>
              </a:rPr>
              <a:t>S</a:t>
            </a:r>
            <a:r>
              <a:rPr lang="en-US" altLang="ja-JP" sz="2000" dirty="0" smtClean="0">
                <a:latin typeface="Georgia" pitchFamily="18" charset="0"/>
              </a:rPr>
              <a:t>)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1520" y="5923146"/>
            <a:ext cx="4041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D</a:t>
            </a:r>
            <a:r>
              <a:rPr kumimoji="1" lang="en-US" altLang="ja-JP" baseline="-25000" dirty="0" smtClean="0">
                <a:latin typeface="Georgia" pitchFamily="18" charset="0"/>
              </a:rPr>
              <a:t>SS</a:t>
            </a:r>
            <a:r>
              <a:rPr kumimoji="1" lang="en-US" altLang="ja-JP" dirty="0" smtClean="0">
                <a:latin typeface="Georgia" pitchFamily="18" charset="0"/>
              </a:rPr>
              <a:t> and D</a:t>
            </a:r>
            <a:r>
              <a:rPr kumimoji="1" lang="en-US" altLang="ja-JP" baseline="-25000" dirty="0" smtClean="0">
                <a:latin typeface="Georgia" pitchFamily="18" charset="0"/>
              </a:rPr>
              <a:t>LL </a:t>
            </a:r>
            <a:r>
              <a:rPr kumimoji="1" lang="en-US" altLang="ja-JP" dirty="0" smtClean="0">
                <a:latin typeface="Georgia" pitchFamily="18" charset="0"/>
              </a:rPr>
              <a:t>: Spin transfer observable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3" name="円弧 12"/>
          <p:cNvSpPr/>
          <p:nvPr/>
        </p:nvSpPr>
        <p:spPr>
          <a:xfrm rot="7424525">
            <a:off x="6772981" y="3190409"/>
            <a:ext cx="353496" cy="323723"/>
          </a:xfrm>
          <a:prstGeom prst="arc">
            <a:avLst>
              <a:gd name="adj1" fmla="val 12939148"/>
              <a:gd name="adj2" fmla="val 945073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コネクタ 14"/>
          <p:cNvCxnSpPr/>
          <p:nvPr/>
        </p:nvCxnSpPr>
        <p:spPr>
          <a:xfrm flipH="1" flipV="1">
            <a:off x="6446045" y="3357524"/>
            <a:ext cx="378618" cy="123824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円弧 18"/>
          <p:cNvSpPr/>
          <p:nvPr/>
        </p:nvSpPr>
        <p:spPr>
          <a:xfrm rot="15591220">
            <a:off x="6354234" y="3214511"/>
            <a:ext cx="202838" cy="106042"/>
          </a:xfrm>
          <a:prstGeom prst="arc">
            <a:avLst>
              <a:gd name="adj1" fmla="val 11509120"/>
              <a:gd name="adj2" fmla="val 20610798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1" name="直線コネクタ 20"/>
          <p:cNvCxnSpPr/>
          <p:nvPr/>
        </p:nvCxnSpPr>
        <p:spPr>
          <a:xfrm flipH="1" flipV="1">
            <a:off x="5433368" y="2617897"/>
            <a:ext cx="987408" cy="571264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弧 22"/>
          <p:cNvSpPr/>
          <p:nvPr/>
        </p:nvSpPr>
        <p:spPr>
          <a:xfrm rot="9816664">
            <a:off x="4793220" y="2590243"/>
            <a:ext cx="381227" cy="152039"/>
          </a:xfrm>
          <a:prstGeom prst="arc">
            <a:avLst>
              <a:gd name="adj1" fmla="val 11509120"/>
              <a:gd name="adj2" fmla="val 21471797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弧 23"/>
          <p:cNvSpPr/>
          <p:nvPr/>
        </p:nvSpPr>
        <p:spPr>
          <a:xfrm rot="20111732">
            <a:off x="4530856" y="2661975"/>
            <a:ext cx="309177" cy="106042"/>
          </a:xfrm>
          <a:prstGeom prst="arc">
            <a:avLst>
              <a:gd name="adj1" fmla="val 11509120"/>
              <a:gd name="adj2" fmla="val 21471797"/>
            </a:avLst>
          </a:prstGeom>
          <a:ln w="25400">
            <a:solidFill>
              <a:srgbClr val="FF0000"/>
            </a:solidFill>
            <a:headEnd type="none"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直線コネクタ 24"/>
          <p:cNvCxnSpPr>
            <a:stCxn id="24" idx="0"/>
          </p:cNvCxnSpPr>
          <p:nvPr/>
        </p:nvCxnSpPr>
        <p:spPr>
          <a:xfrm flipH="1">
            <a:off x="4333876" y="2745293"/>
            <a:ext cx="220191" cy="188368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円弧 32"/>
          <p:cNvSpPr/>
          <p:nvPr/>
        </p:nvSpPr>
        <p:spPr>
          <a:xfrm rot="9816664">
            <a:off x="3998652" y="2979899"/>
            <a:ext cx="381227" cy="152039"/>
          </a:xfrm>
          <a:prstGeom prst="arc">
            <a:avLst>
              <a:gd name="adj1" fmla="val 11509120"/>
              <a:gd name="adj2" fmla="val 21471797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弧 33"/>
          <p:cNvSpPr/>
          <p:nvPr/>
        </p:nvSpPr>
        <p:spPr>
          <a:xfrm rot="13781024">
            <a:off x="3655653" y="2921409"/>
            <a:ext cx="381227" cy="152039"/>
          </a:xfrm>
          <a:prstGeom prst="arc">
            <a:avLst>
              <a:gd name="adj1" fmla="val 11509120"/>
              <a:gd name="adj2" fmla="val 21471797"/>
            </a:avLst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円弧 35"/>
          <p:cNvSpPr/>
          <p:nvPr/>
        </p:nvSpPr>
        <p:spPr>
          <a:xfrm>
            <a:off x="3474245" y="2492294"/>
            <a:ext cx="330558" cy="279341"/>
          </a:xfrm>
          <a:prstGeom prst="arc">
            <a:avLst>
              <a:gd name="adj1" fmla="val 11509120"/>
              <a:gd name="adj2" fmla="val 290557"/>
            </a:avLst>
          </a:prstGeom>
          <a:ln w="25400">
            <a:solidFill>
              <a:srgbClr val="FF0000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9" name="直線コネクタ 38"/>
          <p:cNvCxnSpPr/>
          <p:nvPr/>
        </p:nvCxnSpPr>
        <p:spPr>
          <a:xfrm flipH="1">
            <a:off x="3017044" y="2603361"/>
            <a:ext cx="443460" cy="325537"/>
          </a:xfrm>
          <a:prstGeom prst="line">
            <a:avLst/>
          </a:prstGeom>
          <a:ln w="2540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円弧 40"/>
          <p:cNvSpPr/>
          <p:nvPr/>
        </p:nvSpPr>
        <p:spPr>
          <a:xfrm rot="11443933">
            <a:off x="2995315" y="2931956"/>
            <a:ext cx="474165" cy="279341"/>
          </a:xfrm>
          <a:prstGeom prst="arc">
            <a:avLst>
              <a:gd name="adj1" fmla="val 11509120"/>
              <a:gd name="adj2" fmla="val 182727"/>
            </a:avLst>
          </a:prstGeom>
          <a:ln w="25400">
            <a:solidFill>
              <a:srgbClr val="0000FF"/>
            </a:solidFill>
            <a:headEnd type="none" w="sm" len="sm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円弧 41"/>
          <p:cNvSpPr/>
          <p:nvPr/>
        </p:nvSpPr>
        <p:spPr>
          <a:xfrm rot="2459789">
            <a:off x="3033100" y="2858784"/>
            <a:ext cx="474165" cy="279341"/>
          </a:xfrm>
          <a:prstGeom prst="arc">
            <a:avLst>
              <a:gd name="adj1" fmla="val 15911646"/>
              <a:gd name="adj2" fmla="val 182727"/>
            </a:avLst>
          </a:prstGeom>
          <a:ln w="25400">
            <a:solidFill>
              <a:srgbClr val="0000FF"/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7504" y="692696"/>
            <a:ext cx="34131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RCNP Cyclotron facility</a:t>
            </a:r>
            <a:endParaRPr kumimoji="1"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271" y="1661144"/>
            <a:ext cx="380682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7957" y="1641574"/>
            <a:ext cx="3256531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正方形/長方形 4"/>
          <p:cNvSpPr/>
          <p:nvPr/>
        </p:nvSpPr>
        <p:spPr>
          <a:xfrm>
            <a:off x="467544" y="1857598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67544" y="2145630"/>
            <a:ext cx="720080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1520" y="3163034"/>
            <a:ext cx="1176088" cy="166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51520" y="3428586"/>
            <a:ext cx="1176088" cy="1664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467544" y="2730986"/>
            <a:ext cx="792088" cy="288032"/>
          </a:xfrm>
          <a:prstGeom prst="rect">
            <a:avLst/>
          </a:prstGeom>
          <a:solidFill>
            <a:schemeClr val="tx1">
              <a:alpha val="2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吹き出し 9"/>
          <p:cNvSpPr/>
          <p:nvPr/>
        </p:nvSpPr>
        <p:spPr>
          <a:xfrm>
            <a:off x="179512" y="1615355"/>
            <a:ext cx="2088232" cy="2376264"/>
          </a:xfrm>
          <a:prstGeom prst="wedgeRoundRectCallout">
            <a:avLst>
              <a:gd name="adj1" fmla="val 52147"/>
              <a:gd name="adj2" fmla="val 55317"/>
              <a:gd name="adj3" fmla="val 16667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187624" y="171358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VDC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187624" y="1992322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VDC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55315" y="308173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MWPC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403648" y="3307050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MWPC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259632" y="272169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C block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822798" y="2839241"/>
            <a:ext cx="306977" cy="953589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27584" y="1497558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p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9504" y="3595082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p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467544" y="2387873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467544" y="2540273"/>
            <a:ext cx="72008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187624" y="2208346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PLA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87624" y="242437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PLA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H="1">
            <a:off x="819509" y="1687363"/>
            <a:ext cx="8075" cy="120064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35496" y="1209526"/>
            <a:ext cx="2589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Focal plane detectors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87742" y="4017838"/>
            <a:ext cx="15311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Focal plane</a:t>
            </a:r>
          </a:p>
          <a:p>
            <a:r>
              <a:rPr lang="en-US" altLang="ja-JP" sz="2000" dirty="0" err="1" smtClean="0">
                <a:latin typeface="Georgia" pitchFamily="18" charset="0"/>
              </a:rPr>
              <a:t>Polarimeter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366191" y="4809926"/>
            <a:ext cx="12859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Georgia" pitchFamily="18" charset="0"/>
              </a:rPr>
              <a:t>Polarized</a:t>
            </a:r>
          </a:p>
          <a:p>
            <a:r>
              <a:rPr lang="en-US" altLang="ja-JP" sz="1400" dirty="0" smtClean="0">
                <a:latin typeface="Georgia" pitchFamily="18" charset="0"/>
              </a:rPr>
              <a:t>Proton beam</a:t>
            </a:r>
          </a:p>
          <a:p>
            <a:r>
              <a:rPr kumimoji="1" lang="en-US" altLang="ja-JP" sz="1400" dirty="0" smtClean="0">
                <a:latin typeface="Georgia" pitchFamily="18" charset="0"/>
              </a:rPr>
              <a:t>E</a:t>
            </a:r>
            <a:r>
              <a:rPr kumimoji="1" lang="en-US" altLang="ja-JP" sz="1400" baseline="-25000" dirty="0" smtClean="0">
                <a:latin typeface="Georgia" pitchFamily="18" charset="0"/>
              </a:rPr>
              <a:t>p</a:t>
            </a:r>
            <a:r>
              <a:rPr kumimoji="1" lang="en-US" altLang="ja-JP" sz="1400" dirty="0" smtClean="0">
                <a:latin typeface="Georgia" pitchFamily="18" charset="0"/>
              </a:rPr>
              <a:t> = 295 MeV</a:t>
            </a:r>
            <a:endParaRPr kumimoji="1" lang="ja-JP" altLang="en-US" sz="1400" dirty="0">
              <a:latin typeface="Georgia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7812360" y="4809926"/>
            <a:ext cx="1285929" cy="73866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Georgia" pitchFamily="18" charset="0"/>
              </a:rPr>
              <a:t>Polarized</a:t>
            </a:r>
          </a:p>
          <a:p>
            <a:r>
              <a:rPr lang="en-US" altLang="ja-JP" sz="1400" dirty="0" smtClean="0">
                <a:latin typeface="Georgia" pitchFamily="18" charset="0"/>
              </a:rPr>
              <a:t>Proton beam</a:t>
            </a:r>
          </a:p>
          <a:p>
            <a:r>
              <a:rPr kumimoji="1" lang="en-US" altLang="ja-JP" sz="1400" dirty="0" smtClean="0">
                <a:latin typeface="Georgia" pitchFamily="18" charset="0"/>
              </a:rPr>
              <a:t>E</a:t>
            </a:r>
            <a:r>
              <a:rPr kumimoji="1" lang="en-US" altLang="ja-JP" sz="1400" baseline="-25000" dirty="0" smtClean="0">
                <a:latin typeface="Georgia" pitchFamily="18" charset="0"/>
              </a:rPr>
              <a:t>p</a:t>
            </a:r>
            <a:r>
              <a:rPr kumimoji="1" lang="en-US" altLang="ja-JP" sz="1400" dirty="0" smtClean="0">
                <a:latin typeface="Georgia" pitchFamily="18" charset="0"/>
              </a:rPr>
              <a:t> = 295 MeV</a:t>
            </a:r>
            <a:endParaRPr kumimoji="1" lang="ja-JP" altLang="en-US" sz="1400" dirty="0">
              <a:latin typeface="Georgia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5496" y="692696"/>
            <a:ext cx="52309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Grand </a:t>
            </a:r>
            <a:r>
              <a:rPr kumimoji="1" lang="en-US" altLang="ja-JP" sz="2400" dirty="0" err="1" smtClean="0">
                <a:latin typeface="Georgia" pitchFamily="18" charset="0"/>
              </a:rPr>
              <a:t>Raiden</a:t>
            </a:r>
            <a:r>
              <a:rPr kumimoji="1" lang="en-US" altLang="ja-JP" sz="2400" dirty="0" smtClean="0">
                <a:latin typeface="Georgia" pitchFamily="18" charset="0"/>
              </a:rPr>
              <a:t> spectrometer @ RCNP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516216" y="5877272"/>
            <a:ext cx="25266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baseline="30000" dirty="0" smtClean="0">
                <a:latin typeface="Georgia" pitchFamily="18" charset="0"/>
              </a:rPr>
              <a:t>120</a:t>
            </a:r>
            <a:r>
              <a:rPr kumimoji="1" lang="en-US" altLang="ja-JP" dirty="0" smtClean="0">
                <a:latin typeface="Georgia" pitchFamily="18" charset="0"/>
              </a:rPr>
              <a:t>Sn target </a:t>
            </a:r>
          </a:p>
          <a:p>
            <a:pPr algn="r"/>
            <a:r>
              <a:rPr lang="en-US" altLang="ja-JP" dirty="0">
                <a:latin typeface="Georgia" pitchFamily="18" charset="0"/>
              </a:rPr>
              <a:t>T</a:t>
            </a:r>
            <a:r>
              <a:rPr kumimoji="1" lang="en-US" altLang="ja-JP" dirty="0" smtClean="0">
                <a:latin typeface="Georgia" pitchFamily="18" charset="0"/>
              </a:rPr>
              <a:t>hickness: 6.5 mg/cm</a:t>
            </a:r>
            <a:r>
              <a:rPr kumimoji="1" lang="en-US" altLang="ja-JP" baseline="30000" dirty="0" smtClean="0">
                <a:latin typeface="Georgia" pitchFamily="18" charset="0"/>
              </a:rPr>
              <a:t>2</a:t>
            </a:r>
            <a:endParaRPr kumimoji="1" lang="en-US" altLang="ja-JP" dirty="0" smtClean="0">
              <a:latin typeface="Georgia" pitchFamily="18" charset="0"/>
            </a:endParaRPr>
          </a:p>
          <a:p>
            <a:pPr algn="r"/>
            <a:r>
              <a:rPr lang="en-US" altLang="ja-JP" dirty="0" smtClean="0">
                <a:latin typeface="Georgia" pitchFamily="18" charset="0"/>
              </a:rPr>
              <a:t>Purity 98.4 %</a:t>
            </a:r>
            <a:endParaRPr kumimoji="1" lang="ja-JP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present_result_narrow_2014062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44" y="492498"/>
            <a:ext cx="6514872" cy="6365501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Experimental Results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92696"/>
            <a:ext cx="39148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Excitation energy spectrum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 rot="18986226">
            <a:off x="994821" y="1994791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grpSp>
        <p:nvGrpSpPr>
          <p:cNvPr id="29" name="グループ化 28"/>
          <p:cNvGrpSpPr/>
          <p:nvPr/>
        </p:nvGrpSpPr>
        <p:grpSpPr>
          <a:xfrm>
            <a:off x="5940152" y="692696"/>
            <a:ext cx="3203848" cy="2952328"/>
            <a:chOff x="1115616" y="144166"/>
            <a:chExt cx="6995056" cy="6830466"/>
          </a:xfrm>
        </p:grpSpPr>
        <p:pic>
          <p:nvPicPr>
            <p:cNvPr id="18" name="図 17" descr="120Sn_previous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15616" y="144166"/>
              <a:ext cx="6995056" cy="6830466"/>
            </a:xfrm>
            <a:prstGeom prst="rect">
              <a:avLst/>
            </a:prstGeom>
          </p:spPr>
        </p:pic>
        <p:sp>
          <p:nvSpPr>
            <p:cNvPr id="20" name="円/楕円 19"/>
            <p:cNvSpPr/>
            <p:nvPr/>
          </p:nvSpPr>
          <p:spPr>
            <a:xfrm>
              <a:off x="5504003" y="935139"/>
              <a:ext cx="72008" cy="7200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1" name="二等辺三角形 20"/>
            <p:cNvSpPr/>
            <p:nvPr/>
          </p:nvSpPr>
          <p:spPr>
            <a:xfrm>
              <a:off x="5508104" y="1214781"/>
              <a:ext cx="72008" cy="72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2" name="二等辺三角形 21"/>
            <p:cNvSpPr/>
            <p:nvPr/>
          </p:nvSpPr>
          <p:spPr>
            <a:xfrm rot="10800000">
              <a:off x="5508735" y="1473763"/>
              <a:ext cx="72008" cy="72008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900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987382" y="829943"/>
              <a:ext cx="216024" cy="5447974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" name="テキスト ボックス 12"/>
          <p:cNvSpPr txBox="1"/>
          <p:nvPr/>
        </p:nvSpPr>
        <p:spPr>
          <a:xfrm rot="16200000">
            <a:off x="-1940276" y="3137027"/>
            <a:ext cx="4249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Differential Cross Section (</a:t>
            </a:r>
            <a:r>
              <a:rPr kumimoji="1" lang="en-US" altLang="ja-JP" dirty="0" err="1" smtClean="0">
                <a:latin typeface="Georgia" pitchFamily="18" charset="0"/>
              </a:rPr>
              <a:t>mb</a:t>
            </a:r>
            <a:r>
              <a:rPr kumimoji="1" lang="en-US" altLang="ja-JP" dirty="0" smtClean="0">
                <a:latin typeface="Georgia" pitchFamily="18" charset="0"/>
              </a:rPr>
              <a:t>/</a:t>
            </a:r>
            <a:r>
              <a:rPr kumimoji="1" lang="en-US" altLang="ja-JP" dirty="0" err="1" smtClean="0">
                <a:latin typeface="Georgia" pitchFamily="18" charset="0"/>
              </a:rPr>
              <a:t>sr</a:t>
            </a:r>
            <a:r>
              <a:rPr kumimoji="1" lang="en-US" altLang="ja-JP" dirty="0" smtClean="0">
                <a:latin typeface="Georgia" pitchFamily="18" charset="0"/>
              </a:rPr>
              <a:t>/MeV)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419872" y="6453336"/>
            <a:ext cx="2720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Excitation Energy (MeV)</a:t>
            </a:r>
            <a:endParaRPr kumimoji="1" lang="ja-JP" altLang="en-US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120Sn_Spectrum_with_ST_201407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08520" y="836712"/>
            <a:ext cx="6650440" cy="6497960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Experimental Results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5496" y="692696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E1 and M1 decomposition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13518" y="1052736"/>
            <a:ext cx="39180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</a:rPr>
              <a:t>Polarization observable at 0 </a:t>
            </a:r>
            <a:r>
              <a:rPr lang="en-US" altLang="ja-JP" sz="2000" dirty="0" err="1" smtClean="0">
                <a:latin typeface="Georgia" pitchFamily="18" charset="0"/>
              </a:rPr>
              <a:t>degs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5940" y="1052736"/>
            <a:ext cx="39885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Georgia" pitchFamily="18" charset="0"/>
              </a:rPr>
              <a:t>Spin flip/non-spin flip separation</a:t>
            </a:r>
            <a:endParaRPr kumimoji="1" lang="ja-JP" altLang="en-US" sz="20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7" name="右矢印 6"/>
          <p:cNvSpPr/>
          <p:nvPr/>
        </p:nvSpPr>
        <p:spPr>
          <a:xfrm>
            <a:off x="4283968" y="1124744"/>
            <a:ext cx="864096" cy="216024"/>
          </a:xfrm>
          <a:prstGeom prst="rightArrow">
            <a:avLst>
              <a:gd name="adj1" fmla="val 50000"/>
              <a:gd name="adj2" fmla="val 113892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5940152" y="5241394"/>
          <a:ext cx="2592288" cy="803610"/>
        </p:xfrm>
        <a:graphic>
          <a:graphicData uri="http://schemas.openxmlformats.org/presentationml/2006/ole">
            <p:oleObj spid="_x0000_s5122" name="数式" r:id="rId5" imgW="1269720" imgH="393480" progId="Equation.3">
              <p:embed/>
            </p:oleObj>
          </a:graphicData>
        </a:graphic>
      </p:graphicFrame>
      <p:sp>
        <p:nvSpPr>
          <p:cNvPr id="9" name="テキスト ボックス 8"/>
          <p:cNvSpPr txBox="1"/>
          <p:nvPr/>
        </p:nvSpPr>
        <p:spPr>
          <a:xfrm>
            <a:off x="5858819" y="4809346"/>
            <a:ext cx="2385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</a:rPr>
              <a:t>Total Spin Transfer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168717" y="6177498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=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574471" y="6033482"/>
            <a:ext cx="26324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1 for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kumimoji="1" lang="en-US" altLang="ja-JP" sz="2000" dirty="0" smtClean="0">
                <a:latin typeface="Georgia" pitchFamily="18" charset="0"/>
              </a:rPr>
              <a:t>S = 1 (Spin M1)</a:t>
            </a:r>
          </a:p>
          <a:p>
            <a:r>
              <a:rPr lang="en-US" altLang="ja-JP" sz="2000" dirty="0" smtClean="0">
                <a:latin typeface="Georgia" pitchFamily="18" charset="0"/>
              </a:rPr>
              <a:t>0 for </a:t>
            </a:r>
            <a:r>
              <a:rPr lang="en-US" altLang="ja-JP" sz="2000" dirty="0">
                <a:latin typeface="Symbol" pitchFamily="18" charset="2"/>
              </a:rPr>
              <a:t>D</a:t>
            </a:r>
            <a:r>
              <a:rPr lang="en-US" altLang="ja-JP" sz="2000" dirty="0" smtClean="0">
                <a:latin typeface="Georgia" pitchFamily="18" charset="0"/>
              </a:rPr>
              <a:t>S = 0  (E1)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12" name="左中かっこ 11"/>
          <p:cNvSpPr/>
          <p:nvPr/>
        </p:nvSpPr>
        <p:spPr>
          <a:xfrm>
            <a:off x="6456744" y="6105490"/>
            <a:ext cx="261743" cy="576064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 rot="18986226">
            <a:off x="490766" y="2046186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43166" y="5868561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 descr="present_result_2014062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352" y="476672"/>
            <a:ext cx="6531070" cy="6381328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61816" y="1196752"/>
            <a:ext cx="1305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latin typeface="Georgia" pitchFamily="18" charset="0"/>
              </a:rPr>
              <a:t>120</a:t>
            </a:r>
            <a:r>
              <a:rPr kumimoji="1" lang="en-US" altLang="ja-JP" dirty="0" smtClean="0">
                <a:latin typeface="Georgia" pitchFamily="18" charset="0"/>
              </a:rPr>
              <a:t>Sn(p, p’)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Experimental Results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92696"/>
            <a:ext cx="3682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E1 and M1 decomposition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889808" y="1340768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1816" y="1475492"/>
            <a:ext cx="1673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latin typeface="Georgia" pitchFamily="18" charset="0"/>
              </a:rPr>
              <a:t>120</a:t>
            </a:r>
            <a:r>
              <a:rPr kumimoji="1" lang="en-US" altLang="ja-JP" dirty="0" smtClean="0">
                <a:latin typeface="Georgia" pitchFamily="18" charset="0"/>
              </a:rPr>
              <a:t>Sn(p, p’), </a:t>
            </a:r>
            <a:r>
              <a:rPr lang="en-US" altLang="ja-JP" dirty="0" smtClean="0">
                <a:latin typeface="Georgia" pitchFamily="18" charset="0"/>
              </a:rPr>
              <a:t>E1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8" name="円/楕円 7"/>
          <p:cNvSpPr/>
          <p:nvPr/>
        </p:nvSpPr>
        <p:spPr>
          <a:xfrm>
            <a:off x="889808" y="161950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61816" y="1763524"/>
            <a:ext cx="2258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aseline="30000" dirty="0" smtClean="0">
                <a:latin typeface="Georgia" pitchFamily="18" charset="0"/>
              </a:rPr>
              <a:t>120</a:t>
            </a:r>
            <a:r>
              <a:rPr kumimoji="1" lang="en-US" altLang="ja-JP" dirty="0" smtClean="0">
                <a:latin typeface="Georgia" pitchFamily="18" charset="0"/>
              </a:rPr>
              <a:t>Sn(p, p’), Spin M1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0" name="円/楕円 9"/>
          <p:cNvSpPr/>
          <p:nvPr/>
        </p:nvSpPr>
        <p:spPr>
          <a:xfrm>
            <a:off x="889808" y="1907540"/>
            <a:ext cx="72008" cy="72008"/>
          </a:xfrm>
          <a:prstGeom prst="ellipse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 rot="18986226">
            <a:off x="623897" y="2982290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 rot="16200000">
            <a:off x="-1873024" y="3137027"/>
            <a:ext cx="42498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Differential Cross Section (</a:t>
            </a:r>
            <a:r>
              <a:rPr kumimoji="1" lang="en-US" altLang="ja-JP" dirty="0" err="1" smtClean="0">
                <a:latin typeface="Georgia" pitchFamily="18" charset="0"/>
              </a:rPr>
              <a:t>mb</a:t>
            </a:r>
            <a:r>
              <a:rPr kumimoji="1" lang="en-US" altLang="ja-JP" dirty="0" smtClean="0">
                <a:latin typeface="Georgia" pitchFamily="18" charset="0"/>
              </a:rPr>
              <a:t>/</a:t>
            </a:r>
            <a:r>
              <a:rPr kumimoji="1" lang="en-US" altLang="ja-JP" dirty="0" err="1" smtClean="0">
                <a:latin typeface="Georgia" pitchFamily="18" charset="0"/>
              </a:rPr>
              <a:t>sr</a:t>
            </a:r>
            <a:r>
              <a:rPr kumimoji="1" lang="en-US" altLang="ja-JP" dirty="0" smtClean="0">
                <a:latin typeface="Georgia" pitchFamily="18" charset="0"/>
              </a:rPr>
              <a:t>/MeV)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19872" y="6453336"/>
            <a:ext cx="272061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Excitation Energy (MeV)</a:t>
            </a:r>
            <a:endParaRPr kumimoji="1" lang="ja-JP" altLang="en-US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図 18" descr="120Sn_E1_gx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3674" y="622382"/>
            <a:ext cx="6097842" cy="5954363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Experimental Results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92696"/>
            <a:ext cx="7614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Comparison with (</a:t>
            </a:r>
            <a:r>
              <a:rPr kumimoji="1" lang="en-US" altLang="ja-JP" sz="2400" dirty="0" smtClean="0">
                <a:latin typeface="Symbol" pitchFamily="18" charset="2"/>
              </a:rPr>
              <a:t>g</a:t>
            </a:r>
            <a:r>
              <a:rPr kumimoji="1" lang="en-US" altLang="ja-JP" sz="2400" dirty="0" smtClean="0">
                <a:latin typeface="Georgia" pitchFamily="18" charset="0"/>
              </a:rPr>
              <a:t>, </a:t>
            </a:r>
            <a:r>
              <a:rPr kumimoji="1" lang="en-US" altLang="ja-JP" sz="2400" dirty="0" err="1" smtClean="0">
                <a:latin typeface="Georgia" pitchFamily="18" charset="0"/>
              </a:rPr>
              <a:t>xn</a:t>
            </a:r>
            <a:r>
              <a:rPr kumimoji="1" lang="en-US" altLang="ja-JP" sz="2400" dirty="0" smtClean="0">
                <a:latin typeface="Georgia" pitchFamily="18" charset="0"/>
              </a:rPr>
              <a:t>) results around the GDR region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727234" y="4307612"/>
            <a:ext cx="8723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Present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5655226" y="44516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12680" y="4523636"/>
            <a:ext cx="31181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kumimoji="1" lang="en-US" altLang="ja-JP" sz="1600" dirty="0" smtClean="0">
                <a:latin typeface="Georgia" pitchFamily="18" charset="0"/>
              </a:rPr>
              <a:t>A. </a:t>
            </a:r>
            <a:r>
              <a:rPr kumimoji="1" lang="en-US" altLang="ja-JP" sz="1600" dirty="0" err="1" smtClean="0">
                <a:latin typeface="Georgia" pitchFamily="18" charset="0"/>
              </a:rPr>
              <a:t>Lepreter</a:t>
            </a:r>
            <a:r>
              <a:rPr kumimoji="1" lang="en-US" altLang="ja-JP" sz="1600" dirty="0" smtClean="0">
                <a:latin typeface="Georgia" pitchFamily="18" charset="0"/>
              </a:rPr>
              <a:t> et al.</a:t>
            </a:r>
          </a:p>
          <a:p>
            <a:pPr marL="228600" indent="-228600"/>
            <a:r>
              <a:rPr lang="en-US" altLang="ja-JP" sz="1600" dirty="0">
                <a:latin typeface="Georgia" pitchFamily="18" charset="0"/>
              </a:rPr>
              <a:t> </a:t>
            </a:r>
            <a:r>
              <a:rPr lang="en-US" altLang="ja-JP" sz="1600" dirty="0" smtClean="0">
                <a:latin typeface="Georgia" pitchFamily="18" charset="0"/>
              </a:rPr>
              <a:t>    </a:t>
            </a:r>
            <a:r>
              <a:rPr lang="en-US" altLang="ja-JP" sz="1600" dirty="0" err="1" smtClean="0">
                <a:latin typeface="Georgia" pitchFamily="18" charset="0"/>
              </a:rPr>
              <a:t>Nucl</a:t>
            </a:r>
            <a:r>
              <a:rPr lang="en-US" altLang="ja-JP" sz="1600" dirty="0" smtClean="0">
                <a:latin typeface="Georgia" pitchFamily="18" charset="0"/>
              </a:rPr>
              <a:t>. Phys. A219(1974)39</a:t>
            </a:r>
            <a:endParaRPr kumimoji="1" lang="en-US" altLang="ja-JP" sz="1600" dirty="0" smtClean="0">
              <a:latin typeface="Georgia" pitchFamily="18" charset="0"/>
            </a:endParaRPr>
          </a:p>
          <a:p>
            <a:r>
              <a:rPr kumimoji="1" lang="en-US" altLang="ja-JP" sz="1600" dirty="0" smtClean="0">
                <a:latin typeface="Georgia" pitchFamily="18" charset="0"/>
              </a:rPr>
              <a:t>C. S. </a:t>
            </a:r>
            <a:r>
              <a:rPr kumimoji="1" lang="en-US" altLang="ja-JP" sz="1600" dirty="0" err="1" smtClean="0">
                <a:latin typeface="Georgia" pitchFamily="18" charset="0"/>
              </a:rPr>
              <a:t>Fullz</a:t>
            </a:r>
            <a:r>
              <a:rPr kumimoji="1" lang="en-US" altLang="ja-JP" sz="1600" dirty="0" smtClean="0">
                <a:latin typeface="Georgia" pitchFamily="18" charset="0"/>
              </a:rPr>
              <a:t> et al.,</a:t>
            </a:r>
          </a:p>
          <a:p>
            <a:r>
              <a:rPr lang="en-US" altLang="ja-JP" sz="1600" dirty="0">
                <a:latin typeface="Georgia" pitchFamily="18" charset="0"/>
              </a:rPr>
              <a:t> </a:t>
            </a:r>
            <a:r>
              <a:rPr lang="en-US" altLang="ja-JP" sz="1600" dirty="0" smtClean="0">
                <a:latin typeface="Georgia" pitchFamily="18" charset="0"/>
              </a:rPr>
              <a:t>    Phys. Rev. 186(1969)1255</a:t>
            </a:r>
            <a:endParaRPr kumimoji="1" lang="en-US" altLang="ja-JP" sz="1600" dirty="0" smtClean="0">
              <a:latin typeface="Georgia" pitchFamily="18" charset="0"/>
            </a:endParaRPr>
          </a:p>
          <a:p>
            <a:r>
              <a:rPr lang="en-US" altLang="ja-JP" sz="1600" dirty="0" smtClean="0">
                <a:latin typeface="Georgia" pitchFamily="18" charset="0"/>
              </a:rPr>
              <a:t>H. </a:t>
            </a:r>
            <a:r>
              <a:rPr lang="en-US" altLang="ja-JP" sz="1600" dirty="0" err="1" smtClean="0">
                <a:latin typeface="Georgia" pitchFamily="18" charset="0"/>
              </a:rPr>
              <a:t>Ustunomiya</a:t>
            </a:r>
            <a:r>
              <a:rPr lang="en-US" altLang="ja-JP" sz="1600" dirty="0" smtClean="0">
                <a:latin typeface="Georgia" pitchFamily="18" charset="0"/>
              </a:rPr>
              <a:t> et al.,</a:t>
            </a:r>
          </a:p>
          <a:p>
            <a:r>
              <a:rPr kumimoji="1" lang="en-US" altLang="ja-JP" sz="1600" dirty="0">
                <a:latin typeface="Georgia" pitchFamily="18" charset="0"/>
              </a:rPr>
              <a:t> </a:t>
            </a:r>
            <a:r>
              <a:rPr kumimoji="1" lang="en-US" altLang="ja-JP" sz="1600" dirty="0" smtClean="0">
                <a:latin typeface="Georgia" pitchFamily="18" charset="0"/>
              </a:rPr>
              <a:t>    Phys. Rev. C 84(2011)055805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9" name="円/楕円 8"/>
          <p:cNvSpPr/>
          <p:nvPr/>
        </p:nvSpPr>
        <p:spPr>
          <a:xfrm>
            <a:off x="5660909" y="4667652"/>
            <a:ext cx="72008" cy="7200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二等辺三角形 9"/>
          <p:cNvSpPr/>
          <p:nvPr/>
        </p:nvSpPr>
        <p:spPr>
          <a:xfrm>
            <a:off x="5665010" y="5171708"/>
            <a:ext cx="72008" cy="7200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1" name="二等辺三角形 10"/>
          <p:cNvSpPr/>
          <p:nvPr/>
        </p:nvSpPr>
        <p:spPr>
          <a:xfrm rot="10800000">
            <a:off x="5665641" y="5675764"/>
            <a:ext cx="72008" cy="72008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6" name="テキスト ボックス 15"/>
          <p:cNvSpPr txBox="1"/>
          <p:nvPr/>
        </p:nvSpPr>
        <p:spPr>
          <a:xfrm rot="18986226">
            <a:off x="623897" y="2982290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23528" y="6453336"/>
            <a:ext cx="896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  <a:latin typeface="Georgia" pitchFamily="18" charset="0"/>
              </a:rPr>
              <a:t>The extracted E1 cross sections are good agreement with results of (</a:t>
            </a:r>
            <a:r>
              <a:rPr lang="en-US" altLang="ja-JP" dirty="0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altLang="ja-JP" dirty="0" smtClean="0">
                <a:solidFill>
                  <a:srgbClr val="FF0000"/>
                </a:solidFill>
                <a:latin typeface="Georgia" pitchFamily="18" charset="0"/>
              </a:rPr>
              <a:t>, </a:t>
            </a:r>
            <a:r>
              <a:rPr lang="en-US" altLang="ja-JP" dirty="0" err="1" smtClean="0">
                <a:solidFill>
                  <a:srgbClr val="FF0000"/>
                </a:solidFill>
                <a:latin typeface="Georgia" pitchFamily="18" charset="0"/>
              </a:rPr>
              <a:t>xn</a:t>
            </a:r>
            <a:r>
              <a:rPr lang="en-US" altLang="ja-JP" dirty="0" smtClean="0">
                <a:solidFill>
                  <a:srgbClr val="FF0000"/>
                </a:solidFill>
                <a:latin typeface="Georgia" pitchFamily="18" charset="0"/>
              </a:rPr>
              <a:t>) experiments</a:t>
            </a:r>
            <a:endParaRPr kumimoji="1" lang="ja-JP" altLang="en-US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120Sn_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86" y="261493"/>
            <a:ext cx="5759774" cy="5624249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-36512" y="5939988"/>
            <a:ext cx="48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Georgia" pitchFamily="18" charset="0"/>
              </a:rPr>
              <a:t>D 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 flipV="1">
            <a:off x="1129284" y="5938865"/>
            <a:ext cx="4417388" cy="8167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562326" y="593998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7.65</a:t>
            </a:r>
            <a:endParaRPr kumimoji="1" lang="ja-JP" altLang="en-US" baseline="-25000" dirty="0">
              <a:latin typeface="Georgia" pitchFamily="18" charset="0"/>
            </a:endParaRPr>
          </a:p>
        </p:txBody>
      </p:sp>
      <p:cxnSp>
        <p:nvCxnSpPr>
          <p:cNvPr id="12" name="直線矢印コネクタ 11"/>
          <p:cNvCxnSpPr/>
          <p:nvPr/>
        </p:nvCxnSpPr>
        <p:spPr>
          <a:xfrm>
            <a:off x="5522205" y="5939020"/>
            <a:ext cx="732622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5850776" y="5589240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28.9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580112" y="593998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0.51</a:t>
            </a:r>
            <a:endParaRPr kumimoji="1" lang="ja-JP" altLang="en-US" baseline="-25000" dirty="0">
              <a:latin typeface="Georgia" pitchFamily="18" charset="0"/>
            </a:endParaRPr>
          </a:p>
        </p:txBody>
      </p:sp>
      <p:cxnSp>
        <p:nvCxnSpPr>
          <p:cNvPr id="21" name="直線矢印コネクタ 20"/>
          <p:cNvCxnSpPr/>
          <p:nvPr/>
        </p:nvCxnSpPr>
        <p:spPr>
          <a:xfrm>
            <a:off x="6236599" y="5939988"/>
            <a:ext cx="2160240" cy="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7999922" y="5579948"/>
            <a:ext cx="971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smtClean="0">
                <a:latin typeface="Georgia" pitchFamily="18" charset="0"/>
              </a:rPr>
              <a:t>135 MeV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7092280" y="5939988"/>
            <a:ext cx="6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0.31</a:t>
            </a:r>
            <a:endParaRPr kumimoji="1" lang="ja-JP" altLang="en-US" baseline="-25000" dirty="0">
              <a:latin typeface="Georgia" pitchFamily="18" charset="0"/>
            </a:endParaRPr>
          </a:p>
        </p:txBody>
      </p:sp>
      <p:cxnSp>
        <p:nvCxnSpPr>
          <p:cNvPr id="25" name="直線矢印コネクタ 24"/>
          <p:cNvCxnSpPr/>
          <p:nvPr/>
        </p:nvCxnSpPr>
        <p:spPr>
          <a:xfrm flipV="1">
            <a:off x="261257" y="5945854"/>
            <a:ext cx="928914" cy="4355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 rot="18986226">
            <a:off x="634782" y="2046186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-36512" y="5435932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Ex 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5148064" y="5589240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22.0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6907490" y="4149080"/>
            <a:ext cx="223651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sz="1000" baseline="30000" dirty="0" smtClean="0">
                <a:latin typeface="Georgia" pitchFamily="18" charset="0"/>
              </a:rPr>
              <a:t>120</a:t>
            </a:r>
            <a:r>
              <a:rPr lang="en-US" altLang="ja-JP" sz="1000" dirty="0" smtClean="0">
                <a:latin typeface="Georgia" pitchFamily="18" charset="0"/>
              </a:rPr>
              <a:t>Sn(</a:t>
            </a:r>
            <a:r>
              <a:rPr lang="en-US" altLang="ja-JP" sz="1000" dirty="0" smtClean="0">
                <a:latin typeface="Symbol" pitchFamily="18" charset="2"/>
              </a:rPr>
              <a:t>g, g</a:t>
            </a:r>
            <a:r>
              <a:rPr lang="en-US" altLang="ja-JP" sz="1000" dirty="0" smtClean="0">
                <a:latin typeface="Georgia" pitchFamily="18" charset="0"/>
              </a:rPr>
              <a:t>’)</a:t>
            </a:r>
          </a:p>
          <a:p>
            <a:pPr algn="r"/>
            <a:r>
              <a:rPr lang="en-US" altLang="ja-JP" sz="1000" dirty="0" smtClean="0">
                <a:latin typeface="Georgia" pitchFamily="18" charset="0"/>
              </a:rPr>
              <a:t>B. </a:t>
            </a:r>
            <a:r>
              <a:rPr lang="en-US" altLang="ja-JP" sz="1000" dirty="0" err="1" smtClean="0">
                <a:latin typeface="Georgia" pitchFamily="18" charset="0"/>
              </a:rPr>
              <a:t>Ozel</a:t>
            </a:r>
            <a:r>
              <a:rPr lang="en-US" altLang="ja-JP" sz="1000" dirty="0" smtClean="0">
                <a:latin typeface="Georgia" pitchFamily="18" charset="0"/>
              </a:rPr>
              <a:t> PhD thesis, TU Darmstadt</a:t>
            </a:r>
          </a:p>
          <a:p>
            <a:pPr algn="r"/>
            <a:r>
              <a:rPr lang="en-US" altLang="ja-JP" sz="1000" baseline="30000" dirty="0" smtClean="0">
                <a:latin typeface="Georgia" pitchFamily="18" charset="0"/>
              </a:rPr>
              <a:t>120</a:t>
            </a:r>
            <a:r>
              <a:rPr lang="en-US" altLang="ja-JP" sz="1000" dirty="0" smtClean="0">
                <a:latin typeface="Georgia" pitchFamily="18" charset="0"/>
              </a:rPr>
              <a:t>Sn(</a:t>
            </a:r>
            <a:r>
              <a:rPr lang="en-US" altLang="ja-JP" sz="1000" dirty="0" smtClean="0">
                <a:latin typeface="Symbol" pitchFamily="18" charset="2"/>
              </a:rPr>
              <a:t>g</a:t>
            </a:r>
            <a:r>
              <a:rPr lang="en-US" altLang="ja-JP" sz="1000" dirty="0" smtClean="0">
                <a:latin typeface="Georgia" pitchFamily="18" charset="0"/>
              </a:rPr>
              <a:t>, </a:t>
            </a:r>
            <a:r>
              <a:rPr lang="en-US" altLang="ja-JP" sz="1000" dirty="0" err="1" smtClean="0">
                <a:latin typeface="Georgia" pitchFamily="18" charset="0"/>
              </a:rPr>
              <a:t>xn</a:t>
            </a:r>
            <a:r>
              <a:rPr lang="en-US" altLang="ja-JP" sz="1000" dirty="0" smtClean="0">
                <a:latin typeface="Georgia" pitchFamily="18" charset="0"/>
              </a:rPr>
              <a:t>)</a:t>
            </a:r>
          </a:p>
          <a:p>
            <a:pPr algn="r"/>
            <a:r>
              <a:rPr kumimoji="1" lang="en-US" altLang="ja-JP" sz="1000" dirty="0" smtClean="0">
                <a:latin typeface="Georgia" pitchFamily="18" charset="0"/>
              </a:rPr>
              <a:t>C. S. </a:t>
            </a:r>
            <a:r>
              <a:rPr kumimoji="1" lang="en-US" altLang="ja-JP" sz="1000" dirty="0" err="1" smtClean="0">
                <a:latin typeface="Georgia" pitchFamily="18" charset="0"/>
              </a:rPr>
              <a:t>Fullz</a:t>
            </a:r>
            <a:r>
              <a:rPr kumimoji="1" lang="en-US" altLang="ja-JP" sz="1000" dirty="0" smtClean="0">
                <a:latin typeface="Georgia" pitchFamily="18" charset="0"/>
              </a:rPr>
              <a:t> et al., PRC186(1969)1255</a:t>
            </a:r>
          </a:p>
          <a:p>
            <a:pPr algn="r"/>
            <a:r>
              <a:rPr lang="en-US" altLang="ja-JP" sz="1000" baseline="30000" dirty="0" smtClean="0">
                <a:latin typeface="Georgia" pitchFamily="18" charset="0"/>
              </a:rPr>
              <a:t>nat</a:t>
            </a:r>
            <a:r>
              <a:rPr lang="en-US" altLang="ja-JP" sz="1000" dirty="0" smtClean="0">
                <a:latin typeface="Georgia" pitchFamily="18" charset="0"/>
              </a:rPr>
              <a:t>Sn(</a:t>
            </a:r>
            <a:r>
              <a:rPr lang="en-US" altLang="ja-JP" sz="1000" dirty="0" smtClean="0">
                <a:latin typeface="Symbol" pitchFamily="18" charset="2"/>
              </a:rPr>
              <a:t>g</a:t>
            </a:r>
            <a:r>
              <a:rPr lang="en-US" altLang="ja-JP" sz="1000" dirty="0" smtClean="0">
                <a:latin typeface="Georgia" pitchFamily="18" charset="0"/>
              </a:rPr>
              <a:t>, </a:t>
            </a:r>
            <a:r>
              <a:rPr lang="en-US" altLang="ja-JP" sz="1000" dirty="0" err="1" smtClean="0">
                <a:latin typeface="Georgia" pitchFamily="18" charset="0"/>
              </a:rPr>
              <a:t>xn</a:t>
            </a:r>
            <a:r>
              <a:rPr lang="en-US" altLang="ja-JP" sz="1000" dirty="0" smtClean="0">
                <a:latin typeface="Georgia" pitchFamily="18" charset="0"/>
              </a:rPr>
              <a:t>)</a:t>
            </a:r>
          </a:p>
          <a:p>
            <a:pPr algn="r"/>
            <a:r>
              <a:rPr kumimoji="1" lang="en-US" altLang="ja-JP" sz="1000" dirty="0" smtClean="0">
                <a:latin typeface="Georgia" pitchFamily="18" charset="0"/>
              </a:rPr>
              <a:t>A. </a:t>
            </a:r>
            <a:r>
              <a:rPr kumimoji="1" lang="en-US" altLang="ja-JP" sz="1000" dirty="0" err="1" smtClean="0">
                <a:latin typeface="Georgia" pitchFamily="18" charset="0"/>
              </a:rPr>
              <a:t>Lepretre</a:t>
            </a:r>
            <a:r>
              <a:rPr kumimoji="1" lang="en-US" altLang="ja-JP" sz="1000" dirty="0" smtClean="0">
                <a:latin typeface="Georgia" pitchFamily="18" charset="0"/>
              </a:rPr>
              <a:t> </a:t>
            </a:r>
            <a:r>
              <a:rPr kumimoji="1" lang="en-US" altLang="ja-JP" sz="1000" dirty="0" err="1" smtClean="0">
                <a:latin typeface="Georgia" pitchFamily="18" charset="0"/>
              </a:rPr>
              <a:t>ra</a:t>
            </a:r>
            <a:r>
              <a:rPr kumimoji="1" lang="en-US" altLang="ja-JP" sz="1000" dirty="0" smtClean="0">
                <a:latin typeface="Georgia" pitchFamily="18" charset="0"/>
              </a:rPr>
              <a:t> al., NPA367(1981)237</a:t>
            </a:r>
            <a:endParaRPr kumimoji="1" lang="ja-JP" altLang="en-US" sz="1000" dirty="0">
              <a:latin typeface="Georgia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-26502" y="5610726"/>
            <a:ext cx="4940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0.0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4211960" y="6423719"/>
            <a:ext cx="5078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Total: 8.65 ±0.18 fm</a:t>
            </a:r>
            <a:r>
              <a:rPr lang="en-US" altLang="ja-JP" sz="2400" baseline="30000" dirty="0" smtClean="0">
                <a:solidFill>
                  <a:srgbClr val="FF0000"/>
                </a:solidFill>
                <a:latin typeface="Georgia" pitchFamily="18" charset="0"/>
              </a:rPr>
              <a:t>3 </a:t>
            </a:r>
            <a:r>
              <a:rPr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(preliminary)</a:t>
            </a:r>
            <a:endParaRPr kumimoji="1" lang="ja-JP" altLang="en-US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95536" y="5949280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0.18</a:t>
            </a:r>
            <a:endParaRPr kumimoji="1" lang="ja-JP" altLang="en-US" baseline="-25000" dirty="0">
              <a:latin typeface="Georgia" pitchFamily="18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899592" y="5610726"/>
            <a:ext cx="4828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>
                <a:latin typeface="Georgia" pitchFamily="18" charset="0"/>
              </a:rPr>
              <a:t>6.0</a:t>
            </a:r>
            <a:endParaRPr kumimoji="1" lang="ja-JP" altLang="en-US" sz="1600" dirty="0">
              <a:latin typeface="Georgia" pitchFamily="18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35247" y="6237312"/>
            <a:ext cx="8803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aseline="30000" dirty="0" smtClean="0">
                <a:latin typeface="Georgia" pitchFamily="18" charset="0"/>
              </a:rPr>
              <a:t>120</a:t>
            </a:r>
            <a:r>
              <a:rPr kumimoji="1" lang="en-US" altLang="ja-JP" sz="1200" dirty="0" smtClean="0">
                <a:latin typeface="Georgia" pitchFamily="18" charset="0"/>
              </a:rPr>
              <a:t>Sn(</a:t>
            </a:r>
            <a:r>
              <a:rPr kumimoji="1" lang="en-US" altLang="ja-JP" sz="1200" dirty="0" smtClean="0">
                <a:latin typeface="Symbol" pitchFamily="18" charset="2"/>
              </a:rPr>
              <a:t>g, g</a:t>
            </a:r>
            <a:r>
              <a:rPr kumimoji="1" lang="en-US" altLang="ja-JP" sz="1200" dirty="0" smtClean="0">
                <a:latin typeface="Georgia" pitchFamily="18" charset="0"/>
              </a:rPr>
              <a:t>’)</a:t>
            </a:r>
            <a:endParaRPr kumimoji="1" lang="ja-JP" altLang="en-US" sz="1200" dirty="0">
              <a:latin typeface="Georgia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395487" y="6237312"/>
            <a:ext cx="933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1200" baseline="30000" dirty="0" smtClean="0">
                <a:latin typeface="Georgia" pitchFamily="18" charset="0"/>
              </a:rPr>
              <a:t>120</a:t>
            </a:r>
            <a:r>
              <a:rPr kumimoji="1" lang="en-US" altLang="ja-JP" sz="1200" dirty="0" smtClean="0">
                <a:latin typeface="Georgia" pitchFamily="18" charset="0"/>
              </a:rPr>
              <a:t>Sn(</a:t>
            </a:r>
            <a:r>
              <a:rPr lang="en-US" altLang="ja-JP" sz="1200" dirty="0" smtClean="0">
                <a:latin typeface="Georgia" pitchFamily="18" charset="0"/>
              </a:rPr>
              <a:t>p</a:t>
            </a:r>
            <a:r>
              <a:rPr kumimoji="1" lang="en-US" altLang="ja-JP" sz="1200" dirty="0" smtClean="0">
                <a:latin typeface="Georgia" pitchFamily="18" charset="0"/>
              </a:rPr>
              <a:t>, </a:t>
            </a:r>
            <a:r>
              <a:rPr lang="en-US" altLang="ja-JP" sz="1200" dirty="0" smtClean="0">
                <a:latin typeface="Georgia" pitchFamily="18" charset="0"/>
              </a:rPr>
              <a:t>p</a:t>
            </a:r>
            <a:r>
              <a:rPr kumimoji="1" lang="en-US" altLang="ja-JP" sz="1200" dirty="0" smtClean="0">
                <a:latin typeface="Georgia" pitchFamily="18" charset="0"/>
              </a:rPr>
              <a:t>’)</a:t>
            </a:r>
          </a:p>
          <a:p>
            <a:pPr algn="ctr"/>
            <a:r>
              <a:rPr lang="en-US" altLang="ja-JP" sz="1200" dirty="0" smtClean="0">
                <a:latin typeface="Georgia" pitchFamily="18" charset="0"/>
              </a:rPr>
              <a:t>Present</a:t>
            </a:r>
            <a:endParaRPr kumimoji="1" lang="ja-JP" altLang="en-US" sz="1200" dirty="0">
              <a:latin typeface="Georgia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5508104" y="6237312"/>
            <a:ext cx="9861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baseline="30000" dirty="0" smtClean="0">
                <a:latin typeface="Georgia" pitchFamily="18" charset="0"/>
              </a:rPr>
              <a:t>120</a:t>
            </a:r>
            <a:r>
              <a:rPr kumimoji="1" lang="en-US" altLang="ja-JP" sz="1200" dirty="0" smtClean="0">
                <a:latin typeface="Georgia" pitchFamily="18" charset="0"/>
              </a:rPr>
              <a:t>Sn(</a:t>
            </a:r>
            <a:r>
              <a:rPr kumimoji="1" lang="en-US" altLang="ja-JP" sz="1200" dirty="0" smtClean="0">
                <a:latin typeface="Symbol" pitchFamily="18" charset="2"/>
              </a:rPr>
              <a:t>g, </a:t>
            </a:r>
            <a:r>
              <a:rPr kumimoji="1" lang="en-US" altLang="ja-JP" sz="1200" dirty="0" err="1" smtClean="0">
                <a:latin typeface="Georgia" pitchFamily="18" charset="0"/>
              </a:rPr>
              <a:t>xn</a:t>
            </a:r>
            <a:r>
              <a:rPr kumimoji="1" lang="en-US" altLang="ja-JP" sz="1200" dirty="0" smtClean="0">
                <a:latin typeface="Georgia" pitchFamily="18" charset="0"/>
              </a:rPr>
              <a:t>’)</a:t>
            </a:r>
            <a:endParaRPr kumimoji="1" lang="ja-JP" altLang="en-US" sz="1200" dirty="0">
              <a:latin typeface="Georgia" pitchFamily="18" charset="0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6898201" y="6248345"/>
            <a:ext cx="9685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baseline="30000" dirty="0" smtClean="0">
                <a:latin typeface="Georgia" pitchFamily="18" charset="0"/>
              </a:rPr>
              <a:t>nat</a:t>
            </a:r>
            <a:r>
              <a:rPr kumimoji="1" lang="en-US" altLang="ja-JP" sz="1200" dirty="0" smtClean="0">
                <a:latin typeface="Georgia" pitchFamily="18" charset="0"/>
              </a:rPr>
              <a:t>Sn(</a:t>
            </a:r>
            <a:r>
              <a:rPr kumimoji="1" lang="en-US" altLang="ja-JP" sz="1200" dirty="0" smtClean="0">
                <a:latin typeface="Symbol" pitchFamily="18" charset="2"/>
              </a:rPr>
              <a:t>g, </a:t>
            </a:r>
            <a:r>
              <a:rPr kumimoji="1" lang="en-US" altLang="ja-JP" sz="1200" dirty="0" err="1" smtClean="0">
                <a:latin typeface="Georgia" pitchFamily="18" charset="0"/>
              </a:rPr>
              <a:t>xn</a:t>
            </a:r>
            <a:r>
              <a:rPr kumimoji="1" lang="en-US" altLang="ja-JP" sz="1200" dirty="0" smtClean="0">
                <a:latin typeface="Georgia" pitchFamily="18" charset="0"/>
              </a:rPr>
              <a:t>’)</a:t>
            </a:r>
            <a:endParaRPr kumimoji="1" lang="ja-JP" altLang="en-US" sz="1200" dirty="0">
              <a:latin typeface="Georgia" pitchFamily="18" charset="0"/>
            </a:endParaRPr>
          </a:p>
        </p:txBody>
      </p:sp>
      <p:sp>
        <p:nvSpPr>
          <p:cNvPr id="26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Experimental Results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527304" y="3645024"/>
            <a:ext cx="3616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Dipole </a:t>
            </a:r>
            <a:r>
              <a:rPr kumimoji="1" lang="en-US" altLang="ja-JP" sz="2400" dirty="0" err="1" smtClean="0">
                <a:latin typeface="Georgia" pitchFamily="18" charset="0"/>
              </a:rPr>
              <a:t>Polarizability</a:t>
            </a:r>
            <a:r>
              <a:rPr kumimoji="1" lang="en-US" altLang="ja-JP" sz="2400" dirty="0" smtClean="0">
                <a:latin typeface="Georgia" pitchFamily="18" charset="0"/>
              </a:rPr>
              <a:t> (</a:t>
            </a:r>
            <a:r>
              <a:rPr kumimoji="1" lang="en-US" altLang="ja-JP" sz="2400" dirty="0" smtClean="0">
                <a:latin typeface="Symbol" pitchFamily="18" charset="2"/>
              </a:rPr>
              <a:t>a</a:t>
            </a:r>
            <a:r>
              <a:rPr kumimoji="1" lang="en-US" altLang="ja-JP" sz="2400" baseline="-25000" dirty="0" smtClean="0">
                <a:latin typeface="Georgia" pitchFamily="18" charset="0"/>
              </a:rPr>
              <a:t>D</a:t>
            </a:r>
            <a:r>
              <a:rPr kumimoji="1" lang="en-US" altLang="ja-JP" sz="2400" dirty="0" smtClean="0">
                <a:latin typeface="Georgia" pitchFamily="18" charset="0"/>
              </a:rPr>
              <a:t>)</a:t>
            </a:r>
            <a:endParaRPr kumimoji="1" lang="ja-JP" altLang="en-US" sz="2400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3" grpId="0"/>
      <p:bldP spid="14" grpId="0"/>
      <p:bldP spid="22" grpId="0"/>
      <p:bldP spid="23" grpId="0"/>
      <p:bldP spid="29" grpId="0"/>
      <p:bldP spid="32" grpId="0"/>
      <p:bldP spid="37" grpId="0"/>
      <p:bldP spid="38" grpId="0"/>
      <p:bldP spid="24" grpId="0"/>
      <p:bldP spid="30" grpId="0"/>
      <p:bldP spid="31" grpId="0"/>
      <p:bldP spid="34" grpId="0"/>
      <p:bldP spid="35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 descr="AlphaD_Reihard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7633" y="840034"/>
            <a:ext cx="6294750" cy="6150426"/>
          </a:xfrm>
          <a:prstGeom prst="rect">
            <a:avLst/>
          </a:prstGeom>
        </p:spPr>
      </p:pic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Discussion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   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-36512" y="692696"/>
            <a:ext cx="3339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baseline="-25000" dirty="0" smtClean="0">
                <a:latin typeface="Georgia" pitchFamily="18" charset="0"/>
              </a:rPr>
              <a:t>D</a:t>
            </a:r>
            <a:r>
              <a:rPr lang="en-US" altLang="ja-JP" sz="2000" dirty="0" smtClean="0">
                <a:latin typeface="Georgia" pitchFamily="18" charset="0"/>
              </a:rPr>
              <a:t> of </a:t>
            </a:r>
            <a:r>
              <a:rPr lang="en-US" altLang="ja-JP" sz="2000" baseline="30000" dirty="0" smtClean="0">
                <a:latin typeface="Georgia" pitchFamily="18" charset="0"/>
              </a:rPr>
              <a:t>120</a:t>
            </a:r>
            <a:r>
              <a:rPr lang="en-US" altLang="ja-JP" sz="2000" dirty="0" smtClean="0">
                <a:latin typeface="Georgia" pitchFamily="18" charset="0"/>
              </a:rPr>
              <a:t>Sn :8.65 ±0.l8 fm</a:t>
            </a:r>
            <a:r>
              <a:rPr lang="en-US" altLang="ja-JP" sz="2000" baseline="30000" dirty="0" smtClean="0">
                <a:latin typeface="Georgia" pitchFamily="18" charset="0"/>
              </a:rPr>
              <a:t>3</a:t>
            </a:r>
          </a:p>
          <a:p>
            <a:r>
              <a:rPr lang="en-US" altLang="ja-JP" sz="2000" dirty="0" smtClean="0">
                <a:latin typeface="Georgia" pitchFamily="18" charset="0"/>
              </a:rPr>
              <a:t>           </a:t>
            </a:r>
            <a:r>
              <a:rPr lang="en-US" altLang="ja-JP" sz="2000" baseline="30000" dirty="0" smtClean="0">
                <a:latin typeface="Georgia" pitchFamily="18" charset="0"/>
              </a:rPr>
              <a:t>208</a:t>
            </a:r>
            <a:r>
              <a:rPr lang="en-US" altLang="ja-JP" sz="2000" dirty="0" smtClean="0">
                <a:latin typeface="Georgia" pitchFamily="18" charset="0"/>
              </a:rPr>
              <a:t>Pb :20.1 ± 0.6 fm</a:t>
            </a:r>
            <a:r>
              <a:rPr lang="en-US" altLang="ja-JP" sz="2000" baseline="30000" dirty="0" smtClean="0">
                <a:latin typeface="Georgia" pitchFamily="18" charset="0"/>
              </a:rPr>
              <a:t>3</a:t>
            </a:r>
            <a:endParaRPr kumimoji="1" lang="ja-JP" altLang="en-US" sz="2000" baseline="30000" dirty="0">
              <a:latin typeface="Georgi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7544" y="6309320"/>
            <a:ext cx="22317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latin typeface="Georgia" pitchFamily="18" charset="0"/>
              </a:rPr>
              <a:t>Calculated by P. –G. </a:t>
            </a:r>
            <a:r>
              <a:rPr lang="en-US" altLang="ja-JP" sz="1200" dirty="0" err="1" smtClean="0">
                <a:latin typeface="Georgia" pitchFamily="18" charset="0"/>
              </a:rPr>
              <a:t>Reinhard</a:t>
            </a:r>
            <a:endParaRPr kumimoji="1" lang="ja-JP" altLang="en-US" sz="1200" dirty="0">
              <a:latin typeface="Georgia" pitchFamily="18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27584" y="6516052"/>
            <a:ext cx="1946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900" dirty="0" smtClean="0">
                <a:latin typeface="Symbol" pitchFamily="18" charset="2"/>
              </a:rPr>
              <a:t>a</a:t>
            </a:r>
            <a:r>
              <a:rPr kumimoji="1" lang="en-US" altLang="ja-JP" sz="900" baseline="-25000" dirty="0" smtClean="0">
                <a:latin typeface="Georgia" pitchFamily="18" charset="0"/>
              </a:rPr>
              <a:t>D</a:t>
            </a:r>
            <a:r>
              <a:rPr kumimoji="1" lang="en-US" altLang="ja-JP" sz="900" dirty="0" smtClean="0">
                <a:latin typeface="Georgia" pitchFamily="18" charset="0"/>
              </a:rPr>
              <a:t> of </a:t>
            </a:r>
            <a:r>
              <a:rPr kumimoji="1" lang="en-US" altLang="ja-JP" sz="900" baseline="30000" dirty="0" smtClean="0">
                <a:latin typeface="Georgia" pitchFamily="18" charset="0"/>
              </a:rPr>
              <a:t>208</a:t>
            </a:r>
            <a:r>
              <a:rPr kumimoji="1" lang="en-US" altLang="ja-JP" sz="900" dirty="0" smtClean="0">
                <a:latin typeface="Georgia" pitchFamily="18" charset="0"/>
              </a:rPr>
              <a:t>Pb: </a:t>
            </a:r>
            <a:r>
              <a:rPr lang="en-US" altLang="ja-JP" sz="900" dirty="0" smtClean="0">
                <a:latin typeface="Georgia" pitchFamily="18" charset="0"/>
              </a:rPr>
              <a:t>PRL107(2011)062502 </a:t>
            </a:r>
          </a:p>
          <a:p>
            <a:pPr algn="r"/>
            <a:r>
              <a:rPr lang="en-US" altLang="ja-JP" sz="900" dirty="0" smtClean="0">
                <a:latin typeface="Symbol" pitchFamily="18" charset="2"/>
              </a:rPr>
              <a:t>a</a:t>
            </a:r>
            <a:r>
              <a:rPr lang="en-US" altLang="ja-JP" sz="900" baseline="-25000" dirty="0" smtClean="0">
                <a:latin typeface="Georgia" pitchFamily="18" charset="0"/>
              </a:rPr>
              <a:t>D</a:t>
            </a:r>
            <a:r>
              <a:rPr lang="en-US" altLang="ja-JP" sz="900" dirty="0" smtClean="0">
                <a:latin typeface="Georgia" pitchFamily="18" charset="0"/>
              </a:rPr>
              <a:t> of </a:t>
            </a:r>
            <a:r>
              <a:rPr lang="en-US" altLang="ja-JP" sz="900" baseline="30000" dirty="0" smtClean="0">
                <a:latin typeface="Georgia" pitchFamily="18" charset="0"/>
              </a:rPr>
              <a:t>120</a:t>
            </a:r>
            <a:r>
              <a:rPr lang="en-US" altLang="ja-JP" sz="900" dirty="0" smtClean="0">
                <a:latin typeface="Georgia" pitchFamily="18" charset="0"/>
              </a:rPr>
              <a:t>Sn: Present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702009" y="6516052"/>
            <a:ext cx="231826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Georgia" pitchFamily="18" charset="0"/>
              </a:rPr>
              <a:t>D</a:t>
            </a:r>
            <a:r>
              <a:rPr kumimoji="1" lang="en-US" altLang="ja-JP" dirty="0" smtClean="0">
                <a:latin typeface="Georgia" pitchFamily="18" charset="0"/>
              </a:rPr>
              <a:t> (</a:t>
            </a:r>
            <a:r>
              <a:rPr kumimoji="1" lang="en-US" altLang="ja-JP" baseline="30000" dirty="0" smtClean="0">
                <a:latin typeface="Georgia" pitchFamily="18" charset="0"/>
              </a:rPr>
              <a:t>120</a:t>
            </a:r>
            <a:r>
              <a:rPr kumimoji="1" lang="en-US" altLang="ja-JP" dirty="0" smtClean="0">
                <a:latin typeface="Georgia" pitchFamily="18" charset="0"/>
              </a:rPr>
              <a:t>Sn) [MeV fm</a:t>
            </a:r>
            <a:r>
              <a:rPr lang="en-US" altLang="ja-JP" baseline="30000" dirty="0" smtClean="0">
                <a:latin typeface="Georgia" pitchFamily="18" charset="0"/>
              </a:rPr>
              <a:t>2</a:t>
            </a:r>
            <a:r>
              <a:rPr kumimoji="1" lang="en-US" altLang="ja-JP" dirty="0" smtClean="0">
                <a:latin typeface="Georgia" pitchFamily="18" charset="0"/>
              </a:rPr>
              <a:t>]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1566082" y="3410582"/>
            <a:ext cx="23487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Symbol" pitchFamily="18" charset="2"/>
              </a:rPr>
              <a:t>a</a:t>
            </a:r>
            <a:r>
              <a:rPr kumimoji="1" lang="en-US" altLang="ja-JP" baseline="-25000" dirty="0" smtClean="0">
                <a:latin typeface="Georgia" pitchFamily="18" charset="0"/>
              </a:rPr>
              <a:t>D</a:t>
            </a:r>
            <a:r>
              <a:rPr kumimoji="1" lang="en-US" altLang="ja-JP" dirty="0" smtClean="0">
                <a:latin typeface="Georgia" pitchFamily="18" charset="0"/>
              </a:rPr>
              <a:t> (</a:t>
            </a:r>
            <a:r>
              <a:rPr lang="en-US" altLang="ja-JP" baseline="30000" dirty="0" smtClean="0">
                <a:latin typeface="Georgia" pitchFamily="18" charset="0"/>
              </a:rPr>
              <a:t>208</a:t>
            </a:r>
            <a:r>
              <a:rPr lang="en-US" altLang="ja-JP" dirty="0" smtClean="0">
                <a:latin typeface="Georgia" pitchFamily="18" charset="0"/>
              </a:rPr>
              <a:t>Pb</a:t>
            </a:r>
            <a:r>
              <a:rPr kumimoji="1" lang="en-US" altLang="ja-JP" dirty="0" smtClean="0">
                <a:latin typeface="Georgia" pitchFamily="18" charset="0"/>
              </a:rPr>
              <a:t>) [MeV fm</a:t>
            </a:r>
            <a:r>
              <a:rPr lang="en-US" altLang="ja-JP" baseline="30000" dirty="0" smtClean="0">
                <a:latin typeface="Georgia" pitchFamily="18" charset="0"/>
              </a:rPr>
              <a:t>2</a:t>
            </a:r>
            <a:r>
              <a:rPr kumimoji="1" lang="en-US" altLang="ja-JP" dirty="0" smtClean="0">
                <a:latin typeface="Georgia" pitchFamily="18" charset="0"/>
              </a:rPr>
              <a:t>]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3563888" y="2996952"/>
            <a:ext cx="3456384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868144" y="1412776"/>
            <a:ext cx="1800200" cy="1872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4385501" y="1331686"/>
            <a:ext cx="631619" cy="4910945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/>
          <p:cNvSpPr/>
          <p:nvPr/>
        </p:nvSpPr>
        <p:spPr>
          <a:xfrm>
            <a:off x="3419872" y="3933056"/>
            <a:ext cx="5015362" cy="1313544"/>
          </a:xfrm>
          <a:prstGeom prst="rect">
            <a:avLst/>
          </a:prstGeom>
          <a:solidFill>
            <a:srgbClr val="00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 flipH="1" flipV="1">
            <a:off x="3495660" y="4632960"/>
            <a:ext cx="3615842" cy="1219"/>
          </a:xfrm>
          <a:prstGeom prst="line">
            <a:avLst/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>
            <a:off x="4687909" y="2967353"/>
            <a:ext cx="3557" cy="3045628"/>
          </a:xfrm>
          <a:prstGeom prst="line">
            <a:avLst/>
          </a:prstGeom>
          <a:ln w="317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3923928" y="1268760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Georgia" pitchFamily="18" charset="0"/>
              </a:rPr>
              <a:t>Experiment</a:t>
            </a:r>
          </a:p>
          <a:p>
            <a:r>
              <a:rPr lang="en-US" altLang="ja-JP" sz="1600" dirty="0" smtClean="0">
                <a:latin typeface="Georgia" pitchFamily="18" charset="0"/>
              </a:rPr>
              <a:t>8.65 ± 0.18 fm</a:t>
            </a:r>
            <a:r>
              <a:rPr lang="en-US" altLang="ja-JP" sz="1600" baseline="30000" dirty="0" smtClean="0">
                <a:latin typeface="Georgia" pitchFamily="18" charset="0"/>
              </a:rPr>
              <a:t>3</a:t>
            </a: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4355976" y="2060848"/>
            <a:ext cx="675658" cy="181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正方形/長方形 6"/>
          <p:cNvSpPr/>
          <p:nvPr/>
        </p:nvSpPr>
        <p:spPr>
          <a:xfrm rot="5400000">
            <a:off x="7393380" y="4216732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 smtClean="0">
                <a:latin typeface="Georgia" pitchFamily="18" charset="0"/>
              </a:rPr>
              <a:t>Experiment</a:t>
            </a:r>
          </a:p>
          <a:p>
            <a:pPr algn="ctr"/>
            <a:r>
              <a:rPr lang="en-US" altLang="ja-JP" sz="1600" dirty="0" smtClean="0">
                <a:latin typeface="Georgia" pitchFamily="18" charset="0"/>
              </a:rPr>
              <a:t>20.1 ± 0.6 fm</a:t>
            </a:r>
            <a:r>
              <a:rPr lang="en-US" altLang="ja-JP" sz="1600" baseline="30000" dirty="0" smtClean="0">
                <a:latin typeface="Georgia" pitchFamily="18" charset="0"/>
              </a:rPr>
              <a:t>3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7812360" y="3933055"/>
            <a:ext cx="0" cy="1296145"/>
          </a:xfrm>
          <a:prstGeom prst="straightConnector1">
            <a:avLst/>
          </a:prstGeom>
          <a:ln w="254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/>
          <p:cNvSpPr txBox="1"/>
          <p:nvPr/>
        </p:nvSpPr>
        <p:spPr>
          <a:xfrm>
            <a:off x="6084168" y="5517232"/>
            <a:ext cx="23407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>
                <a:solidFill>
                  <a:srgbClr val="FF0000"/>
                </a:solidFill>
                <a:latin typeface="Georgia" pitchFamily="18" charset="0"/>
              </a:rPr>
              <a:t>Preliminary</a:t>
            </a:r>
            <a:endParaRPr kumimoji="1" lang="ja-JP" altLang="en-US" sz="3200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6" grpId="0" animBg="1"/>
      <p:bldP spid="15" grpId="0" animBg="1"/>
      <p:bldP spid="17" grpId="0" animBg="1"/>
      <p:bldP spid="5" grpId="0"/>
      <p:bldP spid="7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4500" y="-33338"/>
            <a:ext cx="3101975" cy="581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/>
          <a:lstStyle/>
          <a:p>
            <a:pPr hangingPunct="0">
              <a:buClr>
                <a:srgbClr val="000000"/>
              </a:buClr>
              <a:buSzPct val="45000"/>
              <a:buFont typeface="Times New Roman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kumimoji="0" lang="en-US" altLang="ja-JP" sz="3200" dirty="0">
                <a:solidFill>
                  <a:srgbClr val="000000"/>
                </a:solidFill>
                <a:latin typeface="Georgia" pitchFamily="18" charset="0"/>
              </a:rPr>
              <a:t>Table of Contents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661952" y="2119496"/>
            <a:ext cx="6454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ja-JP" sz="2800" dirty="0" smtClean="0">
                <a:latin typeface="Georgia" pitchFamily="18" charset="0"/>
              </a:rPr>
              <a:t>Physics motivation and Strategy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Georgia" pitchFamily="18" charset="0"/>
              </a:rPr>
              <a:t>Previous works of </a:t>
            </a:r>
            <a:r>
              <a:rPr lang="en-US" altLang="ja-JP" sz="2800" baseline="30000" dirty="0" smtClean="0">
                <a:latin typeface="Georgia" pitchFamily="18" charset="0"/>
              </a:rPr>
              <a:t>120</a:t>
            </a:r>
            <a:r>
              <a:rPr lang="en-US" altLang="ja-JP" sz="2800" dirty="0" smtClean="0">
                <a:latin typeface="Georgia" pitchFamily="18" charset="0"/>
              </a:rPr>
              <a:t>Sn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Georgia" pitchFamily="18" charset="0"/>
              </a:rPr>
              <a:t>Experiment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Georgia" pitchFamily="18" charset="0"/>
              </a:rPr>
              <a:t>Experimental Result and Discussion</a:t>
            </a:r>
          </a:p>
          <a:p>
            <a:pPr marL="514350" indent="-514350">
              <a:buAutoNum type="arabicPeriod"/>
            </a:pPr>
            <a:r>
              <a:rPr lang="en-US" altLang="ja-JP" sz="2800" dirty="0" smtClean="0">
                <a:latin typeface="Georgia" pitchFamily="18" charset="0"/>
              </a:rPr>
              <a:t>Summary and </a:t>
            </a:r>
            <a:r>
              <a:rPr lang="en-US" altLang="ja-JP" sz="2800" dirty="0">
                <a:latin typeface="Georgia" pitchFamily="18" charset="0"/>
              </a:rPr>
              <a:t>F</a:t>
            </a:r>
            <a:r>
              <a:rPr lang="en-US" altLang="ja-JP" sz="2800" dirty="0" smtClean="0">
                <a:latin typeface="Georgia" pitchFamily="18" charset="0"/>
              </a:rPr>
              <a:t>uture Plan</a:t>
            </a:r>
          </a:p>
          <a:p>
            <a:pPr marL="514350" indent="-514350">
              <a:buAutoNum type="arabicPeriod"/>
            </a:pPr>
            <a:endParaRPr kumimoji="1" lang="en-US" altLang="ja-JP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Summary and Future Plan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pic>
        <p:nvPicPr>
          <p:cNvPr id="7170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836541"/>
            <a:ext cx="72008" cy="72008"/>
          </a:xfrm>
          <a:prstGeom prst="rect">
            <a:avLst/>
          </a:prstGeom>
          <a:noFill/>
        </p:spPr>
      </p:pic>
      <p:sp>
        <p:nvSpPr>
          <p:cNvPr id="4" name="テキスト ボックス 3"/>
          <p:cNvSpPr txBox="1"/>
          <p:nvPr/>
        </p:nvSpPr>
        <p:spPr>
          <a:xfrm>
            <a:off x="321511" y="692696"/>
            <a:ext cx="893100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</a:rPr>
              <a:t>We have been performed </a:t>
            </a:r>
            <a:r>
              <a:rPr lang="en-US" altLang="ja-JP" sz="2000" baseline="30000" dirty="0" smtClean="0">
                <a:latin typeface="Georgia" pitchFamily="18" charset="0"/>
              </a:rPr>
              <a:t>120</a:t>
            </a:r>
            <a:r>
              <a:rPr lang="en-US" altLang="ja-JP" sz="2000" dirty="0" smtClean="0">
                <a:latin typeface="Georgia" pitchFamily="18" charset="0"/>
              </a:rPr>
              <a:t>Sn(p, p’) experiment at very forward angle including 0 degree. </a:t>
            </a:r>
          </a:p>
          <a:p>
            <a:r>
              <a:rPr lang="en-US" altLang="ja-JP" sz="2000" dirty="0" smtClean="0">
                <a:latin typeface="Georgia" pitchFamily="18" charset="0"/>
              </a:rPr>
              <a:t>The continuous excitation energy spectrum was obtained from PDR region to GRD region.</a:t>
            </a:r>
          </a:p>
          <a:p>
            <a:endParaRPr lang="en-US" altLang="ja-JP" sz="2000" dirty="0" smtClean="0">
              <a:latin typeface="Georgia" pitchFamily="18" charset="0"/>
            </a:endParaRPr>
          </a:p>
          <a:p>
            <a:r>
              <a:rPr lang="en-US" altLang="ja-JP" sz="2000" dirty="0" smtClean="0">
                <a:latin typeface="Georgia" pitchFamily="18" charset="0"/>
              </a:rPr>
              <a:t>The E1 and spin-M1 cross section is decomposed by using the total spin transfer.</a:t>
            </a:r>
          </a:p>
          <a:p>
            <a:r>
              <a:rPr lang="en-US" altLang="ja-JP" sz="2000" dirty="0" smtClean="0">
                <a:latin typeface="Georgia" pitchFamily="18" charset="0"/>
              </a:rPr>
              <a:t>The extracted E1 cross sections are good agree with the previous results of     (</a:t>
            </a:r>
            <a:r>
              <a:rPr lang="en-US" altLang="ja-JP" sz="2000" dirty="0" smtClean="0">
                <a:latin typeface="Symbol" pitchFamily="18" charset="2"/>
              </a:rPr>
              <a:t>g</a:t>
            </a:r>
            <a:r>
              <a:rPr lang="en-US" altLang="ja-JP" sz="2000" dirty="0" smtClean="0">
                <a:latin typeface="Georgia" pitchFamily="18" charset="0"/>
              </a:rPr>
              <a:t>, </a:t>
            </a:r>
            <a:r>
              <a:rPr lang="en-US" altLang="ja-JP" sz="2000" dirty="0" err="1" smtClean="0">
                <a:latin typeface="Georgia" pitchFamily="18" charset="0"/>
              </a:rPr>
              <a:t>xn</a:t>
            </a:r>
            <a:r>
              <a:rPr lang="en-US" altLang="ja-JP" sz="2000" dirty="0" smtClean="0">
                <a:latin typeface="Georgia" pitchFamily="18" charset="0"/>
              </a:rPr>
              <a:t>) measurements.</a:t>
            </a:r>
          </a:p>
          <a:p>
            <a:endParaRPr lang="en-US" altLang="ja-JP" sz="2000" dirty="0" smtClean="0">
              <a:latin typeface="Georgia" pitchFamily="18" charset="0"/>
            </a:endParaRPr>
          </a:p>
          <a:p>
            <a:r>
              <a:rPr lang="en-US" altLang="ja-JP" sz="2000" dirty="0" smtClean="0">
                <a:latin typeface="Georgia" pitchFamily="18" charset="0"/>
              </a:rPr>
              <a:t>The electric dipole </a:t>
            </a:r>
            <a:r>
              <a:rPr lang="en-US" altLang="ja-JP" sz="2000" dirty="0" err="1" smtClean="0">
                <a:latin typeface="Georgia" pitchFamily="18" charset="0"/>
              </a:rPr>
              <a:t>ploralizability</a:t>
            </a:r>
            <a:r>
              <a:rPr lang="en-US" altLang="ja-JP" sz="2000" dirty="0" smtClean="0">
                <a:latin typeface="Georgia" pitchFamily="18" charset="0"/>
              </a:rPr>
              <a:t> (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baseline="-25000" dirty="0" smtClean="0">
                <a:latin typeface="Georgia" pitchFamily="18" charset="0"/>
              </a:rPr>
              <a:t>D</a:t>
            </a:r>
            <a:r>
              <a:rPr lang="en-US" altLang="ja-JP" sz="2000" dirty="0" smtClean="0">
                <a:latin typeface="Georgia" pitchFamily="18" charset="0"/>
              </a:rPr>
              <a:t>) was extracted from the E1 cross section.</a:t>
            </a:r>
          </a:p>
          <a:p>
            <a:r>
              <a:rPr lang="en-US" altLang="ja-JP" sz="2000" dirty="0" smtClean="0">
                <a:latin typeface="Georgia" pitchFamily="18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altLang="ja-JP" sz="2000" baseline="-25000" dirty="0" smtClean="0">
                <a:solidFill>
                  <a:srgbClr val="FF0000"/>
                </a:solidFill>
                <a:latin typeface="Georgia" pitchFamily="18" charset="0"/>
              </a:rPr>
              <a:t>D </a:t>
            </a:r>
            <a:r>
              <a:rPr lang="en-US" altLang="ja-JP" sz="2000" dirty="0" smtClean="0">
                <a:solidFill>
                  <a:srgbClr val="FF0000"/>
                </a:solidFill>
                <a:latin typeface="Georgia" pitchFamily="18" charset="0"/>
              </a:rPr>
              <a:t>= 8.65 ± 0.18 fm</a:t>
            </a:r>
            <a:r>
              <a:rPr lang="en-US" altLang="ja-JP" sz="2000" baseline="30000" dirty="0" smtClean="0">
                <a:solidFill>
                  <a:srgbClr val="FF0000"/>
                </a:solidFill>
                <a:latin typeface="Georgia" pitchFamily="18" charset="0"/>
              </a:rPr>
              <a:t>3 </a:t>
            </a:r>
            <a:r>
              <a:rPr lang="en-US" altLang="ja-JP" sz="2000" dirty="0" smtClean="0">
                <a:latin typeface="Georgia" pitchFamily="18" charset="0"/>
              </a:rPr>
              <a:t>(preliminary)</a:t>
            </a:r>
          </a:p>
          <a:p>
            <a:endParaRPr lang="en-US" altLang="ja-JP" sz="2000" dirty="0" smtClean="0">
              <a:latin typeface="Georgia" pitchFamily="18" charset="0"/>
            </a:endParaRPr>
          </a:p>
          <a:p>
            <a:r>
              <a:rPr lang="en-US" altLang="ja-JP" sz="2000" dirty="0" smtClean="0">
                <a:latin typeface="Georgia" pitchFamily="18" charset="0"/>
              </a:rPr>
              <a:t>We suggested a new constraint of symmetry energy parameter by using </a:t>
            </a:r>
          </a:p>
          <a:p>
            <a:r>
              <a:rPr lang="en-US" altLang="ja-JP" sz="2000" dirty="0" smtClean="0">
                <a:latin typeface="Georgia" pitchFamily="18" charset="0"/>
              </a:rPr>
              <a:t>the 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baseline="-25000" dirty="0" smtClean="0">
                <a:latin typeface="Georgia" pitchFamily="18" charset="0"/>
              </a:rPr>
              <a:t>D</a:t>
            </a:r>
            <a:r>
              <a:rPr lang="en-US" altLang="ja-JP" sz="2000" dirty="0" smtClean="0">
                <a:latin typeface="Georgia" pitchFamily="18" charset="0"/>
              </a:rPr>
              <a:t> of </a:t>
            </a:r>
            <a:r>
              <a:rPr lang="en-US" altLang="ja-JP" sz="2000" baseline="30000" dirty="0" smtClean="0">
                <a:latin typeface="Georgia" pitchFamily="18" charset="0"/>
              </a:rPr>
              <a:t>208</a:t>
            </a:r>
            <a:r>
              <a:rPr lang="en-US" altLang="ja-JP" sz="2000" dirty="0" smtClean="0">
                <a:latin typeface="Georgia" pitchFamily="18" charset="0"/>
              </a:rPr>
              <a:t>Pb and </a:t>
            </a:r>
            <a:r>
              <a:rPr lang="en-US" altLang="ja-JP" sz="2000" baseline="30000" dirty="0" smtClean="0">
                <a:latin typeface="Georgia" pitchFamily="18" charset="0"/>
              </a:rPr>
              <a:t>120</a:t>
            </a:r>
            <a:r>
              <a:rPr lang="en-US" altLang="ja-JP" sz="2000" dirty="0" smtClean="0">
                <a:latin typeface="Georgia" pitchFamily="18" charset="0"/>
              </a:rPr>
              <a:t>Sn.</a:t>
            </a:r>
          </a:p>
          <a:p>
            <a:r>
              <a:rPr lang="en-US" altLang="ja-JP" sz="2000" dirty="0" smtClean="0">
                <a:latin typeface="Georgia" pitchFamily="18" charset="0"/>
              </a:rPr>
              <a:t>Calculated results of </a:t>
            </a:r>
            <a:r>
              <a:rPr lang="en-US" altLang="ja-JP" sz="2000" dirty="0" smtClean="0">
                <a:latin typeface="Symbol" pitchFamily="18" charset="2"/>
              </a:rPr>
              <a:t>a</a:t>
            </a:r>
            <a:r>
              <a:rPr lang="en-US" altLang="ja-JP" sz="2000" baseline="-25000" dirty="0" smtClean="0">
                <a:latin typeface="Georgia" pitchFamily="18" charset="0"/>
              </a:rPr>
              <a:t>D  </a:t>
            </a:r>
            <a:r>
              <a:rPr lang="en-US" altLang="ja-JP" sz="2000" dirty="0" smtClean="0">
                <a:latin typeface="Georgia" pitchFamily="18" charset="0"/>
              </a:rPr>
              <a:t>are located near our constraint region. But there are not consistent with the constraint region.  </a:t>
            </a:r>
          </a:p>
          <a:p>
            <a:r>
              <a:rPr lang="en-US" altLang="ja-JP" sz="2000" dirty="0" smtClean="0">
                <a:latin typeface="Georgia" pitchFamily="18" charset="0"/>
              </a:rPr>
              <a:t>We need more discussion about the frame works and further more parameterization. </a:t>
            </a:r>
          </a:p>
        </p:txBody>
      </p:sp>
      <p:pic>
        <p:nvPicPr>
          <p:cNvPr id="5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708"/>
            <a:ext cx="72008" cy="72008"/>
          </a:xfrm>
          <a:prstGeom prst="rect">
            <a:avLst/>
          </a:prstGeom>
          <a:noFill/>
        </p:spPr>
      </p:pic>
      <p:pic>
        <p:nvPicPr>
          <p:cNvPr id="7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07" y="3860876"/>
            <a:ext cx="72008" cy="72008"/>
          </a:xfrm>
          <a:prstGeom prst="rect">
            <a:avLst/>
          </a:prstGeom>
          <a:noFill/>
        </p:spPr>
      </p:pic>
      <p:pic>
        <p:nvPicPr>
          <p:cNvPr id="9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855" y="4796980"/>
            <a:ext cx="72008" cy="72008"/>
          </a:xfrm>
          <a:prstGeom prst="rect">
            <a:avLst/>
          </a:prstGeom>
          <a:noFill/>
        </p:spPr>
      </p:pic>
      <p:cxnSp>
        <p:nvCxnSpPr>
          <p:cNvPr id="11" name="直線矢印コネクタ 10"/>
          <p:cNvCxnSpPr/>
          <p:nvPr/>
        </p:nvCxnSpPr>
        <p:spPr>
          <a:xfrm>
            <a:off x="3923928" y="764704"/>
            <a:ext cx="184533" cy="550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4202104" y="770212"/>
            <a:ext cx="168008" cy="2755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584775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Summary and Future Plan</a:t>
            </a:r>
            <a:endParaRPr lang="en-US" altLang="ja-JP" sz="32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528" y="836712"/>
            <a:ext cx="8996374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We have been measured following targets </a:t>
            </a:r>
            <a:r>
              <a:rPr kumimoji="1" lang="en-US" altLang="ja-JP" sz="1200" dirty="0" smtClean="0">
                <a:latin typeface="Georgia" pitchFamily="18" charset="0"/>
              </a:rPr>
              <a:t>(MDA: Multi pole decomposition</a:t>
            </a:r>
            <a:r>
              <a:rPr lang="en-US" altLang="ja-JP" sz="1200" dirty="0" smtClean="0">
                <a:latin typeface="Georgia" pitchFamily="18" charset="0"/>
              </a:rPr>
              <a:t>, PT: Polarization transfer)</a:t>
            </a:r>
            <a:endParaRPr lang="en-US" altLang="ja-JP" sz="1400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 </a:t>
            </a:r>
            <a:r>
              <a:rPr lang="en-US" altLang="ja-JP" baseline="30000" dirty="0" smtClean="0">
                <a:latin typeface="Georgia" pitchFamily="18" charset="0"/>
              </a:rPr>
              <a:t>48</a:t>
            </a:r>
            <a:r>
              <a:rPr lang="en-US" altLang="ja-JP" dirty="0" smtClean="0">
                <a:latin typeface="Georgia" pitchFamily="18" charset="0"/>
              </a:rPr>
              <a:t>Ca (MDA)                    </a:t>
            </a:r>
            <a:r>
              <a:rPr lang="en-US" altLang="ja-JP" sz="1400" dirty="0" smtClean="0">
                <a:latin typeface="Georgia" pitchFamily="18" charset="0"/>
              </a:rPr>
              <a:t>J. </a:t>
            </a:r>
            <a:r>
              <a:rPr lang="en-US" altLang="ja-JP" sz="1400" dirty="0" err="1" smtClean="0">
                <a:latin typeface="Georgia" pitchFamily="18" charset="0"/>
              </a:rPr>
              <a:t>Birkhan</a:t>
            </a:r>
            <a:r>
              <a:rPr lang="en-US" altLang="ja-JP" sz="1400" dirty="0" smtClean="0">
                <a:latin typeface="Georgia" pitchFamily="18" charset="0"/>
              </a:rPr>
              <a:t> (M1 strength, submitted)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 </a:t>
            </a:r>
            <a:r>
              <a:rPr kumimoji="1" lang="en-US" altLang="ja-JP" baseline="30000" dirty="0" smtClean="0">
                <a:latin typeface="Georgia" pitchFamily="18" charset="0"/>
              </a:rPr>
              <a:t>96</a:t>
            </a:r>
            <a:r>
              <a:rPr kumimoji="1" lang="en-US" altLang="ja-JP" dirty="0" smtClean="0">
                <a:latin typeface="Georgia" pitchFamily="18" charset="0"/>
              </a:rPr>
              <a:t>Mo (MDA &amp; PT)         </a:t>
            </a:r>
            <a:r>
              <a:rPr kumimoji="1" lang="en-US" altLang="ja-JP" sz="1400" dirty="0" smtClean="0">
                <a:latin typeface="Georgia" pitchFamily="18" charset="0"/>
              </a:rPr>
              <a:t>D. Martin</a:t>
            </a:r>
          </a:p>
          <a:p>
            <a:r>
              <a:rPr lang="en-US" altLang="ja-JP" dirty="0" smtClean="0">
                <a:latin typeface="Georgia" pitchFamily="18" charset="0"/>
              </a:rPr>
              <a:t> </a:t>
            </a:r>
            <a:r>
              <a:rPr lang="en-US" altLang="ja-JP" baseline="30000" dirty="0" smtClean="0">
                <a:latin typeface="Georgia" pitchFamily="18" charset="0"/>
              </a:rPr>
              <a:t>144, 154</a:t>
            </a:r>
            <a:r>
              <a:rPr lang="en-US" altLang="ja-JP" dirty="0" smtClean="0">
                <a:latin typeface="Georgia" pitchFamily="18" charset="0"/>
              </a:rPr>
              <a:t>Sm (MDA &amp;PT)   </a:t>
            </a:r>
            <a:r>
              <a:rPr lang="en-US" altLang="ja-JP" sz="1600" dirty="0" smtClean="0">
                <a:latin typeface="Georgia" pitchFamily="18" charset="0"/>
              </a:rPr>
              <a:t>A. </a:t>
            </a:r>
            <a:r>
              <a:rPr lang="en-US" altLang="ja-JP" sz="1600" dirty="0" err="1" smtClean="0">
                <a:latin typeface="Georgia" pitchFamily="18" charset="0"/>
              </a:rPr>
              <a:t>Krugmann</a:t>
            </a:r>
            <a:endParaRPr lang="en-US" altLang="ja-JP" sz="1600" dirty="0" smtClean="0">
              <a:latin typeface="Georgia" pitchFamily="18" charset="0"/>
            </a:endParaRPr>
          </a:p>
          <a:p>
            <a:r>
              <a:rPr kumimoji="1" lang="en-US" altLang="ja-JP" dirty="0" smtClean="0">
                <a:latin typeface="Georgia" pitchFamily="18" charset="0"/>
              </a:rPr>
              <a:t> </a:t>
            </a:r>
            <a:r>
              <a:rPr lang="en-US" altLang="ja-JP" baseline="30000" dirty="0" smtClean="0">
                <a:latin typeface="Georgia" pitchFamily="18" charset="0"/>
              </a:rPr>
              <a:t>90</a:t>
            </a:r>
            <a:r>
              <a:rPr lang="en-US" altLang="ja-JP" dirty="0" smtClean="0">
                <a:latin typeface="Georgia" pitchFamily="18" charset="0"/>
              </a:rPr>
              <a:t>Zr</a:t>
            </a:r>
            <a:r>
              <a:rPr kumimoji="1" lang="en-US" altLang="ja-JP" dirty="0" smtClean="0">
                <a:latin typeface="Georgia" pitchFamily="18" charset="0"/>
              </a:rPr>
              <a:t> (MDA)                     </a:t>
            </a:r>
            <a:r>
              <a:rPr kumimoji="1" lang="en-US" altLang="ja-JP" sz="1400" dirty="0" smtClean="0">
                <a:latin typeface="Georgia" pitchFamily="18" charset="0"/>
              </a:rPr>
              <a:t>C. Iwamoto (PDR-region is published in PRL108,(2011)262501)</a:t>
            </a:r>
          </a:p>
          <a:p>
            <a:r>
              <a:rPr lang="en-US" altLang="ja-JP" dirty="0" smtClean="0">
                <a:latin typeface="Georgia" pitchFamily="18" charset="0"/>
              </a:rPr>
              <a:t>  Analysis are in progress.  Results are coming soon.</a:t>
            </a:r>
          </a:p>
          <a:p>
            <a:endParaRPr kumimoji="1" lang="en-US" altLang="ja-JP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In order to investigate mass dependence of 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baseline="-25000" dirty="0" smtClean="0">
                <a:latin typeface="Georgia" pitchFamily="18" charset="0"/>
              </a:rPr>
              <a:t>D</a:t>
            </a:r>
            <a:r>
              <a:rPr lang="en-US" altLang="ja-JP" dirty="0" smtClean="0">
                <a:latin typeface="Georgia" pitchFamily="18" charset="0"/>
              </a:rPr>
              <a:t>, </a:t>
            </a:r>
          </a:p>
          <a:p>
            <a:r>
              <a:rPr lang="en-US" altLang="ja-JP" dirty="0" smtClean="0">
                <a:latin typeface="Georgia" pitchFamily="18" charset="0"/>
              </a:rPr>
              <a:t>following targets have </a:t>
            </a:r>
            <a:r>
              <a:rPr kumimoji="1" lang="en-US" altLang="ja-JP" dirty="0" smtClean="0">
                <a:latin typeface="Georgia" pitchFamily="18" charset="0"/>
              </a:rPr>
              <a:t>attracted attention.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 </a:t>
            </a:r>
            <a:r>
              <a:rPr kumimoji="1" lang="en-US" altLang="ja-JP" baseline="30000" dirty="0" smtClean="0">
                <a:latin typeface="Georgia" pitchFamily="18" charset="0"/>
              </a:rPr>
              <a:t>112-124</a:t>
            </a:r>
            <a:r>
              <a:rPr kumimoji="1" lang="en-US" altLang="ja-JP" dirty="0" smtClean="0">
                <a:latin typeface="Georgia" pitchFamily="18" charset="0"/>
              </a:rPr>
              <a:t>Sn</a:t>
            </a:r>
          </a:p>
          <a:p>
            <a:r>
              <a:rPr lang="en-US" altLang="ja-JP" dirty="0" smtClean="0">
                <a:latin typeface="Georgia" pitchFamily="18" charset="0"/>
              </a:rPr>
              <a:t> </a:t>
            </a:r>
            <a:r>
              <a:rPr lang="en-US" altLang="ja-JP" baseline="30000" dirty="0" smtClean="0">
                <a:latin typeface="Georgia" pitchFamily="18" charset="0"/>
              </a:rPr>
              <a:t>90-96</a:t>
            </a:r>
            <a:r>
              <a:rPr lang="en-US" altLang="ja-JP" dirty="0" smtClean="0">
                <a:latin typeface="Georgia" pitchFamily="18" charset="0"/>
              </a:rPr>
              <a:t>Zr</a:t>
            </a:r>
            <a:r>
              <a:rPr kumimoji="1" lang="en-US" altLang="ja-JP" dirty="0" smtClean="0">
                <a:latin typeface="Georgia" pitchFamily="18" charset="0"/>
              </a:rPr>
              <a:t> 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The experiments of </a:t>
            </a:r>
            <a:r>
              <a:rPr kumimoji="1" lang="en-US" altLang="ja-JP" baseline="30000" dirty="0" smtClean="0">
                <a:latin typeface="Georgia" pitchFamily="18" charset="0"/>
              </a:rPr>
              <a:t>112,116,124</a:t>
            </a:r>
            <a:r>
              <a:rPr kumimoji="1" lang="en-US" altLang="ja-JP" dirty="0" smtClean="0">
                <a:latin typeface="Georgia" pitchFamily="18" charset="0"/>
              </a:rPr>
              <a:t>Sn was approved at RCNP.</a:t>
            </a:r>
          </a:p>
          <a:p>
            <a:endParaRPr lang="en-US" altLang="ja-JP" dirty="0" smtClean="0">
              <a:latin typeface="Georgia" pitchFamily="18" charset="0"/>
            </a:endParaRPr>
          </a:p>
          <a:p>
            <a:r>
              <a:rPr lang="en-US" altLang="ja-JP" dirty="0" smtClean="0">
                <a:latin typeface="Georgia" pitchFamily="18" charset="0"/>
              </a:rPr>
              <a:t>To investigate PDR nature, 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We have a plan </a:t>
            </a:r>
            <a:r>
              <a:rPr lang="en-US" altLang="ja-JP" dirty="0" smtClean="0">
                <a:latin typeface="Georgia" pitchFamily="18" charset="0"/>
              </a:rPr>
              <a:t>(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>
                <a:latin typeface="Georgia" pitchFamily="18" charset="0"/>
              </a:rPr>
              <a:t>, </a:t>
            </a:r>
            <a:r>
              <a:rPr lang="en-US" altLang="ja-JP" dirty="0" smtClean="0">
                <a:latin typeface="Symbol" pitchFamily="18" charset="2"/>
              </a:rPr>
              <a:t>a</a:t>
            </a:r>
            <a:r>
              <a:rPr lang="en-US" altLang="ja-JP" dirty="0" smtClean="0">
                <a:latin typeface="Georgia" pitchFamily="18" charset="0"/>
              </a:rPr>
              <a:t>’) or (p, p’)</a:t>
            </a:r>
            <a:r>
              <a:rPr kumimoji="1" lang="en-US" altLang="ja-JP" dirty="0" smtClean="0">
                <a:latin typeface="Georgia" pitchFamily="18" charset="0"/>
              </a:rPr>
              <a:t>  scattering and </a:t>
            </a:r>
            <a:r>
              <a:rPr kumimoji="1" lang="en-US" altLang="ja-JP" dirty="0" smtClean="0">
                <a:latin typeface="Symbol" pitchFamily="18" charset="2"/>
              </a:rPr>
              <a:t>g</a:t>
            </a:r>
            <a:r>
              <a:rPr kumimoji="1" lang="en-US" altLang="ja-JP" dirty="0" smtClean="0">
                <a:latin typeface="Georgia" pitchFamily="18" charset="0"/>
              </a:rPr>
              <a:t> coincidence experiments at RCNP.</a:t>
            </a:r>
          </a:p>
          <a:p>
            <a:r>
              <a:rPr lang="en-US" altLang="ja-JP" dirty="0" smtClean="0">
                <a:latin typeface="Georgia" pitchFamily="18" charset="0"/>
              </a:rPr>
              <a:t>For the experiment, we constructed a new beam line of Grand RAIDEN, named GRAF.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The commissioning of beam line will be performed in next week. </a:t>
            </a:r>
            <a:endParaRPr kumimoji="1" lang="ja-JP" altLang="en-US" dirty="0">
              <a:latin typeface="Georgia" pitchFamily="18" charset="0"/>
            </a:endParaRPr>
          </a:p>
        </p:txBody>
      </p:sp>
      <p:pic>
        <p:nvPicPr>
          <p:cNvPr id="4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980729"/>
            <a:ext cx="72008" cy="72008"/>
          </a:xfrm>
          <a:prstGeom prst="rect">
            <a:avLst/>
          </a:prstGeom>
          <a:noFill/>
        </p:spPr>
      </p:pic>
      <p:pic>
        <p:nvPicPr>
          <p:cNvPr id="5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682" y="2924944"/>
            <a:ext cx="72008" cy="72008"/>
          </a:xfrm>
          <a:prstGeom prst="rect">
            <a:avLst/>
          </a:prstGeom>
          <a:noFill/>
        </p:spPr>
      </p:pic>
      <p:pic>
        <p:nvPicPr>
          <p:cNvPr id="6" name="Picture 2" descr="C:\Program Files (x86)\Microsoft Office\MEDIA\OFFICE12\Bullets\BD10297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510" y="4556073"/>
            <a:ext cx="72008" cy="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GRFBL平面図_10deg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3" y="1988839"/>
            <a:ext cx="7200801" cy="4834365"/>
          </a:xfrm>
          <a:prstGeom prst="rect">
            <a:avLst/>
          </a:prstGeom>
        </p:spPr>
      </p:pic>
      <p:sp>
        <p:nvSpPr>
          <p:cNvPr id="5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GRAF 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(Grand </a:t>
            </a:r>
            <a:r>
              <a:rPr lang="en-US" altLang="ja-JP" sz="24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RAiden</a:t>
            </a:r>
            <a:r>
              <a:rPr lang="en-US" altLang="ja-JP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 Forward beam line)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   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668853" y="5363924"/>
            <a:ext cx="967043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GRAF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06282" y="3861048"/>
            <a:ext cx="158417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Symbol" pitchFamily="18" charset="2"/>
              </a:rPr>
              <a:t>g</a:t>
            </a:r>
            <a:r>
              <a:rPr lang="en-US" altLang="ja-JP" dirty="0" smtClean="0">
                <a:latin typeface="Georgia" pitchFamily="18" charset="0"/>
              </a:rPr>
              <a:t>-ray detector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(CAGRA)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1754659" y="4456670"/>
            <a:ext cx="607445" cy="559441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-36512" y="836712"/>
            <a:ext cx="9437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To measure </a:t>
            </a:r>
            <a:r>
              <a:rPr kumimoji="1" lang="en-US" altLang="ja-JP" sz="2000" dirty="0" smtClean="0">
                <a:latin typeface="Symbol" pitchFamily="18" charset="2"/>
              </a:rPr>
              <a:t>g</a:t>
            </a:r>
            <a:r>
              <a:rPr kumimoji="1" lang="en-US" altLang="ja-JP" sz="2000" dirty="0" smtClean="0">
                <a:latin typeface="Georgia" pitchFamily="18" charset="0"/>
              </a:rPr>
              <a:t>-ray at around the target position of GR,  </a:t>
            </a:r>
          </a:p>
          <a:p>
            <a:r>
              <a:rPr lang="en-US" altLang="ja-JP" sz="2000" dirty="0" smtClean="0">
                <a:latin typeface="Georgia" pitchFamily="18" charset="0"/>
              </a:rPr>
              <a:t>                                                                           </a:t>
            </a:r>
            <a:r>
              <a:rPr kumimoji="1" lang="en-US" altLang="ja-JP" sz="2000" dirty="0" smtClean="0">
                <a:latin typeface="Georgia" pitchFamily="18" charset="0"/>
              </a:rPr>
              <a:t>low background condition is necessary.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557285" y="5219908"/>
            <a:ext cx="154310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Beam dump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4" name="右矢印 13"/>
          <p:cNvSpPr/>
          <p:nvPr/>
        </p:nvSpPr>
        <p:spPr>
          <a:xfrm>
            <a:off x="179512" y="1556792"/>
            <a:ext cx="432048" cy="216024"/>
          </a:xfrm>
          <a:prstGeom prst="rightArrow">
            <a:avLst>
              <a:gd name="adj1" fmla="val 50000"/>
              <a:gd name="adj2" fmla="val 9576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683568" y="1484784"/>
            <a:ext cx="59763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>
                <a:latin typeface="Georgia" pitchFamily="18" charset="0"/>
              </a:rPr>
              <a:t>Primary beam particles are led to wall beam dump!</a:t>
            </a:r>
            <a:endParaRPr kumimoji="1" lang="ja-JP" altLang="en-US" sz="20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12130" y="2852936"/>
            <a:ext cx="8996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5400" dirty="0" smtClean="0">
                <a:latin typeface="Georgia" pitchFamily="18" charset="0"/>
              </a:rPr>
              <a:t>Thank you for your attention</a:t>
            </a:r>
            <a:endParaRPr kumimoji="1" lang="ja-JP" altLang="en-US" sz="54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4518922"/>
            <a:ext cx="3419871" cy="236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2922" y="692696"/>
            <a:ext cx="69509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Georgia" pitchFamily="18" charset="0"/>
              </a:rPr>
              <a:t>Symmetry energy of Nuclear </a:t>
            </a:r>
            <a:r>
              <a:rPr kumimoji="1" lang="en-US" altLang="ja-JP" sz="2400" dirty="0" err="1" smtClean="0">
                <a:latin typeface="Georgia" pitchFamily="18" charset="0"/>
              </a:rPr>
              <a:t>EoS</a:t>
            </a:r>
            <a:r>
              <a:rPr kumimoji="1" lang="en-US" altLang="ja-JP" sz="2400" dirty="0" smtClean="0">
                <a:latin typeface="Georgia" pitchFamily="18" charset="0"/>
              </a:rPr>
              <a:t> is important </a:t>
            </a:r>
          </a:p>
          <a:p>
            <a:pPr algn="ctr"/>
            <a:r>
              <a:rPr kumimoji="1" lang="en-US" altLang="ja-JP" sz="2400" dirty="0" smtClean="0">
                <a:latin typeface="Georgia" pitchFamily="18" charset="0"/>
              </a:rPr>
              <a:t>for nuclear physics as well as nuclear astrophysics</a:t>
            </a:r>
            <a:endParaRPr kumimoji="1" lang="ja-JP" altLang="en-US" sz="2400" dirty="0">
              <a:latin typeface="Georgia" pitchFamily="18" charset="0"/>
            </a:endParaRPr>
          </a:p>
        </p:txBody>
      </p:sp>
      <p:pic>
        <p:nvPicPr>
          <p:cNvPr id="24" name="Picture 5" descr="NStar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990" y="1917676"/>
            <a:ext cx="2143125" cy="2409825"/>
          </a:xfrm>
          <a:prstGeom prst="rect">
            <a:avLst/>
          </a:prstGeom>
          <a:noFill/>
        </p:spPr>
      </p:pic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35496" y="4278288"/>
            <a:ext cx="258917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dirty="0">
                <a:latin typeface="Georgia" pitchFamily="18" charset="0"/>
              </a:rPr>
              <a:t>http://www.astro.umd.edu/~miller/nstar.html</a:t>
            </a:r>
            <a:endParaRPr lang="ja-JP" altLang="en-US" sz="900" dirty="0">
              <a:latin typeface="Georgia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-24031" y="155679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Structure of neutron star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5076056" y="1556792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Core collapse supernova</a:t>
            </a:r>
            <a:endParaRPr kumimoji="1" lang="ja-JP" altLang="en-US" dirty="0">
              <a:latin typeface="Georgia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60938" y="1844824"/>
            <a:ext cx="302097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 descr="S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1925535"/>
            <a:ext cx="3240360" cy="2373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テキスト ボックス 19"/>
          <p:cNvSpPr txBox="1"/>
          <p:nvPr/>
        </p:nvSpPr>
        <p:spPr>
          <a:xfrm>
            <a:off x="3059832" y="5877272"/>
            <a:ext cx="2392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N</a:t>
            </a:r>
            <a:r>
              <a:rPr kumimoji="1" lang="en-US" altLang="ja-JP" dirty="0" smtClean="0">
                <a:latin typeface="Georgia" pitchFamily="18" charset="0"/>
              </a:rPr>
              <a:t>eutron star mass </a:t>
            </a:r>
            <a:r>
              <a:rPr kumimoji="1" lang="en-US" altLang="ja-JP" dirty="0" err="1" smtClean="0">
                <a:latin typeface="Georgia" pitchFamily="18" charset="0"/>
              </a:rPr>
              <a:t>vs</a:t>
            </a:r>
            <a:r>
              <a:rPr kumimoji="1" lang="en-US" altLang="ja-JP" dirty="0" smtClean="0">
                <a:latin typeface="Georgia" pitchFamily="18" charset="0"/>
              </a:rPr>
              <a:t> </a:t>
            </a:r>
          </a:p>
          <a:p>
            <a:r>
              <a:rPr kumimoji="1" lang="en-US" altLang="ja-JP" dirty="0" smtClean="0">
                <a:latin typeface="Georgia" pitchFamily="18" charset="0"/>
              </a:rPr>
              <a:t>radius</a:t>
            </a:r>
            <a:endParaRPr kumimoji="1" lang="ja-JP" altLang="en-US" dirty="0">
              <a:latin typeface="Georgia" pitchFamily="18" charset="0"/>
            </a:endParaRPr>
          </a:p>
        </p:txBody>
      </p:sp>
      <p:pic>
        <p:nvPicPr>
          <p:cNvPr id="31" name="図 30" descr="xrb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12161" y="4653136"/>
            <a:ext cx="2880320" cy="1886610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3491880" y="4653136"/>
            <a:ext cx="25330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ja-JP" dirty="0" smtClean="0">
                <a:latin typeface="Georgia" pitchFamily="18" charset="0"/>
              </a:rPr>
              <a:t>Accreting neutron star </a:t>
            </a:r>
          </a:p>
          <a:p>
            <a:pPr algn="r"/>
            <a:r>
              <a:rPr kumimoji="1" lang="en-US" altLang="ja-JP" dirty="0" smtClean="0">
                <a:latin typeface="Georgia" pitchFamily="18" charset="0"/>
              </a:rPr>
              <a:t>X-ray bursts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7069672" y="4005064"/>
            <a:ext cx="17508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latin typeface="Georgia" pitchFamily="18" charset="0"/>
              </a:rPr>
              <a:t>Y. </a:t>
            </a:r>
            <a:r>
              <a:rPr lang="en-US" altLang="ja-JP" sz="900" dirty="0" err="1" smtClean="0">
                <a:latin typeface="Georgia" pitchFamily="18" charset="0"/>
              </a:rPr>
              <a:t>Suwa</a:t>
            </a:r>
            <a:r>
              <a:rPr lang="en-US" altLang="ja-JP" sz="900" dirty="0" smtClean="0">
                <a:latin typeface="Georgia" pitchFamily="18" charset="0"/>
              </a:rPr>
              <a:t>, et.al. Apj764(2013)99</a:t>
            </a:r>
            <a:endParaRPr lang="ja-JP" altLang="en-US" sz="900" dirty="0">
              <a:latin typeface="Georgia" pitchFamily="18" charset="0"/>
            </a:endParaRPr>
          </a:p>
        </p:txBody>
      </p:sp>
      <p:sp>
        <p:nvSpPr>
          <p:cNvPr id="35" name="Rectangle 16"/>
          <p:cNvSpPr>
            <a:spLocks noChangeArrowheads="1"/>
          </p:cNvSpPr>
          <p:nvPr/>
        </p:nvSpPr>
        <p:spPr bwMode="auto">
          <a:xfrm>
            <a:off x="5145305" y="6510536"/>
            <a:ext cx="410721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900" dirty="0" smtClean="0">
                <a:latin typeface="Georgia" pitchFamily="18" charset="0"/>
              </a:rPr>
              <a:t>http://science1.nasa.gov/science-news/science-at-nasa/1997/ast19sep97_3/</a:t>
            </a:r>
            <a:endParaRPr lang="ja-JP" altLang="en-US" sz="900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980728"/>
            <a:ext cx="3913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EoS</a:t>
            </a:r>
            <a:r>
              <a:rPr kumimoji="1"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for Energy per nucleon</a:t>
            </a:r>
          </a:p>
        </p:txBody>
      </p:sp>
      <p:graphicFrame>
        <p:nvGraphicFramePr>
          <p:cNvPr id="6" name="オブジェクト 5"/>
          <p:cNvGraphicFramePr>
            <a:graphicFrameLocks noChangeAspect="1"/>
          </p:cNvGraphicFramePr>
          <p:nvPr/>
        </p:nvGraphicFramePr>
        <p:xfrm>
          <a:off x="216023" y="1494077"/>
          <a:ext cx="5187415" cy="998819"/>
        </p:xfrm>
        <a:graphic>
          <a:graphicData uri="http://schemas.openxmlformats.org/presentationml/2006/ole">
            <p:oleObj spid="_x0000_s6145" name="数式" r:id="rId5" imgW="2044440" imgH="39348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35496" y="3068960"/>
            <a:ext cx="2574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Symmetry energy</a:t>
            </a:r>
            <a:endParaRPr kumimoji="1" lang="en-US" altLang="ja-JP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/>
        </p:nvGraphicFramePr>
        <p:xfrm>
          <a:off x="193675" y="3487738"/>
          <a:ext cx="6756400" cy="1109662"/>
        </p:xfrm>
        <a:graphic>
          <a:graphicData uri="http://schemas.openxmlformats.org/presentationml/2006/ole">
            <p:oleObj spid="_x0000_s6146" name="数式" r:id="rId6" imgW="2857320" imgH="469800" progId="Equation.3">
              <p:embed/>
            </p:oleObj>
          </a:graphicData>
        </a:graphic>
      </p:graphicFrame>
      <p:graphicFrame>
        <p:nvGraphicFramePr>
          <p:cNvPr id="9" name="オブジェクト 8"/>
          <p:cNvGraphicFramePr>
            <a:graphicFrameLocks noChangeAspect="1"/>
          </p:cNvGraphicFramePr>
          <p:nvPr/>
        </p:nvGraphicFramePr>
        <p:xfrm>
          <a:off x="6300192" y="1118451"/>
          <a:ext cx="2592288" cy="1409399"/>
        </p:xfrm>
        <a:graphic>
          <a:graphicData uri="http://schemas.openxmlformats.org/presentationml/2006/ole">
            <p:oleObj spid="_x0000_s6147" name="数式" r:id="rId7" imgW="1307880" imgH="711000" progId="Equation.3">
              <p:embed/>
            </p:oleObj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7073973" y="4294837"/>
            <a:ext cx="2034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Salutation density</a:t>
            </a:r>
          </a:p>
          <a:p>
            <a:r>
              <a:rPr lang="en-US" altLang="ja-JP" dirty="0" smtClean="0">
                <a:latin typeface="Symbol" pitchFamily="18" charset="2"/>
              </a:rPr>
              <a:t>r</a:t>
            </a:r>
            <a:r>
              <a:rPr lang="en-US" altLang="ja-JP" baseline="-25000" dirty="0" smtClean="0">
                <a:latin typeface="Georgia" pitchFamily="18" charset="0"/>
              </a:rPr>
              <a:t>0</a:t>
            </a:r>
            <a:r>
              <a:rPr lang="en-US" altLang="ja-JP" dirty="0" smtClean="0">
                <a:latin typeface="Georgia" pitchFamily="18" charset="0"/>
              </a:rPr>
              <a:t>=~0.16 fm</a:t>
            </a:r>
            <a:r>
              <a:rPr lang="en-US" altLang="ja-JP" baseline="30000" dirty="0" smtClean="0">
                <a:latin typeface="Georgia" pitchFamily="18" charset="0"/>
              </a:rPr>
              <a:t>-3</a:t>
            </a:r>
            <a:endParaRPr kumimoji="1" lang="ja-JP" altLang="en-US" baseline="30000" dirty="0">
              <a:latin typeface="Georgia" pitchFamily="18" charset="0"/>
            </a:endParaRPr>
          </a:p>
        </p:txBody>
      </p:sp>
      <p:sp>
        <p:nvSpPr>
          <p:cNvPr id="11" name="円/楕円 10"/>
          <p:cNvSpPr/>
          <p:nvPr/>
        </p:nvSpPr>
        <p:spPr>
          <a:xfrm>
            <a:off x="1979712" y="3573016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円/楕円 11"/>
          <p:cNvSpPr/>
          <p:nvPr/>
        </p:nvSpPr>
        <p:spPr>
          <a:xfrm>
            <a:off x="1259632" y="37890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95536" y="4725144"/>
            <a:ext cx="27831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L: Slope parameter</a:t>
            </a:r>
            <a:endParaRPr kumimoji="1" lang="ja-JP" altLang="en-US" sz="2400" dirty="0">
              <a:latin typeface="Georgia" pitchFamily="18" charset="0"/>
            </a:endParaRPr>
          </a:p>
        </p:txBody>
      </p:sp>
      <p:graphicFrame>
        <p:nvGraphicFramePr>
          <p:cNvPr id="14" name="オブジェクト 13"/>
          <p:cNvGraphicFramePr>
            <a:graphicFrameLocks noChangeAspect="1"/>
          </p:cNvGraphicFramePr>
          <p:nvPr/>
        </p:nvGraphicFramePr>
        <p:xfrm>
          <a:off x="467544" y="5157192"/>
          <a:ext cx="2808312" cy="720080"/>
        </p:xfrm>
        <a:graphic>
          <a:graphicData uri="http://schemas.openxmlformats.org/presentationml/2006/ole">
            <p:oleObj spid="_x0000_s6148" name="数式" r:id="rId8" imgW="990360" imgH="253800" progId="Equation.3">
              <p:embed/>
            </p:oleObj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052268" y="6027003"/>
            <a:ext cx="6091732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Determination of J and L is important for </a:t>
            </a:r>
          </a:p>
          <a:p>
            <a:r>
              <a:rPr lang="en-US" altLang="ja-JP" sz="2400" dirty="0" smtClean="0">
                <a:latin typeface="Georgia" pitchFamily="18" charset="0"/>
              </a:rPr>
              <a:t>nuclear astrophysics related to neutron star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16" name="円/楕円 15"/>
          <p:cNvSpPr/>
          <p:nvPr/>
        </p:nvSpPr>
        <p:spPr>
          <a:xfrm>
            <a:off x="3419872" y="1628800"/>
            <a:ext cx="792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下矢印 16"/>
          <p:cNvSpPr/>
          <p:nvPr/>
        </p:nvSpPr>
        <p:spPr>
          <a:xfrm rot="2163411">
            <a:off x="3020137" y="2245385"/>
            <a:ext cx="432048" cy="1009238"/>
          </a:xfrm>
          <a:prstGeom prst="downArrow">
            <a:avLst>
              <a:gd name="adj1" fmla="val 50000"/>
              <a:gd name="adj2" fmla="val 898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80754" y="5775647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P</a:t>
            </a:r>
            <a:r>
              <a:rPr kumimoji="1" lang="en-US" altLang="ja-JP" dirty="0" smtClean="0">
                <a:latin typeface="Georgia" pitchFamily="18" charset="0"/>
              </a:rPr>
              <a:t>: baryonic pressure</a:t>
            </a:r>
            <a:endParaRPr kumimoji="1" lang="ja-JP" altLang="en-US" dirty="0">
              <a:latin typeface="Georgia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 animBg="1"/>
      <p:bldP spid="13" grpId="0"/>
      <p:bldP spid="15" grpId="0" animBg="1"/>
      <p:bldP spid="16" grpId="0" animBg="1"/>
      <p:bldP spid="17" grpId="0" animBg="1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836712"/>
            <a:ext cx="50577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6219" y="836712"/>
            <a:ext cx="49530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テキスト ボックス 11"/>
          <p:cNvSpPr txBox="1"/>
          <p:nvPr/>
        </p:nvSpPr>
        <p:spPr>
          <a:xfrm>
            <a:off x="361325" y="4941168"/>
            <a:ext cx="37257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Georgia" pitchFamily="18" charset="0"/>
              </a:rPr>
              <a:t>A. W. Steiner et al., Phys. Rep. 411(2005)325</a:t>
            </a:r>
            <a:endParaRPr kumimoji="1" lang="ja-JP" altLang="en-US" sz="1400" dirty="0">
              <a:latin typeface="Georgia" pitchFamily="18" charset="0"/>
            </a:endParaRPr>
          </a:p>
        </p:txBody>
      </p:sp>
      <p:cxnSp>
        <p:nvCxnSpPr>
          <p:cNvPr id="16" name="直線矢印コネクタ 15"/>
          <p:cNvCxnSpPr/>
          <p:nvPr/>
        </p:nvCxnSpPr>
        <p:spPr>
          <a:xfrm flipV="1">
            <a:off x="2051720" y="2708920"/>
            <a:ext cx="0" cy="1368152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2089517" y="2924944"/>
            <a:ext cx="1978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Symmetry energy</a:t>
            </a:r>
          </a:p>
          <a:p>
            <a:r>
              <a:rPr lang="en-US" altLang="ja-JP" dirty="0" smtClean="0">
                <a:latin typeface="Georgia" pitchFamily="18" charset="0"/>
              </a:rPr>
              <a:t>(+ Coulomb)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22" name="直線矢印コネクタ 21"/>
          <p:cNvCxnSpPr/>
          <p:nvPr/>
        </p:nvCxnSpPr>
        <p:spPr>
          <a:xfrm flipH="1">
            <a:off x="2830858" y="2314414"/>
            <a:ext cx="166" cy="1906674"/>
          </a:xfrm>
          <a:prstGeom prst="straightConnector1">
            <a:avLst/>
          </a:prstGeom>
          <a:ln w="3810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/>
          <p:cNvCxnSpPr/>
          <p:nvPr/>
        </p:nvCxnSpPr>
        <p:spPr>
          <a:xfrm flipV="1">
            <a:off x="2469619" y="2114944"/>
            <a:ext cx="707136" cy="37795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テキスト ボックス 25"/>
          <p:cNvSpPr txBox="1"/>
          <p:nvPr/>
        </p:nvSpPr>
        <p:spPr>
          <a:xfrm>
            <a:off x="2144579" y="3198167"/>
            <a:ext cx="6142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0000"/>
                </a:solidFill>
                <a:latin typeface="Georgia" pitchFamily="18" charset="0"/>
              </a:rPr>
              <a:t>~ J</a:t>
            </a:r>
            <a:endParaRPr kumimoji="1" lang="ja-JP" altLang="en-US" sz="2400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076567" y="2031231"/>
            <a:ext cx="641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~ L</a:t>
            </a:r>
            <a:endParaRPr kumimoji="1" lang="ja-JP" altLang="en-US" sz="24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436607" y="4653136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Saturation density</a:t>
            </a:r>
            <a:endParaRPr kumimoji="1" lang="ja-JP" altLang="en-US" dirty="0">
              <a:latin typeface="Georgia" pitchFamily="18" charset="0"/>
            </a:endParaRPr>
          </a:p>
        </p:txBody>
      </p:sp>
      <p:cxnSp>
        <p:nvCxnSpPr>
          <p:cNvPr id="32" name="直線矢印コネクタ 31"/>
          <p:cNvCxnSpPr/>
          <p:nvPr/>
        </p:nvCxnSpPr>
        <p:spPr>
          <a:xfrm flipV="1">
            <a:off x="2830858" y="4437112"/>
            <a:ext cx="0" cy="2880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/>
          <p:cNvSpPr txBox="1"/>
          <p:nvPr/>
        </p:nvSpPr>
        <p:spPr>
          <a:xfrm>
            <a:off x="5166780" y="5949280"/>
            <a:ext cx="37080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>
                <a:latin typeface="Georgia" pitchFamily="18" charset="0"/>
              </a:rPr>
              <a:t>B. A. Brown</a:t>
            </a:r>
            <a:r>
              <a:rPr kumimoji="1" lang="en-US" altLang="ja-JP" sz="1400" dirty="0" smtClean="0">
                <a:latin typeface="Georgia" pitchFamily="18" charset="0"/>
              </a:rPr>
              <a:t>, Phys. </a:t>
            </a:r>
            <a:r>
              <a:rPr lang="en-US" altLang="ja-JP" sz="1400" dirty="0" smtClean="0">
                <a:latin typeface="Georgia" pitchFamily="18" charset="0"/>
              </a:rPr>
              <a:t>Rev. </a:t>
            </a:r>
            <a:r>
              <a:rPr lang="en-US" altLang="ja-JP" sz="1400" dirty="0" err="1" smtClean="0">
                <a:latin typeface="Georgia" pitchFamily="18" charset="0"/>
              </a:rPr>
              <a:t>Lett</a:t>
            </a:r>
            <a:r>
              <a:rPr lang="en-US" altLang="ja-JP" sz="1400" dirty="0" smtClean="0">
                <a:latin typeface="Georgia" pitchFamily="18" charset="0"/>
              </a:rPr>
              <a:t>, </a:t>
            </a:r>
            <a:r>
              <a:rPr kumimoji="1" lang="en-US" altLang="ja-JP" sz="1400" dirty="0" smtClean="0">
                <a:latin typeface="Georgia" pitchFamily="18" charset="0"/>
              </a:rPr>
              <a:t> 85(2000)5296</a:t>
            </a:r>
            <a:endParaRPr kumimoji="1" lang="ja-JP" altLang="en-US" sz="1400" dirty="0">
              <a:latin typeface="Georgia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580112" y="1268760"/>
            <a:ext cx="1960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Neutron matter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179512" y="6372036"/>
            <a:ext cx="8848897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Prediction of the neutron matter EOS is much model dependent</a:t>
            </a:r>
            <a:endParaRPr kumimoji="1" lang="ja-JP" altLang="en-US" sz="2400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1"/>
      <p:bldP spid="26" grpId="0"/>
      <p:bldP spid="27" grpId="0"/>
      <p:bldP spid="28" grpId="0"/>
      <p:bldP spid="33" grpId="0"/>
      <p:bldP spid="34" grpId="0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79512" y="764704"/>
            <a:ext cx="5402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latin typeface="Georgia" pitchFamily="18" charset="0"/>
              </a:rPr>
              <a:t>Slope parameter (L) and Neutron Skin</a:t>
            </a:r>
            <a:endParaRPr kumimoji="1" lang="ja-JP" altLang="en-US" sz="2400" dirty="0">
              <a:latin typeface="Georgia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132856"/>
            <a:ext cx="46037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2186665" y="5445224"/>
            <a:ext cx="2241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dirty="0" smtClean="0">
                <a:latin typeface="Georgia" pitchFamily="18" charset="0"/>
              </a:rPr>
              <a:t>Lie-</a:t>
            </a:r>
            <a:r>
              <a:rPr kumimoji="1" lang="en-US" altLang="ja-JP" sz="1000" dirty="0" err="1" smtClean="0">
                <a:latin typeface="Georgia" pitchFamily="18" charset="0"/>
              </a:rPr>
              <a:t>Wen</a:t>
            </a:r>
            <a:r>
              <a:rPr kumimoji="1" lang="en-US" altLang="ja-JP" sz="1000" dirty="0" smtClean="0">
                <a:latin typeface="Georgia" pitchFamily="18" charset="0"/>
              </a:rPr>
              <a:t> Chen </a:t>
            </a:r>
            <a:r>
              <a:rPr kumimoji="1" lang="en-US" altLang="ja-JP" sz="1000" dirty="0" err="1" smtClean="0">
                <a:latin typeface="Georgia" pitchFamily="18" charset="0"/>
              </a:rPr>
              <a:t>etal</a:t>
            </a:r>
            <a:r>
              <a:rPr kumimoji="1" lang="en-US" altLang="ja-JP" sz="1000" dirty="0" smtClean="0">
                <a:latin typeface="Georgia" pitchFamily="18" charset="0"/>
              </a:rPr>
              <a:t>., PRL94(032701)</a:t>
            </a:r>
            <a:endParaRPr kumimoji="1" lang="ja-JP" altLang="en-US" sz="1000" dirty="0">
              <a:latin typeface="Georgia" pitchFamily="18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568" y="1196752"/>
            <a:ext cx="7539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Large L </a:t>
            </a:r>
            <a:r>
              <a:rPr kumimoji="1" lang="ja-JP" altLang="en-US" sz="2400" dirty="0" smtClean="0">
                <a:solidFill>
                  <a:srgbClr val="0000FF"/>
                </a:solidFill>
                <a:latin typeface="Georgia" pitchFamily="18" charset="0"/>
              </a:rPr>
              <a:t>⇔ 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Small E</a:t>
            </a:r>
            <a:r>
              <a:rPr kumimoji="1" lang="en-US" altLang="ja-JP" sz="2400" baseline="-25000" dirty="0" smtClean="0">
                <a:solidFill>
                  <a:srgbClr val="0000FF"/>
                </a:solidFill>
                <a:latin typeface="Georgia" pitchFamily="18" charset="0"/>
              </a:rPr>
              <a:t>sym</a:t>
            </a:r>
            <a:r>
              <a:rPr kumimoji="1"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 in low </a:t>
            </a:r>
            <a:r>
              <a:rPr lang="en-US" altLang="ja-JP" sz="2400" dirty="0" smtClean="0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  </a:t>
            </a:r>
            <a:r>
              <a:rPr lang="ja-JP" altLang="en-US" sz="2400" dirty="0" smtClean="0">
                <a:solidFill>
                  <a:srgbClr val="0000FF"/>
                </a:solidFill>
                <a:latin typeface="Georgia" pitchFamily="18" charset="0"/>
              </a:rPr>
              <a:t>⇔ </a:t>
            </a:r>
            <a:r>
              <a:rPr lang="en-US" altLang="ja-JP" sz="2400" dirty="0" smtClean="0">
                <a:solidFill>
                  <a:srgbClr val="0000FF"/>
                </a:solidFill>
                <a:latin typeface="Georgia" pitchFamily="18" charset="0"/>
              </a:rPr>
              <a:t>Thick neutron skin</a:t>
            </a:r>
            <a:r>
              <a:rPr lang="ja-JP" altLang="en-US" sz="2400" dirty="0" smtClean="0">
                <a:solidFill>
                  <a:srgbClr val="0000FF"/>
                </a:solidFill>
                <a:latin typeface="Georgia" pitchFamily="18" charset="0"/>
              </a:rPr>
              <a:t>　</a:t>
            </a:r>
            <a:endParaRPr kumimoji="1" lang="ja-JP" altLang="en-US" sz="2400" dirty="0">
              <a:solidFill>
                <a:srgbClr val="0000FF"/>
              </a:solidFill>
              <a:latin typeface="Georgia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04832" y="1599183"/>
            <a:ext cx="741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Small</a:t>
            </a:r>
            <a:r>
              <a:rPr kumimoji="1" lang="en-US" altLang="ja-JP" sz="2400" dirty="0" smtClean="0">
                <a:latin typeface="Georgia" pitchFamily="18" charset="0"/>
              </a:rPr>
              <a:t> L </a:t>
            </a:r>
            <a:r>
              <a:rPr kumimoji="1" lang="ja-JP" altLang="en-US" sz="2400" dirty="0" smtClean="0">
                <a:latin typeface="Georgia" pitchFamily="18" charset="0"/>
              </a:rPr>
              <a:t>⇔ </a:t>
            </a:r>
            <a:r>
              <a:rPr lang="en-US" altLang="ja-JP" sz="2400" dirty="0" smtClean="0">
                <a:latin typeface="Georgia" pitchFamily="18" charset="0"/>
              </a:rPr>
              <a:t>Large</a:t>
            </a:r>
            <a:r>
              <a:rPr kumimoji="1" lang="en-US" altLang="ja-JP" sz="2400" dirty="0" smtClean="0">
                <a:latin typeface="Georgia" pitchFamily="18" charset="0"/>
              </a:rPr>
              <a:t> E</a:t>
            </a:r>
            <a:r>
              <a:rPr kumimoji="1" lang="en-US" altLang="ja-JP" sz="2400" baseline="-25000" dirty="0" smtClean="0">
                <a:latin typeface="Georgia" pitchFamily="18" charset="0"/>
              </a:rPr>
              <a:t>sym</a:t>
            </a:r>
            <a:r>
              <a:rPr kumimoji="1" lang="en-US" altLang="ja-JP" sz="2400" dirty="0" smtClean="0">
                <a:latin typeface="Georgia" pitchFamily="18" charset="0"/>
              </a:rPr>
              <a:t> in low </a:t>
            </a:r>
            <a:r>
              <a:rPr lang="en-US" altLang="ja-JP" sz="2400" dirty="0" smtClean="0">
                <a:latin typeface="Symbol" pitchFamily="18" charset="2"/>
              </a:rPr>
              <a:t>r</a:t>
            </a:r>
            <a:r>
              <a:rPr lang="en-US" altLang="ja-JP" sz="2400" dirty="0" smtClean="0">
                <a:latin typeface="Georgia" pitchFamily="18" charset="0"/>
              </a:rPr>
              <a:t>  </a:t>
            </a:r>
            <a:r>
              <a:rPr lang="ja-JP" altLang="en-US" sz="2400" dirty="0" smtClean="0">
                <a:latin typeface="Georgia" pitchFamily="18" charset="0"/>
              </a:rPr>
              <a:t>⇔ </a:t>
            </a:r>
            <a:r>
              <a:rPr lang="en-US" altLang="ja-JP" sz="2400" dirty="0" smtClean="0">
                <a:latin typeface="Georgia" pitchFamily="18" charset="0"/>
              </a:rPr>
              <a:t>Thin neutron skin</a:t>
            </a:r>
            <a:r>
              <a:rPr lang="ja-JP" altLang="en-US" sz="2400" dirty="0" smtClean="0">
                <a:latin typeface="Georgia" pitchFamily="18" charset="0"/>
              </a:rPr>
              <a:t>　</a:t>
            </a:r>
            <a:endParaRPr kumimoji="1" lang="ja-JP" altLang="en-US" sz="2400" dirty="0">
              <a:latin typeface="Georgia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01504" y="2204864"/>
            <a:ext cx="429097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6338321" y="6525344"/>
            <a:ext cx="26981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>
                <a:latin typeface="Georgia" pitchFamily="18" charset="0"/>
              </a:rPr>
              <a:t>X. Roca-</a:t>
            </a:r>
            <a:r>
              <a:rPr lang="en-US" altLang="ja-JP" sz="1000" dirty="0" err="1">
                <a:latin typeface="Georgia" pitchFamily="18" charset="0"/>
              </a:rPr>
              <a:t>Maza</a:t>
            </a:r>
            <a:r>
              <a:rPr lang="en-US" altLang="ja-JP" sz="1000" dirty="0">
                <a:latin typeface="Georgia" pitchFamily="18" charset="0"/>
              </a:rPr>
              <a:t> </a:t>
            </a:r>
            <a:r>
              <a:rPr lang="en-US" altLang="ja-JP" sz="1000" i="1" dirty="0">
                <a:latin typeface="Georgia" pitchFamily="18" charset="0"/>
              </a:rPr>
              <a:t>et al.</a:t>
            </a:r>
            <a:r>
              <a:rPr lang="en-US" altLang="ja-JP" sz="1000" dirty="0">
                <a:latin typeface="Georgia" pitchFamily="18" charset="0"/>
              </a:rPr>
              <a:t>, PRL</a:t>
            </a:r>
            <a:r>
              <a:rPr lang="en-US" altLang="ja-JP" sz="1000" b="1" dirty="0">
                <a:latin typeface="Georgia" pitchFamily="18" charset="0"/>
              </a:rPr>
              <a:t>106</a:t>
            </a:r>
            <a:r>
              <a:rPr lang="en-US" altLang="ja-JP" sz="1000" dirty="0">
                <a:latin typeface="Georgia" pitchFamily="18" charset="0"/>
              </a:rPr>
              <a:t>, 252501 (2011)</a:t>
            </a:r>
            <a:endParaRPr lang="ja-JP" altLang="en-US" sz="1000" dirty="0">
              <a:latin typeface="Georgia" pitchFamily="18" charset="0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>
            <a:off x="1763688" y="4653136"/>
            <a:ext cx="0" cy="288032"/>
          </a:xfrm>
          <a:prstGeom prst="straightConnector1">
            <a:avLst/>
          </a:prstGeom>
          <a:ln w="25400">
            <a:solidFill>
              <a:srgbClr val="0000FF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矢印コネクタ 11"/>
          <p:cNvCxnSpPr/>
          <p:nvPr/>
        </p:nvCxnSpPr>
        <p:spPr>
          <a:xfrm>
            <a:off x="1691680" y="4221088"/>
            <a:ext cx="0" cy="720080"/>
          </a:xfrm>
          <a:prstGeom prst="straightConnector1">
            <a:avLst/>
          </a:prstGeom>
          <a:ln w="25400">
            <a:solidFill>
              <a:schemeClr val="tx1"/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323528" y="1268760"/>
          <a:ext cx="4069932" cy="3168352"/>
        </p:xfrm>
        <a:graphic>
          <a:graphicData uri="http://schemas.openxmlformats.org/presentationml/2006/ole">
            <p:oleObj spid="_x0000_s46082" name="Image" r:id="rId5" imgW="3441270" imgH="2679365" progId="">
              <p:embed/>
            </p:oleObj>
          </a:graphicData>
        </a:graphic>
      </p:graphicFrame>
      <p:sp>
        <p:nvSpPr>
          <p:cNvPr id="5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764704"/>
            <a:ext cx="7536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Neutron Skin Thickness and Dipole </a:t>
            </a:r>
            <a:r>
              <a:rPr lang="en-US" altLang="ja-JP" sz="2400" dirty="0" err="1" smtClean="0">
                <a:latin typeface="Georgia" pitchFamily="18" charset="0"/>
              </a:rPr>
              <a:t>Polarizability</a:t>
            </a:r>
            <a:r>
              <a:rPr lang="en-US" altLang="ja-JP" sz="2400" dirty="0" smtClean="0">
                <a:latin typeface="Georgia" pitchFamily="18" charset="0"/>
              </a:rPr>
              <a:t> (</a:t>
            </a: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baseline="-25000" dirty="0" smtClean="0">
                <a:latin typeface="Georgia" pitchFamily="18" charset="0"/>
              </a:rPr>
              <a:t>D</a:t>
            </a:r>
            <a:r>
              <a:rPr lang="en-US" altLang="ja-JP" sz="2400" dirty="0" smtClean="0">
                <a:latin typeface="Georgia" pitchFamily="18" charset="0"/>
              </a:rPr>
              <a:t>)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1560" y="4221088"/>
            <a:ext cx="339387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Georgia" pitchFamily="18" charset="0"/>
              </a:rPr>
              <a:t>P. –G. </a:t>
            </a:r>
            <a:r>
              <a:rPr lang="en-US" altLang="ja-JP" sz="1000" dirty="0" err="1" smtClean="0">
                <a:latin typeface="Georgia" pitchFamily="18" charset="0"/>
              </a:rPr>
              <a:t>Reinhard</a:t>
            </a:r>
            <a:r>
              <a:rPr lang="en-US" altLang="ja-JP" sz="1000" dirty="0" smtClean="0">
                <a:latin typeface="Georgia" pitchFamily="18" charset="0"/>
              </a:rPr>
              <a:t>, W. </a:t>
            </a:r>
            <a:r>
              <a:rPr lang="en-US" altLang="ja-JP" sz="1000" dirty="0" err="1" smtClean="0">
                <a:latin typeface="Georgia" pitchFamily="18" charset="0"/>
              </a:rPr>
              <a:t>Nazarewicz</a:t>
            </a:r>
            <a:r>
              <a:rPr lang="en-US" altLang="ja-JP" sz="1000" dirty="0" smtClean="0">
                <a:latin typeface="Georgia" pitchFamily="18" charset="0"/>
              </a:rPr>
              <a:t>,  PRC</a:t>
            </a:r>
            <a:r>
              <a:rPr lang="en-US" altLang="ja-JP" sz="1000" b="1" dirty="0" smtClean="0">
                <a:latin typeface="Georgia" pitchFamily="18" charset="0"/>
              </a:rPr>
              <a:t>81</a:t>
            </a:r>
            <a:r>
              <a:rPr lang="en-US" altLang="ja-JP" sz="1000" dirty="0" smtClean="0">
                <a:latin typeface="Georgia" pitchFamily="18" charset="0"/>
              </a:rPr>
              <a:t>, 051303 </a:t>
            </a:r>
            <a:r>
              <a:rPr lang="en-US" altLang="ja-JP" sz="1000" dirty="0">
                <a:latin typeface="Georgia" pitchFamily="18" charset="0"/>
              </a:rPr>
              <a:t>(</a:t>
            </a:r>
            <a:r>
              <a:rPr lang="en-US" altLang="ja-JP" sz="1000" dirty="0" smtClean="0">
                <a:latin typeface="Georgia" pitchFamily="18" charset="0"/>
              </a:rPr>
              <a:t>2010)</a:t>
            </a:r>
            <a:endParaRPr lang="ja-JP" altLang="en-US" sz="1000" dirty="0">
              <a:latin typeface="Georgia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23528" y="450912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Georgia" pitchFamily="18" charset="0"/>
              </a:rPr>
              <a:t>Covariance analysis of energy density functional calculations with </a:t>
            </a:r>
            <a:r>
              <a:rPr kumimoji="1" lang="en-US" altLang="ja-JP" dirty="0" err="1" smtClean="0">
                <a:latin typeface="Georgia" pitchFamily="18" charset="0"/>
              </a:rPr>
              <a:t>Skyrm</a:t>
            </a:r>
            <a:r>
              <a:rPr kumimoji="1" lang="en-US" altLang="ja-JP" dirty="0" smtClean="0">
                <a:latin typeface="Georgia" pitchFamily="18" charset="0"/>
              </a:rPr>
              <a:t> SV-min effective interaction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83568" y="5838363"/>
            <a:ext cx="7829387" cy="83099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>
                <a:latin typeface="Georgia" pitchFamily="18" charset="0"/>
              </a:rPr>
              <a:t>Strong correlation between the dipole </a:t>
            </a:r>
            <a:r>
              <a:rPr kumimoji="1" lang="en-US" altLang="ja-JP" sz="2400" dirty="0" err="1" smtClean="0">
                <a:latin typeface="Georgia" pitchFamily="18" charset="0"/>
              </a:rPr>
              <a:t>polarizability</a:t>
            </a:r>
            <a:r>
              <a:rPr kumimoji="1" lang="en-US" altLang="ja-JP" sz="2400" dirty="0" smtClean="0">
                <a:latin typeface="Georgia" pitchFamily="18" charset="0"/>
              </a:rPr>
              <a:t> and </a:t>
            </a:r>
          </a:p>
          <a:p>
            <a:pPr algn="ctr"/>
            <a:r>
              <a:rPr kumimoji="1" lang="en-US" altLang="ja-JP" sz="2400" dirty="0" smtClean="0">
                <a:latin typeface="Georgia" pitchFamily="18" charset="0"/>
              </a:rPr>
              <a:t>the neutron skin of </a:t>
            </a:r>
            <a:r>
              <a:rPr kumimoji="1" lang="en-US" altLang="ja-JP" sz="2400" baseline="30000" dirty="0" smtClean="0">
                <a:latin typeface="Georgia" pitchFamily="18" charset="0"/>
              </a:rPr>
              <a:t>208</a:t>
            </a:r>
            <a:r>
              <a:rPr kumimoji="1" lang="en-US" altLang="ja-JP" sz="2400" dirty="0" smtClean="0">
                <a:latin typeface="Georgia" pitchFamily="18" charset="0"/>
              </a:rPr>
              <a:t>Pb</a:t>
            </a:r>
            <a:endParaRPr kumimoji="1" lang="ja-JP" altLang="en-US" sz="2400" dirty="0">
              <a:latin typeface="Georgia" pitchFamily="18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268760"/>
            <a:ext cx="4391025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テキスト ボックス 8"/>
          <p:cNvSpPr txBox="1"/>
          <p:nvPr/>
        </p:nvSpPr>
        <p:spPr>
          <a:xfrm>
            <a:off x="4788024" y="4787860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Georgia" pitchFamily="18" charset="0"/>
              </a:rPr>
              <a:t>Droplet model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5210570" y="4365104"/>
            <a:ext cx="274626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000" dirty="0" smtClean="0">
                <a:latin typeface="Georgia" pitchFamily="18" charset="0"/>
              </a:rPr>
              <a:t>X. Roca-</a:t>
            </a:r>
            <a:r>
              <a:rPr lang="en-US" altLang="ja-JP" sz="1000" dirty="0" err="1" smtClean="0">
                <a:latin typeface="Georgia" pitchFamily="18" charset="0"/>
              </a:rPr>
              <a:t>Masa</a:t>
            </a:r>
            <a:r>
              <a:rPr lang="en-US" altLang="ja-JP" sz="1000" dirty="0" smtClean="0">
                <a:latin typeface="Georgia" pitchFamily="18" charset="0"/>
              </a:rPr>
              <a:t>, et al.,   PRC</a:t>
            </a:r>
            <a:r>
              <a:rPr lang="en-US" altLang="ja-JP" sz="1000" b="1" dirty="0" smtClean="0">
                <a:latin typeface="Georgia" pitchFamily="18" charset="0"/>
              </a:rPr>
              <a:t>81</a:t>
            </a:r>
            <a:r>
              <a:rPr lang="en-US" altLang="ja-JP" sz="1000" dirty="0" smtClean="0">
                <a:latin typeface="Georgia" pitchFamily="18" charset="0"/>
              </a:rPr>
              <a:t>8 024316(2013)</a:t>
            </a:r>
            <a:endParaRPr lang="ja-JP" altLang="en-US" sz="1000" dirty="0">
              <a:latin typeface="Georgia" pitchFamily="18" charset="0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79512" y="764704"/>
            <a:ext cx="4729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Electric Dipole </a:t>
            </a:r>
            <a:r>
              <a:rPr lang="en-US" altLang="ja-JP" sz="2400" dirty="0" err="1" smtClean="0">
                <a:latin typeface="Georgia" pitchFamily="18" charset="0"/>
              </a:rPr>
              <a:t>Polarizability</a:t>
            </a:r>
            <a:r>
              <a:rPr lang="en-US" altLang="ja-JP" sz="2400" dirty="0" smtClean="0">
                <a:latin typeface="Georgia" pitchFamily="18" charset="0"/>
              </a:rPr>
              <a:t> (</a:t>
            </a:r>
            <a:r>
              <a:rPr lang="en-US" altLang="ja-JP" sz="2400" dirty="0" smtClean="0">
                <a:latin typeface="Symbol" pitchFamily="18" charset="2"/>
              </a:rPr>
              <a:t>a</a:t>
            </a:r>
            <a:r>
              <a:rPr lang="en-US" altLang="ja-JP" sz="2400" baseline="-25000" dirty="0" smtClean="0">
                <a:latin typeface="Georgia" pitchFamily="18" charset="0"/>
              </a:rPr>
              <a:t>D</a:t>
            </a:r>
            <a:r>
              <a:rPr lang="en-US" altLang="ja-JP" sz="2400" dirty="0" smtClean="0">
                <a:latin typeface="Georgia" pitchFamily="18" charset="0"/>
              </a:rPr>
              <a:t>)</a:t>
            </a:r>
            <a:endParaRPr kumimoji="1" lang="ja-JP" altLang="en-US" sz="2400" dirty="0">
              <a:latin typeface="Georgia" pitchFamily="18" charset="0"/>
            </a:endParaRPr>
          </a:p>
        </p:txBody>
      </p:sp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84213" y="1628800"/>
          <a:ext cx="2374900" cy="898525"/>
        </p:xfrm>
        <a:graphic>
          <a:graphicData uri="http://schemas.openxmlformats.org/presentationml/2006/ole">
            <p:oleObj spid="_x0000_s47106" name="数式" r:id="rId5" imgW="1143000" imgH="431640" progId="Equation.3">
              <p:embed/>
            </p:oleObj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539552" y="1196752"/>
            <a:ext cx="52180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Inversely energy weighted sum-rule of B(E1)</a:t>
            </a:r>
            <a:endParaRPr kumimoji="1" lang="ja-JP" altLang="en-US" sz="2000" dirty="0">
              <a:latin typeface="Georgia" pitchFamily="18" charset="0"/>
            </a:endParaRPr>
          </a:p>
        </p:txBody>
      </p:sp>
      <p:pic>
        <p:nvPicPr>
          <p:cNvPr id="8" name="図 7" descr="PDR_imag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01914" y="2655048"/>
            <a:ext cx="4746887" cy="2932359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 rot="16200000">
            <a:off x="52535" y="2674197"/>
            <a:ext cx="9509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B(E1)</a:t>
            </a:r>
            <a:endParaRPr kumimoji="1" lang="ja-JP" altLang="en-US" sz="2400" dirty="0">
              <a:latin typeface="Georgia" pitchFamily="18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4565" y="3617500"/>
            <a:ext cx="786685" cy="4158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Georgia" pitchFamily="18" charset="0"/>
              </a:rPr>
              <a:t>PDR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07800" y="3821558"/>
            <a:ext cx="817221" cy="41584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altLang="ja-JP" dirty="0">
                <a:latin typeface="Georgia" pitchFamily="18" charset="0"/>
              </a:rPr>
              <a:t>G</a:t>
            </a:r>
            <a:r>
              <a:rPr lang="en-US" altLang="ja-JP" dirty="0" smtClean="0">
                <a:latin typeface="Georgia" pitchFamily="18" charset="0"/>
              </a:rPr>
              <a:t>DR</a:t>
            </a:r>
            <a:endParaRPr kumimoji="1" lang="ja-JP" altLang="en-US" dirty="0">
              <a:latin typeface="Georgia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608407" y="5401173"/>
            <a:ext cx="1971203" cy="33208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Excitation Energy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17" name="角丸四角形 16"/>
          <p:cNvSpPr/>
          <p:nvPr/>
        </p:nvSpPr>
        <p:spPr>
          <a:xfrm>
            <a:off x="4270088" y="3790113"/>
            <a:ext cx="943044" cy="64860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/>
          <p:cNvSpPr/>
          <p:nvPr/>
        </p:nvSpPr>
        <p:spPr>
          <a:xfrm>
            <a:off x="2386226" y="4114418"/>
            <a:ext cx="498972" cy="12363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/>
          <p:cNvCxnSpPr/>
          <p:nvPr/>
        </p:nvCxnSpPr>
        <p:spPr>
          <a:xfrm>
            <a:off x="2123728" y="3645024"/>
            <a:ext cx="3078" cy="17281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/>
          <p:cNvCxnSpPr/>
          <p:nvPr/>
        </p:nvCxnSpPr>
        <p:spPr>
          <a:xfrm flipH="1">
            <a:off x="1526687" y="4136092"/>
            <a:ext cx="3010" cy="12371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>
          <a:xfrm flipH="1">
            <a:off x="1141521" y="3503776"/>
            <a:ext cx="3615" cy="1861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/>
          <p:cNvSpPr txBox="1"/>
          <p:nvPr/>
        </p:nvSpPr>
        <p:spPr>
          <a:xfrm>
            <a:off x="967079" y="2924944"/>
            <a:ext cx="15247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Georgia" pitchFamily="18" charset="0"/>
              </a:rPr>
              <a:t>Discrete E1 </a:t>
            </a:r>
          </a:p>
          <a:p>
            <a:pPr algn="ctr"/>
            <a:r>
              <a:rPr kumimoji="1" lang="en-US" altLang="ja-JP" sz="2000" dirty="0" smtClean="0">
                <a:latin typeface="Georgia" pitchFamily="18" charset="0"/>
              </a:rPr>
              <a:t>states</a:t>
            </a:r>
            <a:endParaRPr kumimoji="1" lang="ja-JP" altLang="en-US" sz="2000" dirty="0">
              <a:latin typeface="Georgia" pitchFamily="18" charset="0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35496" y="5797713"/>
            <a:ext cx="9073008" cy="101566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Key of experimental issue: </a:t>
            </a:r>
          </a:p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precise measurement of  E1 strength in wide energy region </a:t>
            </a:r>
          </a:p>
          <a:p>
            <a:r>
              <a:rPr kumimoji="1" lang="en-US" altLang="ja-JP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including PDR and GDR</a:t>
            </a:r>
          </a:p>
        </p:txBody>
      </p:sp>
      <p:sp>
        <p:nvSpPr>
          <p:cNvPr id="31" name="角丸四角形 30"/>
          <p:cNvSpPr/>
          <p:nvPr/>
        </p:nvSpPr>
        <p:spPr>
          <a:xfrm>
            <a:off x="2915816" y="3212976"/>
            <a:ext cx="432048" cy="43204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円/楕円 31"/>
          <p:cNvSpPr/>
          <p:nvPr/>
        </p:nvSpPr>
        <p:spPr>
          <a:xfrm>
            <a:off x="2699792" y="2636912"/>
            <a:ext cx="1008112" cy="100811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2843808" y="2916560"/>
            <a:ext cx="711696" cy="7284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円/楕円 33"/>
          <p:cNvSpPr/>
          <p:nvPr/>
        </p:nvSpPr>
        <p:spPr>
          <a:xfrm>
            <a:off x="4427984" y="3789040"/>
            <a:ext cx="1008112" cy="1008112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円/楕円 34"/>
          <p:cNvSpPr/>
          <p:nvPr/>
        </p:nvSpPr>
        <p:spPr>
          <a:xfrm>
            <a:off x="4860032" y="3789040"/>
            <a:ext cx="1008112" cy="10081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6" name="直線コネクタ 35"/>
          <p:cNvCxnSpPr>
            <a:endCxn id="11" idx="2"/>
          </p:cNvCxnSpPr>
          <p:nvPr/>
        </p:nvCxnSpPr>
        <p:spPr>
          <a:xfrm flipV="1">
            <a:off x="3059832" y="3939611"/>
            <a:ext cx="8108" cy="1433605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/>
          <p:cNvSpPr txBox="1"/>
          <p:nvPr/>
        </p:nvSpPr>
        <p:spPr>
          <a:xfrm>
            <a:off x="2843808" y="5373216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Georgia" pitchFamily="18" charset="0"/>
              </a:rPr>
              <a:t>S</a:t>
            </a:r>
            <a:r>
              <a:rPr kumimoji="1" lang="en-US" altLang="ja-JP" baseline="-25000" dirty="0" smtClean="0">
                <a:latin typeface="Georgia" pitchFamily="18" charset="0"/>
              </a:rPr>
              <a:t>n</a:t>
            </a:r>
            <a:endParaRPr kumimoji="1" lang="ja-JP" altLang="en-US" baseline="-25000" dirty="0">
              <a:latin typeface="Georgia" pitchFamily="18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779912" y="2492896"/>
            <a:ext cx="4700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800" dirty="0" smtClean="0"/>
              <a:t>?</a:t>
            </a:r>
            <a:endParaRPr kumimoji="1" lang="ja-JP" altLang="en-US" sz="4800" dirty="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96296E-6 L -0.00035 -0.0412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412 L -0.00035 0.0007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0.0007 L -0.00035 -0.0412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412 L -0.00035 0.0007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67345E-6 L 0.04739 2.67345E-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2.67345E-6 L -0.04687 2.67345E-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5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39 2.67345E-6 L -0.00782 2.67345E-6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88 2.67345E-6 L 0.00798 2.67345E-6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 animBg="1"/>
      <p:bldP spid="33" grpId="0" animBg="1"/>
      <p:bldP spid="33" grpId="1" animBg="1"/>
      <p:bldP spid="33" grpId="2" animBg="1"/>
      <p:bldP spid="33" grpId="3" animBg="1"/>
      <p:bldP spid="33" grpId="4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91620" y="3861048"/>
            <a:ext cx="3077906" cy="282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3" y="4014621"/>
            <a:ext cx="5001107" cy="2438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テキスト ボックス 4"/>
          <p:cNvSpPr txBox="1"/>
          <p:nvPr/>
        </p:nvSpPr>
        <p:spPr>
          <a:xfrm>
            <a:off x="35496" y="663079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latin typeface="Georgia" pitchFamily="18" charset="0"/>
              </a:rPr>
              <a:t>The results of </a:t>
            </a:r>
            <a:r>
              <a:rPr lang="en-US" altLang="ja-JP" sz="2400" baseline="30000" dirty="0" smtClean="0">
                <a:latin typeface="Georgia" pitchFamily="18" charset="0"/>
              </a:rPr>
              <a:t>208</a:t>
            </a:r>
            <a:r>
              <a:rPr lang="en-US" altLang="ja-JP" sz="2400" dirty="0" smtClean="0">
                <a:latin typeface="Georgia" pitchFamily="18" charset="0"/>
              </a:rPr>
              <a:t>Pb(p ,p’)</a:t>
            </a:r>
            <a:endParaRPr kumimoji="1" lang="ja-JP" altLang="en-US" sz="2400" dirty="0">
              <a:latin typeface="Georgia" pitchFamily="18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1206309"/>
            <a:ext cx="4104456" cy="2881553"/>
          </a:xfrm>
          <a:prstGeom prst="rect">
            <a:avLst/>
          </a:prstGeom>
          <a:noFill/>
        </p:spPr>
      </p:pic>
      <p:sp>
        <p:nvSpPr>
          <p:cNvPr id="7" name="正方形/長方形 6"/>
          <p:cNvSpPr/>
          <p:nvPr/>
        </p:nvSpPr>
        <p:spPr>
          <a:xfrm>
            <a:off x="3563888" y="6174861"/>
            <a:ext cx="1296144" cy="2394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38747" y="1088715"/>
            <a:ext cx="27892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100" dirty="0" smtClean="0">
                <a:latin typeface="Georgia" pitchFamily="18" charset="0"/>
              </a:rPr>
              <a:t>A. </a:t>
            </a:r>
            <a:r>
              <a:rPr lang="en-US" altLang="ja-JP" sz="1100" dirty="0" err="1" smtClean="0">
                <a:latin typeface="Georgia" pitchFamily="18" charset="0"/>
              </a:rPr>
              <a:t>Tamii</a:t>
            </a:r>
            <a:r>
              <a:rPr lang="en-US" altLang="ja-JP" sz="1100" dirty="0" smtClean="0">
                <a:latin typeface="Georgia" pitchFamily="18" charset="0"/>
              </a:rPr>
              <a:t> </a:t>
            </a:r>
            <a:r>
              <a:rPr lang="en-US" altLang="ja-JP" sz="1100" dirty="0">
                <a:latin typeface="Georgia" pitchFamily="18" charset="0"/>
              </a:rPr>
              <a:t>et al., </a:t>
            </a:r>
            <a:r>
              <a:rPr lang="en-US" altLang="ja-JP" sz="1100" dirty="0" smtClean="0">
                <a:latin typeface="Georgia" pitchFamily="18" charset="0"/>
              </a:rPr>
              <a:t>PRL107(2011) 062502</a:t>
            </a:r>
            <a:endParaRPr lang="en-US" altLang="ja-JP" sz="1100" dirty="0">
              <a:latin typeface="Georgia" pitchFamily="18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124744"/>
            <a:ext cx="413929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421"/>
          <p:cNvSpPr txBox="1">
            <a:spLocks noChangeArrowheads="1"/>
          </p:cNvSpPr>
          <p:nvPr/>
        </p:nvSpPr>
        <p:spPr bwMode="auto">
          <a:xfrm>
            <a:off x="0" y="0"/>
            <a:ext cx="8964488" cy="646331"/>
          </a:xfrm>
          <a:prstGeom prst="rect">
            <a:avLst/>
          </a:prstGeom>
          <a:solidFill>
            <a:srgbClr val="FFFF66"/>
          </a:solidFill>
          <a:ln w="38100">
            <a:noFill/>
            <a:miter lim="800000"/>
            <a:headEnd/>
            <a:tailEnd/>
          </a:ln>
          <a:effectLst>
            <a:outerShdw dist="144802" dir="2272499" algn="ctr" rotWithShape="0">
              <a:srgbClr val="808080"/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6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Georgia" pitchFamily="18" charset="0"/>
                <a:ea typeface="HGP創英角ｺﾞｼｯｸUB" pitchFamily="50" charset="-128"/>
              </a:rPr>
              <a:t>Physics Motivation and Strategy</a:t>
            </a:r>
            <a:endParaRPr lang="en-US" altLang="ja-JP" sz="3600" b="1" dirty="0">
              <a:latin typeface="Georgia" pitchFamily="18" charset="0"/>
              <a:ea typeface="HGP創英角ｺﾞｼｯｸUB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676729" y="4077072"/>
            <a:ext cx="15632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/>
            <a:r>
              <a:rPr lang="en-US" altLang="ja-JP" sz="900" dirty="0" smtClean="0">
                <a:latin typeface="Georgia" pitchFamily="18" charset="0"/>
              </a:rPr>
              <a:t>DP: Dipole </a:t>
            </a:r>
            <a:r>
              <a:rPr lang="en-US" altLang="ja-JP" sz="900" dirty="0" err="1" smtClean="0">
                <a:latin typeface="Georgia" pitchFamily="18" charset="0"/>
              </a:rPr>
              <a:t>polarizability</a:t>
            </a:r>
            <a:endParaRPr kumimoji="1" lang="en-US" altLang="ja-JP" sz="900" dirty="0" smtClean="0">
              <a:latin typeface="Georgia" pitchFamily="18" charset="0"/>
            </a:endParaRPr>
          </a:p>
          <a:p>
            <a:r>
              <a:rPr kumimoji="1" lang="en-US" altLang="ja-JP" sz="900" dirty="0" smtClean="0">
                <a:latin typeface="Georgia" pitchFamily="18" charset="0"/>
              </a:rPr>
              <a:t>HIC: Heavy ion Collision</a:t>
            </a:r>
          </a:p>
          <a:p>
            <a:r>
              <a:rPr kumimoji="1" lang="en-US" altLang="ja-JP" sz="900" dirty="0" smtClean="0">
                <a:latin typeface="Georgia" pitchFamily="18" charset="0"/>
              </a:rPr>
              <a:t>PDR: Pygmy Dipole 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                   </a:t>
            </a:r>
            <a:r>
              <a:rPr kumimoji="1" lang="en-US" altLang="ja-JP" sz="900" dirty="0" smtClean="0">
                <a:latin typeface="Georgia" pitchFamily="18" charset="0"/>
              </a:rPr>
              <a:t>Resonance</a:t>
            </a:r>
          </a:p>
          <a:p>
            <a:r>
              <a:rPr lang="en-US" altLang="ja-JP" sz="900" dirty="0" smtClean="0">
                <a:latin typeface="Georgia" pitchFamily="18" charset="0"/>
              </a:rPr>
              <a:t>IAS: Isobaric Analog State</a:t>
            </a:r>
          </a:p>
          <a:p>
            <a:r>
              <a:rPr lang="en-US" altLang="ja-JP" sz="900" dirty="0" smtClean="0">
                <a:latin typeface="Georgia" pitchFamily="18" charset="0"/>
              </a:rPr>
              <a:t>FRDM: Finite Range 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               Droplet Model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(nuclear mass analysis)</a:t>
            </a:r>
          </a:p>
          <a:p>
            <a:r>
              <a:rPr lang="en-US" altLang="ja-JP" sz="900" dirty="0" smtClean="0">
                <a:latin typeface="Georgia" pitchFamily="18" charset="0"/>
              </a:rPr>
              <a:t>n-star: Neutron Star 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                   Observation</a:t>
            </a:r>
          </a:p>
          <a:p>
            <a:r>
              <a:rPr lang="en-US" altLang="ja-JP" sz="900" dirty="0" err="1" smtClean="0">
                <a:latin typeface="Georgia" pitchFamily="18" charset="0"/>
              </a:rPr>
              <a:t>cEFT</a:t>
            </a:r>
            <a:r>
              <a:rPr lang="en-US" altLang="ja-JP" sz="900" dirty="0" smtClean="0">
                <a:latin typeface="Georgia" pitchFamily="18" charset="0"/>
              </a:rPr>
              <a:t>: </a:t>
            </a:r>
            <a:r>
              <a:rPr lang="en-US" altLang="ja-JP" sz="900" dirty="0" err="1" smtClean="0">
                <a:latin typeface="Georgia" pitchFamily="18" charset="0"/>
              </a:rPr>
              <a:t>Chiral</a:t>
            </a:r>
            <a:r>
              <a:rPr lang="en-US" altLang="ja-JP" sz="900" dirty="0" smtClean="0">
                <a:latin typeface="Georgia" pitchFamily="18" charset="0"/>
              </a:rPr>
              <a:t> Effective 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                              Theory</a:t>
            </a:r>
          </a:p>
          <a:p>
            <a:r>
              <a:rPr lang="en-US" altLang="ja-JP" sz="900" dirty="0" smtClean="0">
                <a:latin typeface="Georgia" pitchFamily="18" charset="0"/>
              </a:rPr>
              <a:t>QMC:  Quantum</a:t>
            </a:r>
          </a:p>
          <a:p>
            <a:r>
              <a:rPr lang="en-US" altLang="ja-JP" sz="900" dirty="0" smtClean="0">
                <a:latin typeface="Georgia" pitchFamily="18" charset="0"/>
              </a:rPr>
              <a:t>                Monte-Carlo </a:t>
            </a:r>
            <a:r>
              <a:rPr lang="en-US" altLang="ja-JP" sz="900" dirty="0" err="1" smtClean="0">
                <a:latin typeface="Georgia" pitchFamily="18" charset="0"/>
              </a:rPr>
              <a:t>Clac</a:t>
            </a:r>
            <a:r>
              <a:rPr lang="en-US" altLang="ja-JP" sz="900" dirty="0" smtClean="0">
                <a:latin typeface="Georgia" pitchFamily="18" charset="0"/>
              </a:rPr>
              <a:t>.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67339" y="6623774"/>
            <a:ext cx="2789237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100" dirty="0" smtClean="0">
                <a:latin typeface="Georgia" pitchFamily="18" charset="0"/>
              </a:rPr>
              <a:t>A. </a:t>
            </a:r>
            <a:r>
              <a:rPr lang="en-US" altLang="ja-JP" sz="1100" dirty="0" err="1" smtClean="0">
                <a:latin typeface="Georgia" pitchFamily="18" charset="0"/>
              </a:rPr>
              <a:t>Tamii</a:t>
            </a:r>
            <a:r>
              <a:rPr lang="en-US" altLang="ja-JP" sz="1100" dirty="0" smtClean="0">
                <a:latin typeface="Georgia" pitchFamily="18" charset="0"/>
              </a:rPr>
              <a:t> </a:t>
            </a:r>
            <a:r>
              <a:rPr lang="en-US" altLang="ja-JP" sz="1100" dirty="0">
                <a:latin typeface="Georgia" pitchFamily="18" charset="0"/>
              </a:rPr>
              <a:t>et al., </a:t>
            </a:r>
            <a:r>
              <a:rPr lang="en-US" altLang="ja-JP" sz="1100" dirty="0" smtClean="0">
                <a:latin typeface="Georgia" pitchFamily="18" charset="0"/>
              </a:rPr>
              <a:t>EPJA50(2014) 24</a:t>
            </a:r>
            <a:endParaRPr lang="en-US" altLang="ja-JP" sz="1100" dirty="0">
              <a:latin typeface="Georgia" pitchFamily="18" charset="0"/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2844800" y="805543"/>
            <a:ext cx="194207" cy="3628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3164114" y="808158"/>
            <a:ext cx="183750" cy="101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/>
          <p:cNvSpPr txBox="1"/>
          <p:nvPr/>
        </p:nvSpPr>
        <p:spPr>
          <a:xfrm>
            <a:off x="2402103" y="3284984"/>
            <a:ext cx="15552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>
                <a:latin typeface="Symbol" pitchFamily="18" charset="2"/>
              </a:rPr>
              <a:t>S</a:t>
            </a:r>
            <a:r>
              <a:rPr kumimoji="1" lang="en-US" altLang="ja-JP" sz="1400" dirty="0" smtClean="0">
                <a:latin typeface="Georgia" pitchFamily="18" charset="0"/>
              </a:rPr>
              <a:t> = 1 </a:t>
            </a:r>
            <a:r>
              <a:rPr lang="ja-JP" altLang="en-US" sz="1400" dirty="0" smtClean="0">
                <a:latin typeface="Georgia" pitchFamily="18" charset="0"/>
              </a:rPr>
              <a:t>→　</a:t>
            </a:r>
            <a:r>
              <a:rPr kumimoji="1" lang="en-US" altLang="ja-JP" sz="1400" dirty="0" smtClean="0">
                <a:latin typeface="Georgia" pitchFamily="18" charset="0"/>
              </a:rPr>
              <a:t>Spin M1</a:t>
            </a:r>
          </a:p>
          <a:p>
            <a:r>
              <a:rPr lang="en-US" altLang="ja-JP" sz="1400" dirty="0" smtClean="0">
                <a:latin typeface="Symbol" pitchFamily="18" charset="2"/>
              </a:rPr>
              <a:t>S</a:t>
            </a:r>
            <a:r>
              <a:rPr lang="en-US" altLang="ja-JP" sz="1400" dirty="0" smtClean="0">
                <a:latin typeface="Georgia" pitchFamily="18" charset="0"/>
              </a:rPr>
              <a:t> = 0  </a:t>
            </a:r>
            <a:r>
              <a:rPr lang="ja-JP" altLang="en-US" sz="1400" dirty="0" smtClean="0">
                <a:latin typeface="Georgia" pitchFamily="18" charset="0"/>
              </a:rPr>
              <a:t>→ </a:t>
            </a:r>
            <a:r>
              <a:rPr lang="en-US" altLang="ja-JP" sz="1400" dirty="0" smtClean="0">
                <a:latin typeface="Georgia" pitchFamily="18" charset="0"/>
              </a:rPr>
              <a:t>E1</a:t>
            </a:r>
            <a:endParaRPr kumimoji="1" lang="ja-JP" altLang="en-US" sz="1400" dirty="0">
              <a:latin typeface="Georgia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29.3|4|12.5|5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|7.6|22.7|0.7|12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|22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|10.2|13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7|10.3|18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3|1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7.9|14.9|7.8|31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6.3|8.1|13.6|1.1|7.1|4.7|24.2|16.8|11|11.4|1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21070</TotalTime>
  <Words>1574</Words>
  <Application>Microsoft Office PowerPoint</Application>
  <PresentationFormat>画面に合わせる (4:3)</PresentationFormat>
  <Paragraphs>308</Paragraphs>
  <Slides>23</Slides>
  <Notes>19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Office テーマ</vt:lpstr>
      <vt:lpstr>数式</vt:lpstr>
      <vt:lpstr>Image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Takashi Hashimoto</dc:creator>
  <cp:lastModifiedBy>Takashi Hashimoto</cp:lastModifiedBy>
  <cp:revision>119</cp:revision>
  <dcterms:created xsi:type="dcterms:W3CDTF">2014-02-18T12:36:40Z</dcterms:created>
  <dcterms:modified xsi:type="dcterms:W3CDTF">2014-07-09T11:47:24Z</dcterms:modified>
</cp:coreProperties>
</file>