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xlsm" ContentType="application/vnd.ms-excel.sheet.macroEnabled.12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725" r:id="rId2"/>
  </p:sldMasterIdLst>
  <p:notesMasterIdLst>
    <p:notesMasterId r:id="rId40"/>
  </p:notesMasterIdLst>
  <p:handoutMasterIdLst>
    <p:handoutMasterId r:id="rId41"/>
  </p:handoutMasterIdLst>
  <p:sldIdLst>
    <p:sldId id="366" r:id="rId3"/>
    <p:sldId id="629" r:id="rId4"/>
    <p:sldId id="518" r:id="rId5"/>
    <p:sldId id="570" r:id="rId6"/>
    <p:sldId id="517" r:id="rId7"/>
    <p:sldId id="546" r:id="rId8"/>
    <p:sldId id="603" r:id="rId9"/>
    <p:sldId id="597" r:id="rId10"/>
    <p:sldId id="598" r:id="rId11"/>
    <p:sldId id="602" r:id="rId12"/>
    <p:sldId id="604" r:id="rId13"/>
    <p:sldId id="599" r:id="rId14"/>
    <p:sldId id="609" r:id="rId15"/>
    <p:sldId id="618" r:id="rId16"/>
    <p:sldId id="620" r:id="rId17"/>
    <p:sldId id="657" r:id="rId18"/>
    <p:sldId id="650" r:id="rId19"/>
    <p:sldId id="651" r:id="rId20"/>
    <p:sldId id="652" r:id="rId21"/>
    <p:sldId id="649" r:id="rId22"/>
    <p:sldId id="658" r:id="rId23"/>
    <p:sldId id="622" r:id="rId24"/>
    <p:sldId id="623" r:id="rId25"/>
    <p:sldId id="571" r:id="rId26"/>
    <p:sldId id="636" r:id="rId27"/>
    <p:sldId id="605" r:id="rId28"/>
    <p:sldId id="608" r:id="rId29"/>
    <p:sldId id="559" r:id="rId30"/>
    <p:sldId id="594" r:id="rId31"/>
    <p:sldId id="540" r:id="rId32"/>
    <p:sldId id="543" r:id="rId33"/>
    <p:sldId id="596" r:id="rId34"/>
    <p:sldId id="484" r:id="rId35"/>
    <p:sldId id="554" r:id="rId36"/>
    <p:sldId id="555" r:id="rId37"/>
    <p:sldId id="655" r:id="rId38"/>
    <p:sldId id="659" r:id="rId39"/>
  </p:sldIdLst>
  <p:sldSz cx="9906000" cy="6858000" type="A4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49FF"/>
    <a:srgbClr val="08F0FF"/>
    <a:srgbClr val="FF9900"/>
    <a:srgbClr val="DEC10A"/>
    <a:srgbClr val="0066CC"/>
    <a:srgbClr val="003366"/>
    <a:srgbClr val="333399"/>
    <a:srgbClr val="003399"/>
    <a:srgbClr val="FF00FF"/>
    <a:srgbClr val="38F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3" autoAdjust="0"/>
    <p:restoredTop sz="97512" autoAdjust="0"/>
  </p:normalViewPr>
  <p:slideViewPr>
    <p:cSldViewPr snapToObjects="1">
      <p:cViewPr varScale="1">
        <p:scale>
          <a:sx n="107" d="100"/>
          <a:sy n="107" d="100"/>
        </p:scale>
        <p:origin x="-126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5"/>
      <c:hPercent val="15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34965034965035"/>
          <c:y val="0.103837471783296"/>
          <c:w val="0.998251748251748"/>
          <c:h val="0.794582392776524"/>
        </c:manualLayout>
      </c:layout>
      <c:pie3DChart>
        <c:varyColors val="1"/>
        <c:ser>
          <c:idx val="0"/>
          <c:order val="0"/>
          <c:spPr>
            <a:solidFill>
              <a:srgbClr val="63AAFE"/>
            </a:solidFill>
            <a:ln w="6072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CF305"/>
              </a:solidFill>
              <a:ln w="607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4600A5"/>
              </a:solidFill>
              <a:ln w="607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DD0806"/>
              </a:solidFill>
              <a:ln w="6072">
                <a:solidFill>
                  <a:srgbClr val="000000"/>
                </a:solidFill>
                <a:prstDash val="solid"/>
              </a:ln>
            </c:spPr>
          </c:dPt>
          <c:cat>
            <c:strRef>
              <c:f>Tabelle1!$A$1:$A$3</c:f>
              <c:strCache>
                <c:ptCount val="3"/>
                <c:pt idx="0">
                  <c:v>Dunkle Energie</c:v>
                </c:pt>
                <c:pt idx="1">
                  <c:v>Dunkle Materie</c:v>
                </c:pt>
                <c:pt idx="2">
                  <c:v>Atome</c:v>
                </c:pt>
              </c:strCache>
            </c:strRef>
          </c:cat>
          <c:val>
            <c:numRef>
              <c:f>Tabelle1!$B$1:$B$3</c:f>
              <c:numCache>
                <c:formatCode>General</c:formatCode>
                <c:ptCount val="3"/>
                <c:pt idx="0">
                  <c:v>0.73</c:v>
                </c:pt>
                <c:pt idx="1">
                  <c:v>0.23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14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B89AAB-3F9D-6C4A-B7DC-7B2C239A9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08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57018E-DE67-B747-B116-F9A6B84F7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3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7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rgbClr val="FFFFFF"/>
                </a:solidFill>
              </a:rPr>
              <a:t>Understand </a:t>
            </a:r>
            <a:r>
              <a:rPr lang="en-US" sz="12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 charset="0"/>
              </a:rPr>
              <a:t>D</a:t>
            </a:r>
            <a:r>
              <a:rPr lang="en-US" sz="1200" dirty="0" smtClean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sym typeface="Wingdings"/>
              </a:rPr>
              <a:t></a:t>
            </a:r>
            <a:r>
              <a:rPr lang="en-US" sz="1200" dirty="0" smtClean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N</a:t>
            </a:r>
            <a:r>
              <a:rPr lang="en-US" sz="1200" dirty="0" smtClean="0">
                <a:solidFill>
                  <a:srgbClr val="FFFFFF"/>
                </a:solidFill>
                <a:sym typeface="Symbol" charset="0"/>
              </a:rPr>
              <a:t></a:t>
            </a:r>
            <a:r>
              <a:rPr lang="en-US" sz="1200" baseline="30000" dirty="0" smtClean="0">
                <a:solidFill>
                  <a:srgbClr val="FFFFFF"/>
                </a:solidFill>
                <a:sym typeface="Symbol" charset="0"/>
              </a:rPr>
              <a:t>*</a:t>
            </a:r>
            <a:r>
              <a:rPr lang="en-US" sz="1200" dirty="0" smtClean="0">
                <a:solidFill>
                  <a:srgbClr val="FFFFFF"/>
                </a:solidFill>
              </a:rPr>
              <a:t> transition</a:t>
            </a:r>
            <a:endParaRPr lang="en-US" dirty="0" smtClean="0"/>
          </a:p>
          <a:p>
            <a:r>
              <a:rPr lang="en-US" sz="1600" dirty="0" smtClean="0"/>
              <a:t>One-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production at 1.25 </a:t>
            </a:r>
            <a:r>
              <a:rPr lang="en-US" sz="1600" dirty="0" err="1" smtClean="0"/>
              <a:t>GeV</a:t>
            </a:r>
            <a:r>
              <a:rPr lang="en-US" sz="1600" dirty="0" smtClean="0"/>
              <a:t> essentially due to delta excitation </a:t>
            </a:r>
          </a:p>
          <a:p>
            <a:pPr lvl="1"/>
            <a:r>
              <a:rPr lang="en-US" sz="1600" i="1" dirty="0" smtClean="0">
                <a:solidFill>
                  <a:srgbClr val="38FF72"/>
                </a:solidFill>
              </a:rPr>
              <a:t>Allows for the first time to extract the</a:t>
            </a:r>
            <a:br>
              <a:rPr lang="en-US" sz="1600" i="1" dirty="0" smtClean="0">
                <a:solidFill>
                  <a:srgbClr val="38FF72"/>
                </a:solidFill>
              </a:rPr>
            </a:br>
            <a:r>
              <a:rPr lang="en-US" sz="1600" i="1" dirty="0" smtClean="0">
                <a:solidFill>
                  <a:srgbClr val="38FF72"/>
                </a:solidFill>
                <a:latin typeface="Symbol" charset="2"/>
                <a:cs typeface="Symbol" charset="2"/>
              </a:rPr>
              <a:t>D</a:t>
            </a:r>
            <a:r>
              <a:rPr lang="en-US" sz="1600" i="1" dirty="0" smtClean="0">
                <a:solidFill>
                  <a:srgbClr val="38FF72"/>
                </a:solidFill>
              </a:rPr>
              <a:t> </a:t>
            </a:r>
            <a:r>
              <a:rPr lang="en-US" sz="1600" i="1" dirty="0" smtClean="0">
                <a:solidFill>
                  <a:srgbClr val="38FF72"/>
                </a:solidFill>
                <a:sym typeface="Wingdings"/>
              </a:rPr>
              <a:t> </a:t>
            </a:r>
            <a:r>
              <a:rPr lang="en-US" sz="1600" i="1" dirty="0" err="1" smtClean="0">
                <a:solidFill>
                  <a:srgbClr val="38FF72"/>
                </a:solidFill>
                <a:sym typeface="Wingdings"/>
              </a:rPr>
              <a:t>p</a:t>
            </a:r>
            <a:r>
              <a:rPr lang="en-US" sz="1600" i="1" dirty="0" err="1" smtClean="0">
                <a:solidFill>
                  <a:srgbClr val="38FF72"/>
                </a:solidFill>
                <a:latin typeface="Symbol" charset="2"/>
                <a:cs typeface="Symbol" charset="2"/>
              </a:rPr>
              <a:t>g</a:t>
            </a:r>
            <a:r>
              <a:rPr lang="en-US" sz="1600" i="1" dirty="0" smtClean="0">
                <a:solidFill>
                  <a:srgbClr val="38FF72"/>
                </a:solidFill>
              </a:rPr>
              <a:t>* branching ratio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spc="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3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The equation of state of asymmetric nuclear matter is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essential ingredient in nuclear physics and astrophysics but,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as of today, insufficiently constrained by experiment.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Heavy-ion reactions are a unique tool for obtaining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information on the symmetry energy in the laboratory, and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considerable activity is presently devoted to its behavior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sub- and supra-saturation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densit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Compression (yield up rho^2) wins against repulsive K+ potential  (yield down rho)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6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8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F5C62-73AF-B04C-BEED-1664E93AFACD}" type="slidenum">
              <a:rPr lang="de-DE"/>
              <a:pPr/>
              <a:t>30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14D-247A-804D-BA21-B8048A1FDA9F}" type="datetime1">
              <a:rPr lang="en-US" smtClean="0"/>
              <a:t>08/07/14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4548-812E-394C-B6C9-19CC7B98F1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007901"/>
            <a:ext cx="8420100" cy="61199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612000"/>
          </a:xfrm>
        </p:spPr>
        <p:txBody>
          <a:bodyPr/>
          <a:lstStyle>
            <a:lvl1pPr>
              <a:defRPr sz="2400">
                <a:solidFill>
                  <a:srgbClr val="FF9900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DA5-342B-B345-BE28-F28DC02FB2A3}" type="datetime1">
              <a:rPr lang="en-US" smtClean="0"/>
              <a:t>08/07/14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3000" y="1268760"/>
            <a:ext cx="4292600" cy="4114800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q"/>
              <a:defRPr>
                <a:latin typeface="Arial"/>
                <a:cs typeface="Arial"/>
              </a:defRPr>
            </a:lvl1pPr>
            <a:lvl2pPr marL="742950" indent="-285750">
              <a:buClr>
                <a:srgbClr val="38FF72"/>
              </a:buClr>
              <a:buSzPct val="80000"/>
              <a:buFont typeface="Wingdings" charset="2"/>
              <a:buChar char=""/>
              <a:defRPr>
                <a:latin typeface="Arial"/>
                <a:cs typeface="Arial"/>
              </a:defRPr>
            </a:lvl2pPr>
            <a:lvl3pPr marL="1143000" indent="-228600">
              <a:buClr>
                <a:srgbClr val="FFFF00"/>
              </a:buClr>
              <a:buSzPct val="100000"/>
              <a:buFont typeface="Courier New"/>
              <a:buChar char="o"/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F00"/>
              </a:buClr>
              <a:buSzPct val="100000"/>
              <a:buFont typeface="Courier New"/>
              <a:buChar char="o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F00"/>
              </a:buClr>
              <a:buSzPct val="100000"/>
              <a:buFont typeface="Courier New"/>
              <a:buChar char="o"/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60400" y="1340768"/>
            <a:ext cx="4044950" cy="41148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200650" y="1340768"/>
            <a:ext cx="4044950" cy="41148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612000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AA6E-A722-1C42-AF97-DF5B5ADBBA7C}" type="datetime1">
              <a:rPr lang="en-US" smtClean="0"/>
              <a:t>08/07/14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75" y="115888"/>
            <a:ext cx="6984075" cy="704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3254" y="1006476"/>
            <a:ext cx="4624520" cy="5368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002875" y="1006476"/>
            <a:ext cx="4626240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002875" y="3767138"/>
            <a:ext cx="4626240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D8EE-A9B2-0843-9DC2-680BFF5A284D}" type="datetime1">
              <a:rPr lang="en-US" smtClean="0"/>
              <a:t>08/07/14</a:t>
            </a:fld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6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3" y="225425"/>
            <a:ext cx="9322990" cy="9131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3" y="1556792"/>
            <a:ext cx="9322990" cy="48249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rizon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61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1279303"/>
            <a:ext cx="429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250" y="6356361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286DA0B-CC52-884C-9AA2-54CA741755E1}" type="datetime1">
              <a:rPr lang="en-US" smtClean="0"/>
              <a:t>08/07/14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356361"/>
            <a:ext cx="107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422256" y="3822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1" r:id="rId2"/>
    <p:sldLayoutId id="2147483723" r:id="rId3"/>
    <p:sldLayoutId id="2147483728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50" baseline="0">
          <a:solidFill>
            <a:srgbClr val="FF99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80000"/>
        <a:buFont typeface="Wingdings" charset="2"/>
        <a:buChar char="q"/>
        <a:defRPr sz="1700" kern="1200" spc="3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38FF72"/>
        </a:buClr>
        <a:buSzPct val="80000"/>
        <a:buFont typeface="Wingdings" charset="2"/>
        <a:buChar char=""/>
        <a:defRPr sz="1700" kern="1200" spc="3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FFF00"/>
        </a:buClr>
        <a:buFont typeface="Courier New"/>
        <a:buChar char="o"/>
        <a:defRPr sz="1700" kern="1200" spc="3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FFF00"/>
        </a:buClr>
        <a:buFont typeface="Courier New"/>
        <a:buChar char="o"/>
        <a:defRPr sz="1700" kern="1200" spc="3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FFFF00"/>
        </a:buClr>
        <a:buFont typeface="Courier New"/>
        <a:buChar char="o"/>
        <a:defRPr sz="1700" kern="1200" spc="3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hades_logo.png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275" y="188640"/>
            <a:ext cx="1294098" cy="94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270070"/>
            <a:ext cx="99060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95301" y="63354"/>
            <a:ext cx="81749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211DD258-9084-D446-944E-507CF23316C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08/07/14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D22162FE-49C6-3D47-B311-52BFE3E31EEF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 Narrow"/>
                <a:cs typeface="Arial Narrow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28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rtl="0" eaLnBrk="0" fontAlgn="base" hangingPunct="0">
        <a:spcBef>
          <a:spcPts val="600"/>
        </a:spcBef>
        <a:spcAft>
          <a:spcPts val="600"/>
        </a:spcAft>
        <a:defRPr sz="2800">
          <a:solidFill>
            <a:srgbClr val="000000"/>
          </a:solidFill>
          <a:latin typeface="Arial Narrow"/>
          <a:ea typeface="ＭＳ Ｐゴシック" charset="0"/>
          <a:cs typeface="Arial Narrow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charset="2"/>
        <a:buChar char="§"/>
        <a:defRPr sz="2400">
          <a:solidFill>
            <a:srgbClr val="000000"/>
          </a:solidFill>
          <a:latin typeface="Arial Narrow"/>
          <a:ea typeface="ＭＳ Ｐゴシック" charset="0"/>
          <a:cs typeface="Arial Narrow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Lucida Grande"/>
        <a:buChar char="­"/>
        <a:defRPr sz="2000">
          <a:solidFill>
            <a:srgbClr val="000000"/>
          </a:solidFill>
          <a:latin typeface="Arial Narrow"/>
          <a:ea typeface="ＭＳ Ｐゴシック" charset="0"/>
          <a:cs typeface="Arial Narrow"/>
        </a:defRPr>
      </a:lvl2pPr>
      <a:lvl3pPr marL="800100" indent="-285750" algn="l" rtl="0" eaLnBrk="0" fontAlgn="base" hangingPunct="0">
        <a:spcBef>
          <a:spcPct val="20000"/>
        </a:spcBef>
        <a:spcAft>
          <a:spcPct val="0"/>
        </a:spcAft>
        <a:buClrTx/>
        <a:buFont typeface="Courier New"/>
        <a:buChar char="o"/>
        <a:defRPr>
          <a:solidFill>
            <a:srgbClr val="000000"/>
          </a:solidFill>
          <a:latin typeface="Arial Narrow"/>
          <a:ea typeface="ＭＳ Ｐゴシック" charset="0"/>
          <a:cs typeface="Arial Narrow"/>
        </a:defRPr>
      </a:lvl3pPr>
      <a:lvl4pPr marL="979487" indent="-28575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­"/>
        <a:defRPr sz="1600" i="1">
          <a:solidFill>
            <a:srgbClr val="000000"/>
          </a:solidFill>
          <a:latin typeface="Arial Narrow"/>
          <a:ea typeface="ＭＳ Ｐゴシック" charset="0"/>
          <a:cs typeface="Arial Narrow"/>
        </a:defRPr>
      </a:lvl4pPr>
      <a:lvl5pPr marL="1134000" indent="-2052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«"/>
        <a:defRPr sz="1600">
          <a:solidFill>
            <a:srgbClr val="000000"/>
          </a:solidFill>
          <a:latin typeface="Arial Narrow"/>
          <a:ea typeface="ＭＳ Ｐゴシック" charset="0"/>
          <a:cs typeface="Arial Narrow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7" Type="http://schemas.openxmlformats.org/officeDocument/2006/relationships/image" Target="../media/image48.gif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png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8.png"/><Relationship Id="rId5" Type="http://schemas.openxmlformats.org/officeDocument/2006/relationships/image" Target="../media/image79.jpeg"/><Relationship Id="rId6" Type="http://schemas.openxmlformats.org/officeDocument/2006/relationships/image" Target="../media/image80.jpe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23847" y="5517243"/>
            <a:ext cx="47651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Tetyana </a:t>
            </a:r>
            <a:r>
              <a:rPr lang="en-US" sz="170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Galatyuk  for the HADES </a:t>
            </a:r>
            <a:r>
              <a:rPr lang="en-US" sz="1700" dirty="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Collaboration</a:t>
            </a:r>
          </a:p>
          <a:p>
            <a:r>
              <a:rPr lang="de-DE" sz="1700" dirty="0" smtClean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Technische Universität Darmstadt / GSI</a:t>
            </a:r>
            <a:endParaRPr lang="de-DE" sz="17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037" y="260648"/>
            <a:ext cx="5159467" cy="5040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7706" y="1786691"/>
            <a:ext cx="5931798" cy="2773159"/>
          </a:xfrm>
        </p:spPr>
        <p:txBody>
          <a:bodyPr/>
          <a:lstStyle/>
          <a:p>
            <a:pPr algn="r"/>
            <a:r>
              <a:rPr lang="en-US" i="1" dirty="0" smtClean="0"/>
              <a:t>HADES overview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400" i="1" dirty="0" smtClean="0"/>
              <a:t>from </a:t>
            </a:r>
            <a:r>
              <a:rPr lang="en-US" sz="2400" i="1" dirty="0"/>
              <a:t>cold matter </a:t>
            </a:r>
            <a:r>
              <a:rPr lang="en-US" sz="2400" i="1" dirty="0" smtClean="0"/>
              <a:t>to</a:t>
            </a:r>
            <a:br>
              <a:rPr lang="en-US" sz="2400" i="1" dirty="0" smtClean="0"/>
            </a:br>
            <a:r>
              <a:rPr lang="en-US" sz="2400" i="1" dirty="0" smtClean="0"/>
              <a:t>low </a:t>
            </a:r>
            <a:r>
              <a:rPr lang="en-US" sz="2400" i="1" dirty="0"/>
              <a:t>energy </a:t>
            </a:r>
            <a:r>
              <a:rPr lang="en-US" sz="2400" i="1" dirty="0" smtClean="0"/>
              <a:t>Heavy-Ion </a:t>
            </a:r>
            <a:r>
              <a:rPr lang="en-US" sz="2400" i="1" dirty="0"/>
              <a:t>collisions</a:t>
            </a:r>
            <a:endParaRPr lang="en-US" sz="28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79831" y="620688"/>
            <a:ext cx="3653089" cy="3195626"/>
            <a:chOff x="579831" y="620688"/>
            <a:chExt cx="3653089" cy="3195626"/>
          </a:xfrm>
        </p:grpSpPr>
        <p:grpSp>
          <p:nvGrpSpPr>
            <p:cNvPr id="5" name="Group 4"/>
            <p:cNvGrpSpPr/>
            <p:nvPr/>
          </p:nvGrpSpPr>
          <p:grpSpPr>
            <a:xfrm>
              <a:off x="579831" y="620688"/>
              <a:ext cx="3653089" cy="3195626"/>
              <a:chOff x="2819408" y="1723102"/>
              <a:chExt cx="4445000" cy="3871913"/>
            </a:xfrm>
          </p:grpSpPr>
          <p:pic>
            <p:nvPicPr>
              <p:cNvPr id="66" name="Bild 21" descr="diagram_hand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8" y="1723102"/>
                <a:ext cx="4445000" cy="3871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alpha val="40000"/>
                  </a:schemeClr>
                </a:outerShdw>
              </a:effectLst>
            </p:spPr>
          </p:pic>
          <p:sp>
            <p:nvSpPr>
              <p:cNvPr id="72" name="Freihandform 19"/>
              <p:cNvSpPr/>
              <p:nvPr/>
            </p:nvSpPr>
            <p:spPr bwMode="auto">
              <a:xfrm>
                <a:off x="3883045" y="3410367"/>
                <a:ext cx="1984375" cy="755651"/>
              </a:xfrm>
              <a:custGeom>
                <a:avLst/>
                <a:gdLst>
                  <a:gd name="connsiteX0" fmla="*/ 0 w 1983638"/>
                  <a:gd name="connsiteY0" fmla="*/ 0 h 756253"/>
                  <a:gd name="connsiteX1" fmla="*/ 713539 w 1983638"/>
                  <a:gd name="connsiteY1" fmla="*/ 199765 h 756253"/>
                  <a:gd name="connsiteX2" fmla="*/ 1255829 w 1983638"/>
                  <a:gd name="connsiteY2" fmla="*/ 370992 h 756253"/>
                  <a:gd name="connsiteX3" fmla="*/ 1712493 w 1983638"/>
                  <a:gd name="connsiteY3" fmla="*/ 585026 h 756253"/>
                  <a:gd name="connsiteX4" fmla="*/ 1983638 w 1983638"/>
                  <a:gd name="connsiteY4" fmla="*/ 756253 h 75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638" h="756253">
                    <a:moveTo>
                      <a:pt x="0" y="0"/>
                    </a:moveTo>
                    <a:lnTo>
                      <a:pt x="713539" y="199765"/>
                    </a:lnTo>
                    <a:cubicBezTo>
                      <a:pt x="922844" y="261597"/>
                      <a:pt x="1089337" y="306782"/>
                      <a:pt x="1255829" y="370992"/>
                    </a:cubicBezTo>
                    <a:cubicBezTo>
                      <a:pt x="1422321" y="435202"/>
                      <a:pt x="1591192" y="520816"/>
                      <a:pt x="1712493" y="585026"/>
                    </a:cubicBezTo>
                    <a:cubicBezTo>
                      <a:pt x="1833794" y="649236"/>
                      <a:pt x="1983638" y="756253"/>
                      <a:pt x="1983638" y="756253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Freihandform 19"/>
            <p:cNvSpPr/>
            <p:nvPr/>
          </p:nvSpPr>
          <p:spPr bwMode="auto">
            <a:xfrm>
              <a:off x="958652" y="1976140"/>
              <a:ext cx="467999" cy="45719"/>
            </a:xfrm>
            <a:custGeom>
              <a:avLst/>
              <a:gdLst>
                <a:gd name="connsiteX0" fmla="*/ 0 w 1983638"/>
                <a:gd name="connsiteY0" fmla="*/ 0 h 756253"/>
                <a:gd name="connsiteX1" fmla="*/ 713539 w 1983638"/>
                <a:gd name="connsiteY1" fmla="*/ 199765 h 756253"/>
                <a:gd name="connsiteX2" fmla="*/ 1255829 w 1983638"/>
                <a:gd name="connsiteY2" fmla="*/ 370992 h 756253"/>
                <a:gd name="connsiteX3" fmla="*/ 1712493 w 1983638"/>
                <a:gd name="connsiteY3" fmla="*/ 585026 h 756253"/>
                <a:gd name="connsiteX4" fmla="*/ 1983638 w 1983638"/>
                <a:gd name="connsiteY4" fmla="*/ 756253 h 7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38" h="756253">
                  <a:moveTo>
                    <a:pt x="0" y="0"/>
                  </a:moveTo>
                  <a:lnTo>
                    <a:pt x="713539" y="199765"/>
                  </a:lnTo>
                  <a:cubicBezTo>
                    <a:pt x="922844" y="261597"/>
                    <a:pt x="1089337" y="306782"/>
                    <a:pt x="1255829" y="370992"/>
                  </a:cubicBezTo>
                  <a:cubicBezTo>
                    <a:pt x="1422321" y="435202"/>
                    <a:pt x="1591192" y="520816"/>
                    <a:pt x="1712493" y="585026"/>
                  </a:cubicBezTo>
                  <a:cubicBezTo>
                    <a:pt x="1833794" y="649236"/>
                    <a:pt x="1983638" y="756253"/>
                    <a:pt x="1983638" y="756253"/>
                  </a:cubicBezTo>
                </a:path>
              </a:pathLst>
            </a:custGeom>
            <a:ln>
              <a:solidFill>
                <a:schemeClr val="bg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  <a:effectLst>
              <a:glow rad="101600">
                <a:schemeClr val="bg1">
                  <a:lumMod val="50000"/>
                  <a:lumOff val="50000"/>
                  <a:alpha val="75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Picture 21"/>
          <p:cNvPicPr>
            <a:picLocks noChangeAspect="1"/>
          </p:cNvPicPr>
          <p:nvPr/>
        </p:nvPicPr>
        <p:blipFill>
          <a:blip r:embed="rId5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72" y="2394620"/>
            <a:ext cx="1408875" cy="8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uSYM14-hd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1" y="620688"/>
            <a:ext cx="1949719" cy="1462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2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585200" cy="612000"/>
          </a:xfrm>
        </p:spPr>
        <p:txBody>
          <a:bodyPr/>
          <a:lstStyle/>
          <a:p>
            <a:r>
              <a:rPr lang="en-US" dirty="0" smtClean="0"/>
              <a:t>hadron </a:t>
            </a:r>
            <a:r>
              <a:rPr lang="en-US" dirty="0"/>
              <a:t>production in </a:t>
            </a:r>
            <a:r>
              <a:rPr lang="en-US" dirty="0" smtClean="0"/>
              <a:t>1.23 </a:t>
            </a:r>
            <a:r>
              <a:rPr lang="en-US" i="1" dirty="0" err="1" smtClean="0"/>
              <a:t>A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cap="none" dirty="0" err="1" smtClean="0"/>
              <a:t>u</a:t>
            </a:r>
            <a:r>
              <a:rPr lang="en-US" dirty="0" err="1" smtClean="0"/>
              <a:t>+A</a:t>
            </a:r>
            <a:r>
              <a:rPr lang="en-US" cap="none" dirty="0" err="1" smtClean="0"/>
              <a:t>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016" y="764704"/>
            <a:ext cx="617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latin typeface="Arial Narrow"/>
                <a:cs typeface="Arial Narrow"/>
                <a:sym typeface="Wingdings"/>
              </a:rPr>
              <a:t>First measurements at such low beam energy!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0" y="4293096"/>
            <a:ext cx="3328374" cy="2325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780" y="5436512"/>
            <a:ext cx="53199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ymbol" charset="2"/>
                <a:cs typeface="Symbol" charset="2"/>
              </a:rPr>
              <a:t>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89" y="1412776"/>
            <a:ext cx="3328374" cy="275357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8469" y="2989484"/>
            <a:ext cx="800286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ymbol" charset="2"/>
                <a:cs typeface="Symbol" charset="2"/>
              </a:rPr>
              <a:t>K</a:t>
            </a:r>
            <a:r>
              <a:rPr kumimoji="0" lang="en-US" sz="3200" b="1" i="0" u="none" strike="noStrike" kern="0" cap="all" normalizeH="0" baseline="3000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ymbol" charset="2"/>
                <a:cs typeface="Symbol" charset="2"/>
              </a:rPr>
              <a:t>0</a:t>
            </a:r>
            <a:r>
              <a:rPr kumimoji="0" lang="en-US" sz="3200" b="1" i="0" u="none" strike="noStrike" kern="0" cap="all" normalizeH="0" baseline="-2500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/>
                <a:cs typeface="Arial"/>
              </a:rPr>
              <a:t>s</a:t>
            </a:r>
            <a:endParaRPr kumimoji="0" lang="en-US" sz="3200" b="1" i="0" u="none" strike="noStrike" kern="0" cap="all" normalizeH="0" baseline="-2500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349" y="921499"/>
            <a:ext cx="3268182" cy="22133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5114" y="1272461"/>
            <a:ext cx="62068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ymbol" charset="2"/>
                <a:cs typeface="Symbol" charset="2"/>
              </a:rPr>
              <a:t>K</a:t>
            </a:r>
            <a:r>
              <a:rPr kumimoji="0" lang="en-US" sz="3200" b="1" i="0" u="none" strike="noStrike" kern="0" cap="all" normalizeH="0" baseline="3000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ymbol" charset="2"/>
                <a:cs typeface="Symbol" charset="2"/>
              </a:rPr>
              <a:t>-</a:t>
            </a:r>
            <a:endParaRPr kumimoji="0" lang="en-US" sz="3200" b="1" i="0" u="none" strike="noStrike" kern="0" cap="all" normalizeH="0" baseline="3000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ymbol" charset="2"/>
              <a:cs typeface="Symbol" charset="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805" y="3284984"/>
            <a:ext cx="3513151" cy="252400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27555" y="4068360"/>
            <a:ext cx="49785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mbol" charset="2"/>
                <a:cs typeface="Symbol" charset="2"/>
              </a:rPr>
              <a:t>f</a:t>
            </a:r>
            <a:endParaRPr kumimoji="0" lang="en-US" sz="3200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5845" y="5240233"/>
            <a:ext cx="173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9344" y="2492896"/>
            <a:ext cx="173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8744" y="2852936"/>
            <a:ext cx="173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9561" y="5301208"/>
            <a:ext cx="173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1152" y="0"/>
            <a:ext cx="35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PhD thesis: Heidi </a:t>
            </a: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Schuldes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,</a:t>
            </a:r>
            <a:b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</a:b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Timo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Scheib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 </a:t>
            </a:r>
            <a:endParaRPr lang="en-US" dirty="0">
              <a:solidFill>
                <a:srgbClr val="08F0FF"/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2956" y="602399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38FF72"/>
                </a:solidFill>
                <a:latin typeface="Arial"/>
                <a:cs typeface="Arial"/>
              </a:rPr>
              <a:t>Far below NN production threshold</a:t>
            </a:r>
            <a:br>
              <a:rPr lang="en-US" i="1" dirty="0" smtClean="0">
                <a:solidFill>
                  <a:srgbClr val="38FF72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rgbClr val="38FF72"/>
                </a:solidFill>
                <a:latin typeface="Arial"/>
                <a:cs typeface="Arial"/>
              </a:rPr>
              <a:t>Strong </a:t>
            </a:r>
            <a:r>
              <a:rPr lang="en-US" i="1" dirty="0">
                <a:solidFill>
                  <a:srgbClr val="38FF72"/>
                </a:solidFill>
                <a:latin typeface="Arial"/>
                <a:cs typeface="Arial"/>
              </a:rPr>
              <a:t>constraints on production </a:t>
            </a:r>
            <a:r>
              <a:rPr lang="en-US" i="1" dirty="0" smtClean="0">
                <a:solidFill>
                  <a:srgbClr val="38FF72"/>
                </a:solidFill>
                <a:latin typeface="Arial"/>
                <a:cs typeface="Arial"/>
              </a:rPr>
              <a:t>mechanism! </a:t>
            </a:r>
            <a:endParaRPr lang="en-US" i="1" dirty="0">
              <a:solidFill>
                <a:srgbClr val="38FF72"/>
              </a:solidFill>
              <a:latin typeface="Arial"/>
              <a:cs typeface="Arial"/>
            </a:endParaRPr>
          </a:p>
          <a:p>
            <a:endParaRPr lang="en-US" i="1" dirty="0">
              <a:solidFill>
                <a:srgbClr val="38FF72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7298" y="4581128"/>
            <a:ext cx="177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√s-√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400" b="1" baseline="-25000" dirty="0" err="1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=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-0.44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09968" y="3789040"/>
            <a:ext cx="4011049" cy="2916071"/>
            <a:chOff x="709968" y="3789040"/>
            <a:chExt cx="4011049" cy="2916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68" y="3789040"/>
              <a:ext cx="4011049" cy="2916071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352600" y="6032321"/>
              <a:ext cx="1733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HADES Preliminary 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4758" y="3911158"/>
              <a:ext cx="122413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97015" y="908721"/>
            <a:ext cx="4603937" cy="273613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spectra </a:t>
            </a:r>
            <a:r>
              <a:rPr lang="en-US" dirty="0"/>
              <a:t>in 1.23 </a:t>
            </a:r>
            <a:r>
              <a:rPr lang="en-US" i="1" dirty="0" err="1"/>
              <a:t>A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cap="none" dirty="0" err="1"/>
              <a:t>u</a:t>
            </a:r>
            <a:r>
              <a:rPr lang="en-US" dirty="0" err="1"/>
              <a:t>+A</a:t>
            </a:r>
            <a:r>
              <a:rPr lang="en-US" cap="none" dirty="0" err="1"/>
              <a:t>u</a:t>
            </a:r>
            <a:r>
              <a:rPr lang="en-US" dirty="0"/>
              <a:t> </a:t>
            </a:r>
            <a:r>
              <a:rPr lang="en-US" dirty="0" smtClean="0"/>
              <a:t>collisions</a:t>
            </a:r>
            <a:endParaRPr lang="en-US" dirty="0"/>
          </a:p>
        </p:txBody>
      </p:sp>
      <p:pic>
        <p:nvPicPr>
          <p:cNvPr id="4" name="Picture 3" descr="pim_fits_corrEx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79" y="908720"/>
            <a:ext cx="4034638" cy="273613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0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08784" y="764704"/>
            <a:ext cx="56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endParaRPr lang="en-US" sz="54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361" y="973889"/>
            <a:ext cx="2580951" cy="2599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5328" y="620688"/>
            <a:ext cx="56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109" y="1844824"/>
            <a:ext cx="1596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Rapidity: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0.065 – 1.165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= 0.05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5876" y="3645024"/>
            <a:ext cx="89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K</a:t>
            </a:r>
            <a:r>
              <a:rPr lang="en-US" sz="4000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0</a:t>
            </a:r>
            <a:r>
              <a:rPr lang="en-US" sz="4000" baseline="-250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sz="40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6576" y="288919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128" y="97627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97015" y="3789039"/>
            <a:ext cx="4603938" cy="2916072"/>
            <a:chOff x="5097015" y="3789039"/>
            <a:chExt cx="4603938" cy="2916072"/>
          </a:xfrm>
        </p:grpSpPr>
        <p:sp>
          <p:nvSpPr>
            <p:cNvPr id="18" name="Rectangle 17"/>
            <p:cNvSpPr/>
            <p:nvPr/>
          </p:nvSpPr>
          <p:spPr>
            <a:xfrm>
              <a:off x="5097016" y="3789039"/>
              <a:ext cx="4603937" cy="2916071"/>
            </a:xfrm>
            <a:prstGeom prst="rect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7015" y="3822140"/>
              <a:ext cx="3436836" cy="28829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7578" y="4533648"/>
              <a:ext cx="708022" cy="177796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434701" y="3789039"/>
              <a:ext cx="5365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L</a:t>
              </a:r>
              <a:endParaRPr lang="en-US" sz="4000" baseline="-25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69224" y="3983166"/>
              <a:ext cx="122413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1192" y="3893895"/>
              <a:ext cx="1733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HADES Preliminary 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3296816" y="4941168"/>
            <a:ext cx="276696" cy="216024"/>
          </a:xfrm>
          <a:prstGeom prst="straightConnector1">
            <a:avLst/>
          </a:prstGeom>
          <a:ln>
            <a:solidFill>
              <a:srgbClr val="FF99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06231" y="4806725"/>
            <a:ext cx="276696" cy="0"/>
          </a:xfrm>
          <a:prstGeom prst="straightConnector1">
            <a:avLst/>
          </a:prstGeom>
          <a:ln>
            <a:solidFill>
              <a:srgbClr val="FF99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656856" y="2204864"/>
            <a:ext cx="276696" cy="216024"/>
          </a:xfrm>
          <a:prstGeom prst="straightConnector1">
            <a:avLst/>
          </a:prstGeom>
          <a:ln>
            <a:solidFill>
              <a:srgbClr val="FF99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585200" cy="612000"/>
          </a:xfrm>
        </p:spPr>
        <p:txBody>
          <a:bodyPr/>
          <a:lstStyle/>
          <a:p>
            <a:r>
              <a:rPr lang="en-US" dirty="0" smtClean="0"/>
              <a:t>Hades and the phase diagram of QCD matter</a:t>
            </a:r>
            <a:endParaRPr lang="en-US" dirty="0"/>
          </a:p>
        </p:txBody>
      </p:sp>
      <p:sp>
        <p:nvSpPr>
          <p:cNvPr id="8" name="pole tekstowe 17"/>
          <p:cNvSpPr txBox="1">
            <a:spLocks noChangeArrowheads="1"/>
          </p:cNvSpPr>
          <p:nvPr/>
        </p:nvSpPr>
        <p:spPr bwMode="auto">
          <a:xfrm>
            <a:off x="305447" y="6090101"/>
            <a:ext cx="477405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SzPct val="100000"/>
            </a:pPr>
            <a:r>
              <a:rPr lang="en-US" sz="1200" i="1" dirty="0" smtClean="0">
                <a:solidFill>
                  <a:srgbClr val="0066CC"/>
                </a:solidFill>
                <a:latin typeface="Arial"/>
                <a:ea typeface="Arial" charset="0"/>
                <a:cs typeface="Arial"/>
              </a:rPr>
              <a:t>--  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Arial" charset="0"/>
                <a:cs typeface="Arial"/>
              </a:rPr>
              <a:t>THERMUS fit: </a:t>
            </a: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J.Cleymans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, J.Phys.G31</a:t>
            </a:r>
            <a:r>
              <a:rPr lang="en-US" sz="1200" i="1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(2005)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S1069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HADES </a:t>
            </a: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Au+Au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 data at 1.25 </a:t>
            </a: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AGeV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 PRELIMINARY,</a:t>
            </a:r>
            <a:b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</a:b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Ar+KCl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/>
                <a:ea typeface="MS Gothic" charset="-128"/>
                <a:cs typeface="Arial"/>
              </a:rPr>
              <a:t>: </a:t>
            </a:r>
            <a:r>
              <a:rPr lang="hu-HU" sz="1200" i="1" dirty="0" smtClean="0">
                <a:solidFill>
                  <a:schemeClr val="tx1">
                    <a:lumMod val="95000"/>
                  </a:schemeClr>
                </a:solidFill>
              </a:rPr>
              <a:t>Phys.Rev.C80</a:t>
            </a:r>
            <a:r>
              <a:rPr lang="hu-HU" sz="1200" i="1" dirty="0">
                <a:solidFill>
                  <a:schemeClr val="tx1">
                    <a:lumMod val="95000"/>
                  </a:schemeClr>
                </a:solidFill>
              </a:rPr>
              <a:t>:</a:t>
            </a:r>
            <a:r>
              <a:rPr lang="hu-HU" sz="1200" i="1" dirty="0" smtClean="0">
                <a:solidFill>
                  <a:schemeClr val="tx1">
                    <a:lumMod val="95000"/>
                  </a:schemeClr>
                </a:solidFill>
              </a:rPr>
              <a:t>025209,2009</a:t>
            </a:r>
            <a:endParaRPr lang="en-US" sz="1200" i="1" dirty="0" smtClean="0">
              <a:solidFill>
                <a:schemeClr val="tx1">
                  <a:lumMod val="95000"/>
                </a:schemeClr>
              </a:solidFill>
              <a:latin typeface="Arial"/>
              <a:ea typeface="MS Gothic" charset="-128"/>
              <a:cs typeface="Arial"/>
            </a:endParaRPr>
          </a:p>
        </p:txBody>
      </p:sp>
      <p:sp>
        <p:nvSpPr>
          <p:cNvPr id="7" name="Rechteck 29"/>
          <p:cNvSpPr/>
          <p:nvPr/>
        </p:nvSpPr>
        <p:spPr>
          <a:xfrm>
            <a:off x="141164" y="101463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564A5"/>
              </a:buClr>
            </a:pPr>
            <a:r>
              <a:rPr lang="en-US" sz="2000" dirty="0" smtClean="0">
                <a:latin typeface="Arial Narrow"/>
                <a:ea typeface="Arial" charset="0"/>
                <a:cs typeface="Arial Narrow"/>
                <a:sym typeface="Wingdings" charset="2"/>
              </a:rPr>
              <a:t>Extracted (T, </a:t>
            </a:r>
            <a:r>
              <a:rPr lang="en-US" sz="2000" dirty="0" err="1" smtClean="0">
                <a:latin typeface="Symbol" charset="2"/>
                <a:ea typeface="Arial" charset="0"/>
                <a:cs typeface="Symbol" charset="2"/>
                <a:sym typeface="Wingdings" charset="2"/>
              </a:rPr>
              <a:t>m</a:t>
            </a:r>
            <a:r>
              <a:rPr lang="en-US" sz="2000" baseline="-25000" dirty="0" err="1" smtClean="0">
                <a:latin typeface="Arial Narrow"/>
                <a:ea typeface="Arial" charset="0"/>
                <a:cs typeface="Arial Narrow"/>
                <a:sym typeface="Wingdings" charset="2"/>
              </a:rPr>
              <a:t>b</a:t>
            </a:r>
            <a:r>
              <a:rPr lang="en-US" sz="2000" dirty="0" smtClean="0">
                <a:latin typeface="Arial Narrow"/>
                <a:ea typeface="Arial" charset="0"/>
                <a:cs typeface="Arial Narrow"/>
                <a:sym typeface="Wingdings" charset="2"/>
              </a:rPr>
              <a:t>) fit in the systematics of the SHM</a:t>
            </a:r>
            <a:endParaRPr lang="en-US" sz="2000" dirty="0">
              <a:latin typeface="Arial Narrow"/>
              <a:ea typeface="Arial" charset="0"/>
              <a:cs typeface="Arial Narrow"/>
              <a:sym typeface="Wingdings" charset="2"/>
            </a:endParaRPr>
          </a:p>
        </p:txBody>
      </p:sp>
      <p:pic>
        <p:nvPicPr>
          <p:cNvPr id="12" name="Picture 11" descr="mt_slope_auau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152" y="3356992"/>
            <a:ext cx="3234637" cy="321297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5601072" y="1772816"/>
            <a:ext cx="3960440" cy="1296144"/>
          </a:xfrm>
        </p:spPr>
        <p:txBody>
          <a:bodyPr/>
          <a:lstStyle/>
          <a:p>
            <a:r>
              <a:rPr lang="en-US" dirty="0"/>
              <a:t>Thermal equilibrium also at low energies (high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/>
              <a:t>B</a:t>
            </a:r>
            <a:r>
              <a:rPr lang="en-US" dirty="0"/>
              <a:t>)?</a:t>
            </a:r>
          </a:p>
          <a:p>
            <a:r>
              <a:rPr lang="en-US" dirty="0"/>
              <a:t>Thermal vs. chemical </a:t>
            </a:r>
            <a:r>
              <a:rPr lang="en-US" dirty="0" smtClean="0"/>
              <a:t>equilibrium?</a:t>
            </a:r>
            <a:endParaRPr lang="en-US" dirty="0"/>
          </a:p>
        </p:txBody>
      </p:sp>
      <p:pic>
        <p:nvPicPr>
          <p:cNvPr id="18" name="Picture 17" descr="phase_diagram_au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6" y="1414746"/>
            <a:ext cx="5429166" cy="436585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9" name="Picture 18" descr="ratios_au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2" y="3274268"/>
            <a:ext cx="2164080" cy="16642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304928" y="1945290"/>
            <a:ext cx="1677087" cy="1483710"/>
            <a:chOff x="4245627" y="1945290"/>
            <a:chExt cx="1677087" cy="1483710"/>
          </a:xfrm>
        </p:grpSpPr>
        <p:pic>
          <p:nvPicPr>
            <p:cNvPr id="14" name="Bild 1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5627" y="1945290"/>
              <a:ext cx="1677087" cy="1483710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pic>
          <p:nvPicPr>
            <p:cNvPr id="15" name="Picture 6" descr="ceres_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12" y="2420888"/>
              <a:ext cx="648072" cy="255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2720752" y="1678546"/>
            <a:ext cx="1668909" cy="1318406"/>
            <a:chOff x="2864768" y="1678546"/>
            <a:chExt cx="1668909" cy="131840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768" y="1678546"/>
              <a:ext cx="1668909" cy="131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pic>
          <p:nvPicPr>
            <p:cNvPr id="20" name="Picture 102" descr="na60_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947" y="2232856"/>
              <a:ext cx="428103" cy="38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377501" y="836711"/>
            <a:ext cx="1159077" cy="1197005"/>
            <a:chOff x="377501" y="836711"/>
            <a:chExt cx="1159077" cy="1197005"/>
          </a:xfr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grpSpPr>
        <p:pic>
          <p:nvPicPr>
            <p:cNvPr id="23" name="Picture 22"/>
            <p:cNvPicPr preferRelativeResize="0">
              <a:picLocks/>
            </p:cNvPicPr>
            <p:nvPr/>
          </p:nvPicPr>
          <p:blipFill rotWithShape="1">
            <a:blip r:embed="rId6"/>
            <a:srcRect t="2" b="24769"/>
            <a:stretch/>
          </p:blipFill>
          <p:spPr>
            <a:xfrm>
              <a:off x="377501" y="836711"/>
              <a:ext cx="1159077" cy="1076756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pic>
          <p:nvPicPr>
            <p:cNvPr id="24" name="Picture 23"/>
            <p:cNvPicPr preferRelativeResize="0">
              <a:picLocks/>
            </p:cNvPicPr>
            <p:nvPr/>
          </p:nvPicPr>
          <p:blipFill rotWithShape="1">
            <a:blip r:embed="rId6"/>
            <a:srcRect t="93449" b="-1850"/>
            <a:stretch/>
          </p:blipFill>
          <p:spPr>
            <a:xfrm>
              <a:off x="377501" y="1913467"/>
              <a:ext cx="1159077" cy="120249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792088"/>
          </a:xfrm>
        </p:spPr>
        <p:txBody>
          <a:bodyPr/>
          <a:lstStyle/>
          <a:p>
            <a:r>
              <a:rPr lang="en-US" dirty="0"/>
              <a:t>Virtual photon radiation from hot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dense </a:t>
            </a:r>
            <a:br>
              <a:rPr lang="en-US" dirty="0" smtClean="0"/>
            </a:br>
            <a:r>
              <a:rPr lang="en-US" dirty="0" smtClean="0"/>
              <a:t>QCD </a:t>
            </a:r>
            <a:r>
              <a:rPr lang="en-US" dirty="0"/>
              <a:t>matter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42790" y="836712"/>
            <a:ext cx="1719" cy="568863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06818" y="6525344"/>
            <a:ext cx="9542726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341" y="739312"/>
            <a:ext cx="34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9900"/>
                </a:solidFill>
                <a:latin typeface="Arial"/>
                <a:cs typeface="Arial"/>
              </a:rPr>
              <a:t>T</a:t>
            </a:r>
            <a:endParaRPr lang="en-US" sz="2000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24" y="6453336"/>
            <a:ext cx="455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>
                <a:solidFill>
                  <a:srgbClr val="FF9900"/>
                </a:solidFill>
                <a:latin typeface="Symbol" charset="2"/>
                <a:cs typeface="Symbol" charset="2"/>
              </a:rPr>
              <a:t>m</a:t>
            </a:r>
            <a:r>
              <a:rPr lang="pl-PL" sz="2000" b="1" baseline="-25000" dirty="0" err="1" smtClean="0">
                <a:solidFill>
                  <a:srgbClr val="FF9900"/>
                </a:solidFill>
                <a:latin typeface="Arial"/>
                <a:cs typeface="Arial"/>
              </a:rPr>
              <a:t>B</a:t>
            </a:r>
            <a:endParaRPr lang="en-US" sz="2000" b="1" baseline="-25000" dirty="0">
              <a:solidFill>
                <a:srgbClr val="FF9900"/>
              </a:solidFill>
            </a:endParaRPr>
          </a:p>
        </p:txBody>
      </p:sp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4232940" y="1052752"/>
            <a:ext cx="5652507" cy="119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120000"/>
              </a:lnSpc>
            </a:pPr>
            <a:r>
              <a:rPr lang="pl-PL" sz="1200" i="1" dirty="0" smtClean="0">
                <a:latin typeface="Arial"/>
                <a:cs typeface="Arial"/>
              </a:rPr>
              <a:t>Model: Ralf </a:t>
            </a:r>
            <a:r>
              <a:rPr lang="pl-PL" sz="1200" i="1" dirty="0" err="1" smtClean="0">
                <a:latin typeface="Arial"/>
                <a:cs typeface="Arial"/>
              </a:rPr>
              <a:t>Rapp</a:t>
            </a:r>
            <a:endParaRPr lang="pl-PL" sz="1200" i="1" dirty="0" smtClean="0">
              <a:latin typeface="Arial"/>
              <a:cs typeface="Arial"/>
            </a:endParaRPr>
          </a:p>
          <a:p>
            <a:pPr algn="r">
              <a:lnSpc>
                <a:spcPct val="120000"/>
              </a:lnSpc>
            </a:pPr>
            <a:r>
              <a:rPr lang="pl-PL" sz="1200" i="1" dirty="0" smtClean="0">
                <a:latin typeface="Arial"/>
                <a:cs typeface="Arial"/>
              </a:rPr>
              <a:t>STAR: QM2014,</a:t>
            </a:r>
          </a:p>
          <a:p>
            <a:pPr algn="r">
              <a:lnSpc>
                <a:spcPct val="120000"/>
              </a:lnSpc>
            </a:pPr>
            <a:r>
              <a:rPr lang="pl-PL" sz="1200" i="1" dirty="0">
                <a:latin typeface="Arial"/>
                <a:cs typeface="Arial"/>
              </a:rPr>
              <a:t>NA60: EPJC 59 (2009) 607,</a:t>
            </a:r>
            <a:r>
              <a:rPr lang="pl-PL" sz="1200" i="1" dirty="0" smtClean="0">
                <a:latin typeface="Arial"/>
                <a:cs typeface="Arial"/>
              </a:rPr>
              <a:t/>
            </a:r>
            <a:br>
              <a:rPr lang="pl-PL" sz="1200" i="1" dirty="0" smtClean="0">
                <a:latin typeface="Arial"/>
                <a:cs typeface="Arial"/>
              </a:rPr>
            </a:br>
            <a:r>
              <a:rPr lang="pl-PL" sz="1200" i="1" dirty="0" smtClean="0">
                <a:latin typeface="Arial"/>
                <a:cs typeface="Arial"/>
              </a:rPr>
              <a:t>CERES:</a:t>
            </a:r>
            <a:r>
              <a:rPr lang="pl-PL" sz="1200" i="1" dirty="0">
                <a:latin typeface="Arial"/>
                <a:cs typeface="Arial"/>
              </a:rPr>
              <a:t> </a:t>
            </a:r>
            <a:r>
              <a:rPr lang="en-US" sz="1200" i="1" dirty="0" smtClean="0">
                <a:latin typeface="Arial"/>
                <a:cs typeface="Arial"/>
              </a:rPr>
              <a:t>Phys</a:t>
            </a:r>
            <a:r>
              <a:rPr lang="en-US" sz="1200" i="1" dirty="0">
                <a:latin typeface="Arial"/>
                <a:cs typeface="Arial"/>
              </a:rPr>
              <a:t>. </a:t>
            </a:r>
            <a:r>
              <a:rPr lang="en-US" sz="1200" i="1" dirty="0" err="1" smtClean="0">
                <a:latin typeface="Arial"/>
                <a:cs typeface="Arial"/>
              </a:rPr>
              <a:t>Lett</a:t>
            </a:r>
            <a:r>
              <a:rPr lang="en-US" sz="1200" i="1" dirty="0" smtClean="0">
                <a:latin typeface="Arial"/>
                <a:cs typeface="Arial"/>
              </a:rPr>
              <a:t>. B </a:t>
            </a:r>
            <a:r>
              <a:rPr lang="en-US" sz="1200" i="1" dirty="0">
                <a:latin typeface="Arial"/>
                <a:cs typeface="Arial"/>
              </a:rPr>
              <a:t>666 (2006) </a:t>
            </a:r>
            <a:r>
              <a:rPr lang="en-US" sz="1200" i="1" dirty="0" smtClean="0">
                <a:latin typeface="Arial"/>
                <a:cs typeface="Arial"/>
              </a:rPr>
              <a:t>425,</a:t>
            </a:r>
            <a:br>
              <a:rPr lang="en-US" sz="1200" i="1" dirty="0" smtClean="0">
                <a:latin typeface="Arial"/>
                <a:cs typeface="Arial"/>
              </a:rPr>
            </a:br>
            <a:r>
              <a:rPr lang="en-US" sz="1200" i="1" dirty="0" smtClean="0">
                <a:latin typeface="Arial"/>
                <a:cs typeface="Arial"/>
              </a:rPr>
              <a:t>HADES</a:t>
            </a:r>
            <a:r>
              <a:rPr lang="en-US" sz="1200" i="1" dirty="0">
                <a:latin typeface="Arial"/>
                <a:cs typeface="Arial"/>
              </a:rPr>
              <a:t>: </a:t>
            </a:r>
            <a:r>
              <a:rPr lang="en-US" sz="1200" i="1" dirty="0" smtClean="0">
                <a:latin typeface="Arial"/>
                <a:cs typeface="Arial"/>
              </a:rPr>
              <a:t>Phys.Rev.C84 (2011) 014902</a:t>
            </a:r>
            <a:endParaRPr lang="en-US" sz="1200" i="1" dirty="0">
              <a:latin typeface="Arial"/>
              <a:cs typeface="Arial"/>
            </a:endParaRPr>
          </a:p>
        </p:txBody>
      </p:sp>
      <p:pic>
        <p:nvPicPr>
          <p:cNvPr id="12" name="Picture 11" descr="plot_arkcl_excess_alaNa60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00" y="4653136"/>
            <a:ext cx="1606941" cy="159617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3" name="Bild 3" descr="hades_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334" y="5016443"/>
            <a:ext cx="432047" cy="35297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34760" y="836713"/>
            <a:ext cx="1350850" cy="1756650"/>
            <a:chOff x="1534760" y="836713"/>
            <a:chExt cx="1350850" cy="1756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34760" y="836713"/>
              <a:ext cx="1350850" cy="1756650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7398" y="2158433"/>
              <a:ext cx="360040" cy="224358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660400" y="4497155"/>
            <a:ext cx="515669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FF9900"/>
                </a:solidFill>
                <a:latin typeface="Arial"/>
                <a:cs typeface="Arial"/>
              </a:rPr>
              <a:t>Highly interesting results from </a:t>
            </a:r>
            <a:r>
              <a:rPr lang="en-US" dirty="0" smtClean="0">
                <a:solidFill>
                  <a:srgbClr val="FF9900"/>
                </a:solidFill>
                <a:latin typeface="Arial"/>
                <a:cs typeface="Arial"/>
              </a:rPr>
              <a:t>RHIC, SPS, SIS18</a:t>
            </a:r>
          </a:p>
          <a:p>
            <a:pPr marL="268288" indent="-268288"/>
            <a:r>
              <a:rPr lang="en-US" dirty="0" smtClean="0">
                <a:solidFill>
                  <a:srgbClr val="FF9900"/>
                </a:solidFill>
                <a:latin typeface="Arial"/>
                <a:cs typeface="Arial"/>
                <a:sym typeface="Wingdings" charset="2"/>
              </a:rPr>
              <a:t> lepton pairs as true messengers </a:t>
            </a:r>
            <a:br>
              <a:rPr lang="en-US" dirty="0" smtClean="0">
                <a:solidFill>
                  <a:srgbClr val="FF9900"/>
                </a:solidFill>
                <a:latin typeface="Arial"/>
                <a:cs typeface="Arial"/>
                <a:sym typeface="Wingdings" charset="2"/>
              </a:rPr>
            </a:br>
            <a:r>
              <a:rPr lang="en-US" dirty="0" smtClean="0">
                <a:solidFill>
                  <a:srgbClr val="FF9900"/>
                </a:solidFill>
                <a:latin typeface="Arial"/>
                <a:cs typeface="Arial"/>
                <a:sym typeface="Wingdings" charset="2"/>
              </a:rPr>
              <a:t>of the dense phase</a:t>
            </a:r>
            <a:endParaRPr lang="en-US" dirty="0">
              <a:solidFill>
                <a:srgbClr val="FF9900"/>
              </a:solidFill>
              <a:latin typeface="Arial"/>
              <a:cs typeface="Arial"/>
              <a:sym typeface="Wingdings" charset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In-medium self energy of </a:t>
            </a:r>
            <a:r>
              <a:rPr lang="en-US" dirty="0" smtClean="0"/>
              <a:t>the rho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04728" y="1124744"/>
            <a:ext cx="4608512" cy="1419225"/>
            <a:chOff x="416496" y="5285409"/>
            <a:chExt cx="4608512" cy="1419225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748985" y="5285409"/>
              <a:ext cx="3952080" cy="1419225"/>
              <a:chOff x="1754" y="3127"/>
              <a:chExt cx="2298" cy="894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2499" y="3127"/>
                <a:ext cx="220" cy="233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π</a:t>
                </a:r>
              </a:p>
            </p:txBody>
          </p:sp>
          <p:grpSp>
            <p:nvGrpSpPr>
              <p:cNvPr id="11" name="Group 99"/>
              <p:cNvGrpSpPr>
                <a:grpSpLocks/>
              </p:cNvGrpSpPr>
              <p:nvPr/>
            </p:nvGrpSpPr>
            <p:grpSpPr bwMode="auto">
              <a:xfrm>
                <a:off x="1754" y="3187"/>
                <a:ext cx="2298" cy="834"/>
                <a:chOff x="1391" y="3060"/>
                <a:chExt cx="2298" cy="834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2714" y="3238"/>
                  <a:ext cx="428" cy="329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22225">
                  <a:solidFill>
                    <a:srgbClr val="08F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04" y="3720"/>
                  <a:ext cx="257" cy="174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200" i="1">
                      <a:latin typeface="Verdana" charset="0"/>
                      <a:ea typeface="Times New Roman (Hebrew)" charset="0"/>
                      <a:cs typeface="Times New Roman (Hebrew)" charset="0"/>
                    </a:rPr>
                    <a:t>N</a:t>
                  </a:r>
                  <a:r>
                    <a:rPr lang="en-US" sz="1200" i="1" baseline="30000">
                      <a:latin typeface="Verdana" charset="0"/>
                      <a:ea typeface="Times New Roman (Hebrew)" charset="0"/>
                      <a:cs typeface="Times New Roman (Hebrew)" charset="0"/>
                    </a:rPr>
                    <a:t>-1</a:t>
                  </a:r>
                </a:p>
              </p:txBody>
            </p:sp>
            <p:sp>
              <p:nvSpPr>
                <p:cNvPr id="14" name="Oval 28"/>
                <p:cNvSpPr>
                  <a:spLocks noChangeArrowheads="1"/>
                </p:cNvSpPr>
                <p:nvPr/>
              </p:nvSpPr>
              <p:spPr bwMode="auto">
                <a:xfrm>
                  <a:off x="1973" y="3210"/>
                  <a:ext cx="485" cy="428"/>
                </a:xfrm>
                <a:prstGeom prst="ellipse">
                  <a:avLst/>
                </a:prstGeom>
                <a:noFill/>
                <a:ln w="22225">
                  <a:solidFill>
                    <a:srgbClr val="FFFFFF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5" name="Group 29"/>
                <p:cNvGrpSpPr>
                  <a:grpSpLocks/>
                </p:cNvGrpSpPr>
                <p:nvPr/>
              </p:nvGrpSpPr>
              <p:grpSpPr bwMode="auto">
                <a:xfrm>
                  <a:off x="2121" y="3554"/>
                  <a:ext cx="184" cy="178"/>
                  <a:chOff x="3216" y="1625"/>
                  <a:chExt cx="272" cy="327"/>
                </a:xfrm>
              </p:grpSpPr>
              <p:sp>
                <p:nvSpPr>
                  <p:cNvPr id="3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625"/>
                    <a:ext cx="272" cy="27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>
                    <a:solidFill>
                      <a:srgbClr val="08F0FF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679"/>
                    <a:ext cx="272" cy="27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>
                    <a:solidFill>
                      <a:srgbClr val="08F0FF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110" y="3381"/>
                  <a:ext cx="205" cy="194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400" i="1">
                      <a:ea typeface="SimSun" pitchFamily="2" charset="-122"/>
                      <a:cs typeface="SimSun" pitchFamily="2" charset="-122"/>
                    </a:rPr>
                    <a:t>Δ</a:t>
                  </a:r>
                  <a:endParaRPr lang="en-US" sz="1400" i="1">
                    <a:latin typeface="Verdana" charset="0"/>
                    <a:ea typeface="SimSun" pitchFamily="2" charset="-122"/>
                    <a:cs typeface="SimSun" pitchFamily="2" charset="-122"/>
                  </a:endParaRPr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1721" y="3414"/>
                  <a:ext cx="248" cy="1"/>
                </a:xfrm>
                <a:prstGeom prst="line">
                  <a:avLst/>
                </a:prstGeom>
                <a:noFill/>
                <a:ln w="50800" cmpd="dbl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Bogen 35"/>
                <p:cNvSpPr>
                  <a:spLocks/>
                </p:cNvSpPr>
                <p:nvPr/>
              </p:nvSpPr>
              <p:spPr bwMode="auto">
                <a:xfrm rot="-2421872">
                  <a:off x="2773" y="3237"/>
                  <a:ext cx="309" cy="296"/>
                </a:xfrm>
                <a:custGeom>
                  <a:avLst/>
                  <a:gdLst>
                    <a:gd name="T0" fmla="*/ 0 w 28059"/>
                    <a:gd name="T1" fmla="*/ 0 h 21600"/>
                    <a:gd name="T2" fmla="*/ 0 w 28059"/>
                    <a:gd name="T3" fmla="*/ 0 h 21600"/>
                    <a:gd name="T4" fmla="*/ 0 w 280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8059"/>
                    <a:gd name="T10" fmla="*/ 0 h 21600"/>
                    <a:gd name="T11" fmla="*/ 28059 w 280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059" h="21600" fill="none" extrusionOk="0">
                      <a:moveTo>
                        <a:pt x="0" y="988"/>
                      </a:moveTo>
                      <a:cubicBezTo>
                        <a:pt x="2090" y="333"/>
                        <a:pt x="4268" y="-1"/>
                        <a:pt x="6459" y="-1"/>
                      </a:cubicBezTo>
                      <a:cubicBezTo>
                        <a:pt x="18388" y="-1"/>
                        <a:pt x="28059" y="9670"/>
                        <a:pt x="28059" y="21600"/>
                      </a:cubicBezTo>
                    </a:path>
                    <a:path w="28059" h="21600" stroke="0" extrusionOk="0">
                      <a:moveTo>
                        <a:pt x="0" y="988"/>
                      </a:moveTo>
                      <a:cubicBezTo>
                        <a:pt x="2090" y="333"/>
                        <a:pt x="4268" y="-1"/>
                        <a:pt x="6459" y="-1"/>
                      </a:cubicBezTo>
                      <a:cubicBezTo>
                        <a:pt x="18388" y="-1"/>
                        <a:pt x="28059" y="9670"/>
                        <a:pt x="28059" y="21600"/>
                      </a:cubicBezTo>
                      <a:lnTo>
                        <a:pt x="6459" y="2160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8F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79" y="3112"/>
                  <a:ext cx="223" cy="288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2400" b="1">
                      <a:solidFill>
                        <a:srgbClr val="08F0FF"/>
                      </a:solidFill>
                      <a:latin typeface="Times New Roman" charset="0"/>
                      <a:ea typeface="Times New Roman (Hebrew)" charset="0"/>
                      <a:cs typeface="Times New Roman (Hebrew)" charset="0"/>
                    </a:rPr>
                    <a:t>&gt;</a:t>
                  </a:r>
                </a:p>
              </p:txBody>
            </p:sp>
            <p:sp>
              <p:nvSpPr>
                <p:cNvPr id="20" name="Text Box 37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837" y="3428"/>
                  <a:ext cx="212" cy="291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2400" b="1" dirty="0">
                      <a:solidFill>
                        <a:srgbClr val="08F0FF"/>
                      </a:solidFill>
                      <a:latin typeface="Times New Roman" charset="0"/>
                      <a:ea typeface="Times New Roman (Hebrew)" charset="0"/>
                      <a:cs typeface="Times New Roman (Hebrew)" charset="0"/>
                    </a:rPr>
                    <a:t>&gt;</a:t>
                  </a:r>
                </a:p>
              </p:txBody>
            </p:sp>
            <p:sp>
              <p:nvSpPr>
                <p:cNvPr id="2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811" y="3060"/>
                  <a:ext cx="613" cy="173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200" i="1" dirty="0">
                      <a:latin typeface="Verdana" charset="0"/>
                      <a:ea typeface="Times New Roman (Hebrew)" charset="0"/>
                      <a:cs typeface="Times New Roman (Hebrew)" charset="0"/>
                    </a:rPr>
                    <a:t>N*</a:t>
                  </a:r>
                </a:p>
              </p:txBody>
            </p:sp>
            <p:sp>
              <p:nvSpPr>
                <p:cNvPr id="22" name="Line 42"/>
                <p:cNvSpPr>
                  <a:spLocks noChangeShapeType="1"/>
                </p:cNvSpPr>
                <p:nvPr/>
              </p:nvSpPr>
              <p:spPr bwMode="auto">
                <a:xfrm>
                  <a:off x="2463" y="3414"/>
                  <a:ext cx="248" cy="1"/>
                </a:xfrm>
                <a:prstGeom prst="line">
                  <a:avLst/>
                </a:prstGeom>
                <a:noFill/>
                <a:ln w="50800" cmpd="dbl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43"/>
                <p:cNvSpPr>
                  <a:spLocks noChangeShapeType="1"/>
                </p:cNvSpPr>
                <p:nvPr/>
              </p:nvSpPr>
              <p:spPr bwMode="auto">
                <a:xfrm>
                  <a:off x="3133" y="3413"/>
                  <a:ext cx="248" cy="1"/>
                </a:xfrm>
                <a:prstGeom prst="line">
                  <a:avLst/>
                </a:prstGeom>
                <a:noFill/>
                <a:ln w="50800" cmpd="dbl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800" y="3652"/>
                  <a:ext cx="257" cy="174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r>
                    <a:rPr lang="en-US" sz="1200" i="1">
                      <a:latin typeface="Verdana" charset="0"/>
                      <a:ea typeface="Times New Roman (Hebrew)" charset="0"/>
                      <a:cs typeface="Times New Roman (Hebrew)" charset="0"/>
                    </a:rPr>
                    <a:t>N</a:t>
                  </a:r>
                  <a:r>
                    <a:rPr lang="en-US" sz="1200" i="1" baseline="30000">
                      <a:latin typeface="Verdana" charset="0"/>
                      <a:ea typeface="Times New Roman (Hebrew)" charset="0"/>
                      <a:cs typeface="Times New Roman (Hebrew)" charset="0"/>
                    </a:rPr>
                    <a:t>-1</a:t>
                  </a:r>
                </a:p>
              </p:txBody>
            </p:sp>
            <p:grpSp>
              <p:nvGrpSpPr>
                <p:cNvPr id="25" name="Group 36"/>
                <p:cNvGrpSpPr>
                  <a:grpSpLocks/>
                </p:cNvGrpSpPr>
                <p:nvPr/>
              </p:nvGrpSpPr>
              <p:grpSpPr bwMode="auto">
                <a:xfrm flipH="1">
                  <a:off x="3371" y="3220"/>
                  <a:ext cx="318" cy="391"/>
                  <a:chOff x="1772095" y="1572055"/>
                  <a:chExt cx="571945" cy="713439"/>
                </a:xfrm>
              </p:grpSpPr>
              <p:cxnSp>
                <p:nvCxnSpPr>
                  <p:cNvPr id="31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1772114" y="1572055"/>
                    <a:ext cx="571926" cy="357633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1772095" y="1929687"/>
                    <a:ext cx="571926" cy="355807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35"/>
                <p:cNvGrpSpPr>
                  <a:grpSpLocks/>
                </p:cNvGrpSpPr>
                <p:nvPr/>
              </p:nvGrpSpPr>
              <p:grpSpPr bwMode="auto">
                <a:xfrm>
                  <a:off x="1391" y="3213"/>
                  <a:ext cx="318" cy="391"/>
                  <a:chOff x="1784762" y="1572055"/>
                  <a:chExt cx="571926" cy="713439"/>
                </a:xfrm>
              </p:grpSpPr>
              <p:cxnSp>
                <p:nvCxnSpPr>
                  <p:cNvPr id="29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1784762" y="1572055"/>
                    <a:ext cx="571926" cy="357633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prstDash val="sysDash"/>
                    <a:round/>
                    <a:headEnd/>
                    <a:tailEnd/>
                  </a:ln>
                </p:spPr>
              </p:cxnSp>
              <p:cxnSp>
                <p:nvCxnSpPr>
                  <p:cNvPr id="30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1784762" y="1929687"/>
                    <a:ext cx="571926" cy="355807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prstDash val="sysDash"/>
                    <a:round/>
                    <a:headEnd/>
                    <a:tailEnd/>
                  </a:ln>
                </p:spPr>
              </p:cxnSp>
            </p:grpSp>
            <p:sp>
              <p:nvSpPr>
                <p:cNvPr id="2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712" y="3173"/>
                  <a:ext cx="22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i="1">
                      <a:latin typeface="Symbol" charset="2"/>
                    </a:rPr>
                    <a:t>r</a:t>
                  </a:r>
                </a:p>
              </p:txBody>
            </p:sp>
            <p:sp>
              <p:nvSpPr>
                <p:cNvPr id="2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135" y="3176"/>
                  <a:ext cx="22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i="1" dirty="0">
                      <a:latin typeface="Symbol" charset="2"/>
                    </a:rPr>
                    <a:t>r</a:t>
                  </a:r>
                </a:p>
              </p:txBody>
            </p:sp>
          </p:grpSp>
        </p:grp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4645451" y="5435932"/>
              <a:ext cx="37955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>
                  <a:latin typeface="Times"/>
                  <a:ea typeface="Times New Roman (Hebrew)" charset="0"/>
                  <a:cs typeface="Times"/>
                </a:rPr>
                <a:t>l</a:t>
              </a:r>
              <a:r>
                <a:rPr lang="en-US" i="1" baseline="30000" dirty="0" smtClean="0">
                  <a:latin typeface="Symbol" charset="2"/>
                  <a:ea typeface="Times New Roman (Hebrew)" charset="0"/>
                  <a:cs typeface="Times New Roman (Hebrew)" charset="0"/>
                </a:rPr>
                <a:t>+</a:t>
              </a:r>
              <a:endParaRPr lang="en-US" i="1" baseline="30000" dirty="0"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4664967" y="6084004"/>
              <a:ext cx="34580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>
                  <a:latin typeface="Times"/>
                  <a:ea typeface="Times New Roman (Hebrew)" charset="0"/>
                  <a:cs typeface="Times"/>
                </a:rPr>
                <a:t>l</a:t>
              </a:r>
              <a:r>
                <a:rPr lang="en-US" i="1" baseline="30000" dirty="0" smtClean="0">
                  <a:latin typeface="Symbol" charset="2"/>
                  <a:ea typeface="Times New Roman (Hebrew)" charset="0"/>
                  <a:cs typeface="Times New Roman (Hebrew)" charset="0"/>
                </a:rPr>
                <a:t>-</a:t>
              </a:r>
              <a:endParaRPr lang="en-US" i="1" baseline="30000" dirty="0"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416496" y="5433466"/>
              <a:ext cx="44007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 smtClean="0">
                  <a:solidFill>
                    <a:srgbClr val="FFFFFF"/>
                  </a:solidFill>
                  <a:latin typeface="Symbol" charset="2"/>
                  <a:ea typeface="Times New Roman (Hebrew)" charset="0"/>
                  <a:cs typeface="Symbol" charset="2"/>
                </a:rPr>
                <a:t>p</a:t>
              </a:r>
              <a:r>
                <a:rPr lang="en-US" i="1" baseline="30000" dirty="0" smtClean="0">
                  <a:solidFill>
                    <a:srgbClr val="FFFFFF"/>
                  </a:solidFill>
                  <a:latin typeface="Symbol" charset="2"/>
                  <a:ea typeface="Times New Roman (Hebrew)" charset="0"/>
                  <a:cs typeface="Times New Roman (Hebrew)" charset="0"/>
                </a:rPr>
                <a:t>+</a:t>
              </a:r>
              <a:endParaRPr lang="en-US" i="1" baseline="30000" dirty="0">
                <a:solidFill>
                  <a:srgbClr val="FFFFFF"/>
                </a:solidFill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436013" y="6081538"/>
              <a:ext cx="40631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 smtClean="0">
                  <a:latin typeface="Symbol" charset="2"/>
                  <a:ea typeface="Times New Roman (Hebrew)" charset="0"/>
                  <a:cs typeface="Symbol" charset="2"/>
                </a:rPr>
                <a:t>p</a:t>
              </a:r>
              <a:r>
                <a:rPr lang="en-US" i="1" baseline="30000" dirty="0" smtClean="0">
                  <a:latin typeface="Symbol" charset="2"/>
                  <a:ea typeface="Times New Roman (Hebrew)" charset="0"/>
                  <a:cs typeface="Times New Roman (Hebrew)" charset="0"/>
                </a:rPr>
                <a:t>-</a:t>
              </a:r>
              <a:endParaRPr lang="en-US" i="1" baseline="30000" dirty="0">
                <a:ea typeface="Times New Roman (Hebrew)" charset="0"/>
                <a:cs typeface="Times New Roman (Hebrew)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7584" y="1547500"/>
            <a:ext cx="16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6F9"/>
                </a:solidFill>
                <a:latin typeface="Arial Narrow"/>
                <a:cs typeface="Arial Narrow"/>
              </a:rPr>
              <a:t>SPS, RHIC, LHC</a:t>
            </a:r>
            <a:endParaRPr lang="en-US" dirty="0">
              <a:solidFill>
                <a:srgbClr val="FFF6F9"/>
              </a:solidFill>
              <a:latin typeface="Arial Narrow"/>
              <a:cs typeface="Arial Narrow"/>
            </a:endParaRPr>
          </a:p>
        </p:txBody>
      </p:sp>
      <p:sp>
        <p:nvSpPr>
          <p:cNvPr id="36" name="pole tekstowe 4"/>
          <p:cNvSpPr txBox="1">
            <a:spLocks noChangeArrowheads="1"/>
          </p:cNvSpPr>
          <p:nvPr/>
        </p:nvSpPr>
        <p:spPr bwMode="auto">
          <a:xfrm>
            <a:off x="1130333" y="5949280"/>
            <a:ext cx="7567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English"/>
                <a:cs typeface="English"/>
                <a:sym typeface="Symbol" charset="0"/>
              </a:rPr>
              <a:t> - /N</a:t>
            </a:r>
            <a:r>
              <a:rPr lang="en-US" sz="1800" baseline="30000" dirty="0" smtClean="0">
                <a:latin typeface="English"/>
                <a:cs typeface="English"/>
                <a:sym typeface="Symbol" charset="0"/>
              </a:rPr>
              <a:t>* </a:t>
            </a:r>
            <a:r>
              <a:rPr lang="en-US" sz="1800" dirty="0" smtClean="0">
                <a:latin typeface="English"/>
                <a:cs typeface="English"/>
                <a:sym typeface="Symbol" charset="0"/>
              </a:rPr>
              <a:t> </a:t>
            </a:r>
            <a:r>
              <a:rPr lang="en-US" sz="1800" dirty="0" smtClean="0">
                <a:latin typeface="Arial"/>
                <a:cs typeface="Arial"/>
                <a:sym typeface="Symbol" charset="0"/>
              </a:rPr>
              <a:t>couplings play substantial role in </a:t>
            </a:r>
            <a:r>
              <a:rPr lang="en-US" sz="1800" dirty="0" smtClean="0">
                <a:latin typeface="Symbol" charset="2"/>
                <a:cs typeface="Symbol" charset="2"/>
                <a:sym typeface="Symbol" charset="0"/>
              </a:rPr>
              <a:t>r</a:t>
            </a:r>
            <a:r>
              <a:rPr lang="en-US" sz="1800" dirty="0" smtClean="0">
                <a:latin typeface="Arial"/>
                <a:cs typeface="Arial"/>
                <a:sym typeface="Symbol" charset="0"/>
              </a:rPr>
              <a:t> melting observed in </a:t>
            </a:r>
            <a:r>
              <a:rPr lang="en-US" sz="1800" dirty="0" err="1" smtClean="0">
                <a:latin typeface="Arial"/>
                <a:cs typeface="Arial"/>
                <a:sym typeface="Symbol" charset="0"/>
              </a:rPr>
              <a:t>UrHIC</a:t>
            </a:r>
            <a:endParaRPr lang="en-US" sz="1800" dirty="0" smtClean="0">
              <a:latin typeface="Arial"/>
              <a:cs typeface="Arial"/>
              <a:sym typeface="Symbol" charset="0"/>
            </a:endParaRPr>
          </a:p>
          <a:p>
            <a:pPr eaLnBrk="1" hangingPunct="1"/>
            <a:r>
              <a:rPr lang="en-US" sz="1800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1800" dirty="0" smtClean="0">
                <a:latin typeface="Arial"/>
                <a:cs typeface="Arial"/>
                <a:sym typeface="Symbol" charset="0"/>
              </a:rPr>
              <a:t>connection to elementary process of baryon-resonance </a:t>
            </a:r>
            <a:r>
              <a:rPr lang="en-US" sz="1800" dirty="0" err="1" smtClean="0">
                <a:latin typeface="Arial"/>
                <a:cs typeface="Arial"/>
                <a:sym typeface="Symbol" charset="0"/>
              </a:rPr>
              <a:t>Dalitz</a:t>
            </a:r>
            <a:r>
              <a:rPr lang="en-US" sz="1800" dirty="0">
                <a:latin typeface="Arial"/>
                <a:cs typeface="Arial"/>
                <a:sym typeface="Symbol" charset="0"/>
              </a:rPr>
              <a:t>-</a:t>
            </a:r>
            <a:r>
              <a:rPr lang="en-US" sz="1800" dirty="0" smtClean="0">
                <a:latin typeface="Arial"/>
                <a:cs typeface="Arial"/>
                <a:sym typeface="Symbol" charset="0"/>
              </a:rPr>
              <a:t>decays </a:t>
            </a:r>
            <a:endParaRPr lang="en-US" sz="1800" dirty="0">
              <a:latin typeface="Arial"/>
              <a:cs typeface="Arial"/>
              <a:sym typeface="Symbol" charset="0"/>
            </a:endParaRPr>
          </a:p>
        </p:txBody>
      </p:sp>
      <p:sp>
        <p:nvSpPr>
          <p:cNvPr id="57" name="Left Arrow 56"/>
          <p:cNvSpPr/>
          <p:nvPr/>
        </p:nvSpPr>
        <p:spPr>
          <a:xfrm rot="16200000">
            <a:off x="4948650" y="2839639"/>
            <a:ext cx="1025759" cy="296978"/>
          </a:xfrm>
          <a:prstGeom prst="leftArrow">
            <a:avLst/>
          </a:prstGeom>
          <a:solidFill>
            <a:srgbClr val="08F0FF">
              <a:alpha val="73000"/>
            </a:srgbClr>
          </a:solidFill>
          <a:ln>
            <a:solidFill>
              <a:srgbClr val="08F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13240" y="3999909"/>
            <a:ext cx="2320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Resonance </a:t>
            </a:r>
            <a:r>
              <a:rPr lang="en-US" dirty="0" err="1" smtClean="0">
                <a:latin typeface="Arial Narrow"/>
                <a:cs typeface="Arial Narrow"/>
              </a:rPr>
              <a:t>Dalitz</a:t>
            </a:r>
            <a:r>
              <a:rPr lang="en-US" dirty="0">
                <a:latin typeface="Arial Narrow"/>
                <a:cs typeface="Arial Narrow"/>
              </a:rPr>
              <a:t>-</a:t>
            </a:r>
            <a:r>
              <a:rPr lang="en-US" dirty="0" smtClean="0">
                <a:latin typeface="Arial Narrow"/>
                <a:cs typeface="Arial Narrow"/>
              </a:rPr>
              <a:t>decays</a:t>
            </a:r>
          </a:p>
          <a:p>
            <a:r>
              <a:rPr lang="en-US" dirty="0" smtClean="0">
                <a:latin typeface="Arial Narrow"/>
                <a:cs typeface="Arial Narrow"/>
              </a:rPr>
              <a:t>NN </a:t>
            </a:r>
            <a:r>
              <a:rPr lang="en-US" dirty="0">
                <a:latin typeface="Arial Narrow"/>
                <a:cs typeface="Arial Narrow"/>
              </a:rPr>
              <a:t>bremsstrahlung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27583" y="3047752"/>
            <a:ext cx="5895584" cy="1893416"/>
            <a:chOff x="827583" y="3047752"/>
            <a:chExt cx="5895584" cy="1893416"/>
          </a:xfrm>
        </p:grpSpPr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4818057" y="3772227"/>
              <a:ext cx="459675" cy="27463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200" i="1" dirty="0">
                  <a:solidFill>
                    <a:srgbClr val="F2F2F2"/>
                  </a:solidFill>
                  <a:latin typeface="Verdana" charset="0"/>
                  <a:ea typeface="Times New Roman (Hebrew)" charset="0"/>
                  <a:cs typeface="Times New Roman (Hebrew)" charset="0"/>
                </a:rPr>
                <a:t>N*</a:t>
              </a: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4830605" y="4664169"/>
              <a:ext cx="336281" cy="27699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200" i="1" dirty="0" smtClean="0">
                  <a:solidFill>
                    <a:srgbClr val="F2F2F2"/>
                  </a:solidFill>
                  <a:latin typeface="Verdana" charset="0"/>
                  <a:ea typeface="Times New Roman (Hebrew)" charset="0"/>
                  <a:cs typeface="Times New Roman (Hebrew)" charset="0"/>
                </a:rPr>
                <a:t>N</a:t>
              </a:r>
              <a:endParaRPr lang="en-US" sz="1200" i="1" baseline="30000" dirty="0">
                <a:solidFill>
                  <a:srgbClr val="F2F2F2"/>
                </a:solidFill>
                <a:latin typeface="Verdana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>
              <a:off x="5362504" y="3587283"/>
              <a:ext cx="3889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 dirty="0" err="1">
                  <a:solidFill>
                    <a:srgbClr val="F2F2F2"/>
                  </a:solidFill>
                  <a:latin typeface="Symbol" charset="2"/>
                </a:rPr>
                <a:t>r</a:t>
              </a:r>
              <a:endParaRPr lang="en-US" i="1" dirty="0">
                <a:solidFill>
                  <a:srgbClr val="F2F2F2"/>
                </a:solidFill>
                <a:latin typeface="Symbol" charset="2"/>
              </a:endParaRPr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6321152" y="3501008"/>
              <a:ext cx="402015" cy="36933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>
                  <a:solidFill>
                    <a:srgbClr val="F2F2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</a:t>
              </a:r>
              <a:r>
                <a:rPr lang="en-US" i="1" baseline="30000" dirty="0" smtClean="0">
                  <a:solidFill>
                    <a:srgbClr val="F2F2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lang="en-US" i="1" baseline="30000" dirty="0">
                <a:solidFill>
                  <a:srgbClr val="F2F2F2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9425374">
              <a:off x="5390638" y="3490347"/>
              <a:ext cx="877887" cy="620713"/>
              <a:chOff x="5450387" y="3833324"/>
              <a:chExt cx="877887" cy="620713"/>
            </a:xfrm>
          </p:grpSpPr>
          <p:cxnSp>
            <p:nvCxnSpPr>
              <p:cNvPr id="77" name="Straight Connector 44"/>
              <p:cNvCxnSpPr>
                <a:cxnSpLocks noChangeShapeType="1"/>
              </p:cNvCxnSpPr>
              <p:nvPr/>
            </p:nvCxnSpPr>
            <p:spPr bwMode="auto">
              <a:xfrm rot="10800000" flipH="1">
                <a:off x="5823449" y="3833324"/>
                <a:ext cx="504825" cy="31115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4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823449" y="4144474"/>
                <a:ext cx="504825" cy="309563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</p:cxnSp>
          <p:sp>
            <p:nvSpPr>
              <p:cNvPr id="79" name="Line 43"/>
              <p:cNvSpPr>
                <a:spLocks noChangeShapeType="1"/>
              </p:cNvSpPr>
              <p:nvPr/>
            </p:nvSpPr>
            <p:spPr bwMode="auto">
              <a:xfrm>
                <a:off x="5450387" y="4139712"/>
                <a:ext cx="393700" cy="1588"/>
              </a:xfrm>
              <a:prstGeom prst="line">
                <a:avLst/>
              </a:prstGeom>
              <a:noFill/>
              <a:ln w="50800" cmpd="dbl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5473223" y="4080589"/>
              <a:ext cx="855731" cy="41869"/>
            </a:xfrm>
            <a:prstGeom prst="line">
              <a:avLst/>
            </a:prstGeom>
            <a:ln>
              <a:solidFill>
                <a:srgbClr val="08F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>
              <a:off x="4528738" y="4074299"/>
              <a:ext cx="979366" cy="0"/>
            </a:xfrm>
            <a:prstGeom prst="line">
              <a:avLst/>
            </a:prstGeom>
            <a:noFill/>
            <a:ln w="50800" cmpd="dbl">
              <a:solidFill>
                <a:srgbClr val="08F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43808" y="4074299"/>
              <a:ext cx="1701801" cy="0"/>
            </a:xfrm>
            <a:prstGeom prst="line">
              <a:avLst/>
            </a:prstGeom>
            <a:ln>
              <a:solidFill>
                <a:srgbClr val="FFF7F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870199" y="4659037"/>
              <a:ext cx="1701801" cy="0"/>
            </a:xfrm>
            <a:prstGeom prst="line">
              <a:avLst/>
            </a:prstGeom>
            <a:ln>
              <a:solidFill>
                <a:srgbClr val="FFF7F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564461" y="4659037"/>
              <a:ext cx="1015651" cy="0"/>
            </a:xfrm>
            <a:prstGeom prst="line">
              <a:avLst/>
            </a:prstGeom>
            <a:ln>
              <a:solidFill>
                <a:srgbClr val="FFF7F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499992" y="4046865"/>
              <a:ext cx="0" cy="612172"/>
            </a:xfrm>
            <a:prstGeom prst="line">
              <a:avLst/>
            </a:prstGeom>
            <a:ln>
              <a:solidFill>
                <a:srgbClr val="FFF7F7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44"/>
            <p:cNvSpPr txBox="1">
              <a:spLocks noChangeArrowheads="1"/>
            </p:cNvSpPr>
            <p:nvPr/>
          </p:nvSpPr>
          <p:spPr bwMode="auto">
            <a:xfrm>
              <a:off x="2507527" y="4515021"/>
              <a:ext cx="336281" cy="27699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200" i="1" dirty="0" smtClean="0">
                  <a:solidFill>
                    <a:srgbClr val="F2F2F2"/>
                  </a:solidFill>
                  <a:latin typeface="Verdana" charset="0"/>
                  <a:ea typeface="Times New Roman (Hebrew)" charset="0"/>
                  <a:cs typeface="Times New Roman (Hebrew)" charset="0"/>
                </a:rPr>
                <a:t>N</a:t>
              </a:r>
              <a:endParaRPr lang="en-US" sz="1200" i="1" baseline="30000" dirty="0">
                <a:solidFill>
                  <a:srgbClr val="F2F2F2"/>
                </a:solidFill>
                <a:latin typeface="Verdana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73" name="Text Box 44"/>
            <p:cNvSpPr txBox="1">
              <a:spLocks noChangeArrowheads="1"/>
            </p:cNvSpPr>
            <p:nvPr/>
          </p:nvSpPr>
          <p:spPr bwMode="auto">
            <a:xfrm>
              <a:off x="2538988" y="3938957"/>
              <a:ext cx="336281" cy="27699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200" i="1" dirty="0" smtClean="0">
                  <a:solidFill>
                    <a:srgbClr val="F2F2F2"/>
                  </a:solidFill>
                  <a:latin typeface="Verdana" charset="0"/>
                  <a:ea typeface="Times New Roman (Hebrew)" charset="0"/>
                  <a:cs typeface="Times New Roman (Hebrew)" charset="0"/>
                </a:rPr>
                <a:t>N</a:t>
              </a:r>
              <a:endParaRPr lang="en-US" sz="1200" i="1" baseline="30000" dirty="0">
                <a:solidFill>
                  <a:srgbClr val="F2F2F2"/>
                </a:solidFill>
                <a:latin typeface="Verdana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583" y="3995772"/>
              <a:ext cx="154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6F9"/>
                  </a:solidFill>
                  <a:latin typeface="Arial Narrow"/>
                  <a:cs typeface="Arial Narrow"/>
                </a:rPr>
                <a:t>SIS18</a:t>
              </a:r>
              <a:endParaRPr lang="en-US" dirty="0">
                <a:solidFill>
                  <a:srgbClr val="FFF6F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5" name="Text Box 44"/>
            <p:cNvSpPr txBox="1">
              <a:spLocks noChangeArrowheads="1"/>
            </p:cNvSpPr>
            <p:nvPr/>
          </p:nvSpPr>
          <p:spPr bwMode="auto">
            <a:xfrm>
              <a:off x="5724128" y="4149080"/>
              <a:ext cx="336281" cy="27699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200" i="1" dirty="0" smtClean="0">
                  <a:solidFill>
                    <a:srgbClr val="F2F2F2"/>
                  </a:solidFill>
                  <a:latin typeface="Verdana" charset="0"/>
                  <a:ea typeface="Times New Roman (Hebrew)" charset="0"/>
                  <a:cs typeface="Times New Roman (Hebrew)" charset="0"/>
                </a:rPr>
                <a:t>N</a:t>
              </a:r>
              <a:endParaRPr lang="en-US" sz="1200" i="1" baseline="30000" dirty="0">
                <a:solidFill>
                  <a:srgbClr val="F2F2F2"/>
                </a:solidFill>
                <a:latin typeface="Verdana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5961112" y="3047752"/>
              <a:ext cx="349417" cy="36933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 smtClean="0">
                  <a:solidFill>
                    <a:srgbClr val="F2F2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</a:t>
              </a:r>
              <a:r>
                <a:rPr lang="en-US" i="1" baseline="30000" dirty="0" smtClean="0">
                  <a:solidFill>
                    <a:srgbClr val="F2F2F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  <a:endParaRPr lang="en-US" i="1" baseline="30000" dirty="0">
                <a:solidFill>
                  <a:srgbClr val="F2F2F2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624"/>
            <a:ext cx="9245600" cy="612000"/>
          </a:xfrm>
        </p:spPr>
        <p:txBody>
          <a:bodyPr/>
          <a:lstStyle/>
          <a:p>
            <a:r>
              <a:rPr lang="en-US" dirty="0" smtClean="0"/>
              <a:t>Lepton pairs from </a:t>
            </a:r>
            <a:r>
              <a:rPr lang="en-US" cap="none" dirty="0" err="1" smtClean="0"/>
              <a:t>pp</a:t>
            </a:r>
            <a:r>
              <a:rPr lang="en-US" dirty="0" smtClean="0"/>
              <a:t> and </a:t>
            </a:r>
            <a:r>
              <a:rPr lang="en-US" cap="none" dirty="0" err="1" smtClean="0"/>
              <a:t>np</a:t>
            </a:r>
            <a:r>
              <a:rPr lang="en-US" dirty="0" smtClean="0"/>
              <a:t> (tagged </a:t>
            </a:r>
            <a:r>
              <a:rPr lang="en-US" cap="none" dirty="0" smtClean="0"/>
              <a:t>n</a:t>
            </a:r>
            <a:r>
              <a:rPr lang="en-US" dirty="0" smtClean="0"/>
              <a:t>) reactions at 1.25 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60912" y="764704"/>
            <a:ext cx="5328592" cy="5929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8F0FF"/>
                </a:solidFill>
                <a:latin typeface="Arial Narrow"/>
                <a:cs typeface="Arial Narrow"/>
              </a:rPr>
              <a:t>Goal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Reference measurement for </a:t>
            </a:r>
            <a:r>
              <a:rPr lang="en-US" sz="1600" dirty="0" err="1" smtClean="0">
                <a:solidFill>
                  <a:srgbClr val="FFFFFF"/>
                </a:solidFill>
              </a:rPr>
              <a:t>Au+Au</a:t>
            </a:r>
            <a:r>
              <a:rPr lang="en-US" sz="1600" dirty="0" smtClean="0">
                <a:solidFill>
                  <a:srgbClr val="FFFFFF"/>
                </a:solidFill>
              </a:rPr>
              <a:t> at 1.23 </a:t>
            </a:r>
            <a:r>
              <a:rPr lang="en-US" sz="1600" i="1" dirty="0" err="1" smtClean="0">
                <a:solidFill>
                  <a:srgbClr val="FFFFFF"/>
                </a:solidFill>
              </a:rPr>
              <a:t>A</a:t>
            </a:r>
            <a:r>
              <a:rPr lang="en-US" sz="1600" dirty="0" err="1" smtClean="0">
                <a:solidFill>
                  <a:srgbClr val="FFFFFF"/>
                </a:solidFill>
              </a:rPr>
              <a:t>GeV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Exploring hadron </a:t>
            </a:r>
            <a:r>
              <a:rPr lang="en-US" sz="1600" dirty="0">
                <a:solidFill>
                  <a:srgbClr val="FFFFFF"/>
                </a:solidFill>
              </a:rPr>
              <a:t>electromagnetic </a:t>
            </a:r>
            <a:r>
              <a:rPr lang="en-US" sz="1600" dirty="0" smtClean="0">
                <a:solidFill>
                  <a:srgbClr val="FFFFFF"/>
                </a:solidFill>
              </a:rPr>
              <a:t>structure</a:t>
            </a:r>
            <a:br>
              <a:rPr lang="en-US" sz="1600" dirty="0" smtClean="0">
                <a:solidFill>
                  <a:srgbClr val="FFFFFF"/>
                </a:solidFill>
              </a:rPr>
            </a:br>
            <a:endParaRPr lang="en-US" sz="1600" dirty="0" smtClean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8F0FF"/>
                </a:solidFill>
                <a:latin typeface="Arial Narrow"/>
                <a:cs typeface="Arial Narrow"/>
              </a:rPr>
              <a:t>Results</a:t>
            </a:r>
            <a:endParaRPr lang="en-US" sz="2000" dirty="0">
              <a:solidFill>
                <a:srgbClr val="08F0FF"/>
              </a:solidFill>
              <a:latin typeface="Arial Narrow"/>
              <a:cs typeface="Arial Narrow"/>
            </a:endParaRPr>
          </a:p>
          <a:p>
            <a:r>
              <a:rPr lang="en-US" sz="1600" dirty="0" smtClean="0"/>
              <a:t>Remarkable </a:t>
            </a:r>
            <a:r>
              <a:rPr lang="en-US" sz="1600" dirty="0" err="1" smtClean="0"/>
              <a:t>isospin</a:t>
            </a:r>
            <a:r>
              <a:rPr lang="en-US" sz="1600" dirty="0" smtClean="0"/>
              <a:t> effect!</a:t>
            </a:r>
          </a:p>
          <a:p>
            <a:r>
              <a:rPr lang="en-US" sz="1600" dirty="0" smtClean="0"/>
              <a:t>First measurement of the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 </a:t>
            </a:r>
            <a:r>
              <a:rPr lang="en-US" sz="1600" dirty="0"/>
              <a:t>transition form </a:t>
            </a:r>
            <a:r>
              <a:rPr lang="en-US" sz="1600" dirty="0" smtClean="0"/>
              <a:t>factor in the time-like region</a:t>
            </a:r>
          </a:p>
          <a:p>
            <a:endParaRPr lang="en-US" sz="1600" dirty="0" smtClean="0"/>
          </a:p>
          <a:p>
            <a:pPr lvl="1"/>
            <a:r>
              <a:rPr lang="en-US" sz="1600" dirty="0" smtClean="0">
                <a:sym typeface="Wingdings"/>
              </a:rPr>
              <a:t>Role of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</a:t>
            </a:r>
            <a:r>
              <a:rPr lang="en-US" sz="1600" dirty="0"/>
              <a:t>EM form </a:t>
            </a:r>
            <a:r>
              <a:rPr lang="en-US" sz="1600" dirty="0" smtClean="0"/>
              <a:t>factor</a:t>
            </a:r>
          </a:p>
          <a:p>
            <a:pPr lvl="1"/>
            <a:r>
              <a:rPr lang="en-US" sz="1600" dirty="0"/>
              <a:t>Double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/>
              <a:t> </a:t>
            </a:r>
            <a:r>
              <a:rPr lang="en-US" sz="1600" dirty="0" smtClean="0"/>
              <a:t>excitation</a:t>
            </a:r>
            <a:br>
              <a:rPr lang="en-US" sz="1600" dirty="0" smtClean="0"/>
            </a:br>
            <a:r>
              <a:rPr lang="en-US" sz="1600" dirty="0" smtClean="0"/>
              <a:t>plus </a:t>
            </a:r>
            <a:r>
              <a:rPr lang="en-US" sz="1600" dirty="0"/>
              <a:t>"final state" </a:t>
            </a:r>
            <a:r>
              <a:rPr lang="en-US" sz="1600" dirty="0" smtClean="0"/>
              <a:t>interaction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Clement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et al.</a:t>
            </a:r>
          </a:p>
          <a:p>
            <a:pPr lvl="1"/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493" y="764704"/>
            <a:ext cx="3537990" cy="596016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 31" descr="2010_trento_pp_delta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47" b="3741"/>
          <a:stretch/>
        </p:blipFill>
        <p:spPr>
          <a:xfrm>
            <a:off x="416496" y="991238"/>
            <a:ext cx="3316087" cy="3009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2599718" y="2156469"/>
            <a:ext cx="2247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HADES : PLB </a:t>
            </a:r>
            <a:r>
              <a:rPr lang="en-US" sz="1200" i="1" dirty="0">
                <a:solidFill>
                  <a:srgbClr val="000000"/>
                </a:solidFill>
                <a:latin typeface="Arial"/>
                <a:cs typeface="Arial"/>
              </a:rPr>
              <a:t>690 (2010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) 118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45" y="5821758"/>
            <a:ext cx="2043483" cy="872364"/>
          </a:xfrm>
          <a:prstGeom prst="rect">
            <a:avLst/>
          </a:prstGeom>
        </p:spPr>
      </p:pic>
      <p:pic>
        <p:nvPicPr>
          <p:cNvPr id="10" name="Bild 3" descr="2010_trento_np_delta.eps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2" b="3587"/>
          <a:stretch/>
        </p:blipFill>
        <p:spPr>
          <a:xfrm>
            <a:off x="416496" y="3620616"/>
            <a:ext cx="3347930" cy="304874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adialZ_blackB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50" y="1412776"/>
            <a:ext cx="3441906" cy="341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44624"/>
            <a:ext cx="8585200" cy="792088"/>
          </a:xfrm>
        </p:spPr>
        <p:txBody>
          <a:bodyPr/>
          <a:lstStyle/>
          <a:p>
            <a:r>
              <a:rPr lang="en-US" dirty="0" smtClean="0"/>
              <a:t>Fixing important components of the hadronic cocktail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00472" y="908720"/>
            <a:ext cx="4357812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charset="2"/>
                <a:cs typeface="Symbol" charset="2"/>
              </a:rPr>
              <a:t>p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charset="2"/>
                <a:cs typeface="Symbol" charset="2"/>
              </a:rPr>
              <a:t>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 from full conversion method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362" y="1525350"/>
            <a:ext cx="2978274" cy="280542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alpha val="43000"/>
              </a:scheme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16" y="1530795"/>
            <a:ext cx="2901838" cy="278092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321152" y="0"/>
            <a:ext cx="359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PhD thesis: Claudia </a:t>
            </a: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Behnke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  </a:t>
            </a:r>
            <a:endParaRPr lang="en-US" dirty="0">
              <a:solidFill>
                <a:srgbClr val="08F0FF"/>
              </a:solidFill>
              <a:latin typeface="Arial Narrow"/>
              <a:cs typeface="Arial Narrow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sz="quarter" idx="13"/>
          </p:nvPr>
        </p:nvSpPr>
        <p:spPr>
          <a:xfrm>
            <a:off x="200472" y="4725144"/>
            <a:ext cx="4032448" cy="2132856"/>
          </a:xfrm>
        </p:spPr>
        <p:txBody>
          <a:bodyPr>
            <a:noAutofit/>
          </a:bodyPr>
          <a:lstStyle/>
          <a:p>
            <a:r>
              <a:rPr lang="en-US" sz="1600" spc="0" dirty="0" smtClean="0">
                <a:solidFill>
                  <a:srgbClr val="FFFFFF"/>
                </a:solidFill>
              </a:rPr>
              <a:t>HADES </a:t>
            </a:r>
            <a:r>
              <a:rPr lang="en-US" sz="1600" spc="0" dirty="0">
                <a:solidFill>
                  <a:srgbClr val="FFFFFF"/>
                </a:solidFill>
              </a:rPr>
              <a:t>low mass </a:t>
            </a:r>
            <a:r>
              <a:rPr lang="en-US" sz="1600" spc="0" dirty="0" smtClean="0">
                <a:solidFill>
                  <a:srgbClr val="FFFFFF"/>
                </a:solidFill>
              </a:rPr>
              <a:t>spectrometer</a:t>
            </a:r>
          </a:p>
          <a:p>
            <a:pPr lvl="1"/>
            <a:r>
              <a:rPr lang="en-US" sz="1400" spc="0" dirty="0" smtClean="0">
                <a:solidFill>
                  <a:srgbClr val="FFFFFF"/>
                </a:solidFill>
              </a:rPr>
              <a:t>Segmented target</a:t>
            </a:r>
          </a:p>
          <a:p>
            <a:pPr lvl="1"/>
            <a:r>
              <a:rPr lang="en-US" sz="1400" spc="0" dirty="0" smtClean="0">
                <a:solidFill>
                  <a:srgbClr val="FFFFFF"/>
                </a:solidFill>
              </a:rPr>
              <a:t>RICH: X/X</a:t>
            </a:r>
            <a:r>
              <a:rPr lang="en-US" sz="1400" spc="0" baseline="-25000" dirty="0" smtClean="0">
                <a:solidFill>
                  <a:srgbClr val="FFFFFF"/>
                </a:solidFill>
              </a:rPr>
              <a:t>0</a:t>
            </a:r>
            <a:r>
              <a:rPr lang="en-US" sz="1400" spc="0" dirty="0" smtClean="0">
                <a:solidFill>
                  <a:srgbClr val="FFFFFF"/>
                </a:solidFill>
              </a:rPr>
              <a:t> &lt; 1%!</a:t>
            </a:r>
            <a:endParaRPr lang="en-US" sz="1400" spc="0" dirty="0">
              <a:solidFill>
                <a:srgbClr val="FFFFFF"/>
              </a:solidFill>
            </a:endParaRPr>
          </a:p>
          <a:p>
            <a:pPr lvl="1"/>
            <a:r>
              <a:rPr lang="en-US" sz="1400" spc="0" dirty="0" smtClean="0">
                <a:solidFill>
                  <a:srgbClr val="FFFFFF"/>
                </a:solidFill>
              </a:rPr>
              <a:t>MDC</a:t>
            </a:r>
            <a:r>
              <a:rPr lang="en-US" sz="1400" spc="0" dirty="0">
                <a:solidFill>
                  <a:srgbClr val="FFFFFF"/>
                </a:solidFill>
              </a:rPr>
              <a:t>: </a:t>
            </a:r>
            <a:r>
              <a:rPr lang="en-US" sz="1400" spc="0" dirty="0" smtClean="0">
                <a:solidFill>
                  <a:srgbClr val="FFFFFF"/>
                </a:solidFill>
              </a:rPr>
              <a:t>X/</a:t>
            </a:r>
            <a:r>
              <a:rPr lang="en-US" sz="1400" spc="0" dirty="0">
                <a:solidFill>
                  <a:srgbClr val="FFFFFF"/>
                </a:solidFill>
              </a:rPr>
              <a:t>X</a:t>
            </a:r>
            <a:r>
              <a:rPr lang="en-US" sz="1400" spc="0" baseline="-25000" dirty="0">
                <a:solidFill>
                  <a:srgbClr val="FFFFFF"/>
                </a:solidFill>
              </a:rPr>
              <a:t>0</a:t>
            </a:r>
            <a:r>
              <a:rPr lang="en-US" sz="1400" spc="0" dirty="0">
                <a:solidFill>
                  <a:srgbClr val="FFFFFF"/>
                </a:solidFill>
              </a:rPr>
              <a:t> ≈ </a:t>
            </a:r>
            <a:r>
              <a:rPr lang="en-US" sz="1400" spc="0" dirty="0" smtClean="0">
                <a:solidFill>
                  <a:srgbClr val="FFFFFF"/>
                </a:solidFill>
              </a:rPr>
              <a:t>0.42%</a:t>
            </a:r>
            <a:endParaRPr lang="en-US" sz="1400" spc="0" dirty="0">
              <a:solidFill>
                <a:srgbClr val="FFFFFF"/>
              </a:solidFill>
            </a:endParaRPr>
          </a:p>
          <a:p>
            <a:pPr marL="57150" indent="0">
              <a:buNone/>
            </a:pPr>
            <a:r>
              <a:rPr lang="en-US" sz="1600" spc="0" dirty="0" smtClean="0">
                <a:solidFill>
                  <a:srgbClr val="FFFFFF"/>
                </a:solidFill>
                <a:sym typeface="Wingdings"/>
              </a:rPr>
              <a:t> specially </a:t>
            </a:r>
            <a:r>
              <a:rPr lang="en-US" sz="1600" spc="0" dirty="0" smtClean="0">
                <a:sym typeface="Wingdings"/>
              </a:rPr>
              <a:t>optimized </a:t>
            </a:r>
            <a:r>
              <a:rPr lang="en-US" sz="1600" spc="0" dirty="0" smtClean="0">
                <a:solidFill>
                  <a:srgbClr val="FF0000"/>
                </a:solidFill>
                <a:sym typeface="Wingdings"/>
              </a:rPr>
              <a:t>to minimize </a:t>
            </a:r>
            <a:r>
              <a:rPr lang="en-US" sz="1600" spc="0" dirty="0" smtClean="0">
                <a:sym typeface="Wingdings"/>
              </a:rPr>
              <a:t>conversion </a:t>
            </a:r>
            <a:r>
              <a:rPr lang="en-US" sz="1600" spc="0" dirty="0" smtClean="0">
                <a:solidFill>
                  <a:srgbClr val="FFFFFF"/>
                </a:solidFill>
                <a:sym typeface="Wingdings"/>
              </a:rPr>
              <a:t>and multiple scattering</a:t>
            </a:r>
            <a:endParaRPr lang="en-US" sz="1600" spc="0" dirty="0" smtClean="0">
              <a:solidFill>
                <a:srgbClr val="FFFFFF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808984" y="4725144"/>
            <a:ext cx="447082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0" dirty="0" smtClean="0">
                <a:solidFill>
                  <a:srgbClr val="FFFFFF"/>
                </a:solidFill>
              </a:rPr>
              <a:t>HADES </a:t>
            </a:r>
            <a:r>
              <a:rPr lang="en-US" sz="1600" spc="0" dirty="0" err="1">
                <a:solidFill>
                  <a:srgbClr val="FFFFFF"/>
                </a:solidFill>
              </a:rPr>
              <a:t>p+Nb</a:t>
            </a:r>
            <a:r>
              <a:rPr lang="en-US" sz="1600" i="1" dirty="0">
                <a:solidFill>
                  <a:srgbClr val="FFFFFF"/>
                </a:solidFill>
              </a:rPr>
              <a:t> Phys. Rev. C 88, 024904 (2013</a:t>
            </a:r>
            <a:r>
              <a:rPr lang="en-US" sz="1600" i="1" dirty="0" smtClean="0">
                <a:solidFill>
                  <a:srgbClr val="FFFFFF"/>
                </a:solidFill>
              </a:rPr>
              <a:t>)</a:t>
            </a:r>
            <a:r>
              <a:rPr lang="en-US" sz="1600" spc="0" dirty="0" smtClean="0">
                <a:solidFill>
                  <a:srgbClr val="FFFFFF"/>
                </a:solidFill>
              </a:rPr>
              <a:t> </a:t>
            </a:r>
            <a:r>
              <a:rPr lang="en-US" sz="1600" spc="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1600" spc="0" dirty="0" smtClean="0">
                <a:solidFill>
                  <a:srgbClr val="FFFFFF"/>
                </a:solidFill>
              </a:rPr>
              <a:t> </a:t>
            </a:r>
            <a:r>
              <a:rPr lang="en-US" sz="1600" spc="0" dirty="0">
                <a:solidFill>
                  <a:srgbClr val="FFFFFF"/>
                </a:solidFill>
              </a:rPr>
              <a:t>cross section provides constraint on </a:t>
            </a:r>
            <a:r>
              <a:rPr lang="en-US" sz="1600" spc="0" dirty="0">
                <a:solidFill>
                  <a:srgbClr val="FFFFFF"/>
                </a:solidFill>
                <a:latin typeface="Symbol" charset="2"/>
                <a:cs typeface="Symbol" charset="2"/>
              </a:rPr>
              <a:t>D</a:t>
            </a:r>
            <a:r>
              <a:rPr lang="en-US" sz="1600" spc="0" dirty="0">
                <a:solidFill>
                  <a:srgbClr val="FFFFFF"/>
                </a:solidFill>
              </a:rPr>
              <a:t> and N* </a:t>
            </a:r>
            <a:r>
              <a:rPr lang="en-US" sz="1600" spc="0" dirty="0" smtClean="0">
                <a:solidFill>
                  <a:srgbClr val="FFFFFF"/>
                </a:solidFill>
              </a:rPr>
              <a:t>contributions</a:t>
            </a:r>
          </a:p>
          <a:p>
            <a:r>
              <a:rPr lang="en-US" sz="1600" spc="0" dirty="0" smtClean="0">
                <a:solidFill>
                  <a:srgbClr val="FFFFFF"/>
                </a:solidFill>
              </a:rPr>
              <a:t>Crucial component of the cocktail</a:t>
            </a:r>
            <a:endParaRPr lang="en-US" sz="1600" spc="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20952" y="170080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chemeClr val="bg1"/>
                </a:solidFill>
              </a:rPr>
              <a:t>0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7216" y="1525350"/>
            <a:ext cx="2905622" cy="2805428"/>
            <a:chOff x="6897216" y="1525350"/>
            <a:chExt cx="2905622" cy="2805428"/>
          </a:xfrm>
        </p:grpSpPr>
        <p:pic>
          <p:nvPicPr>
            <p:cNvPr id="3" name="Picture 2" descr="eta_signa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16" y="1525350"/>
              <a:ext cx="2905622" cy="2805428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95000"/>
                  <a:alpha val="43000"/>
                </a:scheme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9057456" y="1763524"/>
              <a:ext cx="323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h</a:t>
              </a:r>
              <a:endParaRPr lang="en-US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photon emission in A+A collisions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485" y="1412776"/>
            <a:ext cx="4525472" cy="441716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Bild 15" descr="arkclAvarage_NN_minus_eta_points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93" y="1556796"/>
            <a:ext cx="4427153" cy="4059237"/>
          </a:xfrm>
          <a:prstGeom prst="rect">
            <a:avLst/>
          </a:prstGeom>
        </p:spPr>
      </p:pic>
      <p:sp>
        <p:nvSpPr>
          <p:cNvPr id="12" name="Textfeld 16"/>
          <p:cNvSpPr txBox="1"/>
          <p:nvPr/>
        </p:nvSpPr>
        <p:spPr>
          <a:xfrm>
            <a:off x="3566745" y="3403253"/>
            <a:ext cx="89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D00202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sym typeface="Wingding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latin typeface="Helvetica"/>
                <a:cs typeface="Helvetica"/>
                <a:sym typeface="Wingdings"/>
              </a:rPr>
              <a:t>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latin typeface="Helvetica"/>
                <a:cs typeface="Helvetica"/>
                <a:sym typeface="Wingdings"/>
              </a:rPr>
              <a:t>e</a:t>
            </a:r>
            <a:r>
              <a:rPr kumimoji="0" lang="en-US" sz="14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latin typeface="Helvetica"/>
                <a:cs typeface="Helvetica"/>
                <a:sym typeface="Wingdings"/>
              </a:rPr>
              <a:t>+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latin typeface="Helvetica"/>
                <a:cs typeface="Helvetica"/>
                <a:sym typeface="Wingdings"/>
              </a:rPr>
              <a:t>e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D00202"/>
                </a:solidFill>
                <a:effectLst/>
                <a:uLnTx/>
                <a:uFillTx/>
                <a:latin typeface="Helvetica"/>
                <a:cs typeface="Helvetica"/>
                <a:sym typeface="Wingdings"/>
              </a:rPr>
              <a:t>-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D0020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3" name="pole tekstowe 24"/>
          <p:cNvSpPr txBox="1">
            <a:spLocks noChangeArrowheads="1"/>
          </p:cNvSpPr>
          <p:nvPr/>
        </p:nvSpPr>
        <p:spPr bwMode="auto">
          <a:xfrm>
            <a:off x="1846260" y="2124335"/>
            <a:ext cx="2345809" cy="40011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</a:rPr>
              <a:t>	½[pp+pn]=C+C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64942" y="2558500"/>
            <a:ext cx="1332828" cy="3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30000" dirty="0" smtClean="0">
                <a:solidFill>
                  <a:srgbClr val="BE1313"/>
                </a:solidFill>
                <a:latin typeface="Arial"/>
                <a:cs typeface="Arial"/>
              </a:rPr>
              <a:t>x</a:t>
            </a:r>
            <a:r>
              <a:rPr lang="en-US" sz="1600" dirty="0" smtClean="0">
                <a:solidFill>
                  <a:srgbClr val="BE1313"/>
                </a:solidFill>
                <a:latin typeface="Arial"/>
                <a:cs typeface="Arial"/>
              </a:rPr>
              <a:t> 2.5 </a:t>
            </a:r>
            <a:r>
              <a:rPr lang="en-US" sz="1600" dirty="0">
                <a:solidFill>
                  <a:srgbClr val="BE1313"/>
                </a:solidFill>
                <a:latin typeface="Arial"/>
                <a:cs typeface="Arial"/>
              </a:rPr>
              <a:t>- </a:t>
            </a:r>
            <a:r>
              <a:rPr lang="en-US" sz="1600" dirty="0" smtClean="0">
                <a:solidFill>
                  <a:srgbClr val="BE1313"/>
                </a:solidFill>
                <a:latin typeface="Arial"/>
                <a:cs typeface="Arial"/>
              </a:rPr>
              <a:t>3</a:t>
            </a:r>
            <a:endParaRPr lang="en-US" sz="1600" dirty="0">
              <a:solidFill>
                <a:srgbClr val="BE1313"/>
              </a:solidFill>
              <a:latin typeface="Arial"/>
              <a:cs typeface="Arial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64931" y="3283988"/>
            <a:ext cx="0" cy="431797"/>
          </a:xfrm>
          <a:prstGeom prst="line">
            <a:avLst/>
          </a:prstGeom>
          <a:noFill/>
          <a:ln w="25400">
            <a:solidFill>
              <a:srgbClr val="BE1313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64931" y="2415654"/>
            <a:ext cx="0" cy="431797"/>
          </a:xfrm>
          <a:prstGeom prst="line">
            <a:avLst/>
          </a:prstGeom>
          <a:noFill/>
          <a:ln w="25400">
            <a:solidFill>
              <a:srgbClr val="BE1313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hteck 73"/>
          <p:cNvSpPr/>
          <p:nvPr/>
        </p:nvSpPr>
        <p:spPr>
          <a:xfrm>
            <a:off x="260726" y="6165314"/>
            <a:ext cx="3335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HADES: </a:t>
            </a:r>
            <a:r>
              <a:rPr lang="en-US" sz="1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Phys.Rev.C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84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(2011) 014902</a:t>
            </a:r>
            <a:endParaRPr lang="en-US" sz="14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hteck 74"/>
          <p:cNvSpPr/>
          <p:nvPr/>
        </p:nvSpPr>
        <p:spPr>
          <a:xfrm>
            <a:off x="5449418" y="5373226"/>
            <a:ext cx="3608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>
                <a:solidFill>
                  <a:srgbClr val="FF9900"/>
                </a:solidFill>
                <a:latin typeface="Arial"/>
                <a:cs typeface="Arial"/>
              </a:rPr>
              <a:t>Quest for heavier systems!</a:t>
            </a:r>
          </a:p>
        </p:txBody>
      </p:sp>
      <p:sp>
        <p:nvSpPr>
          <p:cNvPr id="20" name="Rechteck 62"/>
          <p:cNvSpPr/>
          <p:nvPr/>
        </p:nvSpPr>
        <p:spPr>
          <a:xfrm>
            <a:off x="200472" y="764704"/>
            <a:ext cx="467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Arial"/>
                <a:ea typeface="ＭＳ Ｐゴシック" charset="-128"/>
                <a:cs typeface="Arial"/>
              </a:rPr>
              <a:t>Ar+KCl</a:t>
            </a:r>
            <a:r>
              <a:rPr lang="en-US" i="1" dirty="0" smtClean="0">
                <a:latin typeface="Arial"/>
                <a:ea typeface="ＭＳ Ｐゴシック" charset="-128"/>
                <a:cs typeface="Arial"/>
              </a:rPr>
              <a:t> compared to reference</a:t>
            </a:r>
            <a:br>
              <a:rPr lang="en-US" i="1" dirty="0" smtClean="0">
                <a:latin typeface="Arial"/>
                <a:ea typeface="ＭＳ Ｐゴシック" charset="-128"/>
                <a:cs typeface="Arial"/>
              </a:rPr>
            </a:br>
            <a:r>
              <a:rPr lang="en-US" i="1" dirty="0" smtClean="0">
                <a:latin typeface="Arial"/>
                <a:ea typeface="ＭＳ Ｐゴシック" charset="-128"/>
                <a:cs typeface="Arial"/>
              </a:rPr>
              <a:t>after </a:t>
            </a:r>
            <a:r>
              <a:rPr lang="en-US" i="1" dirty="0" smtClean="0">
                <a:latin typeface="Arial"/>
                <a:ea typeface="Calibri" charset="0"/>
                <a:cs typeface="Arial"/>
              </a:rPr>
              <a:t>subtraction of contributions from </a:t>
            </a:r>
            <a:r>
              <a:rPr lang="en-US" i="1" dirty="0" err="1" smtClean="0">
                <a:latin typeface="Symbol" charset="2"/>
                <a:ea typeface="Symbol" charset="2"/>
                <a:cs typeface="Symbol" charset="2"/>
              </a:rPr>
              <a:t>h</a:t>
            </a:r>
            <a:endParaRPr lang="en-US" i="1" dirty="0" smtClean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953000" y="1894730"/>
            <a:ext cx="4292600" cy="2974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Isolation of excess by a comparison with a </a:t>
            </a:r>
            <a:r>
              <a:rPr lang="en-US" sz="1800" dirty="0" smtClean="0">
                <a:solidFill>
                  <a:srgbClr val="FF9900"/>
                </a:solidFill>
              </a:rPr>
              <a:t>measured</a:t>
            </a:r>
            <a:r>
              <a:rPr lang="en-US" sz="1800" dirty="0" smtClean="0">
                <a:solidFill>
                  <a:schemeClr val="folHlink"/>
                </a:solidFill>
              </a:rPr>
              <a:t> </a:t>
            </a:r>
            <a:r>
              <a:rPr lang="en-US" sz="1800" dirty="0" smtClean="0"/>
              <a:t>“reference” spectrum</a:t>
            </a:r>
          </a:p>
          <a:p>
            <a:r>
              <a:rPr lang="en-US" sz="1800" dirty="0" smtClean="0">
                <a:solidFill>
                  <a:srgbClr val="38FF72"/>
                </a:solidFill>
              </a:rPr>
              <a:t>First evidence for radiation from the “medium” in this energy regime!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Arial" charset="0"/>
              </a:rPr>
              <a:t>Excess yield scales with system </a:t>
            </a:r>
            <a:br>
              <a:rPr lang="en-US" sz="1800" dirty="0" smtClean="0">
                <a:ea typeface="Arial" charset="0"/>
              </a:rPr>
            </a:br>
            <a:r>
              <a:rPr lang="en-US" sz="1800" dirty="0" smtClean="0">
                <a:ea typeface="Arial" charset="0"/>
              </a:rPr>
              <a:t>size </a:t>
            </a:r>
            <a:r>
              <a:rPr lang="en-US" sz="1800" dirty="0" smtClean="0"/>
              <a:t>like A</a:t>
            </a:r>
            <a:r>
              <a:rPr lang="en-US" sz="1800" baseline="-25000" dirty="0" smtClean="0"/>
              <a:t>part</a:t>
            </a:r>
            <a:r>
              <a:rPr lang="en-US" sz="1800" baseline="30000" dirty="0" smtClean="0"/>
              <a:t>1.4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of the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25008" y="1305620"/>
            <a:ext cx="4880992" cy="4427636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Arial" charset="0"/>
              </a:rPr>
              <a:t>C</a:t>
            </a:r>
            <a:r>
              <a:rPr lang="en-GB" sz="1600" dirty="0" smtClean="0">
                <a:latin typeface="Arial" charset="0"/>
              </a:rPr>
              <a:t>orrected </a:t>
            </a:r>
            <a:r>
              <a:rPr lang="en-GB" sz="1600" dirty="0">
                <a:latin typeface="Arial" charset="0"/>
              </a:rPr>
              <a:t>for </a:t>
            </a:r>
            <a:r>
              <a:rPr lang="en-GB" sz="1600" dirty="0" smtClean="0">
                <a:latin typeface="Arial" charset="0"/>
              </a:rPr>
              <a:t>efficiency, not for acceptance, only a fraction of the total statistics analysed</a:t>
            </a:r>
          </a:p>
          <a:p>
            <a:r>
              <a:rPr lang="pt-BR" sz="1600" dirty="0" err="1" smtClean="0">
                <a:latin typeface="Arial" charset="0"/>
              </a:rPr>
              <a:t>Normalized</a:t>
            </a:r>
            <a:r>
              <a:rPr lang="pt-BR" sz="1600" dirty="0" smtClean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to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the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number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of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 smtClean="0">
                <a:latin typeface="Arial" charset="0"/>
              </a:rPr>
              <a:t>produced</a:t>
            </a:r>
            <a:r>
              <a:rPr lang="pt-BR" sz="1600" dirty="0">
                <a:latin typeface="Arial" charset="0"/>
              </a:rPr>
              <a:t/>
            </a:r>
            <a:br>
              <a:rPr lang="pt-BR" sz="1600" dirty="0">
                <a:latin typeface="Arial" charset="0"/>
              </a:rPr>
            </a:br>
            <a:r>
              <a:rPr lang="pt-BR" sz="1600" dirty="0" smtClean="0">
                <a:latin typeface="Symbol" charset="0"/>
              </a:rPr>
              <a:t>p</a:t>
            </a:r>
            <a:r>
              <a:rPr lang="pt-BR" sz="1600" baseline="30000" dirty="0" smtClean="0">
                <a:latin typeface="Arial" charset="0"/>
              </a:rPr>
              <a:t>0</a:t>
            </a:r>
            <a:r>
              <a:rPr lang="pt-BR" sz="1600" dirty="0" smtClean="0">
                <a:latin typeface="Arial" charset="0"/>
              </a:rPr>
              <a:t> </a:t>
            </a:r>
            <a:r>
              <a:rPr lang="pt-BR" sz="1600" dirty="0">
                <a:latin typeface="Arial" charset="0"/>
              </a:rPr>
              <a:t>(</a:t>
            </a:r>
            <a:r>
              <a:rPr lang="pt-BR" sz="1600" dirty="0" smtClean="0">
                <a:latin typeface="Arial" charset="0"/>
              </a:rPr>
              <a:t>N</a:t>
            </a:r>
            <a:r>
              <a:rPr lang="de-DE" sz="1600" baseline="-25000" dirty="0" err="1" smtClean="0">
                <a:latin typeface="Symbol" charset="2"/>
                <a:cs typeface="Symbol" charset="2"/>
              </a:rPr>
              <a:t>p</a:t>
            </a:r>
            <a:r>
              <a:rPr lang="de-DE" sz="1600" baseline="-25000" dirty="0" err="1" smtClean="0">
                <a:latin typeface="Arial" charset="0"/>
                <a:cs typeface="Arial" charset="0"/>
              </a:rPr>
              <a:t>o</a:t>
            </a:r>
            <a:r>
              <a:rPr lang="pt-BR" sz="1600" dirty="0" smtClean="0">
                <a:latin typeface="Arial" charset="0"/>
              </a:rPr>
              <a:t> = 13±4)</a:t>
            </a:r>
          </a:p>
          <a:p>
            <a:endParaRPr lang="pt-BR" sz="1600" dirty="0">
              <a:latin typeface="Arial" charset="0"/>
            </a:endParaRPr>
          </a:p>
          <a:p>
            <a:r>
              <a:rPr lang="en-GB" sz="1600" dirty="0" smtClean="0">
                <a:latin typeface="Arial" charset="0"/>
              </a:rPr>
              <a:t>Comb</a:t>
            </a:r>
            <a:r>
              <a:rPr lang="en-GB" sz="1600" dirty="0">
                <a:latin typeface="Arial" charset="0"/>
              </a:rPr>
              <a:t>. Background (CB</a:t>
            </a:r>
            <a:r>
              <a:rPr lang="en-GB" sz="1600" dirty="0" smtClean="0">
                <a:latin typeface="Arial" charset="0"/>
              </a:rPr>
              <a:t>)</a:t>
            </a:r>
          </a:p>
          <a:p>
            <a:pPr lvl="1"/>
            <a:r>
              <a:rPr lang="en-GB" sz="1500" dirty="0" smtClean="0">
                <a:latin typeface="Arial" charset="0"/>
              </a:rPr>
              <a:t>Same-event like</a:t>
            </a:r>
            <a:r>
              <a:rPr lang="en-GB" sz="1500" dirty="0">
                <a:latin typeface="Arial" charset="0"/>
              </a:rPr>
              <a:t>-sign </a:t>
            </a:r>
            <a:r>
              <a:rPr lang="en-GB" sz="1500" dirty="0" smtClean="0">
                <a:latin typeface="Arial" charset="0"/>
              </a:rPr>
              <a:t>pairs</a:t>
            </a:r>
          </a:p>
          <a:p>
            <a:pPr lvl="1"/>
            <a:r>
              <a:rPr lang="en-GB" sz="1500" dirty="0" err="1" smtClean="0">
                <a:latin typeface="Arial" charset="0"/>
              </a:rPr>
              <a:t>M</a:t>
            </a:r>
            <a:r>
              <a:rPr lang="en-GB" sz="1500" baseline="-25000" dirty="0" err="1" smtClean="0">
                <a:latin typeface="Arial" charset="0"/>
              </a:rPr>
              <a:t>ee</a:t>
            </a:r>
            <a:r>
              <a:rPr lang="en-GB" sz="1500" baseline="-25000" dirty="0" smtClean="0">
                <a:latin typeface="Arial" charset="0"/>
              </a:rPr>
              <a:t> </a:t>
            </a:r>
            <a:r>
              <a:rPr lang="en-GB" sz="1500" dirty="0">
                <a:latin typeface="Arial" charset="0"/>
              </a:rPr>
              <a:t>&gt;  </a:t>
            </a:r>
            <a:r>
              <a:rPr lang="en-GB" sz="1500" dirty="0" smtClean="0">
                <a:latin typeface="Arial" charset="0"/>
              </a:rPr>
              <a:t>250 </a:t>
            </a:r>
            <a:r>
              <a:rPr lang="en-GB" sz="1500" dirty="0">
                <a:latin typeface="Arial" charset="0"/>
              </a:rPr>
              <a:t>MeV/</a:t>
            </a:r>
            <a:r>
              <a:rPr lang="en-GB" sz="1500" dirty="0" smtClean="0">
                <a:latin typeface="Arial" charset="0"/>
              </a:rPr>
              <a:t>c</a:t>
            </a:r>
            <a:r>
              <a:rPr lang="en-GB" sz="1500" baseline="30000" dirty="0" smtClean="0">
                <a:latin typeface="Arial" charset="0"/>
              </a:rPr>
              <a:t>2</a:t>
            </a:r>
            <a:r>
              <a:rPr lang="en-GB" sz="1500" dirty="0" smtClean="0">
                <a:latin typeface="Arial" charset="0"/>
              </a:rPr>
              <a:t> </a:t>
            </a:r>
            <a:r>
              <a:rPr lang="en-GB" sz="1500" dirty="0" smtClean="0">
                <a:latin typeface="Arial" charset="0"/>
                <a:sym typeface="Wingdings"/>
              </a:rPr>
              <a:t> </a:t>
            </a:r>
            <a:r>
              <a:rPr lang="en-GB" sz="1500" dirty="0" smtClean="0">
                <a:latin typeface="Arial" charset="0"/>
              </a:rPr>
              <a:t>Event mixing</a:t>
            </a:r>
            <a:br>
              <a:rPr lang="en-GB" sz="1500" dirty="0" smtClean="0">
                <a:latin typeface="Arial" charset="0"/>
              </a:rPr>
            </a:br>
            <a:r>
              <a:rPr lang="en-GB" sz="1500" dirty="0" smtClean="0">
                <a:latin typeface="Arial" charset="0"/>
              </a:rPr>
              <a:t>(in progress)</a:t>
            </a:r>
            <a:br>
              <a:rPr lang="en-GB" sz="1500" dirty="0" smtClean="0">
                <a:latin typeface="Arial" charset="0"/>
              </a:rPr>
            </a:br>
            <a:endParaRPr lang="en-GB" sz="1500" dirty="0">
              <a:latin typeface="Arial" charset="0"/>
            </a:endParaRPr>
          </a:p>
          <a:p>
            <a:r>
              <a:rPr lang="en-GB" sz="1600" dirty="0" smtClean="0">
                <a:latin typeface="Arial" charset="0"/>
              </a:rPr>
              <a:t>Signal (1/3 of the stat.): </a:t>
            </a:r>
            <a:endParaRPr lang="en-GB" sz="1600" dirty="0">
              <a:latin typeface="Arial" charset="0"/>
            </a:endParaRPr>
          </a:p>
          <a:p>
            <a:pPr lvl="1"/>
            <a:r>
              <a:rPr lang="en-GB" sz="1500" dirty="0">
                <a:latin typeface="Arial" charset="0"/>
              </a:rPr>
              <a:t>S</a:t>
            </a:r>
            <a:r>
              <a:rPr lang="en-GB" sz="1500" baseline="-25000" dirty="0">
                <a:latin typeface="Arial" charset="0"/>
              </a:rPr>
              <a:t>+-</a:t>
            </a:r>
            <a:r>
              <a:rPr lang="en-GB" sz="1500" dirty="0">
                <a:latin typeface="Arial" charset="0"/>
              </a:rPr>
              <a:t>  &lt; 150 MeV/c</a:t>
            </a:r>
            <a:r>
              <a:rPr lang="en-GB" sz="1500" baseline="30000" dirty="0">
                <a:latin typeface="Arial" charset="0"/>
              </a:rPr>
              <a:t>2</a:t>
            </a:r>
            <a:r>
              <a:rPr lang="en-GB" sz="1500" dirty="0">
                <a:latin typeface="Arial" charset="0"/>
              </a:rPr>
              <a:t>:  </a:t>
            </a:r>
            <a:r>
              <a:rPr lang="en-GB" sz="1500" dirty="0" smtClean="0">
                <a:latin typeface="Arial" charset="0"/>
              </a:rPr>
              <a:t>~105k  </a:t>
            </a:r>
            <a:r>
              <a:rPr lang="en-GB" sz="1500" dirty="0">
                <a:latin typeface="Arial" charset="0"/>
              </a:rPr>
              <a:t>counts</a:t>
            </a:r>
          </a:p>
          <a:p>
            <a:pPr lvl="1"/>
            <a:r>
              <a:rPr lang="en-GB" sz="1500" dirty="0">
                <a:latin typeface="Arial" charset="0"/>
              </a:rPr>
              <a:t>S</a:t>
            </a:r>
            <a:r>
              <a:rPr lang="en-GB" sz="1500" baseline="-25000" dirty="0">
                <a:latin typeface="Arial" charset="0"/>
              </a:rPr>
              <a:t>+-</a:t>
            </a:r>
            <a:r>
              <a:rPr lang="en-GB" sz="1500" dirty="0">
                <a:latin typeface="Arial" charset="0"/>
              </a:rPr>
              <a:t>  </a:t>
            </a:r>
            <a:r>
              <a:rPr lang="en-GB" sz="1500" dirty="0">
                <a:latin typeface="Arial" charset="0"/>
                <a:cs typeface="Arial" charset="0"/>
              </a:rPr>
              <a:t>≥</a:t>
            </a:r>
            <a:r>
              <a:rPr lang="en-GB" sz="1500" dirty="0">
                <a:latin typeface="Arial" charset="0"/>
              </a:rPr>
              <a:t> 150 MeV/c</a:t>
            </a:r>
            <a:r>
              <a:rPr lang="en-GB" sz="1500" baseline="30000" dirty="0">
                <a:latin typeface="Arial" charset="0"/>
              </a:rPr>
              <a:t>2</a:t>
            </a:r>
            <a:r>
              <a:rPr lang="en-GB" sz="1500" dirty="0" smtClean="0">
                <a:latin typeface="Arial" charset="0"/>
              </a:rPr>
              <a:t>:  ~ 20k  </a:t>
            </a:r>
            <a:r>
              <a:rPr lang="en-GB" sz="1500" dirty="0">
                <a:latin typeface="Arial" charset="0"/>
              </a:rPr>
              <a:t>counts</a:t>
            </a:r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079704" y="5981218"/>
            <a:ext cx="4545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8FF72"/>
                </a:solidFill>
                <a:latin typeface="Arial Narrow"/>
                <a:cs typeface="Arial Narrow"/>
                <a:sym typeface="Symbol" charset="0"/>
              </a:rPr>
              <a:t>Almost</a:t>
            </a:r>
            <a:r>
              <a:rPr lang="en-US" sz="2000" b="1" dirty="0">
                <a:solidFill>
                  <a:srgbClr val="38FF72"/>
                </a:solidFill>
                <a:latin typeface="Arial Narrow"/>
                <a:cs typeface="Arial Narrow"/>
                <a:sym typeface="Symbol" charset="0"/>
              </a:rPr>
              <a:t>  </a:t>
            </a:r>
            <a:r>
              <a:rPr lang="en-US" sz="2000" dirty="0">
                <a:solidFill>
                  <a:srgbClr val="38FF72"/>
                </a:solidFill>
                <a:latin typeface="Arial Narrow"/>
                <a:cs typeface="Arial Narrow"/>
                <a:sym typeface="Symbol" charset="0"/>
              </a:rPr>
              <a:t>exponential spectrum up </a:t>
            </a:r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  <a:sym typeface="Symbol" charset="0"/>
              </a:rPr>
              <a:t>to VM region!</a:t>
            </a:r>
            <a:endParaRPr lang="en-US" sz="2000" b="1" dirty="0">
              <a:solidFill>
                <a:srgbClr val="38FF72"/>
              </a:solidFill>
              <a:latin typeface="Arial Narrow"/>
              <a:cs typeface="Arial Narrow"/>
              <a:sym typeface="Symbo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152" y="0"/>
            <a:ext cx="35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PhD thesis:</a:t>
            </a:r>
            <a:b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</a:b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Szymon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8F0FF"/>
                </a:solidFill>
                <a:latin typeface="Arial Narrow"/>
                <a:cs typeface="Arial Narrow"/>
              </a:rPr>
              <a:t>Harabasz</a:t>
            </a:r>
            <a:r>
              <a:rPr lang="en-US" dirty="0" smtClean="0">
                <a:solidFill>
                  <a:srgbClr val="08F0FF"/>
                </a:solidFill>
                <a:latin typeface="Arial Narrow"/>
                <a:cs typeface="Arial Narrow"/>
              </a:rPr>
              <a:t>  </a:t>
            </a:r>
            <a:endParaRPr lang="en-US" dirty="0">
              <a:solidFill>
                <a:srgbClr val="08F0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uau_epem_geom_sing_qm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369700"/>
            <a:ext cx="4320480" cy="429154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au_ref_qm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2" y="1556792"/>
            <a:ext cx="4277114" cy="424847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photon emission in </a:t>
            </a:r>
            <a:r>
              <a:rPr lang="en-US" dirty="0" err="1" smtClean="0"/>
              <a:t>A</a:t>
            </a:r>
            <a:r>
              <a:rPr lang="en-US" cap="none" dirty="0" err="1" smtClean="0"/>
              <a:t>u</a:t>
            </a:r>
            <a:r>
              <a:rPr lang="en-US" dirty="0" err="1" smtClean="0"/>
              <a:t>+A</a:t>
            </a:r>
            <a:r>
              <a:rPr lang="en-US" cap="none" dirty="0" err="1" smtClean="0"/>
              <a:t>u</a:t>
            </a:r>
            <a:r>
              <a:rPr lang="en-US" dirty="0" smtClean="0"/>
              <a:t> collisions at 1.25 </a:t>
            </a:r>
            <a:r>
              <a:rPr lang="en-US" i="1" dirty="0" err="1" smtClean="0"/>
              <a:t>A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35996" y="2420888"/>
            <a:ext cx="1332828" cy="3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30000" dirty="0" smtClean="0">
                <a:solidFill>
                  <a:srgbClr val="BE1313"/>
                </a:solidFill>
                <a:latin typeface="Arial"/>
                <a:cs typeface="Arial"/>
              </a:rPr>
              <a:t>x</a:t>
            </a:r>
            <a:r>
              <a:rPr lang="en-US" sz="1600" dirty="0" smtClean="0">
                <a:solidFill>
                  <a:srgbClr val="BE1313"/>
                </a:solidFill>
                <a:latin typeface="Arial"/>
                <a:cs typeface="Arial"/>
              </a:rPr>
              <a:t> 8-10!</a:t>
            </a:r>
            <a:endParaRPr lang="en-US" sz="1600" dirty="0">
              <a:solidFill>
                <a:srgbClr val="BE1313"/>
              </a:solidFill>
              <a:latin typeface="Arial"/>
              <a:cs typeface="Arial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964931" y="3573267"/>
            <a:ext cx="0" cy="431797"/>
          </a:xfrm>
          <a:prstGeom prst="line">
            <a:avLst/>
          </a:prstGeom>
          <a:noFill/>
          <a:ln w="25400">
            <a:solidFill>
              <a:srgbClr val="BE1313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64931" y="2276872"/>
            <a:ext cx="0" cy="431797"/>
          </a:xfrm>
          <a:prstGeom prst="line">
            <a:avLst/>
          </a:prstGeom>
          <a:noFill/>
          <a:ln w="25400">
            <a:solidFill>
              <a:srgbClr val="BE1313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hteck 62"/>
          <p:cNvSpPr/>
          <p:nvPr/>
        </p:nvSpPr>
        <p:spPr>
          <a:xfrm>
            <a:off x="200477" y="836712"/>
            <a:ext cx="4673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8FF72"/>
                </a:solidFill>
                <a:latin typeface="Arial Narrow"/>
                <a:ea typeface="ＭＳ Ｐゴシック" charset="-128"/>
                <a:cs typeface="Arial Narrow"/>
              </a:rPr>
              <a:t>HADES “Resonance clock”</a:t>
            </a:r>
            <a:endParaRPr lang="en-US" sz="2400" dirty="0" smtClean="0">
              <a:solidFill>
                <a:srgbClr val="38FF72"/>
              </a:solidFill>
              <a:latin typeface="Arial Narrow"/>
              <a:ea typeface="Symbol" charset="2"/>
              <a:cs typeface="Arial Narrow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40920" y="1582018"/>
            <a:ext cx="4292600" cy="393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>
                <a:ea typeface="Arial" charset="0"/>
              </a:rPr>
              <a:t>Excess yield scales with system </a:t>
            </a:r>
            <a:br>
              <a:rPr lang="en-US" dirty="0" smtClean="0">
                <a:ea typeface="Arial" charset="0"/>
              </a:rPr>
            </a:br>
            <a:r>
              <a:rPr lang="en-US" dirty="0" smtClean="0">
                <a:ea typeface="Arial" charset="0"/>
              </a:rPr>
              <a:t>size </a:t>
            </a:r>
            <a:r>
              <a:rPr lang="en-US" dirty="0" smtClean="0"/>
              <a:t>like A</a:t>
            </a:r>
            <a:r>
              <a:rPr lang="en-US" baseline="-25000" dirty="0" smtClean="0"/>
              <a:t>part</a:t>
            </a:r>
            <a:r>
              <a:rPr lang="en-US" baseline="30000" dirty="0" smtClean="0"/>
              <a:t>1.4</a:t>
            </a:r>
          </a:p>
          <a:p>
            <a:pPr lvl="1">
              <a:spcAft>
                <a:spcPts val="1200"/>
              </a:spcAft>
            </a:pPr>
            <a:r>
              <a:rPr lang="en-US" spc="0" dirty="0" err="1" smtClean="0"/>
              <a:t>Ar+KCl</a:t>
            </a:r>
            <a:r>
              <a:rPr lang="en-US" spc="0" dirty="0" smtClean="0"/>
              <a:t>: 34</a:t>
            </a:r>
            <a:r>
              <a:rPr lang="en-US" spc="0" dirty="0"/>
              <a:t>% most central </a:t>
            </a:r>
            <a:r>
              <a:rPr lang="en-US" spc="0" dirty="0" smtClean="0"/>
              <a:t>collisions (</a:t>
            </a:r>
            <a:r>
              <a:rPr lang="en-US" spc="0" dirty="0"/>
              <a:t>A</a:t>
            </a:r>
            <a:r>
              <a:rPr lang="en-US" spc="0" baseline="-25000" dirty="0"/>
              <a:t>part</a:t>
            </a:r>
            <a:r>
              <a:rPr lang="en-US" spc="0" dirty="0"/>
              <a:t>=38</a:t>
            </a:r>
            <a:r>
              <a:rPr lang="en-US" spc="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spc="0" dirty="0" err="1" smtClean="0"/>
              <a:t>Au+Au</a:t>
            </a:r>
            <a:r>
              <a:rPr lang="en-US" spc="0" dirty="0" smtClean="0"/>
              <a:t>: 40% most central collisions (A</a:t>
            </a:r>
            <a:r>
              <a:rPr lang="en-US" spc="0" baseline="-25000" dirty="0" smtClean="0"/>
              <a:t>part</a:t>
            </a:r>
            <a:r>
              <a:rPr lang="en-US" spc="0" dirty="0" smtClean="0"/>
              <a:t>=180)</a:t>
            </a:r>
            <a:endParaRPr lang="en-US" spc="0" dirty="0"/>
          </a:p>
          <a:p>
            <a:pPr marL="457200" lvl="1" indent="0">
              <a:spcAft>
                <a:spcPts val="1200"/>
              </a:spcAft>
              <a:buNone/>
            </a:pPr>
            <a:endParaRPr lang="en-US" baseline="30000" dirty="0" smtClean="0"/>
          </a:p>
          <a:p>
            <a:pPr>
              <a:spcAft>
                <a:spcPts val="1200"/>
              </a:spcAft>
            </a:pPr>
            <a:r>
              <a:rPr lang="en-US" dirty="0"/>
              <a:t>Rapid increase of relative yield reflects the number of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‘s/ N*’s </a:t>
            </a:r>
            <a:r>
              <a:rPr lang="en-US" dirty="0"/>
              <a:t>regenerated in </a:t>
            </a:r>
            <a:r>
              <a:rPr lang="en-US" dirty="0" smtClean="0"/>
              <a:t>fireball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780" y="-137492"/>
            <a:ext cx="9906000" cy="842400"/>
          </a:xfrm>
        </p:spPr>
        <p:txBody>
          <a:bodyPr/>
          <a:lstStyle/>
          <a:p>
            <a:r>
              <a:rPr lang="de-DE" sz="3000" i="0" dirty="0" smtClean="0">
                <a:latin typeface="Arial Narrow"/>
                <a:cs typeface="Arial Narrow"/>
              </a:rPr>
              <a:t>Hades </a:t>
            </a:r>
            <a:r>
              <a:rPr lang="de-DE" sz="3000" i="0" dirty="0" err="1" smtClean="0">
                <a:latin typeface="Arial Narrow"/>
                <a:cs typeface="Arial Narrow"/>
              </a:rPr>
              <a:t>gate</a:t>
            </a:r>
            <a:endParaRPr lang="de-DE" sz="3000" i="0" dirty="0">
              <a:latin typeface="Arial Narrow"/>
              <a:cs typeface="Arial Narrow"/>
            </a:endParaRPr>
          </a:p>
        </p:txBody>
      </p:sp>
      <p:pic>
        <p:nvPicPr>
          <p:cNvPr id="6" name="Picture 5" descr="hadesg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294" y="1287463"/>
            <a:ext cx="6717506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51" y="8226"/>
            <a:ext cx="9906000" cy="8424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5718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F0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High Acceptance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F0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DiElectron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F0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Spectrometer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8F0FF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8" name="Picture 4" descr="Rc2786_14_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1289050"/>
            <a:ext cx="6789738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221088"/>
            <a:ext cx="9906000" cy="1642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5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Reference for fair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pp</a:t>
            </a:r>
            <a:r>
              <a:rPr lang="en-US" dirty="0" smtClean="0"/>
              <a:t> and </a:t>
            </a:r>
            <a:r>
              <a:rPr lang="en-US" cap="none" dirty="0" err="1" smtClean="0"/>
              <a:t>p</a:t>
            </a:r>
            <a:r>
              <a:rPr lang="en-US" dirty="0" err="1" smtClean="0"/>
              <a:t>N</a:t>
            </a:r>
            <a:r>
              <a:rPr lang="en-US" cap="none" dirty="0" err="1" smtClean="0"/>
              <a:t>b</a:t>
            </a:r>
            <a:r>
              <a:rPr lang="en-US" dirty="0" smtClean="0"/>
              <a:t> reactions at 3.5 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endParaRPr lang="en-US" dirty="0"/>
          </a:p>
        </p:txBody>
      </p:sp>
      <p:pic>
        <p:nvPicPr>
          <p:cNvPr id="4" name="Picture 3" descr="pNb_momenta_goo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374" y="91897"/>
            <a:ext cx="2262251" cy="198718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alpha val="43000"/>
              </a:scheme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28" y="1002548"/>
            <a:ext cx="3821587" cy="43895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1670" y="5589240"/>
            <a:ext cx="302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HADES: Phys.Lett</a:t>
            </a:r>
            <a:r>
              <a:rPr lang="hu-HU" sz="12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B715 (2012) 304-309 </a:t>
            </a:r>
            <a:endParaRPr lang="en-US" sz="12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87026" y="2348880"/>
            <a:ext cx="4446494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9900"/>
                </a:solidFill>
              </a:rPr>
              <a:t>First measurement </a:t>
            </a:r>
            <a:r>
              <a:rPr lang="en-US" sz="1600" dirty="0" smtClean="0">
                <a:solidFill>
                  <a:srgbClr val="FFFFFF"/>
                </a:solidFill>
              </a:rPr>
              <a:t>of in-medium vector meson decays in </a:t>
            </a:r>
            <a:r>
              <a:rPr lang="en-US" sz="1600" dirty="0" smtClean="0">
                <a:solidFill>
                  <a:srgbClr val="FF9900"/>
                </a:solidFill>
              </a:rPr>
              <a:t>the relevant momentum region</a:t>
            </a:r>
            <a:r>
              <a:rPr lang="en-US" sz="1600" dirty="0" smtClean="0">
                <a:solidFill>
                  <a:srgbClr val="FFFFFF"/>
                </a:solidFill>
              </a:rPr>
              <a:t> (P</a:t>
            </a:r>
            <a:r>
              <a:rPr lang="en-US" sz="1600" baseline="-25000" dirty="0" smtClean="0">
                <a:solidFill>
                  <a:srgbClr val="FFFFFF"/>
                </a:solidFill>
              </a:rPr>
              <a:t>ee</a:t>
            </a:r>
            <a:r>
              <a:rPr lang="en-US" sz="1600" dirty="0" smtClean="0">
                <a:solidFill>
                  <a:srgbClr val="FFFFFF"/>
                </a:solidFill>
              </a:rPr>
              <a:t> down to 200 MeV/c)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1072" y="4107504"/>
            <a:ext cx="3384783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PDG Entry 2012, 2014</a:t>
            </a:r>
          </a:p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BR(</a:t>
            </a:r>
            <a:r>
              <a:rPr lang="en-US" sz="1700" b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1700" b="1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e</a:t>
            </a:r>
            <a:r>
              <a:rPr lang="en-US" sz="1700" b="1" baseline="30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+</a:t>
            </a:r>
            <a:r>
              <a:rPr lang="en-US" sz="1700" b="1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e</a:t>
            </a:r>
            <a:r>
              <a:rPr lang="en-US" sz="1700" b="1" baseline="30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-</a:t>
            </a:r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) &lt; 2.5x10</a:t>
            </a:r>
            <a:r>
              <a:rPr lang="en-US" sz="17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-6 </a:t>
            </a:r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(90% CL)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1072" y="4776497"/>
            <a:ext cx="34071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Still far above theoretical</a:t>
            </a:r>
            <a:br>
              <a:rPr lang="en-US" sz="17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</a:br>
            <a:r>
              <a:rPr lang="en-US" sz="17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expectations: BR ≃ 5x10</a:t>
            </a:r>
            <a:r>
              <a:rPr lang="en-US" sz="170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-9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87026" y="2348880"/>
            <a:ext cx="4446494" cy="3197702"/>
          </a:xfrm>
        </p:spPr>
        <p:txBody>
          <a:bodyPr>
            <a:noAutofit/>
          </a:bodyPr>
          <a:lstStyle/>
          <a:p>
            <a:pPr>
              <a:buClr>
                <a:srgbClr val="FF9900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Prompt </a:t>
            </a:r>
            <a:r>
              <a:rPr lang="en-US" sz="1600" dirty="0">
                <a:solidFill>
                  <a:srgbClr val="FFFFFF"/>
                </a:solidFill>
              </a:rPr>
              <a:t>in-medium dilepton excess isolated by comparison to measured decay </a:t>
            </a:r>
            <a:r>
              <a:rPr lang="en-US" sz="1600" dirty="0" smtClean="0">
                <a:solidFill>
                  <a:srgbClr val="FFFFFF"/>
                </a:solidFill>
              </a:rPr>
              <a:t>cocktail</a:t>
            </a:r>
          </a:p>
          <a:p>
            <a:pPr>
              <a:buClr>
                <a:srgbClr val="08F0FF"/>
              </a:buClr>
            </a:pPr>
            <a:r>
              <a:rPr lang="en-US" sz="1600" dirty="0">
                <a:solidFill>
                  <a:srgbClr val="FFFFFF"/>
                </a:solidFill>
              </a:rPr>
              <a:t>Systematic uncertainties due to accuracy on </a:t>
            </a:r>
            <a:r>
              <a:rPr lang="en-US" sz="1600" dirty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>
                <a:solidFill>
                  <a:srgbClr val="FFFFFF"/>
                </a:solidFill>
              </a:rPr>
              <a:t> multiplicities (-15%)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358775" indent="-358775">
              <a:buNone/>
            </a:pPr>
            <a:r>
              <a:rPr lang="en-US" sz="1600" dirty="0" smtClean="0">
                <a:solidFill>
                  <a:srgbClr val="38FF72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38FF72"/>
                </a:solidFill>
              </a:rPr>
              <a:t>C</a:t>
            </a:r>
            <a:r>
              <a:rPr lang="en-US" sz="1600" dirty="0" smtClean="0">
                <a:solidFill>
                  <a:srgbClr val="38FF72"/>
                </a:solidFill>
              </a:rPr>
              <a:t>oupling </a:t>
            </a:r>
            <a:r>
              <a:rPr lang="en-US" sz="1600" dirty="0">
                <a:solidFill>
                  <a:srgbClr val="38FF72"/>
                </a:solidFill>
              </a:rPr>
              <a:t>to baryon </a:t>
            </a:r>
            <a:r>
              <a:rPr lang="en-US" sz="1600" dirty="0" smtClean="0">
                <a:solidFill>
                  <a:srgbClr val="38FF72"/>
                </a:solidFill>
              </a:rPr>
              <a:t>resonances: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introduces </a:t>
            </a:r>
            <a:r>
              <a:rPr lang="en-US" sz="1600" dirty="0">
                <a:solidFill>
                  <a:srgbClr val="FFFFFF"/>
                </a:solidFill>
              </a:rPr>
              <a:t>strong deviations </a:t>
            </a:r>
            <a:r>
              <a:rPr lang="en-US" sz="1600" dirty="0" smtClean="0">
                <a:solidFill>
                  <a:srgbClr val="FFFFFF"/>
                </a:solidFill>
              </a:rPr>
              <a:t>from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err="1" smtClean="0">
                <a:solidFill>
                  <a:srgbClr val="FFFFFF"/>
                </a:solidFill>
              </a:rPr>
              <a:t>Breit</a:t>
            </a:r>
            <a:r>
              <a:rPr lang="en-US" sz="1600" dirty="0">
                <a:solidFill>
                  <a:srgbClr val="FFFFFF"/>
                </a:solidFill>
              </a:rPr>
              <a:t>-Wigner shape 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1867" y="1331476"/>
            <a:ext cx="440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Prompt inclusive </a:t>
            </a:r>
            <a:r>
              <a:rPr lang="en-US" dirty="0" err="1" smtClean="0">
                <a:latin typeface="Arial Narrow"/>
                <a:cs typeface="Arial Narrow"/>
              </a:rPr>
              <a:t>e</a:t>
            </a:r>
            <a:r>
              <a:rPr lang="en-US" baseline="30000" dirty="0" err="1" smtClean="0">
                <a:latin typeface="Arial Narrow"/>
                <a:cs typeface="Arial Narrow"/>
              </a:rPr>
              <a:t>+</a:t>
            </a:r>
            <a:r>
              <a:rPr lang="en-US" dirty="0" err="1" smtClean="0">
                <a:latin typeface="Arial Narrow"/>
                <a:cs typeface="Arial Narrow"/>
              </a:rPr>
              <a:t>e</a:t>
            </a:r>
            <a:r>
              <a:rPr lang="en-US" baseline="30000" dirty="0" smtClean="0">
                <a:latin typeface="Arial Narrow"/>
                <a:cs typeface="Arial Narrow"/>
              </a:rPr>
              <a:t>-</a:t>
            </a:r>
            <a:r>
              <a:rPr lang="en-US" dirty="0" smtClean="0">
                <a:latin typeface="Arial Narrow"/>
                <a:cs typeface="Arial Narrow"/>
              </a:rPr>
              <a:t> invariant mass spectrum</a:t>
            </a:r>
            <a:endParaRPr lang="en-US" baseline="30000" dirty="0">
              <a:latin typeface="Arial Narrow"/>
              <a:cs typeface="Arial Narrow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5760162" y="4782637"/>
            <a:ext cx="2483966" cy="1346185"/>
            <a:chOff x="5917444" y="3861048"/>
            <a:chExt cx="2292891" cy="1346185"/>
          </a:xfrm>
        </p:grpSpPr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5990349" y="4077072"/>
              <a:ext cx="40722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38FF72"/>
                  </a:solidFill>
                  <a:latin typeface="Verdana" charset="0"/>
                </a:rPr>
                <a:t>N</a:t>
              </a:r>
              <a:r>
                <a:rPr lang="en-US" sz="1500" i="1" baseline="30000" dirty="0">
                  <a:solidFill>
                    <a:srgbClr val="38FF72"/>
                  </a:solidFill>
                  <a:latin typeface="Verdana" charset="0"/>
                </a:rPr>
                <a:t>*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6422442" y="4142911"/>
              <a:ext cx="170461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endParaRPr lang="en-US" i="1" baseline="30000" dirty="0">
                <a:solidFill>
                  <a:srgbClr val="38FF72"/>
                </a:solidFill>
                <a:latin typeface="Arial"/>
                <a:ea typeface="Times New Roman (Hebrew)" charset="0"/>
                <a:cs typeface="Arial"/>
              </a:endParaRPr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>
              <a:off x="5917444" y="4253896"/>
              <a:ext cx="430315" cy="357411"/>
            </a:xfrm>
            <a:prstGeom prst="line">
              <a:avLst/>
            </a:prstGeom>
            <a:noFill/>
            <a:ln w="50800" cmpd="dbl">
              <a:solidFill>
                <a:srgbClr val="38FF7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500">
                <a:solidFill>
                  <a:srgbClr val="FFF7F7"/>
                </a:solidFill>
              </a:endParaRPr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>
              <a:off x="6340647" y="4581209"/>
              <a:ext cx="472991" cy="1881"/>
            </a:xfrm>
            <a:prstGeom prst="line">
              <a:avLst/>
            </a:prstGeom>
            <a:noFill/>
            <a:ln w="50800" cmpd="dbl">
              <a:solidFill>
                <a:srgbClr val="38FF7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500">
                <a:solidFill>
                  <a:srgbClr val="FFF7F7"/>
                </a:solidFill>
              </a:endParaRPr>
            </a:p>
          </p:txBody>
        </p:sp>
        <p:grpSp>
          <p:nvGrpSpPr>
            <p:cNvPr id="51" name="Group 38"/>
            <p:cNvGrpSpPr>
              <a:grpSpLocks/>
            </p:cNvGrpSpPr>
            <p:nvPr/>
          </p:nvGrpSpPr>
          <p:grpSpPr bwMode="auto">
            <a:xfrm>
              <a:off x="7322193" y="4167365"/>
              <a:ext cx="405421" cy="398795"/>
              <a:chOff x="1096" y="3062"/>
              <a:chExt cx="271" cy="272"/>
            </a:xfrm>
            <a:noFill/>
          </p:grpSpPr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 rot="10800000" flipV="1">
                <a:off x="1096" y="3185"/>
                <a:ext cx="150" cy="149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stealth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  <p:sp>
            <p:nvSpPr>
              <p:cNvPr id="64" name="Line 40"/>
              <p:cNvSpPr>
                <a:spLocks noChangeShapeType="1"/>
              </p:cNvSpPr>
              <p:nvPr/>
            </p:nvSpPr>
            <p:spPr bwMode="auto">
              <a:xfrm rot="10800000" flipV="1">
                <a:off x="1217" y="3062"/>
                <a:ext cx="150" cy="149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none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</p:grpSp>
        <p:grpSp>
          <p:nvGrpSpPr>
            <p:cNvPr id="52" name="Group 41"/>
            <p:cNvGrpSpPr>
              <a:grpSpLocks/>
            </p:cNvGrpSpPr>
            <p:nvPr/>
          </p:nvGrpSpPr>
          <p:grpSpPr bwMode="auto">
            <a:xfrm rot="2181121">
              <a:off x="6175278" y="4671503"/>
              <a:ext cx="384083" cy="379984"/>
              <a:chOff x="1095" y="2805"/>
              <a:chExt cx="257" cy="257"/>
            </a:xfrm>
            <a:noFill/>
          </p:grpSpPr>
          <p:sp>
            <p:nvSpPr>
              <p:cNvPr id="61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1095" y="2805"/>
                <a:ext cx="150" cy="149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stealth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 rot="16200000" flipV="1">
                <a:off x="1202" y="2912"/>
                <a:ext cx="150" cy="150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none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</p:grp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>
              <a:off x="6047250" y="4884068"/>
              <a:ext cx="35245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38FF72"/>
                  </a:solidFill>
                  <a:latin typeface="Verdana" charset="0"/>
                </a:rPr>
                <a:t>N</a:t>
              </a:r>
            </a:p>
          </p:txBody>
        </p:sp>
        <p:grpSp>
          <p:nvGrpSpPr>
            <p:cNvPr id="54" name="Group 45"/>
            <p:cNvGrpSpPr>
              <a:grpSpLocks/>
            </p:cNvGrpSpPr>
            <p:nvPr/>
          </p:nvGrpSpPr>
          <p:grpSpPr bwMode="auto">
            <a:xfrm rot="4832279">
              <a:off x="7328238" y="4556381"/>
              <a:ext cx="428893" cy="376971"/>
              <a:chOff x="1096" y="3062"/>
              <a:chExt cx="271" cy="272"/>
            </a:xfrm>
            <a:noFill/>
          </p:grpSpPr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 rot="10800000" flipV="1">
                <a:off x="1096" y="3185"/>
                <a:ext cx="150" cy="149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stealth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 rot="10800000" flipV="1">
                <a:off x="1217" y="3062"/>
                <a:ext cx="150" cy="149"/>
              </a:xfrm>
              <a:prstGeom prst="line">
                <a:avLst/>
              </a:prstGeom>
              <a:grpFill/>
              <a:ln w="25400">
                <a:solidFill>
                  <a:srgbClr val="38FF72"/>
                </a:solidFill>
                <a:round/>
                <a:headEnd type="none" w="med" len="lg"/>
                <a:tailEnd type="none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500">
                  <a:solidFill>
                    <a:srgbClr val="FFF7F7"/>
                  </a:solidFill>
                </a:endParaRPr>
              </a:p>
            </p:txBody>
          </p:sp>
        </p:grp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6806525" y="4524776"/>
              <a:ext cx="512111" cy="94055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1 w 576"/>
                <a:gd name="T13" fmla="*/ 0 h 224"/>
                <a:gd name="T14" fmla="*/ 1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25400">
              <a:solidFill>
                <a:srgbClr val="38FF7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500">
                <a:solidFill>
                  <a:srgbClr val="FFF7F7"/>
                </a:solidFill>
              </a:endParaRP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6984342" y="4129743"/>
              <a:ext cx="31334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dirty="0">
                  <a:solidFill>
                    <a:srgbClr val="38FF72"/>
                  </a:solidFill>
                  <a:latin typeface="Symbol" charset="2"/>
                  <a:ea typeface="Times New Roman (Hebrew)" charset="0"/>
                  <a:cs typeface="Symbol" charset="2"/>
                </a:rPr>
                <a:t>g</a:t>
              </a:r>
              <a:r>
                <a:rPr lang="en-US" baseline="30000" dirty="0" smtClean="0">
                  <a:solidFill>
                    <a:srgbClr val="38FF72"/>
                  </a:solidFill>
                  <a:latin typeface="Arial"/>
                  <a:ea typeface="Times New Roman (Hebrew)" charset="0"/>
                  <a:cs typeface="Arial"/>
                </a:rPr>
                <a:t>*</a:t>
              </a:r>
              <a:endParaRPr lang="en-US" baseline="30000" dirty="0">
                <a:solidFill>
                  <a:srgbClr val="38FF72"/>
                </a:solidFill>
                <a:latin typeface="Arial"/>
                <a:ea typeface="Times New Roman (Hebrew)" charset="0"/>
                <a:cs typeface="Arial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7811433" y="3861048"/>
              <a:ext cx="39838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 smtClean="0">
                  <a:solidFill>
                    <a:srgbClr val="38FF72"/>
                  </a:solidFill>
                  <a:latin typeface="Chalkboard"/>
                  <a:ea typeface="Times New Roman (Hebrew)" charset="0"/>
                  <a:cs typeface="Chalkboard"/>
                </a:rPr>
                <a:t>e</a:t>
              </a:r>
              <a:r>
                <a:rPr lang="en-US" i="1" baseline="30000" dirty="0" smtClean="0">
                  <a:solidFill>
                    <a:srgbClr val="38FF72"/>
                  </a:solidFill>
                  <a:latin typeface="Symbol" charset="2"/>
                  <a:ea typeface="Times New Roman (Hebrew)" charset="0"/>
                  <a:cs typeface="Times New Roman (Hebrew)" charset="0"/>
                </a:rPr>
                <a:t>+</a:t>
              </a:r>
              <a:endParaRPr lang="en-US" i="1" baseline="30000" dirty="0">
                <a:solidFill>
                  <a:srgbClr val="38FF72"/>
                </a:solidFill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58" name="Text Box 35"/>
            <p:cNvSpPr txBox="1">
              <a:spLocks noChangeArrowheads="1"/>
            </p:cNvSpPr>
            <p:nvPr/>
          </p:nvSpPr>
          <p:spPr bwMode="auto">
            <a:xfrm>
              <a:off x="7843106" y="4787860"/>
              <a:ext cx="36722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i="1" dirty="0" smtClean="0">
                  <a:solidFill>
                    <a:srgbClr val="38FF72"/>
                  </a:solidFill>
                  <a:latin typeface="Chalkboard"/>
                  <a:ea typeface="Times New Roman (Hebrew)" charset="0"/>
                  <a:cs typeface="Chalkboard"/>
                </a:rPr>
                <a:t>e</a:t>
              </a:r>
              <a:r>
                <a:rPr lang="en-US" i="1" baseline="30000" dirty="0" smtClean="0">
                  <a:solidFill>
                    <a:srgbClr val="38FF72"/>
                  </a:solidFill>
                  <a:latin typeface="Symbol" charset="2"/>
                  <a:ea typeface="Times New Roman (Hebrew)" charset="0"/>
                  <a:cs typeface="Times New Roman (Hebrew)" charset="0"/>
                </a:rPr>
                <a:t>-</a:t>
              </a:r>
              <a:endParaRPr lang="en-US" i="1" baseline="30000" dirty="0">
                <a:solidFill>
                  <a:srgbClr val="38FF72"/>
                </a:solidFill>
                <a:ea typeface="Times New Roman (Hebrew)" charset="0"/>
                <a:cs typeface="Times New Roman (Hebrew)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5241032" y="3284984"/>
            <a:ext cx="273034" cy="17043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861764" y="3707740"/>
            <a:ext cx="31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670" y="5589240"/>
            <a:ext cx="302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HADES: Phys.Lett</a:t>
            </a:r>
            <a:r>
              <a:rPr lang="hu-HU" sz="12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B715 (2012) 304-309 </a:t>
            </a:r>
            <a:endParaRPr lang="en-US" sz="12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60400" y="44624"/>
            <a:ext cx="8585200" cy="61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5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Prompt dielectrons from </a:t>
            </a:r>
            <a:r>
              <a:rPr lang="en-US" cap="none" dirty="0" err="1" smtClean="0"/>
              <a:t>p</a:t>
            </a:r>
            <a:r>
              <a:rPr lang="en-US" dirty="0" err="1" smtClean="0"/>
              <a:t>+N</a:t>
            </a:r>
            <a:r>
              <a:rPr lang="en-US" cap="none" dirty="0" err="1" smtClean="0"/>
              <a:t>b</a:t>
            </a:r>
            <a:endParaRPr lang="en-US" dirty="0"/>
          </a:p>
        </p:txBody>
      </p:sp>
      <p:pic>
        <p:nvPicPr>
          <p:cNvPr id="2" name="Picture 1" descr="p_nb_prom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4" y="1776658"/>
            <a:ext cx="4104456" cy="376992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6321152" y="5075892"/>
            <a:ext cx="31135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38FF72"/>
                </a:solidFill>
                <a:latin typeface="Symbol" charset="2"/>
                <a:ea typeface="Times New Roman (Hebrew)" charset="0"/>
                <a:cs typeface="Symbol" charset="2"/>
              </a:rPr>
              <a:t>r</a:t>
            </a:r>
            <a:endParaRPr lang="en-US" baseline="30000" dirty="0">
              <a:solidFill>
                <a:srgbClr val="38FF72"/>
              </a:solidFill>
              <a:latin typeface="Arial"/>
              <a:ea typeface="Times New Roman (Hebrew)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exclusive_rho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1" y="1229348"/>
            <a:ext cx="3803904" cy="349300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dilepton production </a:t>
            </a:r>
            <a:r>
              <a:rPr lang="en-US" cap="none" dirty="0" err="1" smtClean="0"/>
              <a:t>pp</a:t>
            </a:r>
            <a:r>
              <a:rPr lang="en-US" cap="none" dirty="0" smtClean="0"/>
              <a:t> </a:t>
            </a:r>
            <a:r>
              <a:rPr lang="en-US" cap="none" dirty="0" smtClean="0">
                <a:sym typeface="Wingdings"/>
              </a:rPr>
              <a:t> </a:t>
            </a:r>
            <a:r>
              <a:rPr lang="en-US" cap="none" dirty="0" err="1" smtClean="0">
                <a:sym typeface="Wingdings"/>
              </a:rPr>
              <a:t>pp</a:t>
            </a:r>
            <a:r>
              <a:rPr lang="en-US" cap="none" dirty="0" smtClean="0">
                <a:sym typeface="Wingdings"/>
              </a:rPr>
              <a:t> </a:t>
            </a:r>
            <a:r>
              <a:rPr lang="en-US" cap="none" dirty="0" err="1" smtClean="0">
                <a:sym typeface="Wingdings"/>
              </a:rPr>
              <a:t>e</a:t>
            </a:r>
            <a:r>
              <a:rPr lang="en-US" cap="none" baseline="30000" dirty="0" err="1" smtClean="0">
                <a:sym typeface="Wingdings"/>
              </a:rPr>
              <a:t>+</a:t>
            </a:r>
            <a:r>
              <a:rPr lang="en-US" cap="none" dirty="0" err="1" smtClean="0">
                <a:sym typeface="Wingdings"/>
              </a:rPr>
              <a:t>e</a:t>
            </a:r>
            <a:r>
              <a:rPr lang="en-US" cap="none" baseline="30000" dirty="0" smtClean="0">
                <a:sym typeface="Wingdings"/>
              </a:rPr>
              <a:t>-</a:t>
            </a:r>
            <a:endParaRPr lang="en-US" baseline="30000" dirty="0"/>
          </a:p>
        </p:txBody>
      </p:sp>
      <p:pic>
        <p:nvPicPr>
          <p:cNvPr id="26" name="Picture 25" descr="pp_excl_ckt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6" y="1273246"/>
            <a:ext cx="3672408" cy="3366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alpha val="43000"/>
              </a:schemeClr>
            </a:outerShdw>
          </a:effectLst>
        </p:spPr>
      </p:pic>
      <p:sp>
        <p:nvSpPr>
          <p:cNvPr id="32" name="Content Placeholder 2"/>
          <p:cNvSpPr>
            <a:spLocks noGrp="1"/>
          </p:cNvSpPr>
          <p:nvPr>
            <p:ph sz="quarter" idx="14"/>
          </p:nvPr>
        </p:nvSpPr>
        <p:spPr>
          <a:xfrm>
            <a:off x="660401" y="5099066"/>
            <a:ext cx="3916768" cy="15702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Significant </a:t>
            </a:r>
            <a:r>
              <a:rPr lang="en-US" sz="1600" dirty="0"/>
              <a:t>contribution from higher (than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) </a:t>
            </a:r>
            <a:r>
              <a:rPr lang="en-US" sz="1600" dirty="0"/>
              <a:t>mass </a:t>
            </a:r>
            <a:r>
              <a:rPr lang="en-US" sz="1600" dirty="0" smtClean="0"/>
              <a:t>resonances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sz="1600" dirty="0" smtClean="0"/>
              <a:t>fixed </a:t>
            </a:r>
            <a:r>
              <a:rPr lang="en-US" sz="1600" dirty="0"/>
              <a:t>through decomposition of the exclusive </a:t>
            </a: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dirty="0"/>
              <a:t> production: pp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pp</a:t>
            </a: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baseline="30000" dirty="0"/>
              <a:t>0</a:t>
            </a:r>
            <a:r>
              <a:rPr lang="en-US" sz="1600" dirty="0"/>
              <a:t> and </a:t>
            </a:r>
            <a:r>
              <a:rPr lang="en-US" sz="1600" dirty="0" err="1"/>
              <a:t>np→np</a:t>
            </a:r>
            <a:r>
              <a:rPr lang="en-US" sz="1600" dirty="0" err="1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584377" y="2981270"/>
            <a:ext cx="31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05771" y="903914"/>
            <a:ext cx="2225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Arial Narrow"/>
                <a:cs typeface="Arial Narrow"/>
              </a:rPr>
              <a:t> line shape in </a:t>
            </a:r>
            <a:r>
              <a:rPr lang="en-US" dirty="0" err="1" smtClean="0">
                <a:latin typeface="Arial Narrow"/>
                <a:cs typeface="Arial Narrow"/>
              </a:rPr>
              <a:t>pp</a:t>
            </a:r>
            <a:endParaRPr lang="en-US" baseline="30000" dirty="0"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686" y="960983"/>
            <a:ext cx="3840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smtClean="0">
                <a:solidFill>
                  <a:srgbClr val="BFBFBF"/>
                </a:solidFill>
              </a:rPr>
              <a:t>HADES </a:t>
            </a:r>
            <a:r>
              <a:rPr lang="tr-TR" sz="1400" i="1" dirty="0" err="1" smtClean="0">
                <a:solidFill>
                  <a:srgbClr val="BFBFBF"/>
                </a:solidFill>
              </a:rPr>
              <a:t>Collab</a:t>
            </a:r>
            <a:r>
              <a:rPr lang="tr-TR" sz="1400" i="1" dirty="0" smtClean="0">
                <a:solidFill>
                  <a:srgbClr val="BFBFBF"/>
                </a:solidFill>
              </a:rPr>
              <a:t>.: </a:t>
            </a:r>
            <a:r>
              <a:rPr lang="tr-TR" sz="1400" i="1" dirty="0" err="1" smtClean="0">
                <a:solidFill>
                  <a:srgbClr val="BFBFBF"/>
                </a:solidFill>
              </a:rPr>
              <a:t>Eur</a:t>
            </a:r>
            <a:r>
              <a:rPr lang="tr-TR" sz="1400" i="1" dirty="0">
                <a:solidFill>
                  <a:srgbClr val="BFBFBF"/>
                </a:solidFill>
              </a:rPr>
              <a:t>. </a:t>
            </a:r>
            <a:r>
              <a:rPr lang="tr-TR" sz="1400" i="1" dirty="0" err="1">
                <a:solidFill>
                  <a:srgbClr val="BFBFBF"/>
                </a:solidFill>
              </a:rPr>
              <a:t>Phys</a:t>
            </a:r>
            <a:r>
              <a:rPr lang="tr-TR" sz="1400" i="1" dirty="0">
                <a:solidFill>
                  <a:srgbClr val="BFBFBF"/>
                </a:solidFill>
              </a:rPr>
              <a:t>. J. A (2014) 50: 82</a:t>
            </a:r>
            <a:endParaRPr lang="en-US" sz="1400" i="1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239" y="3697287"/>
            <a:ext cx="269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 assumes no </a:t>
            </a:r>
            <a:r>
              <a:rPr lang="en-US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Symbol" charset="2"/>
                <a:cs typeface="Symbol" charset="2"/>
              </a:rPr>
              <a:t>r </a:t>
            </a:r>
            <a:r>
              <a:rPr lang="en-US" sz="14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contribut</a:t>
            </a:r>
            <a:r>
              <a:rPr lang="en-US" sz="14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  <a:endParaRPr lang="en-US" sz="1400" b="1" dirty="0">
              <a:solidFill>
                <a:schemeClr val="bg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5466837" y="5099066"/>
            <a:ext cx="3778763" cy="13681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  <a:t>In</a:t>
            </a:r>
            <a:r>
              <a:rPr lang="en-US" sz="2000" dirty="0">
                <a:solidFill>
                  <a:srgbClr val="38FF72"/>
                </a:solidFill>
                <a:latin typeface="Arial Narrow"/>
                <a:cs typeface="Arial Narrow"/>
              </a:rPr>
              <a:t>-medium </a:t>
            </a:r>
            <a:r>
              <a:rPr lang="en-US" sz="2000" dirty="0">
                <a:solidFill>
                  <a:srgbClr val="38FF72"/>
                </a:solidFill>
                <a:latin typeface="Symbol" charset="2"/>
                <a:cs typeface="Symbol" charset="2"/>
              </a:rPr>
              <a:t>r</a:t>
            </a:r>
            <a:r>
              <a:rPr lang="en-US" sz="2000" dirty="0">
                <a:solidFill>
                  <a:srgbClr val="38FF72"/>
                </a:solidFill>
                <a:latin typeface="Arial Narrow"/>
                <a:cs typeface="Arial Narrow"/>
              </a:rPr>
              <a:t>-line shape not settled before </a:t>
            </a:r>
            <a:r>
              <a:rPr lang="en-US" sz="2000" dirty="0" err="1">
                <a:solidFill>
                  <a:srgbClr val="38FF72"/>
                </a:solidFill>
                <a:latin typeface="Arial Narrow"/>
                <a:cs typeface="Arial Narrow"/>
              </a:rPr>
              <a:t>pp</a:t>
            </a:r>
            <a:r>
              <a:rPr lang="en-US" sz="2000" dirty="0">
                <a:solidFill>
                  <a:srgbClr val="38FF72"/>
                </a:solidFill>
                <a:latin typeface="Arial Narrow"/>
                <a:cs typeface="Arial Narrow"/>
              </a:rPr>
              <a:t> reference </a:t>
            </a:r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  <a:t>spectrum</a:t>
            </a:r>
            <a:b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</a:br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  <a:t>fully understood!</a:t>
            </a:r>
            <a:endParaRPr lang="en-US" sz="2000" dirty="0">
              <a:solidFill>
                <a:srgbClr val="38FF72"/>
              </a:solidFill>
              <a:latin typeface="Arial Narrow"/>
              <a:cs typeface="Arial Narrow"/>
            </a:endParaRPr>
          </a:p>
          <a:p>
            <a:pPr algn="r"/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335" y="577203"/>
            <a:ext cx="7198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”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if you are out to describe the truth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, leave 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elegance to the tailor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” (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rPr>
              <a:t>A. Einstein)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1088"/>
            <a:ext cx="9906000" cy="1642312"/>
          </a:xfrm>
        </p:spPr>
        <p:txBody>
          <a:bodyPr/>
          <a:lstStyle/>
          <a:p>
            <a:pPr algn="ctr"/>
            <a:r>
              <a:rPr lang="en-US" dirty="0" smtClean="0"/>
              <a:t>nuclear </a:t>
            </a:r>
            <a:r>
              <a:rPr lang="en-US" dirty="0"/>
              <a:t>equation-of-</a:t>
            </a:r>
            <a:r>
              <a:rPr lang="en-US" dirty="0" smtClean="0"/>
              <a:t>state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symmetry energy with hades?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 Narrow"/>
              </a:rPr>
              <a:t>Access </a:t>
            </a:r>
            <a:r>
              <a:rPr lang="en-US" dirty="0">
                <a:cs typeface="Arial Narrow"/>
              </a:rPr>
              <a:t>to </a:t>
            </a:r>
            <a:r>
              <a:rPr lang="en-US" dirty="0" err="1">
                <a:cs typeface="Arial Narrow"/>
              </a:rPr>
              <a:t>EoS</a:t>
            </a:r>
            <a:r>
              <a:rPr lang="en-US" dirty="0">
                <a:cs typeface="Arial Narrow"/>
              </a:rPr>
              <a:t> and the symmetry energy with HIC</a:t>
            </a:r>
            <a:r>
              <a:rPr lang="en-US" dirty="0" smtClean="0">
                <a:cs typeface="Arial Narrow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8984" y="1142095"/>
            <a:ext cx="4824536" cy="3223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Narrow"/>
                <a:cs typeface="Arial Narrow"/>
              </a:rPr>
              <a:t>Probes:</a:t>
            </a:r>
          </a:p>
          <a:p>
            <a:pPr>
              <a:spcAft>
                <a:spcPts val="0"/>
              </a:spcAft>
            </a:pPr>
            <a:r>
              <a:rPr lang="en-US" dirty="0">
                <a:sym typeface="Wingdings"/>
              </a:rPr>
              <a:t>Interplay </a:t>
            </a:r>
            <a:r>
              <a:rPr lang="en-US" dirty="0" err="1">
                <a:sym typeface="Wingdings"/>
              </a:rPr>
              <a:t>EoS</a:t>
            </a:r>
            <a:r>
              <a:rPr lang="en-US" dirty="0">
                <a:sym typeface="Wingdings"/>
              </a:rPr>
              <a:t> </a:t>
            </a:r>
            <a:r>
              <a:rPr lang="en-US" dirty="0" smtClean="0">
                <a:sym typeface="Wingdings"/>
              </a:rPr>
              <a:t> K </a:t>
            </a:r>
            <a:r>
              <a:rPr lang="en-US" dirty="0">
                <a:sym typeface="Wingdings"/>
              </a:rPr>
              <a:t>potential</a:t>
            </a:r>
          </a:p>
          <a:p>
            <a:pPr lvl="1"/>
            <a:r>
              <a:rPr lang="en-US" sz="1600" dirty="0">
                <a:sym typeface="Wingdings"/>
              </a:rPr>
              <a:t>Yields, in-, out-of-plane flow</a:t>
            </a:r>
          </a:p>
          <a:p>
            <a:r>
              <a:rPr lang="en-US" dirty="0">
                <a:sym typeface="Wingdings"/>
              </a:rPr>
              <a:t>Collective flow of protons and light </a:t>
            </a:r>
            <a:r>
              <a:rPr lang="en-US" dirty="0" smtClean="0">
                <a:sym typeface="Wingdings"/>
              </a:rPr>
              <a:t>nuclei</a:t>
            </a:r>
          </a:p>
          <a:p>
            <a:endParaRPr lang="en-US" dirty="0">
              <a:sym typeface="Wingdings"/>
            </a:endParaRPr>
          </a:p>
          <a:p>
            <a:pPr>
              <a:spcAft>
                <a:spcPts val="0"/>
              </a:spcAft>
            </a:pPr>
            <a:r>
              <a:rPr lang="en-US" dirty="0" smtClean="0"/>
              <a:t>Far sub-threshold </a:t>
            </a:r>
            <a:r>
              <a:rPr lang="en-US" dirty="0" err="1" smtClean="0"/>
              <a:t>kaon</a:t>
            </a:r>
            <a:r>
              <a:rPr lang="en-US" dirty="0" smtClean="0"/>
              <a:t> production</a:t>
            </a:r>
          </a:p>
          <a:p>
            <a:pPr lvl="1"/>
            <a:r>
              <a:rPr lang="en-US" sz="1600" dirty="0" smtClean="0"/>
              <a:t>Differential analysis of </a:t>
            </a:r>
            <a:r>
              <a:rPr lang="en-US" sz="1600" dirty="0"/>
              <a:t>K</a:t>
            </a:r>
            <a:r>
              <a:rPr lang="en-US" sz="1600" baseline="30000" dirty="0"/>
              <a:t>0</a:t>
            </a:r>
            <a:r>
              <a:rPr lang="en-US" sz="1600" baseline="-25000" dirty="0"/>
              <a:t>s</a:t>
            </a:r>
            <a:r>
              <a:rPr lang="en-US" sz="1600" dirty="0"/>
              <a:t>/K</a:t>
            </a:r>
            <a:r>
              <a:rPr lang="en-US" sz="1600" baseline="30000" dirty="0" smtClean="0"/>
              <a:t>+</a:t>
            </a:r>
            <a:r>
              <a:rPr lang="en-US" sz="1600" baseline="-25000" dirty="0" smtClean="0"/>
              <a:t>,</a:t>
            </a:r>
            <a:r>
              <a:rPr lang="en-US" sz="1600" baseline="-25000" dirty="0"/>
              <a:t> </a:t>
            </a:r>
            <a:r>
              <a:rPr lang="en-US" sz="1600" dirty="0" smtClean="0"/>
              <a:t>K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/</a:t>
            </a:r>
            <a:r>
              <a:rPr lang="en-US" sz="1600" dirty="0"/>
              <a:t>K</a:t>
            </a:r>
            <a:r>
              <a:rPr lang="en-US" sz="1600" baseline="30000" dirty="0" smtClean="0"/>
              <a:t>+</a:t>
            </a:r>
            <a:endParaRPr lang="en-US" sz="1600" baseline="30000" dirty="0"/>
          </a:p>
          <a:p>
            <a:r>
              <a:rPr lang="en-US" dirty="0">
                <a:latin typeface="Symbol" charset="2"/>
                <a:cs typeface="Symbol" charset="2"/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, dileptons and photon production are very sensitive to N/Z ratio of fireball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614" y="1482520"/>
            <a:ext cx="3270274" cy="300511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Bild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934" y="1522829"/>
            <a:ext cx="3081191" cy="2964805"/>
          </a:xfrm>
          <a:prstGeom prst="rect">
            <a:avLst/>
          </a:prstGeom>
        </p:spPr>
      </p:pic>
      <p:cxnSp>
        <p:nvCxnSpPr>
          <p:cNvPr id="11" name="Gerade Verbindung mit Pfeil 36"/>
          <p:cNvCxnSpPr/>
          <p:nvPr/>
        </p:nvCxnSpPr>
        <p:spPr>
          <a:xfrm rot="5400000">
            <a:off x="1348218" y="2881829"/>
            <a:ext cx="2274023" cy="1588"/>
          </a:xfrm>
          <a:prstGeom prst="straightConnector1">
            <a:avLst/>
          </a:prstGeom>
          <a:ln w="12700" cmpd="sng">
            <a:solidFill>
              <a:srgbClr val="008000"/>
            </a:solidFill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37"/>
          <p:cNvSpPr/>
          <p:nvPr/>
        </p:nvSpPr>
        <p:spPr>
          <a:xfrm>
            <a:off x="2561359" y="2414575"/>
            <a:ext cx="116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6100"/>
                </a:solidFill>
                <a:latin typeface="Arial"/>
                <a:cs typeface="Arial"/>
              </a:rPr>
              <a:t>10 – 20%</a:t>
            </a:r>
            <a:endParaRPr lang="en-US" b="1" dirty="0">
              <a:solidFill>
                <a:srgbClr val="006100"/>
              </a:solidFill>
              <a:latin typeface="Arial"/>
              <a:cs typeface="Arial"/>
            </a:endParaRPr>
          </a:p>
        </p:txBody>
      </p:sp>
      <p:sp>
        <p:nvSpPr>
          <p:cNvPr id="13" name="Rechteck 41"/>
          <p:cNvSpPr/>
          <p:nvPr/>
        </p:nvSpPr>
        <p:spPr>
          <a:xfrm>
            <a:off x="56456" y="5797713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G.E Brown</a:t>
            </a:r>
            <a:r>
              <a:rPr lang="de-DE" sz="12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 al., 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Nucl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Phys. A 567 (1994) 937</a:t>
            </a:r>
          </a:p>
          <a:p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T. 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Waas</a:t>
            </a:r>
            <a:r>
              <a:rPr lang="de-DE" sz="12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 al., Phys. 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Lett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B 379 (1996) 34</a:t>
            </a:r>
          </a:p>
          <a:p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J. Schaffner-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Bielich</a:t>
            </a:r>
            <a:r>
              <a:rPr lang="de-DE" sz="12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 al., 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Nucl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Phys. A 625 (1997)</a:t>
            </a:r>
          </a:p>
          <a:p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C. Fuchs, Prog. Part. </a:t>
            </a:r>
            <a:r>
              <a:rPr lang="de-DE" sz="12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Nucl</a:t>
            </a:r>
            <a:r>
              <a:rPr lang="de-DE" sz="12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Phys. 56:1-103,2006</a:t>
            </a:r>
            <a:endParaRPr lang="de-DE" sz="12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1200" i="1" dirty="0" err="1">
                <a:solidFill>
                  <a:schemeClr val="tx1">
                    <a:lumMod val="75000"/>
                  </a:schemeClr>
                </a:solidFill>
              </a:rPr>
              <a:t>Zhi</a:t>
            </a:r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-Gang Xiao et al.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, arXiv</a:t>
            </a:r>
            <a:r>
              <a:rPr lang="en-US" sz="1200" i="1" dirty="0">
                <a:solidFill>
                  <a:schemeClr val="tx1">
                    <a:lumMod val="75000"/>
                  </a:schemeClr>
                </a:solidFill>
              </a:rPr>
              <a:t>:1312.5790v1.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pdf</a:t>
            </a:r>
            <a:endParaRPr lang="en-US" sz="1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746" y="1124744"/>
            <a:ext cx="3797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K</a:t>
            </a:r>
            <a:r>
              <a:rPr lang="en-US" sz="1600" baseline="30000" dirty="0">
                <a:latin typeface="Arial Narrow"/>
                <a:cs typeface="Arial Narrow"/>
              </a:rPr>
              <a:t>+</a:t>
            </a:r>
            <a:r>
              <a:rPr lang="en-US" sz="1600" dirty="0">
                <a:latin typeface="Arial Narrow"/>
                <a:cs typeface="Arial Narrow"/>
              </a:rPr>
              <a:t> and K</a:t>
            </a:r>
            <a:r>
              <a:rPr lang="en-US" sz="1600" baseline="30000" dirty="0">
                <a:latin typeface="Arial Narrow"/>
                <a:cs typeface="Arial Narrow"/>
              </a:rPr>
              <a:t>-</a:t>
            </a:r>
            <a:r>
              <a:rPr lang="en-US" sz="1600" dirty="0">
                <a:latin typeface="Arial Narrow"/>
                <a:cs typeface="Arial Narrow"/>
              </a:rPr>
              <a:t>  mass splitting </a:t>
            </a:r>
            <a:r>
              <a:rPr lang="en-US" sz="1600" dirty="0" smtClean="0">
                <a:latin typeface="Arial Narrow"/>
                <a:cs typeface="Arial Narrow"/>
              </a:rPr>
              <a:t>due to vector potential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3352" y="512960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38FF72"/>
              </a:buClr>
              <a:buFont typeface="Wingdings" charset="2"/>
              <a:buChar char="ü"/>
            </a:pPr>
            <a:r>
              <a:rPr lang="en-US" i="1" dirty="0">
                <a:solidFill>
                  <a:srgbClr val="38FF72"/>
                </a:solidFill>
                <a:sym typeface="Wingdings"/>
              </a:rPr>
              <a:t>… in </a:t>
            </a:r>
            <a:r>
              <a:rPr lang="en-US" i="1" dirty="0" err="1">
                <a:solidFill>
                  <a:srgbClr val="38FF72"/>
                </a:solidFill>
                <a:sym typeface="Wingdings"/>
              </a:rPr>
              <a:t>isospin</a:t>
            </a:r>
            <a:r>
              <a:rPr lang="en-US" i="1" dirty="0">
                <a:solidFill>
                  <a:srgbClr val="38FF72"/>
                </a:solidFill>
                <a:sym typeface="Wingdings"/>
              </a:rPr>
              <a:t> asymmetric systems</a:t>
            </a:r>
          </a:p>
          <a:p>
            <a:pPr>
              <a:buClr>
                <a:srgbClr val="38FF72"/>
              </a:buClr>
              <a:buFont typeface="Wingdings" charset="2"/>
              <a:buChar char="ü"/>
            </a:pPr>
            <a:r>
              <a:rPr lang="en-US" i="1" dirty="0">
                <a:solidFill>
                  <a:srgbClr val="38FF72"/>
                </a:solidFill>
                <a:sym typeface="Wingdings"/>
              </a:rPr>
              <a:t>and central collisions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4488" y="3573016"/>
            <a:ext cx="3528000" cy="273630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880" y="874090"/>
            <a:ext cx="3528000" cy="249414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16632"/>
            <a:ext cx="9422740" cy="432048"/>
          </a:xfrm>
        </p:spPr>
        <p:txBody>
          <a:bodyPr/>
          <a:lstStyle/>
          <a:p>
            <a:r>
              <a:rPr lang="en-US" dirty="0" err="1"/>
              <a:t>Kaon</a:t>
            </a:r>
            <a:r>
              <a:rPr lang="en-US" dirty="0"/>
              <a:t> production and propagation mechanism in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8984" y="1006476"/>
            <a:ext cx="4774661" cy="458508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Extraction of a strengths of the potential by means of microscopic transport </a:t>
            </a:r>
            <a:r>
              <a:rPr lang="en-US" dirty="0" smtClean="0"/>
              <a:t>model</a:t>
            </a:r>
          </a:p>
          <a:p>
            <a:pPr lvl="1"/>
            <a:r>
              <a:rPr lang="en-US" sz="1600" dirty="0" err="1" smtClean="0"/>
              <a:t>pA</a:t>
            </a:r>
            <a:r>
              <a:rPr lang="en-US" sz="1600" dirty="0" smtClean="0"/>
              <a:t> consistent with AA!</a:t>
            </a:r>
          </a:p>
          <a:p>
            <a:pPr lvl="1"/>
            <a:r>
              <a:rPr lang="en-US" sz="1600" dirty="0" smtClean="0">
                <a:sym typeface="Wingdings"/>
              </a:rPr>
              <a:t>Data support in-medium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/>
              <a:t>repulsive vector </a:t>
            </a:r>
            <a:r>
              <a:rPr lang="en-US" sz="1600" dirty="0"/>
              <a:t>K</a:t>
            </a:r>
            <a:r>
              <a:rPr lang="en-US" sz="1600" baseline="30000" dirty="0"/>
              <a:t>0</a:t>
            </a:r>
            <a:r>
              <a:rPr lang="en-US" sz="1600" dirty="0"/>
              <a:t> potential </a:t>
            </a:r>
            <a:r>
              <a:rPr lang="en-US" sz="1600" dirty="0" smtClean="0">
                <a:latin typeface="Helvetica"/>
                <a:cs typeface="Helvetica"/>
              </a:rPr>
              <a:t>~</a:t>
            </a:r>
            <a:r>
              <a:rPr lang="en-US" sz="1600" dirty="0" smtClean="0"/>
              <a:t>40 MeV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12" y="1158608"/>
            <a:ext cx="3009114" cy="2198384"/>
          </a:xfrm>
          <a:prstGeom prst="rect">
            <a:avLst/>
          </a:prstGeom>
        </p:spPr>
      </p:pic>
      <p:grpSp>
        <p:nvGrpSpPr>
          <p:cNvPr id="8" name="Gruppierung 46"/>
          <p:cNvGrpSpPr/>
          <p:nvPr/>
        </p:nvGrpSpPr>
        <p:grpSpPr>
          <a:xfrm>
            <a:off x="695603" y="3717032"/>
            <a:ext cx="2889637" cy="2549624"/>
            <a:chOff x="6826076" y="838200"/>
            <a:chExt cx="3079925" cy="2709013"/>
          </a:xfrm>
        </p:grpSpPr>
        <p:pic>
          <p:nvPicPr>
            <p:cNvPr id="9" name="Bild 4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26076" y="838200"/>
              <a:ext cx="3061780" cy="2298788"/>
            </a:xfrm>
            <a:prstGeom prst="rect">
              <a:avLst/>
            </a:prstGeom>
          </p:spPr>
        </p:pic>
        <p:pic>
          <p:nvPicPr>
            <p:cNvPr id="10" name="Bild 4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4220" y="3029857"/>
              <a:ext cx="3061781" cy="517356"/>
            </a:xfrm>
            <a:prstGeom prst="rect">
              <a:avLst/>
            </a:prstGeom>
          </p:spPr>
        </p:pic>
      </p:grpSp>
      <p:sp>
        <p:nvSpPr>
          <p:cNvPr id="12" name="Rechteck 100"/>
          <p:cNvSpPr/>
          <p:nvPr/>
        </p:nvSpPr>
        <p:spPr>
          <a:xfrm>
            <a:off x="333641" y="3522494"/>
            <a:ext cx="2231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Ar+KCl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1.76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GeV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/u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hteck 100"/>
          <p:cNvSpPr/>
          <p:nvPr/>
        </p:nvSpPr>
        <p:spPr>
          <a:xfrm>
            <a:off x="344488" y="836712"/>
            <a:ext cx="2333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p+Nb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3.5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GeV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Gerade Verbindung 49"/>
          <p:cNvCxnSpPr/>
          <p:nvPr/>
        </p:nvCxnSpPr>
        <p:spPr>
          <a:xfrm>
            <a:off x="1354955" y="5704175"/>
            <a:ext cx="396177" cy="1588"/>
          </a:xfrm>
          <a:prstGeom prst="line">
            <a:avLst/>
          </a:prstGeom>
          <a:ln w="88900">
            <a:solidFill>
              <a:srgbClr val="38FF72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58"/>
          <p:cNvSpPr/>
          <p:nvPr/>
        </p:nvSpPr>
        <p:spPr>
          <a:xfrm>
            <a:off x="541498" y="6309320"/>
            <a:ext cx="30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8FF72"/>
                </a:solidFill>
                <a:latin typeface="Arial Narrow"/>
                <a:cs typeface="Arial Narrow"/>
              </a:rPr>
              <a:t>p</a:t>
            </a:r>
            <a:r>
              <a:rPr lang="en-US" sz="2000" baseline="-25000" dirty="0" err="1" smtClean="0">
                <a:solidFill>
                  <a:srgbClr val="38FF72"/>
                </a:solidFill>
                <a:latin typeface="Arial Narrow"/>
                <a:cs typeface="Arial Narrow"/>
              </a:rPr>
              <a:t>t</a:t>
            </a:r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  <a:t> coverage down to 50 MeV/c</a:t>
            </a:r>
            <a:endParaRPr lang="en-US" sz="2000" dirty="0">
              <a:solidFill>
                <a:srgbClr val="38FF72"/>
              </a:solidFill>
              <a:latin typeface="Arial Narrow"/>
              <a:cs typeface="Arial Narrow"/>
            </a:endParaRPr>
          </a:p>
        </p:txBody>
      </p:sp>
      <p:cxnSp>
        <p:nvCxnSpPr>
          <p:cNvPr id="16" name="Gerade Verbindung mit Pfeil 59"/>
          <p:cNvCxnSpPr/>
          <p:nvPr/>
        </p:nvCxnSpPr>
        <p:spPr>
          <a:xfrm flipH="1">
            <a:off x="1208584" y="5813506"/>
            <a:ext cx="391152" cy="495814"/>
          </a:xfrm>
          <a:prstGeom prst="straightConnector1">
            <a:avLst/>
          </a:prstGeom>
          <a:ln w="25400" cmpd="dbl">
            <a:solidFill>
              <a:srgbClr val="38FF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57"/>
          <p:cNvSpPr/>
          <p:nvPr/>
        </p:nvSpPr>
        <p:spPr>
          <a:xfrm>
            <a:off x="4232920" y="3573016"/>
            <a:ext cx="402428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13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+Nb</a:t>
            </a:r>
            <a: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submitted to PRC</a:t>
            </a:r>
            <a:b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13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GiBUU</a:t>
            </a:r>
            <a: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J. Weil et. </a:t>
            </a:r>
            <a:r>
              <a:rPr lang="en-US" sz="13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l., </a:t>
            </a:r>
            <a:r>
              <a:rPr lang="tr-TR" sz="1300" i="1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Eur</a:t>
            </a:r>
            <a:r>
              <a:rPr lang="tr-TR" sz="13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tr-TR" sz="1300" i="1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Phys</a:t>
            </a:r>
            <a:r>
              <a:rPr lang="tr-TR" sz="1300" i="1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. J. A </a:t>
            </a:r>
            <a:r>
              <a:rPr lang="tr-TR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48:111, 2012</a:t>
            </a:r>
            <a:endParaRPr lang="en-US" sz="13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13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13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Ar+KCl</a:t>
            </a:r>
            <a: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Phys.Rev.C82:044907,2009</a:t>
            </a:r>
            <a:b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IQMD </a:t>
            </a:r>
            <a:r>
              <a:rPr lang="de-DE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C. </a:t>
            </a:r>
            <a:r>
              <a:rPr lang="de-DE" sz="13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Hartnack</a:t>
            </a:r>
            <a:r>
              <a:rPr lang="de-DE" sz="13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et al.,, Eur.Phys.J.A1:151, 1998</a:t>
            </a:r>
            <a:endParaRPr lang="en-US" sz="13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6736" y="164157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8F0FF"/>
                </a:solidFill>
                <a:latin typeface="Symbol" charset="2"/>
                <a:cs typeface="Symbol" charset="2"/>
              </a:rPr>
              <a:t>-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w/o pot</a:t>
            </a:r>
          </a:p>
          <a:p>
            <a:r>
              <a:rPr lang="en-US" sz="1200" b="1" dirty="0" smtClean="0">
                <a:solidFill>
                  <a:srgbClr val="6149FF"/>
                </a:solidFill>
                <a:latin typeface="Symbol" charset="2"/>
                <a:cs typeface="Symbol" charset="2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ith pot</a:t>
            </a:r>
            <a:endParaRPr lang="en-US" sz="1200" dirty="0" smtClean="0">
              <a:solidFill>
                <a:srgbClr val="6149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136" y="48691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0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feld 21"/>
          <p:cNvSpPr txBox="1"/>
          <p:nvPr/>
        </p:nvSpPr>
        <p:spPr>
          <a:xfrm>
            <a:off x="5009613" y="5285521"/>
            <a:ext cx="48963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+ Various aspects of </a:t>
            </a:r>
            <a:r>
              <a:rPr lang="en-US" sz="1600" i="1" dirty="0" smtClean="0"/>
              <a:t>hyperon</a:t>
            </a:r>
            <a:br>
              <a:rPr lang="en-US" sz="1600" i="1" dirty="0" smtClean="0"/>
            </a:br>
            <a:r>
              <a:rPr lang="en-US" sz="1600" i="1" dirty="0" smtClean="0"/>
              <a:t>	(</a:t>
            </a:r>
            <a:r>
              <a:rPr lang="en-US" sz="1600" i="1" dirty="0">
                <a:latin typeface="Symbol" charset="2"/>
                <a:cs typeface="Symbol" charset="2"/>
              </a:rPr>
              <a:t>L</a:t>
            </a:r>
            <a:r>
              <a:rPr lang="en-US" sz="1600" i="1" dirty="0" smtClean="0"/>
              <a:t>(</a:t>
            </a:r>
            <a:r>
              <a:rPr lang="en-US" sz="1600" i="1" dirty="0"/>
              <a:t>1405), </a:t>
            </a:r>
            <a:r>
              <a:rPr lang="en-US" sz="1600" i="1" dirty="0" err="1" smtClean="0"/>
              <a:t>Σ</a:t>
            </a:r>
            <a:r>
              <a:rPr lang="en-US" sz="1600" i="1" dirty="0" smtClean="0"/>
              <a:t>(1385))</a:t>
            </a:r>
            <a:r>
              <a:rPr lang="en-US" sz="1600" i="1" dirty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physics in </a:t>
            </a:r>
            <a:r>
              <a:rPr lang="en-US" sz="1600" i="1" dirty="0" err="1" smtClean="0">
                <a:latin typeface="Arial"/>
                <a:cs typeface="Arial"/>
              </a:rPr>
              <a:t>pp</a:t>
            </a:r>
            <a:r>
              <a:rPr lang="en-US" sz="1600" i="1" dirty="0" smtClean="0">
                <a:latin typeface="Arial"/>
                <a:cs typeface="Arial"/>
              </a:rPr>
              <a:t> and AA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7016" y="6053807"/>
            <a:ext cx="270631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PDG Entry 2012</a:t>
            </a:r>
          </a:p>
          <a:p>
            <a:r>
              <a:rPr lang="el-GR" sz="1700" b="1" dirty="0">
                <a:solidFill>
                  <a:schemeClr val="bg1"/>
                </a:solidFill>
                <a:latin typeface="Arial"/>
                <a:cs typeface="Arial"/>
              </a:rPr>
              <a:t>Σ(1385)</a:t>
            </a:r>
            <a:r>
              <a:rPr lang="el-GR" sz="17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de-DE" sz="17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700" b="1" dirty="0" err="1" smtClean="0">
                <a:solidFill>
                  <a:schemeClr val="bg1"/>
                </a:solidFill>
                <a:latin typeface="Arial"/>
                <a:cs typeface="Arial"/>
              </a:rPr>
              <a:t>mass</a:t>
            </a:r>
            <a:r>
              <a:rPr lang="de-DE" sz="17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700" b="1" dirty="0" err="1" smtClean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lang="de-DE" sz="17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700" b="1" dirty="0" err="1" smtClean="0">
                <a:solidFill>
                  <a:schemeClr val="bg1"/>
                </a:solidFill>
                <a:latin typeface="Arial"/>
                <a:cs typeface="Arial"/>
              </a:rPr>
              <a:t>width</a:t>
            </a:r>
            <a:endParaRPr lang="en-US" sz="17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4982" y="21221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0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Conference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1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hiK_phiRP_pt2yo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659" y="981032"/>
            <a:ext cx="2754445" cy="2736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9" name="Picture 18" descr="phiK_phiRP_pt1yo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78" y="981032"/>
            <a:ext cx="2754445" cy="2736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Azimuthal </a:t>
            </a:r>
            <a:r>
              <a:rPr lang="en-US" dirty="0" smtClean="0"/>
              <a:t>angular distributions of </a:t>
            </a:r>
            <a:r>
              <a:rPr lang="en-US" dirty="0" err="1" smtClean="0"/>
              <a:t>Kaons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2600" y="4759501"/>
            <a:ext cx="7992888" cy="18717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Far </a:t>
            </a:r>
            <a:r>
              <a:rPr lang="en-US" dirty="0" err="1"/>
              <a:t>subthreshold</a:t>
            </a:r>
            <a:r>
              <a:rPr lang="en-US" dirty="0"/>
              <a:t> </a:t>
            </a:r>
            <a:r>
              <a:rPr lang="en-US" dirty="0" smtClean="0"/>
              <a:t>produced </a:t>
            </a:r>
            <a:r>
              <a:rPr lang="en-US" dirty="0" err="1" smtClean="0"/>
              <a:t>kaons</a:t>
            </a:r>
            <a:r>
              <a:rPr lang="en-US" dirty="0" smtClean="0"/>
              <a:t> highly </a:t>
            </a:r>
            <a:r>
              <a:rPr lang="en-US" dirty="0"/>
              <a:t>sensitive to collective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Statistics is clearly improved! </a:t>
            </a:r>
            <a:r>
              <a:rPr lang="en-US" sz="1600" i="1" dirty="0" err="1">
                <a:solidFill>
                  <a:schemeClr val="tx1">
                    <a:lumMod val="75000"/>
                  </a:schemeClr>
                </a:solidFill>
              </a:rPr>
              <a:t>KaoS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data: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Ph.D.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thesis </a:t>
            </a:r>
            <a:r>
              <a:rPr lang="en-US" sz="1600" i="1" dirty="0" err="1">
                <a:solidFill>
                  <a:schemeClr val="tx1">
                    <a:lumMod val="75000"/>
                  </a:schemeClr>
                </a:solidFill>
              </a:rPr>
              <a:t>A.Forster</a:t>
            </a:r>
            <a:endParaRPr lang="en-US" sz="1600" i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measured for the first time! </a:t>
            </a:r>
            <a:r>
              <a:rPr lang="en-US" dirty="0" smtClean="0">
                <a:sym typeface="Wingdings"/>
              </a:rPr>
              <a:t> flow analysis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38FF72"/>
                </a:solidFill>
              </a:rPr>
              <a:t>HADES data complementary to FOPI and </a:t>
            </a:r>
            <a:r>
              <a:rPr lang="en-US" i="1" dirty="0" err="1" smtClean="0">
                <a:solidFill>
                  <a:srgbClr val="38FF72"/>
                </a:solidFill>
              </a:rPr>
              <a:t>KaoS</a:t>
            </a:r>
            <a:r>
              <a:rPr lang="en-US" i="1" dirty="0" smtClean="0">
                <a:solidFill>
                  <a:srgbClr val="38FF72"/>
                </a:solidFill>
              </a:rPr>
              <a:t> results</a:t>
            </a:r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38FF72"/>
                </a:solidFill>
              </a:rPr>
              <a:t>will further constrain model calculations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776" y="2129569"/>
            <a:ext cx="4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088" y="2132856"/>
            <a:ext cx="4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K</a:t>
            </a:r>
            <a:r>
              <a:rPr lang="en-US" baseline="30000" dirty="0">
                <a:solidFill>
                  <a:schemeClr val="bg1"/>
                </a:solidFill>
                <a:latin typeface="Symbol" charset="2"/>
                <a:cs typeface="Symbol" charset="2"/>
              </a:rPr>
              <a:t>+</a:t>
            </a:r>
            <a:endParaRPr lang="en-US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530" y="3730255"/>
            <a:ext cx="557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Fitted with: </a:t>
            </a:r>
            <a:r>
              <a:rPr lang="el-GR" dirty="0" smtClean="0">
                <a:solidFill>
                  <a:srgbClr val="FF0000"/>
                </a:solidFill>
              </a:rPr>
              <a:t>f(</a:t>
            </a:r>
            <a:r>
              <a:rPr lang="de-DE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l-GR" dirty="0" smtClean="0">
                <a:solidFill>
                  <a:srgbClr val="FF0000"/>
                </a:solidFill>
              </a:rPr>
              <a:t>)=1+2</a:t>
            </a:r>
            <a:r>
              <a:rPr lang="el-GR" b="1" dirty="0" smtClean="0">
                <a:solidFill>
                  <a:srgbClr val="FF0000"/>
                </a:solidFill>
              </a:rPr>
              <a:t>v1</a:t>
            </a:r>
            <a:r>
              <a:rPr lang="de-DE" dirty="0">
                <a:solidFill>
                  <a:srgbClr val="FF0000"/>
                </a:solidFill>
              </a:rPr>
              <a:t>*</a:t>
            </a:r>
            <a:r>
              <a:rPr lang="el-GR" dirty="0" smtClean="0">
                <a:solidFill>
                  <a:srgbClr val="FF0000"/>
                </a:solidFill>
              </a:rPr>
              <a:t>cos(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r>
              <a:rPr lang="el-GR" dirty="0">
                <a:solidFill>
                  <a:srgbClr val="FF0000"/>
                </a:solidFill>
              </a:rPr>
              <a:t>+2</a:t>
            </a:r>
            <a:r>
              <a:rPr lang="el-GR" b="1" dirty="0">
                <a:solidFill>
                  <a:srgbClr val="FF0000"/>
                </a:solidFill>
              </a:rPr>
              <a:t>v2</a:t>
            </a:r>
            <a:r>
              <a:rPr lang="el-GR" dirty="0">
                <a:solidFill>
                  <a:srgbClr val="FF0000"/>
                </a:solidFill>
              </a:rPr>
              <a:t>*cos(</a:t>
            </a:r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l-GR" dirty="0" smtClean="0">
                <a:solidFill>
                  <a:srgbClr val="FF0000"/>
                </a:solidFill>
              </a:rPr>
              <a:t>))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K+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165" y="2852936"/>
            <a:ext cx="1595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HADES Preliminary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483" y="988046"/>
            <a:ext cx="3627045" cy="272898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889104" y="3717032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FOPI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collab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.,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arXiv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: 1403.1504v2 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[</a:t>
            </a:r>
            <a:r>
              <a:rPr lang="en-US" sz="1600" i="1" dirty="0" err="1">
                <a:solidFill>
                  <a:schemeClr val="tx1">
                    <a:lumMod val="75000"/>
                  </a:schemeClr>
                </a:solidFill>
              </a:rPr>
              <a:t>nucl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-ex]</a:t>
            </a:r>
          </a:p>
        </p:txBody>
      </p:sp>
      <p:sp>
        <p:nvSpPr>
          <p:cNvPr id="12" name="Rechteck 100"/>
          <p:cNvSpPr/>
          <p:nvPr/>
        </p:nvSpPr>
        <p:spPr>
          <a:xfrm>
            <a:off x="7113240" y="642478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FOPI: 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Ni+Ni</a:t>
            </a:r>
            <a:r>
              <a:rPr lang="en-US" sz="1600" b="1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1.91 </a:t>
            </a:r>
            <a:r>
              <a:rPr lang="en-US" sz="1600" b="1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GeV</a:t>
            </a:r>
            <a:endParaRPr lang="en-US" sz="1600" b="1" dirty="0"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hteck 100"/>
          <p:cNvSpPr/>
          <p:nvPr/>
        </p:nvSpPr>
        <p:spPr>
          <a:xfrm>
            <a:off x="278477" y="625601"/>
            <a:ext cx="2856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HADES: 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Au+Au</a:t>
            </a: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1.23 </a:t>
            </a:r>
            <a:r>
              <a:rPr lang="en-US" sz="1600" b="1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GeV</a:t>
            </a:r>
            <a:endParaRPr lang="en-US" sz="1600" b="1" dirty="0"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hteck 100"/>
          <p:cNvSpPr/>
          <p:nvPr/>
        </p:nvSpPr>
        <p:spPr>
          <a:xfrm>
            <a:off x="3134659" y="625601"/>
            <a:ext cx="2856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KaoS</a:t>
            </a: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Au+Au</a:t>
            </a: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 1.5 </a:t>
            </a:r>
            <a:r>
              <a:rPr lang="en-US" sz="1600" b="1" i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1600" b="1" dirty="0" err="1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GeV</a:t>
            </a:r>
            <a:endParaRPr lang="en-US" sz="1600" b="1" dirty="0"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on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96" y="1116179"/>
            <a:ext cx="2645717" cy="2628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7" name="Picture 16" descr="proton_v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700" y="3837206"/>
            <a:ext cx="2645717" cy="2628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6" name="Picture 15" descr="proton_v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99" y="3837206"/>
            <a:ext cx="2645717" cy="2628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pic>
        <p:nvPicPr>
          <p:cNvPr id="14" name="Picture 13" descr="proton_v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47" y="1116180"/>
            <a:ext cx="2645717" cy="2628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Flow in </a:t>
            </a:r>
            <a:r>
              <a:rPr lang="en-US" dirty="0" err="1" smtClean="0"/>
              <a:t>a</a:t>
            </a:r>
            <a:r>
              <a:rPr lang="en-US" cap="none" dirty="0" err="1" smtClean="0"/>
              <a:t>u</a:t>
            </a:r>
            <a:r>
              <a:rPr lang="en-US" dirty="0" err="1" smtClean="0"/>
              <a:t>+a</a:t>
            </a:r>
            <a:r>
              <a:rPr lang="en-US" cap="none" dirty="0" err="1" smtClean="0"/>
              <a:t>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3120" y="1052736"/>
            <a:ext cx="36004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i="1" dirty="0">
                <a:solidFill>
                  <a:srgbClr val="38FF72"/>
                </a:solidFill>
              </a:rPr>
              <a:t>Minimizes role of </a:t>
            </a:r>
            <a:r>
              <a:rPr lang="en-US" sz="1900" i="1" dirty="0" err="1">
                <a:solidFill>
                  <a:srgbClr val="38FF72"/>
                </a:solidFill>
              </a:rPr>
              <a:t>isoscalar</a:t>
            </a:r>
            <a:r>
              <a:rPr lang="en-US" sz="1900" i="1" dirty="0">
                <a:solidFill>
                  <a:srgbClr val="38FF72"/>
                </a:solidFill>
              </a:rPr>
              <a:t> part of the </a:t>
            </a:r>
            <a:r>
              <a:rPr lang="en-US" sz="1900" i="1" dirty="0" err="1" smtClean="0">
                <a:solidFill>
                  <a:srgbClr val="38FF72"/>
                </a:solidFill>
              </a:rPr>
              <a:t>EoS</a:t>
            </a:r>
            <a:r>
              <a:rPr lang="en-US" sz="1900" i="1" dirty="0" smtClean="0">
                <a:solidFill>
                  <a:srgbClr val="38FF72"/>
                </a:solidFill>
              </a:rPr>
              <a:t/>
            </a:r>
            <a:br>
              <a:rPr lang="en-US" sz="1900" i="1" dirty="0" smtClean="0">
                <a:solidFill>
                  <a:srgbClr val="38FF72"/>
                </a:solidFill>
              </a:rPr>
            </a:br>
            <a:endParaRPr lang="en-US" dirty="0" smtClean="0"/>
          </a:p>
          <a:p>
            <a:r>
              <a:rPr lang="en-US" dirty="0" smtClean="0"/>
              <a:t>High statistic measurements of proton flow components</a:t>
            </a:r>
          </a:p>
          <a:p>
            <a:r>
              <a:rPr lang="en-US" dirty="0"/>
              <a:t>v1 and v2 components are in agreement with FOPI </a:t>
            </a:r>
            <a:r>
              <a:rPr lang="en-US" dirty="0" smtClean="0"/>
              <a:t>data </a:t>
            </a:r>
            <a:r>
              <a:rPr lang="en-US" sz="1600" i="1" dirty="0" smtClean="0">
                <a:solidFill>
                  <a:srgbClr val="BFBFBF"/>
                </a:solidFill>
              </a:rPr>
              <a:t>(Open symbols: W. </a:t>
            </a:r>
            <a:r>
              <a:rPr lang="en-US" sz="1600" i="1" dirty="0" err="1" smtClean="0">
                <a:solidFill>
                  <a:srgbClr val="BFBFBF"/>
                </a:solidFill>
              </a:rPr>
              <a:t>Reisdorf</a:t>
            </a:r>
            <a:r>
              <a:rPr lang="en-US" sz="1600" i="1" dirty="0" smtClean="0">
                <a:solidFill>
                  <a:srgbClr val="BFBFBF"/>
                </a:solidFill>
              </a:rPr>
              <a:t> et. al. FOPI </a:t>
            </a:r>
            <a:r>
              <a:rPr lang="en-US" sz="1600" i="1" dirty="0" err="1" smtClean="0">
                <a:solidFill>
                  <a:srgbClr val="BFBFBF"/>
                </a:solidFill>
              </a:rPr>
              <a:t>collab</a:t>
            </a:r>
            <a:r>
              <a:rPr lang="en-US" sz="1600" i="1" dirty="0" smtClean="0">
                <a:solidFill>
                  <a:srgbClr val="BFBFBF"/>
                </a:solidFill>
              </a:rPr>
              <a:t>., </a:t>
            </a:r>
            <a:r>
              <a:rPr lang="en-US" sz="1600" i="1" dirty="0" err="1" smtClean="0">
                <a:solidFill>
                  <a:srgbClr val="BFBFBF"/>
                </a:solidFill>
              </a:rPr>
              <a:t>Nucl</a:t>
            </a:r>
            <a:r>
              <a:rPr lang="en-US" sz="1600" i="1" dirty="0">
                <a:solidFill>
                  <a:srgbClr val="BFBFBF"/>
                </a:solidFill>
              </a:rPr>
              <a:t>. Phys. A 876 (2012</a:t>
            </a:r>
            <a:r>
              <a:rPr lang="en-US" sz="1600" i="1" dirty="0" smtClean="0">
                <a:solidFill>
                  <a:srgbClr val="BFBFBF"/>
                </a:solidFill>
              </a:rPr>
              <a:t>))</a:t>
            </a:r>
          </a:p>
          <a:p>
            <a:r>
              <a:rPr lang="en-US" dirty="0" smtClean="0"/>
              <a:t>Measurements of v3 and v4 for protons, but also for d and t and light nuclei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Additional input and check for model calculations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20552" y="2060848"/>
            <a:ext cx="4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v1</a:t>
            </a:r>
            <a:endParaRPr lang="en-US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688" y="4377852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v3</a:t>
            </a:r>
            <a:endParaRPr lang="en-US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870" y="4372916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v4</a:t>
            </a:r>
            <a:endParaRPr lang="en-US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66292" y="2996952"/>
            <a:ext cx="998876" cy="360040"/>
          </a:xfrm>
          <a:prstGeom prst="straightConnector1">
            <a:avLst/>
          </a:prstGeom>
          <a:ln>
            <a:solidFill>
              <a:srgbClr val="38FF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5008" y="1340768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-v2</a:t>
            </a:r>
            <a:endParaRPr lang="en-US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5157192"/>
            <a:ext cx="9906000" cy="612000"/>
          </a:xfrm>
        </p:spPr>
        <p:txBody>
          <a:bodyPr/>
          <a:lstStyle/>
          <a:p>
            <a:pPr algn="ctr"/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hades collaboration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37" y="2204864"/>
            <a:ext cx="4681549" cy="2433768"/>
          </a:xfrm>
          <a:prstGeom prst="rect">
            <a:avLst/>
          </a:prstGeom>
        </p:spPr>
      </p:pic>
      <p:pic>
        <p:nvPicPr>
          <p:cNvPr id="8" name="Bild 5" descr="Lazslo_Fig1_had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658" y="2159001"/>
            <a:ext cx="3977806" cy="2479632"/>
          </a:xfrm>
          <a:prstGeom prst="rect">
            <a:avLst/>
          </a:prstGeom>
        </p:spPr>
      </p:pic>
      <p:sp>
        <p:nvSpPr>
          <p:cNvPr id="12" name="Rechteck 20"/>
          <p:cNvSpPr/>
          <p:nvPr/>
        </p:nvSpPr>
        <p:spPr>
          <a:xfrm>
            <a:off x="5097016" y="2159000"/>
            <a:ext cx="4368800" cy="2479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160912" y="908720"/>
            <a:ext cx="49493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Catania, Italy</a:t>
            </a:r>
          </a:p>
          <a:p>
            <a:pPr marL="742950" lvl="1" indent="-28575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Coimbra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Portugal</a:t>
            </a:r>
          </a:p>
          <a:p>
            <a:pPr marL="1200150" lvl="2" indent="-28575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Cracow,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Poland</a:t>
            </a:r>
          </a:p>
          <a:p>
            <a:pPr marL="1600200" lvl="3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GSI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Damstadt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Germany</a:t>
            </a:r>
          </a:p>
          <a:p>
            <a:pPr marL="2057400" lvl="4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TU Darmstadt, Germany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Dresden,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Germany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Dubna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Russia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Frankfurt, Germany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Giessen,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Germany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Lisboa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Portugal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München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Germany</a:t>
            </a:r>
          </a:p>
          <a:p>
            <a:pPr marL="2514600" lvl="5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Milano, Italy</a:t>
            </a:r>
          </a:p>
          <a:p>
            <a:pPr marL="2057400" lvl="4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Moscow, Russia</a:t>
            </a:r>
          </a:p>
          <a:p>
            <a:pPr marL="1600200" lvl="3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Nicosia, Cyprus</a:t>
            </a:r>
          </a:p>
          <a:p>
            <a:pPr marL="1143000" lvl="2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Orsay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France</a:t>
            </a:r>
          </a:p>
          <a:p>
            <a:pPr marL="685800" lvl="2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Rez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Czech Rep.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Arial Narrow"/>
              <a:cs typeface="Arial Narrow"/>
            </a:endParaRPr>
          </a:p>
          <a:p>
            <a:pPr marL="228600" lvl="1" indent="-228600" eaLnBrk="0" hangingPunct="0">
              <a:spcBef>
                <a:spcPct val="20000"/>
              </a:spcBef>
              <a:buFont typeface="Lucida Grande"/>
              <a:buChar char="➺"/>
            </a:pP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Santiago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de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Compostela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Arial Narrow"/>
                <a:cs typeface="Arial Narrow"/>
              </a:rPr>
              <a:t>Spain</a:t>
            </a:r>
            <a:endParaRPr lang="en-US" sz="1600" dirty="0">
              <a:solidFill>
                <a:schemeClr val="tx1">
                  <a:lumMod val="9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6" name="Bild 3" descr="hades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40" y="356632"/>
            <a:ext cx="1738524" cy="1420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363" y="5013176"/>
            <a:ext cx="1994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18 institution partners</a:t>
            </a:r>
          </a:p>
          <a:p>
            <a:r>
              <a:rPr lang="en-US" dirty="0">
                <a:latin typeface="Helvetica"/>
                <a:cs typeface="Helvetica"/>
              </a:rPr>
              <a:t>~</a:t>
            </a:r>
            <a:r>
              <a:rPr lang="en-US" dirty="0" smtClean="0">
                <a:latin typeface="Arial Narrow"/>
                <a:cs typeface="Arial Narrow"/>
              </a:rPr>
              <a:t>100 collaborators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0588" y="908720"/>
            <a:ext cx="620246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2" lvl="1" indent="-342900" eaLnBrk="1" hangingPunct="1">
              <a:buFont typeface="+mj-ea"/>
              <a:buAutoNum type="circleNumDbPlain"/>
              <a:defRPr/>
            </a:pPr>
            <a:r>
              <a:rPr lang="en-GB" altLang="de-DE" sz="1700" dirty="0" smtClean="0"/>
              <a:t>CMB</a:t>
            </a:r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354012" lvl="1" eaLnBrk="1" hangingPunct="1"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r>
              <a:rPr lang="en-GB" altLang="de-DE" sz="1700" dirty="0" smtClean="0"/>
              <a:t>Large-scale structures in the universe (galaxies, clusters of galaxies). In particular orbital velocity profiles of galaxies</a:t>
            </a:r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r>
              <a:rPr lang="en-GB" altLang="de-DE" sz="1700" dirty="0" smtClean="0"/>
              <a:t>Also, hints from comic ray spectrum</a:t>
            </a:r>
            <a:br>
              <a:rPr lang="en-GB" altLang="de-DE" sz="1700" dirty="0" smtClean="0"/>
            </a:br>
            <a:r>
              <a:rPr lang="en-GB" altLang="de-DE" sz="1700" dirty="0" smtClean="0"/>
              <a:t>(e</a:t>
            </a:r>
            <a:r>
              <a:rPr lang="en-GB" altLang="de-DE" sz="1700" baseline="30000" dirty="0" smtClean="0"/>
              <a:t>+</a:t>
            </a:r>
            <a:r>
              <a:rPr lang="en-GB" altLang="de-DE" sz="1700" dirty="0" smtClean="0"/>
              <a:t>/e</a:t>
            </a:r>
            <a:r>
              <a:rPr lang="en-GB" altLang="de-DE" sz="1700" baseline="30000" dirty="0" smtClean="0"/>
              <a:t>-</a:t>
            </a:r>
            <a:r>
              <a:rPr lang="en-GB" altLang="de-DE" sz="1700" dirty="0" smtClean="0"/>
              <a:t> excess  &gt; 10 </a:t>
            </a:r>
            <a:r>
              <a:rPr lang="en-GB" altLang="de-DE" sz="1700" dirty="0" err="1" smtClean="0"/>
              <a:t>GeV</a:t>
            </a:r>
            <a:r>
              <a:rPr lang="en-GB" altLang="de-DE" sz="1700" dirty="0" smtClean="0"/>
              <a:t>, 511 </a:t>
            </a:r>
            <a:r>
              <a:rPr lang="en-GB" altLang="de-DE" sz="1700" dirty="0" err="1" smtClean="0"/>
              <a:t>keV</a:t>
            </a:r>
            <a:r>
              <a:rPr lang="en-GB" altLang="de-DE" sz="1700" dirty="0" smtClean="0"/>
              <a:t> line)</a:t>
            </a:r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sz="1700" dirty="0" smtClean="0"/>
          </a:p>
          <a:p>
            <a:pPr marL="696912" lvl="1" indent="-342900">
              <a:buFont typeface="+mj-ea"/>
              <a:buAutoNum type="circleNumDbPlain"/>
              <a:defRPr/>
            </a:pPr>
            <a:r>
              <a:rPr lang="en-US" sz="1600" dirty="0" err="1" smtClean="0"/>
              <a:t>Muon</a:t>
            </a:r>
            <a:r>
              <a:rPr lang="en-US" sz="1600" dirty="0" smtClean="0"/>
              <a:t> </a:t>
            </a:r>
            <a:r>
              <a:rPr lang="en-US" sz="1600" dirty="0"/>
              <a:t>g-2 anomaly</a:t>
            </a:r>
          </a:p>
          <a:p>
            <a:pPr marL="354012" lvl="1" eaLnBrk="1" hangingPunct="1">
              <a:defRPr/>
            </a:pPr>
            <a:r>
              <a:rPr lang="en-GB" altLang="de-DE" sz="1700" dirty="0" smtClean="0"/>
              <a:t> </a:t>
            </a:r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dirty="0" smtClean="0"/>
          </a:p>
          <a:p>
            <a:pPr marL="696912" lvl="1" indent="-342900" eaLnBrk="1" hangingPunct="1">
              <a:buFont typeface="+mj-ea"/>
              <a:buAutoNum type="circleNumDbPlain"/>
              <a:defRPr/>
            </a:pPr>
            <a:endParaRPr lang="en-GB" altLang="de-DE" dirty="0" smtClean="0"/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in the Universe : observations</a:t>
            </a:r>
            <a:endParaRPr lang="en-US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44606"/>
              </p:ext>
            </p:extLst>
          </p:nvPr>
        </p:nvGraphicFramePr>
        <p:xfrm>
          <a:off x="6408712" y="847372"/>
          <a:ext cx="2476440" cy="155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696744" y="1106159"/>
            <a:ext cx="1721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Arial Narrow"/>
                <a:cs typeface="Arial Narrow"/>
              </a:rPr>
              <a:t>dark</a:t>
            </a:r>
            <a:r>
              <a:rPr lang="de-DE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 Narrow"/>
                <a:cs typeface="Arial Narrow"/>
              </a:rPr>
              <a:t>energy</a:t>
            </a:r>
            <a:r>
              <a:rPr lang="de-DE" dirty="0" smtClean="0">
                <a:solidFill>
                  <a:schemeClr val="bg1"/>
                </a:solidFill>
                <a:latin typeface="Arial Narrow"/>
                <a:cs typeface="Arial Narrow"/>
              </a:rPr>
              <a:t>: 74%</a:t>
            </a:r>
            <a:endParaRPr lang="de-DE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992888" y="1484784"/>
            <a:ext cx="1784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B7A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3B7AB"/>
                </a:solidFill>
                <a:latin typeface="Arial Narrow"/>
                <a:cs typeface="Arial Narrow"/>
              </a:rPr>
              <a:t>d</a:t>
            </a:r>
            <a:r>
              <a:rPr lang="de-DE" dirty="0" err="1" smtClean="0">
                <a:solidFill>
                  <a:srgbClr val="F3B7AB"/>
                </a:solidFill>
                <a:latin typeface="Arial Narrow"/>
                <a:cs typeface="Arial Narrow"/>
              </a:rPr>
              <a:t>ark</a:t>
            </a:r>
            <a:r>
              <a:rPr lang="de-DE" dirty="0" smtClean="0">
                <a:solidFill>
                  <a:srgbClr val="F3B7AB"/>
                </a:solidFill>
                <a:latin typeface="Arial Narrow"/>
                <a:cs typeface="Arial Narrow"/>
              </a:rPr>
              <a:t> matter 22%</a:t>
            </a:r>
            <a:endParaRPr lang="de-DE" dirty="0">
              <a:solidFill>
                <a:srgbClr val="F3B7AB"/>
              </a:solidFill>
              <a:latin typeface="Arial Narrow"/>
              <a:cs typeface="Arial Narrow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312163" y="2195571"/>
            <a:ext cx="21208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  <a:latin typeface="Arial Narrow"/>
                <a:cs typeface="Arial Narrow"/>
              </a:rPr>
              <a:t>nuclear</a:t>
            </a:r>
            <a:r>
              <a:rPr lang="de-DE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 Narrow"/>
                <a:cs typeface="Arial Narrow"/>
              </a:rPr>
              <a:t>matter: 4%</a:t>
            </a:r>
            <a:endParaRPr lang="de-DE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Planck_comb_rbcol_scal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1006767"/>
            <a:ext cx="2958108" cy="1846168"/>
          </a:xfrm>
          <a:prstGeom prst="rect">
            <a:avLst/>
          </a:prstGeom>
        </p:spPr>
      </p:pic>
      <p:pic>
        <p:nvPicPr>
          <p:cNvPr id="12" name="Picture 11" descr="Planck_satellit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1" y="775428"/>
            <a:ext cx="917255" cy="1294164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rot="10800000">
            <a:off x="3578846" y="980729"/>
            <a:ext cx="2886321" cy="1718899"/>
          </a:xfrm>
          <a:prstGeom prst="leftArrow">
            <a:avLst/>
          </a:prstGeom>
          <a:noFill/>
          <a:ln>
            <a:solidFill>
              <a:srgbClr val="08F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4608" y="764704"/>
            <a:ext cx="135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8FF72"/>
                </a:solidFill>
                <a:latin typeface="Arial Narrow"/>
                <a:cs typeface="Arial Narrow"/>
              </a:rPr>
              <a:t>Planck (2009)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3289" y="1348381"/>
            <a:ext cx="2419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latin typeface="Arial Narrow"/>
                <a:cs typeface="Arial Narrow"/>
              </a:rPr>
              <a:t>Analysis </a:t>
            </a:r>
            <a:r>
              <a:rPr lang="de-DE" altLang="de-DE" dirty="0" err="1">
                <a:latin typeface="Arial Narrow"/>
                <a:cs typeface="Arial Narrow"/>
              </a:rPr>
              <a:t>of</a:t>
            </a:r>
            <a:r>
              <a:rPr lang="de-DE" altLang="de-DE" dirty="0">
                <a:latin typeface="Arial Narrow"/>
                <a:cs typeface="Arial Narrow"/>
              </a:rPr>
              <a:t> </a:t>
            </a:r>
            <a:r>
              <a:rPr lang="de-DE" altLang="de-DE" dirty="0" err="1">
                <a:latin typeface="Arial Narrow"/>
                <a:cs typeface="Arial Narrow"/>
              </a:rPr>
              <a:t>cosmic</a:t>
            </a:r>
            <a:r>
              <a:rPr lang="de-DE" altLang="de-DE" dirty="0">
                <a:latin typeface="Arial Narrow"/>
                <a:cs typeface="Arial Narrow"/>
              </a:rPr>
              <a:t> </a:t>
            </a:r>
            <a:r>
              <a:rPr lang="de-DE" altLang="de-DE" dirty="0" err="1">
                <a:latin typeface="Arial Narrow"/>
                <a:cs typeface="Arial Narrow"/>
              </a:rPr>
              <a:t>microwave</a:t>
            </a:r>
            <a:r>
              <a:rPr lang="de-DE" altLang="de-DE" dirty="0">
                <a:latin typeface="Arial Narrow"/>
                <a:cs typeface="Arial Narrow"/>
              </a:rPr>
              <a:t> </a:t>
            </a:r>
            <a:r>
              <a:rPr lang="de-DE" altLang="de-DE" dirty="0" err="1" smtClean="0">
                <a:latin typeface="Arial Narrow"/>
                <a:cs typeface="Arial Narrow"/>
              </a:rPr>
              <a:t>background</a:t>
            </a:r>
            <a:r>
              <a:rPr lang="de-DE" altLang="de-DE" dirty="0" smtClean="0">
                <a:latin typeface="Arial Narrow"/>
                <a:cs typeface="Arial Narrow"/>
              </a:rPr>
              <a:t> </a:t>
            </a:r>
            <a:r>
              <a:rPr lang="de-DE" altLang="de-DE" dirty="0" err="1">
                <a:latin typeface="Arial Narrow"/>
                <a:cs typeface="Arial Narrow"/>
              </a:rPr>
              <a:t>anisotropies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348536" y="329050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Recent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review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: 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Bertone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Hooper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 &amp; Silk,  Phys.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Rept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. 405 (2005) 279, PDG 2012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long</a:t>
            </a:r>
            <a:r>
              <a:rPr lang="de-DE" altLang="de-DE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altLang="de-DE" sz="1200" i="1" dirty="0" err="1">
                <a:solidFill>
                  <a:schemeClr val="tx1">
                    <a:lumMod val="50000"/>
                  </a:schemeClr>
                </a:solidFill>
              </a:rPr>
              <a:t>writeup</a:t>
            </a:r>
            <a:endParaRPr lang="en-US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Bild 3" descr="sattelite.jpg"/>
          <p:cNvPicPr>
            <a:picLocks noChangeAspect="1"/>
          </p:cNvPicPr>
          <p:nvPr/>
        </p:nvPicPr>
        <p:blipFill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0" y="4437112"/>
            <a:ext cx="2414870" cy="1415198"/>
          </a:xfrm>
          <a:prstGeom prst="rect">
            <a:avLst/>
          </a:prstGeom>
        </p:spPr>
      </p:pic>
      <p:pic>
        <p:nvPicPr>
          <p:cNvPr id="17" name="Bild 4" descr="RICH Window crop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6390" y="4005064"/>
            <a:ext cx="1123430" cy="12296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24608" y="4252446"/>
            <a:ext cx="83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8FF72"/>
                </a:solidFill>
                <a:latin typeface="Arial Narrow"/>
                <a:cs typeface="Arial Narrow"/>
              </a:rPr>
              <a:t>HADES</a:t>
            </a:r>
            <a:endParaRPr lang="en-US" dirty="0">
              <a:solidFill>
                <a:srgbClr val="38FF72"/>
              </a:solidFill>
              <a:latin typeface="Arial Narrow"/>
              <a:cs typeface="Arial Narrow"/>
            </a:endParaRPr>
          </a:p>
        </p:txBody>
      </p:sp>
      <p:sp>
        <p:nvSpPr>
          <p:cNvPr id="19" name="Left Arrow 18"/>
          <p:cNvSpPr/>
          <p:nvPr/>
        </p:nvSpPr>
        <p:spPr>
          <a:xfrm rot="10800000">
            <a:off x="3578846" y="4950460"/>
            <a:ext cx="2886321" cy="1718899"/>
          </a:xfrm>
          <a:prstGeom prst="leftArrow">
            <a:avLst/>
          </a:prstGeom>
          <a:noFill/>
          <a:ln>
            <a:solidFill>
              <a:srgbClr val="08F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63289" y="5318112"/>
            <a:ext cx="2419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Searching the U boson !</a:t>
            </a:r>
          </a:p>
          <a:p>
            <a:r>
              <a:rPr lang="en-US" dirty="0">
                <a:latin typeface="Arial Narrow"/>
                <a:cs typeface="Arial Narrow"/>
              </a:rPr>
              <a:t>in electromagnetic processes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13240" y="5517232"/>
            <a:ext cx="1899714" cy="873388"/>
            <a:chOff x="7113240" y="5517232"/>
            <a:chExt cx="1899714" cy="873388"/>
          </a:xfrm>
        </p:grpSpPr>
        <p:sp>
          <p:nvSpPr>
            <p:cNvPr id="6" name="TextBox 5"/>
            <p:cNvSpPr txBox="1"/>
            <p:nvPr/>
          </p:nvSpPr>
          <p:spPr>
            <a:xfrm>
              <a:off x="7113240" y="5517232"/>
              <a:ext cx="1805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h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/>
                </a:rPr>
                <a:t> </a:t>
              </a:r>
              <a:r>
                <a:rPr lang="en-US" dirty="0" err="1">
                  <a:latin typeface="Symbol" charset="2"/>
                  <a:cs typeface="Symbol" charset="2"/>
                  <a:sym typeface="Wingdings"/>
                </a:rPr>
                <a:t>gg</a:t>
              </a:r>
              <a:r>
                <a:rPr lang="en-US" dirty="0">
                  <a:sym typeface="Wingdings"/>
                </a:rPr>
                <a:t>*  </a:t>
              </a:r>
              <a:r>
                <a:rPr lang="en-US" dirty="0" err="1">
                  <a:latin typeface="Symbol" charset="2"/>
                  <a:cs typeface="Symbol" charset="2"/>
                  <a:sym typeface="Wingdings"/>
                </a:rPr>
                <a:t>g</a:t>
              </a:r>
              <a:r>
                <a:rPr lang="en-US" dirty="0" err="1">
                  <a:sym typeface="Wingdings"/>
                </a:rPr>
                <a:t>e</a:t>
              </a:r>
              <a:r>
                <a:rPr lang="en-US" baseline="30000" dirty="0" err="1">
                  <a:sym typeface="Wingdings"/>
                </a:rPr>
                <a:t>+</a:t>
              </a:r>
              <a:r>
                <a:rPr lang="en-US" dirty="0" err="1">
                  <a:sym typeface="Wingdings"/>
                </a:rPr>
                <a:t>e</a:t>
              </a:r>
              <a:r>
                <a:rPr lang="en-US" baseline="30000" dirty="0">
                  <a:sym typeface="Wingdings"/>
                </a:rPr>
                <a:t>-</a:t>
              </a:r>
              <a:endParaRPr lang="en-US" baseline="30000" dirty="0"/>
            </a:p>
          </p:txBody>
        </p:sp>
        <p:cxnSp>
          <p:nvCxnSpPr>
            <p:cNvPr id="9" name="Elbow Connector 8"/>
            <p:cNvCxnSpPr/>
            <p:nvPr/>
          </p:nvCxnSpPr>
          <p:spPr>
            <a:xfrm>
              <a:off x="7312163" y="5886564"/>
              <a:ext cx="377141" cy="354878"/>
            </a:xfrm>
            <a:prstGeom prst="bentConnector3">
              <a:avLst>
                <a:gd name="adj1" fmla="val -1803"/>
              </a:avLst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01515" y="6021288"/>
              <a:ext cx="13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  <a:sym typeface="Wingdings"/>
                </a:rPr>
                <a:t>g</a:t>
              </a:r>
              <a:r>
                <a:rPr lang="en-US" dirty="0" err="1" smtClean="0">
                  <a:latin typeface="Arial"/>
                  <a:cs typeface="Arial"/>
                  <a:sym typeface="Wingdings"/>
                </a:rPr>
                <a:t>U</a:t>
              </a:r>
              <a:r>
                <a:rPr lang="en-US" dirty="0" smtClean="0">
                  <a:sym typeface="Wingdings"/>
                </a:rPr>
                <a:t> </a:t>
              </a:r>
              <a:r>
                <a:rPr lang="en-US" dirty="0">
                  <a:sym typeface="Wingdings"/>
                </a:rPr>
                <a:t> </a:t>
              </a:r>
              <a:r>
                <a:rPr lang="en-US" dirty="0" err="1">
                  <a:latin typeface="Symbol" charset="2"/>
                  <a:cs typeface="Symbol" charset="2"/>
                  <a:sym typeface="Wingdings"/>
                </a:rPr>
                <a:t>g</a:t>
              </a:r>
              <a:r>
                <a:rPr lang="en-US" dirty="0" err="1">
                  <a:sym typeface="Wingdings"/>
                </a:rPr>
                <a:t>e</a:t>
              </a:r>
              <a:r>
                <a:rPr lang="en-US" baseline="30000" dirty="0" err="1">
                  <a:sym typeface="Wingdings"/>
                </a:rPr>
                <a:t>+</a:t>
              </a:r>
              <a:r>
                <a:rPr lang="en-US" dirty="0" err="1">
                  <a:sym typeface="Wingdings"/>
                </a:rPr>
                <a:t>e</a:t>
              </a:r>
              <a:r>
                <a:rPr lang="en-US" baseline="30000" dirty="0">
                  <a:sym typeface="Wingdings"/>
                </a:rPr>
                <a:t>-</a:t>
              </a:r>
              <a:endParaRPr lang="en-US" baseline="30000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parameter: Comparison </a:t>
            </a:r>
            <a:r>
              <a:rPr lang="en-US" dirty="0"/>
              <a:t>with world data </a:t>
            </a:r>
            <a:r>
              <a:rPr lang="en-US" dirty="0" smtClean="0"/>
              <a:t>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1247492"/>
            <a:ext cx="4292600" cy="5277852"/>
          </a:xfrm>
        </p:spPr>
        <p:txBody>
          <a:bodyPr>
            <a:normAutofit/>
          </a:bodyPr>
          <a:lstStyle/>
          <a:p>
            <a:r>
              <a:rPr lang="en-US" dirty="0" smtClean="0"/>
              <a:t>For the first time a rather broad mass range is covered: 0.02 </a:t>
            </a:r>
            <a:r>
              <a:rPr lang="en-US" dirty="0"/>
              <a:t>&lt; M</a:t>
            </a:r>
            <a:r>
              <a:rPr lang="en-US" baseline="-25000" dirty="0"/>
              <a:t>U</a:t>
            </a:r>
            <a:r>
              <a:rPr lang="en-US" dirty="0"/>
              <a:t> &lt; 0.6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sz="1600" dirty="0" smtClean="0"/>
              <a:t>Clear </a:t>
            </a:r>
            <a:r>
              <a:rPr lang="en-US" sz="1600" dirty="0"/>
              <a:t>improvement at low </a:t>
            </a:r>
            <a:r>
              <a:rPr lang="en-US" sz="1600" dirty="0" smtClean="0"/>
              <a:t>masses </a:t>
            </a:r>
            <a:r>
              <a:rPr lang="hr-HR" sz="1600" dirty="0" smtClean="0"/>
              <a:t>(</a:t>
            </a:r>
            <a:r>
              <a:rPr lang="hr-HR" sz="1600" dirty="0"/>
              <a:t>M</a:t>
            </a:r>
            <a:r>
              <a:rPr lang="hr-HR" sz="1600" baseline="-25000" dirty="0"/>
              <a:t>U</a:t>
            </a:r>
            <a:r>
              <a:rPr lang="hr-HR" sz="1600" dirty="0"/>
              <a:t> &lt; 0.1 GeV/c</a:t>
            </a:r>
            <a:r>
              <a:rPr lang="hr-HR" sz="1600" baseline="30000" dirty="0"/>
              <a:t>2</a:t>
            </a:r>
            <a:r>
              <a:rPr lang="hr-HR" sz="1600" dirty="0"/>
              <a:t>)</a:t>
            </a:r>
          </a:p>
          <a:p>
            <a:pPr lvl="1"/>
            <a:r>
              <a:rPr lang="en-US" sz="1600" dirty="0" smtClean="0"/>
              <a:t>Complementary </a:t>
            </a:r>
            <a:r>
              <a:rPr lang="en-US" sz="1600" dirty="0"/>
              <a:t>information to </a:t>
            </a:r>
            <a:r>
              <a:rPr lang="en-US" sz="1600" dirty="0" smtClean="0"/>
              <a:t>the KLOE</a:t>
            </a:r>
            <a:r>
              <a:rPr lang="en-US" sz="1600" dirty="0"/>
              <a:t>-2 results at higher </a:t>
            </a:r>
            <a:r>
              <a:rPr lang="en-US" sz="1600" dirty="0" smtClean="0"/>
              <a:t>masses </a:t>
            </a:r>
            <a:r>
              <a:rPr lang="hr-HR" sz="1600" dirty="0" smtClean="0"/>
              <a:t>(</a:t>
            </a:r>
            <a:r>
              <a:rPr lang="hr-HR" sz="1600" dirty="0"/>
              <a:t>M</a:t>
            </a:r>
            <a:r>
              <a:rPr lang="hr-HR" sz="1600" baseline="-25000" dirty="0"/>
              <a:t>U</a:t>
            </a:r>
            <a:r>
              <a:rPr lang="hr-HR" sz="1600" dirty="0"/>
              <a:t> &gt; 0.13 GeV/c</a:t>
            </a:r>
            <a:r>
              <a:rPr lang="hr-HR" sz="1600" baseline="30000" dirty="0"/>
              <a:t>2</a:t>
            </a:r>
            <a:r>
              <a:rPr lang="hr-HR" sz="1600" dirty="0" smtClean="0"/>
              <a:t>)</a:t>
            </a:r>
            <a:endParaRPr lang="en-US" sz="1600" dirty="0"/>
          </a:p>
          <a:p>
            <a:pPr marL="342900" lvl="1" indent="-342900">
              <a:buClr>
                <a:schemeClr val="tx2"/>
              </a:buClr>
              <a:buFont typeface="Wingdings" charset="2"/>
              <a:buChar char="q"/>
            </a:pPr>
            <a:r>
              <a:rPr lang="en-US" dirty="0"/>
              <a:t>Excludes to large degree the parameter range preferred by the </a:t>
            </a:r>
            <a:r>
              <a:rPr lang="en-US" dirty="0" err="1"/>
              <a:t>muon</a:t>
            </a:r>
            <a:r>
              <a:rPr lang="en-US" dirty="0"/>
              <a:t> g-2 </a:t>
            </a:r>
            <a:r>
              <a:rPr lang="en-US" dirty="0" smtClean="0"/>
              <a:t>anomaly</a:t>
            </a:r>
          </a:p>
          <a:p>
            <a:pPr marL="342900" lvl="1" indent="-342900">
              <a:buClr>
                <a:schemeClr val="tx2"/>
              </a:buClr>
              <a:buFont typeface="Wingdings" charset="2"/>
              <a:buChar char="q"/>
            </a:pPr>
            <a:endParaRPr lang="en-US" dirty="0" smtClean="0"/>
          </a:p>
          <a:p>
            <a:pPr marL="0" lvl="1" indent="0">
              <a:buClr>
                <a:schemeClr val="tx2"/>
              </a:buClr>
              <a:buNone/>
            </a:pPr>
            <a:r>
              <a:rPr lang="en-US" dirty="0" smtClean="0">
                <a:solidFill>
                  <a:srgbClr val="FF99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9900"/>
                </a:solidFill>
              </a:rPr>
              <a:t>Au</a:t>
            </a:r>
            <a:r>
              <a:rPr lang="en-US" dirty="0" err="1">
                <a:solidFill>
                  <a:srgbClr val="FF9900"/>
                </a:solidFill>
              </a:rPr>
              <a:t>+Au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e</a:t>
            </a:r>
            <a:r>
              <a:rPr lang="en-US" baseline="30000" dirty="0" err="1">
                <a:solidFill>
                  <a:srgbClr val="FF9900"/>
                </a:solidFill>
              </a:rPr>
              <a:t>+</a:t>
            </a:r>
            <a:r>
              <a:rPr lang="en-US" dirty="0" err="1">
                <a:solidFill>
                  <a:srgbClr val="FF9900"/>
                </a:solidFill>
              </a:rPr>
              <a:t>e</a:t>
            </a:r>
            <a:r>
              <a:rPr lang="en-US" baseline="30000" dirty="0">
                <a:solidFill>
                  <a:srgbClr val="FF9900"/>
                </a:solidFill>
              </a:rPr>
              <a:t>-</a:t>
            </a:r>
            <a:r>
              <a:rPr lang="en-US" dirty="0">
                <a:solidFill>
                  <a:srgbClr val="FF9900"/>
                </a:solidFill>
              </a:rPr>
              <a:t> data might allow to </a:t>
            </a:r>
            <a:r>
              <a:rPr lang="en-US" dirty="0" smtClean="0">
                <a:solidFill>
                  <a:srgbClr val="FF9900"/>
                </a:solidFill>
              </a:rPr>
              <a:t>constrain the </a:t>
            </a:r>
            <a:r>
              <a:rPr lang="en-US" dirty="0">
                <a:solidFill>
                  <a:srgbClr val="FF9900"/>
                </a:solidFill>
              </a:rPr>
              <a:t>low-mass region even further</a:t>
            </a:r>
          </a:p>
          <a:p>
            <a:pPr marL="342900" lvl="1" indent="-342900">
              <a:buClr>
                <a:schemeClr val="tx2"/>
              </a:buClr>
              <a:buFont typeface="Wingdings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247492"/>
            <a:ext cx="4026002" cy="399898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0309" y="5412715"/>
            <a:ext cx="3655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i="1" dirty="0">
                <a:solidFill>
                  <a:schemeClr val="tx1">
                    <a:lumMod val="75000"/>
                  </a:schemeClr>
                </a:solidFill>
              </a:rPr>
              <a:t>Phys. Lett. B 731 (2014), pp. 265-271</a:t>
            </a:r>
            <a:endParaRPr lang="en-US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400" y="332656"/>
            <a:ext cx="8585200" cy="568863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3000" dirty="0">
                <a:solidFill>
                  <a:srgbClr val="FF9900"/>
                </a:solidFill>
                <a:latin typeface="+mn-lt"/>
              </a:rPr>
              <a:t>Encouraging prospects for studying QCD matter</a:t>
            </a:r>
            <a:br>
              <a:rPr lang="en-AU" sz="3000" dirty="0">
                <a:solidFill>
                  <a:srgbClr val="FF9900"/>
                </a:solidFill>
                <a:latin typeface="+mn-lt"/>
              </a:rPr>
            </a:br>
            <a:r>
              <a:rPr lang="en-AU" sz="3000" dirty="0">
                <a:solidFill>
                  <a:srgbClr val="FF9900"/>
                </a:solidFill>
                <a:latin typeface="+mn-lt"/>
              </a:rPr>
              <a:t>in the region of finite </a:t>
            </a:r>
            <a:r>
              <a:rPr lang="en-AU" sz="3000" dirty="0" err="1" smtClean="0">
                <a:solidFill>
                  <a:srgbClr val="FF9900"/>
                </a:solidFill>
                <a:latin typeface="Symbol" charset="2"/>
                <a:cs typeface="Symbol" charset="2"/>
              </a:rPr>
              <a:t>m</a:t>
            </a:r>
            <a:r>
              <a:rPr lang="en-AU" sz="3000" baseline="-25000" dirty="0" err="1" smtClean="0">
                <a:solidFill>
                  <a:srgbClr val="FF9900"/>
                </a:solidFill>
                <a:latin typeface="+mn-lt"/>
              </a:rPr>
              <a:t>B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Explore unknown territory of </a:t>
            </a:r>
            <a:r>
              <a:rPr lang="en-AU" dirty="0" smtClean="0"/>
              <a:t>the nuclear </a:t>
            </a:r>
            <a:r>
              <a:rPr lang="en-AU" dirty="0"/>
              <a:t>matter phase diagram with HADES </a:t>
            </a:r>
            <a:r>
              <a:rPr lang="en-AU" dirty="0" smtClean="0"/>
              <a:t>at SIS18:</a:t>
            </a:r>
            <a:endParaRPr lang="en-A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rgbClr val="38FF72"/>
                </a:solidFill>
              </a:rPr>
              <a:t>Unique possibility of characterizing properties of baryon dominated matter</a:t>
            </a:r>
            <a:br>
              <a:rPr lang="en-AU" dirty="0">
                <a:solidFill>
                  <a:srgbClr val="38FF72"/>
                </a:solidFill>
              </a:rPr>
            </a:br>
            <a:r>
              <a:rPr lang="en-AU" dirty="0">
                <a:solidFill>
                  <a:srgbClr val="38FF72"/>
                </a:solidFill>
              </a:rPr>
              <a:t>with rare probes: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long-lived states of compressed nuclear matter are produced</a:t>
            </a:r>
            <a:br>
              <a:rPr lang="en-AU" dirty="0"/>
            </a:br>
            <a:r>
              <a:rPr lang="en-AU" dirty="0"/>
              <a:t>in heavy-ion collisions at few </a:t>
            </a:r>
            <a:r>
              <a:rPr lang="en-AU" dirty="0" err="1"/>
              <a:t>GeV</a:t>
            </a:r>
            <a:r>
              <a:rPr lang="en-AU" dirty="0"/>
              <a:t> energy regime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this state of matter might be much more exotic than a hadron </a:t>
            </a:r>
            <a:r>
              <a:rPr lang="en-AU" dirty="0" smtClean="0"/>
              <a:t>gas</a:t>
            </a:r>
            <a:endParaRPr lang="en-AU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AU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 smtClean="0">
                <a:solidFill>
                  <a:srgbClr val="38FF72"/>
                </a:solidFill>
              </a:rPr>
              <a:t>HADES and CBM at FAIR: Establish </a:t>
            </a:r>
            <a:r>
              <a:rPr lang="en-AU" dirty="0">
                <a:solidFill>
                  <a:srgbClr val="38FF72"/>
                </a:solidFill>
              </a:rPr>
              <a:t>a complete excitation function of dilepton production up </a:t>
            </a:r>
            <a:r>
              <a:rPr lang="en-AU" dirty="0" smtClean="0">
                <a:solidFill>
                  <a:srgbClr val="38FF72"/>
                </a:solidFill>
              </a:rPr>
              <a:t>to energies </a:t>
            </a:r>
            <a:r>
              <a:rPr lang="en-AU" dirty="0">
                <a:solidFill>
                  <a:srgbClr val="38FF72"/>
                </a:solidFill>
              </a:rPr>
              <a:t>of 40 </a:t>
            </a:r>
            <a:r>
              <a:rPr lang="en-AU" i="1" dirty="0" err="1" smtClean="0">
                <a:solidFill>
                  <a:srgbClr val="38FF72"/>
                </a:solidFill>
              </a:rPr>
              <a:t>A</a:t>
            </a:r>
            <a:r>
              <a:rPr lang="en-AU" dirty="0" err="1" smtClean="0">
                <a:solidFill>
                  <a:srgbClr val="38FF72"/>
                </a:solidFill>
              </a:rPr>
              <a:t>GeV</a:t>
            </a:r>
            <a:r>
              <a:rPr lang="en-AU" dirty="0" smtClean="0">
                <a:solidFill>
                  <a:srgbClr val="38FF72"/>
                </a:solidFill>
              </a:rPr>
              <a:t>:</a:t>
            </a:r>
            <a:endParaRPr lang="en-AU" dirty="0">
              <a:solidFill>
                <a:srgbClr val="38FF72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baryon dominated to meson dominated fireballs!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from "transport" to "thermal expansion" models!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from "no QGP" to "QGP”?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4941168"/>
            <a:ext cx="8585200" cy="612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2" y="5157192"/>
            <a:ext cx="9906000" cy="61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5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Still to come…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05128" y="53514"/>
            <a:ext cx="3722447" cy="363811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beam run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400" y="836712"/>
            <a:ext cx="4680520" cy="414563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38FF72"/>
                </a:solidFill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solidFill>
                  <a:srgbClr val="38FF72"/>
                </a:solidFill>
              </a:rPr>
              <a:t>A</a:t>
            </a:r>
            <a:r>
              <a:rPr lang="en-US" dirty="0" smtClean="0">
                <a:solidFill>
                  <a:srgbClr val="38FF72"/>
                </a:solidFill>
              </a:rPr>
              <a:t> experiments:</a:t>
            </a:r>
          </a:p>
          <a:p>
            <a:pPr lvl="1"/>
            <a:r>
              <a:rPr lang="en-US" dirty="0" smtClean="0"/>
              <a:t>In</a:t>
            </a:r>
            <a:r>
              <a:rPr lang="en-US" dirty="0"/>
              <a:t>-medium </a:t>
            </a:r>
            <a:r>
              <a:rPr lang="en-US" dirty="0" smtClean="0"/>
              <a:t>effects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strange and </a:t>
            </a:r>
            <a:r>
              <a:rPr lang="en-US" dirty="0" smtClean="0"/>
              <a:t>vector mesons</a:t>
            </a:r>
            <a:r>
              <a:rPr lang="en-US" dirty="0"/>
              <a:t>) </a:t>
            </a:r>
          </a:p>
          <a:p>
            <a:r>
              <a:rPr lang="en-US" dirty="0" err="1" smtClean="0">
                <a:solidFill>
                  <a:srgbClr val="38FF72"/>
                </a:solidFill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solidFill>
                  <a:srgbClr val="38FF72"/>
                </a:solidFill>
              </a:rPr>
              <a:t>p</a:t>
            </a:r>
            <a:r>
              <a:rPr lang="en-US" dirty="0" smtClean="0">
                <a:solidFill>
                  <a:srgbClr val="38FF72"/>
                </a:solidFill>
              </a:rPr>
              <a:t> </a:t>
            </a:r>
            <a:r>
              <a:rPr lang="en-US" dirty="0">
                <a:solidFill>
                  <a:srgbClr val="38FF72"/>
                </a:solidFill>
              </a:rPr>
              <a:t>experiments</a:t>
            </a:r>
          </a:p>
          <a:p>
            <a:pPr lvl="1"/>
            <a:r>
              <a:rPr lang="en-US" dirty="0" smtClean="0"/>
              <a:t>Resonance</a:t>
            </a:r>
            <a:r>
              <a:rPr lang="en-US" dirty="0"/>
              <a:t>-</a:t>
            </a:r>
            <a:r>
              <a:rPr lang="en-US" dirty="0" err="1"/>
              <a:t>Dalitz</a:t>
            </a:r>
            <a:r>
              <a:rPr lang="en-US" dirty="0"/>
              <a:t> decays</a:t>
            </a:r>
          </a:p>
          <a:p>
            <a:pPr lvl="1"/>
            <a:r>
              <a:rPr lang="en-US" dirty="0"/>
              <a:t>Special interest </a:t>
            </a:r>
            <a:r>
              <a:rPr lang="en-US" dirty="0" smtClean="0"/>
              <a:t>to sub</a:t>
            </a:r>
            <a:r>
              <a:rPr lang="en-US" dirty="0"/>
              <a:t>-</a:t>
            </a:r>
            <a:r>
              <a:rPr lang="en-US" dirty="0" smtClean="0"/>
              <a:t>threshold</a:t>
            </a:r>
            <a:br>
              <a:rPr lang="en-US" dirty="0" smtClean="0"/>
            </a:br>
            <a:r>
              <a:rPr lang="en-US" dirty="0" smtClean="0"/>
              <a:t>vector </a:t>
            </a:r>
            <a:r>
              <a:rPr lang="en-US" dirty="0"/>
              <a:t>meson </a:t>
            </a:r>
            <a:r>
              <a:rPr lang="en-US" dirty="0" smtClean="0"/>
              <a:t>production</a:t>
            </a:r>
          </a:p>
          <a:p>
            <a:pPr lvl="1"/>
            <a:endParaRPr lang="en-US" dirty="0" smtClean="0"/>
          </a:p>
          <a:p>
            <a:pPr>
              <a:buFont typeface="Wingdings" charset="0"/>
              <a:buChar char="à"/>
            </a:pPr>
            <a:r>
              <a:rPr lang="en-US" dirty="0" smtClean="0"/>
              <a:t>Crucial </a:t>
            </a:r>
            <a:r>
              <a:rPr lang="en-US" dirty="0"/>
              <a:t>to control the </a:t>
            </a:r>
            <a:r>
              <a:rPr lang="en-US" dirty="0" smtClean="0"/>
              <a:t>interpretation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medium effects from SIS to </a:t>
            </a:r>
            <a:r>
              <a:rPr lang="en-US" dirty="0" smtClean="0"/>
              <a:t>LHC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Unique </a:t>
            </a:r>
            <a:r>
              <a:rPr lang="en-US" dirty="0"/>
              <a:t>chance to study Time-Like electromagnetic structure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higher lying resonances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110" y="4307443"/>
            <a:ext cx="3030576" cy="1955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2011" y="4149080"/>
            <a:ext cx="829444" cy="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672" y="75839"/>
            <a:ext cx="1969903" cy="3505200"/>
          </a:xfrm>
          <a:prstGeom prst="rect">
            <a:avLst/>
          </a:prstGeom>
        </p:spPr>
      </p:pic>
      <p:sp>
        <p:nvSpPr>
          <p:cNvPr id="11" name="Freihandform 17"/>
          <p:cNvSpPr/>
          <p:nvPr/>
        </p:nvSpPr>
        <p:spPr>
          <a:xfrm>
            <a:off x="8217583" y="353178"/>
            <a:ext cx="183292" cy="1270121"/>
          </a:xfrm>
          <a:custGeom>
            <a:avLst/>
            <a:gdLst>
              <a:gd name="connsiteX0" fmla="*/ 13092 w 183292"/>
              <a:gd name="connsiteY0" fmla="*/ 0 h 1270121"/>
              <a:gd name="connsiteX1" fmla="*/ 13092 w 183292"/>
              <a:gd name="connsiteY1" fmla="*/ 301163 h 1270121"/>
              <a:gd name="connsiteX2" fmla="*/ 91646 w 183292"/>
              <a:gd name="connsiteY2" fmla="*/ 929676 h 1270121"/>
              <a:gd name="connsiteX3" fmla="*/ 183292 w 183292"/>
              <a:gd name="connsiteY3" fmla="*/ 1270121 h 12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92" h="1270121">
                <a:moveTo>
                  <a:pt x="13092" y="0"/>
                </a:moveTo>
                <a:cubicBezTo>
                  <a:pt x="6546" y="73108"/>
                  <a:pt x="0" y="146217"/>
                  <a:pt x="13092" y="301163"/>
                </a:cubicBezTo>
                <a:cubicBezTo>
                  <a:pt x="26184" y="456109"/>
                  <a:pt x="63279" y="768183"/>
                  <a:pt x="91646" y="929676"/>
                </a:cubicBezTo>
                <a:cubicBezTo>
                  <a:pt x="120013" y="1091169"/>
                  <a:pt x="183292" y="1270121"/>
                  <a:pt x="183292" y="1270121"/>
                </a:cubicBezTo>
              </a:path>
            </a:pathLst>
          </a:custGeom>
          <a:ln w="38100">
            <a:solidFill>
              <a:srgbClr val="B00202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05128" y="152200"/>
            <a:ext cx="309634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Primary beam:</a:t>
            </a:r>
          </a:p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10</a:t>
            </a:r>
            <a:r>
              <a:rPr lang="en-US" sz="1400" baseline="30000" dirty="0">
                <a:solidFill>
                  <a:schemeClr val="bg1"/>
                </a:solidFill>
                <a:latin typeface="Arial Narrow"/>
                <a:cs typeface="Arial Narrow"/>
              </a:rPr>
              <a:t>11 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N (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2A </a:t>
            </a:r>
            <a:r>
              <a:rPr lang="en-US" sz="14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GeV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) /spill</a:t>
            </a:r>
          </a:p>
          <a:p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SIS fast ramping</a:t>
            </a:r>
          </a:p>
          <a:p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Spill: 4s cycle</a:t>
            </a:r>
          </a:p>
          <a:p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Stable run for 3 weeks!</a:t>
            </a:r>
          </a:p>
          <a:p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400" dirty="0">
                <a:solidFill>
                  <a:srgbClr val="008000"/>
                </a:solidFill>
                <a:latin typeface="Arial Narrow"/>
                <a:cs typeface="Arial Narrow"/>
              </a:rPr>
              <a:t>Secondary </a:t>
            </a:r>
            <a:r>
              <a:rPr lang="en-US" sz="1400" dirty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dirty="0">
                <a:solidFill>
                  <a:srgbClr val="008000"/>
                </a:solidFill>
                <a:latin typeface="Arial Narrow"/>
                <a:cs typeface="Arial Narrow"/>
              </a:rPr>
              <a:t> beam: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Intensity I=10</a:t>
            </a:r>
            <a:r>
              <a:rPr lang="en-US" sz="1400" baseline="30000" dirty="0" smtClean="0">
                <a:solidFill>
                  <a:srgbClr val="008000"/>
                </a:solidFill>
                <a:latin typeface="Arial Narrow"/>
                <a:cs typeface="Arial Narrow"/>
              </a:rPr>
              <a:t>6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baseline="30000" dirty="0">
                <a:solidFill>
                  <a:srgbClr val="008000"/>
                </a:solidFill>
                <a:latin typeface="Arial Narrow"/>
                <a:cs typeface="Arial Narrow"/>
              </a:rPr>
              <a:t>-</a:t>
            </a:r>
            <a:r>
              <a:rPr lang="en-US" sz="1400" dirty="0">
                <a:solidFill>
                  <a:srgbClr val="008000"/>
                </a:solidFill>
                <a:latin typeface="Arial Narrow"/>
                <a:cs typeface="Arial Narrow"/>
              </a:rPr>
              <a:t>/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s</a:t>
            </a:r>
          </a:p>
          <a:p>
            <a:pPr marL="285750" indent="-285750">
              <a:buFont typeface="Wingdings" charset="2"/>
              <a:buChar char="§"/>
            </a:pPr>
            <a:r>
              <a:rPr lang="ro-RO" sz="1400" dirty="0">
                <a:solidFill>
                  <a:srgbClr val="008000"/>
                </a:solidFill>
                <a:latin typeface="Arial Narrow"/>
                <a:cs typeface="Arial Narrow"/>
              </a:rPr>
              <a:t>Momentum</a:t>
            </a:r>
            <a:r>
              <a:rPr lang="ro-RO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:</a:t>
            </a:r>
            <a:br>
              <a:rPr lang="ro-RO" sz="1400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ro-RO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0.6 </a:t>
            </a:r>
            <a:r>
              <a:rPr lang="ro-RO" sz="1400" dirty="0">
                <a:solidFill>
                  <a:srgbClr val="008000"/>
                </a:solidFill>
                <a:latin typeface="Arial Narrow"/>
                <a:cs typeface="Arial Narrow"/>
              </a:rPr>
              <a:t>&lt; p &lt; 1.5 GeV/</a:t>
            </a:r>
            <a:r>
              <a:rPr lang="ro-RO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c</a:t>
            </a:r>
            <a:endParaRPr lang="ro-RO" sz="14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37" y="5368001"/>
            <a:ext cx="4292600" cy="11387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700" dirty="0" smtClean="0">
                <a:solidFill>
                  <a:schemeClr val="bg1"/>
                </a:solidFill>
                <a:latin typeface="Arial"/>
                <a:cs typeface="Arial"/>
              </a:rPr>
              <a:t>Successful test of the pion tracker and beam optics in May 2014!</a:t>
            </a:r>
          </a:p>
          <a:p>
            <a:pPr marL="285750" indent="-285750">
              <a:buFont typeface="Wingdings" charset="0"/>
              <a:buChar char="à"/>
            </a:pPr>
            <a:endParaRPr lang="en-US" sz="17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1700" dirty="0" smtClean="0">
                <a:solidFill>
                  <a:schemeClr val="bg1"/>
                </a:solidFill>
                <a:latin typeface="Arial"/>
                <a:cs typeface="Arial"/>
              </a:rPr>
              <a:t>Ready for the beam in July and August!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Performance </a:t>
            </a:r>
            <a:r>
              <a:rPr lang="en-US" dirty="0"/>
              <a:t>studies at SIS100: </a:t>
            </a:r>
            <a:r>
              <a:rPr lang="en-US" dirty="0" err="1" smtClean="0"/>
              <a:t>A</a:t>
            </a:r>
            <a:r>
              <a:rPr lang="en-US" cap="none" dirty="0" err="1" smtClean="0"/>
              <a:t>u</a:t>
            </a:r>
            <a:r>
              <a:rPr lang="en-US" dirty="0" err="1" smtClean="0"/>
              <a:t>+A</a:t>
            </a:r>
            <a:r>
              <a:rPr lang="en-US" cap="none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at 3.5 </a:t>
            </a:r>
            <a:r>
              <a:rPr lang="en-US" i="1" dirty="0" err="1" smtClean="0"/>
              <a:t>A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endParaRPr lang="en-US" dirty="0"/>
          </a:p>
        </p:txBody>
      </p:sp>
      <p:pic>
        <p:nvPicPr>
          <p:cNvPr id="4" name="Picture 5" descr="invmass_K0s_auau_4gev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904" y="3844925"/>
            <a:ext cx="2281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2Mom_prc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90" y="4072825"/>
            <a:ext cx="2479900" cy="26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nvmass_Lambda_auau_4gev_new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921" y="1124744"/>
            <a:ext cx="22606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76536" y="3738518"/>
            <a:ext cx="2681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Mass vs. momentum distributions</a:t>
            </a:r>
          </a:p>
        </p:txBody>
      </p:sp>
      <p:pic>
        <p:nvPicPr>
          <p:cNvPr id="8" name="Picture 12" descr="pty_Kp_auau_4gev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212" y="764704"/>
            <a:ext cx="22082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trackRecoEff_auau4gev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925959"/>
            <a:ext cx="252571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55113" y="620688"/>
            <a:ext cx="3271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 Narrow"/>
                <a:cs typeface="Arial Narrow"/>
              </a:rPr>
              <a:t>Track reconstruction 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5963" y="1381232"/>
            <a:ext cx="491073" cy="5847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0219" y="944116"/>
            <a:ext cx="620683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K</a:t>
            </a:r>
            <a:r>
              <a:rPr lang="en-US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893" y="4221088"/>
            <a:ext cx="774571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K</a:t>
            </a:r>
            <a:r>
              <a:rPr lang="en-US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mbol" charset="2"/>
                <a:cs typeface="Symbol" charset="2"/>
              </a:rPr>
              <a:t>0</a:t>
            </a:r>
            <a:r>
              <a:rPr lang="en-US" sz="32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</a:t>
            </a:r>
          </a:p>
        </p:txBody>
      </p:sp>
      <p:pic>
        <p:nvPicPr>
          <p:cNvPr id="14" name="Picture 21" descr="massepem_cuts_Delta_rho_clock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990" y="3429000"/>
            <a:ext cx="22844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8941662" y="4366896"/>
            <a:ext cx="166337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de-DE" sz="1200" b="1" dirty="0" smtClean="0">
                <a:latin typeface="Arial"/>
                <a:cs typeface="Arial"/>
                <a:sym typeface="Symbol" charset="0"/>
              </a:rPr>
              <a:t>CB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1200" b="1" dirty="0" smtClean="0">
                <a:solidFill>
                  <a:srgbClr val="376092"/>
                </a:solidFill>
                <a:latin typeface="Times New Roman" charset="0"/>
                <a:cs typeface="Times New Roman" charset="0"/>
                <a:sym typeface="Symbol" charset="0"/>
              </a:rPr>
              <a:t>π</a:t>
            </a:r>
            <a:r>
              <a:rPr lang="en-US" sz="1200" b="1" baseline="30000" dirty="0" smtClean="0">
                <a:solidFill>
                  <a:srgbClr val="376092"/>
                </a:solidFill>
                <a:latin typeface="Times New Roman" charset="0"/>
                <a:cs typeface="Times New Roman" charset="0"/>
                <a:sym typeface="Symbol" charset="0"/>
              </a:rPr>
              <a:t>0 </a:t>
            </a:r>
            <a:r>
              <a:rPr lang="el-GR" sz="1200" b="1" dirty="0" smtClean="0">
                <a:solidFill>
                  <a:srgbClr val="376092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sz="1200" b="1" dirty="0" smtClean="0">
                <a:solidFill>
                  <a:srgbClr val="376092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 b="1" dirty="0" smtClean="0">
                <a:solidFill>
                  <a:srgbClr val="376092"/>
                </a:solidFill>
                <a:latin typeface="Times New Roman" charset="0"/>
                <a:cs typeface="Times New Roman" charset="0"/>
                <a:sym typeface="Symbol" charset="0"/>
              </a:rPr>
              <a:t>γ</a:t>
            </a:r>
            <a:r>
              <a:rPr lang="en-US" sz="1200" b="1" dirty="0" err="1" smtClean="0">
                <a:solidFill>
                  <a:srgbClr val="376092"/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err="1" smtClean="0">
                <a:solidFill>
                  <a:srgbClr val="376092"/>
                </a:solidFill>
                <a:cs typeface="Times New Roman" charset="0"/>
                <a:sym typeface="Symbol" charset="0"/>
              </a:rPr>
              <a:t>+</a:t>
            </a:r>
            <a:r>
              <a:rPr lang="en-US" sz="1200" b="1" dirty="0" err="1" smtClean="0">
                <a:solidFill>
                  <a:srgbClr val="376092"/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smtClean="0">
                <a:solidFill>
                  <a:srgbClr val="376092"/>
                </a:solidFill>
                <a:cs typeface="Times New Roman" charset="0"/>
                <a:sym typeface="Symbol" charset="0"/>
              </a:rPr>
              <a:t>-</a:t>
            </a:r>
            <a:br>
              <a:rPr lang="en-US" sz="1200" b="1" baseline="30000" dirty="0" smtClean="0">
                <a:solidFill>
                  <a:srgbClr val="376092"/>
                </a:solidFill>
                <a:cs typeface="Times New Roman" charset="0"/>
                <a:sym typeface="Symbol" charset="0"/>
              </a:rPr>
            </a:b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  </a:t>
            </a:r>
            <a:r>
              <a:rPr lang="el-GR" sz="12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cs typeface="Times New Roman" charset="0"/>
                <a:sym typeface="Symbol" charset="0"/>
              </a:rPr>
              <a:t>π</a:t>
            </a:r>
            <a:r>
              <a:rPr lang="en-US" sz="1200" b="1" baseline="30000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  <a:t>0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  <a:t>+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  <a:t>-</a:t>
            </a:r>
            <a:br>
              <a:rPr lang="en-US" sz="1200" b="1" baseline="30000" dirty="0" smtClean="0">
                <a:solidFill>
                  <a:schemeClr val="accent4">
                    <a:lumMod val="75000"/>
                  </a:schemeClr>
                </a:solidFill>
                <a:cs typeface="Times New Roman" charset="0"/>
                <a:sym typeface="Symbol" charset="0"/>
              </a:rPr>
            </a:br>
            <a:r>
              <a:rPr lang="el-GR" sz="1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η</a:t>
            </a:r>
            <a:r>
              <a:rPr lang="en-US" sz="1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  <a:cs typeface="Arial" charset="0"/>
                <a:sym typeface="Symbol" charset="0"/>
              </a:rPr>
              <a:t></a:t>
            </a:r>
            <a:r>
              <a:rPr lang="en-US" sz="1200" b="1" dirty="0" smtClean="0">
                <a:solidFill>
                  <a:srgbClr val="FF0000"/>
                </a:solidFill>
                <a:cs typeface="Arial" charset="0"/>
                <a:sym typeface="Symbol" charset="0"/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γ</a:t>
            </a:r>
            <a:r>
              <a:rPr lang="en-US" sz="1200" b="1" dirty="0" err="1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err="1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+</a:t>
            </a:r>
            <a:r>
              <a:rPr lang="en-US" sz="1200" b="1" dirty="0" err="1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smtClean="0">
                <a:solidFill>
                  <a:srgbClr val="FF0000"/>
                </a:solidFill>
                <a:cs typeface="Times New Roman" charset="0"/>
                <a:sym typeface="Symbol" charset="0"/>
              </a:rPr>
              <a:t>-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1200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  <a:sym typeface="Symbol" charset="0"/>
              </a:rPr>
              <a:t>ρ</a:t>
            </a:r>
            <a:r>
              <a:rPr lang="en-US" sz="1200" b="1" dirty="0" smtClean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l-GR" sz="1200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sz="1200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1200" b="1" dirty="0" err="1">
                <a:solidFill>
                  <a:srgbClr val="008000"/>
                </a:solidFill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err="1">
                <a:solidFill>
                  <a:srgbClr val="008000"/>
                </a:solidFill>
                <a:ea typeface="Times New Roman" charset="0"/>
                <a:cs typeface="Times New Roman" charset="0"/>
                <a:sym typeface="Symbol" charset="0"/>
              </a:rPr>
              <a:t>+</a:t>
            </a:r>
            <a:r>
              <a:rPr lang="en-US" sz="1200" b="1" dirty="0" err="1">
                <a:solidFill>
                  <a:srgbClr val="008000"/>
                </a:solidFill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>
                <a:solidFill>
                  <a:srgbClr val="008000"/>
                </a:solidFill>
                <a:ea typeface="Times New Roman" charset="0"/>
                <a:cs typeface="Times New Roman" charset="0"/>
                <a:sym typeface="Symbol" charset="0"/>
              </a:rPr>
              <a:t>-</a:t>
            </a:r>
            <a:r>
              <a:rPr lang="en-US" sz="1200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/>
            </a:r>
            <a:br>
              <a:rPr lang="en-US" sz="1200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</a:b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  </a:t>
            </a:r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 err="1">
                <a:solidFill>
                  <a:schemeClr val="tx2">
                    <a:lumMod val="75000"/>
                  </a:schemeClr>
                </a:solidFill>
                <a:ea typeface="Times New Roman" charset="0"/>
                <a:cs typeface="Times New Roman" charset="0"/>
                <a:sym typeface="Symbol" charset="0"/>
              </a:rPr>
              <a:t>+</a:t>
            </a:r>
            <a:r>
              <a:rPr lang="en-US" sz="1200" b="1" dirty="0" err="1">
                <a:solidFill>
                  <a:schemeClr val="tx2">
                    <a:lumMod val="75000"/>
                  </a:schemeClr>
                </a:solidFill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200" b="1" baseline="30000" dirty="0">
                <a:solidFill>
                  <a:schemeClr val="tx2">
                    <a:lumMod val="75000"/>
                  </a:schemeClr>
                </a:solidFill>
                <a:ea typeface="Times New Roman" charset="0"/>
                <a:cs typeface="Times New Roman" charset="0"/>
                <a:sym typeface="Symbol" charset="0"/>
              </a:rPr>
              <a:t>-</a:t>
            </a:r>
            <a:r>
              <a:rPr lang="en-US" sz="1200" b="1" dirty="0">
                <a:solidFill>
                  <a:srgbClr val="FFFF00"/>
                </a:solidFill>
                <a:latin typeface="Arial"/>
                <a:ea typeface="Times New Roman" charset="0"/>
                <a:cs typeface="Arial"/>
                <a:sym typeface="Symbol" charset="0"/>
              </a:rPr>
              <a:t/>
            </a:r>
            <a:br>
              <a:rPr lang="en-US" sz="1200" b="1" dirty="0">
                <a:solidFill>
                  <a:srgbClr val="FFFF00"/>
                </a:solidFill>
                <a:latin typeface="Arial"/>
                <a:ea typeface="Times New Roman" charset="0"/>
                <a:cs typeface="Arial"/>
                <a:sym typeface="Symbol" charset="0"/>
              </a:rPr>
            </a:br>
            <a:r>
              <a:rPr lang="en-US" sz="1200" b="1" dirty="0">
                <a:solidFill>
                  <a:srgbClr val="FF6600"/>
                </a:solidFill>
                <a:latin typeface="Symbol" charset="2"/>
                <a:ea typeface="Times New Roman" charset="0"/>
                <a:cs typeface="Symbol" charset="2"/>
                <a:sym typeface="Symbol" charset="0"/>
              </a:rPr>
              <a:t>D</a:t>
            </a:r>
            <a:r>
              <a:rPr lang="el-GR" sz="1200" b="1" dirty="0">
                <a:solidFill>
                  <a:srgbClr val="FF6600"/>
                </a:solidFill>
                <a:latin typeface="Arial"/>
                <a:cs typeface="Arial"/>
                <a:sym typeface="Symbol" charset="0"/>
              </a:rPr>
              <a:t></a:t>
            </a:r>
            <a:r>
              <a:rPr lang="de-DE" sz="1200" b="1" dirty="0" err="1">
                <a:solidFill>
                  <a:srgbClr val="FF6600"/>
                </a:solidFill>
                <a:latin typeface="Arial"/>
                <a:cs typeface="Arial"/>
                <a:sym typeface="Symbol" charset="0"/>
              </a:rPr>
              <a:t>pe+e</a:t>
            </a:r>
            <a:r>
              <a:rPr lang="de-DE" sz="1200" b="1" dirty="0">
                <a:solidFill>
                  <a:srgbClr val="FF6600"/>
                </a:solidFill>
                <a:latin typeface="Arial"/>
                <a:cs typeface="Arial"/>
                <a:sym typeface="Symbol" charset="0"/>
              </a:rPr>
              <a:t>-</a:t>
            </a:r>
            <a:endParaRPr lang="en-US" sz="1200" b="1" baseline="30000" dirty="0">
              <a:solidFill>
                <a:srgbClr val="FF6600"/>
              </a:solidFill>
              <a:latin typeface="Arial"/>
              <a:ea typeface="Times New Roman" charset="0"/>
              <a:cs typeface="Arial"/>
              <a:sym typeface="Symbol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l-GR" sz="1200" b="1" baseline="30000" dirty="0" smtClean="0">
              <a:solidFill>
                <a:srgbClr val="FF0000"/>
              </a:solidFill>
              <a:cs typeface="Times New Roman" charset="0"/>
              <a:sym typeface="Symbo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75601" y="3515425"/>
            <a:ext cx="3312767" cy="3060347"/>
            <a:chOff x="1075601" y="3515425"/>
            <a:chExt cx="3312767" cy="3060347"/>
          </a:xfrm>
        </p:grpSpPr>
        <p:pic>
          <p:nvPicPr>
            <p:cNvPr id="9" name="Picture 8" descr="pNb_UpperLimi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23" y="3751360"/>
              <a:ext cx="2968026" cy="28244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198105" y="5025065"/>
              <a:ext cx="282441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UL  on possible signal counts (CL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90%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1424608" y="3515425"/>
              <a:ext cx="2963760" cy="7196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3.5 </a:t>
              </a:r>
              <a:r>
                <a:rPr lang="en-US" sz="1600" dirty="0" err="1">
                  <a:solidFill>
                    <a:srgbClr val="000000"/>
                  </a:solidFill>
                  <a:latin typeface="Arial Narrow"/>
                  <a:ea typeface="+mj-ea"/>
                  <a:cs typeface="Arial Narrow"/>
                </a:rPr>
                <a:t>G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eV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p+Nb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:  UL at CL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j-ea"/>
                  <a:cs typeface="Arial Narrow"/>
                </a:rPr>
                <a:t>90%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2623" y="4151302"/>
              <a:ext cx="936104" cy="13659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6696" y="4437112"/>
              <a:ext cx="936104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8744" y="5093568"/>
              <a:ext cx="432048" cy="423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60712" y="5021560"/>
              <a:ext cx="432048" cy="423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 Narrow"/>
              </a:rPr>
              <a:t>Searching the U </a:t>
            </a:r>
            <a:r>
              <a:rPr lang="en-US" dirty="0" smtClean="0">
                <a:cs typeface="Arial Narrow"/>
              </a:rPr>
              <a:t>boson in </a:t>
            </a:r>
            <a:r>
              <a:rPr lang="en-US" dirty="0">
                <a:cs typeface="Arial Narrow"/>
              </a:rPr>
              <a:t>electromagnetic </a:t>
            </a:r>
            <a:r>
              <a:rPr lang="en-US" dirty="0" smtClean="0">
                <a:cs typeface="Arial Narrow"/>
              </a:rPr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1268760"/>
            <a:ext cx="4292600" cy="377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HADES approach:</a:t>
            </a:r>
          </a:p>
          <a:p>
            <a:pPr>
              <a:buFont typeface="+mj-ea"/>
              <a:buAutoNum type="circleNumDbPlain"/>
            </a:pPr>
            <a:r>
              <a:rPr lang="en-US" dirty="0"/>
              <a:t>Search for a peak structure in the </a:t>
            </a:r>
            <a:br>
              <a:rPr lang="en-US" dirty="0"/>
            </a:br>
            <a:r>
              <a:rPr lang="en-US" dirty="0"/>
              <a:t>raw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dM</a:t>
            </a:r>
            <a:r>
              <a:rPr lang="en-US" baseline="-25000" dirty="0" err="1"/>
              <a:t>ee</a:t>
            </a:r>
            <a:r>
              <a:rPr lang="en-US" dirty="0"/>
              <a:t> spectrum of known </a:t>
            </a:r>
            <a:br>
              <a:rPr lang="en-US" dirty="0"/>
            </a:br>
            <a:r>
              <a:rPr lang="en-US" dirty="0"/>
              <a:t>mass </a:t>
            </a:r>
            <a:r>
              <a:rPr lang="en-US" dirty="0" smtClean="0"/>
              <a:t>resolution</a:t>
            </a:r>
            <a:endParaRPr lang="en-US" dirty="0"/>
          </a:p>
          <a:p>
            <a:pPr>
              <a:buFont typeface="+mj-ea"/>
              <a:buAutoNum type="circleNumDbPlain"/>
            </a:pPr>
            <a:r>
              <a:rPr lang="en-US" dirty="0"/>
              <a:t>If no peak found, get an UL on </a:t>
            </a:r>
            <a:r>
              <a:rPr lang="en-US" dirty="0" smtClean="0"/>
              <a:t>peak</a:t>
            </a:r>
            <a:endParaRPr lang="en-US" dirty="0"/>
          </a:p>
          <a:p>
            <a:pPr>
              <a:buFont typeface="+mj-ea"/>
              <a:buAutoNum type="circleNumDbPlain"/>
            </a:pPr>
            <a:r>
              <a:rPr lang="en-US" dirty="0"/>
              <a:t>Transform this UL into an UL on </a:t>
            </a:r>
            <a:r>
              <a:rPr lang="en-US" dirty="0" smtClean="0"/>
              <a:t>the mixing </a:t>
            </a:r>
            <a:r>
              <a:rPr lang="en-US" dirty="0"/>
              <a:t>parameter </a:t>
            </a:r>
            <a:r>
              <a:rPr lang="en-US" baseline="30000" dirty="0" smtClean="0"/>
              <a:t>2</a:t>
            </a:r>
            <a:endParaRPr lang="en-US" dirty="0"/>
          </a:p>
          <a:p>
            <a:pPr>
              <a:buFont typeface="+mj-ea"/>
              <a:buAutoNum type="circleNumDbPlain"/>
            </a:pPr>
            <a:r>
              <a:rPr lang="en-US" dirty="0"/>
              <a:t>Compare with other </a:t>
            </a:r>
            <a:r>
              <a:rPr lang="en-US" dirty="0" smtClean="0"/>
              <a:t>experiments</a:t>
            </a:r>
            <a:endParaRPr lang="en-US" dirty="0"/>
          </a:p>
          <a:p>
            <a:pPr>
              <a:buFont typeface="+mj-ea"/>
              <a:buAutoNum type="circleNumDbPlain"/>
            </a:pPr>
            <a:r>
              <a:rPr lang="en-US" dirty="0"/>
              <a:t>If better, publish </a:t>
            </a:r>
            <a:r>
              <a:rPr lang="en-US" dirty="0" smtClean="0"/>
              <a:t>result</a:t>
            </a:r>
            <a:br>
              <a:rPr lang="en-US" dirty="0" smtClean="0"/>
            </a:br>
            <a:r>
              <a:rPr lang="en-US" dirty="0" smtClean="0">
                <a:solidFill>
                  <a:srgbClr val="38FF72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olidFill>
                  <a:srgbClr val="38FF72"/>
                </a:solidFill>
                <a:sym typeface="Wingdings"/>
              </a:rPr>
              <a:t>HADES Collaboration,</a:t>
            </a:r>
            <a:br>
              <a:rPr lang="en-US" i="1" dirty="0" smtClean="0">
                <a:solidFill>
                  <a:srgbClr val="38FF72"/>
                </a:solidFill>
                <a:sym typeface="Wingdings"/>
              </a:rPr>
            </a:br>
            <a:r>
              <a:rPr lang="en-US" i="1" dirty="0" smtClean="0">
                <a:solidFill>
                  <a:srgbClr val="38FF72"/>
                </a:solidFill>
              </a:rPr>
              <a:t>Phys. </a:t>
            </a:r>
            <a:r>
              <a:rPr lang="en-US" i="1" dirty="0" err="1" smtClean="0">
                <a:solidFill>
                  <a:srgbClr val="38FF72"/>
                </a:solidFill>
              </a:rPr>
              <a:t>Lett</a:t>
            </a:r>
            <a:r>
              <a:rPr lang="en-US" i="1" dirty="0" smtClean="0">
                <a:solidFill>
                  <a:srgbClr val="38FF72"/>
                </a:solidFill>
              </a:rPr>
              <a:t>. B Volume 731, 265</a:t>
            </a:r>
            <a:r>
              <a:rPr lang="en-US" i="1" dirty="0">
                <a:solidFill>
                  <a:srgbClr val="38FF72"/>
                </a:solidFill>
              </a:rPr>
              <a:t>-</a:t>
            </a:r>
            <a:r>
              <a:rPr lang="en-US" i="1" dirty="0" smtClean="0">
                <a:solidFill>
                  <a:srgbClr val="38FF72"/>
                </a:solidFill>
              </a:rPr>
              <a:t>271</a:t>
            </a:r>
          </a:p>
        </p:txBody>
      </p:sp>
      <p:pic>
        <p:nvPicPr>
          <p:cNvPr id="4" name="Picture 3" descr="HADES_mass_3e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23" y="764704"/>
            <a:ext cx="2968026" cy="2808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0672" y="4260600"/>
            <a:ext cx="1827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UL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median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C8C93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8C932"/>
                </a:solidFill>
                <a:effectLst/>
                <a:uLnTx/>
                <a:uFillTx/>
              </a:rPr>
              <a:t>±1σ        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from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188A1"/>
                </a:solidFill>
                <a:effectLst/>
                <a:uLnTx/>
                <a:uFillTx/>
              </a:rPr>
              <a:t>±2σ        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resampling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709320" y="4599100"/>
            <a:ext cx="155448" cy="441990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71000" y="836712"/>
            <a:ext cx="3146096" cy="2880319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3512" y="836712"/>
            <a:ext cx="3528000" cy="2880319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Baryonic matter at 1-2 </a:t>
            </a:r>
            <a:r>
              <a:rPr lang="en-US" i="1" dirty="0" err="1" smtClean="0"/>
              <a:t>A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r>
              <a:rPr lang="en-US" dirty="0" smtClean="0"/>
              <a:t> Beam Energy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552" y="1340768"/>
            <a:ext cx="2380716" cy="4824536"/>
            <a:chOff x="462494" y="466819"/>
            <a:chExt cx="2380716" cy="48245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510" y="466819"/>
              <a:ext cx="2380700" cy="10083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494" y="2050995"/>
              <a:ext cx="2380716" cy="9677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10" y="4031355"/>
              <a:ext cx="2379288" cy="1260000"/>
            </a:xfrm>
            <a:prstGeom prst="rect">
              <a:avLst/>
            </a:prstGeom>
          </p:spPr>
        </p:pic>
      </p:grpSp>
      <p:pic>
        <p:nvPicPr>
          <p:cNvPr id="9" name="Picture 17" descr="rho_time_evoluti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6" r="6129"/>
          <a:stretch/>
        </p:blipFill>
        <p:spPr bwMode="auto">
          <a:xfrm>
            <a:off x="2773840" y="1137166"/>
            <a:ext cx="2731616" cy="24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046213" y="1137166"/>
            <a:ext cx="3464078" cy="2579866"/>
            <a:chOff x="5961113" y="1137166"/>
            <a:chExt cx="3464078" cy="257986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69" r="2642"/>
            <a:stretch/>
          </p:blipFill>
          <p:spPr>
            <a:xfrm>
              <a:off x="5961113" y="1137166"/>
              <a:ext cx="3464078" cy="25798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0878" y="1452734"/>
              <a:ext cx="2223467" cy="261055"/>
            </a:xfrm>
            <a:prstGeom prst="rect">
              <a:avLst/>
            </a:prstGeom>
          </p:spPr>
        </p:pic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7223348" y="1304060"/>
              <a:ext cx="718873" cy="1909256"/>
            </a:xfrm>
            <a:prstGeom prst="rect">
              <a:avLst/>
            </a:prstGeom>
            <a:solidFill>
              <a:srgbClr val="C0C0C0">
                <a:alpha val="30196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039718" y="874812"/>
            <a:ext cx="2174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Evolution of average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B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 rot="16200000">
            <a:off x="7988650" y="1833510"/>
            <a:ext cx="35513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1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Rapp, Wambach, </a:t>
            </a:r>
            <a:r>
              <a:rPr lang="en-US" sz="11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Adv.Nucl.Phys</a:t>
            </a:r>
            <a:r>
              <a:rPr lang="en-US" sz="11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 25 (2000</a:t>
            </a:r>
            <a:r>
              <a:rPr lang="en-US" sz="1100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endParaRPr lang="de-DE" sz="1100" i="1" dirty="0">
              <a:solidFill>
                <a:schemeClr val="bg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524695" y="874812"/>
            <a:ext cx="2905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Composition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hot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pD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N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 Narrow"/>
                <a:cs typeface="Arial Narrow"/>
              </a:rPr>
              <a:t>gas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5893" y="2204864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90"/>
                </a:solidFill>
                <a:latin typeface="Arial Narrow"/>
                <a:cs typeface="Arial Narrow"/>
              </a:rPr>
              <a:t>E</a:t>
            </a:r>
            <a:r>
              <a:rPr lang="en-US" sz="1200" b="1" baseline="-25000" dirty="0" err="1" smtClean="0">
                <a:solidFill>
                  <a:srgbClr val="000090"/>
                </a:solidFill>
                <a:latin typeface="Arial Narrow"/>
                <a:cs typeface="Arial Narrow"/>
              </a:rPr>
              <a:t>lab</a:t>
            </a:r>
            <a:r>
              <a:rPr lang="en-US" sz="12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=2GeV</a:t>
            </a:r>
            <a:endParaRPr lang="en-US" sz="1200" b="1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3805" y="1844824"/>
            <a:ext cx="85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E</a:t>
            </a:r>
            <a:r>
              <a:rPr lang="en-US" sz="1200" b="1" baseline="-25000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lab</a:t>
            </a: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=11GeV</a:t>
            </a:r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6963" y="1353468"/>
            <a:ext cx="857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</a:t>
            </a:r>
            <a:r>
              <a:rPr lang="en-US" sz="1200" b="1" baseline="-25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lab</a:t>
            </a:r>
            <a:r>
              <a:rPr lang="en-US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=30GeV</a:t>
            </a:r>
            <a:endParaRPr lang="en-US" sz="1200" b="1" dirty="0">
              <a:solidFill>
                <a:schemeClr val="bg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4592" y="1353468"/>
            <a:ext cx="9361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3419002" y="2852936"/>
            <a:ext cx="1602869" cy="45719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 type="stealth" w="med" len="lg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00872" y="2564904"/>
            <a:ext cx="795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sz="12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 &gt;10 </a:t>
            </a:r>
            <a:r>
              <a:rPr lang="en-US" sz="1200" b="1" dirty="0" err="1" smtClean="0">
                <a:solidFill>
                  <a:srgbClr val="000090"/>
                </a:solidFill>
                <a:latin typeface="Arial Narrow"/>
                <a:cs typeface="Arial Narrow"/>
              </a:rPr>
              <a:t>fm</a:t>
            </a:r>
            <a:r>
              <a:rPr lang="en-US" sz="1200" b="1" dirty="0">
                <a:solidFill>
                  <a:srgbClr val="000090"/>
                </a:solidFill>
                <a:latin typeface="Arial Narrow"/>
                <a:cs typeface="Arial Narrow"/>
              </a:rPr>
              <a:t>/</a:t>
            </a:r>
            <a:r>
              <a:rPr lang="en-US" sz="12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c</a:t>
            </a:r>
            <a:endParaRPr lang="en-US" sz="1200" b="1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98992" y="3861048"/>
            <a:ext cx="3218104" cy="1463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ym typeface="Symbol" charset="2"/>
              </a:rPr>
              <a:t>Moderate densities but long lifetime:</a:t>
            </a:r>
          </a:p>
          <a:p>
            <a:pPr lvl="1">
              <a:lnSpc>
                <a:spcPct val="130000"/>
              </a:lnSpc>
            </a:pPr>
            <a:r>
              <a:rPr lang="en-US" sz="1400" dirty="0" smtClean="0">
                <a:sym typeface="Symbol" charset="2"/>
              </a:rPr>
              <a:t></a:t>
            </a:r>
            <a:r>
              <a:rPr lang="en-US" sz="1400" baseline="-25000" dirty="0" smtClean="0">
                <a:sym typeface="Symbol" charset="2"/>
              </a:rPr>
              <a:t>max</a:t>
            </a:r>
            <a:r>
              <a:rPr lang="en-US" sz="1400" dirty="0" smtClean="0">
                <a:sym typeface="Symbol" charset="2"/>
              </a:rPr>
              <a:t>/</a:t>
            </a:r>
            <a:r>
              <a:rPr lang="en-US" sz="1400" dirty="0" smtClean="0">
                <a:latin typeface="Symbol" charset="2"/>
                <a:cs typeface="Symbol" charset="2"/>
                <a:sym typeface="Symbol" charset="2"/>
              </a:rPr>
              <a:t>r</a:t>
            </a:r>
            <a:r>
              <a:rPr lang="en-US" sz="1400" baseline="-25000" dirty="0" smtClean="0">
                <a:sym typeface="Symbol" charset="2"/>
              </a:rPr>
              <a:t>0 </a:t>
            </a:r>
            <a:r>
              <a:rPr lang="en-US" sz="1400" dirty="0" smtClean="0">
                <a:sym typeface="Symbol" charset="2"/>
              </a:rPr>
              <a:t>= 1-3, T&lt;80 MeV,</a:t>
            </a:r>
            <a:br>
              <a:rPr lang="en-US" sz="1400" dirty="0" smtClean="0">
                <a:sym typeface="Symbol" charset="2"/>
              </a:rPr>
            </a:br>
            <a:r>
              <a:rPr lang="en-US" sz="1400" dirty="0" smtClean="0">
                <a:ea typeface="ＭＳ Ｐゴシック" charset="0"/>
                <a:sym typeface="Symbol" charset="0"/>
              </a:rPr>
              <a:t></a:t>
            </a:r>
            <a:r>
              <a:rPr lang="en-US" sz="1400" dirty="0" smtClean="0">
                <a:ea typeface="ＭＳ Ｐゴシック" charset="0"/>
              </a:rPr>
              <a:t> ~</a:t>
            </a:r>
            <a:r>
              <a:rPr lang="pl-PL" sz="1400" dirty="0" smtClean="0">
                <a:ea typeface="ＭＳ Ｐゴシック" charset="0"/>
              </a:rPr>
              <a:t>15</a:t>
            </a:r>
            <a:r>
              <a:rPr lang="en-US" sz="1400" dirty="0" smtClean="0">
                <a:ea typeface="ＭＳ Ｐゴシック" charset="0"/>
              </a:rPr>
              <a:t> </a:t>
            </a:r>
            <a:r>
              <a:rPr lang="en-US" sz="1400" dirty="0" err="1" smtClean="0">
                <a:ea typeface="ＭＳ Ｐゴシック" charset="0"/>
              </a:rPr>
              <a:t>fm</a:t>
            </a:r>
            <a:r>
              <a:rPr lang="en-US" sz="1400" dirty="0" smtClean="0">
                <a:ea typeface="ＭＳ Ｐゴシック" charset="0"/>
              </a:rPr>
              <a:t>/c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046212" y="3861048"/>
            <a:ext cx="3848919" cy="1463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ea typeface="ＭＳ Ｐゴシック" charset="0"/>
              </a:rPr>
              <a:t>Baryon dominated:</a:t>
            </a:r>
          </a:p>
          <a:p>
            <a:pPr lvl="1"/>
            <a:r>
              <a:rPr lang="en-US" sz="1500" dirty="0" smtClean="0">
                <a:latin typeface="Symbol" charset="2"/>
                <a:cs typeface="Symbol" charset="2"/>
              </a:rPr>
              <a:t>p</a:t>
            </a:r>
            <a:r>
              <a:rPr lang="en-US" sz="1500" dirty="0" smtClean="0">
                <a:latin typeface="Helvetica"/>
                <a:cs typeface="Helvetica"/>
              </a:rPr>
              <a:t> densities a factor ~10 lower as compared to SPS regime!</a:t>
            </a:r>
          </a:p>
          <a:p>
            <a:pPr lvl="1"/>
            <a:r>
              <a:rPr lang="en-US" sz="1500" dirty="0" smtClean="0">
                <a:latin typeface="Helvetica"/>
                <a:cs typeface="Helvetica"/>
              </a:rPr>
              <a:t>Matter enriched by baryonic resonances (~30%), N</a:t>
            </a:r>
            <a:r>
              <a:rPr lang="en-US" sz="1500" baseline="-25000" dirty="0" smtClean="0">
                <a:latin typeface="Helvetica"/>
                <a:cs typeface="Helvetica"/>
                <a:sym typeface="Symbol" charset="2"/>
              </a:rPr>
              <a:t></a:t>
            </a:r>
            <a:r>
              <a:rPr lang="en-US" sz="1500" dirty="0" smtClean="0">
                <a:latin typeface="Helvetica"/>
                <a:cs typeface="Helvetica"/>
              </a:rPr>
              <a:t>/A</a:t>
            </a:r>
            <a:r>
              <a:rPr lang="en-US" sz="1500" baseline="-25000" dirty="0" smtClean="0">
                <a:latin typeface="Helvetica"/>
                <a:cs typeface="Helvetica"/>
              </a:rPr>
              <a:t>part</a:t>
            </a:r>
            <a:r>
              <a:rPr lang="en-US" sz="1500" dirty="0" smtClean="0">
                <a:latin typeface="Helvetica"/>
                <a:cs typeface="Helvetica"/>
              </a:rPr>
              <a:t> ≈ 10%</a:t>
            </a:r>
            <a:endParaRPr lang="en-US" sz="15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023" y="856495"/>
            <a:ext cx="7759551" cy="5295454"/>
            <a:chOff x="86023" y="856495"/>
            <a:chExt cx="7759551" cy="5295454"/>
          </a:xfrm>
        </p:grpSpPr>
        <p:grpSp>
          <p:nvGrpSpPr>
            <p:cNvPr id="29" name="Group 28"/>
            <p:cNvGrpSpPr/>
            <p:nvPr/>
          </p:nvGrpSpPr>
          <p:grpSpPr>
            <a:xfrm rot="14474361">
              <a:off x="749449" y="917599"/>
              <a:ext cx="1241593" cy="1119385"/>
              <a:chOff x="1627243" y="1600827"/>
              <a:chExt cx="1496779" cy="1294376"/>
            </a:xfrm>
          </p:grpSpPr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rot="2186968" flipV="1">
                <a:off x="2263981" y="2013636"/>
                <a:ext cx="522250" cy="223922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rot="2186968">
                <a:off x="2117228" y="2117493"/>
                <a:ext cx="319924" cy="324053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 rot="7125639">
                <a:off x="2117942" y="2474954"/>
                <a:ext cx="398348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 rot="3145606">
                <a:off x="1818201" y="1795054"/>
                <a:ext cx="505936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effectLst/>
                </a:endParaRPr>
              </a:p>
            </p:txBody>
          </p: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 rot="7125639">
                <a:off x="1679426" y="1727339"/>
                <a:ext cx="452185" cy="55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2400" b="1" baseline="30000" dirty="0" smtClean="0">
                    <a:solidFill>
                      <a:srgbClr val="FFFF00"/>
                    </a:solidFill>
                    <a:effectLst/>
                  </a:rPr>
                  <a:t>*</a:t>
                </a:r>
                <a:endParaRPr lang="en-US" sz="2400" b="1" baseline="30000" dirty="0">
                  <a:solidFill>
                    <a:srgbClr val="FFFF00"/>
                  </a:solidFill>
                  <a:effectLst/>
                </a:endParaRPr>
              </a:p>
            </p:txBody>
          </p:sp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 rot="7125639">
                <a:off x="2667103" y="1971692"/>
                <a:ext cx="471689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9003726">
              <a:off x="1164617" y="3197698"/>
              <a:ext cx="1225005" cy="1031851"/>
              <a:chOff x="1640932" y="1600827"/>
              <a:chExt cx="1476782" cy="1193157"/>
            </a:xfrm>
          </p:grpSpPr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rot="2186968" flipV="1">
                <a:off x="2263981" y="2013636"/>
                <a:ext cx="522250" cy="223922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rot="2186968">
                <a:off x="2117228" y="2117493"/>
                <a:ext cx="319924" cy="324053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 rot="3458743">
                <a:off x="2192189" y="2373735"/>
                <a:ext cx="398348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 rot="3145606">
                <a:off x="1818201" y="1795054"/>
                <a:ext cx="505936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effectLst/>
                </a:endParaRPr>
              </a:p>
            </p:txBody>
          </p:sp>
          <p:sp>
            <p:nvSpPr>
              <p:cNvPr id="45" name="Text Box 29"/>
              <p:cNvSpPr txBox="1">
                <a:spLocks noChangeArrowheads="1"/>
              </p:cNvSpPr>
              <p:nvPr/>
            </p:nvSpPr>
            <p:spPr bwMode="auto">
              <a:xfrm rot="3458743">
                <a:off x="1693115" y="1713433"/>
                <a:ext cx="452185" cy="55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2400" b="1" baseline="30000" dirty="0" smtClean="0">
                    <a:solidFill>
                      <a:srgbClr val="FFFF00"/>
                    </a:solidFill>
                    <a:effectLst/>
                  </a:rPr>
                  <a:t>*</a:t>
                </a:r>
                <a:endParaRPr lang="en-US" sz="2400" b="1" baseline="30000" dirty="0">
                  <a:solidFill>
                    <a:srgbClr val="FFFF00"/>
                  </a:solidFill>
                  <a:effectLst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 rot="3458743">
                <a:off x="2660795" y="2108375"/>
                <a:ext cx="471689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3999616">
              <a:off x="495356" y="4584104"/>
              <a:ext cx="1241593" cy="1119385"/>
              <a:chOff x="1627243" y="1600827"/>
              <a:chExt cx="1496779" cy="1294376"/>
            </a:xfrm>
          </p:grpSpPr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rot="2186968" flipV="1">
                <a:off x="2263981" y="2013636"/>
                <a:ext cx="522250" cy="223922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rot="2186968">
                <a:off x="2117228" y="2117493"/>
                <a:ext cx="319924" cy="324053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00C3FF"/>
                  </a:solidFill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 rot="7125639">
                <a:off x="2117942" y="2474954"/>
                <a:ext cx="398348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 rot="3145606">
                <a:off x="1818201" y="1795054"/>
                <a:ext cx="505936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effectLst/>
                </a:endParaRP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 rot="7125639">
                <a:off x="1679426" y="1727339"/>
                <a:ext cx="452185" cy="55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2400" b="1" baseline="30000" dirty="0" smtClean="0">
                    <a:solidFill>
                      <a:srgbClr val="FFFF00"/>
                    </a:solidFill>
                    <a:effectLst/>
                  </a:rPr>
                  <a:t>*</a:t>
                </a:r>
                <a:endParaRPr lang="en-US" sz="2400" b="1" baseline="30000" dirty="0">
                  <a:solidFill>
                    <a:srgbClr val="FFFF00"/>
                  </a:solidFill>
                  <a:effectLst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 rot="7125639">
                <a:off x="2667103" y="1971692"/>
                <a:ext cx="471689" cy="44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 defTabSz="762000" eaLnBrk="0" hangingPunct="0">
                  <a:defRPr/>
                </a:pPr>
                <a:r>
                  <a:rPr lang="en-US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 rot="19837811">
              <a:off x="86023" y="2896884"/>
              <a:ext cx="1641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38FF72"/>
                  </a:solidFill>
                  <a:latin typeface="Symbol" charset="2"/>
                </a:rPr>
                <a:t>K,</a:t>
              </a:r>
              <a:r>
                <a:rPr lang="en-US" b="1" dirty="0">
                  <a:solidFill>
                    <a:srgbClr val="BE1313"/>
                  </a:solidFill>
                  <a:latin typeface="Symbol" charset="2"/>
                </a:rPr>
                <a:t> </a:t>
              </a:r>
              <a:r>
                <a:rPr lang="en-US" b="1" dirty="0" smtClean="0">
                  <a:solidFill>
                    <a:srgbClr val="FFFF00"/>
                  </a:solidFill>
                  <a:latin typeface="Symbol" charset="2"/>
                </a:rPr>
                <a:t>L,</a:t>
              </a:r>
              <a:r>
                <a:rPr lang="en-US" b="1" dirty="0" smtClean="0">
                  <a:solidFill>
                    <a:srgbClr val="BE1313"/>
                  </a:solidFill>
                  <a:latin typeface="Symbol" charset="2"/>
                </a:rPr>
                <a:t> </a:t>
              </a:r>
              <a:r>
                <a:rPr lang="en-US" b="1" dirty="0">
                  <a:solidFill>
                    <a:srgbClr val="38FF72"/>
                  </a:solidFill>
                  <a:latin typeface="Symbol" charset="2"/>
                </a:rPr>
                <a:t>f,</a:t>
              </a:r>
              <a:r>
                <a:rPr lang="en-US" b="1" dirty="0">
                  <a:solidFill>
                    <a:srgbClr val="FF9900"/>
                  </a:solidFill>
                  <a:latin typeface="Symbol" charset="2"/>
                </a:rPr>
                <a:t> </a:t>
              </a:r>
              <a:r>
                <a:rPr lang="en-US" b="1" dirty="0">
                  <a:solidFill>
                    <a:srgbClr val="FFFF00"/>
                  </a:solidFill>
                  <a:latin typeface="Symbol" charset="2"/>
                </a:rPr>
                <a:t>X,</a:t>
              </a:r>
              <a:r>
                <a:rPr lang="en-US" b="1" dirty="0" smtClean="0">
                  <a:solidFill>
                    <a:srgbClr val="BE1313"/>
                  </a:solidFill>
                  <a:latin typeface="Symbol" charset="2"/>
                </a:rPr>
                <a:t> </a:t>
              </a:r>
              <a:endParaRPr lang="en-US" b="1" dirty="0">
                <a:solidFill>
                  <a:srgbClr val="BE1313"/>
                </a:solidFill>
                <a:latin typeface="Symbol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8773" y="5507940"/>
              <a:ext cx="396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	       </a:t>
              </a:r>
              <a:r>
                <a:rPr lang="en-US" dirty="0" smtClean="0">
                  <a:latin typeface="Arial Narrow"/>
                  <a:cs typeface="Arial Narrow"/>
                </a:rPr>
                <a:t>Rare and penetrating probes</a:t>
              </a:r>
              <a:endParaRPr lang="en-US" sz="1600" dirty="0">
                <a:latin typeface="Arial Narrow"/>
                <a:cs typeface="Arial Narrow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114863" y="5229200"/>
              <a:ext cx="1982153" cy="922749"/>
            </a:xfrm>
            <a:prstGeom prst="rightArrow">
              <a:avLst/>
            </a:prstGeom>
            <a:noFill/>
            <a:ln>
              <a:solidFill>
                <a:srgbClr val="08F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8F0FF"/>
                  </a:solidFill>
                </a:rPr>
                <a:t>HADES</a:t>
              </a:r>
              <a:endParaRPr lang="en-US" dirty="0">
                <a:solidFill>
                  <a:srgbClr val="08F0FF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hades at GSI, Darmstadt,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36977" y="1426582"/>
            <a:ext cx="5137220" cy="517077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HADES strategy:</a:t>
            </a:r>
          </a:p>
          <a:p>
            <a:pPr lvl="1"/>
            <a:r>
              <a:rPr lang="en-US" sz="1400" dirty="0" smtClean="0"/>
              <a:t>Excitation </a:t>
            </a:r>
            <a:r>
              <a:rPr lang="en-US" sz="1400" dirty="0"/>
              <a:t>function for low-mass lepton pairs and (multi-)strange baryons and </a:t>
            </a:r>
            <a:r>
              <a:rPr lang="en-US" sz="1400" dirty="0" smtClean="0"/>
              <a:t>mesons</a:t>
            </a:r>
            <a:endParaRPr lang="en-US" sz="1400" dirty="0"/>
          </a:p>
          <a:p>
            <a:pPr lvl="1"/>
            <a:r>
              <a:rPr lang="en-US" sz="1400" dirty="0">
                <a:cs typeface="Arial" charset="0"/>
              </a:rPr>
              <a:t>Various aspects </a:t>
            </a:r>
            <a:r>
              <a:rPr lang="en-US" sz="1400" dirty="0" smtClean="0">
                <a:cs typeface="Arial" charset="0"/>
              </a:rPr>
              <a:t>of baryon</a:t>
            </a:r>
            <a:r>
              <a:rPr lang="en-US" sz="1400" dirty="0">
                <a:cs typeface="Arial" charset="0"/>
              </a:rPr>
              <a:t>-resonance </a:t>
            </a:r>
            <a:r>
              <a:rPr lang="en-US" sz="1400" dirty="0" smtClean="0">
                <a:cs typeface="Arial" charset="0"/>
              </a:rPr>
              <a:t>physics</a:t>
            </a:r>
          </a:p>
          <a:p>
            <a:endParaRPr lang="en-US" sz="1400" dirty="0" smtClean="0">
              <a:cs typeface="Arial" charset="0"/>
            </a:endParaRPr>
          </a:p>
          <a:p>
            <a:r>
              <a:rPr lang="en-US" sz="1400" dirty="0" smtClean="0">
                <a:cs typeface="Arial" charset="0"/>
              </a:rPr>
              <a:t>Beams provided by SIS18: 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dirty="0" smtClean="0">
                <a:cs typeface="Arial" charset="0"/>
              </a:rPr>
              <a:t>, proton, nuclei</a:t>
            </a:r>
          </a:p>
          <a:p>
            <a:r>
              <a:rPr lang="en-US" sz="1400" dirty="0" smtClean="0">
                <a:cs typeface="Arial" charset="0"/>
              </a:rPr>
              <a:t>Full </a:t>
            </a:r>
            <a:r>
              <a:rPr lang="en-US" sz="1400" dirty="0">
                <a:cs typeface="Arial" charset="0"/>
              </a:rPr>
              <a:t>azimuthal </a:t>
            </a:r>
            <a:r>
              <a:rPr lang="en-US" sz="1400" dirty="0" smtClean="0">
                <a:cs typeface="Arial" charset="0"/>
              </a:rPr>
              <a:t>coverage, 18 </a:t>
            </a:r>
            <a:r>
              <a:rPr lang="en-US" sz="1400" dirty="0">
                <a:cs typeface="Arial" charset="0"/>
              </a:rPr>
              <a:t>to 85 degree in polar </a:t>
            </a:r>
            <a:r>
              <a:rPr lang="en-US" sz="1400" dirty="0" smtClean="0">
                <a:cs typeface="Arial" charset="0"/>
              </a:rPr>
              <a:t>angle</a:t>
            </a:r>
            <a:endParaRPr lang="en-US" sz="1400" dirty="0">
              <a:cs typeface="Arial" charset="0"/>
            </a:endParaRPr>
          </a:p>
          <a:p>
            <a:r>
              <a:rPr lang="en-US" sz="1400" dirty="0">
                <a:cs typeface="Arial" charset="0"/>
              </a:rPr>
              <a:t>Hadron and lepton </a:t>
            </a:r>
            <a:r>
              <a:rPr lang="en-US" sz="1400" dirty="0" smtClean="0">
                <a:cs typeface="Arial" charset="0"/>
              </a:rPr>
              <a:t>identification</a:t>
            </a:r>
          </a:p>
          <a:p>
            <a:r>
              <a:rPr lang="en-US" sz="1400" dirty="0" smtClean="0">
                <a:cs typeface="Arial" charset="0"/>
              </a:rPr>
              <a:t>Event-plane reconstruction</a:t>
            </a:r>
            <a:endParaRPr lang="en-US" sz="1400" dirty="0">
              <a:cs typeface="Arial" charset="0"/>
            </a:endParaRPr>
          </a:p>
          <a:p>
            <a:endParaRPr lang="en-US" sz="1400" dirty="0">
              <a:cs typeface="Arial" charset="0"/>
            </a:endParaRPr>
          </a:p>
          <a:p>
            <a:r>
              <a:rPr lang="en-US" sz="1400" dirty="0" err="1">
                <a:solidFill>
                  <a:srgbClr val="38FF72"/>
                </a:solidFill>
                <a:cs typeface="Arial" charset="0"/>
              </a:rPr>
              <a:t>e</a:t>
            </a:r>
            <a:r>
              <a:rPr lang="en-US" sz="1400" baseline="30000" dirty="0" err="1">
                <a:solidFill>
                  <a:srgbClr val="38FF72"/>
                </a:solidFill>
                <a:cs typeface="Arial" charset="0"/>
              </a:rPr>
              <a:t>+</a:t>
            </a:r>
            <a:r>
              <a:rPr lang="en-US" sz="1400" dirty="0" err="1">
                <a:solidFill>
                  <a:srgbClr val="38FF72"/>
                </a:solidFill>
                <a:cs typeface="Arial" charset="0"/>
              </a:rPr>
              <a:t>e</a:t>
            </a:r>
            <a:r>
              <a:rPr lang="en-US" sz="1400" baseline="30000" dirty="0">
                <a:solidFill>
                  <a:srgbClr val="38FF72"/>
                </a:solidFill>
                <a:cs typeface="Arial" charset="0"/>
              </a:rPr>
              <a:t>-</a:t>
            </a:r>
            <a:r>
              <a:rPr lang="en-US" sz="1400" dirty="0">
                <a:solidFill>
                  <a:srgbClr val="38FF72"/>
                </a:solidFill>
                <a:cs typeface="Arial" charset="0"/>
              </a:rPr>
              <a:t> pair acceptance </a:t>
            </a:r>
            <a:r>
              <a:rPr lang="en-US" sz="1400" dirty="0" smtClean="0">
                <a:solidFill>
                  <a:srgbClr val="38FF72"/>
                </a:solidFill>
                <a:cs typeface="Arial" charset="0"/>
              </a:rPr>
              <a:t>35%</a:t>
            </a:r>
            <a:endParaRPr lang="en-US" sz="1400" dirty="0">
              <a:solidFill>
                <a:srgbClr val="38FF72"/>
              </a:solidFill>
              <a:cs typeface="Arial" charset="0"/>
            </a:endParaRPr>
          </a:p>
          <a:p>
            <a:r>
              <a:rPr lang="en-US" sz="1400" dirty="0">
                <a:solidFill>
                  <a:srgbClr val="38FF72"/>
                </a:solidFill>
                <a:cs typeface="Arial" charset="0"/>
              </a:rPr>
              <a:t>Mass resolution 2 % </a:t>
            </a:r>
            <a:r>
              <a:rPr lang="en-US" sz="1400" dirty="0" smtClean="0">
                <a:solidFill>
                  <a:srgbClr val="38FF72"/>
                </a:solidFill>
                <a:cs typeface="Arial" charset="0"/>
              </a:rPr>
              <a:t>(</a:t>
            </a:r>
            <a:r>
              <a:rPr lang="en-US" sz="1400" dirty="0" smtClean="0">
                <a:solidFill>
                  <a:srgbClr val="38FF72"/>
                </a:solidFill>
                <a:latin typeface="Symbol" charset="2"/>
                <a:cs typeface="Symbol" charset="2"/>
              </a:rPr>
              <a:t>r</a:t>
            </a:r>
            <a:r>
              <a:rPr lang="en-US" sz="1400" dirty="0" smtClean="0">
                <a:solidFill>
                  <a:srgbClr val="38FF72"/>
                </a:solidFill>
                <a:cs typeface="Arial" charset="0"/>
              </a:rPr>
              <a:t>/</a:t>
            </a:r>
            <a:r>
              <a:rPr lang="en-US" sz="1400" dirty="0" smtClean="0">
                <a:solidFill>
                  <a:srgbClr val="38FF72"/>
                </a:solidFill>
                <a:latin typeface="Symbol" charset="2"/>
                <a:cs typeface="Symbol" charset="2"/>
              </a:rPr>
              <a:t>w</a:t>
            </a:r>
            <a:r>
              <a:rPr lang="en-US" sz="1400" dirty="0" smtClean="0">
                <a:solidFill>
                  <a:srgbClr val="38FF72"/>
                </a:solidFill>
                <a:cs typeface="Arial" charset="0"/>
              </a:rPr>
              <a:t> region</a:t>
            </a:r>
            <a:r>
              <a:rPr lang="en-US" sz="1400" dirty="0">
                <a:solidFill>
                  <a:srgbClr val="38FF72"/>
                </a:solidFill>
                <a:cs typeface="Arial" charset="0"/>
              </a:rPr>
              <a:t>)</a:t>
            </a:r>
          </a:p>
          <a:p>
            <a:endParaRPr lang="en-US" sz="1400" dirty="0">
              <a:cs typeface="Arial" charset="0"/>
            </a:endParaRPr>
          </a:p>
          <a:p>
            <a:r>
              <a:rPr lang="en-US" sz="1400" dirty="0">
                <a:cs typeface="Arial" charset="0"/>
              </a:rPr>
              <a:t>~ 80.000 channels</a:t>
            </a:r>
          </a:p>
          <a:p>
            <a:r>
              <a:rPr lang="en-US" sz="1400" dirty="0" smtClean="0">
                <a:cs typeface="Arial" charset="0"/>
              </a:rPr>
              <a:t>50 </a:t>
            </a:r>
            <a:r>
              <a:rPr lang="en-US" sz="1400" dirty="0">
                <a:cs typeface="Arial" charset="0"/>
              </a:rPr>
              <a:t>kHz event rate (400 </a:t>
            </a:r>
            <a:r>
              <a:rPr lang="en-US" sz="1400" dirty="0" err="1">
                <a:cs typeface="Arial" charset="0"/>
              </a:rPr>
              <a:t>Mbyte</a:t>
            </a:r>
            <a:r>
              <a:rPr lang="en-US" sz="1400" dirty="0">
                <a:cs typeface="Arial" charset="0"/>
              </a:rPr>
              <a:t>/s peak data rate)</a:t>
            </a:r>
          </a:p>
          <a:p>
            <a:endParaRPr lang="en-US" sz="1400" dirty="0" smtClean="0">
              <a:cs typeface="Arial" charset="0"/>
            </a:endParaRPr>
          </a:p>
          <a:p>
            <a:endParaRPr lang="en-US" sz="1400" dirty="0">
              <a:cs typeface="Arial" charset="0"/>
            </a:endParaRPr>
          </a:p>
          <a:p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6031" y="4077072"/>
            <a:ext cx="2860778" cy="2664296"/>
            <a:chOff x="347106" y="4077072"/>
            <a:chExt cx="2640718" cy="2664296"/>
          </a:xfrm>
        </p:grpSpPr>
        <p:pic>
          <p:nvPicPr>
            <p:cNvPr id="6" name="Picture 5" descr="OmegaPimped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06" y="4077072"/>
              <a:ext cx="2640718" cy="26642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40997" y="4293096"/>
              <a:ext cx="83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Arial Narrow"/>
                  <a:cs typeface="Arial Narrow"/>
                </a:rPr>
                <a:t>p</a:t>
              </a:r>
              <a:r>
                <a:rPr lang="en-US" sz="1200" dirty="0" err="1" smtClean="0">
                  <a:latin typeface="Arial Narrow"/>
                  <a:cs typeface="Arial Narrow"/>
                </a:rPr>
                <a:t>+p</a:t>
              </a:r>
              <a:r>
                <a:rPr lang="en-US" sz="1200" dirty="0" smtClean="0">
                  <a:latin typeface="Arial Narrow"/>
                  <a:cs typeface="Arial Narrow"/>
                </a:rPr>
                <a:t> 3.5 </a:t>
              </a:r>
              <a:r>
                <a:rPr lang="en-US" sz="1200" dirty="0" err="1" smtClean="0">
                  <a:latin typeface="Arial Narrow"/>
                  <a:cs typeface="Arial Narrow"/>
                </a:rPr>
                <a:t>GeV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>
            <a:off x="3296816" y="4711338"/>
            <a:ext cx="1364521" cy="517862"/>
          </a:xfrm>
          <a:prstGeom prst="leftArrow">
            <a:avLst/>
          </a:prstGeom>
          <a:noFill/>
          <a:ln>
            <a:solidFill>
              <a:srgbClr val="38F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gsi"/>
          <p:cNvPicPr>
            <a:picLocks noChangeAspect="1" noChangeArrowheads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03"/>
          <a:stretch>
            <a:fillRect/>
          </a:stretch>
        </p:blipFill>
        <p:spPr bwMode="auto">
          <a:xfrm>
            <a:off x="7691383" y="47024"/>
            <a:ext cx="2182813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291439" y="97824"/>
            <a:ext cx="456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SIS</a:t>
            </a:r>
            <a:endParaRPr lang="en-US" sz="1200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HADES_RPC_1920_x_120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8113" y="1368997"/>
            <a:ext cx="3726815" cy="26360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event reconstruction</a:t>
            </a:r>
            <a:endParaRPr lang="en-US" dirty="0"/>
          </a:p>
        </p:txBody>
      </p:sp>
      <p:pic>
        <p:nvPicPr>
          <p:cNvPr id="54" name="Picture 53" descr="hades_daq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1165394"/>
            <a:ext cx="2950029" cy="3240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648" y="195748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222268"/>
              </a:buClr>
              <a:buSzPct val="100000"/>
              <a:buNone/>
            </a:pP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O</a:t>
            </a:r>
            <a:r>
              <a:rPr lang="en-U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perational </a:t>
            </a: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at GSI since 2002</a:t>
            </a:r>
          </a:p>
          <a:p>
            <a:pPr marL="0" indent="0">
              <a:buClr>
                <a:srgbClr val="222268"/>
              </a:buClr>
              <a:buSzPct val="100000"/>
              <a:buNone/>
            </a:pP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Upgrade 2008 –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472" y="817424"/>
            <a:ext cx="2008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Recorded data sets</a:t>
            </a:r>
            <a:endParaRPr lang="en-US" sz="2000" dirty="0">
              <a:latin typeface="Arial Narrow"/>
              <a:cs typeface="Arial Narrow"/>
            </a:endParaRPr>
          </a:p>
        </p:txBody>
      </p:sp>
      <p:pic>
        <p:nvPicPr>
          <p:cNvPr id="11" name="Picture 10" descr="vertex_XvsZ_m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2" y="4797152"/>
            <a:ext cx="2821941" cy="1778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208" y="1951549"/>
            <a:ext cx="2826036" cy="17976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64701" y="2239581"/>
            <a:ext cx="2754751" cy="2736304"/>
            <a:chOff x="3494502" y="1052736"/>
            <a:chExt cx="2754751" cy="2736304"/>
          </a:xfrm>
        </p:grpSpPr>
        <p:pic>
          <p:nvPicPr>
            <p:cNvPr id="5" name="Picture 4" descr="beta_momentu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4502" y="1052736"/>
              <a:ext cx="2754751" cy="27363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08803" y="1234716"/>
              <a:ext cx="34419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e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+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5986" y="1234716"/>
              <a:ext cx="2872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e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-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8904" y="1412776"/>
              <a:ext cx="2872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-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774" y="1382579"/>
              <a:ext cx="3049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+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1196" y="1797100"/>
              <a:ext cx="327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K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+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4867" y="1628800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5260" y="1834371"/>
              <a:ext cx="5030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d</a:t>
              </a:r>
              <a:r>
                <a:rPr lang="en-US" sz="1000" dirty="0" smtClean="0">
                  <a:solidFill>
                    <a:schemeClr val="bg1"/>
                  </a:solidFill>
                </a:rPr>
                <a:t>,</a:t>
              </a:r>
              <a:r>
                <a:rPr lang="en-US" sz="1000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sz="1000" dirty="0" smtClean="0">
                  <a:solidFill>
                    <a:schemeClr val="bg1"/>
                  </a:solidFill>
                </a:rPr>
                <a:t>He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5099" y="2302272"/>
              <a:ext cx="2231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t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5008" y="1920210"/>
              <a:ext cx="3961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1000" dirty="0" smtClean="0">
                  <a:solidFill>
                    <a:schemeClr val="bg1"/>
                  </a:solidFill>
                </a:rPr>
                <a:t>He</a:t>
              </a:r>
              <a:endParaRPr lang="en-US" sz="10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64701" y="971436"/>
            <a:ext cx="337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8FF72"/>
                </a:solidFill>
                <a:latin typeface="Arial Narrow"/>
                <a:cs typeface="Arial Narrow"/>
              </a:rPr>
              <a:t>Particle identification by means of:</a:t>
            </a:r>
            <a:endParaRPr lang="en-US" sz="2000" dirty="0">
              <a:solidFill>
                <a:srgbClr val="38FF72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4700" y="1772816"/>
            <a:ext cx="275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Velocity vs. momentum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6761" y="1555884"/>
            <a:ext cx="297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Narrow"/>
                <a:cs typeface="Arial Narrow"/>
              </a:rPr>
              <a:t>dE</a:t>
            </a:r>
            <a:r>
              <a:rPr lang="en-US" dirty="0" smtClean="0">
                <a:latin typeface="Arial Narrow"/>
                <a:cs typeface="Arial Narrow"/>
              </a:rPr>
              <a:t>/dx in the MDC and </a:t>
            </a:r>
            <a:r>
              <a:rPr lang="en-US" dirty="0" err="1" smtClean="0">
                <a:latin typeface="Arial Narrow"/>
                <a:cs typeface="Arial Narrow"/>
              </a:rPr>
              <a:t>ToF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512" y="4438051"/>
            <a:ext cx="275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Vertex reconstruction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40" y="4365932"/>
            <a:ext cx="2504601" cy="23034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25389" y="4009300"/>
            <a:ext cx="258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RICH rings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characterization in hades (</a:t>
            </a:r>
            <a:r>
              <a:rPr lang="en-US" dirty="0" err="1" smtClean="0"/>
              <a:t>A</a:t>
            </a:r>
            <a:r>
              <a:rPr lang="en-US" cap="none" dirty="0" err="1" smtClean="0"/>
              <a:t>u</a:t>
            </a:r>
            <a:r>
              <a:rPr lang="en-US" dirty="0" err="1" smtClean="0"/>
              <a:t>+A</a:t>
            </a:r>
            <a:r>
              <a:rPr lang="en-US" cap="none" dirty="0" err="1" smtClean="0"/>
              <a:t>u</a:t>
            </a:r>
            <a:r>
              <a:rPr lang="en-US" dirty="0" smtClean="0"/>
              <a:t> collisions)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1268760"/>
            <a:ext cx="468052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First-level trigger conditions: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Hit multiplicity in TOF detector &gt; 20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&amp;&amp; signal in the START detector</a:t>
            </a:r>
          </a:p>
          <a:p>
            <a:endParaRPr lang="en-US" dirty="0"/>
          </a:p>
          <a:p>
            <a:r>
              <a:rPr lang="en-US" dirty="0" smtClean="0"/>
              <a:t>Centrality </a:t>
            </a:r>
            <a:r>
              <a:rPr lang="en-US" dirty="0"/>
              <a:t>determination using </a:t>
            </a:r>
            <a:r>
              <a:rPr lang="en-US" dirty="0" err="1"/>
              <a:t>Glauber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Distributions agree with transport model calculations (</a:t>
            </a:r>
            <a:r>
              <a:rPr lang="en-US" i="1" dirty="0" smtClean="0"/>
              <a:t>transport processed by </a:t>
            </a:r>
            <a:r>
              <a:rPr lang="en-US" i="1" dirty="0" err="1" smtClean="0"/>
              <a:t>Geant</a:t>
            </a:r>
            <a:r>
              <a:rPr lang="en-US" i="1" dirty="0" smtClean="0"/>
              <a:t> and filtered with standard analysis code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803275" lvl="1" indent="-346075">
              <a:buNone/>
            </a:pPr>
            <a:r>
              <a:rPr lang="en-US" sz="1800" dirty="0" smtClean="0">
                <a:solidFill>
                  <a:srgbClr val="38FF72"/>
                </a:solidFill>
                <a:sym typeface="Wingdings"/>
              </a:rPr>
              <a:t> 4.3 billion 40% most central</a:t>
            </a:r>
            <a:br>
              <a:rPr lang="en-US" sz="1800" dirty="0" smtClean="0">
                <a:solidFill>
                  <a:srgbClr val="38FF72"/>
                </a:solidFill>
                <a:sym typeface="Wingdings"/>
              </a:rPr>
            </a:br>
            <a:r>
              <a:rPr lang="en-US" sz="1800" dirty="0" err="1" smtClean="0">
                <a:solidFill>
                  <a:srgbClr val="38FF72"/>
                </a:solidFill>
                <a:sym typeface="Wingdings"/>
              </a:rPr>
              <a:t>Au+Au</a:t>
            </a:r>
            <a:r>
              <a:rPr lang="en-US" sz="1800" dirty="0" smtClean="0">
                <a:solidFill>
                  <a:srgbClr val="38FF72"/>
                </a:solidFill>
                <a:sym typeface="Wingdings"/>
              </a:rPr>
              <a:t> collisions recorded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488" y="1285934"/>
            <a:ext cx="327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Number of reconstructed tracks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1772816"/>
            <a:ext cx="4391105" cy="316835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95000"/>
                <a:alpha val="43000"/>
              </a:scheme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1088"/>
            <a:ext cx="9906000" cy="1642312"/>
          </a:xfrm>
        </p:spPr>
        <p:txBody>
          <a:bodyPr/>
          <a:lstStyle/>
          <a:p>
            <a:pPr algn="ctr"/>
            <a:r>
              <a:rPr lang="en-US" dirty="0" smtClean="0"/>
              <a:t>Final state</a:t>
            </a:r>
            <a:br>
              <a:rPr lang="en-US" dirty="0" smtClean="0"/>
            </a:br>
            <a:r>
              <a:rPr lang="en-US" dirty="0" smtClean="0"/>
              <a:t>“Hadron-chemistry”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3506" y="2230038"/>
            <a:ext cx="4867525" cy="3503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Strangeness production in 1.75 </a:t>
            </a:r>
            <a:r>
              <a:rPr lang="en-US" i="1" dirty="0" err="1" smtClean="0"/>
              <a:t>A</a:t>
            </a:r>
            <a:r>
              <a:rPr lang="en-US" dirty="0" err="1" smtClean="0"/>
              <a:t>G</a:t>
            </a:r>
            <a:r>
              <a:rPr lang="en-US" cap="none" dirty="0" err="1" smtClean="0"/>
              <a:t>e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cap="none" dirty="0" err="1" smtClean="0"/>
              <a:t>r</a:t>
            </a:r>
            <a:r>
              <a:rPr lang="en-US" dirty="0" err="1" smtClean="0"/>
              <a:t>+KC</a:t>
            </a:r>
            <a:r>
              <a:rPr lang="en-US" cap="none" dirty="0" err="1" smtClean="0"/>
              <a:t>l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0472" y="836712"/>
            <a:ext cx="4392488" cy="1440160"/>
          </a:xfrm>
        </p:spPr>
        <p:txBody>
          <a:bodyPr>
            <a:normAutofit/>
          </a:bodyPr>
          <a:lstStyle/>
          <a:p>
            <a:r>
              <a:rPr lang="en-US" dirty="0"/>
              <a:t>High-statistics measurement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/>
              <a:t>-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 smtClean="0"/>
              <a:t>-</a:t>
            </a:r>
            <a:r>
              <a:rPr lang="en-US" dirty="0" smtClean="0"/>
              <a:t>, K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but also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  <a:sym typeface="Symbol" charset="2"/>
              </a:rPr>
              <a:t></a:t>
            </a:r>
            <a:r>
              <a:rPr lang="en-US" sz="1800" baseline="30000" dirty="0">
                <a:solidFill>
                  <a:srgbClr val="FFFFFF"/>
                </a:solidFill>
                <a:sym typeface="Symbol" charset="2"/>
              </a:rPr>
              <a:t>-</a:t>
            </a:r>
            <a:r>
              <a:rPr lang="en-US" baseline="30000" dirty="0" smtClean="0"/>
              <a:t> </a:t>
            </a:r>
            <a:r>
              <a:rPr lang="en-US" dirty="0" smtClean="0"/>
              <a:t>(630 MeV below NN production threshold!)</a:t>
            </a:r>
          </a:p>
        </p:txBody>
      </p:sp>
      <p:grpSp>
        <p:nvGrpSpPr>
          <p:cNvPr id="5" name="Gruppierung 18"/>
          <p:cNvGrpSpPr/>
          <p:nvPr/>
        </p:nvGrpSpPr>
        <p:grpSpPr>
          <a:xfrm>
            <a:off x="554732" y="2348880"/>
            <a:ext cx="4686300" cy="3184910"/>
            <a:chOff x="2378594" y="0"/>
            <a:chExt cx="5148812" cy="3779020"/>
          </a:xfrm>
        </p:grpSpPr>
        <p:pic>
          <p:nvPicPr>
            <p:cNvPr id="6" name="Bild 19" descr="hades_ArKCl_1.76gev_SH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78594" y="0"/>
              <a:ext cx="5148812" cy="3276600"/>
            </a:xfrm>
            <a:prstGeom prst="rect">
              <a:avLst/>
            </a:prstGeom>
          </p:spPr>
        </p:pic>
        <p:pic>
          <p:nvPicPr>
            <p:cNvPr id="7" name="Bild 20" descr="hades_ArKCl_1.76gev_SH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76600" y="3170165"/>
              <a:ext cx="4250806" cy="608855"/>
            </a:xfrm>
            <a:prstGeom prst="rect">
              <a:avLst/>
            </a:prstGeom>
          </p:spPr>
        </p:pic>
      </p:grpSp>
      <p:sp>
        <p:nvSpPr>
          <p:cNvPr id="8" name="Rechteck 21"/>
          <p:cNvSpPr/>
          <p:nvPr/>
        </p:nvSpPr>
        <p:spPr>
          <a:xfrm flipV="1">
            <a:off x="1372070" y="5076590"/>
            <a:ext cx="2802161" cy="511626"/>
          </a:xfrm>
          <a:prstGeom prst="rect">
            <a:avLst/>
          </a:prstGeom>
          <a:noFill/>
          <a:ln w="25400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 25" descr="hades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628" y="4166187"/>
            <a:ext cx="735955" cy="601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92600" y="860519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hu-HU" sz="1400" i="1" dirty="0">
                <a:solidFill>
                  <a:schemeClr val="tx1">
                    <a:lumMod val="50000"/>
                  </a:schemeClr>
                </a:solidFill>
              </a:rPr>
              <a:t>Phys.Rev.Lett.103:132301,2009</a:t>
            </a:r>
            <a:br>
              <a:rPr lang="hu-HU" sz="1400" i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400" i="1" dirty="0">
                <a:solidFill>
                  <a:schemeClr val="tx1">
                    <a:lumMod val="50000"/>
                  </a:schemeClr>
                </a:solidFill>
              </a:rPr>
              <a:t>Eur.Phys.J.A40:45-59,2009</a:t>
            </a:r>
            <a:br>
              <a:rPr lang="hu-HU" sz="1400" i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hu-HU" sz="1400" i="1" dirty="0">
                <a:solidFill>
                  <a:schemeClr val="tx1">
                    <a:lumMod val="50000"/>
                  </a:schemeClr>
                </a:solidFill>
              </a:rPr>
              <a:t>Phys.Rev.C80:025209,2009</a:t>
            </a:r>
            <a:br>
              <a:rPr lang="hu-HU" sz="1400" i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tr-TR" sz="1400" i="1" dirty="0" err="1">
                <a:solidFill>
                  <a:schemeClr val="tx1">
                    <a:lumMod val="50000"/>
                  </a:schemeClr>
                </a:solidFill>
              </a:rPr>
              <a:t>Eur</a:t>
            </a:r>
            <a:r>
              <a:rPr lang="tr-TR" sz="14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tr-TR" sz="1400" i="1" dirty="0" err="1">
                <a:solidFill>
                  <a:schemeClr val="tx1">
                    <a:lumMod val="50000"/>
                  </a:schemeClr>
                </a:solidFill>
              </a:rPr>
              <a:t>Phys</a:t>
            </a:r>
            <a:r>
              <a:rPr lang="tr-TR" sz="1400" i="1" dirty="0">
                <a:solidFill>
                  <a:schemeClr val="tx1">
                    <a:lumMod val="50000"/>
                  </a:schemeClr>
                </a:solidFill>
              </a:rPr>
              <a:t>. J. A 47:21, 2011</a:t>
            </a:r>
            <a:endParaRPr lang="hu-H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73588" y="2230038"/>
            <a:ext cx="4292600" cy="253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1700" kern="1200" spc="3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Statistical </a:t>
            </a:r>
            <a:r>
              <a:rPr lang="en-US" dirty="0" err="1" smtClean="0"/>
              <a:t>Hadronization</a:t>
            </a:r>
            <a:r>
              <a:rPr lang="en-US" dirty="0" smtClean="0"/>
              <a:t> Model  (SHM) describes hadron abundances except in case of large </a:t>
            </a:r>
            <a:r>
              <a:rPr lang="en-US" sz="1800" dirty="0">
                <a:sym typeface="Symbol" charset="2"/>
              </a:rPr>
              <a:t></a:t>
            </a:r>
            <a:r>
              <a:rPr lang="en-US" sz="1800" baseline="30000" dirty="0">
                <a:sym typeface="Symbol" charset="2"/>
              </a:rPr>
              <a:t>-</a:t>
            </a:r>
            <a:r>
              <a:rPr lang="en-US" dirty="0" smtClean="0"/>
              <a:t> (s=-2) yield</a:t>
            </a:r>
          </a:p>
          <a:p>
            <a:r>
              <a:rPr lang="en-US" dirty="0" smtClean="0"/>
              <a:t>Production mechanism of </a:t>
            </a:r>
            <a:r>
              <a:rPr lang="en-US" dirty="0" smtClean="0">
                <a:solidFill>
                  <a:srgbClr val="38FF72"/>
                </a:solidFill>
              </a:rPr>
              <a:t>multi-strange baryons?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FFFF"/>
                </a:solidFill>
              </a:rPr>
              <a:t> suppression. </a:t>
            </a:r>
            <a:r>
              <a:rPr lang="en-US" sz="1600" dirty="0" smtClean="0">
                <a:cs typeface="Arial" charset="0"/>
              </a:rPr>
              <a:t>Can </a:t>
            </a:r>
            <a:r>
              <a:rPr lang="en-US" sz="1600" dirty="0">
                <a:cs typeface="Arial" charset="0"/>
              </a:rPr>
              <a:t>be </a:t>
            </a:r>
            <a:r>
              <a:rPr lang="en-US" sz="1600" dirty="0" smtClean="0">
                <a:cs typeface="Arial" charset="0"/>
              </a:rPr>
              <a:t>described</a:t>
            </a:r>
            <a:br>
              <a:rPr lang="en-US" sz="1600" dirty="0" smtClean="0">
                <a:cs typeface="Arial" charset="0"/>
              </a:rPr>
            </a:br>
            <a:r>
              <a:rPr lang="en-US" sz="1600" dirty="0" smtClean="0">
                <a:cs typeface="Arial" charset="0"/>
              </a:rPr>
              <a:t>with SHM  </a:t>
            </a:r>
            <a:r>
              <a:rPr lang="en-US" sz="1600" dirty="0">
                <a:cs typeface="Arial" charset="0"/>
              </a:rPr>
              <a:t>(THERMUS</a:t>
            </a:r>
            <a:r>
              <a:rPr lang="en-US" sz="1600" dirty="0" smtClean="0">
                <a:cs typeface="Arial" charset="0"/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ole tekstowe 17"/>
          <p:cNvSpPr txBox="1">
            <a:spLocks noChangeArrowheads="1"/>
          </p:cNvSpPr>
          <p:nvPr/>
        </p:nvSpPr>
        <p:spPr bwMode="auto">
          <a:xfrm>
            <a:off x="514448" y="6021288"/>
            <a:ext cx="477405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SzPct val="100000"/>
            </a:pPr>
            <a:r>
              <a:rPr lang="en-US" sz="1200" i="1" dirty="0" smtClean="0">
                <a:solidFill>
                  <a:srgbClr val="0066CC"/>
                </a:solidFill>
                <a:latin typeface="Arial"/>
                <a:ea typeface="Arial" charset="0"/>
                <a:cs typeface="Arial"/>
              </a:rPr>
              <a:t>--</a:t>
            </a: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latin typeface="Arial"/>
                <a:ea typeface="Arial" charset="0"/>
                <a:cs typeface="Arial"/>
              </a:rPr>
              <a:t>  THERMUS fit: </a:t>
            </a:r>
            <a:r>
              <a:rPr lang="en-US" sz="1200" i="1" dirty="0" err="1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</a:rPr>
              <a:t>J.Cleymans</a:t>
            </a: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</a:rPr>
              <a:t>, J.Phys.G31</a:t>
            </a:r>
            <a:r>
              <a:rPr lang="en-US" sz="1200" i="1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</a:rPr>
              <a:t>(2005)</a:t>
            </a: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</a:rPr>
              <a:t>S1069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latin typeface="Arial"/>
                <a:ea typeface="MS Gothic" charset="-128"/>
                <a:cs typeface="Arial"/>
              </a:rPr>
              <a:t>HADES </a:t>
            </a:r>
            <a:r>
              <a:rPr lang="en-US" sz="1200" i="1" dirty="0" err="1" smtClean="0">
                <a:solidFill>
                  <a:schemeClr val="tx1">
                    <a:lumMod val="85000"/>
                  </a:schemeClr>
                </a:solidFill>
                <a:latin typeface="Arial"/>
                <a:ea typeface="MS Gothic" charset="-128"/>
                <a:cs typeface="Arial"/>
              </a:rPr>
              <a:t>Ar+KCl</a:t>
            </a: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latin typeface="Arial"/>
                <a:ea typeface="MS Gothic" charset="-128"/>
                <a:cs typeface="Arial"/>
              </a:rPr>
              <a:t> data at 1.76 </a:t>
            </a:r>
            <a:r>
              <a:rPr lang="en-US" sz="1200" i="1" dirty="0" err="1" smtClean="0">
                <a:solidFill>
                  <a:schemeClr val="tx1">
                    <a:lumMod val="85000"/>
                  </a:schemeClr>
                </a:solidFill>
                <a:latin typeface="Arial"/>
                <a:ea typeface="MS Gothic" charset="-128"/>
                <a:cs typeface="Arial"/>
              </a:rPr>
              <a:t>AGeV</a:t>
            </a:r>
            <a:endParaRPr lang="en-US" sz="1200" i="1" dirty="0" smtClean="0">
              <a:solidFill>
                <a:schemeClr val="tx1">
                  <a:lumMod val="85000"/>
                </a:schemeClr>
              </a:solidFill>
              <a:latin typeface="Arial"/>
              <a:ea typeface="MS Gothic" charset="-128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228" y="5034083"/>
            <a:ext cx="3658468" cy="1707285"/>
          </a:xfrm>
          <a:prstGeom prst="rect">
            <a:avLst/>
          </a:prstGeom>
        </p:spPr>
      </p:pic>
      <p:sp>
        <p:nvSpPr>
          <p:cNvPr id="21" name="pole tekstowe 12"/>
          <p:cNvSpPr txBox="1">
            <a:spLocks noChangeArrowheads="1"/>
          </p:cNvSpPr>
          <p:nvPr/>
        </p:nvSpPr>
        <p:spPr bwMode="auto">
          <a:xfrm>
            <a:off x="7295356" y="5206482"/>
            <a:ext cx="2128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D00202"/>
                </a:solidFill>
                <a:sym typeface="Symbol" charset="2"/>
              </a:rPr>
              <a:t></a:t>
            </a:r>
            <a:r>
              <a:rPr lang="en-US" sz="1600" baseline="30000" dirty="0" smtClean="0">
                <a:solidFill>
                  <a:srgbClr val="D00202"/>
                </a:solidFill>
                <a:sym typeface="Symbol" charset="2"/>
              </a:rPr>
              <a:t>-</a:t>
            </a:r>
            <a:r>
              <a:rPr lang="en-US" sz="1600" dirty="0" smtClean="0">
                <a:solidFill>
                  <a:srgbClr val="D00202"/>
                </a:solidFill>
                <a:sym typeface="Symbol" charset="2"/>
              </a:rPr>
              <a:t> </a:t>
            </a:r>
            <a:r>
              <a:rPr lang="en-US" sz="1600" dirty="0" err="1" smtClean="0">
                <a:solidFill>
                  <a:srgbClr val="D00202"/>
                </a:solidFill>
                <a:sym typeface="Wingdings" charset="2"/>
              </a:rPr>
              <a:t></a:t>
            </a:r>
            <a:r>
              <a:rPr lang="en-US" sz="1600" dirty="0" smtClean="0">
                <a:solidFill>
                  <a:srgbClr val="D00202"/>
                </a:solidFill>
                <a:sym typeface="Wingdings" charset="2"/>
              </a:rPr>
              <a:t> </a:t>
            </a:r>
            <a:r>
              <a:rPr lang="en-US" sz="1600" dirty="0" err="1" smtClean="0">
                <a:solidFill>
                  <a:srgbClr val="D00202"/>
                </a:solidFill>
                <a:sym typeface="Symbol" charset="2"/>
              </a:rPr>
              <a:t>+</a:t>
            </a:r>
            <a:r>
              <a:rPr lang="en-US" sz="1600" baseline="30000" dirty="0" smtClean="0">
                <a:solidFill>
                  <a:srgbClr val="D00202"/>
                </a:solidFill>
                <a:sym typeface="Symbol" charset="2"/>
              </a:rPr>
              <a:t>-</a:t>
            </a:r>
            <a:endParaRPr lang="en-US" sz="1600" dirty="0">
              <a:solidFill>
                <a:srgbClr val="D0020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36764</TotalTime>
  <Words>2178</Words>
  <Application>Microsoft Macintosh PowerPoint</Application>
  <PresentationFormat>A4 Paper (210x297 mm)</PresentationFormat>
  <Paragraphs>474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Horizon</vt:lpstr>
      <vt:lpstr>Benutzerdefiniertes Design</vt:lpstr>
      <vt:lpstr>HADES overview  from cold matter to low energy Heavy-Ion collisions</vt:lpstr>
      <vt:lpstr>Hades gate</vt:lpstr>
      <vt:lpstr>The hades collaboration</vt:lpstr>
      <vt:lpstr>Baryonic matter at 1-2 AGeV Beam Energy </vt:lpstr>
      <vt:lpstr>The hades at GSI, Darmstadt, Germany</vt:lpstr>
      <vt:lpstr>Hades event reconstruction</vt:lpstr>
      <vt:lpstr>Event characterization in hades (Au+Au collisions)</vt:lpstr>
      <vt:lpstr>Final state “Hadron-chemistry”</vt:lpstr>
      <vt:lpstr>Strangeness production in 1.75 AGeV Ar+KCl collisions</vt:lpstr>
      <vt:lpstr>hadron production in 1.23 AGeV Au+Au collisions</vt:lpstr>
      <vt:lpstr>Particle spectra in 1.23 AGeV Au+Au collisions</vt:lpstr>
      <vt:lpstr>Hades and the phase diagram of QCD matter</vt:lpstr>
      <vt:lpstr>Virtual photon radiation from hot and dense  QCD matter</vt:lpstr>
      <vt:lpstr>In-medium self energy of the rho</vt:lpstr>
      <vt:lpstr>Lepton pairs from pp and np (tagged n) reactions at 1.25 GeV</vt:lpstr>
      <vt:lpstr>Fixing important components of the hadronic cocktail</vt:lpstr>
      <vt:lpstr>Virtual photon emission in A+A collisions</vt:lpstr>
      <vt:lpstr>Reconstruction of the signal</vt:lpstr>
      <vt:lpstr>Virtual photon emission in Au+Au collisions at 1.25 AGeV</vt:lpstr>
      <vt:lpstr>PowerPoint Presentation</vt:lpstr>
      <vt:lpstr>pp and pNb reactions at 3.5 GeV</vt:lpstr>
      <vt:lpstr>PowerPoint Presentation</vt:lpstr>
      <vt:lpstr>Exclusive dilepton production pp  pp e+e-</vt:lpstr>
      <vt:lpstr>nuclear equation-of-state and symmetry energy with hades?</vt:lpstr>
      <vt:lpstr>Access to EoS and the symmetry energy with HIC?</vt:lpstr>
      <vt:lpstr>Kaon production and propagation mechanism in matter</vt:lpstr>
      <vt:lpstr>Azimuthal angular distributions of Kaons</vt:lpstr>
      <vt:lpstr>Differential Flow in au+au collisions</vt:lpstr>
      <vt:lpstr>What else?</vt:lpstr>
      <vt:lpstr>Dark matter in the Universe : observations</vt:lpstr>
      <vt:lpstr>Mixing parameter: Comparison with world data set </vt:lpstr>
      <vt:lpstr>PowerPoint Presentation</vt:lpstr>
      <vt:lpstr>Thank you!</vt:lpstr>
      <vt:lpstr>PowerPoint Presentation</vt:lpstr>
      <vt:lpstr>Pion beam run in 2014</vt:lpstr>
      <vt:lpstr>Hades Performance studies at SIS100: Au+Au at 3.5 AGeV</vt:lpstr>
      <vt:lpstr>Searching the U boson in electromagnetic processes</vt:lpstr>
    </vt:vector>
  </TitlesOfParts>
  <Company>Helmholtzzentrum für Schwerionenforschung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GSI</dc:creator>
  <cp:lastModifiedBy>Tetyana Galatyuk</cp:lastModifiedBy>
  <cp:revision>685</cp:revision>
  <cp:lastPrinted>2013-05-03T14:46:23Z</cp:lastPrinted>
  <dcterms:created xsi:type="dcterms:W3CDTF">2009-01-13T11:41:34Z</dcterms:created>
  <dcterms:modified xsi:type="dcterms:W3CDTF">2014-07-08T15:02:33Z</dcterms:modified>
</cp:coreProperties>
</file>