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03" r:id="rId2"/>
    <p:sldId id="861" r:id="rId3"/>
    <p:sldId id="869" r:id="rId4"/>
    <p:sldId id="862" r:id="rId5"/>
    <p:sldId id="865" r:id="rId6"/>
    <p:sldId id="798" r:id="rId7"/>
    <p:sldId id="804" r:id="rId8"/>
    <p:sldId id="827" r:id="rId9"/>
    <p:sldId id="860" r:id="rId10"/>
    <p:sldId id="802" r:id="rId11"/>
    <p:sldId id="806" r:id="rId12"/>
    <p:sldId id="807" r:id="rId13"/>
    <p:sldId id="856" r:id="rId14"/>
    <p:sldId id="866" r:id="rId15"/>
    <p:sldId id="867" r:id="rId16"/>
    <p:sldId id="781" r:id="rId17"/>
    <p:sldId id="8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u/Xu" initials="NX" lastIdx="1" clrIdx="0"/>
  <p:cmAuthor id="1" name="Nu/Xu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B400F"/>
    <a:srgbClr val="1B4008"/>
    <a:srgbClr val="F3BBA8"/>
    <a:srgbClr val="F1AA23"/>
    <a:srgbClr val="0000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164" autoAdjust="0"/>
    <p:restoredTop sz="90971" autoAdjust="0"/>
  </p:normalViewPr>
  <p:slideViewPr>
    <p:cSldViewPr snapToObjects="1">
      <p:cViewPr>
        <p:scale>
          <a:sx n="100" d="100"/>
          <a:sy n="100" d="100"/>
        </p:scale>
        <p:origin x="-216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5BC9-68BC-4342-B5DC-806B1107E91A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85DB-1343-5A4E-9DA3-B49E0A081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5175-157F-7145-A2E0-8D5B4083FF1F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99B7-93E1-9F47-AACA-0757A68D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744BC-5D00-0245-A6F7-502F806BC8C0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B99B7-93E1-9F47-AACA-0757A68DB5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B893D-CA12-ED4A-B200-96D4DFDCF42C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B99B7-93E1-9F47-AACA-0757A68DB5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E2360-657F-7746-9CF7-02A3BA1DACEB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DE3E3-B134-6C40-BF1C-0E54546B5BD4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59E5A-02D4-F745-98E3-2864CCE1E529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7" charset="0"/>
              </a:defRPr>
            </a:lvl1pPr>
          </a:lstStyle>
          <a:p>
            <a:fld id="{BFB2B18B-382C-C44B-8633-519DDCAF271A}" type="datetime1">
              <a:rPr lang="zh-CN" altLang="en-US"/>
              <a:pPr/>
              <a:t>9/6/14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623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-107" charset="0"/>
              </a:defRPr>
            </a:lvl1pPr>
          </a:lstStyle>
          <a:p>
            <a:fld id="{A3411E92-9C9B-7E44-961F-70D1F9BD18F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12C00-A4F9-E241-9D2E-B86F19C3649C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76A3B-0ED1-D647-95F1-91D7BC4EABB4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C1ED5E-B78C-F846-92E3-7CE55BF26251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47923-4FBF-2B41-BC07-4D320599EE54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9B300-7EFE-7C41-92AD-8A2AAD6F0CB0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E9860-9902-8C47-ACD1-8B01FD564FBF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07FF4D-BEF6-A445-AFD5-81F19A4FCD02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A2183-74A6-5545-A3F5-993F7A059518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hyperlink" Target="https://www.flickr.com/photos/brookhavenlab/3112770151/in/set-72157613690851651" TargetMode="Externa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5241" y="12700"/>
            <a:ext cx="7430559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304800" y="65532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 Xu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C01DA-1EDC-624F-BC4C-9AC3860872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/17</a:t>
            </a:r>
            <a:endParaRPr lang="en-US" dirty="0" smtClean="0">
              <a:hlinkClick r:id="rId14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81000" y="6565900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200" baseline="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24</a:t>
            </a:r>
            <a:r>
              <a:rPr lang="en-US" sz="1200" b="1" kern="1200" baseline="300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1" kern="1200" baseline="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CBM Collaboration Meeting</a:t>
            </a:r>
            <a:r>
              <a:rPr lang="en-US" sz="12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 Krakow, Poland, September 8 – 12, 2014</a:t>
            </a:r>
            <a:endParaRPr lang="en-US" sz="1200" b="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6" name="Line 7"/>
          <p:cNvSpPr>
            <a:spLocks noChangeShapeType="1"/>
          </p:cNvSpPr>
          <p:nvPr userDrawn="1"/>
        </p:nvSpPr>
        <p:spPr bwMode="auto">
          <a:xfrm flipV="1">
            <a:off x="812800" y="590550"/>
            <a:ext cx="7534189" cy="1905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rcRect b="25886"/>
          <a:stretch>
            <a:fillRect/>
          </a:stretch>
        </p:blipFill>
        <p:spPr>
          <a:xfrm>
            <a:off x="8458200" y="50800"/>
            <a:ext cx="558800" cy="55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/>
          <a:srcRect b="25886"/>
          <a:stretch>
            <a:fillRect/>
          </a:stretch>
        </p:blipFill>
        <p:spPr>
          <a:xfrm>
            <a:off x="152400" y="76200"/>
            <a:ext cx="558800" cy="55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5" Type="http://schemas.openxmlformats.org/officeDocument/2006/relationships/image" Target="../media/image23.pdf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5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df"/><Relationship Id="rId3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36.pdf"/><Relationship Id="rId13" Type="http://schemas.openxmlformats.org/officeDocument/2006/relationships/image" Target="../media/image251.png"/><Relationship Id="rId14" Type="http://schemas.openxmlformats.org/officeDocument/2006/relationships/image" Target="../media/image37.pdf"/><Relationship Id="rId15" Type="http://schemas.openxmlformats.org/officeDocument/2006/relationships/image" Target="../media/image27.png"/><Relationship Id="rId16" Type="http://schemas.openxmlformats.org/officeDocument/2006/relationships/image" Target="../media/image38.pdf"/><Relationship Id="rId17" Type="http://schemas.openxmlformats.org/officeDocument/2006/relationships/image" Target="../media/image29.png"/><Relationship Id="rId18" Type="http://schemas.openxmlformats.org/officeDocument/2006/relationships/image" Target="../media/image39.pdf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15.png"/><Relationship Id="rId4" Type="http://schemas.openxmlformats.org/officeDocument/2006/relationships/image" Target="../media/image32.pdf"/><Relationship Id="rId5" Type="http://schemas.openxmlformats.org/officeDocument/2006/relationships/image" Target="../media/image17.png"/><Relationship Id="rId6" Type="http://schemas.openxmlformats.org/officeDocument/2006/relationships/image" Target="../media/image33.pdf"/><Relationship Id="rId7" Type="http://schemas.openxmlformats.org/officeDocument/2006/relationships/image" Target="../media/image19.png"/><Relationship Id="rId8" Type="http://schemas.openxmlformats.org/officeDocument/2006/relationships/image" Target="../media/image34.pdf"/><Relationship Id="rId9" Type="http://schemas.openxmlformats.org/officeDocument/2006/relationships/image" Target="../media/image21.png"/><Relationship Id="rId10" Type="http://schemas.openxmlformats.org/officeDocument/2006/relationships/image" Target="../media/image35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6.pdf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 descr="Light vertical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pattFill prst="ltVert">
            <a:fgClr>
              <a:srgbClr val="C4EBF0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none"/>
          <a:lstStyle/>
          <a:p>
            <a:pPr marL="406400" algn="l"/>
            <a:r>
              <a:rPr lang="en-US" sz="2000" b="1" i="1" dirty="0" smtClean="0"/>
              <a:t> </a:t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4400" b="1" dirty="0" smtClean="0"/>
              <a:t>Study the QCD Phase Structure </a:t>
            </a:r>
            <a:br>
              <a:rPr lang="en-US" sz="4400" b="1" dirty="0" smtClean="0"/>
            </a:br>
            <a:r>
              <a:rPr lang="en-US" sz="4400" b="1" dirty="0" smtClean="0"/>
              <a:t>at the </a:t>
            </a:r>
            <a:r>
              <a:rPr lang="en-US" sz="4400" b="1" i="1" dirty="0" smtClean="0"/>
              <a:t>High Baryon Density</a:t>
            </a:r>
            <a:r>
              <a:rPr lang="en-US" sz="2800" b="1" i="1" dirty="0" smtClean="0">
                <a:latin typeface="Arial Black" pitchFamily="-108" charset="0"/>
              </a:rPr>
              <a:t/>
            </a:r>
            <a:br>
              <a:rPr lang="en-US" sz="2800" b="1" i="1" dirty="0" smtClean="0">
                <a:latin typeface="Arial Black" pitchFamily="-108" charset="0"/>
              </a:rPr>
            </a:br>
            <a:r>
              <a:rPr lang="en-US" sz="2800" b="1" i="1" dirty="0" smtClean="0">
                <a:latin typeface="Arial Black" pitchFamily="-108" charset="0"/>
              </a:rPr>
              <a:t> </a:t>
            </a:r>
            <a:r>
              <a:rPr lang="en-US" sz="2800" b="1" dirty="0" smtClean="0">
                <a:latin typeface="Arial Black" pitchFamily="-108" charset="0"/>
              </a:rPr>
              <a:t/>
            </a:r>
            <a:br>
              <a:rPr lang="en-US" sz="2800" b="1" dirty="0" smtClean="0">
                <a:latin typeface="Arial Black" pitchFamily="-108" charset="0"/>
              </a:rPr>
            </a:br>
            <a:r>
              <a:rPr lang="en-US" sz="2800" dirty="0" smtClean="0"/>
              <a:t>Nu Xu</a:t>
            </a:r>
            <a:r>
              <a:rPr lang="en-US" sz="2800" baseline="30000" dirty="0" smtClean="0"/>
              <a:t>(1,2)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Outline:</a:t>
            </a:r>
            <a:br>
              <a:rPr lang="en-US" sz="2000" dirty="0" smtClean="0"/>
            </a:br>
            <a:r>
              <a:rPr lang="en-US" sz="2800" dirty="0" smtClean="0"/>
              <a:t>      1) Introduction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800" dirty="0" smtClean="0"/>
              <a:t>      2) Selected results from RHIC </a:t>
            </a:r>
            <a:r>
              <a:rPr lang="en-US" sz="2800" dirty="0" smtClean="0"/>
              <a:t>BES-I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800" dirty="0" smtClean="0"/>
              <a:t>      3) Selected</a:t>
            </a:r>
            <a:r>
              <a:rPr lang="en-US" sz="2800" dirty="0" smtClean="0"/>
              <a:t> day-I observables for CBM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</a:t>
            </a:r>
            <a:r>
              <a:rPr lang="en-US" sz="1400" dirty="0" smtClean="0"/>
              <a:t>      </a:t>
            </a:r>
            <a:r>
              <a:rPr lang="en-US" sz="1400" i="1" baseline="30000" dirty="0" smtClean="0"/>
              <a:t>(1) </a:t>
            </a:r>
            <a:r>
              <a:rPr lang="en-US" sz="1400" i="1" dirty="0" smtClean="0"/>
              <a:t>College of Physical Science &amp; Technology, Central China Normal University, China </a:t>
            </a:r>
            <a:br>
              <a:rPr lang="en-US" sz="1400" i="1" dirty="0" smtClean="0"/>
            </a:br>
            <a:r>
              <a:rPr lang="en-US" sz="1400" i="1" dirty="0" smtClean="0"/>
              <a:t>                                 </a:t>
            </a:r>
            <a:r>
              <a:rPr lang="en-US" sz="1400" i="1" baseline="30000" dirty="0" smtClean="0"/>
              <a:t>(2) </a:t>
            </a:r>
            <a:r>
              <a:rPr lang="en-US" sz="1400" i="1" dirty="0" smtClean="0"/>
              <a:t>Nuclear Science Division, Lawrence Berkeley National Laboratory, USA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600" i="1" dirty="0">
              <a:solidFill>
                <a:srgbClr val="0C0572"/>
              </a:solidFill>
              <a:latin typeface="Matura MT Script Capitals" pitchFamily="-108" charset="0"/>
            </a:endParaRPr>
          </a:p>
        </p:txBody>
      </p:sp>
      <p:pic>
        <p:nvPicPr>
          <p:cNvPr id="3" name="Picture 2" descr="CC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29920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aster03_image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273800"/>
            <a:ext cx="76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1750"/>
            <a:ext cx="7759700" cy="488950"/>
          </a:xfrm>
        </p:spPr>
        <p:txBody>
          <a:bodyPr/>
          <a:lstStyle/>
          <a:p>
            <a:r>
              <a:rPr lang="en-US" dirty="0" smtClean="0"/>
              <a:t> Charge Separation </a:t>
            </a:r>
            <a:r>
              <a:rPr lang="en-US" dirty="0" err="1" smtClean="0"/>
              <a:t>wrt</a:t>
            </a:r>
            <a:r>
              <a:rPr lang="en-US" dirty="0" smtClean="0"/>
              <a:t> Event Plane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51445" y="1577356"/>
            <a:ext cx="10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SS - OS</a:t>
            </a:r>
            <a:endParaRPr lang="en-US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256506" y="2094706"/>
            <a:ext cx="685800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Picture 18" descr="simulations"/>
          <p:cNvPicPr>
            <a:picLocks noChangeAspect="1" noChangeArrowheads="1"/>
          </p:cNvPicPr>
          <p:nvPr/>
        </p:nvPicPr>
        <p:blipFill>
          <a:blip r:embed="rId2"/>
          <a:srcRect t="3882" r="7407"/>
          <a:stretch>
            <a:fillRect/>
          </a:stretch>
        </p:blipFill>
        <p:spPr bwMode="auto">
          <a:xfrm>
            <a:off x="453563" y="609600"/>
            <a:ext cx="3508837" cy="341526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875109" y="2399109"/>
            <a:ext cx="1296194" cy="1588"/>
          </a:xfrm>
          <a:prstGeom prst="straightConnector1">
            <a:avLst/>
          </a:prstGeom>
          <a:ln w="76200" cap="flat" cmpd="tri" algn="ctr">
            <a:solidFill>
              <a:srgbClr val="008000"/>
            </a:solidFill>
            <a:prstDash val="solid"/>
            <a:round/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plot1_lpv_may201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109" t="6250" b="16129"/>
              <a:stretch>
                <a:fillRect/>
              </a:stretch>
            </p:blipFill>
          </mc:Choice>
          <mc:Fallback>
            <p:blipFill>
              <a:blip r:embed="rId4"/>
              <a:srcRect l="5109" t="6250" b="16129"/>
              <a:stretch>
                <a:fillRect/>
              </a:stretch>
            </p:blipFill>
          </mc:Fallback>
        </mc:AlternateContent>
        <p:spPr>
          <a:xfrm>
            <a:off x="4728358" y="533400"/>
            <a:ext cx="3272642" cy="32306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95800" y="3733800"/>
            <a:ext cx="457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LPV(CME) disappears: with neutral hadrons: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LPV(CME) disappears at low energy: </a:t>
            </a:r>
          </a:p>
          <a:p>
            <a:pPr>
              <a:buFont typeface="Wingdings" pitchFamily="-112" charset="2"/>
              <a:buChar char="è"/>
            </a:pPr>
            <a:r>
              <a:rPr lang="en-US" dirty="0" smtClean="0"/>
              <a:t>hadronic interactions become dominant at  </a:t>
            </a:r>
            <a:r>
              <a:rPr lang="en-US" b="1" i="1" dirty="0" smtClean="0"/>
              <a:t>√</a:t>
            </a:r>
            <a:r>
              <a:rPr lang="en-US" b="1" i="1" dirty="0" err="1" smtClean="0"/>
              <a:t>s</a:t>
            </a:r>
            <a:r>
              <a:rPr lang="en-US" b="1" i="1" baseline="-25000" dirty="0" err="1" smtClean="0"/>
              <a:t>NN</a:t>
            </a:r>
            <a:r>
              <a:rPr lang="en-US" b="1" i="1" dirty="0" smtClean="0"/>
              <a:t> ≤</a:t>
            </a:r>
            <a:r>
              <a:rPr lang="en-US" dirty="0" smtClean="0"/>
              <a:t> 11.5 GeV</a:t>
            </a:r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sz="1200" b="1" dirty="0" smtClean="0"/>
              <a:t>STAR: </a:t>
            </a:r>
            <a:r>
              <a:rPr lang="en-US" sz="1200" dirty="0" smtClean="0"/>
              <a:t>PRL. 103, 251601(09) </a:t>
            </a:r>
          </a:p>
          <a:p>
            <a:r>
              <a:rPr lang="en-US" sz="1200" dirty="0" smtClean="0"/>
              <a:t>D. Kharzeev. PLB633, 260 (06)</a:t>
            </a:r>
          </a:p>
          <a:p>
            <a:r>
              <a:rPr lang="en-US" sz="1200" dirty="0" smtClean="0"/>
              <a:t>D. Kharzeev, et al. NPA803, 227(08)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" name="Picture 27" descr="H_diff_mi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8600" y="4228629"/>
            <a:ext cx="4095750" cy="26293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5800" y="3990201"/>
            <a:ext cx="3098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STAR: submitted to PRL, </a:t>
            </a:r>
            <a:r>
              <a:rPr lang="en-US" sz="1200" dirty="0" err="1" smtClean="0"/>
              <a:t>arXiv</a:t>
            </a:r>
            <a:r>
              <a:rPr lang="en-US" sz="1200" dirty="0" smtClean="0"/>
              <a:t>: 1404.1433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-342900"/>
            <a:ext cx="7543800" cy="1143000"/>
          </a:xfrm>
        </p:spPr>
        <p:txBody>
          <a:bodyPr/>
          <a:lstStyle/>
          <a:p>
            <a:r>
              <a:rPr lang="en-US" sz="3500" dirty="0" smtClean="0">
                <a:solidFill>
                  <a:srgbClr val="000000"/>
                </a:solidFill>
              </a:rPr>
              <a:t>Higher Moments</a:t>
            </a:r>
            <a:endParaRPr lang="en-US" sz="3500" dirty="0">
              <a:solidFill>
                <a:srgbClr val="000000"/>
              </a:solidFill>
            </a:endParaRPr>
          </a:p>
        </p:txBody>
      </p:sp>
      <p:pic>
        <p:nvPicPr>
          <p:cNvPr id="15375" name="Picture 15" descr="net_proton"/>
          <p:cNvPicPr>
            <a:picLocks noChangeAspect="1" noChangeArrowheads="1"/>
          </p:cNvPicPr>
          <p:nvPr/>
        </p:nvPicPr>
        <p:blipFill>
          <a:blip r:embed="rId4"/>
          <a:srcRect l="1810" t="4768" r="13568" b="1192"/>
          <a:stretch>
            <a:fillRect/>
          </a:stretch>
        </p:blipFill>
        <p:spPr bwMode="auto">
          <a:xfrm>
            <a:off x="228600" y="3485770"/>
            <a:ext cx="3363282" cy="283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7"/>
          <p:cNvSpPr>
            <a:spLocks noChangeArrowheads="1"/>
          </p:cNvSpPr>
          <p:nvPr/>
        </p:nvSpPr>
        <p:spPr bwMode="auto">
          <a:xfrm>
            <a:off x="3810000" y="762000"/>
            <a:ext cx="5181600" cy="5537200"/>
          </a:xfrm>
          <a:prstGeom prst="roundRect">
            <a:avLst>
              <a:gd name="adj" fmla="val 2655"/>
            </a:avLst>
          </a:prstGeom>
          <a:noFill/>
          <a:ln w="57150" cap="flat" cmpd="thickThin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r>
              <a:rPr lang="en-US" sz="1600" dirty="0" smtClean="0"/>
              <a:t>1) 	Higher moments of conserved quantum numbers: </a:t>
            </a:r>
            <a:r>
              <a:rPr lang="en-US" sz="1600" b="1" i="1" dirty="0" smtClean="0">
                <a:solidFill>
                  <a:srgbClr val="800000"/>
                </a:solidFill>
              </a:rPr>
              <a:t>Q, S, B</a:t>
            </a:r>
            <a:r>
              <a:rPr lang="en-US" sz="1600" dirty="0" smtClean="0"/>
              <a:t>, in high-energy nuclear collisions</a:t>
            </a:r>
          </a:p>
          <a:p>
            <a:pPr marL="342900" indent="-342900">
              <a:buFont typeface="Arial" pitchFamily="-108" charset="0"/>
              <a:buAutoNum type="arabicParenR"/>
            </a:pPr>
            <a:endParaRPr lang="en-US" sz="1000" dirty="0" smtClean="0"/>
          </a:p>
          <a:p>
            <a:pPr marL="342900" indent="-342900"/>
            <a:r>
              <a:rPr lang="en-US" sz="1600" dirty="0" smtClean="0"/>
              <a:t>2)	Sensitive </a:t>
            </a:r>
            <a:r>
              <a:rPr lang="en-US" sz="1600" dirty="0"/>
              <a:t>to critical </a:t>
            </a:r>
            <a:r>
              <a:rPr lang="en-US" sz="1600" dirty="0" smtClean="0"/>
              <a:t>point (</a:t>
            </a:r>
            <a:r>
              <a:rPr lang="en-US" sz="1600" dirty="0" err="1" smtClean="0"/>
              <a:t>ξ</a:t>
            </a:r>
            <a:r>
              <a:rPr lang="en-US" sz="1600" dirty="0" smtClean="0"/>
              <a:t> correlation length): </a:t>
            </a:r>
          </a:p>
          <a:p>
            <a:pPr marL="342900" indent="-342900">
              <a:buFont typeface="Arial" pitchFamily="-108" charset="0"/>
              <a:buAutoNum type="arabicParenR"/>
            </a:pPr>
            <a:endParaRPr lang="en-US" sz="1600" dirty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3)	Direct comparison </a:t>
            </a:r>
            <a:r>
              <a:rPr lang="en-US" sz="1600" dirty="0"/>
              <a:t>with</a:t>
            </a:r>
            <a:r>
              <a:rPr lang="en-US" sz="1600" dirty="0" smtClean="0"/>
              <a:t> calculations at any order:  </a:t>
            </a:r>
            <a:endParaRPr lang="en-US" sz="1600" dirty="0"/>
          </a:p>
          <a:p>
            <a:pPr marL="342900" indent="-342900"/>
            <a:r>
              <a:rPr lang="en-US" sz="1600" dirty="0"/>
              <a:t>	</a:t>
            </a:r>
          </a:p>
          <a:p>
            <a:pPr marL="342900" indent="-342900"/>
            <a:r>
              <a:rPr lang="en-US" sz="1600" dirty="0"/>
              <a:t>	</a:t>
            </a:r>
          </a:p>
          <a:p>
            <a:pPr marL="342900" indent="-342900"/>
            <a:endParaRPr lang="en-US" sz="1600" dirty="0" smtClean="0"/>
          </a:p>
          <a:p>
            <a:pPr marL="342900" indent="-342900">
              <a:buAutoNum type="arabicParenR" startAt="4"/>
            </a:pPr>
            <a:endParaRPr lang="en-US" sz="1600" dirty="0" smtClean="0"/>
          </a:p>
          <a:p>
            <a:pPr marL="342900" indent="-342900">
              <a:buAutoNum type="arabicParenR" startAt="4"/>
            </a:pPr>
            <a:endParaRPr lang="en-US" sz="1600" dirty="0" smtClean="0"/>
          </a:p>
          <a:p>
            <a:pPr marL="342900" indent="-342900">
              <a:buAutoNum type="arabicParenR" startAt="4"/>
            </a:pPr>
            <a:r>
              <a:rPr lang="en-US" sz="1600" b="1" dirty="0" smtClean="0">
                <a:solidFill>
                  <a:srgbClr val="800000"/>
                </a:solidFill>
              </a:rPr>
              <a:t>Extract </a:t>
            </a:r>
            <a:r>
              <a:rPr lang="en-US" sz="1600" b="1" dirty="0">
                <a:solidFill>
                  <a:srgbClr val="800000"/>
                </a:solidFill>
              </a:rPr>
              <a:t>susceptibilities and freeze-out temperature</a:t>
            </a:r>
            <a:r>
              <a:rPr lang="en-US" sz="1600" dirty="0"/>
              <a:t>. An </a:t>
            </a:r>
            <a:r>
              <a:rPr lang="en-US" sz="1600" dirty="0" smtClean="0"/>
              <a:t>independent/important test of </a:t>
            </a:r>
            <a:r>
              <a:rPr lang="en-US" sz="1600" dirty="0"/>
              <a:t>thermal equilibrium in</a:t>
            </a:r>
            <a:r>
              <a:rPr lang="en-US" sz="1600" dirty="0" smtClean="0"/>
              <a:t> heavy ion </a:t>
            </a:r>
            <a:r>
              <a:rPr lang="en-US" sz="1600" dirty="0"/>
              <a:t>collisions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arenR" startAt="4"/>
            </a:pPr>
            <a:endParaRPr lang="en-US" sz="1600" dirty="0" smtClean="0"/>
          </a:p>
          <a:p>
            <a:pPr marL="342900" indent="-342900"/>
            <a:r>
              <a:rPr lang="en-US" sz="1400" dirty="0" smtClean="0"/>
              <a:t>References:</a:t>
            </a:r>
          </a:p>
          <a:p>
            <a:pPr marL="114300" indent="-114300"/>
            <a:r>
              <a:rPr lang="en-US" sz="1400" dirty="0" smtClean="0"/>
              <a:t>	</a:t>
            </a:r>
            <a:r>
              <a:rPr lang="en-US" sz="1200" dirty="0" smtClean="0"/>
              <a:t>- STAR:</a:t>
            </a:r>
            <a:r>
              <a:rPr lang="en-US" sz="1200" dirty="0" smtClean="0">
                <a:ea typeface="Arial" pitchFamily="-108" charset="0"/>
                <a:cs typeface="Arial" pitchFamily="-108" charset="0"/>
              </a:rPr>
              <a:t>  </a:t>
            </a:r>
            <a:r>
              <a:rPr lang="en-US" sz="1200" i="1" dirty="0" smtClean="0">
                <a:ea typeface="Arial" pitchFamily="-108" charset="0"/>
                <a:cs typeface="Arial" pitchFamily="-108" charset="0"/>
              </a:rPr>
              <a:t>PRL</a:t>
            </a:r>
            <a:r>
              <a:rPr lang="en-US" sz="1200" dirty="0" smtClean="0">
                <a:ea typeface="Arial" pitchFamily="-108" charset="0"/>
                <a:cs typeface="Arial" pitchFamily="-108" charset="0"/>
              </a:rPr>
              <a:t>105, 22303(10); </a:t>
            </a:r>
            <a:r>
              <a:rPr lang="en-US" sz="1200" i="1" dirty="0" smtClean="0">
                <a:ea typeface="Arial" pitchFamily="-108" charset="0"/>
                <a:cs typeface="Arial" pitchFamily="-108" charset="0"/>
              </a:rPr>
              <a:t>ibid</a:t>
            </a:r>
            <a:r>
              <a:rPr lang="en-US" sz="1200" dirty="0" smtClean="0">
                <a:ea typeface="Arial" pitchFamily="-108" charset="0"/>
                <a:cs typeface="Arial" pitchFamily="-108" charset="0"/>
              </a:rPr>
              <a:t>, 032302(14) </a:t>
            </a:r>
          </a:p>
          <a:p>
            <a:pPr marL="114300" indent="-114300"/>
            <a:r>
              <a:rPr lang="en-US" sz="1200" dirty="0" smtClean="0">
                <a:ea typeface="Arial" pitchFamily="-108" charset="0"/>
                <a:cs typeface="Arial" pitchFamily="-108" charset="0"/>
              </a:rPr>
              <a:t>   - M</a:t>
            </a:r>
            <a:r>
              <a:rPr lang="en-US" sz="1200" dirty="0">
                <a:ea typeface="Arial" pitchFamily="-108" charset="0"/>
                <a:cs typeface="Arial" pitchFamily="-108" charset="0"/>
              </a:rPr>
              <a:t>. </a:t>
            </a:r>
            <a:r>
              <a:rPr lang="en-US" sz="1200" dirty="0" err="1">
                <a:ea typeface="Arial" pitchFamily="-108" charset="0"/>
                <a:cs typeface="Arial" pitchFamily="-108" charset="0"/>
              </a:rPr>
              <a:t>Stephanov</a:t>
            </a:r>
            <a:r>
              <a:rPr lang="en-US" sz="1200" dirty="0">
                <a:ea typeface="Arial" pitchFamily="-108" charset="0"/>
                <a:cs typeface="Arial" pitchFamily="-108" charset="0"/>
              </a:rPr>
              <a:t>: </a:t>
            </a:r>
            <a:r>
              <a:rPr lang="en-US" sz="1200" i="1" dirty="0" smtClean="0">
                <a:ea typeface="Arial" pitchFamily="-108" charset="0"/>
                <a:cs typeface="Arial" pitchFamily="-108" charset="0"/>
              </a:rPr>
              <a:t>PRL</a:t>
            </a:r>
            <a:r>
              <a:rPr lang="en-US" sz="1200" dirty="0" smtClean="0">
                <a:ea typeface="Arial" pitchFamily="-108" charset="0"/>
                <a:cs typeface="Arial" pitchFamily="-108" charset="0"/>
              </a:rPr>
              <a:t>102</a:t>
            </a:r>
            <a:r>
              <a:rPr lang="en-US" sz="1200" dirty="0">
                <a:ea typeface="Arial" pitchFamily="-108" charset="0"/>
                <a:cs typeface="Arial" pitchFamily="-108" charset="0"/>
              </a:rPr>
              <a:t>, 032301</a:t>
            </a:r>
            <a:r>
              <a:rPr lang="en-US" sz="1200" dirty="0" smtClean="0">
                <a:ea typeface="Arial" pitchFamily="-108" charset="0"/>
                <a:cs typeface="Arial" pitchFamily="-108" charset="0"/>
              </a:rPr>
              <a:t>(09) //</a:t>
            </a:r>
            <a:r>
              <a:rPr lang="en-US" sz="1200" dirty="0" smtClean="0"/>
              <a:t> R.V</a:t>
            </a:r>
            <a:r>
              <a:rPr lang="en-US" sz="1200" dirty="0"/>
              <a:t>. </a:t>
            </a:r>
            <a:r>
              <a:rPr lang="en-US" sz="1200" dirty="0" err="1"/>
              <a:t>Gavai</a:t>
            </a:r>
            <a:r>
              <a:rPr lang="en-US" sz="1200" dirty="0"/>
              <a:t> and S. </a:t>
            </a:r>
            <a:r>
              <a:rPr lang="en-US" sz="1200" dirty="0" smtClean="0"/>
              <a:t>Gupta,    </a:t>
            </a:r>
            <a:r>
              <a:rPr lang="en-US" sz="1200" i="1" dirty="0" smtClean="0"/>
              <a:t>PLB696</a:t>
            </a:r>
            <a:r>
              <a:rPr lang="en-US" sz="1200" dirty="0" smtClean="0"/>
              <a:t>, 459(11) // F. </a:t>
            </a:r>
            <a:r>
              <a:rPr lang="en-US" sz="1200" dirty="0" err="1" smtClean="0"/>
              <a:t>Karsch</a:t>
            </a:r>
            <a:r>
              <a:rPr lang="en-US" sz="1200" dirty="0" smtClean="0"/>
              <a:t> et al, </a:t>
            </a:r>
            <a:r>
              <a:rPr lang="en-US" sz="1200" i="1" dirty="0" smtClean="0"/>
              <a:t>PLB695</a:t>
            </a:r>
            <a:r>
              <a:rPr lang="en-US" sz="1200" dirty="0" smtClean="0"/>
              <a:t>, 136(11) // </a:t>
            </a:r>
            <a:r>
              <a:rPr lang="en-US" sz="1200" dirty="0" err="1" smtClean="0"/>
              <a:t>S.Ejiri</a:t>
            </a:r>
            <a:r>
              <a:rPr lang="en-US" sz="1200" dirty="0" smtClean="0"/>
              <a:t> et al, PLB633, 275(06) </a:t>
            </a:r>
          </a:p>
          <a:p>
            <a:pPr marL="114300" indent="-114300"/>
            <a:r>
              <a:rPr lang="en-US" sz="1200" dirty="0" smtClean="0"/>
              <a:t>   - A. </a:t>
            </a:r>
            <a:r>
              <a:rPr lang="en-US" sz="1200" dirty="0" err="1" smtClean="0"/>
              <a:t>Bazavov</a:t>
            </a:r>
            <a:r>
              <a:rPr lang="en-US" sz="1200" dirty="0" smtClean="0"/>
              <a:t> et al., PRL109, 192302(12) // S. </a:t>
            </a:r>
            <a:r>
              <a:rPr lang="en-US" sz="1200" dirty="0" err="1" smtClean="0"/>
              <a:t>Borsanyi</a:t>
            </a:r>
            <a:r>
              <a:rPr lang="en-US" sz="1200" dirty="0" smtClean="0"/>
              <a:t> et al., PRL111, 062005(13) // V. </a:t>
            </a:r>
            <a:r>
              <a:rPr lang="en-US" sz="1200" dirty="0" err="1" smtClean="0"/>
              <a:t>Skokov</a:t>
            </a:r>
            <a:r>
              <a:rPr lang="en-US" sz="1200" dirty="0" smtClean="0"/>
              <a:t> et al., PRC88, 034901(13)</a:t>
            </a:r>
          </a:p>
        </p:txBody>
      </p:sp>
      <p:graphicFrame>
        <p:nvGraphicFramePr>
          <p:cNvPr id="593922" name="Object 2"/>
          <p:cNvGraphicFramePr>
            <a:graphicFrameLocks noChangeAspect="1"/>
          </p:cNvGraphicFramePr>
          <p:nvPr/>
        </p:nvGraphicFramePr>
        <p:xfrm>
          <a:off x="4191000" y="1828800"/>
          <a:ext cx="4264025" cy="1828800"/>
        </p:xfrm>
        <a:graphic>
          <a:graphicData uri="http://schemas.openxmlformats.org/presentationml/2006/ole">
            <p:oleObj spid="_x0000_s1214466" name="Equation" r:id="rId5" imgW="2578100" imgH="1104900" progId="Equation.3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191000" y="2895600"/>
            <a:ext cx="3505200" cy="914400"/>
          </a:xfrm>
          <a:prstGeom prst="roundRect">
            <a:avLst/>
          </a:prstGeom>
          <a:noFill/>
          <a:ln w="76200" cap="flat" cmpd="tri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798195"/>
            <a:ext cx="3574170" cy="24784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14800" y="1790700"/>
            <a:ext cx="4495800" cy="685800"/>
          </a:xfrm>
          <a:prstGeom prst="roundRect">
            <a:avLst/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1831" y="1002268"/>
            <a:ext cx="89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μ</a:t>
            </a:r>
            <a:r>
              <a:rPr lang="en-US" b="1" i="1" baseline="-25000" dirty="0" smtClean="0"/>
              <a:t>B</a:t>
            </a:r>
            <a:r>
              <a:rPr lang="en-US" b="1" i="1" dirty="0" smtClean="0"/>
              <a:t> = 0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6_netpq_aug201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t="8412" b="438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8412" b="4389"/>
              <a:stretch>
                <a:fillRect/>
              </a:stretch>
            </p:blipFill>
          </mc:Fallback>
        </mc:AlternateContent>
        <p:spPr>
          <a:xfrm>
            <a:off x="533400" y="1187046"/>
            <a:ext cx="4343400" cy="5181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660400"/>
            <a:ext cx="3886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Net-proton results:</a:t>
            </a:r>
            <a:endParaRPr lang="en-US" sz="800" dirty="0" smtClean="0"/>
          </a:p>
          <a:p>
            <a:pPr marL="342900" indent="-342900">
              <a:buAutoNum type="arabicParenR"/>
            </a:pPr>
            <a:r>
              <a:rPr lang="en-US" dirty="0" smtClean="0"/>
              <a:t>All data show deviations below Poisson for κσ</a:t>
            </a:r>
            <a:r>
              <a:rPr lang="en-US" baseline="30000" dirty="0" smtClean="0"/>
              <a:t>2</a:t>
            </a:r>
            <a:r>
              <a:rPr lang="en-US" dirty="0" smtClean="0"/>
              <a:t> at all energies. Larger deviation at  </a:t>
            </a:r>
            <a:r>
              <a:rPr lang="en-US" b="1" i="1" dirty="0" smtClean="0"/>
              <a:t>√s</a:t>
            </a:r>
            <a:r>
              <a:rPr lang="en-US" b="1" i="1" baseline="-25000" dirty="0" smtClean="0"/>
              <a:t>NN</a:t>
            </a:r>
            <a:r>
              <a:rPr lang="en-US" dirty="0" smtClean="0"/>
              <a:t>~20GeV</a:t>
            </a:r>
          </a:p>
          <a:p>
            <a:pPr marL="342900" indent="-342900"/>
            <a:endParaRPr lang="en-US" sz="800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UrQMD</a:t>
            </a:r>
            <a:r>
              <a:rPr lang="en-US" dirty="0" smtClean="0"/>
              <a:t> model shows monotonic behavior in the moment products</a:t>
            </a:r>
          </a:p>
          <a:p>
            <a:pPr marL="342900" indent="-342900"/>
            <a:r>
              <a:rPr lang="en-US" i="1" dirty="0" smtClean="0"/>
              <a:t>      </a:t>
            </a:r>
            <a:r>
              <a:rPr lang="en-US" sz="1200" i="1" dirty="0" smtClean="0"/>
              <a:t>STAR: </a:t>
            </a:r>
            <a:r>
              <a:rPr lang="en-US" sz="1200" b="1" i="1" dirty="0" smtClean="0"/>
              <a:t>PRL112</a:t>
            </a:r>
            <a:r>
              <a:rPr lang="en-US" sz="1200" i="1" dirty="0" smtClean="0"/>
              <a:t>, 32302(14)/arXiv: 1309.5681</a:t>
            </a:r>
          </a:p>
          <a:p>
            <a:pPr marL="342900" indent="-342900"/>
            <a:endParaRPr lang="en-US" sz="800" dirty="0" smtClean="0"/>
          </a:p>
          <a:p>
            <a:r>
              <a:rPr lang="en-US" b="1" dirty="0" smtClean="0">
                <a:solidFill>
                  <a:srgbClr val="800000"/>
                </a:solidFill>
              </a:rPr>
              <a:t>Net-charge results:</a:t>
            </a:r>
            <a:endParaRPr lang="en-US" sz="800" b="1" dirty="0" smtClean="0">
              <a:solidFill>
                <a:srgbClr val="800000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/>
              <a:t>No non-monotonic behavior</a:t>
            </a:r>
          </a:p>
          <a:p>
            <a:pPr marL="342900" indent="-342900">
              <a:buAutoNum type="arabicParenR"/>
            </a:pPr>
            <a:r>
              <a:rPr lang="en-US" dirty="0" smtClean="0"/>
              <a:t>More affected by the resonance decays </a:t>
            </a:r>
          </a:p>
          <a:p>
            <a:pPr marL="342900" indent="-342900"/>
            <a:r>
              <a:rPr lang="en-US" sz="800" i="1" dirty="0" smtClean="0"/>
              <a:t>	</a:t>
            </a:r>
          </a:p>
          <a:p>
            <a:pPr marL="342900" indent="-342900"/>
            <a:r>
              <a:rPr lang="en-US" sz="1200" i="1" dirty="0" smtClean="0"/>
              <a:t>	STAR: </a:t>
            </a:r>
            <a:r>
              <a:rPr lang="en-US" sz="1200" i="1" dirty="0" err="1" smtClean="0"/>
              <a:t>arXiv</a:t>
            </a:r>
            <a:r>
              <a:rPr lang="en-US" sz="1200" i="1" dirty="0" smtClean="0"/>
              <a:t>: 1402.1558</a:t>
            </a:r>
          </a:p>
          <a:p>
            <a:pPr marL="342900" indent="-342900"/>
            <a:r>
              <a:rPr lang="en-US" sz="1200" i="1" dirty="0" smtClean="0"/>
              <a:t>	P. </a:t>
            </a:r>
            <a:r>
              <a:rPr lang="en-US" sz="1200" i="1" dirty="0" err="1" smtClean="0"/>
              <a:t>Garg</a:t>
            </a:r>
            <a:r>
              <a:rPr lang="en-US" sz="1200" i="1" dirty="0" smtClean="0"/>
              <a:t> et al, PLB726, 691(13)</a:t>
            </a:r>
            <a:endParaRPr lang="en-US" sz="1200" dirty="0" smtClean="0"/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b="1" dirty="0" smtClean="0">
                <a:solidFill>
                  <a:srgbClr val="800000"/>
                </a:solidFill>
              </a:rPr>
              <a:t>BESII </a:t>
            </a:r>
            <a:r>
              <a:rPr lang="en-US" b="1" dirty="0" smtClean="0">
                <a:solidFill>
                  <a:srgbClr val="800000"/>
                </a:solidFill>
              </a:rPr>
              <a:t>is needed:</a:t>
            </a:r>
          </a:p>
          <a:p>
            <a:pPr marL="342900" indent="-342900"/>
            <a:r>
              <a:rPr lang="en-US" dirty="0" smtClean="0"/>
              <a:t>     Higher statistics needed for collisions at </a:t>
            </a:r>
            <a:r>
              <a:rPr lang="en-US" b="1" i="1" dirty="0" smtClean="0"/>
              <a:t>√</a:t>
            </a:r>
            <a:r>
              <a:rPr lang="en-US" b="1" i="1" dirty="0" err="1" smtClean="0"/>
              <a:t>s</a:t>
            </a:r>
            <a:r>
              <a:rPr lang="en-US" b="1" i="1" baseline="-25000" dirty="0" err="1" smtClean="0"/>
              <a:t>NN</a:t>
            </a:r>
            <a:r>
              <a:rPr lang="en-US" b="1" i="1" dirty="0" smtClean="0"/>
              <a:t> </a:t>
            </a:r>
            <a:r>
              <a:rPr lang="en-US" i="1" dirty="0" smtClean="0"/>
              <a:t>&lt; 20 GeV</a:t>
            </a:r>
            <a:r>
              <a:rPr lang="en-US" sz="1400" dirty="0" smtClean="0"/>
              <a:t> </a:t>
            </a:r>
          </a:p>
          <a:p>
            <a:pPr marL="342900" indent="-342900"/>
            <a:endParaRPr lang="en-US" sz="800" dirty="0" smtClean="0"/>
          </a:p>
          <a:p>
            <a:pPr marL="342900" indent="-342900"/>
            <a:r>
              <a:rPr lang="en-US" b="1" dirty="0" smtClean="0">
                <a:solidFill>
                  <a:srgbClr val="800000"/>
                </a:solidFill>
              </a:rPr>
              <a:t>Comparing to LGT calculations</a:t>
            </a:r>
          </a:p>
          <a:p>
            <a:pPr marL="342900" indent="-342900"/>
            <a:r>
              <a:rPr lang="en-US" b="1" dirty="0" smtClean="0"/>
              <a:t> 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f</a:t>
            </a:r>
            <a:r>
              <a:rPr lang="en-US" b="1" dirty="0" smtClean="0"/>
              <a:t> = 146 ± 6 MeV </a:t>
            </a:r>
            <a:r>
              <a:rPr lang="en-US" dirty="0" smtClean="0"/>
              <a:t>,√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 &gt; 39 GeV </a:t>
            </a:r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9538" y="-76200"/>
            <a:ext cx="717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Higher Moments Results</a:t>
            </a:r>
            <a:endParaRPr lang="en-US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023080" y="969232"/>
            <a:ext cx="365252" cy="1588"/>
          </a:xfrm>
          <a:prstGeom prst="straightConnector1">
            <a:avLst/>
          </a:prstGeom>
          <a:ln>
            <a:solidFill>
              <a:srgbClr val="1B40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142268" y="969232"/>
            <a:ext cx="365252" cy="1588"/>
          </a:xfrm>
          <a:prstGeom prst="straightConnector1">
            <a:avLst/>
          </a:prstGeom>
          <a:ln>
            <a:solidFill>
              <a:srgbClr val="1B40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71600" y="685800"/>
            <a:ext cx="78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B4008"/>
                </a:solidFill>
              </a:rPr>
              <a:t>BESII</a:t>
            </a:r>
            <a:endParaRPr lang="en-US" dirty="0">
              <a:solidFill>
                <a:srgbClr val="1B40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QM14Incl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9" y="749300"/>
            <a:ext cx="4348515" cy="565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41" y="25400"/>
            <a:ext cx="7430559" cy="488950"/>
          </a:xfrm>
        </p:spPr>
        <p:txBody>
          <a:bodyPr/>
          <a:lstStyle/>
          <a:p>
            <a:r>
              <a:rPr lang="en-US" altLang="zh-CN" dirty="0" smtClean="0"/>
              <a:t>Energy Dependence of Di-electrons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4123" y="685800"/>
            <a:ext cx="3569677" cy="5632312"/>
          </a:xfrm>
          <a:prstGeom prst="rect">
            <a:avLst/>
          </a:prstGeom>
          <a:noFill/>
          <a:ln w="38100" cap="flat" cmpd="dbl" algn="ctr">
            <a:solidFill>
              <a:srgbClr val="8EB4E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i="1" dirty="0" smtClean="0"/>
              <a:t>Bulk-penetrating probe:</a:t>
            </a:r>
          </a:p>
          <a:p>
            <a:pPr marL="342900" indent="-342900"/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M</a:t>
            </a:r>
            <a:r>
              <a:rPr lang="en-US" b="1" baseline="-25000" dirty="0" smtClean="0"/>
              <a:t>ee</a:t>
            </a:r>
            <a:r>
              <a:rPr lang="en-US" b="1" dirty="0" smtClean="0"/>
              <a:t> ≤ 1GeV/c</a:t>
            </a:r>
            <a:r>
              <a:rPr lang="en-US" b="1" baseline="30000" dirty="0" smtClean="0"/>
              <a:t>2</a:t>
            </a:r>
            <a:r>
              <a:rPr lang="en-US" b="1" dirty="0" smtClean="0"/>
              <a:t>: </a:t>
            </a:r>
            <a:r>
              <a:rPr lang="en-US" dirty="0" smtClean="0"/>
              <a:t>In-medium broadened </a:t>
            </a:r>
            <a:r>
              <a:rPr lang="en-US" dirty="0" err="1" smtClean="0"/>
              <a:t>ρ</a:t>
            </a:r>
            <a:r>
              <a:rPr lang="en-US" dirty="0" smtClean="0"/>
              <a:t>, model results* are consistent with exp. data. At 200GeV, the enhancement is in the order of </a:t>
            </a:r>
            <a:r>
              <a:rPr lang="en-US" b="1" dirty="0" smtClean="0">
                <a:solidFill>
                  <a:srgbClr val="800000"/>
                </a:solidFill>
              </a:rPr>
              <a:t>1.77±0.11 ±0.24±0.33</a:t>
            </a:r>
            <a:r>
              <a:rPr lang="en-US" dirty="0" smtClean="0"/>
              <a:t> within 0.3&lt;M</a:t>
            </a:r>
            <a:r>
              <a:rPr lang="en-US" baseline="-25000" dirty="0" smtClean="0"/>
              <a:t>ee</a:t>
            </a:r>
            <a:r>
              <a:rPr lang="en-US" dirty="0" smtClean="0"/>
              <a:t>&lt;0.7GeV/c</a:t>
            </a:r>
            <a:r>
              <a:rPr lang="en-US" baseline="30000" dirty="0" smtClean="0"/>
              <a:t>2</a:t>
            </a:r>
            <a:r>
              <a:rPr lang="en-US" dirty="0" smtClean="0"/>
              <a:t>) (* driven by the baryon density in the medium)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1≤M</a:t>
            </a:r>
            <a:r>
              <a:rPr lang="en-US" b="1" baseline="-25000" dirty="0" smtClean="0"/>
              <a:t>ee</a:t>
            </a:r>
            <a:r>
              <a:rPr lang="en-US" b="1" dirty="0" smtClean="0"/>
              <a:t> ≤ 3GeV/c</a:t>
            </a:r>
            <a:r>
              <a:rPr lang="en-US" b="1" baseline="30000" dirty="0" smtClean="0"/>
              <a:t>2</a:t>
            </a:r>
            <a:r>
              <a:rPr lang="en-US" b="1" dirty="0" smtClean="0"/>
              <a:t>: </a:t>
            </a:r>
            <a:r>
              <a:rPr lang="en-US" dirty="0" smtClean="0"/>
              <a:t>Thermal radiation: exp(-M</a:t>
            </a:r>
            <a:r>
              <a:rPr lang="en-US" baseline="-25000" dirty="0" smtClean="0"/>
              <a:t>ee</a:t>
            </a:r>
            <a:r>
              <a:rPr lang="en-US" dirty="0" smtClean="0"/>
              <a:t>/T)?     HFT: Charm contributions.</a:t>
            </a:r>
          </a:p>
          <a:p>
            <a:pPr marL="342900" indent="-342900">
              <a:buAutoNum type="arabicParenR"/>
            </a:pPr>
            <a:endParaRPr lang="en-US" sz="800" dirty="0" smtClean="0"/>
          </a:p>
          <a:p>
            <a:pPr marL="342900" indent="-342900">
              <a:buAutoNum type="arabicParenR"/>
            </a:pPr>
            <a:r>
              <a:rPr lang="en-US" dirty="0" smtClean="0"/>
              <a:t>High statistics data are needed, </a:t>
            </a:r>
            <a:r>
              <a:rPr lang="en-US" b="1" dirty="0" smtClean="0"/>
              <a:t>BESII</a:t>
            </a:r>
            <a:r>
              <a:rPr lang="en-US" b="1" dirty="0" smtClean="0"/>
              <a:t>!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sz="1200" dirty="0" smtClean="0"/>
              <a:t>- STAR: (200GeV data) sub. to PRL. 1312.7397</a:t>
            </a:r>
          </a:p>
          <a:p>
            <a:pPr marL="342900" indent="-342900"/>
            <a:r>
              <a:rPr lang="en-US" sz="1200" dirty="0" smtClean="0"/>
              <a:t>- R. Rapp: </a:t>
            </a:r>
            <a:r>
              <a:rPr lang="en-US" sz="1200" dirty="0" err="1" smtClean="0"/>
              <a:t>PoS</a:t>
            </a:r>
            <a:r>
              <a:rPr lang="en-US" sz="1200" dirty="0" smtClean="0"/>
              <a:t> CPOD13, 008(2013)</a:t>
            </a:r>
          </a:p>
          <a:p>
            <a:pPr marL="342900" indent="-342900"/>
            <a:r>
              <a:rPr lang="en-US" sz="1200" dirty="0" smtClean="0"/>
              <a:t>- O. </a:t>
            </a:r>
            <a:r>
              <a:rPr lang="en-US" sz="1200" dirty="0" err="1" smtClean="0"/>
              <a:t>Linnyk</a:t>
            </a:r>
            <a:r>
              <a:rPr lang="en-US" sz="1200" dirty="0" smtClean="0"/>
              <a:t> et al, PRC85, 024910(12)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65600" y="2168724"/>
            <a:ext cx="914400" cy="231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200GeV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65600" y="3197424"/>
            <a:ext cx="914400" cy="231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62.4GeV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67200" y="3975100"/>
            <a:ext cx="800100" cy="215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39GeV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79900" y="4752776"/>
            <a:ext cx="800100" cy="215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27GeV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65600" y="5407224"/>
            <a:ext cx="914400" cy="2315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19.6GeV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9908" y="1871246"/>
            <a:ext cx="17997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Preliminary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130300" y="1663700"/>
            <a:ext cx="622300" cy="4267200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7100" y="1871246"/>
            <a:ext cx="1689100" cy="4059654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008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-2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Day-I Observables at CBM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94536" y="1302127"/>
            <a:ext cx="795602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Hadron spectra and </a:t>
            </a:r>
            <a:r>
              <a:rPr lang="en-US" sz="2400" dirty="0" smtClean="0"/>
              <a:t>anisotropies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π</a:t>
            </a:r>
            <a:r>
              <a:rPr lang="en-US" sz="2400" i="1" dirty="0" smtClean="0"/>
              <a:t>, K, </a:t>
            </a:r>
            <a:r>
              <a:rPr lang="en-US" sz="2400" i="1" dirty="0" err="1" smtClean="0"/>
              <a:t>p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Φ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Λ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Ξ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Ω</a:t>
            </a:r>
            <a:endParaRPr lang="en-US" sz="2400" i="1" dirty="0" smtClean="0"/>
          </a:p>
          <a:p>
            <a:pPr marL="342900" indent="-342900"/>
            <a:r>
              <a:rPr lang="en-US" sz="2000" dirty="0" smtClean="0"/>
              <a:t>	- Freeze-out property</a:t>
            </a:r>
          </a:p>
          <a:p>
            <a:pPr marL="342900" indent="-342900"/>
            <a:r>
              <a:rPr lang="en-US" sz="2000" dirty="0" smtClean="0"/>
              <a:t>	- Phase boundary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Baryon/strangeness correlations: </a:t>
            </a:r>
            <a:r>
              <a:rPr lang="en-US" sz="2400" i="1" dirty="0" err="1" smtClean="0"/>
              <a:t>κ</a:t>
            </a:r>
            <a:r>
              <a:rPr lang="en-US" sz="2400" dirty="0" err="1" smtClean="0"/>
              <a:t>(net</a:t>
            </a:r>
            <a:r>
              <a:rPr lang="en-US" sz="2400" dirty="0" smtClean="0"/>
              <a:t>-Q, net-</a:t>
            </a:r>
            <a:r>
              <a:rPr lang="en-US" sz="2400" dirty="0" err="1" smtClean="0"/>
              <a:t>p</a:t>
            </a:r>
            <a:r>
              <a:rPr lang="en-US" sz="2400" dirty="0" smtClean="0"/>
              <a:t>, net-</a:t>
            </a:r>
            <a:r>
              <a:rPr lang="en-US" sz="2400" dirty="0" err="1" smtClean="0"/>
              <a:t>s</a:t>
            </a:r>
            <a:r>
              <a:rPr lang="en-US" sz="2400" dirty="0" smtClean="0"/>
              <a:t>) </a:t>
            </a:r>
          </a:p>
          <a:p>
            <a:pPr marL="342900" indent="-342900"/>
            <a:r>
              <a:rPr lang="en-US" sz="2000" dirty="0" smtClean="0"/>
              <a:t>	- Critical point, phase boundary</a:t>
            </a:r>
          </a:p>
          <a:p>
            <a:pPr marL="342900" indent="-342900"/>
            <a:r>
              <a:rPr lang="en-US" sz="2000" dirty="0" smtClean="0"/>
              <a:t>	- Global Chiral effect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Dilepton</a:t>
            </a:r>
            <a:r>
              <a:rPr lang="en-US" sz="2400" dirty="0" smtClean="0"/>
              <a:t> spectra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ll</a:t>
            </a:r>
            <a:r>
              <a:rPr lang="en-US" sz="2400" dirty="0" err="1" smtClean="0"/>
              <a:t>(</a:t>
            </a:r>
            <a:r>
              <a:rPr lang="en-US" sz="2400" i="1" dirty="0" err="1" smtClean="0"/>
              <a:t>b</a:t>
            </a:r>
            <a:r>
              <a:rPr lang="en-US" sz="2400" i="1" dirty="0" smtClean="0"/>
              <a:t>, p</a:t>
            </a:r>
            <a:r>
              <a:rPr lang="en-US" sz="2400" i="1" baseline="-25000" dirty="0" smtClean="0"/>
              <a:t>T</a:t>
            </a:r>
            <a:r>
              <a:rPr lang="en-US" sz="2400" i="1" dirty="0" smtClean="0"/>
              <a:t>, A</a:t>
            </a:r>
            <a:r>
              <a:rPr lang="en-US" sz="2400" dirty="0" smtClean="0"/>
              <a:t>)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dirty="0" smtClean="0"/>
              <a:t>- </a:t>
            </a:r>
            <a:r>
              <a:rPr lang="en-US" sz="2000" dirty="0" smtClean="0"/>
              <a:t>Chiral property, </a:t>
            </a:r>
            <a:r>
              <a:rPr lang="en-US" sz="2000" dirty="0" err="1" smtClean="0"/>
              <a:t>quarkyonic</a:t>
            </a:r>
            <a:r>
              <a:rPr lang="en-US" sz="2000" dirty="0" smtClean="0"/>
              <a:t> matter</a:t>
            </a:r>
          </a:p>
          <a:p>
            <a:pPr marL="342900" indent="-342900"/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/>
              <a:t>E</a:t>
            </a:r>
            <a:r>
              <a:rPr lang="en-US" sz="2400" dirty="0" smtClean="0"/>
              <a:t>xotics</a:t>
            </a:r>
            <a:r>
              <a:rPr lang="en-US" sz="2400" dirty="0" smtClean="0"/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-phasespa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682" r="2871"/>
              <a:stretch>
                <a:fillRect/>
              </a:stretch>
            </p:blipFill>
          </mc:Choice>
          <mc:Fallback>
            <p:blipFill>
              <a:blip r:embed="rId3"/>
              <a:srcRect t="2682" r="2871"/>
              <a:stretch>
                <a:fillRect/>
              </a:stretch>
            </p:blipFill>
          </mc:Fallback>
        </mc:AlternateContent>
        <p:spPr>
          <a:xfrm>
            <a:off x="1028700" y="863600"/>
            <a:ext cx="77343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1757" y="-76200"/>
            <a:ext cx="6164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Phase Space vs. Acceptance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31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 </a:t>
            </a:r>
            <a:r>
              <a:rPr lang="en-US" sz="1400" dirty="0" smtClean="0"/>
              <a:t>E</a:t>
            </a:r>
            <a:r>
              <a:rPr lang="en-US" sz="1400" dirty="0" smtClean="0"/>
              <a:t>/A (√</a:t>
            </a:r>
            <a:r>
              <a:rPr lang="en-US" sz="1400" dirty="0" err="1" smtClean="0"/>
              <a:t>s</a:t>
            </a:r>
            <a:r>
              <a:rPr lang="en-US" sz="1400" baseline="-25000" dirty="0" err="1" smtClean="0"/>
              <a:t>NN</a:t>
            </a:r>
            <a:r>
              <a:rPr lang="en-US" sz="1400" dirty="0" smtClean="0"/>
              <a:t>) =  </a:t>
            </a:r>
            <a:r>
              <a:rPr lang="en-US" dirty="0" smtClean="0"/>
              <a:t>4 (3.05) GeV		   10 (4.54) GeV		    25 (6.98) GeV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969777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</a:t>
            </a:r>
            <a:r>
              <a:rPr lang="en-US" b="1" i="1" dirty="0" smtClean="0"/>
              <a:t>roton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pion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Kaon</a:t>
            </a:r>
            <a:r>
              <a:rPr lang="en-US" b="1" i="1" baseline="30000" dirty="0" smtClean="0"/>
              <a:t>+</a:t>
            </a:r>
          </a:p>
          <a:p>
            <a:endParaRPr lang="en-US" b="1" i="1" baseline="30000" dirty="0" smtClean="0"/>
          </a:p>
          <a:p>
            <a:endParaRPr lang="en-US" b="1" i="1" baseline="30000" dirty="0" smtClean="0"/>
          </a:p>
          <a:p>
            <a:endParaRPr lang="en-US" b="1" i="1" baseline="30000" dirty="0" smtClean="0"/>
          </a:p>
          <a:p>
            <a:endParaRPr lang="en-US" b="1" i="1" dirty="0" smtClean="0"/>
          </a:p>
          <a:p>
            <a:r>
              <a:rPr lang="en-US" b="1" i="1" dirty="0" err="1" smtClean="0"/>
              <a:t>pbar</a:t>
            </a:r>
            <a:endParaRPr lang="en-US" b="1" i="1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6673850" y="1835149"/>
            <a:ext cx="342901" cy="177801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8051800" y="2425699"/>
            <a:ext cx="647701" cy="292100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718301" y="4292601"/>
            <a:ext cx="647701" cy="292100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7410447" y="3943349"/>
            <a:ext cx="1104904" cy="533405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5186390" y="3500406"/>
            <a:ext cx="5019616" cy="4"/>
          </a:xfrm>
          <a:prstGeom prst="line">
            <a:avLst/>
          </a:prstGeom>
          <a:ln w="76200" cap="flat" cmpd="tri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7131054" y="1377951"/>
            <a:ext cx="876299" cy="406401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953251" y="2533654"/>
            <a:ext cx="977897" cy="507993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562471" y="2562226"/>
            <a:ext cx="1136650" cy="507993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695949" y="2419348"/>
            <a:ext cx="647703" cy="304800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3333748" y="2419348"/>
            <a:ext cx="647703" cy="304800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2228848" y="2533647"/>
            <a:ext cx="1028706" cy="457201"/>
          </a:xfrm>
          <a:prstGeom prst="line">
            <a:avLst/>
          </a:prstGeom>
          <a:ln w="76200" cap="flat" cmpd="sng" algn="ctr">
            <a:solidFill>
              <a:srgbClr val="008000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0800"/>
            <a:ext cx="8353946" cy="488950"/>
          </a:xfrm>
        </p:spPr>
        <p:txBody>
          <a:bodyPr/>
          <a:lstStyle/>
          <a:p>
            <a:r>
              <a:rPr lang="en-US" b="1" i="1" dirty="0" smtClean="0">
                <a:solidFill>
                  <a:srgbClr val="800000"/>
                </a:solidFill>
              </a:rPr>
              <a:t>STAR PID </a:t>
            </a:r>
            <a:r>
              <a:rPr lang="en-US" dirty="0" smtClean="0"/>
              <a:t>for (</a:t>
            </a:r>
            <a:r>
              <a:rPr lang="en-US" i="1" dirty="0" err="1" smtClean="0"/>
              <a:t>π</a:t>
            </a:r>
            <a:r>
              <a:rPr lang="en-US" i="1" dirty="0" smtClean="0"/>
              <a:t>, K, </a:t>
            </a:r>
            <a:r>
              <a:rPr lang="en-US" i="1" dirty="0" err="1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" y="609600"/>
            <a:ext cx="811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Au+Au at </a:t>
            </a:r>
            <a:r>
              <a:rPr lang="en-US" sz="1200" b="1" i="1" dirty="0" smtClean="0"/>
              <a:t>7.7 </a:t>
            </a:r>
            <a:r>
              <a:rPr lang="en-US" sz="1200" b="1" dirty="0" smtClean="0"/>
              <a:t>GeV                                    Au+Au at </a:t>
            </a:r>
            <a:r>
              <a:rPr lang="en-US" sz="1200" b="1" i="1" dirty="0" smtClean="0"/>
              <a:t>39 </a:t>
            </a:r>
            <a:r>
              <a:rPr lang="en-US" sz="1200" b="1" dirty="0" smtClean="0"/>
              <a:t>GeV                                         Au+Au at </a:t>
            </a:r>
            <a:r>
              <a:rPr lang="en-US" sz="1200" b="1" i="1" dirty="0" smtClean="0"/>
              <a:t>200 </a:t>
            </a:r>
            <a:r>
              <a:rPr lang="en-US" sz="1200" b="1" dirty="0" smtClean="0"/>
              <a:t>GeV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406400" y="861558"/>
            <a:ext cx="2717799" cy="5526541"/>
            <a:chOff x="406400" y="861558"/>
            <a:chExt cx="2717799" cy="5526541"/>
          </a:xfrm>
        </p:grpSpPr>
        <p:sp>
          <p:nvSpPr>
            <p:cNvPr id="10" name="Rectangle 9"/>
            <p:cNvSpPr/>
            <p:nvPr/>
          </p:nvSpPr>
          <p:spPr>
            <a:xfrm>
              <a:off x="406400" y="861558"/>
              <a:ext cx="2717799" cy="5526541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pirap_7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rcRect t="7725" r="7937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rcRect t="7725" r="7937"/>
                <a:stretch>
                  <a:fillRect/>
                </a:stretch>
              </p:blipFill>
            </mc:Fallback>
          </mc:AlternateContent>
          <p:spPr>
            <a:xfrm>
              <a:off x="642390" y="886600"/>
              <a:ext cx="2456409" cy="2023479"/>
            </a:xfrm>
            <a:prstGeom prst="rect">
              <a:avLst/>
            </a:prstGeom>
          </p:spPr>
        </p:pic>
        <p:pic>
          <p:nvPicPr>
            <p:cNvPr id="21" name="Picture 20" descr="karap_7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rcRect t="9013" r="899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rcRect t="9013" r="8995"/>
                <a:stretch>
                  <a:fillRect/>
                </a:stretch>
              </p:blipFill>
            </mc:Fallback>
          </mc:AlternateContent>
          <p:spPr>
            <a:xfrm>
              <a:off x="635000" y="2641600"/>
              <a:ext cx="2426538" cy="1993900"/>
            </a:xfrm>
            <a:prstGeom prst="rect">
              <a:avLst/>
            </a:prstGeom>
          </p:spPr>
        </p:pic>
        <p:pic>
          <p:nvPicPr>
            <p:cNvPr id="27" name="Picture 26" descr="prrap_7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rcRect t="8141" r="899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rcRect t="8141" r="8995"/>
                <a:stretch>
                  <a:fillRect/>
                </a:stretch>
              </p:blipFill>
            </mc:Fallback>
          </mc:AlternateContent>
          <p:spPr>
            <a:xfrm>
              <a:off x="632734" y="4343399"/>
              <a:ext cx="2418812" cy="2006601"/>
            </a:xfrm>
            <a:prstGeom prst="rect">
              <a:avLst/>
            </a:prstGeom>
          </p:spPr>
        </p:pic>
      </p:grpSp>
      <p:grpSp>
        <p:nvGrpSpPr>
          <p:cNvPr id="4" name="Group 30"/>
          <p:cNvGrpSpPr/>
          <p:nvPr/>
        </p:nvGrpSpPr>
        <p:grpSpPr>
          <a:xfrm>
            <a:off x="3225800" y="861558"/>
            <a:ext cx="2717799" cy="5546157"/>
            <a:chOff x="3225800" y="861558"/>
            <a:chExt cx="2717799" cy="5546157"/>
          </a:xfrm>
        </p:grpSpPr>
        <p:sp>
          <p:nvSpPr>
            <p:cNvPr id="13" name="Rectangle 12"/>
            <p:cNvSpPr/>
            <p:nvPr/>
          </p:nvSpPr>
          <p:spPr>
            <a:xfrm>
              <a:off x="3225800" y="861558"/>
              <a:ext cx="2717799" cy="5526541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pirap_39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rcRect t="8200" r="846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rcRect t="8200" r="8466"/>
                <a:stretch>
                  <a:fillRect/>
                </a:stretch>
              </p:blipFill>
            </mc:Fallback>
          </mc:AlternateContent>
          <p:spPr>
            <a:xfrm>
              <a:off x="3340101" y="901700"/>
              <a:ext cx="2540000" cy="1972293"/>
            </a:xfrm>
            <a:prstGeom prst="rect">
              <a:avLst/>
            </a:prstGeom>
          </p:spPr>
        </p:pic>
        <p:pic>
          <p:nvPicPr>
            <p:cNvPr id="29" name="Picture 28" descr="karap_39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0"/>
                <a:srcRect t="6652" r="8289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1"/>
                <a:srcRect t="6652" r="8289"/>
                <a:stretch>
                  <a:fillRect/>
                </a:stretch>
              </p:blipFill>
            </mc:Fallback>
          </mc:AlternateContent>
          <p:spPr>
            <a:xfrm>
              <a:off x="3340101" y="2565401"/>
              <a:ext cx="2539999" cy="2046741"/>
            </a:xfrm>
            <a:prstGeom prst="rect">
              <a:avLst/>
            </a:prstGeom>
          </p:spPr>
        </p:pic>
        <p:pic>
          <p:nvPicPr>
            <p:cNvPr id="30" name="Picture 29" descr="prrap_39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2"/>
                <a:srcRect t="7511" r="899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3"/>
                <a:srcRect t="7511" r="8995"/>
                <a:stretch>
                  <a:fillRect/>
                </a:stretch>
              </p:blipFill>
            </mc:Fallback>
          </mc:AlternateContent>
          <p:spPr>
            <a:xfrm>
              <a:off x="3340101" y="4307342"/>
              <a:ext cx="2514600" cy="2100373"/>
            </a:xfrm>
            <a:prstGeom prst="rect">
              <a:avLst/>
            </a:prstGeom>
          </p:spPr>
        </p:pic>
      </p:grpSp>
      <p:grpSp>
        <p:nvGrpSpPr>
          <p:cNvPr id="5" name="Group 34"/>
          <p:cNvGrpSpPr/>
          <p:nvPr/>
        </p:nvGrpSpPr>
        <p:grpSpPr>
          <a:xfrm>
            <a:off x="6042547" y="850900"/>
            <a:ext cx="2717799" cy="5526541"/>
            <a:chOff x="6042547" y="850900"/>
            <a:chExt cx="2717799" cy="5526541"/>
          </a:xfrm>
        </p:grpSpPr>
        <p:sp>
          <p:nvSpPr>
            <p:cNvPr id="22" name="Rectangle 21"/>
            <p:cNvSpPr/>
            <p:nvPr/>
          </p:nvSpPr>
          <p:spPr>
            <a:xfrm>
              <a:off x="6042547" y="850900"/>
              <a:ext cx="2717799" cy="5526541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pirap_200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4"/>
                <a:srcRect t="8810" r="8907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5"/>
                <a:srcRect t="8810" r="8907"/>
                <a:stretch>
                  <a:fillRect/>
                </a:stretch>
              </p:blipFill>
            </mc:Fallback>
          </mc:AlternateContent>
          <p:spPr>
            <a:xfrm>
              <a:off x="6086025" y="914400"/>
              <a:ext cx="2600776" cy="2006600"/>
            </a:xfrm>
            <a:prstGeom prst="rect">
              <a:avLst/>
            </a:prstGeom>
          </p:spPr>
        </p:pic>
        <p:pic>
          <p:nvPicPr>
            <p:cNvPr id="33" name="Picture 32" descr="karap_200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6"/>
                <a:srcRect t="6064" r="899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7"/>
                <a:srcRect t="6064" r="8995"/>
                <a:stretch>
                  <a:fillRect/>
                </a:stretch>
              </p:blipFill>
            </mc:Fallback>
          </mc:AlternateContent>
          <p:spPr>
            <a:xfrm>
              <a:off x="6108700" y="2602325"/>
              <a:ext cx="2578099" cy="2050987"/>
            </a:xfrm>
            <a:prstGeom prst="rect">
              <a:avLst/>
            </a:prstGeom>
          </p:spPr>
        </p:pic>
        <p:pic>
          <p:nvPicPr>
            <p:cNvPr id="34" name="Picture 33" descr="prrap_200_tpc_logz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8"/>
                <a:srcRect t="8238" r="899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9"/>
                <a:srcRect t="8238" r="8995"/>
                <a:stretch>
                  <a:fillRect/>
                </a:stretch>
              </p:blipFill>
            </mc:Fallback>
          </mc:AlternateContent>
          <p:spPr>
            <a:xfrm>
              <a:off x="6104742" y="4368800"/>
              <a:ext cx="2582058" cy="2006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mu_dl_mar201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048" t="10175" r="2885" b="6410"/>
              <a:stretch>
                <a:fillRect/>
              </a:stretch>
            </p:blipFill>
          </mc:Choice>
          <mc:Fallback>
            <p:blipFill>
              <a:blip r:embed="rId4"/>
              <a:srcRect l="2048" t="10175" r="2885" b="6410"/>
              <a:stretch>
                <a:fillRect/>
              </a:stretch>
            </p:blipFill>
          </mc:Fallback>
        </mc:AlternateContent>
        <p:spPr>
          <a:xfrm>
            <a:off x="1016000" y="1756644"/>
            <a:ext cx="6400800" cy="4590275"/>
          </a:xfrm>
          <a:prstGeom prst="rect">
            <a:avLst/>
          </a:prstGeom>
        </p:spPr>
      </p:pic>
      <p:sp>
        <p:nvSpPr>
          <p:cNvPr id="144" name="Rounded Rectangle 143"/>
          <p:cNvSpPr/>
          <p:nvPr/>
        </p:nvSpPr>
        <p:spPr>
          <a:xfrm>
            <a:off x="3124199" y="838200"/>
            <a:ext cx="2225575" cy="742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262791" y="937126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338991" y="99421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cxnSp>
        <p:nvCxnSpPr>
          <p:cNvPr id="131" name="Straight Arrow Connector 130"/>
          <p:cNvCxnSpPr>
            <a:endCxn id="110" idx="4"/>
          </p:cNvCxnSpPr>
          <p:nvPr/>
        </p:nvCxnSpPr>
        <p:spPr>
          <a:xfrm rot="5400000" flipH="1" flipV="1">
            <a:off x="2763317" y="1786526"/>
            <a:ext cx="1088956" cy="367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901080" y="1013325"/>
            <a:ext cx="89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 Black"/>
                <a:cs typeface="Arial Black"/>
              </a:rPr>
              <a:t>RHIC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84325" y="841969"/>
            <a:ext cx="2225575" cy="742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1"/>
          <p:cNvGrpSpPr/>
          <p:nvPr/>
        </p:nvGrpSpPr>
        <p:grpSpPr>
          <a:xfrm>
            <a:off x="4572004" y="838200"/>
            <a:ext cx="3719987" cy="1943100"/>
            <a:chOff x="4648204" y="1210270"/>
            <a:chExt cx="3719987" cy="1943100"/>
          </a:xfrm>
        </p:grpSpPr>
        <p:sp>
          <p:nvSpPr>
            <p:cNvPr id="147" name="Rounded Rectangle 146"/>
            <p:cNvSpPr/>
            <p:nvPr/>
          </p:nvSpPr>
          <p:spPr>
            <a:xfrm>
              <a:off x="5562600" y="1210270"/>
              <a:ext cx="2805591" cy="7620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15000" y="1334595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15000" y="13837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3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4553255" y="1920466"/>
              <a:ext cx="1327853" cy="11379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185010" y="1385395"/>
              <a:ext cx="1600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FF0000"/>
                  </a:solidFill>
                </a:rPr>
                <a:t>,</a:t>
              </a:r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i="1" dirty="0" smtClean="0">
                  <a:solidFill>
                    <a:srgbClr val="800000"/>
                  </a:solidFill>
                  <a:latin typeface="Arial"/>
                  <a:cs typeface="Arial"/>
                </a:rPr>
                <a:t> </a:t>
              </a:r>
              <a:r>
                <a:rPr lang="en-US" i="1" dirty="0" smtClean="0">
                  <a:solidFill>
                    <a:srgbClr val="800000"/>
                  </a:solidFill>
                </a:rPr>
                <a:t>FAIR</a:t>
              </a:r>
              <a:endParaRPr lang="en-US" i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244600" y="665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71156" y="-63500"/>
            <a:ext cx="695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Exploring QCD Phase Structure</a:t>
            </a:r>
            <a:endParaRPr lang="en-US" sz="3600" dirty="0"/>
          </a:p>
        </p:txBody>
      </p:sp>
      <p:grpSp>
        <p:nvGrpSpPr>
          <p:cNvPr id="3" name="Group 149"/>
          <p:cNvGrpSpPr/>
          <p:nvPr/>
        </p:nvGrpSpPr>
        <p:grpSpPr>
          <a:xfrm>
            <a:off x="914400" y="964926"/>
            <a:ext cx="2133600" cy="1473474"/>
            <a:chOff x="990600" y="1365071"/>
            <a:chExt cx="2133600" cy="1473474"/>
          </a:xfrm>
        </p:grpSpPr>
        <p:sp>
          <p:nvSpPr>
            <p:cNvPr id="112" name="Oval 111"/>
            <p:cNvSpPr/>
            <p:nvPr/>
          </p:nvSpPr>
          <p:spPr>
            <a:xfrm>
              <a:off x="990600" y="13650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6800" y="141419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1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60901" y="1413470"/>
              <a:ext cx="1563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LHC</a:t>
              </a:r>
              <a:r>
                <a:rPr lang="en-US" b="1" i="1" dirty="0" smtClean="0">
                  <a:solidFill>
                    <a:srgbClr val="800000"/>
                  </a:solidFill>
                </a:rPr>
                <a:t>, 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endParaRPr lang="en-US" b="1" i="1" dirty="0">
                <a:solidFill>
                  <a:srgbClr val="FF00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 rot="16200000" flipV="1">
              <a:off x="1316679" y="1945424"/>
              <a:ext cx="1024242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764524">
            <a:off x="3613167" y="3664647"/>
            <a:ext cx="197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Quarkyonic</a:t>
            </a:r>
            <a:r>
              <a:rPr lang="en-US" sz="16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matter?</a:t>
            </a:r>
            <a:endParaRPr lang="en-US" sz="16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2171700" y="52197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793206" y="5218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288506" y="5218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60363" y="4724400"/>
            <a:ext cx="1456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39          11.5       8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32000" y="2438400"/>
            <a:ext cx="228363" cy="266701"/>
          </a:xfrm>
          <a:prstGeom prst="rect">
            <a:avLst/>
          </a:prstGeom>
          <a:solidFill>
            <a:srgbClr val="FF6600">
              <a:alpha val="37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60363" y="2578100"/>
            <a:ext cx="1841737" cy="279401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 RHIC</a:t>
            </a:r>
            <a:endParaRPr lang="en-US" b="1" dirty="0"/>
          </a:p>
        </p:txBody>
      </p:sp>
      <p:sp>
        <p:nvSpPr>
          <p:cNvPr id="47" name="Rounded Rectangular Callout 46"/>
          <p:cNvSpPr/>
          <p:nvPr/>
        </p:nvSpPr>
        <p:spPr>
          <a:xfrm>
            <a:off x="6781800" y="4114800"/>
            <a:ext cx="2286000" cy="1219200"/>
          </a:xfrm>
          <a:prstGeom prst="wedgeRoundRectCallout">
            <a:avLst>
              <a:gd name="adj1" fmla="val -50998"/>
              <a:gd name="adj2" fmla="val 2337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For region μ</a:t>
            </a:r>
            <a:r>
              <a:rPr lang="en-US" sz="1400" baseline="-25000" dirty="0" smtClean="0">
                <a:solidFill>
                  <a:srgbClr val="000000"/>
                </a:solidFill>
              </a:rPr>
              <a:t>B</a:t>
            </a:r>
            <a:r>
              <a:rPr lang="en-US" sz="1400" dirty="0" smtClean="0">
                <a:solidFill>
                  <a:srgbClr val="000000"/>
                </a:solidFill>
              </a:rPr>
              <a:t> &gt; 500 MeV, </a:t>
            </a:r>
            <a:r>
              <a:rPr lang="en-US" sz="1400" b="1" dirty="0" smtClean="0">
                <a:solidFill>
                  <a:srgbClr val="000000"/>
                </a:solidFill>
              </a:rPr>
              <a:t>√</a:t>
            </a:r>
            <a:r>
              <a:rPr lang="en-US" sz="1400" b="1" dirty="0" err="1" smtClean="0">
                <a:solidFill>
                  <a:srgbClr val="0000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000000"/>
                </a:solidFill>
              </a:rPr>
              <a:t>NN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≤ 5 GeV, fixed-target experiments are much more efficient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38991" y="2781300"/>
            <a:ext cx="1233009" cy="266700"/>
          </a:xfrm>
          <a:prstGeom prst="rect">
            <a:avLst/>
          </a:prstGeom>
          <a:solidFill>
            <a:srgbClr val="FF6600">
              <a:alpha val="78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CBM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76200" y="1676400"/>
            <a:ext cx="2133600" cy="1112307"/>
          </a:xfrm>
          <a:prstGeom prst="wedgeRoundRectCallout">
            <a:avLst>
              <a:gd name="adj1" fmla="val 59250"/>
              <a:gd name="adj2" fmla="val 9508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LHC+RHIC</a:t>
            </a: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Property of </a:t>
            </a:r>
            <a:r>
              <a:rPr lang="en-US" sz="1600" b="1" dirty="0" err="1" smtClean="0">
                <a:solidFill>
                  <a:srgbClr val="800000"/>
                </a:solidFill>
              </a:rPr>
              <a:t>sQGP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√</a:t>
            </a:r>
            <a:r>
              <a:rPr lang="en-US" sz="1400" dirty="0" err="1" smtClean="0">
                <a:solidFill>
                  <a:srgbClr val="000000"/>
                </a:solidFill>
              </a:rPr>
              <a:t>s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NN</a:t>
            </a:r>
            <a:r>
              <a:rPr lang="en-US" sz="1400" dirty="0" smtClean="0">
                <a:solidFill>
                  <a:srgbClr val="000000"/>
                </a:solidFill>
              </a:rPr>
              <a:t> ~ 0.05 - 5 </a:t>
            </a:r>
            <a:r>
              <a:rPr lang="en-US" sz="1400" dirty="0" err="1" smtClean="0">
                <a:solidFill>
                  <a:srgbClr val="000000"/>
                </a:solidFill>
              </a:rPr>
              <a:t>TeV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endParaRPr lang="en-US" sz="1600" b="1" dirty="0" smtClean="0">
              <a:solidFill>
                <a:srgbClr val="800000"/>
              </a:solidFill>
            </a:endParaRPr>
          </a:p>
          <a:p>
            <a:pPr marL="114300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152400" y="4734156"/>
            <a:ext cx="1676400" cy="1666644"/>
          </a:xfrm>
          <a:prstGeom prst="wedgeRoundRectCallout">
            <a:avLst>
              <a:gd name="adj1" fmla="val 97991"/>
              <a:gd name="adj2" fmla="val -8730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RHIC BESII</a:t>
            </a:r>
          </a:p>
          <a:p>
            <a:pPr algn="ctr"/>
            <a:endParaRPr lang="en-US" sz="8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QCD CP and p</a:t>
            </a:r>
            <a:r>
              <a:rPr lang="en-US" altLang="zh-CN" sz="1600" b="1" dirty="0" smtClean="0">
                <a:solidFill>
                  <a:srgbClr val="800000"/>
                </a:solidFill>
              </a:rPr>
              <a:t>hase structure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 √</a:t>
            </a:r>
            <a:r>
              <a:rPr lang="en-US" sz="1400" dirty="0" err="1" smtClean="0">
                <a:solidFill>
                  <a:srgbClr val="000000"/>
                </a:solidFill>
              </a:rPr>
              <a:t>s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NN</a:t>
            </a:r>
            <a:r>
              <a:rPr lang="en-US" sz="1400" dirty="0" smtClean="0">
                <a:solidFill>
                  <a:srgbClr val="000000"/>
                </a:solidFill>
              </a:rPr>
              <a:t> ≤ 20 GeV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6629400" y="1905000"/>
            <a:ext cx="2362200" cy="1326718"/>
          </a:xfrm>
          <a:prstGeom prst="wedgeRoundRectCallout">
            <a:avLst>
              <a:gd name="adj1" fmla="val -153086"/>
              <a:gd name="adj2" fmla="val 6689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/>
                <a:cs typeface="Arial Black"/>
              </a:rPr>
              <a:t>RHIC + </a:t>
            </a:r>
            <a:r>
              <a:rPr lang="en-US" b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FAiR</a:t>
            </a:r>
            <a:endParaRPr lang="en-US" b="1" dirty="0" smtClean="0">
              <a:solidFill>
                <a:srgbClr val="800000"/>
              </a:solidFill>
              <a:latin typeface="Arial Black"/>
              <a:cs typeface="Arial Black"/>
            </a:endParaRPr>
          </a:p>
          <a:p>
            <a:pPr algn="ctr"/>
            <a:endParaRPr lang="en-US" sz="8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CP and</a:t>
            </a:r>
          </a:p>
          <a:p>
            <a:pPr algn="ctr"/>
            <a:r>
              <a:rPr lang="en-US" sz="1600" b="1" dirty="0" err="1" smtClean="0">
                <a:solidFill>
                  <a:srgbClr val="800000"/>
                </a:solidFill>
              </a:rPr>
              <a:t>Quarkyonic</a:t>
            </a:r>
            <a:r>
              <a:rPr lang="en-US" sz="1600" b="1" dirty="0" smtClean="0">
                <a:solidFill>
                  <a:srgbClr val="800000"/>
                </a:solidFill>
              </a:rPr>
              <a:t> Matter?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√</a:t>
            </a:r>
            <a:r>
              <a:rPr lang="en-US" sz="1400" dirty="0" err="1" smtClean="0">
                <a:solidFill>
                  <a:srgbClr val="000000"/>
                </a:solidFill>
              </a:rPr>
              <a:t>s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NN</a:t>
            </a:r>
            <a:r>
              <a:rPr lang="en-US" sz="1400" dirty="0" smtClean="0">
                <a:solidFill>
                  <a:srgbClr val="000000"/>
                </a:solidFill>
              </a:rPr>
              <a:t> ≤ 8 GeV</a:t>
            </a:r>
          </a:p>
          <a:p>
            <a:pPr algn="ctr"/>
            <a:endParaRPr lang="en-US" sz="1600" b="1" dirty="0" smtClean="0">
              <a:solidFill>
                <a:srgbClr val="800000"/>
              </a:solidFill>
            </a:endParaRPr>
          </a:p>
          <a:p>
            <a:pPr marL="114300"/>
            <a:endParaRPr lang="en-US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mu_dl_mar2014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2048" t="10175" r="2885" b="64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 l="2048" t="10175" r="2885" b="6410"/>
              <a:stretch>
                <a:fillRect/>
              </a:stretch>
            </p:blipFill>
          </mc:Fallback>
        </mc:AlternateContent>
        <p:spPr>
          <a:xfrm>
            <a:off x="1016000" y="1756644"/>
            <a:ext cx="6400800" cy="4590275"/>
          </a:xfrm>
          <a:prstGeom prst="rect">
            <a:avLst/>
          </a:prstGeom>
        </p:spPr>
      </p:pic>
      <p:sp>
        <p:nvSpPr>
          <p:cNvPr id="144" name="Rounded Rectangle 143"/>
          <p:cNvSpPr/>
          <p:nvPr/>
        </p:nvSpPr>
        <p:spPr>
          <a:xfrm>
            <a:off x="3124199" y="838200"/>
            <a:ext cx="2225575" cy="742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262791" y="937126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338991" y="99421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cxnSp>
        <p:nvCxnSpPr>
          <p:cNvPr id="131" name="Straight Arrow Connector 130"/>
          <p:cNvCxnSpPr>
            <a:endCxn id="110" idx="4"/>
          </p:cNvCxnSpPr>
          <p:nvPr/>
        </p:nvCxnSpPr>
        <p:spPr>
          <a:xfrm rot="5400000" flipH="1" flipV="1">
            <a:off x="2763317" y="1786526"/>
            <a:ext cx="1088956" cy="367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901080" y="1013325"/>
            <a:ext cx="89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 Black"/>
                <a:cs typeface="Arial Black"/>
              </a:rPr>
              <a:t>RHIC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84325" y="841969"/>
            <a:ext cx="2225575" cy="7428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1"/>
          <p:cNvGrpSpPr/>
          <p:nvPr/>
        </p:nvGrpSpPr>
        <p:grpSpPr>
          <a:xfrm>
            <a:off x="4572004" y="838200"/>
            <a:ext cx="3719987" cy="1943100"/>
            <a:chOff x="4648204" y="1210270"/>
            <a:chExt cx="3719987" cy="1943100"/>
          </a:xfrm>
        </p:grpSpPr>
        <p:sp>
          <p:nvSpPr>
            <p:cNvPr id="147" name="Rounded Rectangle 146"/>
            <p:cNvSpPr/>
            <p:nvPr/>
          </p:nvSpPr>
          <p:spPr>
            <a:xfrm>
              <a:off x="5562600" y="1210270"/>
              <a:ext cx="2805591" cy="7620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15000" y="1334595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15000" y="13837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3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4553255" y="1920466"/>
              <a:ext cx="1327853" cy="11379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312149" y="1385395"/>
              <a:ext cx="1536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FF0000"/>
                  </a:solidFill>
                </a:rPr>
                <a:t>,</a:t>
              </a:r>
              <a:r>
                <a:rPr lang="en-US" i="1" dirty="0" smtClean="0">
                  <a:solidFill>
                    <a:srgbClr val="800000"/>
                  </a:solidFill>
                  <a:latin typeface="Arial"/>
                  <a:cs typeface="Arial"/>
                </a:rPr>
                <a:t> </a:t>
              </a:r>
              <a:r>
                <a:rPr lang="en-US" i="1" dirty="0" smtClean="0">
                  <a:solidFill>
                    <a:srgbClr val="800000"/>
                  </a:solidFill>
                </a:rPr>
                <a:t>FAIR</a:t>
              </a:r>
              <a:endParaRPr lang="en-US" i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244600" y="665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71156" y="-63500"/>
            <a:ext cx="6958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Exploring QCD Phase Structure</a:t>
            </a:r>
            <a:endParaRPr lang="en-US" sz="3600" dirty="0"/>
          </a:p>
        </p:txBody>
      </p:sp>
      <p:grpSp>
        <p:nvGrpSpPr>
          <p:cNvPr id="3" name="Group 149"/>
          <p:cNvGrpSpPr/>
          <p:nvPr/>
        </p:nvGrpSpPr>
        <p:grpSpPr>
          <a:xfrm>
            <a:off x="914400" y="964926"/>
            <a:ext cx="2133600" cy="1473474"/>
            <a:chOff x="990600" y="1365071"/>
            <a:chExt cx="2133600" cy="1473474"/>
          </a:xfrm>
        </p:grpSpPr>
        <p:sp>
          <p:nvSpPr>
            <p:cNvPr id="112" name="Oval 111"/>
            <p:cNvSpPr/>
            <p:nvPr/>
          </p:nvSpPr>
          <p:spPr>
            <a:xfrm>
              <a:off x="990600" y="13650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6800" y="141419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1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60901" y="1413470"/>
              <a:ext cx="1563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LHC</a:t>
              </a:r>
              <a:r>
                <a:rPr lang="en-US" b="1" i="1" dirty="0" smtClean="0">
                  <a:solidFill>
                    <a:srgbClr val="800000"/>
                  </a:solidFill>
                </a:rPr>
                <a:t>, 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endParaRPr lang="en-US" b="1" i="1" dirty="0">
                <a:solidFill>
                  <a:srgbClr val="FF00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 rot="16200000" flipV="1">
              <a:off x="1316679" y="1945424"/>
              <a:ext cx="1024242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764524">
            <a:off x="3613167" y="3664647"/>
            <a:ext cx="197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Quarkyonic</a:t>
            </a:r>
            <a:r>
              <a:rPr lang="en-US" sz="16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matter?</a:t>
            </a:r>
            <a:endParaRPr lang="en-US" sz="16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2171700" y="52197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793206" y="5218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288506" y="5218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60363" y="4724400"/>
            <a:ext cx="1456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39          11.5       8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32000" y="2438400"/>
            <a:ext cx="228363" cy="266701"/>
          </a:xfrm>
          <a:prstGeom prst="rect">
            <a:avLst/>
          </a:prstGeom>
          <a:solidFill>
            <a:srgbClr val="FF6600">
              <a:alpha val="37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60363" y="2578100"/>
            <a:ext cx="1841737" cy="279401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 RHIC</a:t>
            </a:r>
            <a:endParaRPr lang="en-US" b="1" dirty="0"/>
          </a:p>
        </p:txBody>
      </p:sp>
      <p:sp>
        <p:nvSpPr>
          <p:cNvPr id="47" name="Rounded Rectangular Callout 46"/>
          <p:cNvSpPr/>
          <p:nvPr/>
        </p:nvSpPr>
        <p:spPr>
          <a:xfrm>
            <a:off x="6781800" y="4495800"/>
            <a:ext cx="2286000" cy="1219200"/>
          </a:xfrm>
          <a:prstGeom prst="wedgeRoundRectCallout">
            <a:avLst>
              <a:gd name="adj1" fmla="val -50998"/>
              <a:gd name="adj2" fmla="val 2337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For region μ</a:t>
            </a:r>
            <a:r>
              <a:rPr lang="en-US" sz="1400" baseline="-25000" dirty="0" smtClean="0">
                <a:solidFill>
                  <a:srgbClr val="000000"/>
                </a:solidFill>
              </a:rPr>
              <a:t>B</a:t>
            </a:r>
            <a:r>
              <a:rPr lang="en-US" sz="1400" dirty="0" smtClean="0">
                <a:solidFill>
                  <a:srgbClr val="000000"/>
                </a:solidFill>
              </a:rPr>
              <a:t> &gt; 500 MeV, </a:t>
            </a:r>
            <a:r>
              <a:rPr lang="en-US" sz="1400" b="1" dirty="0" smtClean="0">
                <a:solidFill>
                  <a:srgbClr val="000000"/>
                </a:solidFill>
              </a:rPr>
              <a:t>√</a:t>
            </a:r>
            <a:r>
              <a:rPr lang="en-US" sz="1400" b="1" dirty="0" err="1" smtClean="0">
                <a:solidFill>
                  <a:srgbClr val="0000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000000"/>
                </a:solidFill>
              </a:rPr>
              <a:t>NN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≤ 5 GeV, fixed-target experiments are much more efficient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38991" y="2781300"/>
            <a:ext cx="1233009" cy="266700"/>
          </a:xfrm>
          <a:prstGeom prst="rect">
            <a:avLst/>
          </a:prstGeom>
          <a:solidFill>
            <a:srgbClr val="FF6600">
              <a:alpha val="78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CBM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0" y="1905000"/>
            <a:ext cx="2133600" cy="1112307"/>
          </a:xfrm>
          <a:prstGeom prst="wedgeRoundRectCallout">
            <a:avLst>
              <a:gd name="adj1" fmla="val 59250"/>
              <a:gd name="adj2" fmla="val 9508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LHC+RHIC</a:t>
            </a:r>
          </a:p>
          <a:p>
            <a:pPr algn="ctr"/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Property of </a:t>
            </a:r>
            <a:r>
              <a:rPr lang="en-US" sz="1600" b="1" dirty="0" err="1" smtClean="0">
                <a:solidFill>
                  <a:srgbClr val="800000"/>
                </a:solidFill>
              </a:rPr>
              <a:t>sQGP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√</a:t>
            </a:r>
            <a:r>
              <a:rPr lang="en-US" sz="1400" dirty="0" err="1" smtClean="0">
                <a:solidFill>
                  <a:srgbClr val="000000"/>
                </a:solidFill>
              </a:rPr>
              <a:t>s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NN</a:t>
            </a:r>
            <a:r>
              <a:rPr lang="en-US" sz="1400" dirty="0" smtClean="0">
                <a:solidFill>
                  <a:srgbClr val="000000"/>
                </a:solidFill>
              </a:rPr>
              <a:t> ~ 0.05 - 5 </a:t>
            </a:r>
            <a:r>
              <a:rPr lang="en-US" sz="1400" dirty="0" err="1" smtClean="0">
                <a:solidFill>
                  <a:srgbClr val="000000"/>
                </a:solidFill>
              </a:rPr>
              <a:t>TeV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endParaRPr lang="en-US" sz="1600" b="1" dirty="0" smtClean="0">
              <a:solidFill>
                <a:srgbClr val="800000"/>
              </a:solidFill>
            </a:endParaRPr>
          </a:p>
          <a:p>
            <a:pPr marL="114300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152400" y="4734156"/>
            <a:ext cx="1676400" cy="1666644"/>
          </a:xfrm>
          <a:prstGeom prst="wedgeRoundRectCallout">
            <a:avLst>
              <a:gd name="adj1" fmla="val 97991"/>
              <a:gd name="adj2" fmla="val -8730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RHIC </a:t>
            </a:r>
            <a:r>
              <a:rPr lang="en-US" sz="1600" b="1" dirty="0" smtClean="0">
                <a:solidFill>
                  <a:srgbClr val="000000"/>
                </a:solidFill>
              </a:rPr>
              <a:t>BES-II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endParaRPr lang="en-US" sz="8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QCD CP and p</a:t>
            </a:r>
            <a:r>
              <a:rPr lang="en-US" altLang="zh-CN" sz="1600" b="1" dirty="0" smtClean="0">
                <a:solidFill>
                  <a:srgbClr val="800000"/>
                </a:solidFill>
              </a:rPr>
              <a:t>hase structure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 √</a:t>
            </a:r>
            <a:r>
              <a:rPr lang="en-US" sz="1400" dirty="0" err="1" smtClean="0">
                <a:solidFill>
                  <a:srgbClr val="000000"/>
                </a:solidFill>
              </a:rPr>
              <a:t>s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NN</a:t>
            </a:r>
            <a:r>
              <a:rPr lang="en-US" sz="1400" dirty="0" smtClean="0">
                <a:solidFill>
                  <a:srgbClr val="000000"/>
                </a:solidFill>
              </a:rPr>
              <a:t> ≤ 20 GeV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6629400" y="1905000"/>
            <a:ext cx="2362200" cy="1326718"/>
          </a:xfrm>
          <a:prstGeom prst="wedgeRoundRectCallout">
            <a:avLst>
              <a:gd name="adj1" fmla="val -153086"/>
              <a:gd name="adj2" fmla="val 6689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/>
                <a:cs typeface="Arial Black"/>
              </a:rPr>
              <a:t>RHIC + </a:t>
            </a:r>
            <a:r>
              <a:rPr lang="en-US" b="1" dirty="0" err="1" smtClean="0">
                <a:solidFill>
                  <a:srgbClr val="008000"/>
                </a:solidFill>
                <a:latin typeface="Arial Black"/>
                <a:cs typeface="Arial Black"/>
              </a:rPr>
              <a:t>FAiR</a:t>
            </a:r>
            <a:endParaRPr lang="en-US" b="1" dirty="0" smtClean="0">
              <a:solidFill>
                <a:srgbClr val="800000"/>
              </a:solidFill>
              <a:latin typeface="Arial Black"/>
              <a:cs typeface="Arial Black"/>
            </a:endParaRPr>
          </a:p>
          <a:p>
            <a:pPr algn="ctr"/>
            <a:endParaRPr lang="en-US" sz="8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CP and</a:t>
            </a:r>
          </a:p>
          <a:p>
            <a:pPr algn="ctr"/>
            <a:r>
              <a:rPr lang="en-US" sz="1600" b="1" dirty="0" err="1" smtClean="0">
                <a:solidFill>
                  <a:srgbClr val="800000"/>
                </a:solidFill>
              </a:rPr>
              <a:t>Quarkyonic</a:t>
            </a:r>
            <a:r>
              <a:rPr lang="en-US" sz="1600" b="1" dirty="0" smtClean="0">
                <a:solidFill>
                  <a:srgbClr val="800000"/>
                </a:solidFill>
              </a:rPr>
              <a:t> Matter?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√</a:t>
            </a:r>
            <a:r>
              <a:rPr lang="en-US" sz="1400" dirty="0" err="1" smtClean="0">
                <a:solidFill>
                  <a:srgbClr val="000000"/>
                </a:solidFill>
              </a:rPr>
              <a:t>s</a:t>
            </a:r>
            <a:r>
              <a:rPr lang="en-US" sz="1400" baseline="-25000" dirty="0" err="1" smtClean="0">
                <a:solidFill>
                  <a:srgbClr val="000000"/>
                </a:solidFill>
              </a:rPr>
              <a:t>NN</a:t>
            </a:r>
            <a:r>
              <a:rPr lang="en-US" sz="1400" dirty="0" smtClean="0">
                <a:solidFill>
                  <a:srgbClr val="000000"/>
                </a:solidFill>
              </a:rPr>
              <a:t> ≤ 8 GeV</a:t>
            </a:r>
          </a:p>
          <a:p>
            <a:pPr algn="ctr"/>
            <a:endParaRPr lang="en-US" sz="1600" b="1" dirty="0" smtClean="0">
              <a:solidFill>
                <a:srgbClr val="800000"/>
              </a:solidFill>
            </a:endParaRPr>
          </a:p>
          <a:p>
            <a:pPr marL="114300"/>
            <a:endParaRPr lang="en-US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85800" y="762000"/>
            <a:ext cx="7848600" cy="5562600"/>
          </a:xfrm>
          <a:prstGeom prst="roundRect">
            <a:avLst>
              <a:gd name="adj" fmla="val 3819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Thermodynamics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712" y="1327152"/>
            <a:ext cx="6745288" cy="2940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86400" y="841841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 smtClean="0">
                <a:solidFill>
                  <a:srgbClr val="000090"/>
                </a:solidFill>
              </a:rPr>
              <a:t>SB Ideal </a:t>
            </a:r>
            <a:r>
              <a:rPr lang="en-US" b="1" u="sng" dirty="0">
                <a:solidFill>
                  <a:srgbClr val="000090"/>
                </a:solidFill>
              </a:rPr>
              <a:t>G</a:t>
            </a:r>
            <a:r>
              <a:rPr lang="en-US" sz="1800" b="1" u="sng" dirty="0" smtClean="0">
                <a:solidFill>
                  <a:srgbClr val="000090"/>
                </a:solidFill>
              </a:rPr>
              <a:t>as</a:t>
            </a:r>
            <a:endParaRPr lang="en-US" sz="1800" b="1" u="sng" dirty="0">
              <a:solidFill>
                <a:srgbClr val="00009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76400" y="8382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 smtClean="0">
                <a:solidFill>
                  <a:srgbClr val="FF0000"/>
                </a:solidFill>
              </a:rPr>
              <a:t>CBM</a:t>
            </a:r>
            <a:r>
              <a:rPr lang="en-US" sz="1800" b="1" dirty="0" smtClean="0">
                <a:solidFill>
                  <a:srgbClr val="000000"/>
                </a:solidFill>
              </a:rPr>
              <a:t>   </a:t>
            </a:r>
            <a:r>
              <a:rPr lang="en-US" sz="1800" b="1" u="sng" dirty="0" smtClean="0">
                <a:solidFill>
                  <a:srgbClr val="000000"/>
                </a:solidFill>
              </a:rPr>
              <a:t>RHIC</a:t>
            </a:r>
            <a:r>
              <a:rPr lang="en-US" sz="1800" b="1" dirty="0" smtClean="0">
                <a:solidFill>
                  <a:srgbClr val="000000"/>
                </a:solidFill>
              </a:rPr>
              <a:t>	</a:t>
            </a:r>
            <a:r>
              <a:rPr lang="en-US" sz="1800" b="1" u="sng" dirty="0" smtClean="0">
                <a:solidFill>
                  <a:srgbClr val="008000"/>
                </a:solidFill>
              </a:rPr>
              <a:t>LHC</a:t>
            </a:r>
            <a:endParaRPr lang="en-US" sz="1800" b="1" u="sng" dirty="0">
              <a:solidFill>
                <a:srgbClr val="008000"/>
              </a:solidFill>
              <a:sym typeface="Symbol" pitchFamily="-106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710146" y="1342186"/>
            <a:ext cx="32010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970893" y="1348932"/>
            <a:ext cx="332014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10400" y="1070441"/>
            <a:ext cx="457200" cy="44449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32203" y="4019252"/>
            <a:ext cx="634019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0" lvl="8" indent="-342900">
              <a:spcAft>
                <a:spcPts val="1200"/>
              </a:spcAft>
            </a:pPr>
            <a:r>
              <a:rPr lang="en-US" sz="1200" i="1" dirty="0" smtClean="0"/>
              <a:t>            </a:t>
            </a:r>
            <a:r>
              <a:rPr lang="en-US" sz="1200" i="1" dirty="0" err="1" smtClean="0"/>
              <a:t>Zoltan</a:t>
            </a:r>
            <a:r>
              <a:rPr lang="en-US" sz="1200" i="1" dirty="0" smtClean="0"/>
              <a:t> Fodor, Lattice 2007 </a:t>
            </a:r>
            <a:endParaRPr lang="en-US" sz="1200" dirty="0" smtClean="0"/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dirty="0" smtClean="0"/>
              <a:t>At </a:t>
            </a:r>
            <a:r>
              <a:rPr lang="en-US" i="1" dirty="0" smtClean="0"/>
              <a:t>μ</a:t>
            </a:r>
            <a:r>
              <a:rPr lang="en-US" i="1" baseline="-25000" dirty="0" smtClean="0"/>
              <a:t>B </a:t>
            </a:r>
            <a:r>
              <a:rPr lang="en-US" i="1" dirty="0" smtClean="0"/>
              <a:t>= 0: </a:t>
            </a:r>
            <a:r>
              <a:rPr lang="en-US" dirty="0" smtClean="0"/>
              <a:t>cross over transition</a:t>
            </a:r>
            <a:r>
              <a:rPr lang="en-US" i="1" dirty="0" smtClean="0"/>
              <a:t>, 150 &lt; T</a:t>
            </a:r>
            <a:r>
              <a:rPr lang="en-US" i="1" baseline="-25000" dirty="0" smtClean="0"/>
              <a:t>c</a:t>
            </a:r>
            <a:r>
              <a:rPr lang="en-US" i="1" dirty="0" smtClean="0"/>
              <a:t> &lt; 200 MeV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dirty="0" smtClean="0"/>
              <a:t>The  SB ideal gas limit: T/T</a:t>
            </a:r>
            <a:r>
              <a:rPr lang="en-US" baseline="-25000" dirty="0" smtClean="0"/>
              <a:t>c </a:t>
            </a:r>
            <a:r>
              <a:rPr lang="en-US" dirty="0" smtClean="0"/>
              <a:t>~ 10</a:t>
            </a:r>
            <a:r>
              <a:rPr lang="en-US" baseline="30000" dirty="0" smtClean="0"/>
              <a:t>7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dirty="0" err="1" smtClean="0"/>
              <a:t>T</a:t>
            </a:r>
            <a:r>
              <a:rPr lang="en-US" i="1" baseline="-25000" dirty="0" err="1" smtClean="0"/>
              <a:t>ini</a:t>
            </a:r>
            <a:r>
              <a:rPr lang="en-US" i="1" baseline="-25000" dirty="0" smtClean="0"/>
              <a:t> </a:t>
            </a:r>
            <a:r>
              <a:rPr lang="en-US" dirty="0" smtClean="0"/>
              <a:t>(LHC</a:t>
            </a:r>
            <a:r>
              <a:rPr lang="en-US" i="1" dirty="0" smtClean="0"/>
              <a:t>) </a:t>
            </a:r>
            <a:r>
              <a:rPr lang="en-US" dirty="0" smtClean="0"/>
              <a:t>~ 2-3*</a:t>
            </a:r>
            <a:r>
              <a:rPr lang="en-US" dirty="0" err="1" smtClean="0"/>
              <a:t>T</a:t>
            </a:r>
            <a:r>
              <a:rPr lang="en-US" i="1" baseline="-25000" dirty="0" err="1" smtClean="0"/>
              <a:t>ini</a:t>
            </a:r>
            <a:r>
              <a:rPr lang="en-US" i="1" baseline="-25000" dirty="0" smtClean="0"/>
              <a:t> </a:t>
            </a:r>
            <a:r>
              <a:rPr lang="en-US" dirty="0" smtClean="0"/>
              <a:t>(RHIC</a:t>
            </a:r>
            <a:r>
              <a:rPr lang="en-US" i="1" dirty="0" smtClean="0"/>
              <a:t>) 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dirty="0" smtClean="0"/>
              <a:t>Thermodynamic evolutions are similar for RHIC and LHC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136106" y="1182925"/>
            <a:ext cx="521494" cy="79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7590" y="2972596"/>
            <a:ext cx="37941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392355" y="2077364"/>
            <a:ext cx="1788880" cy="1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8899" y="44271"/>
            <a:ext cx="669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smtClean="0"/>
              <a:t>Baryon</a:t>
            </a:r>
            <a:r>
              <a:rPr lang="en-US" sz="2800" dirty="0" smtClean="0"/>
              <a:t> Density Peaks </a:t>
            </a:r>
            <a:r>
              <a:rPr lang="en-US" sz="2800" dirty="0" smtClean="0"/>
              <a:t>at ~ </a:t>
            </a:r>
            <a:r>
              <a:rPr lang="en-US" sz="2800" b="1" i="1" dirty="0" smtClean="0"/>
              <a:t>√</a:t>
            </a:r>
            <a:r>
              <a:rPr lang="en-US" sz="2800" b="1" i="1" dirty="0" err="1" smtClean="0"/>
              <a:t>s</a:t>
            </a:r>
            <a:r>
              <a:rPr lang="en-US" sz="2800" b="1" i="1" baseline="-25000" dirty="0" err="1" smtClean="0"/>
              <a:t>NN</a:t>
            </a:r>
            <a:r>
              <a:rPr lang="en-US" sz="2800" dirty="0" smtClean="0"/>
              <a:t> = 8 GeV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108200" y="4694535"/>
            <a:ext cx="5511800" cy="1371600"/>
            <a:chOff x="2362200" y="3886200"/>
            <a:chExt cx="5511800" cy="1371600"/>
          </a:xfrm>
        </p:grpSpPr>
        <p:pic>
          <p:nvPicPr>
            <p:cNvPr id="8" name="Picture 7" descr="plot3_p2piratios_mar2014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26054" t="67540" r="31687" b="20735"/>
                <a:stretch>
                  <a:fillRect/>
                </a:stretch>
              </p:blipFill>
            </mc:Choice>
            <mc:Fallback>
              <p:blipFill>
                <a:blip r:embed="rId3"/>
                <a:srcRect l="26054" t="67540" r="31687" b="20735"/>
                <a:stretch>
                  <a:fillRect/>
                </a:stretch>
              </p:blipFill>
            </mc:Fallback>
          </mc:AlternateContent>
          <p:spPr>
            <a:xfrm>
              <a:off x="2362200" y="3886200"/>
              <a:ext cx="5511800" cy="137160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rot="5400000">
              <a:off x="4647406" y="4228306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819400" y="5862935"/>
            <a:ext cx="4036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Collision Energy </a:t>
            </a:r>
            <a:r>
              <a:rPr lang="en-US" sz="2400" b="1" i="1" dirty="0" smtClean="0"/>
              <a:t>√</a:t>
            </a:r>
            <a:r>
              <a:rPr lang="en-US" sz="2400" b="1" i="1" dirty="0" err="1" smtClean="0"/>
              <a:t>s</a:t>
            </a:r>
            <a:r>
              <a:rPr lang="en-US" sz="2400" b="1" i="1" baseline="-25000" dirty="0" err="1" smtClean="0"/>
              <a:t>NN</a:t>
            </a:r>
            <a:r>
              <a:rPr lang="en-US" sz="2400" b="1" i="1" dirty="0" smtClean="0"/>
              <a:t> </a:t>
            </a:r>
            <a:r>
              <a:rPr lang="en-US" sz="2400" dirty="0" smtClean="0"/>
              <a:t>(GeV)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479800" y="3653135"/>
            <a:ext cx="1816100" cy="381000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NICA (4 - 11)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3500735"/>
            <a:ext cx="7239000" cy="2823865"/>
          </a:xfrm>
          <a:prstGeom prst="roundRect">
            <a:avLst>
              <a:gd name="adj" fmla="val 5758"/>
            </a:avLst>
          </a:prstGeom>
          <a:noFill/>
          <a:ln w="38100" cap="flat" cmpd="dbl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5500" y="4618335"/>
            <a:ext cx="1701800" cy="381000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BESII </a:t>
            </a:r>
            <a:r>
              <a:rPr lang="en-US" b="1" dirty="0" smtClean="0">
                <a:solidFill>
                  <a:srgbClr val="000000"/>
                </a:solidFill>
              </a:rPr>
              <a:t>(8 </a:t>
            </a:r>
            <a:r>
              <a:rPr lang="en-US" b="1" dirty="0" smtClean="0">
                <a:solidFill>
                  <a:srgbClr val="000000"/>
                </a:solidFill>
              </a:rPr>
              <a:t>- 20)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4148435"/>
            <a:ext cx="2006600" cy="381000"/>
          </a:xfrm>
          <a:prstGeom prst="rect">
            <a:avLst/>
          </a:prstGeom>
          <a:solidFill>
            <a:srgbClr val="FFFF00">
              <a:alpha val="37000"/>
            </a:srgbClr>
          </a:solidFill>
          <a:ln w="38100" cap="flat" cmpd="sng" algn="ctr">
            <a:solidFill>
              <a:srgbClr val="1B400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CBM </a:t>
            </a:r>
            <a:r>
              <a:rPr lang="en-US" b="1" dirty="0" smtClean="0">
                <a:solidFill>
                  <a:schemeClr val="tx1"/>
                </a:solidFill>
              </a:rPr>
              <a:t>(2 - 5 - 8)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3712964"/>
            <a:ext cx="833644" cy="123110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????</a:t>
            </a:r>
            <a:endParaRPr lang="en-US" sz="1400" dirty="0" smtClean="0"/>
          </a:p>
          <a:p>
            <a:endParaRPr lang="en-US" sz="1600" dirty="0" smtClean="0"/>
          </a:p>
          <a:p>
            <a:r>
              <a:rPr lang="en-US" sz="1400" dirty="0" smtClean="0"/>
              <a:t>2019</a:t>
            </a:r>
          </a:p>
          <a:p>
            <a:endParaRPr lang="en-US" sz="1600" dirty="0" smtClean="0"/>
          </a:p>
          <a:p>
            <a:r>
              <a:rPr lang="en-US" sz="1400" dirty="0" smtClean="0"/>
              <a:t>2018/19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75524" y="3651408"/>
            <a:ext cx="104387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High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Baryon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Density</a:t>
            </a:r>
            <a:endParaRPr lang="en-US" b="1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CP</a:t>
            </a:r>
          </a:p>
          <a:p>
            <a:endParaRPr lang="en-US" dirty="0"/>
          </a:p>
        </p:txBody>
      </p:sp>
      <p:pic>
        <p:nvPicPr>
          <p:cNvPr id="18" name="Picture 17" descr="k2pi_vs_e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3175" t="6024" r="9019"/>
              <a:stretch>
                <a:fillRect/>
              </a:stretch>
            </p:blipFill>
          </mc:Choice>
          <mc:Fallback>
            <p:blipFill>
              <a:blip r:embed="rId5"/>
              <a:srcRect l="3175" t="6024" r="9019"/>
              <a:stretch>
                <a:fillRect/>
              </a:stretch>
            </p:blipFill>
          </mc:Fallback>
        </mc:AlternateContent>
        <p:spPr>
          <a:xfrm>
            <a:off x="1295401" y="862271"/>
            <a:ext cx="3276600" cy="2566729"/>
          </a:xfrm>
          <a:prstGeom prst="rect">
            <a:avLst/>
          </a:prstGeom>
        </p:spPr>
      </p:pic>
      <p:pic>
        <p:nvPicPr>
          <p:cNvPr id="23" name="Picture 3" descr="rho-T.jpg"/>
          <p:cNvPicPr>
            <a:picLocks noChangeAspect="1"/>
          </p:cNvPicPr>
          <p:nvPr/>
        </p:nvPicPr>
        <p:blipFill>
          <a:blip r:embed="rId6"/>
          <a:srcRect t="11774" r="7961"/>
          <a:stretch>
            <a:fillRect/>
          </a:stretch>
        </p:blipFill>
        <p:spPr bwMode="auto">
          <a:xfrm>
            <a:off x="4828685" y="862270"/>
            <a:ext cx="3400915" cy="256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905000" y="609600"/>
            <a:ext cx="127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1304.2969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447800" y="1519237"/>
          <a:ext cx="6293150" cy="4233863"/>
        </p:xfrm>
        <a:graphic>
          <a:graphicData uri="http://schemas.openxmlformats.org/presentationml/2006/ole">
            <p:oleObj spid="_x0000_s1264642" name="位图图像" r:id="rId3" imgW="6838095" imgH="4600000" progId="">
              <p:embed/>
            </p:oleObj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990600" y="-56753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altLang="zh-CN" sz="3600" b="1" dirty="0" err="1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altLang="zh-CN" sz="3600" b="1" dirty="0" smtClean="0">
                <a:solidFill>
                  <a:srgbClr val="000000"/>
                </a:solidFill>
                <a:latin typeface="Arial"/>
                <a:cs typeface="Arial"/>
              </a:rPr>
              <a:t> CBM Experiment</a:t>
            </a:r>
            <a:endParaRPr lang="de-DE" altLang="zh-CN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AutoShape 163"/>
          <p:cNvSpPr>
            <a:spLocks noChangeArrowheads="1"/>
          </p:cNvSpPr>
          <p:nvPr/>
        </p:nvSpPr>
        <p:spPr bwMode="auto">
          <a:xfrm>
            <a:off x="4991100" y="876301"/>
            <a:ext cx="1028700" cy="482600"/>
          </a:xfrm>
          <a:prstGeom prst="flowChartAlternateProcess">
            <a:avLst/>
          </a:prstGeom>
          <a:solidFill>
            <a:srgbClr val="FFFFFF"/>
          </a:solidFill>
          <a:ln w="571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800000"/>
                </a:solidFill>
                <a:ea typeface="宋体" pitchFamily="2" charset="-122"/>
                <a:cs typeface="Arial"/>
              </a:rPr>
              <a:t>TOF</a:t>
            </a:r>
            <a:endParaRPr lang="zh-CN" altLang="zh-CN" sz="2000" b="1" dirty="0" smtClean="0">
              <a:solidFill>
                <a:srgbClr val="800000"/>
              </a:solidFill>
              <a:ea typeface="宋体" pitchFamily="2" charset="-122"/>
              <a:cs typeface="Arial"/>
            </a:endParaRPr>
          </a:p>
        </p:txBody>
      </p:sp>
      <p:sp>
        <p:nvSpPr>
          <p:cNvPr id="18" name="AutoShape 163"/>
          <p:cNvSpPr>
            <a:spLocks noChangeArrowheads="1"/>
          </p:cNvSpPr>
          <p:nvPr/>
        </p:nvSpPr>
        <p:spPr bwMode="auto">
          <a:xfrm>
            <a:off x="2133600" y="876300"/>
            <a:ext cx="838200" cy="490537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800000"/>
                </a:solidFill>
                <a:ea typeface="宋体" pitchFamily="2" charset="-122"/>
                <a:cs typeface="Arial"/>
              </a:rPr>
              <a:t>STS</a:t>
            </a:r>
            <a:endParaRPr lang="zh-CN" altLang="zh-CN" sz="2000" b="1" dirty="0" smtClean="0">
              <a:solidFill>
                <a:srgbClr val="800000"/>
              </a:solidFill>
              <a:ea typeface="宋体" pitchFamily="2" charset="-122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66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AutoShape 163"/>
          <p:cNvSpPr>
            <a:spLocks noChangeArrowheads="1"/>
          </p:cNvSpPr>
          <p:nvPr/>
        </p:nvSpPr>
        <p:spPr bwMode="auto">
          <a:xfrm>
            <a:off x="7651749" y="876301"/>
            <a:ext cx="882651" cy="469900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800000"/>
                </a:solidFill>
                <a:ea typeface="宋体" pitchFamily="2" charset="-122"/>
                <a:cs typeface="Arial"/>
              </a:rPr>
              <a:t>ZDC</a:t>
            </a:r>
            <a:endParaRPr lang="zh-CN" altLang="zh-CN" sz="2000" b="1" dirty="0" smtClean="0">
              <a:solidFill>
                <a:srgbClr val="800000"/>
              </a:solidFill>
              <a:ea typeface="宋体" pitchFamily="2" charset="-122"/>
              <a:cs typeface="Arial"/>
            </a:endParaRPr>
          </a:p>
        </p:txBody>
      </p:sp>
      <p:sp>
        <p:nvSpPr>
          <p:cNvPr id="21" name="AutoShape 163"/>
          <p:cNvSpPr>
            <a:spLocks noChangeArrowheads="1"/>
          </p:cNvSpPr>
          <p:nvPr/>
        </p:nvSpPr>
        <p:spPr bwMode="auto">
          <a:xfrm>
            <a:off x="6235700" y="889001"/>
            <a:ext cx="1193800" cy="469900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 smtClean="0">
                <a:solidFill>
                  <a:srgbClr val="800000"/>
                </a:solidFill>
                <a:ea typeface="宋体" pitchFamily="2" charset="-122"/>
                <a:cs typeface="Arial"/>
              </a:rPr>
              <a:t>EMCal</a:t>
            </a:r>
            <a:endParaRPr lang="zh-CN" altLang="zh-CN" sz="2000" b="1" dirty="0" smtClean="0">
              <a:solidFill>
                <a:srgbClr val="800000"/>
              </a:solidFill>
              <a:ea typeface="宋体" pitchFamily="2" charset="-122"/>
              <a:cs typeface="Arial"/>
            </a:endParaRPr>
          </a:p>
        </p:txBody>
      </p:sp>
      <p:sp>
        <p:nvSpPr>
          <p:cNvPr id="22" name="AutoShape 163"/>
          <p:cNvSpPr>
            <a:spLocks noChangeArrowheads="1"/>
          </p:cNvSpPr>
          <p:nvPr/>
        </p:nvSpPr>
        <p:spPr bwMode="auto">
          <a:xfrm>
            <a:off x="3213100" y="876300"/>
            <a:ext cx="1511300" cy="490537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800000"/>
                </a:solidFill>
                <a:latin typeface="Arial"/>
                <a:ea typeface="宋体"/>
                <a:cs typeface="Arial"/>
              </a:rPr>
              <a:t>RICH/TRD</a:t>
            </a:r>
            <a:endParaRPr lang="zh-CN" altLang="zh-CN" sz="2000" b="1" dirty="0" smtClean="0">
              <a:solidFill>
                <a:srgbClr val="800000"/>
              </a:solidFill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23" name="AutoShape 163"/>
          <p:cNvSpPr>
            <a:spLocks noChangeArrowheads="1"/>
          </p:cNvSpPr>
          <p:nvPr/>
        </p:nvSpPr>
        <p:spPr bwMode="auto">
          <a:xfrm>
            <a:off x="685800" y="881063"/>
            <a:ext cx="1117600" cy="490537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800000"/>
                </a:solidFill>
                <a:ea typeface="宋体" pitchFamily="2" charset="-122"/>
                <a:cs typeface="Arial"/>
              </a:rPr>
              <a:t>Target</a:t>
            </a:r>
            <a:endParaRPr lang="zh-CN" altLang="zh-CN" sz="2000" b="1" dirty="0" smtClean="0">
              <a:solidFill>
                <a:srgbClr val="800000"/>
              </a:solidFill>
              <a:ea typeface="宋体" pitchFamily="2" charset="-122"/>
              <a:cs typeface="Arial"/>
            </a:endParaRPr>
          </a:p>
        </p:txBody>
      </p:sp>
      <p:cxnSp>
        <p:nvCxnSpPr>
          <p:cNvPr id="25" name="Straight Connector 24"/>
          <p:cNvCxnSpPr>
            <a:stCxn id="17" idx="2"/>
          </p:cNvCxnSpPr>
          <p:nvPr/>
        </p:nvCxnSpPr>
        <p:spPr>
          <a:xfrm rot="16200000" flipH="1">
            <a:off x="5272089" y="1592262"/>
            <a:ext cx="723899" cy="257176"/>
          </a:xfrm>
          <a:prstGeom prst="line">
            <a:avLst/>
          </a:prstGeom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2"/>
          </p:cNvCxnSpPr>
          <p:nvPr/>
        </p:nvCxnSpPr>
        <p:spPr>
          <a:xfrm rot="5400000">
            <a:off x="6142831" y="1578770"/>
            <a:ext cx="909638" cy="469900"/>
          </a:xfrm>
          <a:prstGeom prst="line">
            <a:avLst/>
          </a:prstGeom>
          <a:ln w="28575" cap="flat" cmpd="sng" algn="ctr">
            <a:solidFill>
              <a:srgbClr val="C6D9F1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>
          <a:xfrm rot="5400000">
            <a:off x="6958014" y="1819274"/>
            <a:ext cx="1608135" cy="661988"/>
          </a:xfrm>
          <a:prstGeom prst="line">
            <a:avLst/>
          </a:prstGeom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2" idx="2"/>
          </p:cNvCxnSpPr>
          <p:nvPr/>
        </p:nvCxnSpPr>
        <p:spPr>
          <a:xfrm rot="16200000" flipH="1">
            <a:off x="3969543" y="1366044"/>
            <a:ext cx="1020765" cy="1022350"/>
          </a:xfrm>
          <a:prstGeom prst="line">
            <a:avLst/>
          </a:prstGeom>
          <a:ln w="28575" cap="flat" cmpd="sng" algn="ctr">
            <a:solidFill>
              <a:srgbClr val="C6D9F1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2"/>
          </p:cNvCxnSpPr>
          <p:nvPr/>
        </p:nvCxnSpPr>
        <p:spPr>
          <a:xfrm rot="5400000">
            <a:off x="3220243" y="1727994"/>
            <a:ext cx="1109665" cy="387350"/>
          </a:xfrm>
          <a:prstGeom prst="line">
            <a:avLst/>
          </a:prstGeom>
          <a:ln w="28575" cap="flat" cmpd="sng" algn="ctr">
            <a:solidFill>
              <a:srgbClr val="C6D9F1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2"/>
          </p:cNvCxnSpPr>
          <p:nvPr/>
        </p:nvCxnSpPr>
        <p:spPr>
          <a:xfrm rot="16200000" flipH="1">
            <a:off x="1712119" y="2207418"/>
            <a:ext cx="1947865" cy="266702"/>
          </a:xfrm>
          <a:prstGeom prst="line">
            <a:avLst/>
          </a:prstGeom>
          <a:ln w="28575" cap="flat" cmpd="sng" algn="ctr">
            <a:solidFill>
              <a:srgbClr val="C6D9F1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2"/>
          </p:cNvCxnSpPr>
          <p:nvPr/>
        </p:nvCxnSpPr>
        <p:spPr>
          <a:xfrm rot="16200000" flipH="1">
            <a:off x="825500" y="1790700"/>
            <a:ext cx="2057400" cy="1219200"/>
          </a:xfrm>
          <a:prstGeom prst="line">
            <a:avLst/>
          </a:prstGeom>
          <a:ln w="28575" cap="flat" cmpd="sng" algn="ctr">
            <a:solidFill>
              <a:srgbClr val="C6D9F1"/>
            </a:solidFill>
            <a:prstDash val="solid"/>
            <a:round/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79400" y="723900"/>
            <a:ext cx="8610600" cy="5130800"/>
          </a:xfrm>
          <a:prstGeom prst="roundRect">
            <a:avLst>
              <a:gd name="adj" fmla="val 319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TextBox 18"/>
          <p:cNvSpPr txBox="1">
            <a:spLocks noChangeArrowheads="1"/>
          </p:cNvSpPr>
          <p:nvPr/>
        </p:nvSpPr>
        <p:spPr bwMode="auto">
          <a:xfrm>
            <a:off x="533400" y="5181600"/>
            <a:ext cx="8077200" cy="1118255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000" b="1" dirty="0" smtClean="0">
                <a:solidFill>
                  <a:srgbClr val="800000"/>
                </a:solidFill>
                <a:latin typeface="Arial"/>
                <a:ea typeface="宋体"/>
                <a:cs typeface="Arial"/>
              </a:rPr>
              <a:t> FAIR:</a:t>
            </a:r>
            <a:r>
              <a:rPr lang="en-US" sz="2000" dirty="0" smtClean="0">
                <a:latin typeface="Arial"/>
                <a:ea typeface="宋体"/>
                <a:cs typeface="Arial"/>
              </a:rPr>
              <a:t> the highest intensity accelerator complex in the 21</a:t>
            </a:r>
            <a:r>
              <a:rPr lang="en-US" sz="2000" baseline="30000" dirty="0" smtClean="0">
                <a:latin typeface="Arial"/>
                <a:ea typeface="宋体"/>
                <a:cs typeface="Arial"/>
              </a:rPr>
              <a:t>st</a:t>
            </a:r>
            <a:r>
              <a:rPr lang="en-US" sz="2000" dirty="0" smtClean="0">
                <a:latin typeface="Arial"/>
                <a:ea typeface="宋体"/>
                <a:cs typeface="Arial"/>
              </a:rPr>
              <a:t> century</a:t>
            </a:r>
            <a:endParaRPr lang="en-US" altLang="zh-CN" sz="1600" dirty="0" smtClean="0">
              <a:solidFill>
                <a:srgbClr val="000000"/>
              </a:solidFill>
              <a:latin typeface="Arial"/>
              <a:ea typeface="宋体"/>
              <a:cs typeface="Arial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 </a:t>
            </a:r>
            <a:r>
              <a:rPr lang="en-US" altLang="zh-CN" sz="2000" b="1" dirty="0" smtClean="0">
                <a:solidFill>
                  <a:srgbClr val="800000"/>
                </a:solidFill>
                <a:latin typeface="Arial"/>
                <a:ea typeface="宋体"/>
                <a:cs typeface="Arial"/>
              </a:rPr>
              <a:t>Precision measurements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 at high baryon density region for: </a:t>
            </a:r>
            <a:endParaRPr lang="en-US" altLang="zh-CN" sz="1600" dirty="0" smtClean="0">
              <a:solidFill>
                <a:srgbClr val="000000"/>
              </a:solidFill>
              <a:ea typeface="宋体"/>
              <a:cs typeface="Arial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    (</a:t>
            </a:r>
            <a:r>
              <a:rPr lang="en-US" altLang="zh-CN" sz="1600" dirty="0" err="1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i</a:t>
            </a: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) dileptons (</a:t>
            </a:r>
            <a:r>
              <a:rPr lang="en-US" altLang="zh-CN" sz="1600" b="1" i="1" dirty="0" err="1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e</a:t>
            </a:r>
            <a:r>
              <a:rPr lang="en-US" altLang="zh-CN" sz="1600" b="1" i="1" dirty="0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, </a:t>
            </a:r>
            <a:r>
              <a:rPr lang="en-US" altLang="zh-CN" sz="1600" b="1" i="1" dirty="0" err="1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μ</a:t>
            </a: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);  (ii) high order baryon correlations; (iii) flavor productions (</a:t>
            </a:r>
            <a:r>
              <a:rPr lang="en-US" altLang="zh-CN" sz="1600" b="1" i="1" dirty="0" err="1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s</a:t>
            </a:r>
            <a:r>
              <a:rPr lang="en-US" altLang="zh-CN" sz="1600" b="1" i="1" dirty="0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, </a:t>
            </a:r>
            <a:r>
              <a:rPr lang="en-US" altLang="zh-CN" sz="1600" b="1" i="1" dirty="0" err="1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c</a:t>
            </a:r>
            <a:r>
              <a:rPr lang="en-US" altLang="zh-CN" sz="1600" dirty="0" smtClean="0">
                <a:solidFill>
                  <a:srgbClr val="000000"/>
                </a:solidFill>
                <a:latin typeface="Arial"/>
                <a:ea typeface="宋体"/>
                <a:cs typeface="Arial"/>
              </a:rPr>
              <a:t>) </a:t>
            </a:r>
            <a:endParaRPr lang="en-US" altLang="zh-CN" sz="1600" dirty="0" smtClean="0">
              <a:latin typeface="Arial"/>
              <a:ea typeface="宋体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400"/>
            <a:ext cx="7404100" cy="496888"/>
          </a:xfrm>
        </p:spPr>
        <p:txBody>
          <a:bodyPr/>
          <a:lstStyle/>
          <a:p>
            <a:r>
              <a:rPr lang="en-US" dirty="0" smtClean="0"/>
              <a:t>Bulk Properties at Freeze-out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486400"/>
            <a:ext cx="7308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Chemical Freeze-out: (GCE)</a:t>
            </a:r>
          </a:p>
          <a:p>
            <a:r>
              <a:rPr lang="en-US" dirty="0" smtClean="0"/>
              <a:t> -</a:t>
            </a:r>
            <a:r>
              <a:rPr lang="en-US" dirty="0" smtClean="0"/>
              <a:t> </a:t>
            </a:r>
            <a:r>
              <a:rPr lang="en-US" dirty="0" smtClean="0"/>
              <a:t>RHIC  (20 ≤ </a:t>
            </a:r>
            <a:r>
              <a:rPr lang="en-US" b="1" i="1" dirty="0" smtClean="0">
                <a:solidFill>
                  <a:srgbClr val="800000"/>
                </a:solidFill>
              </a:rPr>
              <a:t>μ</a:t>
            </a:r>
            <a:r>
              <a:rPr lang="en-US" b="1" i="1" baseline="-25000" dirty="0" smtClean="0">
                <a:solidFill>
                  <a:srgbClr val="800000"/>
                </a:solidFill>
              </a:rPr>
              <a:t>B</a:t>
            </a:r>
            <a:r>
              <a:rPr lang="en-US" dirty="0" smtClean="0"/>
              <a:t> ≤ 420 MeV): small temperature variation    </a:t>
            </a:r>
          </a:p>
          <a:p>
            <a:r>
              <a:rPr lang="en-US" dirty="0" smtClean="0"/>
              <a:t> - CBM (400 ≤ </a:t>
            </a:r>
            <a:r>
              <a:rPr lang="en-US" b="1" i="1" dirty="0" smtClean="0">
                <a:solidFill>
                  <a:srgbClr val="800000"/>
                </a:solidFill>
              </a:rPr>
              <a:t>μ</a:t>
            </a:r>
            <a:r>
              <a:rPr lang="en-US" b="1" i="1" baseline="-25000" dirty="0" smtClean="0">
                <a:solidFill>
                  <a:srgbClr val="800000"/>
                </a:solidFill>
              </a:rPr>
              <a:t>B </a:t>
            </a:r>
            <a:r>
              <a:rPr lang="en-US" dirty="0" smtClean="0"/>
              <a:t>≤ 750 MeV): temperature changes dramatically!</a:t>
            </a:r>
            <a:endParaRPr lang="en-US" dirty="0" smtClean="0"/>
          </a:p>
        </p:txBody>
      </p:sp>
      <p:pic>
        <p:nvPicPr>
          <p:cNvPr id="11" name="Picture 10" descr="plot2_cfo_march201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839" t="6492" r="2349" b="3751"/>
              <a:stretch>
                <a:fillRect/>
              </a:stretch>
            </p:blipFill>
          </mc:Choice>
          <mc:Fallback>
            <p:blipFill>
              <a:blip r:embed="rId3"/>
              <a:srcRect l="4839" t="6492" r="2349" b="3751"/>
              <a:stretch>
                <a:fillRect/>
              </a:stretch>
            </p:blipFill>
          </mc:Fallback>
        </mc:AlternateContent>
        <p:spPr>
          <a:xfrm>
            <a:off x="1795745" y="762000"/>
            <a:ext cx="5519455" cy="472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17500" y="6286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2819400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 Preliminary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096000" y="2209800"/>
            <a:ext cx="609600" cy="1447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1">
                <a:shade val="95000"/>
                <a:satMod val="105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00" y="1905000"/>
            <a:ext cx="71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CBM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20" name="Straight Arrow Connector 19"/>
          <p:cNvCxnSpPr>
            <a:stCxn id="18" idx="2"/>
            <a:endCxn id="15" idx="3"/>
          </p:cNvCxnSpPr>
          <p:nvPr/>
        </p:nvCxnSpPr>
        <p:spPr>
          <a:xfrm rot="5400000">
            <a:off x="7010704" y="1969228"/>
            <a:ext cx="659368" cy="12695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700"/>
            <a:ext cx="7391400" cy="488950"/>
          </a:xfrm>
        </p:spPr>
        <p:txBody>
          <a:bodyPr/>
          <a:lstStyle/>
          <a:p>
            <a:r>
              <a:rPr lang="en-US" dirty="0" smtClean="0"/>
              <a:t>Collectivity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2</a:t>
            </a:r>
            <a:r>
              <a:rPr lang="en-US" dirty="0" smtClean="0"/>
              <a:t> Measurements</a:t>
            </a:r>
            <a:endParaRPr lang="en-US" dirty="0"/>
          </a:p>
        </p:txBody>
      </p:sp>
      <p:pic>
        <p:nvPicPr>
          <p:cNvPr id="4" name="Picture 3" descr="c_diff_pt_v2_vs_energy_mult0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t="10668" r="793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10668" r="7937"/>
              <a:stretch>
                <a:fillRect/>
              </a:stretch>
            </p:blipFill>
          </mc:Fallback>
        </mc:AlternateContent>
        <p:spPr>
          <a:xfrm>
            <a:off x="6191428" y="910459"/>
            <a:ext cx="2647772" cy="2442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962400"/>
            <a:ext cx="8305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Number of constituent quark (NCQ) </a:t>
            </a:r>
            <a:r>
              <a:rPr lang="en-US" sz="2400" b="1" dirty="0" smtClean="0"/>
              <a:t>scaling</a:t>
            </a:r>
            <a:r>
              <a:rPr lang="en-US" sz="2400" dirty="0" smtClean="0"/>
              <a:t> in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=&gt; </a:t>
            </a:r>
            <a:r>
              <a:rPr lang="en-US" sz="2400" b="1" dirty="0" smtClean="0"/>
              <a:t>partonic collectivity</a:t>
            </a:r>
            <a:r>
              <a:rPr lang="en-US" sz="2400" dirty="0" smtClean="0"/>
              <a:t> =&gt; </a:t>
            </a:r>
            <a:r>
              <a:rPr lang="en-US" sz="2400" b="1" i="1" dirty="0" err="1" smtClean="0"/>
              <a:t>deconfinement</a:t>
            </a:r>
            <a:r>
              <a:rPr lang="en-US" sz="2400" dirty="0" smtClean="0"/>
              <a:t> in high-energy nuclear collisions</a:t>
            </a:r>
          </a:p>
          <a:p>
            <a:pPr marL="342900" indent="-342900">
              <a:buAutoNum type="arabicParenR"/>
            </a:pPr>
            <a:endParaRPr lang="en-US" sz="10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At </a:t>
            </a:r>
            <a:r>
              <a:rPr lang="en-US" sz="2400" b="1" i="1" dirty="0" smtClean="0"/>
              <a:t>√</a:t>
            </a:r>
            <a:r>
              <a:rPr lang="en-US" sz="2400" b="1" i="1" dirty="0" err="1" smtClean="0"/>
              <a:t>s</a:t>
            </a:r>
            <a:r>
              <a:rPr lang="en-US" sz="2400" b="1" i="1" baseline="-25000" dirty="0" err="1" smtClean="0"/>
              <a:t>NN</a:t>
            </a:r>
            <a:r>
              <a:rPr lang="en-US" sz="2400" b="1" i="1" dirty="0" smtClean="0"/>
              <a:t> </a:t>
            </a:r>
            <a:r>
              <a:rPr lang="en-US" sz="2400" dirty="0" smtClean="0"/>
              <a:t>&lt; 11.5 GeV, the universal v</a:t>
            </a:r>
            <a:r>
              <a:rPr lang="en-US" sz="2400" baseline="-25000" dirty="0" smtClean="0"/>
              <a:t>2 </a:t>
            </a:r>
            <a:r>
              <a:rPr lang="en-US" sz="2400" b="1" dirty="0" smtClean="0"/>
              <a:t>NCQ scaling is broken, </a:t>
            </a:r>
            <a:r>
              <a:rPr lang="en-US" sz="2400" dirty="0" smtClean="0"/>
              <a:t>consistent with hadronic interactions becoming dominant.</a:t>
            </a:r>
          </a:p>
        </p:txBody>
      </p:sp>
      <p:pic>
        <p:nvPicPr>
          <p:cNvPr id="12" name="Picture 11" descr="c_v2_mt_diff_PRL_mult0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t="3214" r="5079" b="1125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 t="3214" r="5079" b="11250"/>
              <a:stretch>
                <a:fillRect/>
              </a:stretch>
            </p:blipFill>
          </mc:Fallback>
        </mc:AlternateContent>
        <p:spPr>
          <a:xfrm>
            <a:off x="247828" y="990600"/>
            <a:ext cx="594360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759023"/>
            <a:ext cx="3561229" cy="30777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STAR: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</a:t>
            </a:r>
            <a:r>
              <a:rPr lang="en-US" sz="1400" b="1" dirty="0" smtClean="0"/>
              <a:t>110</a:t>
            </a:r>
            <a:r>
              <a:rPr lang="en-US" sz="1400" dirty="0" smtClean="0"/>
              <a:t> (2013) 142301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352800" y="1066800"/>
            <a:ext cx="1371600" cy="1257300"/>
          </a:xfrm>
          <a:prstGeom prst="rect">
            <a:avLst/>
          </a:prstGeom>
          <a:noFill/>
          <a:ln w="57150" cap="flat" cmpd="thickThin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1371600" cy="1257300"/>
          </a:xfrm>
          <a:prstGeom prst="rect">
            <a:avLst/>
          </a:prstGeom>
          <a:noFill/>
          <a:ln w="57150" cap="flat" cmpd="thickThin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0"/>
            <a:ext cx="7061200" cy="488950"/>
          </a:xfrm>
        </p:spPr>
        <p:txBody>
          <a:bodyPr/>
          <a:lstStyle/>
          <a:p>
            <a:r>
              <a:rPr lang="en-US" dirty="0" smtClean="0"/>
              <a:t>BES v</a:t>
            </a:r>
            <a:r>
              <a:rPr lang="en-US" baseline="-25000" dirty="0" smtClean="0"/>
              <a:t>2</a:t>
            </a:r>
            <a:r>
              <a:rPr lang="en-US" dirty="0" smtClean="0"/>
              <a:t> and Model Comparison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908828"/>
            <a:ext cx="8153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Hydro + Transport: consistent with baryon data.</a:t>
            </a:r>
          </a:p>
          <a:p>
            <a:pPr marL="342900" indent="-342900"/>
            <a:r>
              <a:rPr lang="en-US" dirty="0" smtClean="0"/>
              <a:t>	  [</a:t>
            </a:r>
            <a:r>
              <a:rPr lang="en-US" sz="1400" dirty="0" smtClean="0"/>
              <a:t>J. </a:t>
            </a:r>
            <a:r>
              <a:rPr lang="en-US" sz="1400" dirty="0" err="1" smtClean="0"/>
              <a:t>Steinheimer</a:t>
            </a:r>
            <a:r>
              <a:rPr lang="en-US" sz="1400" dirty="0" smtClean="0"/>
              <a:t>, V. Koch, and M. </a:t>
            </a:r>
            <a:r>
              <a:rPr lang="en-US" sz="1400" dirty="0" err="1" smtClean="0"/>
              <a:t>Bleicher</a:t>
            </a:r>
            <a:r>
              <a:rPr lang="en-US" sz="1400" dirty="0" smtClean="0"/>
              <a:t> PRC86, 44902(13).]</a:t>
            </a:r>
          </a:p>
          <a:p>
            <a:pPr marL="342900" indent="-342900"/>
            <a:r>
              <a:rPr lang="en-US" sz="1400" dirty="0" smtClean="0"/>
              <a:t> </a:t>
            </a:r>
          </a:p>
          <a:p>
            <a:pPr marL="342900" indent="-342900"/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dirty="0" smtClean="0"/>
              <a:t>) NJL model: Hadron splitting consistent. Sensitive to vector-coupling, </a:t>
            </a:r>
            <a:r>
              <a:rPr lang="en-US" b="1" dirty="0" smtClean="0">
                <a:solidFill>
                  <a:srgbClr val="800000"/>
                </a:solidFill>
              </a:rPr>
              <a:t>CME,            net-baryon density dependent.</a:t>
            </a:r>
            <a:r>
              <a:rPr lang="en-US" dirty="0" smtClean="0"/>
              <a:t>   </a:t>
            </a:r>
            <a:r>
              <a:rPr lang="en-US" sz="1400" dirty="0" smtClean="0"/>
              <a:t>[J. Xu, et al., arXiv:1308.1753/PRL112.012301]</a:t>
            </a:r>
            <a:endParaRPr lang="en-US" dirty="0"/>
          </a:p>
        </p:txBody>
      </p:sp>
      <p:pic>
        <p:nvPicPr>
          <p:cNvPr id="5" name="Picture 4" descr="plot2_dv2_2013_fig9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70893" y="488951"/>
            <a:ext cx="6930107" cy="461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488950"/>
          </a:xfrm>
        </p:spPr>
        <p:txBody>
          <a:bodyPr/>
          <a:lstStyle/>
          <a:p>
            <a:r>
              <a:rPr lang="en-US" dirty="0" smtClean="0"/>
              <a:t> Chiral Effects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24400" y="3962400"/>
            <a:ext cx="411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The opposite baryon number (</a:t>
            </a:r>
            <a:r>
              <a:rPr lang="en-US" dirty="0" err="1" smtClean="0"/>
              <a:t>Λ-pbar</a:t>
            </a:r>
            <a:r>
              <a:rPr lang="en-US" dirty="0" smtClean="0"/>
              <a:t> or </a:t>
            </a:r>
            <a:r>
              <a:rPr lang="en-US" dirty="0" err="1" smtClean="0"/>
              <a:t>Λbar-p</a:t>
            </a:r>
            <a:r>
              <a:rPr lang="en-US" dirty="0" smtClean="0"/>
              <a:t>) correlations (OB) are similar</a:t>
            </a:r>
          </a:p>
          <a:p>
            <a:pPr marL="342900" indent="-342900">
              <a:buAutoNum type="arabicParenR"/>
            </a:pPr>
            <a:r>
              <a:rPr lang="en-US" dirty="0" smtClean="0"/>
              <a:t>The same baryon number (</a:t>
            </a:r>
            <a:r>
              <a:rPr lang="en-US" dirty="0" err="1" smtClean="0"/>
              <a:t>Λ-p</a:t>
            </a:r>
            <a:r>
              <a:rPr lang="en-US" dirty="0" smtClean="0"/>
              <a:t> or </a:t>
            </a:r>
            <a:r>
              <a:rPr lang="en-US" dirty="0" err="1" smtClean="0"/>
              <a:t>Λbar-pbar</a:t>
            </a:r>
            <a:r>
              <a:rPr lang="en-US" dirty="0" smtClean="0"/>
              <a:t>) correlations (SB) are lower than that of the OB, </a:t>
            </a:r>
            <a:r>
              <a:rPr lang="en-US" b="1" i="1" dirty="0" smtClean="0"/>
              <a:t>as expected from the CVE.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smtClean="0"/>
              <a:t>         D. Kharzeev, D.T. Son, PRL106, 062301(11)</a:t>
            </a:r>
          </a:p>
          <a:p>
            <a:r>
              <a:rPr lang="en-US" sz="1200" dirty="0" smtClean="0"/>
              <a:t>         D. Kharzeev. PLB633, 260 (06)</a:t>
            </a:r>
          </a:p>
          <a:p>
            <a:r>
              <a:rPr lang="en-US" sz="1200" dirty="0" smtClean="0"/>
              <a:t>         D. Kharzeev, et al. NPA803, 227(08) </a:t>
            </a:r>
          </a:p>
          <a:p>
            <a:r>
              <a:rPr lang="en-US" sz="1200" dirty="0" smtClean="0"/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762000"/>
            <a:ext cx="3200400" cy="914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Hot/dense QCD Medium</a:t>
            </a: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Parity odd domains form  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1905000"/>
            <a:ext cx="1600200" cy="609600"/>
          </a:xfrm>
          <a:prstGeom prst="roundRect">
            <a:avLst/>
          </a:prstGeom>
          <a:noFill/>
          <a:ln>
            <a:solidFill>
              <a:srgbClr val="1B40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External Magnetic Field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000" y="2819400"/>
            <a:ext cx="1600200" cy="914400"/>
          </a:xfrm>
          <a:prstGeom prst="roundRect">
            <a:avLst/>
          </a:prstGeom>
          <a:noFill/>
          <a:ln>
            <a:solidFill>
              <a:srgbClr val="1B40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Chiral magnetic effect (</a:t>
            </a:r>
            <a:r>
              <a:rPr lang="en-US" sz="1400" b="1" dirty="0" smtClean="0">
                <a:solidFill>
                  <a:srgbClr val="800000"/>
                </a:solidFill>
              </a:rPr>
              <a:t>CME</a:t>
            </a:r>
            <a:r>
              <a:rPr lang="en-US" sz="1400" dirty="0" smtClean="0">
                <a:solidFill>
                  <a:srgbClr val="800000"/>
                </a:solidFill>
              </a:rPr>
              <a:t>) 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(electric charge)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8400" y="1828800"/>
            <a:ext cx="1828800" cy="685800"/>
          </a:xfrm>
          <a:prstGeom prst="roundRect">
            <a:avLst/>
          </a:prstGeom>
          <a:noFill/>
          <a:ln w="38100" cap="flat" cmpd="dbl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Initial Angular Momentum </a:t>
            </a:r>
            <a:r>
              <a:rPr lang="en-US" sz="14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Fluid </a:t>
            </a:r>
            <a:r>
              <a:rPr lang="en-US" sz="1400" b="1" dirty="0" err="1" smtClean="0">
                <a:solidFill>
                  <a:srgbClr val="000000"/>
                </a:solidFill>
              </a:rPr>
              <a:t>Vorticity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4600" y="2819400"/>
            <a:ext cx="1600200" cy="914400"/>
          </a:xfrm>
          <a:prstGeom prst="roundRect">
            <a:avLst/>
          </a:prstGeom>
          <a:noFill/>
          <a:ln w="38100" cap="flat" cmpd="dbl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Chiral </a:t>
            </a:r>
            <a:r>
              <a:rPr lang="en-US" sz="1400" dirty="0" err="1" smtClean="0">
                <a:solidFill>
                  <a:srgbClr val="800000"/>
                </a:solidFill>
              </a:rPr>
              <a:t>vortical</a:t>
            </a:r>
            <a:r>
              <a:rPr lang="en-US" sz="1400" dirty="0" smtClean="0">
                <a:solidFill>
                  <a:srgbClr val="800000"/>
                </a:solidFill>
              </a:rPr>
              <a:t> effect (</a:t>
            </a:r>
            <a:r>
              <a:rPr lang="en-US" sz="1400" b="1" dirty="0" smtClean="0">
                <a:solidFill>
                  <a:srgbClr val="800000"/>
                </a:solidFill>
              </a:rPr>
              <a:t>CVE</a:t>
            </a:r>
            <a:r>
              <a:rPr lang="en-US" sz="1400" dirty="0" smtClean="0">
                <a:solidFill>
                  <a:srgbClr val="800000"/>
                </a:solidFill>
              </a:rPr>
              <a:t>) 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(baryon charge)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3740" y="648494"/>
            <a:ext cx="3803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Chiral </a:t>
            </a:r>
            <a:r>
              <a:rPr lang="en-US" sz="2000" b="1" dirty="0" err="1" smtClean="0">
                <a:solidFill>
                  <a:srgbClr val="800000"/>
                </a:solidFill>
              </a:rPr>
              <a:t>Vortical</a:t>
            </a:r>
            <a:r>
              <a:rPr lang="en-US" sz="2000" b="1" dirty="0" smtClean="0">
                <a:solidFill>
                  <a:srgbClr val="800000"/>
                </a:solidFill>
              </a:rPr>
              <a:t> Effect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Λ</a:t>
            </a:r>
            <a:r>
              <a:rPr lang="en-US" dirty="0" smtClean="0"/>
              <a:t>-proton correlation measurement:</a:t>
            </a:r>
          </a:p>
          <a:p>
            <a:endParaRPr lang="en-US" dirty="0"/>
          </a:p>
        </p:txBody>
      </p:sp>
      <p:pic>
        <p:nvPicPr>
          <p:cNvPr id="22" name="Picture 5" descr="J:\QM_Plot\Lambda_AntiLambda_Prot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499" y="1371600"/>
            <a:ext cx="3916101" cy="2667000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>
            <a:stCxn id="17" idx="2"/>
            <a:endCxn id="18" idx="0"/>
          </p:cNvCxnSpPr>
          <p:nvPr/>
        </p:nvCxnSpPr>
        <p:spPr>
          <a:xfrm rot="5400000">
            <a:off x="1028700" y="2667000"/>
            <a:ext cx="304800" cy="1588"/>
          </a:xfrm>
          <a:prstGeom prst="straightConnector1">
            <a:avLst/>
          </a:prstGeom>
          <a:ln w="28575" cap="flat" cmpd="sng" algn="ctr">
            <a:solidFill>
              <a:srgbClr val="1B400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199606" y="2666206"/>
            <a:ext cx="304800" cy="158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28802" name="Object 2"/>
          <p:cNvGraphicFramePr>
            <a:graphicFrameLocks/>
          </p:cNvGraphicFramePr>
          <p:nvPr/>
        </p:nvGraphicFramePr>
        <p:xfrm>
          <a:off x="533400" y="3771900"/>
          <a:ext cx="3429000" cy="2630269"/>
        </p:xfrm>
        <a:graphic>
          <a:graphicData uri="http://schemas.openxmlformats.org/presentationml/2006/ole">
            <p:oleObj spid="_x0000_s1228802" r:id="rId4" imgW="3696077" imgH="2995157" progId="">
              <p:embed/>
            </p:oleObj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107434" y="622299"/>
            <a:ext cx="4362966" cy="5983069"/>
          </a:xfrm>
          <a:prstGeom prst="roundRect">
            <a:avLst>
              <a:gd name="adj" fmla="val 3052"/>
            </a:avLst>
          </a:prstGeom>
          <a:noFill/>
          <a:ln w="38100" cap="flat" cmpd="dbl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201072</TotalTime>
  <Words>1471</Words>
  <Application>Microsoft Macintosh PowerPoint</Application>
  <PresentationFormat>On-screen Show (4:3)</PresentationFormat>
  <Paragraphs>237</Paragraphs>
  <Slides>17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位图图像</vt:lpstr>
      <vt:lpstr>        Study the QCD Phase Structure  at the High Baryon Density   Nu Xu(1,2)    Outline:       1) Introduction        2) Selected results from RHIC BES-I        3) Selected day-I observables for CBM                            (1) College of Physical Science &amp; Technology, Central China Normal University, China                                   (2) Nuclear Science Division, Lawrence Berkeley National Laboratory, USA      </vt:lpstr>
      <vt:lpstr>Slide 2</vt:lpstr>
      <vt:lpstr>QCD Thermodynamics</vt:lpstr>
      <vt:lpstr>Slide 4</vt:lpstr>
      <vt:lpstr>Slide 5</vt:lpstr>
      <vt:lpstr>Bulk Properties at Freeze-out</vt:lpstr>
      <vt:lpstr>Collectivity v2 Measurements</vt:lpstr>
      <vt:lpstr>BES v2 and Model Comparison</vt:lpstr>
      <vt:lpstr> Chiral Effects</vt:lpstr>
      <vt:lpstr> Charge Separation wrt Event Plane</vt:lpstr>
      <vt:lpstr>Higher Moments</vt:lpstr>
      <vt:lpstr>Slide 12</vt:lpstr>
      <vt:lpstr>Energy Dependence of Di-electrons</vt:lpstr>
      <vt:lpstr>Slide 14</vt:lpstr>
      <vt:lpstr>Slide 15</vt:lpstr>
      <vt:lpstr>STAR PID for (π, K, p)</vt:lpstr>
      <vt:lpstr>Slide 17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Nu/Xu</dc:creator>
  <cp:lastModifiedBy>Nu/Xu</cp:lastModifiedBy>
  <cp:revision>1701</cp:revision>
  <cp:lastPrinted>2014-05-15T07:29:34Z</cp:lastPrinted>
  <dcterms:created xsi:type="dcterms:W3CDTF">2014-09-07T00:49:44Z</dcterms:created>
  <dcterms:modified xsi:type="dcterms:W3CDTF">2014-09-10T09:02:47Z</dcterms:modified>
</cp:coreProperties>
</file>