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42"/>
  </p:notesMasterIdLst>
  <p:sldIdLst>
    <p:sldId id="291" r:id="rId2"/>
    <p:sldId id="674" r:id="rId3"/>
    <p:sldId id="514" r:id="rId4"/>
    <p:sldId id="366" r:id="rId5"/>
    <p:sldId id="672" r:id="rId6"/>
    <p:sldId id="675" r:id="rId7"/>
    <p:sldId id="647" r:id="rId8"/>
    <p:sldId id="648" r:id="rId9"/>
    <p:sldId id="673" r:id="rId10"/>
    <p:sldId id="609" r:id="rId11"/>
    <p:sldId id="462" r:id="rId12"/>
    <p:sldId id="652" r:id="rId13"/>
    <p:sldId id="411" r:id="rId14"/>
    <p:sldId id="563" r:id="rId15"/>
    <p:sldId id="378" r:id="rId16"/>
    <p:sldId id="545" r:id="rId17"/>
    <p:sldId id="531" r:id="rId18"/>
    <p:sldId id="530" r:id="rId19"/>
    <p:sldId id="455" r:id="rId20"/>
    <p:sldId id="431" r:id="rId21"/>
    <p:sldId id="558" r:id="rId22"/>
    <p:sldId id="593" r:id="rId23"/>
    <p:sldId id="627" r:id="rId24"/>
    <p:sldId id="432" r:id="rId25"/>
    <p:sldId id="373" r:id="rId26"/>
    <p:sldId id="433" r:id="rId27"/>
    <p:sldId id="434" r:id="rId28"/>
    <p:sldId id="568" r:id="rId29"/>
    <p:sldId id="418" r:id="rId30"/>
    <p:sldId id="572" r:id="rId31"/>
    <p:sldId id="441" r:id="rId32"/>
    <p:sldId id="677" r:id="rId33"/>
    <p:sldId id="683" r:id="rId34"/>
    <p:sldId id="682" r:id="rId35"/>
    <p:sldId id="684" r:id="rId36"/>
    <p:sldId id="669" r:id="rId37"/>
    <p:sldId id="670" r:id="rId38"/>
    <p:sldId id="463" r:id="rId39"/>
    <p:sldId id="686" r:id="rId40"/>
    <p:sldId id="671" r:id="rId41"/>
  </p:sldIdLst>
  <p:sldSz cx="9906000" cy="6858000" type="A4"/>
  <p:notesSz cx="7772400" cy="10058400"/>
  <p:defaultTextStyle>
    <a:defPPr>
      <a:defRPr lang="en-GB"/>
    </a:defPPr>
    <a:lvl1pPr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1pPr>
    <a:lvl2pPr marL="704850" indent="-271463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2pPr>
    <a:lvl3pPr marL="1085850" indent="-215900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3pPr>
    <a:lvl4pPr marL="1520825" indent="-215900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4pPr>
    <a:lvl5pPr marL="1954213" indent="-215900" algn="l" defTabSz="433388" rtl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84" charset="0"/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AR PL ShanHeiSun Uni" charset="0"/>
        <a:cs typeface="AR PL ShanHeiSun Un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3300"/>
    <a:srgbClr val="FF66CC"/>
    <a:srgbClr val="33CC33"/>
    <a:srgbClr val="9C5BCD"/>
    <a:srgbClr val="33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0" autoAdjust="0"/>
    <p:restoredTop sz="97698" autoAdjust="0"/>
  </p:normalViewPr>
  <p:slideViewPr>
    <p:cSldViewPr snapToGrid="0">
      <p:cViewPr>
        <p:scale>
          <a:sx n="80" d="100"/>
          <a:sy n="80" d="100"/>
        </p:scale>
        <p:origin x="-876" y="-216"/>
      </p:cViewPr>
      <p:guideLst>
        <p:guide orient="horz" pos="1959"/>
        <p:guide pos="283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52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AutoShape 10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AutoShape 1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AutoShape 1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AutoShape 1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AutoShape 1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AutoShape 1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AutoShape 1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AutoShape 17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AutoShape 18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AutoShape 19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AutoShape 20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2" name="AutoShape 2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AutoShape 2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4" name="AutoShape 2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5" name="Rectangle 2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763588"/>
            <a:ext cx="53911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73" name="Rectangle 25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180138" cy="4487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9723" name="Text Box 26"/>
          <p:cNvSpPr txBox="1">
            <a:spLocks noChangeArrowheads="1"/>
          </p:cNvSpPr>
          <p:nvPr/>
        </p:nvSpPr>
        <p:spPr bwMode="auto">
          <a:xfrm>
            <a:off x="0" y="0"/>
            <a:ext cx="334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defRPr/>
            </a:pPr>
            <a:endParaRPr lang="en-US" smtClean="0"/>
          </a:p>
        </p:txBody>
      </p:sp>
      <p:sp>
        <p:nvSpPr>
          <p:cNvPr id="29724" name="Text Box 27"/>
          <p:cNvSpPr txBox="1">
            <a:spLocks noChangeArrowheads="1"/>
          </p:cNvSpPr>
          <p:nvPr/>
        </p:nvSpPr>
        <p:spPr bwMode="auto">
          <a:xfrm>
            <a:off x="4398963" y="0"/>
            <a:ext cx="334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defRPr/>
            </a:pPr>
            <a:endParaRPr lang="en-US" smtClean="0"/>
          </a:p>
        </p:txBody>
      </p:sp>
      <p:sp>
        <p:nvSpPr>
          <p:cNvPr id="29725" name="Text Box 28"/>
          <p:cNvSpPr txBox="1">
            <a:spLocks noChangeArrowheads="1"/>
          </p:cNvSpPr>
          <p:nvPr/>
        </p:nvSpPr>
        <p:spPr bwMode="auto">
          <a:xfrm>
            <a:off x="0" y="9555163"/>
            <a:ext cx="3340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defRPr/>
            </a:pPr>
            <a:endParaRPr lang="en-US" smtClean="0"/>
          </a:p>
        </p:txBody>
      </p:sp>
      <p:sp>
        <p:nvSpPr>
          <p:cNvPr id="2077" name="Rectangle 29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35337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34523">
              <a:lnSpc>
                <a:spcPct val="116000"/>
              </a:lnSpc>
              <a:buClrTx/>
              <a:buSzPct val="45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Sans" charset="0"/>
                <a:cs typeface="DejaVuSans" charset="0"/>
              </a:defRPr>
            </a:lvl1pPr>
          </a:lstStyle>
          <a:p>
            <a:pPr>
              <a:defRPr/>
            </a:pPr>
            <a:fld id="{90535FC4-C561-4A35-962F-1A1F0A8EC7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6162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3338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84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172614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07137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41660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76183" algn="l" defTabSz="8690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763588"/>
            <a:ext cx="5391150" cy="3733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0535FC4-C561-4A35-962F-1A1F0A8EC77D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8A6B-A9B1-41D3-98F1-2D9FA0F5BFD1}" type="datetimeFigureOut">
              <a:rPr lang="fr-FR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7A940F-8D4A-4F8A-B4D9-BA09DF3797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7" descr="\\cern.ch\dfs\Users\r\rinolfi\Desktop\JUAS_2014\JUAS_logo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4559" r="6203" b="8414"/>
          <a:stretch/>
        </p:blipFill>
        <p:spPr bwMode="auto">
          <a:xfrm>
            <a:off x="8562108" y="0"/>
            <a:ext cx="1343891" cy="60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n.ch/juas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iara.physics.ox.ac.uk/training/index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7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" Type="http://schemas.openxmlformats.org/officeDocument/2006/relationships/image" Target="../media/image67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3.png"/><Relationship Id="rId5" Type="http://schemas.openxmlformats.org/officeDocument/2006/relationships/image" Target="../media/image70.png"/><Relationship Id="rId15" Type="http://schemas.openxmlformats.org/officeDocument/2006/relationships/image" Target="../media/image79.jpeg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jpeg"/><Relationship Id="rId1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gif"/><Relationship Id="rId9" Type="http://schemas.openxmlformats.org/officeDocument/2006/relationships/image" Target="../media/image17.gif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47678" y="1510229"/>
            <a:ext cx="9422360" cy="187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4800" b="1" dirty="0" smtClean="0">
                <a:solidFill>
                  <a:srgbClr val="0000FF"/>
                </a:solidFill>
                <a:latin typeface="Calibri" pitchFamily="34" charset="0"/>
              </a:rPr>
              <a:t>JUAS: accelerator training between Universities and Laboratories</a:t>
            </a:r>
            <a:r>
              <a:rPr lang="en-GB" sz="4800" b="1" dirty="0">
                <a:solidFill>
                  <a:srgbClr val="0070C0"/>
                </a:solidFill>
                <a:latin typeface="Calibri" pitchFamily="34" charset="0"/>
              </a:rPr>
              <a:t> 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3038865" y="3734989"/>
            <a:ext cx="33815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Louis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Rinolfi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000" y="4577084"/>
            <a:ext cx="2806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tx1"/>
                </a:solidFill>
              </a:rPr>
              <a:t>1</a:t>
            </a:r>
            <a:r>
              <a:rPr lang="en-GB" i="1" baseline="30000" dirty="0" smtClean="0">
                <a:solidFill>
                  <a:schemeClr val="tx1"/>
                </a:solidFill>
              </a:rPr>
              <a:t>st</a:t>
            </a:r>
            <a:r>
              <a:rPr lang="en-GB" i="1" dirty="0" smtClean="0">
                <a:solidFill>
                  <a:schemeClr val="tx1"/>
                </a:solidFill>
              </a:rPr>
              <a:t> October  2014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312729" y="15054"/>
            <a:ext cx="1593273" cy="754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6" name="Picture 15" descr="\\cern.ch\dfs\Users\r\rinolfi\Desktop\JUAS_2014\JUAS_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4559" r="6203" b="8414"/>
          <a:stretch/>
        </p:blipFill>
        <p:spPr bwMode="auto">
          <a:xfrm>
            <a:off x="3029312" y="0"/>
            <a:ext cx="3381556" cy="151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29" descr="cern_logo_whit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7" y="5693383"/>
            <a:ext cx="1103570" cy="10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\\cern.ch\dfs\Users\r\rinolfi\Desktop\Eu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00" y="5693383"/>
            <a:ext cx="5884038" cy="100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3066" y="726658"/>
            <a:ext cx="5504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Friday </a:t>
            </a:r>
            <a:r>
              <a:rPr lang="en-US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en-US" sz="2000" baseline="30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April </a:t>
            </a:r>
            <a:r>
              <a:rPr lang="en-US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1012" y="103786"/>
            <a:ext cx="578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JUAS 20 years anniversary </a:t>
            </a:r>
            <a:endParaRPr lang="en-US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7504" y="1936759"/>
            <a:ext cx="3336967" cy="4789158"/>
            <a:chOff x="1039401" y="1306284"/>
            <a:chExt cx="4193810" cy="540884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401" y="1306285"/>
              <a:ext cx="4193810" cy="540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39401" y="1306284"/>
              <a:ext cx="4193810" cy="5408839"/>
            </a:xfrm>
            <a:prstGeom prst="rect">
              <a:avLst/>
            </a:prstGeom>
            <a:solidFill>
              <a:schemeClr val="accent1">
                <a:alpha val="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47" y="4417498"/>
            <a:ext cx="56102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235275" y="1807213"/>
            <a:ext cx="5241233" cy="2524125"/>
            <a:chOff x="4235275" y="1807213"/>
            <a:chExt cx="5241233" cy="2524125"/>
          </a:xfrm>
        </p:grpSpPr>
        <p:pic>
          <p:nvPicPr>
            <p:cNvPr id="10" name="Picture 3" descr="\\cern.ch\dfs\Users\r\rinolfi\Desktop\CERN Courie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275" y="1807213"/>
              <a:ext cx="1905000" cy="2524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60177" y="1964767"/>
              <a:ext cx="216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July / August 2014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9547" y="2397619"/>
              <a:ext cx="3146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Article in the CERN Courier about this anniversary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83769" y="1430853"/>
            <a:ext cx="2244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Brochure</a:t>
            </a:r>
          </a:p>
        </p:txBody>
      </p:sp>
    </p:spTree>
    <p:extLst>
      <p:ext uri="{BB962C8B-B14F-4D97-AF65-F5344CB8AC3E}">
        <p14:creationId xmlns:p14="http://schemas.microsoft.com/office/powerpoint/2010/main" val="12101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"/>
            <a:ext cx="9906000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Overview of JUAS courses 2014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aphicFrame>
        <p:nvGraphicFramePr>
          <p:cNvPr id="3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181859"/>
              </p:ext>
            </p:extLst>
          </p:nvPr>
        </p:nvGraphicFramePr>
        <p:xfrm>
          <a:off x="68283" y="2112336"/>
          <a:ext cx="9601200" cy="2057234"/>
        </p:xfrm>
        <a:graphic>
          <a:graphicData uri="http://schemas.openxmlformats.org/drawingml/2006/table">
            <a:tbl>
              <a:tblPr/>
              <a:tblGrid>
                <a:gridCol w="1333005"/>
                <a:gridCol w="2529444"/>
                <a:gridCol w="1543793"/>
                <a:gridCol w="1520041"/>
                <a:gridCol w="1270660"/>
                <a:gridCol w="1404257"/>
              </a:tblGrid>
              <a:tr h="6161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Number of professors + assistants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Tutorials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Seminars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4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Course 1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34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108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4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Course 2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24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88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489597"/>
              </p:ext>
            </p:extLst>
          </p:nvPr>
        </p:nvGraphicFramePr>
        <p:xfrm>
          <a:off x="68284" y="4583730"/>
          <a:ext cx="9601200" cy="1921548"/>
        </p:xfrm>
        <a:graphic>
          <a:graphicData uri="http://schemas.openxmlformats.org/drawingml/2006/table">
            <a:tbl>
              <a:tblPr/>
              <a:tblGrid>
                <a:gridCol w="1261752"/>
                <a:gridCol w="1207719"/>
                <a:gridCol w="1535481"/>
                <a:gridCol w="1662546"/>
                <a:gridCol w="1864426"/>
                <a:gridCol w="2069276"/>
              </a:tblGrid>
              <a:tr h="6436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Visits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(CERN, ESRF, PSI, HUG)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Practical works at CERN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Practical works at BERGOZ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Grand total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9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Course 1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-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116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1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Course 2</a:t>
                      </a:r>
                    </a:p>
                  </a:txBody>
                  <a:tcPr marL="91441" marR="9144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116 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7523" y="690114"/>
            <a:ext cx="812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Course 1 : Sciences and Physics of Particle Accelerators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Course 2 : Technology and Applications of Particle Accelerators</a:t>
            </a:r>
          </a:p>
        </p:txBody>
      </p:sp>
    </p:spTree>
    <p:extLst>
      <p:ext uri="{BB962C8B-B14F-4D97-AF65-F5344CB8AC3E}">
        <p14:creationId xmlns:p14="http://schemas.microsoft.com/office/powerpoint/2010/main" val="14191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21922" y="1"/>
            <a:ext cx="6495802" cy="11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Computing room</a:t>
            </a:r>
          </a:p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2400" dirty="0">
                <a:solidFill>
                  <a:srgbClr val="FF3300"/>
                </a:solidFill>
                <a:latin typeface="Calibri" pitchFamily="34" charset="0"/>
              </a:rPr>
              <a:t>c</a:t>
            </a:r>
            <a:r>
              <a:rPr lang="en-GB" sz="2400" dirty="0" smtClean="0">
                <a:solidFill>
                  <a:srgbClr val="FF3300"/>
                </a:solidFill>
                <a:latin typeface="Calibri" pitchFamily="34" charset="0"/>
              </a:rPr>
              <a:t>onnected to the CERN servers via optic fibres</a:t>
            </a:r>
            <a:endParaRPr lang="en-GB" sz="2400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3" name="Picture 2" descr="\\cern.ch\dfs\Users\r\rinolfi\Desktop\P109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65" y="1175657"/>
            <a:ext cx="7576686" cy="56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Users\r\rinolfi\Desktop\juas 2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5" b="9222"/>
          <a:stretch/>
        </p:blipFill>
        <p:spPr bwMode="auto">
          <a:xfrm>
            <a:off x="332507" y="878773"/>
            <a:ext cx="9176028" cy="53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518" y="5379236"/>
            <a:ext cx="4966170" cy="646331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Students JUAS 2014 – Course 1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Sciences &amp; Physics of Particle Accelerator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76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JUAS\JUAS_2014\photo JUAS 2014\P10901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 b="12171"/>
          <a:stretch/>
        </p:blipFill>
        <p:spPr bwMode="auto">
          <a:xfrm>
            <a:off x="60483" y="617517"/>
            <a:ext cx="9754108" cy="58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0044" y="5240230"/>
            <a:ext cx="7060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Students JUAS 2014 – Course 2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Technology &amp; Applications of Particle Accelerator </a:t>
            </a:r>
          </a:p>
        </p:txBody>
      </p:sp>
    </p:spTree>
    <p:extLst>
      <p:ext uri="{BB962C8B-B14F-4D97-AF65-F5344CB8AC3E}">
        <p14:creationId xmlns:p14="http://schemas.microsoft.com/office/powerpoint/2010/main" val="35699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20686" y="2"/>
            <a:ext cx="5082639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36" tIns="42768" rIns="85536" bIns="42768"/>
          <a:lstStyle/>
          <a:p>
            <a:pPr algn="ctr">
              <a:lnSpc>
                <a:spcPct val="124000"/>
              </a:lnSpc>
              <a:buClrTx/>
              <a:buSzPct val="4500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</a:pPr>
            <a:r>
              <a:rPr lang="en-GB" sz="2800" b="1" dirty="0" smtClean="0">
                <a:solidFill>
                  <a:srgbClr val="0000FF"/>
                </a:solidFill>
              </a:rPr>
              <a:t>Overview of students status</a:t>
            </a:r>
            <a:endParaRPr lang="en-GB" sz="32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144319"/>
              </p:ext>
            </p:extLst>
          </p:nvPr>
        </p:nvGraphicFramePr>
        <p:xfrm>
          <a:off x="148400" y="5189278"/>
          <a:ext cx="9227210" cy="1286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025"/>
                <a:gridCol w="1294410"/>
                <a:gridCol w="1080655"/>
                <a:gridCol w="1567543"/>
                <a:gridCol w="1045028"/>
                <a:gridCol w="1757549"/>
              </a:tblGrid>
              <a:tr h="40261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2012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Masters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PhD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Professionals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Presented exam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</a:tr>
              <a:tr h="32209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1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37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  <a:tr h="46307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2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424116"/>
              </p:ext>
            </p:extLst>
          </p:nvPr>
        </p:nvGraphicFramePr>
        <p:xfrm>
          <a:off x="148400" y="3211056"/>
          <a:ext cx="9227210" cy="1291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025"/>
                <a:gridCol w="1294410"/>
                <a:gridCol w="1080655"/>
                <a:gridCol w="1567543"/>
                <a:gridCol w="1045028"/>
                <a:gridCol w="1757549"/>
              </a:tblGrid>
              <a:tr h="38354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2013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Masters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PhD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Professionals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Presented exam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</a:tr>
              <a:tr h="30683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1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45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  <a:tr h="46868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2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39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933799"/>
              </p:ext>
            </p:extLst>
          </p:nvPr>
        </p:nvGraphicFramePr>
        <p:xfrm>
          <a:off x="148400" y="1090264"/>
          <a:ext cx="9227210" cy="1374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025"/>
                <a:gridCol w="1294410"/>
                <a:gridCol w="1080655"/>
                <a:gridCol w="1567543"/>
                <a:gridCol w="1045028"/>
                <a:gridCol w="1757549"/>
              </a:tblGrid>
              <a:tr h="39371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2014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Masters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PhD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Professionals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Presented exam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/>
                </a:tc>
              </a:tr>
              <a:tr h="43571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1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34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  <a:tr h="48111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Course  2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</a:t>
                      </a:r>
                      <a:endParaRPr lang="en-US" sz="18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4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8804" y="23752"/>
            <a:ext cx="5890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JUAS students 2014 by countries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96" y="588077"/>
            <a:ext cx="4220029" cy="606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9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90176"/>
              </p:ext>
            </p:extLst>
          </p:nvPr>
        </p:nvGraphicFramePr>
        <p:xfrm>
          <a:off x="148401" y="568561"/>
          <a:ext cx="9601200" cy="6289439"/>
        </p:xfrm>
        <a:graphic>
          <a:graphicData uri="http://schemas.openxmlformats.org/drawingml/2006/table">
            <a:tbl>
              <a:tblPr/>
              <a:tblGrid>
                <a:gridCol w="3007706"/>
                <a:gridCol w="4064091"/>
                <a:gridCol w="2529403"/>
              </a:tblGrid>
              <a:tr h="308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Professors / Assistants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Home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 Bryant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Introduction to Accelerators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England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5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H. Henke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Relativity &amp; Electromagnetism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University Berlin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1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J.M. De Conto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Particle optics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University J. Fourier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Latina / J. Resta Lopez 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 Alemany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Transverse Beam Dynamics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6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G. Sterbini / D. Pellegrini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MADX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6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M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tral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E. Benedetto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Longitudinal Beam Dynamics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J.B. Lallement / V.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Dimov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Linacs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0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Y. Papaphilippou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Linear imperfections + Non linear effects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8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 Migliorati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Space charge + Instabilities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University Roma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9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 Bartolini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Synchrotron radiations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Oxford University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Chautard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Cyclotrons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GANIL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Perron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Injection / Extraction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ESRF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6259" y="2"/>
            <a:ext cx="8098971" cy="64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lnSpc>
                <a:spcPct val="124000"/>
              </a:lnSpc>
              <a:buClrTx/>
              <a:buSzPct val="45000"/>
            </a:pP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Professors and </a:t>
            </a:r>
            <a:r>
              <a:rPr lang="en-GB" sz="2800" b="1" dirty="0" smtClean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assistants – </a:t>
            </a: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Course 1</a:t>
            </a:r>
            <a:r>
              <a:rPr lang="en-GB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7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711411"/>
              </p:ext>
            </p:extLst>
          </p:nvPr>
        </p:nvGraphicFramePr>
        <p:xfrm>
          <a:off x="152400" y="776665"/>
          <a:ext cx="9601200" cy="6047053"/>
        </p:xfrm>
        <a:graphic>
          <a:graphicData uri="http://schemas.openxmlformats.org/drawingml/2006/table">
            <a:tbl>
              <a:tblPr/>
              <a:tblGrid>
                <a:gridCol w="2843742"/>
                <a:gridCol w="4267200"/>
                <a:gridCol w="2490258"/>
              </a:tblGrid>
              <a:tr h="3822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Professors / Assistants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Lecture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Home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Caspers / S. Federmann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engineering including superconductivity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28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 Chiggiato / R. Kersevan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Vacuum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6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Russenschuck + Tommasini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Magnets design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3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 Zickler / J. Bauche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conducting magnets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CERN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7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 Wilson / P. Ferracin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Superconducting magnets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Oxford Instruments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 Forck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 instrumentation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GSI - Darmstadt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0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 Thuillier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Particle sources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J. Fourier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university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Zimoch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Accelerator control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PSI -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Villigen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8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Mondelears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 energy electron accelerators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Gent university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1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Kleeven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Accelerators for industrial &amp; medical appl.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IBA - Belgium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Bousson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High current proton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linacs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IN2P3/IPNO -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Orsay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Miralbell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Therapeutic applications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HUG - Geneva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2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Meyroneinc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Particle therapy and accelerators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Institut Curie - Paris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9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X. Queralt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Radiation safety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ALBA - Barcelona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8135" y="1"/>
            <a:ext cx="8051470" cy="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>
              <a:lnSpc>
                <a:spcPct val="124000"/>
              </a:lnSpc>
              <a:buClrTx/>
              <a:buSzPct val="45000"/>
            </a:pP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Professors and </a:t>
            </a:r>
            <a:r>
              <a:rPr lang="en-GB" sz="2800" b="1" dirty="0" smtClean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assistants – </a:t>
            </a:r>
            <a:r>
              <a:rPr lang="en-GB" sz="2800" b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Course </a:t>
            </a:r>
            <a:r>
              <a:rPr lang="en-GB" sz="2800" b="1" dirty="0" smtClean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"/>
            <a:ext cx="8281358" cy="1364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36" tIns="42768" rIns="85536" bIns="42768"/>
          <a:lstStyle/>
          <a:p>
            <a:pPr algn="ctr">
              <a:lnSpc>
                <a:spcPct val="124000"/>
              </a:lnSpc>
              <a:buClrTx/>
              <a:buSzPct val="4500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</a:pPr>
            <a:r>
              <a:rPr lang="en-GB" sz="3200" b="1" dirty="0" smtClean="0">
                <a:solidFill>
                  <a:srgbClr val="0000FF"/>
                </a:solidFill>
              </a:rPr>
              <a:t>Evaluation proposed to the students </a:t>
            </a:r>
            <a:r>
              <a:rPr lang="en-GB" sz="3200" b="1" dirty="0">
                <a:solidFill>
                  <a:srgbClr val="0000FF"/>
                </a:solidFill>
              </a:rPr>
              <a:t>for </a:t>
            </a:r>
            <a:r>
              <a:rPr lang="en-GB" sz="3200" b="1" dirty="0" smtClean="0">
                <a:solidFill>
                  <a:srgbClr val="0000FF"/>
                </a:solidFill>
              </a:rPr>
              <a:t>lectures and tutorials</a:t>
            </a:r>
            <a:endParaRPr lang="en-GB" sz="36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287" y="1993676"/>
            <a:ext cx="796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 smtClean="0">
                <a:solidFill>
                  <a:schemeClr val="tx1"/>
                </a:solidFill>
              </a:rPr>
              <a:t>Notations used</a:t>
            </a:r>
          </a:p>
        </p:txBody>
      </p:sp>
      <p:graphicFrame>
        <p:nvGraphicFramePr>
          <p:cNvPr id="4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58193"/>
              </p:ext>
            </p:extLst>
          </p:nvPr>
        </p:nvGraphicFramePr>
        <p:xfrm>
          <a:off x="1570008" y="3396363"/>
          <a:ext cx="6385440" cy="1762234"/>
        </p:xfrm>
        <a:graphic>
          <a:graphicData uri="http://schemas.openxmlformats.org/drawingml/2006/table">
            <a:tbl>
              <a:tblPr/>
              <a:tblGrid>
                <a:gridCol w="2128018"/>
                <a:gridCol w="2128711"/>
                <a:gridCol w="2128711"/>
              </a:tblGrid>
              <a:tr h="579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Requested Level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Oral Presentation (Pedagogy)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Calibri" pitchFamily="34" charset="0"/>
                          <a:ea typeface="Times New Roman"/>
                          <a:cs typeface="Times New Roman"/>
                        </a:rPr>
                        <a:t>Written Documentation</a:t>
                      </a:r>
                      <a:endParaRPr lang="fr-FR" sz="18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22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Too </a:t>
                      </a:r>
                      <a:r>
                        <a:rPr lang="en-GB" sz="18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easy </a:t>
                      </a: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= 5 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As expected = 3 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Too </a:t>
                      </a:r>
                      <a:r>
                        <a:rPr lang="en-GB" sz="18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difficult </a:t>
                      </a: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= 0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Excellent = 5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As expected = </a:t>
                      </a: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Bad = 0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Excellent = 5 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As</a:t>
                      </a:r>
                      <a:r>
                        <a:rPr lang="en-GB" sz="1800" b="1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expected</a:t>
                      </a:r>
                      <a:r>
                        <a:rPr lang="en-GB" sz="18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= 3 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Not acceptable = 0</a:t>
                      </a:r>
                      <a:endParaRPr lang="fr-FR" sz="1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2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019" y="32533"/>
            <a:ext cx="8110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Calibri" pitchFamily="34" charset="0"/>
              </a:rPr>
              <a:t>The School is 17 km South of CERN</a:t>
            </a:r>
            <a:endParaRPr lang="en-US" sz="4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0658" y="890614"/>
            <a:ext cx="7208323" cy="5696511"/>
            <a:chOff x="1318160" y="1214216"/>
            <a:chExt cx="6994567" cy="548540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72"/>
            <a:stretch/>
          </p:blipFill>
          <p:spPr bwMode="auto">
            <a:xfrm>
              <a:off x="1318160" y="1214216"/>
              <a:ext cx="6994567" cy="5485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96147" y="1809050"/>
              <a:ext cx="831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 smtClean="0">
                  <a:solidFill>
                    <a:srgbClr val="0000FF"/>
                  </a:solidFill>
                </a:rPr>
                <a:t>CERN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35371" y="6320814"/>
              <a:ext cx="784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 smtClean="0">
                  <a:solidFill>
                    <a:srgbClr val="0000FF"/>
                  </a:solidFill>
                </a:rPr>
                <a:t>JUAS</a:t>
              </a:r>
              <a:endParaRPr lang="en-US" b="1" u="sng" dirty="0" smtClean="0">
                <a:solidFill>
                  <a:srgbClr val="0000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482390" y="1764995"/>
              <a:ext cx="1068779" cy="395886"/>
            </a:xfrm>
            <a:prstGeom prst="ellipse">
              <a:avLst/>
            </a:prstGeom>
            <a:solidFill>
              <a:srgbClr val="0000FF">
                <a:alpha val="3000"/>
              </a:srgb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74524" y="6303735"/>
              <a:ext cx="1068779" cy="395886"/>
            </a:xfrm>
            <a:prstGeom prst="ellipse">
              <a:avLst/>
            </a:prstGeom>
            <a:solidFill>
              <a:srgbClr val="0000FF">
                <a:alpha val="3000"/>
              </a:srgb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2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8903" y="698007"/>
            <a:ext cx="249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CLIC Test Facility 3 </a:t>
            </a:r>
          </a:p>
        </p:txBody>
      </p:sp>
      <p:pic>
        <p:nvPicPr>
          <p:cNvPr id="10" name="Picture 5" descr="F:\JUAS_2013\JUAS_2013\Photos_JUAS_2013_cours_1\CERN Visit\11-01\Johannes\P1020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7" y="4071101"/>
            <a:ext cx="3712496" cy="278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94580" y="3772926"/>
            <a:ext cx="249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LEIR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62255" y="0"/>
            <a:ext cx="2348721" cy="779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CERN visits</a:t>
            </a:r>
            <a:endParaRPr lang="en-GB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4" name="Image 4" descr="C:\Documents and Settings\Marjorie\Bureau\ESI\photos\photo JUAS\2014\cern 14-02\DSC019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88" y="4111480"/>
            <a:ext cx="3954820" cy="275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86899" y="756116"/>
            <a:ext cx="249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CMS Detector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705" y="3772926"/>
            <a:ext cx="249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Linac</a:t>
            </a:r>
            <a:r>
              <a:rPr lang="en-US" sz="1600" dirty="0" smtClean="0">
                <a:solidFill>
                  <a:schemeClr val="tx1"/>
                </a:solidFill>
              </a:rPr>
              <a:t> 3 (Ions)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77" y="1094670"/>
            <a:ext cx="3499336" cy="262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36" descr="Califes1.jpg"/>
          <p:cNvPicPr>
            <a:picLocks noChangeAspect="1"/>
          </p:cNvPicPr>
          <p:nvPr/>
        </p:nvPicPr>
        <p:blipFill>
          <a:blip r:embed="rId5"/>
          <a:srcRect t="13133" b="15556"/>
          <a:stretch>
            <a:fillRect/>
          </a:stretch>
        </p:blipFill>
        <p:spPr bwMode="auto">
          <a:xfrm>
            <a:off x="50989" y="1094670"/>
            <a:ext cx="4429506" cy="237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2700000" rotWithShape="0">
              <a:srgbClr val="808080">
                <a:alpha val="42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9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JUAS\JUAS_2014\Photos_LR\IMG_7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4" y="1397081"/>
            <a:ext cx="4152636" cy="311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JUAS\JUAS_2014\JUAS pictures\Visite ESRF 130114\DSC017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7"/>
          <a:stretch/>
        </p:blipFill>
        <p:spPr bwMode="auto">
          <a:xfrm>
            <a:off x="6103804" y="3874424"/>
            <a:ext cx="3085414" cy="29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2339" y="0"/>
            <a:ext cx="2092561" cy="729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ESRF </a:t>
            </a:r>
            <a:r>
              <a:rPr lang="en-GB" sz="36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visit</a:t>
            </a:r>
            <a:endParaRPr lang="en-GB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638" y="4569328"/>
            <a:ext cx="305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During the presentation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0215" y="5547959"/>
            <a:ext cx="255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Inside the Main Ring</a:t>
            </a:r>
          </a:p>
        </p:txBody>
      </p:sp>
      <p:pic>
        <p:nvPicPr>
          <p:cNvPr id="7" name="Picture 2" descr="F:\JUAS\JUAS_2014\JUAS pictures_2014\Visite ESRF 130114\DSC017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0" r="37898"/>
          <a:stretch/>
        </p:blipFill>
        <p:spPr bwMode="auto">
          <a:xfrm>
            <a:off x="6103804" y="1187532"/>
            <a:ext cx="2859076" cy="24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C:\Documents and Settings\Marjorie\Bureau\ESI\photos\photo JUAS\2014\Visite PSI 27-280214\DSC024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7462" y="1038359"/>
            <a:ext cx="3641725" cy="241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\\cern.ch\dfs\Users\r\rinolfi\Desktop\IMG_2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748" y="3192441"/>
            <a:ext cx="2724416" cy="36326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75752" y="2853887"/>
            <a:ext cx="249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The source at PSI</a:t>
            </a:r>
          </a:p>
        </p:txBody>
      </p:sp>
      <p:pic>
        <p:nvPicPr>
          <p:cNvPr id="6" name="Picture 3" descr="\\cern.ch\dfs\Users\r\rinolfi\Desktop\IMG_2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1352" y="4197876"/>
            <a:ext cx="3393946" cy="25453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35242" y="3885938"/>
            <a:ext cx="2960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The Cyclotron at PSI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77834" y="-16803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PSI visit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538829" y="699805"/>
            <a:ext cx="2938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The Swiss FEL Injector at PSI</a:t>
            </a:r>
          </a:p>
        </p:txBody>
      </p:sp>
      <p:pic>
        <p:nvPicPr>
          <p:cNvPr id="12" name="Image 2" descr="C:\Documents and Settings\Marjorie\Bureau\ESI\photos\photo JUAS\2014\Visite PSI 27-280214\DSC024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007" y="816307"/>
            <a:ext cx="2685837" cy="191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75968" y="460251"/>
            <a:ext cx="2938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The SLS </a:t>
            </a:r>
            <a:r>
              <a:rPr lang="en-US" sz="1600" dirty="0" err="1" smtClean="0">
                <a:solidFill>
                  <a:schemeClr val="tx1"/>
                </a:solidFill>
              </a:rPr>
              <a:t>Linac</a:t>
            </a:r>
            <a:r>
              <a:rPr lang="en-US" sz="1600" dirty="0" smtClean="0">
                <a:solidFill>
                  <a:schemeClr val="tx1"/>
                </a:solidFill>
              </a:rPr>
              <a:t> at PSI</a:t>
            </a:r>
          </a:p>
        </p:txBody>
      </p:sp>
    </p:spTree>
    <p:extLst>
      <p:ext uri="{BB962C8B-B14F-4D97-AF65-F5344CB8AC3E}">
        <p14:creationId xmlns:p14="http://schemas.microsoft.com/office/powerpoint/2010/main" val="42353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22" y="6252839"/>
            <a:ext cx="5213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The Irradiation machine at HUG</a:t>
            </a:r>
          </a:p>
        </p:txBody>
      </p:sp>
      <p:pic>
        <p:nvPicPr>
          <p:cNvPr id="3" name="Image 2" descr="C:\Documents and Settings\Marjorie\Bureau\ESI\photos\photo JUAS\2014\CHU geneve\DSC024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050" y="2856145"/>
            <a:ext cx="5581402" cy="33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380500" y="-1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HUG visit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85922" y="646607"/>
            <a:ext cx="415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H</a:t>
            </a:r>
            <a:r>
              <a:rPr lang="fr-FR" dirty="0" smtClean="0">
                <a:solidFill>
                  <a:srgbClr val="0000FF"/>
                </a:solidFill>
              </a:rPr>
              <a:t>ôpitaux </a:t>
            </a:r>
            <a:r>
              <a:rPr lang="fr-FR" dirty="0" smtClean="0">
                <a:solidFill>
                  <a:srgbClr val="FF0000"/>
                </a:solidFill>
              </a:rPr>
              <a:t>U</a:t>
            </a:r>
            <a:r>
              <a:rPr lang="fr-FR" dirty="0" smtClean="0">
                <a:solidFill>
                  <a:srgbClr val="0000FF"/>
                </a:solidFill>
              </a:rPr>
              <a:t>niversitaires </a:t>
            </a:r>
            <a:r>
              <a:rPr lang="en-US" dirty="0" smtClean="0">
                <a:solidFill>
                  <a:srgbClr val="0000FF"/>
                </a:solidFill>
              </a:rPr>
              <a:t>de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enève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7287" y="1275999"/>
            <a:ext cx="823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Prof. Raymond </a:t>
            </a:r>
            <a:r>
              <a:rPr lang="en-US" dirty="0" err="1" smtClean="0">
                <a:solidFill>
                  <a:schemeClr val="tx1"/>
                </a:solidFill>
              </a:rPr>
              <a:t>Miralbell</a:t>
            </a:r>
            <a:r>
              <a:rPr lang="en-US" dirty="0" smtClean="0">
                <a:solidFill>
                  <a:schemeClr val="tx1"/>
                </a:solidFill>
              </a:rPr>
              <a:t> gives an excellent overview on medical </a:t>
            </a:r>
            <a:r>
              <a:rPr lang="en-US" dirty="0">
                <a:solidFill>
                  <a:schemeClr val="tx1"/>
                </a:solidFill>
              </a:rPr>
              <a:t>applications </a:t>
            </a:r>
            <a:r>
              <a:rPr lang="en-US" dirty="0" smtClean="0">
                <a:solidFill>
                  <a:schemeClr val="tx1"/>
                </a:solidFill>
              </a:rPr>
              <a:t>before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visit. </a:t>
            </a:r>
          </a:p>
        </p:txBody>
      </p:sp>
    </p:spTree>
    <p:extLst>
      <p:ext uri="{BB962C8B-B14F-4D97-AF65-F5344CB8AC3E}">
        <p14:creationId xmlns:p14="http://schemas.microsoft.com/office/powerpoint/2010/main" val="8536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824" y="1992599"/>
            <a:ext cx="42513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Practical days at CERN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and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Bergoz</a:t>
            </a:r>
          </a:p>
        </p:txBody>
      </p:sp>
    </p:spTree>
    <p:extLst>
      <p:ext uri="{BB962C8B-B14F-4D97-AF65-F5344CB8AC3E}">
        <p14:creationId xmlns:p14="http://schemas.microsoft.com/office/powerpoint/2010/main" val="19321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517" y="498764"/>
            <a:ext cx="160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RF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5101" y="568405"/>
            <a:ext cx="192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Magnets group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516" y="3711578"/>
            <a:ext cx="219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Vacuum group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0889" y="3711578"/>
            <a:ext cx="265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Superconductivity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2655" y="8271"/>
            <a:ext cx="397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  <a:latin typeface="Calibri" pitchFamily="34" charset="0"/>
              </a:rPr>
              <a:t>Practical day at </a:t>
            </a: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CERN</a:t>
            </a:r>
            <a:endParaRPr lang="en-GB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4" name="Picture 2" descr="F:\JUAS\JUAS_2014\Practical_day_2014\IMG_7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9" y="937737"/>
            <a:ext cx="3164569" cy="23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JUAS\JUAS_2014\Practical_day_2014\IMG_8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88" y="937736"/>
            <a:ext cx="3268641" cy="24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JUAS\JUAS_2014\Practical_day_2014\IMG_8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8" y="4080910"/>
            <a:ext cx="3457445" cy="25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JUAS\JUAS_2014\Practical_day_2014\IMG_8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88" y="4114801"/>
            <a:ext cx="3412254" cy="255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" y="0"/>
            <a:ext cx="9001496" cy="7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200" b="1" dirty="0" smtClean="0">
                <a:solidFill>
                  <a:srgbClr val="0000FF"/>
                </a:solidFill>
                <a:latin typeface="Calibri" pitchFamily="34" charset="0"/>
              </a:rPr>
              <a:t>Practical day at BERGOZ company</a:t>
            </a:r>
            <a:endParaRPr lang="en-GB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074" name="Picture 2" descr="F:\JUAS\JUAS_2014\Bergoz_2014\IMG_8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" y="707366"/>
            <a:ext cx="3485575" cy="261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JUAS\JUAS_2014\Bergoz_2014\IMG_8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53" y="756721"/>
            <a:ext cx="3830146" cy="28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JUAS\JUAS_2014\Bergoz_2014\IMG_8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78" y="4574979"/>
            <a:ext cx="1365521" cy="1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JUAS\JUAS_2014\Bergoz_2014\IMG_8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9" y="3869086"/>
            <a:ext cx="3368922" cy="25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022" y="3321486"/>
            <a:ext cx="3889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A. </a:t>
            </a:r>
            <a:r>
              <a:rPr lang="en-US" sz="1400" dirty="0" err="1" smtClean="0">
                <a:solidFill>
                  <a:schemeClr val="tx1"/>
                </a:solidFill>
              </a:rPr>
              <a:t>Lesjone</a:t>
            </a:r>
            <a:r>
              <a:rPr lang="en-US" sz="1400" dirty="0" smtClean="0">
                <a:solidFill>
                  <a:schemeClr val="tx1"/>
                </a:solidFill>
              </a:rPr>
              <a:t> and B. Simony with soldering irons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2985" y="6395717"/>
            <a:ext cx="157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C. </a:t>
            </a:r>
            <a:r>
              <a:rPr lang="en-US" sz="1400" dirty="0" err="1" smtClean="0">
                <a:solidFill>
                  <a:schemeClr val="tx1"/>
                </a:solidFill>
              </a:rPr>
              <a:t>Camincher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4853" y="3629263"/>
            <a:ext cx="3889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Test of the Wi-Fi meter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6967" y="5223738"/>
            <a:ext cx="270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M. </a:t>
            </a:r>
            <a:r>
              <a:rPr lang="en-US" sz="1400" dirty="0" err="1" smtClean="0">
                <a:solidFill>
                  <a:schemeClr val="tx1"/>
                </a:solidFill>
              </a:rPr>
              <a:t>Bartosik</a:t>
            </a:r>
            <a:r>
              <a:rPr lang="en-US" sz="1400" dirty="0" smtClean="0">
                <a:solidFill>
                  <a:schemeClr val="tx1"/>
                </a:solidFill>
              </a:rPr>
              <a:t> with his built device in hands  </a:t>
            </a:r>
          </a:p>
        </p:txBody>
      </p:sp>
    </p:spTree>
    <p:extLst>
      <p:ext uri="{BB962C8B-B14F-4D97-AF65-F5344CB8AC3E}">
        <p14:creationId xmlns:p14="http://schemas.microsoft.com/office/powerpoint/2010/main" val="26660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" y="0"/>
            <a:ext cx="9001496" cy="7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Reports from students</a:t>
            </a:r>
            <a:endParaRPr lang="en-GB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88" y="877159"/>
            <a:ext cx="1930652" cy="577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5014" y="1206472"/>
            <a:ext cx="53557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1"/>
                </a:solidFill>
              </a:rPr>
              <a:t>Toma</a:t>
            </a:r>
            <a:r>
              <a:rPr lang="en-US" dirty="0">
                <a:solidFill>
                  <a:schemeClr val="tx1"/>
                </a:solidFill>
              </a:rPr>
              <a:t> Sebastian</a:t>
            </a:r>
          </a:p>
          <a:p>
            <a:pPr algn="r"/>
            <a:r>
              <a:rPr lang="en-US" i="1" dirty="0">
                <a:solidFill>
                  <a:schemeClr val="tx1"/>
                </a:solidFill>
              </a:rPr>
              <a:t>NIPNE-HH, </a:t>
            </a:r>
            <a:r>
              <a:rPr lang="en-US" i="1" dirty="0" err="1">
                <a:solidFill>
                  <a:schemeClr val="tx1"/>
                </a:solidFill>
              </a:rPr>
              <a:t>Mǎgurele</a:t>
            </a:r>
            <a:r>
              <a:rPr lang="en-US" i="1" dirty="0">
                <a:solidFill>
                  <a:schemeClr val="tx1"/>
                </a:solidFill>
              </a:rPr>
              <a:t>, Romania</a:t>
            </a:r>
            <a:endParaRPr lang="en-US" dirty="0">
              <a:solidFill>
                <a:schemeClr val="tx1"/>
              </a:solidFill>
            </a:endParaRPr>
          </a:p>
          <a:p>
            <a:pPr algn="r"/>
            <a:r>
              <a:rPr lang="en-US" i="1" dirty="0">
                <a:solidFill>
                  <a:schemeClr val="tx1"/>
                </a:solidFill>
              </a:rPr>
              <a:t>UPB, Bucharest, Romania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 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Report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Practical Works – RF Measurement Techniques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JUAS 2014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The present report summarizes the practical works performed at CERN, as part of JUAS 2014, Module 2. The chosen topic was RF Engineering – RF Measurement techniques. Two methods were covered – signal inspection using a spectrum analyzer (1) and measurements using a vector analyzer (2).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005" y="1004027"/>
            <a:ext cx="5925787" cy="52062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94566" y="801583"/>
            <a:ext cx="2753096" cy="5908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8" y="2146413"/>
            <a:ext cx="5699796" cy="273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24" y="353683"/>
            <a:ext cx="3703221" cy="636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09" y="1997166"/>
            <a:ext cx="5699796" cy="3072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31924" y="353683"/>
            <a:ext cx="3703221" cy="6367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" y="0"/>
            <a:ext cx="6234542" cy="7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Reports from students</a:t>
            </a:r>
            <a:endParaRPr lang="en-GB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0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EXAMINATIONS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" y="2277385"/>
            <a:ext cx="9905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/>
                </a:solidFill>
                <a:latin typeface="Calibri" pitchFamily="34" charset="0"/>
              </a:rPr>
              <a:t>Course 1: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									</a:t>
            </a:r>
            <a:endParaRPr lang="en-US" sz="2000" u="sng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	* Transverse Beam Dynamics					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* Longitudinal Beam Dynamics				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* Synchrotron Radiations						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The remaining 2 exams are announced the week 4 (week before the exams)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" y="735230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Each student who get an average mark of 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</a:rPr>
              <a:t>10/ 20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(or above) could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receive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ECTS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credits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recognized by the partner Universities.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" y="4409189"/>
            <a:ext cx="9905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/>
                </a:solidFill>
                <a:latin typeface="Calibri" pitchFamily="34" charset="0"/>
              </a:rPr>
              <a:t>Course 2: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* RF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* Magnets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* Beam Instrumentation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The remaining 2 exams are announced the week 9 (week before the exams)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372" y="1629290"/>
            <a:ext cx="465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There are 5 topics, each of them lasts 1.5 hour:</a:t>
            </a:r>
          </a:p>
        </p:txBody>
      </p:sp>
    </p:spTree>
    <p:extLst>
      <p:ext uri="{BB962C8B-B14F-4D97-AF65-F5344CB8AC3E}">
        <p14:creationId xmlns:p14="http://schemas.microsoft.com/office/powerpoint/2010/main" val="2916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ern.ch\dfs\Users\r\rinolfi\Desktop\visuel-c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08" y="1493873"/>
            <a:ext cx="7045949" cy="221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57154" y="16545"/>
            <a:ext cx="45418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Bâtiment Mont </a:t>
            </a:r>
            <a:r>
              <a:rPr lang="fr-FR" dirty="0" smtClean="0">
                <a:solidFill>
                  <a:schemeClr val="tx1"/>
                </a:solidFill>
              </a:rPr>
              <a:t>Blanc 1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61 rue Antoine </a:t>
            </a:r>
            <a:r>
              <a:rPr lang="fr-FR" dirty="0" err="1">
                <a:solidFill>
                  <a:schemeClr val="tx1"/>
                </a:solidFill>
              </a:rPr>
              <a:t>Redier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fr-FR" dirty="0" err="1">
                <a:solidFill>
                  <a:schemeClr val="tx1"/>
                </a:solidFill>
              </a:rPr>
              <a:t>Archamps</a:t>
            </a:r>
            <a:r>
              <a:rPr lang="fr-FR" dirty="0">
                <a:solidFill>
                  <a:schemeClr val="tx1"/>
                </a:solidFill>
              </a:rPr>
              <a:t> Technopole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F-74166 Saint-Julien-en-Genevois Cedex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Tél: </a:t>
            </a:r>
            <a:r>
              <a:rPr lang="fr-FR" dirty="0" smtClean="0">
                <a:solidFill>
                  <a:schemeClr val="tx1"/>
                </a:solidFill>
              </a:rPr>
              <a:t> 04 56 44 81 40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\\cern.ch\dfs\Users\r\rinolfi\Desktop\JUAS_2014\Logos\ESI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1330" cy="14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ESI\Mes documents\COMUNICATION\Bibliothèque d'Images\Logo\Logo CG\CG74 quadri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22"/>
          <a:stretch/>
        </p:blipFill>
        <p:spPr bwMode="auto">
          <a:xfrm>
            <a:off x="463139" y="3887427"/>
            <a:ext cx="2541318" cy="15553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890" y="5569527"/>
            <a:ext cx="4212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“</a:t>
            </a:r>
            <a:r>
              <a:rPr lang="fr-FR" dirty="0" smtClean="0">
                <a:solidFill>
                  <a:schemeClr val="tx1"/>
                </a:solidFill>
              </a:rPr>
              <a:t>Conseil Général de Haute Savoie</a:t>
            </a:r>
            <a:r>
              <a:rPr lang="en-US" dirty="0" smtClean="0">
                <a:solidFill>
                  <a:schemeClr val="tx1"/>
                </a:solidFill>
              </a:rPr>
              <a:t>” provides financial support to ESI which organizes JUAS </a:t>
            </a:r>
          </a:p>
        </p:txBody>
      </p:sp>
      <p:pic>
        <p:nvPicPr>
          <p:cNvPr id="8" name="Image 2" descr="Description : LOGOS AT D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5769" y="4108450"/>
            <a:ext cx="4389441" cy="101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65864" y="5584573"/>
            <a:ext cx="4940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“Archamps </a:t>
            </a:r>
            <a:r>
              <a:rPr lang="en-US" dirty="0" err="1" smtClean="0">
                <a:solidFill>
                  <a:schemeClr val="tx1"/>
                </a:solidFill>
              </a:rPr>
              <a:t>Technopole</a:t>
            </a:r>
            <a:r>
              <a:rPr lang="en-US" dirty="0" smtClean="0">
                <a:solidFill>
                  <a:schemeClr val="tx1"/>
                </a:solidFill>
              </a:rPr>
              <a:t>” provides ESI with facilities for the organization of the school including amphitheaters and computing room</a:t>
            </a:r>
          </a:p>
        </p:txBody>
      </p:sp>
    </p:spTree>
    <p:extLst>
      <p:ext uri="{BB962C8B-B14F-4D97-AF65-F5344CB8AC3E}">
        <p14:creationId xmlns:p14="http://schemas.microsoft.com/office/powerpoint/2010/main" val="14762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34109" y="1045031"/>
            <a:ext cx="4572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JUAS certificate of examination </a:t>
            </a:r>
          </a:p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for Course 1</a:t>
            </a:r>
            <a:endParaRPr lang="en-US" sz="36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2184" y="3855970"/>
            <a:ext cx="439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The certificate for Course 2 is similar to this one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629" y="83127"/>
            <a:ext cx="5195480" cy="6685808"/>
            <a:chOff x="38629" y="83127"/>
            <a:chExt cx="5195480" cy="66858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73"/>
            <a:stretch/>
          </p:blipFill>
          <p:spPr bwMode="auto">
            <a:xfrm>
              <a:off x="38629" y="83127"/>
              <a:ext cx="5195480" cy="6685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769226" y="3505316"/>
              <a:ext cx="179046" cy="147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70923" y="3744400"/>
              <a:ext cx="143237" cy="147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5110" y="83127"/>
            <a:ext cx="5021280" cy="6685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5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6840" y="1021279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Another JUAS certificate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804727"/>
              </p:ext>
            </p:extLst>
          </p:nvPr>
        </p:nvGraphicFramePr>
        <p:xfrm>
          <a:off x="249464" y="-14196"/>
          <a:ext cx="4857376" cy="6872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" name="Acrobat Document" r:id="rId3" imgW="5667300" imgH="8019870" progId="AcroExch.Document.11">
                  <p:embed/>
                </p:oleObj>
              </mc:Choice>
              <mc:Fallback>
                <p:oleObj name="Acrobat Document" r:id="rId3" imgW="5667300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464" y="-14196"/>
                        <a:ext cx="4857376" cy="6872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85110" y="83127"/>
            <a:ext cx="5021280" cy="6685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ern.ch\dfs\Users\r\rinolfi\Desktop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4" y="664057"/>
            <a:ext cx="8023308" cy="614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8809" y="19204"/>
            <a:ext cx="483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3300"/>
                </a:solidFill>
                <a:hlinkClick r:id="rId3"/>
              </a:rPr>
              <a:t>www.cern.ch/juas</a:t>
            </a:r>
            <a:endParaRPr lang="en-US" sz="3200" b="1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6" y="676894"/>
            <a:ext cx="9117730" cy="220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193875"/>
            <a:ext cx="59436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02131" y="4962227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Phil Burrows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GB" dirty="0" err="1">
                <a:solidFill>
                  <a:schemeClr val="tx1"/>
                </a:solidFill>
              </a:rPr>
              <a:t>IoP</a:t>
            </a:r>
            <a:r>
              <a:rPr lang="en-GB" dirty="0">
                <a:solidFill>
                  <a:schemeClr val="tx1"/>
                </a:solidFill>
              </a:rPr>
              <a:t> PAB Group Chair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51224" y="618941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u="sng" dirty="0">
                <a:solidFill>
                  <a:schemeClr val="tx1"/>
                </a:solidFill>
                <a:hlinkClick r:id="rId4"/>
              </a:rPr>
              <a:t>http://tiara.physics.ox.ac.uk/training/index.html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38" y="0"/>
            <a:ext cx="4935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961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7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cceleratingnews.web.cern.ch/acceleratingnews/issue05/Accnews-Tiara-WP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5" y="824056"/>
            <a:ext cx="7942036" cy="566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50234" y="-1"/>
            <a:ext cx="1355766" cy="7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3148" y="6448301"/>
            <a:ext cx="761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</a:rPr>
              <a:t>JUAS provides major training for the 6 first needs </a:t>
            </a:r>
          </a:p>
        </p:txBody>
      </p:sp>
      <p:pic>
        <p:nvPicPr>
          <p:cNvPr id="10" name="Picture 2" descr="D:\TEMP\ESGARD\Acc RandD Sustainability\Administration\TIARA-logo\Tiara 4_8 sans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3969" y="-32348"/>
            <a:ext cx="1873993" cy="936701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3159" y="12131"/>
            <a:ext cx="7306692" cy="68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36" tIns="42768" rIns="85536" bIns="42768"/>
          <a:lstStyle/>
          <a:p>
            <a:pPr algn="ctr">
              <a:lnSpc>
                <a:spcPct val="124000"/>
              </a:lnSpc>
              <a:buClrTx/>
              <a:buSzPct val="4500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</a:pPr>
            <a:r>
              <a:rPr lang="en-GB" sz="3200" b="1" dirty="0" smtClean="0">
                <a:solidFill>
                  <a:srgbClr val="0000FF"/>
                </a:solidFill>
                <a:latin typeface="+mj-lt"/>
              </a:rPr>
              <a:t>TIARA – Survey </a:t>
            </a:r>
            <a:endParaRPr lang="en-GB" sz="3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3811" y="617517"/>
            <a:ext cx="5450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est </a:t>
            </a:r>
            <a:r>
              <a:rPr lang="en-US" sz="1600" dirty="0" smtClean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chemeClr val="tx1"/>
                </a:solidFill>
              </a:rPr>
              <a:t>nfrastructures and </a:t>
            </a:r>
            <a:r>
              <a:rPr lang="en-US" sz="1600" dirty="0" smtClean="0">
                <a:solidFill>
                  <a:srgbClr val="FF0000"/>
                </a:solidFill>
              </a:rPr>
              <a:t>A</a:t>
            </a:r>
            <a:r>
              <a:rPr lang="en-US" sz="1600" dirty="0" smtClean="0">
                <a:solidFill>
                  <a:schemeClr val="tx1"/>
                </a:solidFill>
              </a:rPr>
              <a:t>ccelerator </a:t>
            </a:r>
            <a:r>
              <a:rPr lang="en-US" sz="1600" dirty="0" smtClean="0">
                <a:solidFill>
                  <a:srgbClr val="FF0000"/>
                </a:solidFill>
              </a:rPr>
              <a:t>R</a:t>
            </a:r>
            <a:r>
              <a:rPr lang="en-US" sz="1600" dirty="0" smtClean="0">
                <a:solidFill>
                  <a:schemeClr val="tx1"/>
                </a:solidFill>
              </a:rPr>
              <a:t>esearch </a:t>
            </a:r>
            <a:r>
              <a:rPr lang="en-US" sz="1600" dirty="0" smtClean="0">
                <a:solidFill>
                  <a:srgbClr val="FF0000"/>
                </a:solidFill>
              </a:rPr>
              <a:t>A</a:t>
            </a:r>
            <a:r>
              <a:rPr lang="en-US" sz="1600" dirty="0" smtClean="0">
                <a:solidFill>
                  <a:schemeClr val="tx1"/>
                </a:solidFill>
              </a:rPr>
              <a:t>rea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9"/>
          <a:stretch/>
        </p:blipFill>
        <p:spPr bwMode="auto">
          <a:xfrm>
            <a:off x="4827849" y="2026602"/>
            <a:ext cx="4524498" cy="39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906000" cy="7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1pPr>
            <a:lvl2pPr marL="742950" indent="-28575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2pPr>
            <a:lvl3pPr marL="11430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3pPr>
            <a:lvl4pPr marL="16002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4pPr>
            <a:lvl5pPr marL="20574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9pPr>
          </a:lstStyle>
          <a:p>
            <a:pPr algn="ctr" eaLnBrk="1"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Laboratories supporting JUAS </a:t>
            </a:r>
            <a:endParaRPr lang="en-GB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" name="Picture 2" descr="C:\Documents and Settings\ESI\Mes documents\JUAS\Communication\Logo Partenaires\oPAC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31" y="6003459"/>
            <a:ext cx="1662216" cy="5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 descr="logo_hzb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05" y="4489576"/>
            <a:ext cx="2207244" cy="86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1" b="11330"/>
          <a:stretch>
            <a:fillRect/>
          </a:stretch>
        </p:blipFill>
        <p:spPr bwMode="auto">
          <a:xfrm>
            <a:off x="8074137" y="5954011"/>
            <a:ext cx="1610850" cy="67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desy-logo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1" y="2599772"/>
            <a:ext cx="1040885" cy="110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esrf_logo_11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06" y="2518172"/>
            <a:ext cx="972463" cy="126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GSI_Logo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8" y="4421799"/>
            <a:ext cx="1789733" cy="63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36" y="4595093"/>
            <a:ext cx="1629654" cy="7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PSI-Logo_web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34" y="5853732"/>
            <a:ext cx="1696175" cy="65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8" descr="Infn_Logo.gif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2" y="4295326"/>
            <a:ext cx="1431638" cy="105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29" descr="cern_logo_white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13" y="1131582"/>
            <a:ext cx="1132308" cy="109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30" descr="cnrs-in2p3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06" y="1131582"/>
            <a:ext cx="1540429" cy="8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33" descr="logo cpan-300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/>
          <a:stretch>
            <a:fillRect/>
          </a:stretch>
        </p:blipFill>
        <p:spPr bwMode="auto">
          <a:xfrm>
            <a:off x="7760964" y="1033655"/>
            <a:ext cx="1732753" cy="105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\\cern.ch\dfs\Users\r\rinolfi\Desktop\KI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7" y="5957179"/>
            <a:ext cx="1469195" cy="67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cern.ch\dfs\Users\r\rinolfi\Desktop\CEA_Saclay_logotyp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1" y="1196393"/>
            <a:ext cx="1018256" cy="96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cern.ch\dfs\Users\r\rinolfi\Desktop\ess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39" y="2865820"/>
            <a:ext cx="1001848" cy="100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cern.ch\dfs\Users\r\rinolfi\Desktop\Diamond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86" y="2865821"/>
            <a:ext cx="2069296" cy="584076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166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bergoz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4" y="1337514"/>
            <a:ext cx="2357902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5002" y="0"/>
            <a:ext cx="7992094" cy="7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1pPr>
            <a:lvl2pPr marL="742950" indent="-28575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2pPr>
            <a:lvl3pPr marL="11430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3pPr>
            <a:lvl4pPr marL="16002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4pPr>
            <a:lvl5pPr marL="2057400" indent="-228600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pitchFamily="34" charset="0"/>
                <a:ea typeface="AR PL ShanHeiSun Uni"/>
                <a:cs typeface="AR PL ShanHeiSun Uni"/>
              </a:defRPr>
            </a:lvl9pPr>
          </a:lstStyle>
          <a:p>
            <a:pPr algn="ctr" eaLnBrk="1"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JUAS and private companies</a:t>
            </a:r>
            <a:endParaRPr lang="en-GB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9472" y="1273662"/>
            <a:ext cx="5842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=&gt; provides financial support for 2 JUAS students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=&gt; opens his company for a full day for practical works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7026" y="3327438"/>
            <a:ext cx="9033864" cy="2835089"/>
            <a:chOff x="597026" y="3327438"/>
            <a:chExt cx="9033864" cy="2835089"/>
          </a:xfrm>
        </p:grpSpPr>
        <p:pic>
          <p:nvPicPr>
            <p:cNvPr id="6" name="Picture 2" descr="\\cern.ch\dfs\Users\r\rinolfi\Desktop\cc_Logo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26" y="3327438"/>
              <a:ext cx="2834663" cy="821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Brace 6"/>
            <p:cNvSpPr/>
            <p:nvPr/>
          </p:nvSpPr>
          <p:spPr>
            <a:xfrm>
              <a:off x="3592408" y="3620110"/>
              <a:ext cx="712520" cy="2403305"/>
            </a:xfrm>
            <a:prstGeom prst="rightBrace">
              <a:avLst>
                <a:gd name="adj1" fmla="val 8333"/>
                <a:gd name="adj2" fmla="val 45856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51369" y="4507286"/>
              <a:ext cx="5379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  cover the cost to print RF booklets in color </a:t>
              </a:r>
            </a:p>
          </p:txBody>
        </p:sp>
        <p:pic>
          <p:nvPicPr>
            <p:cNvPr id="9" name="Imag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52" y="5125204"/>
              <a:ext cx="1823864" cy="1037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44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08" y="21629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Touristic excursions for students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26876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ANNECY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290" y="129697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LAUSANNE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5005" y="3909499"/>
            <a:ext cx="80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LYON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8290" y="393412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CHAMONIX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media-cdn.tripadvisor.com/media/photo-s/01/04/20/9c/annecy-franc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2664296" cy="2016224"/>
          </a:xfrm>
          <a:prstGeom prst="rect">
            <a:avLst/>
          </a:prstGeom>
          <a:noFill/>
        </p:spPr>
      </p:pic>
      <p:pic>
        <p:nvPicPr>
          <p:cNvPr id="9" name="Picture 4" descr="http://maximescherrer.files.wordpress.com/2011/12/ly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93583"/>
            <a:ext cx="2664296" cy="2016224"/>
          </a:xfrm>
          <a:prstGeom prst="rect">
            <a:avLst/>
          </a:prstGeom>
          <a:noFill/>
        </p:spPr>
      </p:pic>
      <p:pic>
        <p:nvPicPr>
          <p:cNvPr id="10" name="Picture 6" descr="http://www.cff.ch/content/sbb/fr/desktop/freizeit-ferien/ferien-kurz-trips-schweiz/regionen/lausanne/_jcr_content/contentPar/completeimage/image.spooler.completeimage.553.jpg/1334315724395.jpg"/>
          <p:cNvPicPr>
            <a:picLocks noChangeAspect="1" noChangeArrowheads="1"/>
          </p:cNvPicPr>
          <p:nvPr/>
        </p:nvPicPr>
        <p:blipFill>
          <a:blip r:embed="rId4" cstate="print"/>
          <a:srcRect l="32395" t="305" r="2935"/>
          <a:stretch>
            <a:fillRect/>
          </a:stretch>
        </p:blipFill>
        <p:spPr bwMode="auto">
          <a:xfrm>
            <a:off x="5436096" y="1700808"/>
            <a:ext cx="2671184" cy="2016224"/>
          </a:xfrm>
          <a:prstGeom prst="rect">
            <a:avLst/>
          </a:prstGeom>
          <a:noFill/>
        </p:spPr>
      </p:pic>
      <p:pic>
        <p:nvPicPr>
          <p:cNvPr id="11" name="Picture 8" descr="http://www.linternaute.com/sortir/escapade/photo/chamonix/image/chamonix-291891.jpg"/>
          <p:cNvPicPr>
            <a:picLocks noChangeAspect="1" noChangeArrowheads="1"/>
          </p:cNvPicPr>
          <p:nvPr/>
        </p:nvPicPr>
        <p:blipFill>
          <a:blip r:embed="rId5" cstate="print"/>
          <a:srcRect r="2564"/>
          <a:stretch>
            <a:fillRect/>
          </a:stretch>
        </p:blipFill>
        <p:spPr bwMode="auto">
          <a:xfrm>
            <a:off x="5436096" y="4303459"/>
            <a:ext cx="2664296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5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38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655" y="1757548"/>
            <a:ext cx="35863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Applications are open for the next school in January 2015</a:t>
            </a:r>
          </a:p>
        </p:txBody>
      </p:sp>
    </p:spTree>
    <p:extLst>
      <p:ext uri="{BB962C8B-B14F-4D97-AF65-F5344CB8AC3E}">
        <p14:creationId xmlns:p14="http://schemas.microsoft.com/office/powerpoint/2010/main" val="36047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184" y="103786"/>
            <a:ext cx="839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Calibri" pitchFamily="34" charset="0"/>
              </a:rPr>
              <a:t>JUAS started in 1994 at Archamps - France</a:t>
            </a:r>
            <a:endParaRPr lang="en-US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222" y="1485476"/>
            <a:ext cx="5390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1994 – 2000 : 	</a:t>
            </a:r>
            <a:r>
              <a:rPr lang="en-US" sz="2000" dirty="0" err="1" smtClean="0">
                <a:solidFill>
                  <a:schemeClr val="tx1"/>
                </a:solidFill>
              </a:rPr>
              <a:t>Marcelle</a:t>
            </a:r>
            <a:r>
              <a:rPr lang="en-US" sz="2000" dirty="0" smtClean="0">
                <a:solidFill>
                  <a:schemeClr val="tx1"/>
                </a:solidFill>
              </a:rPr>
              <a:t> Rey-</a:t>
            </a:r>
            <a:r>
              <a:rPr lang="en-US" sz="2000" dirty="0" err="1" smtClean="0">
                <a:solidFill>
                  <a:schemeClr val="tx1"/>
                </a:solidFill>
              </a:rPr>
              <a:t>Campagnolle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2001 – 2005 : 	</a:t>
            </a:r>
            <a:r>
              <a:rPr lang="fr-FR" sz="2000" dirty="0" smtClean="0">
                <a:solidFill>
                  <a:schemeClr val="tx1"/>
                </a:solidFill>
              </a:rPr>
              <a:t>Joël</a:t>
            </a:r>
            <a:r>
              <a:rPr lang="en-US" sz="2000" dirty="0" smtClean="0">
                <a:solidFill>
                  <a:schemeClr val="tx1"/>
                </a:solidFill>
              </a:rPr>
              <a:t> Le Duff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2006 – 2010 : 	François M</a:t>
            </a:r>
            <a:r>
              <a:rPr lang="fr-FR" sz="2000" dirty="0">
                <a:solidFill>
                  <a:schemeClr val="tx1"/>
                </a:solidFill>
              </a:rPr>
              <a:t>é</a:t>
            </a:r>
            <a:r>
              <a:rPr lang="en-US" sz="2000" dirty="0" err="1" smtClean="0">
                <a:solidFill>
                  <a:schemeClr val="tx1"/>
                </a:solidFill>
              </a:rPr>
              <a:t>ot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2011 – 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	: 	Louis Rinolfi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568" y="942293"/>
            <a:ext cx="37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JUAS Directors 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222" y="3986335"/>
            <a:ext cx="37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JUAS lecturers </a:t>
            </a:r>
            <a:r>
              <a:rPr lang="en-US" dirty="0" smtClean="0">
                <a:solidFill>
                  <a:schemeClr val="tx1"/>
                </a:solidFill>
              </a:rPr>
              <a:t>:     122 since 1994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222" y="4693517"/>
            <a:ext cx="506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JUAS students </a:t>
            </a:r>
            <a:r>
              <a:rPr lang="en-US" dirty="0" smtClean="0">
                <a:solidFill>
                  <a:schemeClr val="tx1"/>
                </a:solidFill>
              </a:rPr>
              <a:t>:     more than 800 since 1994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5222" y="5545777"/>
            <a:ext cx="831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JUAS is supervised </a:t>
            </a:r>
            <a:r>
              <a:rPr lang="en-US" dirty="0" smtClean="0">
                <a:solidFill>
                  <a:schemeClr val="tx1"/>
                </a:solidFill>
              </a:rPr>
              <a:t>by 15 European Universities and several Laboratories: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=&gt; </a:t>
            </a:r>
            <a:r>
              <a:rPr lang="en-US" b="1" dirty="0" smtClean="0">
                <a:solidFill>
                  <a:srgbClr val="0000FF"/>
                </a:solidFill>
              </a:rPr>
              <a:t>Advisory Board </a:t>
            </a:r>
            <a:r>
              <a:rPr lang="en-US" dirty="0" smtClean="0">
                <a:solidFill>
                  <a:schemeClr val="tx1"/>
                </a:solidFill>
              </a:rPr>
              <a:t>composed of 26 members </a:t>
            </a:r>
          </a:p>
        </p:txBody>
      </p:sp>
    </p:spTree>
    <p:extLst>
      <p:ext uri="{BB962C8B-B14F-4D97-AF65-F5344CB8AC3E}">
        <p14:creationId xmlns:p14="http://schemas.microsoft.com/office/powerpoint/2010/main" val="40143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0609001_02-A4-at-144-dpi"/>
          <p:cNvPicPr>
            <a:picLocks noChangeAspect="1" noChangeArrowheads="1"/>
          </p:cNvPicPr>
          <p:nvPr/>
        </p:nvPicPr>
        <p:blipFill>
          <a:blip r:embed="rId2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/>
          <a:stretch>
            <a:fillRect/>
          </a:stretch>
        </p:blipFill>
        <p:spPr bwMode="auto">
          <a:xfrm>
            <a:off x="1588" y="0"/>
            <a:ext cx="9906000" cy="6318250"/>
          </a:xfrm>
          <a:prstGeom prst="rect">
            <a:avLst/>
          </a:prstGeom>
          <a:noFill/>
          <a:ln>
            <a:noFill/>
          </a:ln>
          <a:effectLst>
            <a:outerShdw dist="28398" dir="6993903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76" y="5568629"/>
            <a:ext cx="9904412" cy="807523"/>
            <a:chOff x="6497" y="5474525"/>
            <a:chExt cx="9904412" cy="807523"/>
          </a:xfrm>
        </p:grpSpPr>
        <p:sp>
          <p:nvSpPr>
            <p:cNvPr id="4" name="Rectangle 3"/>
            <p:cNvSpPr/>
            <p:nvPr/>
          </p:nvSpPr>
          <p:spPr>
            <a:xfrm>
              <a:off x="6497" y="5474525"/>
              <a:ext cx="9904412" cy="8075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629" y="5647453"/>
              <a:ext cx="9381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Thank you very much for your attention</a:t>
              </a:r>
            </a:p>
          </p:txBody>
        </p:sp>
      </p:grpSp>
      <p:pic>
        <p:nvPicPr>
          <p:cNvPr id="6" name="Image 29" descr="cern_logo_whit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05" y="6376152"/>
            <a:ext cx="520096" cy="50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\\cern.ch\dfs\Users\r\rinolfi\Desktop\JUAS_2014\Logos\ESI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6421173"/>
            <a:ext cx="828097" cy="4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\\cern.ch\dfs\Users\r\rinolfi\Desktop\JUAS_2014\JUAS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4559" r="6203" b="8414"/>
          <a:stretch/>
        </p:blipFill>
        <p:spPr bwMode="auto">
          <a:xfrm>
            <a:off x="8902600" y="6404135"/>
            <a:ext cx="1003400" cy="4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cern.ch\dfs\Users\r\rinolfi\Desktop\EuC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88" y="305761"/>
            <a:ext cx="6716344" cy="114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39102"/>
              </p:ext>
            </p:extLst>
          </p:nvPr>
        </p:nvGraphicFramePr>
        <p:xfrm>
          <a:off x="332507" y="637631"/>
          <a:ext cx="9452760" cy="6163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2804"/>
                <a:gridCol w="945276"/>
                <a:gridCol w="3584680"/>
              </a:tblGrid>
              <a:tr h="32063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Universities</a:t>
                      </a:r>
                      <a:endParaRPr lang="en-US" sz="17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Since</a:t>
                      </a:r>
                      <a:endParaRPr lang="en-US" sz="17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Members of Advisory Board in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2014</a:t>
                      </a:r>
                      <a:endParaRPr lang="en-US" sz="1700" dirty="0"/>
                    </a:p>
                  </a:txBody>
                  <a:tcPr marL="91444" marR="91444" marT="45723" marB="45723"/>
                </a:tc>
              </a:tr>
              <a:tr h="388266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Universit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Joseph Fourier  Grenoble  (UJF)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1994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Jean-Marie De Conto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</a:tr>
              <a:tr h="388266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Technische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Universit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ä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Darmst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ä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dt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1994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Joachim Enders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Karlsruher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Institut fur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Technologie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 (KIT)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1994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Anke-Susanne M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ller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</a:tr>
              <a:tr h="411797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Grenoble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INstitut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Polytechnique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(Grenoble INP)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1994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Elsa Merle-Lucotte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3" marB="45723"/>
                </a:tc>
              </a:tr>
              <a:tr h="41750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Universitat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Autonoma</a:t>
                      </a:r>
                      <a:r>
                        <a:rPr lang="en-US" sz="1800" dirty="0" smtClean="0"/>
                        <a:t> de Barcelona  (UAB)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1994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Antoni Mendez</a:t>
                      </a:r>
                    </a:p>
                  </a:txBody>
                  <a:tcPr marL="91444" marR="91444" marT="45723" marB="45723"/>
                </a:tc>
              </a:tr>
              <a:tr h="394323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Universit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degli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studi</a:t>
                      </a:r>
                      <a:r>
                        <a:rPr lang="en-US" sz="1800" baseline="0" dirty="0" smtClean="0"/>
                        <a:t> di Napoli “Federico II”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1994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Vittorio Vaccaro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Universitat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Polit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è</a:t>
                      </a:r>
                      <a:r>
                        <a:rPr lang="en-US" sz="1800" baseline="0" dirty="0" err="1" smtClean="0"/>
                        <a:t>cnica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Catalunya</a:t>
                      </a:r>
                      <a:r>
                        <a:rPr lang="en-US" sz="1800" baseline="0" dirty="0" smtClean="0"/>
                        <a:t>  (UPC)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1994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Youri</a:t>
                      </a:r>
                      <a:r>
                        <a:rPr lang="en-US" sz="1800" baseline="0" dirty="0" smtClean="0"/>
                        <a:t> Koubychine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</a:tr>
              <a:tr h="364735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Universit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degli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studi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di</a:t>
                      </a:r>
                      <a:r>
                        <a:rPr lang="en-US" sz="1800" dirty="0" smtClean="0"/>
                        <a:t> Roma “La </a:t>
                      </a:r>
                      <a:r>
                        <a:rPr lang="en-US" sz="1800" dirty="0" err="1" smtClean="0"/>
                        <a:t>Sapienza</a:t>
                      </a:r>
                      <a:r>
                        <a:rPr lang="en-US" sz="1800" dirty="0" smtClean="0"/>
                        <a:t>”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1994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Mauro Migliorati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Universit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degli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studi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Genova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2002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Marco Bozzo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</a:tr>
              <a:tr h="36473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Technische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Universit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ät</a:t>
                      </a:r>
                      <a:r>
                        <a:rPr lang="en-US" sz="1800" baseline="0" dirty="0" smtClean="0"/>
                        <a:t> Berlin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2002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Heino</a:t>
                      </a:r>
                      <a:r>
                        <a:rPr lang="en-US" sz="1800" dirty="0" smtClean="0"/>
                        <a:t> Henke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</a:tr>
              <a:tr h="37625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Universitat</a:t>
                      </a:r>
                      <a:r>
                        <a:rPr lang="en-US" sz="1800" dirty="0" smtClean="0"/>
                        <a:t> de</a:t>
                      </a:r>
                      <a:r>
                        <a:rPr lang="en-US" sz="1800" baseline="0" dirty="0" smtClean="0"/>
                        <a:t> Valencia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2002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Angeles </a:t>
                      </a:r>
                      <a:r>
                        <a:rPr lang="en-US" sz="1800" dirty="0" err="1" smtClean="0"/>
                        <a:t>Faus-Golfe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</a:tr>
              <a:tr h="37625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University</a:t>
                      </a:r>
                      <a:r>
                        <a:rPr lang="en-US" sz="1800" baseline="0" dirty="0" smtClean="0"/>
                        <a:t> of Liverpool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2011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marL="0" marR="0" indent="0" algn="ctr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Carsten Welsch</a:t>
                      </a:r>
                    </a:p>
                  </a:txBody>
                  <a:tcPr marL="91444" marR="91444" marT="45723" marB="45723"/>
                </a:tc>
              </a:tr>
              <a:tr h="37625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Universit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r>
                        <a:rPr lang="en-US" sz="1800" dirty="0" smtClean="0"/>
                        <a:t> Paris-</a:t>
                      </a:r>
                      <a:r>
                        <a:rPr lang="en-US" sz="1800" dirty="0" err="1" smtClean="0"/>
                        <a:t>Sud</a:t>
                      </a:r>
                      <a:r>
                        <a:rPr lang="en-US" sz="1800" dirty="0" smtClean="0"/>
                        <a:t>  </a:t>
                      </a:r>
                      <a:r>
                        <a:rPr lang="en-US" sz="1800" dirty="0" err="1" smtClean="0"/>
                        <a:t>Orsay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2012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marL="0" marR="0" indent="0" algn="ctr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Patrick Puzo</a:t>
                      </a:r>
                    </a:p>
                  </a:txBody>
                  <a:tcPr marL="91444" marR="91444" marT="45723" marB="45723"/>
                </a:tc>
              </a:tr>
              <a:tr h="37625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Universit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Rostock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marL="0" marR="0" indent="0" algn="ctr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Ursula van </a:t>
                      </a:r>
                      <a:r>
                        <a:rPr lang="en-US" sz="1800" dirty="0" err="1" smtClean="0"/>
                        <a:t>Rienen</a:t>
                      </a:r>
                      <a:endParaRPr lang="en-US" sz="1800" dirty="0" smtClean="0"/>
                    </a:p>
                  </a:txBody>
                  <a:tcPr marL="91444" marR="91444" marT="45723" marB="45723"/>
                </a:tc>
              </a:tr>
              <a:tr h="37625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University of Oxford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2014</a:t>
                      </a:r>
                      <a:endParaRPr lang="en-US" sz="1800" dirty="0"/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pPr marL="0" marR="0" indent="0" algn="ctr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Andrei Seryi</a:t>
                      </a:r>
                    </a:p>
                  </a:txBody>
                  <a:tcPr marL="91444" marR="91444" marT="45723" marB="45723"/>
                </a:tc>
              </a:tr>
            </a:tbl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5747" y="-11875"/>
            <a:ext cx="874324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2800" b="1" dirty="0" smtClean="0">
                <a:solidFill>
                  <a:srgbClr val="0000FF"/>
                </a:solidFill>
                <a:latin typeface="Calibri" pitchFamily="34" charset="0"/>
              </a:rPr>
              <a:t>15 European </a:t>
            </a:r>
            <a:r>
              <a:rPr lang="en-GB" sz="2800" b="1" dirty="0">
                <a:solidFill>
                  <a:srgbClr val="0000FF"/>
                </a:solidFill>
                <a:latin typeface="Calibri" pitchFamily="34" charset="0"/>
              </a:rPr>
              <a:t>Universities </a:t>
            </a:r>
            <a:r>
              <a:rPr lang="en-GB" sz="2800" b="1" dirty="0" smtClean="0">
                <a:solidFill>
                  <a:srgbClr val="0000FF"/>
                </a:solidFill>
                <a:latin typeface="Calibri" pitchFamily="34" charset="0"/>
              </a:rPr>
              <a:t>partners of JUAS</a:t>
            </a:r>
            <a:endParaRPr lang="en-GB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00324" y="11878"/>
            <a:ext cx="6923315" cy="5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2800" b="1" dirty="0" smtClean="0">
                <a:solidFill>
                  <a:srgbClr val="0000FF"/>
                </a:solidFill>
                <a:latin typeface="Calibri" pitchFamily="34" charset="0"/>
              </a:rPr>
              <a:t>Logos of the 15 European Universities</a:t>
            </a:r>
            <a:endParaRPr lang="en-GB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" name="Picture 2" descr="\\cern.ch\dfs\Users\r\rinolfi\Desktop\Logo univ partenaires JUAS\800px-KIT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88" y="852321"/>
            <a:ext cx="1552225" cy="7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cern.ch\dfs\Users\r\rinolfi\Desktop\Logo univ partenaires JUAS\ceri_minerva with 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79" y="2247808"/>
            <a:ext cx="2250690" cy="7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cern.ch\dfs\Users\r\rinolfi\Desktop\Logo univ partenaires JUAS\federico Naple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57" y="2135886"/>
            <a:ext cx="962932" cy="96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cern.ch\dfs\Users\r\rinolfi\Desktop\Logo univ partenaires JUAS\logo-tu-darmstad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21" y="852321"/>
            <a:ext cx="2066023" cy="86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cern.ch\dfs\Users\r\rinolfi\Desktop\Logo univ partenaires JUAS\tu_berl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33" y="3785174"/>
            <a:ext cx="1126092" cy="84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cern.ch\dfs\Users\r\rinolfi\Desktop\Logo univ partenaires JUAS\ua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2118950"/>
            <a:ext cx="2015973" cy="13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\\cern.ch\dfs\Users\r\rinolfi\Desktop\Logo univ partenaires JUAS\UNI-Logo_Siegel_4c_115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24" y="5888020"/>
            <a:ext cx="2771035" cy="56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\\cern.ch\dfs\Users\r\rinolfi\Desktop\Logo univ partenaires JUAS\uv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36" y="3725797"/>
            <a:ext cx="1029921" cy="13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\\cern.ch\dfs\Users\r\rinolfi\Desktop\Logo univ partenaires JUAS\img_11969582146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38" y="705843"/>
            <a:ext cx="1905803" cy="127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\\cern.ch\dfs\Users\r\rinolfi\Desktop\Logo univ partenaires JUAS\liverpoo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3" y="5937114"/>
            <a:ext cx="2060590" cy="47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\\cern.ch\dfs\Users\r\rinolfi\Desktop\Logo univ partenaires JUAS\logo_PSUD_new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05" y="5496039"/>
            <a:ext cx="1927878" cy="112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cern.ch\dfs\Users\r\rinolfi\Desktop\Logo univ partenaires JUAS\logo_ujf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0" y="753300"/>
            <a:ext cx="1251213" cy="12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\\cern.ch\dfs\Users\r\rinolfi\Desktop\Logo univ partenaires JUAS\Logo_unige_08_intestat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13" y="3912291"/>
            <a:ext cx="1822206" cy="11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\\cern.ch\dfs\Users\r\rinolfi\Desktop\Logo univ partenaires JUAS\logo_UPC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5" b="32388"/>
          <a:stretch/>
        </p:blipFill>
        <p:spPr bwMode="auto">
          <a:xfrm>
            <a:off x="2497623" y="2280743"/>
            <a:ext cx="2651118" cy="62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83259" y="3088030"/>
            <a:ext cx="90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Napoli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5841" y="2811031"/>
            <a:ext cx="1038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Barcelona</a:t>
            </a:r>
          </a:p>
        </p:txBody>
      </p:sp>
      <p:pic>
        <p:nvPicPr>
          <p:cNvPr id="19" name="Picture 2" descr="\\cern.ch\dfs\Users\r\rinolfi\Desktop\JAI-logo-on-white-2-lines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r="39800"/>
          <a:stretch/>
        </p:blipFill>
        <p:spPr bwMode="auto">
          <a:xfrm>
            <a:off x="7981414" y="5635792"/>
            <a:ext cx="1924586" cy="84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770871" y="6408232"/>
            <a:ext cx="90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Oxford</a:t>
            </a:r>
          </a:p>
        </p:txBody>
      </p:sp>
    </p:spTree>
    <p:extLst>
      <p:ext uri="{BB962C8B-B14F-4D97-AF65-F5344CB8AC3E}">
        <p14:creationId xmlns:p14="http://schemas.microsoft.com/office/powerpoint/2010/main" val="2137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74" y="0"/>
            <a:ext cx="6338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0031" y="0"/>
            <a:ext cx="6816437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89" y="0"/>
            <a:ext cx="5584510" cy="680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0031" y="0"/>
            <a:ext cx="6816437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793999"/>
              </p:ext>
            </p:extLst>
          </p:nvPr>
        </p:nvGraphicFramePr>
        <p:xfrm>
          <a:off x="286199" y="768424"/>
          <a:ext cx="9333601" cy="5486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6471"/>
                <a:gridCol w="3397130"/>
              </a:tblGrid>
              <a:tr h="39263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Institutes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Members of Advisory Board</a:t>
                      </a:r>
                      <a:endParaRPr lang="en-US" dirty="0"/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ESI President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Hans Hoffmann</a:t>
                      </a:r>
                      <a:endParaRPr lang="en-US" dirty="0"/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r>
                        <a:rPr lang="en-US" dirty="0" smtClean="0"/>
                        <a:t>ESI administrator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Marie Gauthier</a:t>
                      </a:r>
                      <a:endParaRPr lang="en-US" dirty="0"/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r>
                        <a:rPr lang="en-US" dirty="0" smtClean="0"/>
                        <a:t>JUAS Director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Louis Rinolfi</a:t>
                      </a:r>
                      <a:endParaRPr lang="en-US" dirty="0"/>
                    </a:p>
                  </a:txBody>
                  <a:tcPr/>
                </a:tc>
              </a:tr>
              <a:tr h="467769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JUAS Deputy Director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Elias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r>
                        <a:rPr lang="en-US" dirty="0" err="1" smtClean="0"/>
                        <a:t>tral</a:t>
                      </a:r>
                      <a:endParaRPr lang="en-US" dirty="0" smtClean="0"/>
                    </a:p>
                  </a:txBody>
                  <a:tcPr/>
                </a:tc>
              </a:tr>
              <a:tr h="467769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CAS Director (</a:t>
                      </a:r>
                      <a:r>
                        <a:rPr lang="en-US" i="1" dirty="0" smtClean="0"/>
                        <a:t>CERN Accelerator School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Roger Bailey</a:t>
                      </a:r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r>
                        <a:rPr lang="en-US" dirty="0" smtClean="0"/>
                        <a:t>Oxford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Chris Prior</a:t>
                      </a:r>
                      <a:endParaRPr lang="en-US" dirty="0"/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r>
                        <a:rPr lang="en-US" dirty="0" smtClean="0"/>
                        <a:t>ESRF (</a:t>
                      </a:r>
                      <a:r>
                        <a:rPr lang="en-US" i="1" dirty="0" smtClean="0"/>
                        <a:t>European Synchrotron Radiation Facility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Jean-Luc Revol</a:t>
                      </a:r>
                      <a:endParaRPr lang="en-US" dirty="0"/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PSI  (</a:t>
                      </a:r>
                      <a:r>
                        <a:rPr lang="en-US" i="1" dirty="0" smtClean="0"/>
                        <a:t>Paul </a:t>
                      </a:r>
                      <a:r>
                        <a:rPr lang="en-US" i="1" dirty="0" err="1" smtClean="0"/>
                        <a:t>Scherrer</a:t>
                      </a:r>
                      <a:r>
                        <a:rPr lang="en-US" i="1" dirty="0" smtClean="0"/>
                        <a:t> Institute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Terry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Garvey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GSI  (</a:t>
                      </a:r>
                      <a:r>
                        <a:rPr lang="en-US" i="1" dirty="0" smtClean="0">
                          <a:effectLst/>
                        </a:rPr>
                        <a:t>GSI </a:t>
                      </a:r>
                      <a:r>
                        <a:rPr lang="en-US" i="1" dirty="0" err="1" smtClean="0">
                          <a:effectLst/>
                        </a:rPr>
                        <a:t>Helmholtzzentrum</a:t>
                      </a:r>
                      <a:r>
                        <a:rPr lang="en-US" i="1" dirty="0" smtClean="0">
                          <a:effectLst/>
                        </a:rPr>
                        <a:t> </a:t>
                      </a:r>
                      <a:r>
                        <a:rPr lang="en-US" i="1" dirty="0" err="1" smtClean="0">
                          <a:effectLst/>
                        </a:rPr>
                        <a:t>für</a:t>
                      </a:r>
                      <a:r>
                        <a:rPr lang="en-US" i="1" dirty="0" smtClean="0">
                          <a:effectLst/>
                        </a:rPr>
                        <a:t> </a:t>
                      </a:r>
                      <a:r>
                        <a:rPr lang="en-US" i="1" dirty="0" err="1" smtClean="0">
                          <a:effectLst/>
                        </a:rPr>
                        <a:t>Schwerionenforschung</a:t>
                      </a:r>
                      <a:r>
                        <a:rPr lang="en-US" dirty="0" smtClean="0">
                          <a:effectLst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Peter Forck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DESY (</a:t>
                      </a:r>
                      <a:r>
                        <a:rPr lang="en-US" i="1" dirty="0" err="1" smtClean="0"/>
                        <a:t>Deutsches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Elektronen</a:t>
                      </a:r>
                      <a:r>
                        <a:rPr lang="en-US" i="1" dirty="0" smtClean="0"/>
                        <a:t>-Synchrotron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Winfried Decking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2052">
                <a:tc>
                  <a:txBody>
                    <a:bodyPr/>
                    <a:lstStyle/>
                    <a:p>
                      <a:pPr marL="0" marR="0" indent="0" algn="l" defTabSz="869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BNL (</a:t>
                      </a:r>
                      <a:r>
                        <a:rPr lang="en-US" i="1" dirty="0" smtClean="0"/>
                        <a:t>Brookhaven National Laboratory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François </a:t>
                      </a:r>
                      <a:r>
                        <a:rPr lang="en-US" dirty="0" err="1" smtClean="0"/>
                        <a:t>M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r>
                        <a:rPr lang="en-US" dirty="0" err="1" smtClean="0"/>
                        <a:t>ot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906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36" tIns="42768" rIns="85536" bIns="42768"/>
          <a:lstStyle>
            <a:lvl1pPr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1pPr>
            <a:lvl2pPr marL="742950" indent="-28575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marL="11430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marL="16002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marL="2057400" indent="-228600" eaLnBrk="0"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25146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29718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34290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3886200" indent="-228600" defTabSz="4333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84" charset="0"/>
              <a:tabLst>
                <a:tab pos="0" algn="l"/>
                <a:tab pos="433388" algn="l"/>
                <a:tab pos="868363" algn="l"/>
                <a:tab pos="1303338" algn="l"/>
                <a:tab pos="1736725" algn="l"/>
                <a:tab pos="2171700" algn="l"/>
                <a:tab pos="2606675" algn="l"/>
                <a:tab pos="3041650" algn="l"/>
                <a:tab pos="3475038" algn="l"/>
                <a:tab pos="3910013" algn="l"/>
                <a:tab pos="4344988" algn="l"/>
                <a:tab pos="4778375" algn="l"/>
                <a:tab pos="5213350" algn="l"/>
                <a:tab pos="5648325" algn="l"/>
                <a:tab pos="6083300" algn="l"/>
                <a:tab pos="6516688" algn="l"/>
                <a:tab pos="6951663" algn="l"/>
                <a:tab pos="7386638" algn="l"/>
                <a:tab pos="7820025" algn="l"/>
                <a:tab pos="8255000" algn="l"/>
                <a:tab pos="8689975" algn="l"/>
              </a:tabLst>
              <a:defRPr>
                <a:solidFill>
                  <a:schemeClr val="bg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>
              <a:lnSpc>
                <a:spcPct val="124000"/>
              </a:lnSpc>
              <a:buClrTx/>
              <a:buSzPct val="45000"/>
            </a:pPr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</a:rPr>
              <a:t>11 representatives from Institutes </a:t>
            </a:r>
            <a:endParaRPr lang="en-GB" sz="36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6106</TotalTime>
  <Words>1189</Words>
  <Application>Microsoft Office PowerPoint</Application>
  <PresentationFormat>A4 Paper (210x297 mm)</PresentationFormat>
  <Paragraphs>395</Paragraphs>
  <Slides>40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Thème Office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JUAS 2013 Advisory Board</dc:title>
  <dc:creator>Louis Rinolfi</dc:creator>
  <cp:lastModifiedBy>Louis Rinolfi</cp:lastModifiedBy>
  <cp:revision>971</cp:revision>
  <cp:lastPrinted>1601-01-01T00:00:00Z</cp:lastPrinted>
  <dcterms:created xsi:type="dcterms:W3CDTF">1601-01-01T00:00:00Z</dcterms:created>
  <dcterms:modified xsi:type="dcterms:W3CDTF">2014-09-30T20:44:30Z</dcterms:modified>
</cp:coreProperties>
</file>