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7" r:id="rId2"/>
    <p:sldMasterId id="2147483682" r:id="rId3"/>
    <p:sldMasterId id="2147483733" r:id="rId4"/>
    <p:sldMasterId id="2147483747" r:id="rId5"/>
  </p:sldMasterIdLst>
  <p:notesMasterIdLst>
    <p:notesMasterId r:id="rId22"/>
  </p:notesMasterIdLst>
  <p:sldIdLst>
    <p:sldId id="256" r:id="rId6"/>
    <p:sldId id="273" r:id="rId7"/>
    <p:sldId id="282" r:id="rId8"/>
    <p:sldId id="301" r:id="rId9"/>
    <p:sldId id="303" r:id="rId10"/>
    <p:sldId id="275" r:id="rId11"/>
    <p:sldId id="284" r:id="rId12"/>
    <p:sldId id="300" r:id="rId13"/>
    <p:sldId id="281" r:id="rId14"/>
    <p:sldId id="280" r:id="rId15"/>
    <p:sldId id="297" r:id="rId16"/>
    <p:sldId id="298" r:id="rId17"/>
    <p:sldId id="286" r:id="rId18"/>
    <p:sldId id="302" r:id="rId19"/>
    <p:sldId id="28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ohannatorberntsson:Desktop:Exjobb:Excelbera&#776;kningar:Sammansta&#776;llning%20av%20bera&#776;kningsbar%20data%20-%20utkast%20till%20grafer%20att%20analyser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Electricity consumption</a:t>
            </a:r>
            <a:r>
              <a:rPr lang="en-US" baseline="0"/>
              <a:t> (GWh)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presentation'!$C$6:$N$6</c:f>
              <c:numCache>
                <c:formatCode>General</c:formatCode>
                <c:ptCount val="12"/>
                <c:pt idx="0">
                  <c:v>125</c:v>
                </c:pt>
                <c:pt idx="1">
                  <c:v>64</c:v>
                </c:pt>
                <c:pt idx="2">
                  <c:v>70</c:v>
                </c:pt>
                <c:pt idx="3">
                  <c:v>4.1749999999999998</c:v>
                </c:pt>
                <c:pt idx="4">
                  <c:v>25</c:v>
                </c:pt>
                <c:pt idx="5">
                  <c:v>20</c:v>
                </c:pt>
                <c:pt idx="6">
                  <c:v>60</c:v>
                </c:pt>
                <c:pt idx="7">
                  <c:v>1220</c:v>
                </c:pt>
                <c:pt idx="8">
                  <c:v>36.768000000000001</c:v>
                </c:pt>
                <c:pt idx="9">
                  <c:v>150</c:v>
                </c:pt>
                <c:pt idx="10">
                  <c:v>270</c:v>
                </c:pt>
                <c:pt idx="11">
                  <c:v>65.624999999999986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17312"/>
        <c:axId val="119058816"/>
      </c:barChart>
      <c:catAx>
        <c:axId val="8071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058816"/>
        <c:crosses val="autoZero"/>
        <c:auto val="1"/>
        <c:lblAlgn val="ctr"/>
        <c:lblOffset val="100"/>
        <c:noMultiLvlLbl val="0"/>
      </c:catAx>
      <c:valAx>
        <c:axId val="119058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GWh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17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Thermal energy generated from electricity (%)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'grafer till presentation'!$C$1:$N$1</c:f>
              <c:strCache>
                <c:ptCount val="12"/>
                <c:pt idx="0">
                  <c:v>1.PSI</c:v>
                </c:pt>
                <c:pt idx="1">
                  <c:v>2.ESRF</c:v>
                </c:pt>
                <c:pt idx="2">
                  <c:v>3.ISIS</c:v>
                </c:pt>
                <c:pt idx="3">
                  <c:v>4.KVI</c:v>
                </c:pt>
                <c:pt idx="4">
                  <c:v>5.INFN</c:v>
                </c:pt>
                <c:pt idx="5">
                  <c:v>6.ALBA</c:v>
                </c:pt>
                <c:pt idx="6">
                  <c:v>7.GSI</c:v>
                </c:pt>
                <c:pt idx="7">
                  <c:v>8.CERN</c:v>
                </c:pt>
                <c:pt idx="8">
                  <c:v>9.SOLEIL</c:v>
                </c:pt>
                <c:pt idx="9">
                  <c:v>10.DESY</c:v>
                </c:pt>
                <c:pt idx="10">
                  <c:v>11.ESS</c:v>
                </c:pt>
                <c:pt idx="11">
                  <c:v>12.MAX IV</c:v>
                </c:pt>
              </c:strCache>
            </c:strRef>
          </c:cat>
          <c:val>
            <c:numRef>
              <c:f>'grafer till presentation'!$C$17:$N$17</c:f>
              <c:numCache>
                <c:formatCode>General</c:formatCode>
                <c:ptCount val="12"/>
                <c:pt idx="0">
                  <c:v>84.8</c:v>
                </c:pt>
                <c:pt idx="1">
                  <c:v>93.75</c:v>
                </c:pt>
                <c:pt idx="2">
                  <c:v>100</c:v>
                </c:pt>
                <c:pt idx="3">
                  <c:v>71.856287425149702</c:v>
                </c:pt>
                <c:pt idx="4">
                  <c:v>52</c:v>
                </c:pt>
                <c:pt idx="5">
                  <c:v>90</c:v>
                </c:pt>
                <c:pt idx="6">
                  <c:v>100</c:v>
                </c:pt>
                <c:pt idx="7">
                  <c:v>81.967213114754102</c:v>
                </c:pt>
                <c:pt idx="8">
                  <c:v>27.197563098346389</c:v>
                </c:pt>
                <c:pt idx="9">
                  <c:v>40</c:v>
                </c:pt>
                <c:pt idx="10">
                  <c:v>113.7037037037037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685888"/>
        <c:axId val="161687424"/>
      </c:barChart>
      <c:catAx>
        <c:axId val="16168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1687424"/>
        <c:crosses val="autoZero"/>
        <c:auto val="1"/>
        <c:lblAlgn val="ctr"/>
        <c:lblOffset val="100"/>
        <c:noMultiLvlLbl val="0"/>
      </c:catAx>
      <c:valAx>
        <c:axId val="16168742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1685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01/10/2014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1AB4BA-718E-4756-8578-5C1F5FB4BA12}" type="datetime4">
              <a:rPr lang="de-DE" smtClean="0">
                <a:solidFill>
                  <a:prstClr val="black"/>
                </a:solidFill>
              </a:rPr>
              <a:pPr>
                <a:defRPr/>
              </a:pPr>
              <a:t>1. Oktober 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|  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|  </a:t>
            </a:r>
            <a:fld id="{141D9454-91CA-4042-B2C7-B7ED068BF47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1AB4BA-718E-4756-8578-5C1F5FB4BA12}" type="datetime4">
              <a:rPr lang="de-DE" smtClean="0">
                <a:solidFill>
                  <a:prstClr val="black"/>
                </a:solidFill>
              </a:rPr>
              <a:pPr>
                <a:defRPr/>
              </a:pPr>
              <a:t>1. Oktober 2014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|  </a:t>
            </a: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|  </a:t>
            </a:r>
            <a:fld id="{141D9454-91CA-4042-B2C7-B7ED068BF47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66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11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12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93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EDF-ECCE-B241-854F-2C536B15067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10" y="26066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9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52E6-89DC-E640-8837-530EC56A362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0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8AC13-4116-874D-9F14-1B79D513389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6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B90BE-565E-A34B-98CF-80C82C3C927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11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12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93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0070C0">
                    <a:lumMod val="75000"/>
                  </a:srgbClr>
                </a:solidFill>
              </a:rPr>
              <a:t>EuCARD-2 is co-funded by the partners and the European Commission under Capacities 7th Framework Programme, Grant Agreement 312453</a:t>
            </a:r>
            <a:endParaRPr lang="en-US" dirty="0">
              <a:solidFill>
                <a:srgbClr val="0070C0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60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88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64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28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9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139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94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57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76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07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86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B1BD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B1BD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0825" y="196862"/>
            <a:ext cx="8642350" cy="144463"/>
          </a:xfrm>
          <a:prstGeom prst="rect">
            <a:avLst/>
          </a:prstGeom>
          <a:solidFill>
            <a:srgbClr val="B1BD00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511200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252413" y="63576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50831" y="360375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50831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20"/>
          <p:cNvSpPr>
            <a:spLocks noChangeShapeType="1"/>
          </p:cNvSpPr>
          <p:nvPr userDrawn="1"/>
        </p:nvSpPr>
        <p:spPr bwMode="auto">
          <a:xfrm>
            <a:off x="252413" y="245745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81" y="1755972"/>
            <a:ext cx="6734175" cy="637978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8781" y="473669"/>
            <a:ext cx="6734175" cy="1144741"/>
          </a:xfrm>
        </p:spPr>
        <p:txBody>
          <a:bodyPr anchor="t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Hier steht der Titel der Präsentation</a:t>
            </a:r>
            <a:endParaRPr lang="de-DE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37325"/>
            <a:ext cx="720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FF8FABF3-CE4F-4603-837F-CF8A46228508}" type="datetimeFigureOut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01DE8A5-01AE-404B-BF37-54FD5D5538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2" name="Picture 2" descr="Z:\Verwaltung\Vorlagen\Logo E5\E5_logo_mit_Text_schmaler Rand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57" y="6384227"/>
            <a:ext cx="1304311" cy="4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6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31" y="1592263"/>
            <a:ext cx="8640763" cy="4687156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37325"/>
            <a:ext cx="720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FF8FABF3-CE4F-4603-837F-CF8A46228508}" type="datetimeFigureOut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01DE8A5-01AE-404B-BF37-54FD5D5538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8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0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592263"/>
            <a:ext cx="424338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9" y="1592263"/>
            <a:ext cx="424497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2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4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8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1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4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7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2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90" y="488962"/>
            <a:ext cx="2159000" cy="5603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31" y="488962"/>
            <a:ext cx="6329363" cy="5603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7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592263"/>
            <a:ext cx="4243388" cy="45005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9" y="1592275"/>
            <a:ext cx="4244975" cy="21732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9" y="3917962"/>
            <a:ext cx="4244975" cy="21748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77050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31" y="1592263"/>
            <a:ext cx="8640763" cy="4500562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5" y="6437325"/>
            <a:ext cx="7200900" cy="2317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>
                <a:solidFill>
                  <a:prstClr val="black"/>
                </a:solidFill>
              </a:rPr>
              <a:t>&lt;Art der Arbeit&gt;  |  </a:t>
            </a:r>
            <a:fld id="{7B87FE3E-B989-45A6-96B9-157D26EE752F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&lt;eigener Name&gt;  |  Folie </a:t>
            </a:r>
            <a:fld id="{17C17374-AB38-4E3A-8624-AE8A38F970B8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5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208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64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222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273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53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755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3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72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27464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0C5FE24C-38D4-4870-9101-EB9E441BC23C}" type="datetimeFigureOut">
              <a:rPr lang="en-GB" smtClean="0">
                <a:solidFill>
                  <a:prstClr val="black"/>
                </a:solidFill>
              </a:rPr>
              <a:pPr/>
              <a:t>01/10/2014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19A1344-C9B1-4166-9A12-84679BD6898B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81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1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28E8-DFF4-8E43-9EC1-A0EDF26E80C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2014-10-01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1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0070C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70C0">
                  <a:tint val="75000"/>
                </a:srgbClr>
              </a:solidFill>
            </a:endParaRPr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12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877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31" y="1592263"/>
            <a:ext cx="8640763" cy="467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37325"/>
            <a:ext cx="72009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dirty="0" smtClean="0">
                <a:solidFill>
                  <a:prstClr val="black"/>
                </a:solidFill>
                <a:cs typeface="Arial" charset="0"/>
              </a:rPr>
              <a:t>&lt;Art der Arbeit&gt;  |  </a:t>
            </a:r>
            <a:fld id="{FF8FABF3-CE4F-4603-837F-CF8A46228508}" type="datetimeFigureOut">
              <a:rPr lang="de-DE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  <a:cs typeface="Arial" charset="0"/>
              </a:rPr>
              <a:t>  |  &lt;eigener Name&gt;  |  Folie </a:t>
            </a:r>
            <a:fld id="{101DE8A5-01AE-404B-BF37-54FD5D553843}" type="slidenum">
              <a:rPr lang="de-DE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62"/>
            <a:ext cx="8642350" cy="144463"/>
          </a:xfrm>
          <a:prstGeom prst="rect">
            <a:avLst/>
          </a:prstGeom>
          <a:solidFill>
            <a:srgbClr val="B1BD00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31" name="Picture 9" descr="tud_logo"/>
          <p:cNvPicPr>
            <a:picLocks noChangeAspect="1" noChangeArrowheads="1"/>
          </p:cNvPicPr>
          <p:nvPr/>
        </p:nvPicPr>
        <p:blipFill>
          <a:blip r:embed="rId15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31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52413" y="6357600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31" y="366725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Z:\Verwaltung\Vorlagen\Logo E5\E5_logo_mit_Text_schmaler Ra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57" y="6384227"/>
            <a:ext cx="1304311" cy="43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7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82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538163" indent="-1873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717550" indent="-17303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9080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IC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9"/>
          <a:stretch>
            <a:fillRect/>
          </a:stretch>
        </p:blipFill>
        <p:spPr bwMode="auto">
          <a:xfrm>
            <a:off x="21220" y="70388"/>
            <a:ext cx="373846" cy="42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221" y="6474023"/>
            <a:ext cx="3636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 smtClean="0">
                <a:solidFill>
                  <a:prstClr val="black"/>
                </a:solidFill>
              </a:rPr>
              <a:t>EnEfficient</a:t>
            </a:r>
            <a:r>
              <a:rPr lang="en-GB" sz="1400" dirty="0" smtClean="0">
                <a:solidFill>
                  <a:prstClr val="black"/>
                </a:solidFill>
              </a:rPr>
              <a:t> RF Sources Workshop. June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7924800" y="6477000"/>
            <a:ext cx="1212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smtClean="0">
                <a:solidFill>
                  <a:prstClr val="black"/>
                </a:solidFill>
              </a:rPr>
              <a:t>I. Syratchev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7" y="92489"/>
            <a:ext cx="736974" cy="32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22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mailto:jutta.hanson@e5.tu-darmstadt.d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jpeg"/><Relationship Id="rId11" Type="http://schemas.openxmlformats.org/officeDocument/2006/relationships/hyperlink" Target="mailto:christina.mahler@e5.tu-darmstadt.de" TargetMode="External"/><Relationship Id="rId5" Type="http://schemas.microsoft.com/office/2007/relationships/hdphoto" Target="../media/hdphoto1.wdp"/><Relationship Id="rId15" Type="http://schemas.openxmlformats.org/officeDocument/2006/relationships/hyperlink" Target="mailto:henning.zimmer@e5.tu-darmstadt.de" TargetMode="External"/><Relationship Id="rId10" Type="http://schemas.microsoft.com/office/2007/relationships/hdphoto" Target="../media/hdphoto3.wdp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hyperlink" Target="mailto:damian.batorowicz@e5.tu-darmstadt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i.ch/eneffici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8426"/>
            <a:ext cx="6096000" cy="310557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99592" y="1371601"/>
            <a:ext cx="6851104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/>
              <a:t>Energy efficiency of particle accelerators – </a:t>
            </a:r>
            <a:endParaRPr lang="en-US" sz="2400" dirty="0" smtClean="0"/>
          </a:p>
          <a:p>
            <a:pPr algn="l"/>
            <a:r>
              <a:rPr lang="en-US" sz="2400" dirty="0" smtClean="0"/>
              <a:t>a </a:t>
            </a:r>
            <a:r>
              <a:rPr lang="en-US" sz="2400" dirty="0"/>
              <a:t>network in the European program EUCARD-2</a:t>
            </a:r>
            <a:endParaRPr lang="de-CH" sz="2400" dirty="0"/>
          </a:p>
          <a:p>
            <a:pPr algn="r"/>
            <a:r>
              <a:rPr lang="en-US" sz="2400" dirty="0" err="1" smtClean="0">
                <a:solidFill>
                  <a:prstClr val="black"/>
                </a:solidFill>
              </a:rPr>
              <a:t>M.Seidel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dirty="0" smtClean="0">
                <a:solidFill>
                  <a:prstClr val="black"/>
                </a:solidFill>
              </a:rPr>
              <a:t>PSI</a:t>
            </a:r>
            <a:endParaRPr lang="en-US" sz="2400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57200" y="5638800"/>
            <a:ext cx="8229600" cy="423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Universities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meet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Laboratories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ULA2014), Frankfurt, Sep 30 – Oct 1, 2014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Universities meet Laborato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769" y="457200"/>
            <a:ext cx="3838575" cy="65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Survey: Energy Consumption &amp; Heat</a:t>
            </a:r>
            <a:endParaRPr lang="en-US" dirty="0"/>
          </a:p>
        </p:txBody>
      </p:sp>
      <p:pic>
        <p:nvPicPr>
          <p:cNvPr id="7" name="Picture 6" descr="Screen Shot 2014-04-10 at 11.0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929487"/>
            <a:ext cx="1763688" cy="910876"/>
          </a:xfrm>
          <a:prstGeom prst="rect">
            <a:avLst/>
          </a:prstGeom>
        </p:spPr>
      </p:pic>
      <p:pic>
        <p:nvPicPr>
          <p:cNvPr id="8" name="Picture 7" descr="MAX I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1547664" cy="641428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85339"/>
              </p:ext>
            </p:extLst>
          </p:nvPr>
        </p:nvGraphicFramePr>
        <p:xfrm>
          <a:off x="395536" y="1916832"/>
          <a:ext cx="41764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23772"/>
              </p:ext>
            </p:extLst>
          </p:nvPr>
        </p:nvGraphicFramePr>
        <p:xfrm>
          <a:off x="4716016" y="1916832"/>
          <a:ext cx="42119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6200" y="148230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>
                <a:solidFill>
                  <a:srgbClr val="C00000"/>
                </a:solidFill>
              </a:rPr>
              <a:t>J.Torberntsson</a:t>
            </a:r>
            <a:r>
              <a:rPr lang="de-DE" sz="2400" b="1" dirty="0">
                <a:solidFill>
                  <a:srgbClr val="C00000"/>
                </a:solidFill>
              </a:rPr>
              <a:t>, </a:t>
            </a:r>
            <a:r>
              <a:rPr lang="de-DE" sz="2400" b="1" dirty="0" smtClean="0">
                <a:solidFill>
                  <a:srgbClr val="C00000"/>
                </a:solidFill>
              </a:rPr>
              <a:t>ESS</a:t>
            </a:r>
            <a:endParaRPr lang="de-C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 smtClean="0"/>
              <a:t>Collaboration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Institute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>„</a:t>
            </a:r>
            <a:r>
              <a:rPr lang="de-DE" sz="2400" dirty="0" err="1" smtClean="0"/>
              <a:t>Electrical</a:t>
            </a:r>
            <a:r>
              <a:rPr lang="de-DE" sz="2400" dirty="0" smtClean="0"/>
              <a:t> Power Systems“ </a:t>
            </a:r>
            <a:r>
              <a:rPr lang="de-DE" sz="2400" dirty="0" err="1" smtClean="0"/>
              <a:t>of</a:t>
            </a:r>
            <a:r>
              <a:rPr lang="de-DE" sz="2400" dirty="0" smtClean="0"/>
              <a:t> TUD</a:t>
            </a:r>
            <a:endParaRPr lang="de-DE" sz="2400" b="0" dirty="0"/>
          </a:p>
        </p:txBody>
      </p:sp>
      <p:pic>
        <p:nvPicPr>
          <p:cNvPr id="6" name="Picture 2" descr="Z:\Verwaltung\Vorlagen\Logo E5\E5_logo_mit_Text_schmaler Rand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1523710"/>
            <a:ext cx="1694450" cy="5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prstClr val="black"/>
                </a:solidFill>
              </a:rPr>
              <a:t>Collaboration</a:t>
            </a:r>
            <a:r>
              <a:rPr lang="de-DE" dirty="0" smtClean="0">
                <a:solidFill>
                  <a:prstClr val="black"/>
                </a:solidFill>
              </a:rPr>
              <a:t> GSI Fair </a:t>
            </a:r>
            <a:r>
              <a:rPr lang="de-DE" dirty="0" err="1" smtClean="0">
                <a:solidFill>
                  <a:prstClr val="black"/>
                </a:solidFill>
              </a:rPr>
              <a:t>and</a:t>
            </a:r>
            <a:r>
              <a:rPr lang="de-DE" dirty="0" smtClean="0">
                <a:solidFill>
                  <a:prstClr val="black"/>
                </a:solidFill>
              </a:rPr>
              <a:t> TUD |  </a:t>
            </a:r>
            <a:fld id="{E4691518-AAA0-43C6-8FC2-71B6FEC135FA}" type="datetime1">
              <a:rPr lang="de-DE" smtClean="0">
                <a:solidFill>
                  <a:prstClr val="black"/>
                </a:solidFill>
              </a:rPr>
              <a:pPr>
                <a:defRPr/>
              </a:pPr>
              <a:t>01.10.2014</a:t>
            </a:fld>
            <a:r>
              <a:rPr lang="de-DE" dirty="0" smtClean="0">
                <a:solidFill>
                  <a:prstClr val="black"/>
                </a:solidFill>
              </a:rPr>
              <a:t>  |  Prof. J. Hanson |  Folie </a:t>
            </a:r>
            <a:fld id="{101DE8A5-01AE-404B-BF37-54FD5D553843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www.e5.tu-darmstadt.de/media/e5/mitarbeiter_bilder/Hanson_255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36975"/>
            <a:ext cx="662400" cy="9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5.tu-darmstadt.de/media/e5/mitarbeiter_bilder/Batorowicz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" y="3337221"/>
            <a:ext cx="662400" cy="9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5.tu-darmstadt.de/media/e5/mitarbeiter_bilder/Zimm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8" y="4337479"/>
            <a:ext cx="661458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5.tu-darmstadt.de/media/e5/mitarbeiter_bilder/Mahler%7E1_255x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1" r="6078"/>
          <a:stretch/>
        </p:blipFill>
        <p:spPr bwMode="auto">
          <a:xfrm>
            <a:off x="249502" y="5336299"/>
            <a:ext cx="661929" cy="9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38229" y="5533016"/>
            <a:ext cx="509587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Christina Mahler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  <a:hlinkClick r:id="rId11"/>
              </a:rPr>
              <a:t>christina.mahler@e5.tu-darmstadt.de</a:t>
            </a: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Control </a:t>
            </a:r>
            <a:r>
              <a:rPr lang="de-DE" sz="1100" b="1" dirty="0" err="1" smtClean="0">
                <a:solidFill>
                  <a:prstClr val="black"/>
                </a:solidFill>
                <a:cs typeface="Arial" charset="0"/>
              </a:rPr>
              <a:t>Strategies</a:t>
            </a: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cs typeface="Arial" charset="0"/>
              </a:rPr>
              <a:t>for</a:t>
            </a: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 Power Systems</a:t>
            </a:r>
            <a:endParaRPr lang="de-DE" sz="11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2" name="Picture 2" descr="http://web-docs.gsi.de/~istrasik/files/images/FAIR%40GSI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551732"/>
            <a:ext cx="2060580" cy="5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781681" y="2924187"/>
            <a:ext cx="3124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cs typeface="Arial" charset="0"/>
              </a:rPr>
              <a:t>Analyses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cs typeface="Arial" charset="0"/>
              </a:rPr>
              <a:t>energy consumption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for accelerators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to determine energy efficiency and associated potential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400" b="1" dirty="0" smtClean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cs typeface="Arial" charset="0"/>
              </a:rPr>
              <a:t>Analyses of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prstClr val="black"/>
                </a:solidFill>
                <a:cs typeface="Arial" charset="0"/>
              </a:rPr>
              <a:t>power quality problems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in the electrical network</a:t>
            </a:r>
            <a:endParaRPr lang="en-GB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43206" y="1542710"/>
            <a:ext cx="303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Collaboration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in </a:t>
            </a: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projects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with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focus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on </a:t>
            </a: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energy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400" dirty="0" err="1" smtClean="0">
                <a:solidFill>
                  <a:prstClr val="black"/>
                </a:solidFill>
                <a:cs typeface="Arial" charset="0"/>
              </a:rPr>
              <a:t>efficiency</a:t>
            </a:r>
            <a:r>
              <a:rPr lang="de-DE" sz="1400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de-DE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38229" y="2449067"/>
            <a:ext cx="509587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err="1" smtClean="0">
                <a:solidFill>
                  <a:prstClr val="black"/>
                </a:solidFill>
                <a:cs typeface="Arial" charset="0"/>
              </a:rPr>
              <a:t>Prof.</a:t>
            </a:r>
            <a:r>
              <a:rPr lang="en-GB" sz="1100" dirty="0" smtClean="0">
                <a:solidFill>
                  <a:prstClr val="black"/>
                </a:solidFill>
                <a:cs typeface="Arial" charset="0"/>
              </a:rPr>
              <a:t> Dr.-Ing. Jutta Hanson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prstClr val="black"/>
                </a:solidFill>
                <a:cs typeface="Arial" charset="0"/>
                <a:hlinkClick r:id="rId13"/>
              </a:rPr>
              <a:t>jutta.hanson@e5.tu-darmstadt.de</a:t>
            </a:r>
            <a:r>
              <a:rPr lang="en-GB" sz="11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prstClr val="black"/>
                </a:solidFill>
                <a:cs typeface="Arial" charset="0"/>
              </a:rPr>
              <a:t>Head of Department Electrical Power Supply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prstClr val="black"/>
                </a:solidFill>
                <a:cs typeface="Arial" charset="0"/>
              </a:rPr>
              <a:t>with Integration of Renewable Energies</a:t>
            </a:r>
            <a:endParaRPr lang="en-GB" sz="11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38229" y="3533938"/>
            <a:ext cx="509587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prstClr val="black"/>
                </a:solidFill>
                <a:cs typeface="Arial" charset="0"/>
              </a:rPr>
              <a:t>Damian Batorowicz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 smtClean="0">
                <a:solidFill>
                  <a:prstClr val="black"/>
                </a:solidFill>
                <a:cs typeface="Arial" charset="0"/>
                <a:hlinkClick r:id="rId14"/>
              </a:rPr>
              <a:t>damian.batorowicz@e5.tu-darmstadt.de</a:t>
            </a:r>
            <a:r>
              <a:rPr lang="en-GB" sz="11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dirty="0" smtClean="0">
                <a:solidFill>
                  <a:prstClr val="black"/>
                </a:solidFill>
                <a:cs typeface="Arial" charset="0"/>
              </a:rPr>
              <a:t>Network Protection for Distribution Networks</a:t>
            </a:r>
            <a:endParaRPr lang="en-GB" sz="11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38229" y="4533477"/>
            <a:ext cx="509587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Henning Zimmer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dirty="0" smtClean="0">
                <a:solidFill>
                  <a:prstClr val="black"/>
                </a:solidFill>
                <a:cs typeface="Arial" charset="0"/>
                <a:hlinkClick r:id="rId15"/>
              </a:rPr>
              <a:t>henning.zimmer@e5.tu-darmstadt.de</a:t>
            </a:r>
            <a:r>
              <a:rPr lang="de-DE" sz="1100" dirty="0" smtClean="0">
                <a:solidFill>
                  <a:prstClr val="black"/>
                </a:solidFill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Dynamic </a:t>
            </a:r>
            <a:r>
              <a:rPr lang="en-GB" sz="1100" b="1" dirty="0" err="1" smtClean="0">
                <a:solidFill>
                  <a:prstClr val="black"/>
                </a:solidFill>
                <a:cs typeface="Arial" charset="0"/>
              </a:rPr>
              <a:t>Behavior</a:t>
            </a: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cs typeface="Arial" charset="0"/>
              </a:rPr>
              <a:t>of</a:t>
            </a: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 Power Plant </a:t>
            </a:r>
            <a:r>
              <a:rPr lang="de-DE" sz="1100" b="1" dirty="0" err="1" smtClean="0">
                <a:solidFill>
                  <a:prstClr val="black"/>
                </a:solidFill>
                <a:cs typeface="Arial" charset="0"/>
              </a:rPr>
              <a:t>Auxiliary</a:t>
            </a:r>
            <a:r>
              <a:rPr lang="de-DE" sz="1100" b="1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de-DE" sz="1100" b="1" dirty="0" err="1" smtClean="0">
                <a:solidFill>
                  <a:prstClr val="black"/>
                </a:solidFill>
                <a:cs typeface="Arial" charset="0"/>
              </a:rPr>
              <a:t>Grids</a:t>
            </a:r>
            <a:endParaRPr lang="de-DE" sz="11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Pfeil nach rechts 17"/>
          <p:cNvSpPr/>
          <p:nvPr/>
        </p:nvSpPr>
        <p:spPr>
          <a:xfrm>
            <a:off x="5686425" y="1710052"/>
            <a:ext cx="561975" cy="19067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8" name="Pfeil nach rechts 27"/>
          <p:cNvSpPr/>
          <p:nvPr/>
        </p:nvSpPr>
        <p:spPr>
          <a:xfrm rot="10800000">
            <a:off x="2276477" y="1710052"/>
            <a:ext cx="561975" cy="19067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Potential Fields </a:t>
            </a:r>
            <a:br>
              <a:rPr lang="en-GB" sz="2400" dirty="0" smtClean="0"/>
            </a:br>
            <a:r>
              <a:rPr lang="en-GB" sz="2400" dirty="0" smtClean="0"/>
              <a:t>of Cooperation</a:t>
            </a:r>
            <a:endParaRPr lang="en-GB" sz="2400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/>
                </a:solidFill>
              </a:rPr>
              <a:t>Collaboration GSI Fair and TUD |  </a:t>
            </a:r>
            <a:fld id="{E4691518-AAA0-43C6-8FC2-71B6FEC135FA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01/10/2014</a:t>
            </a:fld>
            <a:r>
              <a:rPr lang="en-GB" dirty="0" smtClean="0">
                <a:solidFill>
                  <a:prstClr val="black"/>
                </a:solidFill>
              </a:rPr>
              <a:t>  |  </a:t>
            </a:r>
            <a:r>
              <a:rPr lang="en-GB" dirty="0" err="1" smtClean="0">
                <a:solidFill>
                  <a:prstClr val="black"/>
                </a:solidFill>
              </a:rPr>
              <a:t>Prof.</a:t>
            </a:r>
            <a:r>
              <a:rPr lang="en-GB" dirty="0" smtClean="0">
                <a:solidFill>
                  <a:prstClr val="black"/>
                </a:solidFill>
              </a:rPr>
              <a:t> J. Hanson |  </a:t>
            </a:r>
            <a:r>
              <a:rPr lang="en-GB" dirty="0" err="1" smtClean="0">
                <a:solidFill>
                  <a:prstClr val="black"/>
                </a:solidFill>
              </a:rPr>
              <a:t>Folie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fld id="{101DE8A5-01AE-404B-BF37-54FD5D55384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0825" y="2533650"/>
            <a:ext cx="4006848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Accelerator Conditions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and Innovations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dirty="0" smtClean="0">
              <a:solidFill>
                <a:prstClr val="black"/>
              </a:solidFill>
              <a:cs typeface="Arial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Increased energy efficiency and </a:t>
            </a:r>
            <a:br>
              <a:rPr lang="en-GB" sz="1400" dirty="0" smtClean="0">
                <a:solidFill>
                  <a:prstClr val="black"/>
                </a:solidFill>
                <a:cs typeface="Arial" charset="0"/>
              </a:rPr>
            </a:b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high power factor at network connection point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Increased supply from renewable energies (e.g. self-generation)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Independent and innovative supply, development of UPS, high reliability</a:t>
            </a: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Require/exchange huge amount of reactive power from/with public grid 	</a:t>
            </a:r>
            <a:endParaRPr lang="en-GB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266704" y="5901050"/>
            <a:ext cx="561975" cy="19067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152525" y="5842508"/>
            <a:ext cx="769937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Potential Synergies between TUD and Research Accelerator Facilities</a:t>
            </a:r>
            <a:endParaRPr lang="en-GB" sz="1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Inhaltsplatzhalter 8"/>
          <p:cNvSpPr>
            <a:spLocks noGrp="1"/>
          </p:cNvSpPr>
          <p:nvPr>
            <p:ph idx="1"/>
          </p:nvPr>
        </p:nvSpPr>
        <p:spPr>
          <a:xfrm>
            <a:off x="4543430" y="2533659"/>
            <a:ext cx="4410075" cy="3164291"/>
          </a:xfrm>
        </p:spPr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Innovative Research Activities</a:t>
            </a:r>
          </a:p>
          <a:p>
            <a:pPr marL="0" indent="0">
              <a:buNone/>
            </a:pPr>
            <a:endParaRPr lang="en-GB" sz="800" b="1" dirty="0" smtClean="0"/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Analyses of innovative facilities                for reactive power compensation and reduction of harmonics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Optimization of control strategies to increase efficiency and robustness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Optimization of reactive power supply        in transmission systems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Network design and analyses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Analyses of power quality problems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kern="1200" dirty="0" smtClean="0">
                <a:cs typeface="Arial" charset="0"/>
              </a:rPr>
              <a:t>Network modelling with high proportion     of renewable energies 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</p:txBody>
      </p:sp>
      <p:pic>
        <p:nvPicPr>
          <p:cNvPr id="15" name="Picture 2" descr="Z:\Verwaltung\Vorlagen\Logo E5\E5_logo_mit_Text_schmaler R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125" y="683022"/>
            <a:ext cx="1694450" cy="56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234949" y="1620857"/>
            <a:ext cx="8616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440000" algn="l"/>
              </a:tabLst>
            </a:pPr>
            <a:r>
              <a:rPr lang="en-GB" sz="1400" b="1" dirty="0" smtClean="0">
                <a:solidFill>
                  <a:prstClr val="black"/>
                </a:solidFill>
                <a:cs typeface="Arial" charset="0"/>
              </a:rPr>
              <a:t>Motivation :  	</a:t>
            </a:r>
            <a:r>
              <a:rPr lang="en-GB" sz="1400" dirty="0" smtClean="0">
                <a:solidFill>
                  <a:prstClr val="black"/>
                </a:solidFill>
                <a:cs typeface="Arial" charset="0"/>
              </a:rPr>
              <a:t>Increase share of renewable energies and shut-down of nuclear power plants 	requires new approaches to ensure reliable and safe operation 			of the German transmission system</a:t>
            </a:r>
            <a:endParaRPr lang="en-GB" sz="14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4391023" y="2514600"/>
            <a:ext cx="2" cy="3183342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leichschenkliges Dreieck 16"/>
          <p:cNvSpPr/>
          <p:nvPr/>
        </p:nvSpPr>
        <p:spPr>
          <a:xfrm rot="5400000">
            <a:off x="4176717" y="3671108"/>
            <a:ext cx="428625" cy="21907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 rot="16200000">
            <a:off x="4152905" y="4052385"/>
            <a:ext cx="428625" cy="219075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181600" cy="1020762"/>
          </a:xfrm>
        </p:spPr>
        <p:txBody>
          <a:bodyPr/>
          <a:lstStyle/>
          <a:p>
            <a:pPr algn="l"/>
            <a:r>
              <a:rPr lang="de-DE" sz="3600" dirty="0" err="1" smtClean="0"/>
              <a:t>energy</a:t>
            </a:r>
            <a:r>
              <a:rPr lang="de-DE" sz="3600" dirty="0" smtClean="0"/>
              <a:t> </a:t>
            </a:r>
            <a:r>
              <a:rPr lang="de-DE" sz="3600" dirty="0" err="1" smtClean="0"/>
              <a:t>spot</a:t>
            </a:r>
            <a:r>
              <a:rPr lang="de-DE" sz="3600" dirty="0" smtClean="0"/>
              <a:t> </a:t>
            </a:r>
            <a:r>
              <a:rPr lang="de-DE" sz="3600" dirty="0" err="1" smtClean="0"/>
              <a:t>market</a:t>
            </a:r>
            <a:r>
              <a:rPr lang="de-DE" sz="3600" dirty="0" smtClean="0"/>
              <a:t> </a:t>
            </a:r>
            <a:r>
              <a:rPr lang="de-DE" sz="3600" dirty="0" err="1" smtClean="0"/>
              <a:t>prices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1800" b="1" dirty="0" smtClean="0">
                <a:sym typeface="Symbol"/>
              </a:rPr>
              <a:t> </a:t>
            </a:r>
            <a:r>
              <a:rPr lang="de-DE" sz="1800" b="1" dirty="0" err="1" smtClean="0">
                <a:sym typeface="Symbol"/>
              </a:rPr>
              <a:t>energy</a:t>
            </a:r>
            <a:r>
              <a:rPr lang="de-DE" sz="1800" b="1" dirty="0" smtClean="0">
                <a:sym typeface="Symbol"/>
              </a:rPr>
              <a:t> </a:t>
            </a:r>
            <a:r>
              <a:rPr lang="de-DE" sz="1800" b="1" dirty="0" err="1" smtClean="0">
                <a:sym typeface="Symbol"/>
              </a:rPr>
              <a:t>managment</a:t>
            </a:r>
            <a:r>
              <a:rPr lang="de-DE" sz="1800" b="1" dirty="0" smtClean="0">
                <a:sym typeface="Symbol"/>
              </a:rPr>
              <a:t>, </a:t>
            </a:r>
            <a:r>
              <a:rPr lang="de-DE" sz="1800" b="1" dirty="0" err="1" smtClean="0">
                <a:sym typeface="Symbol"/>
              </a:rPr>
              <a:t>virtual</a:t>
            </a:r>
            <a:r>
              <a:rPr lang="de-DE" sz="1800" b="1" dirty="0" smtClean="0">
                <a:sym typeface="Symbol"/>
              </a:rPr>
              <a:t> power plant</a:t>
            </a:r>
            <a:endParaRPr lang="de-CH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"/>
          <a:stretch/>
        </p:blipFill>
        <p:spPr bwMode="auto">
          <a:xfrm>
            <a:off x="2438405" y="1828800"/>
            <a:ext cx="6581775" cy="45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1000" y="31242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0070C0"/>
                </a:solidFill>
              </a:rPr>
              <a:t>renewables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cause</a:t>
            </a:r>
            <a:r>
              <a:rPr lang="de-DE" dirty="0" smtClean="0">
                <a:solidFill>
                  <a:srgbClr val="0070C0"/>
                </a:solidFill>
              </a:rPr>
              <a:t> strong </a:t>
            </a:r>
            <a:r>
              <a:rPr lang="de-DE" dirty="0" err="1" smtClean="0">
                <a:solidFill>
                  <a:srgbClr val="0070C0"/>
                </a:solidFill>
              </a:rPr>
              <a:t>variations</a:t>
            </a:r>
            <a:endParaRPr lang="de-DE" dirty="0" smtClean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dirty="0" smtClean="0">
                <a:solidFill>
                  <a:srgbClr val="0070C0"/>
                </a:solidFill>
              </a:rPr>
              <a:t>Impact on </a:t>
            </a:r>
            <a:r>
              <a:rPr lang="de-DE" dirty="0" err="1" smtClean="0">
                <a:solidFill>
                  <a:srgbClr val="0070C0"/>
                </a:solidFill>
              </a:rPr>
              <a:t>accelerators</a:t>
            </a:r>
            <a:r>
              <a:rPr lang="de-DE" dirty="0" smtClean="0">
                <a:solidFill>
                  <a:srgbClr val="0070C0"/>
                </a:solidFill>
              </a:rPr>
              <a:t>?</a:t>
            </a:r>
            <a:endParaRPr lang="de-CH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7200" y="1676404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found</a:t>
            </a:r>
            <a:r>
              <a:rPr lang="de-DE" b="1" dirty="0" smtClean="0">
                <a:solidFill>
                  <a:srgbClr val="C00000"/>
                </a:solidFill>
              </a:rPr>
              <a:t> on </a:t>
            </a:r>
            <a:r>
              <a:rPr lang="de-DE" b="1" dirty="0" err="1" smtClean="0">
                <a:solidFill>
                  <a:srgbClr val="C00000"/>
                </a:solidFill>
              </a:rPr>
              <a:t>the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internet</a:t>
            </a:r>
            <a:endParaRPr lang="de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3" y="779275"/>
            <a:ext cx="795493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599749" y="3634950"/>
            <a:ext cx="199407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B05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663249" y="3335559"/>
            <a:ext cx="199407" cy="2160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868589" y="3086743"/>
            <a:ext cx="199407" cy="2160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6865" y="1787387"/>
            <a:ext cx="199407" cy="21602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63249" y="2651483"/>
            <a:ext cx="199407" cy="216024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" name="Straight Arrow Connector 3"/>
          <p:cNvCxnSpPr>
            <a:stCxn id="6" idx="6"/>
          </p:cNvCxnSpPr>
          <p:nvPr/>
        </p:nvCxnSpPr>
        <p:spPr>
          <a:xfrm flipV="1">
            <a:off x="4067993" y="2759495"/>
            <a:ext cx="1595254" cy="435260"/>
          </a:xfrm>
          <a:prstGeom prst="straightConnector1">
            <a:avLst/>
          </a:prstGeom>
          <a:ln w="28575" cmpd="dbl">
            <a:solidFill>
              <a:srgbClr val="0000FF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2"/>
          </p:cNvCxnSpPr>
          <p:nvPr/>
        </p:nvCxnSpPr>
        <p:spPr>
          <a:xfrm flipV="1">
            <a:off x="4801839" y="3443573"/>
            <a:ext cx="861413" cy="290957"/>
          </a:xfrm>
          <a:prstGeom prst="straightConnector1">
            <a:avLst/>
          </a:prstGeom>
          <a:ln w="28575" cmpd="dbl">
            <a:solidFill>
              <a:srgbClr val="00B05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7" idx="5"/>
          </p:cNvCxnSpPr>
          <p:nvPr/>
        </p:nvCxnSpPr>
        <p:spPr>
          <a:xfrm flipH="1" flipV="1">
            <a:off x="2377072" y="1971775"/>
            <a:ext cx="1491519" cy="1222980"/>
          </a:xfrm>
          <a:prstGeom prst="straightConnector1">
            <a:avLst/>
          </a:prstGeom>
          <a:ln w="28575" cmpd="dbl">
            <a:solidFill>
              <a:srgbClr val="FFC000"/>
            </a:solidFill>
            <a:prstDash val="lg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2465" y="3004303"/>
            <a:ext cx="1395847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S-band Demonstrator</a:t>
            </a:r>
          </a:p>
          <a:p>
            <a:r>
              <a:rPr lang="en-GB" sz="1400" dirty="0">
                <a:solidFill>
                  <a:prstClr val="black"/>
                </a:solidFill>
              </a:rPr>
              <a:t>4</a:t>
            </a:r>
            <a:r>
              <a:rPr lang="en-GB" sz="1400" dirty="0" smtClean="0">
                <a:solidFill>
                  <a:prstClr val="black"/>
                </a:solidFill>
              </a:rPr>
              <a:t>0 beams; &lt;60 kV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1326" y="3855645"/>
            <a:ext cx="1296144" cy="95410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L</a:t>
            </a:r>
            <a:r>
              <a:rPr lang="en-GB" sz="1400" dirty="0" smtClean="0">
                <a:solidFill>
                  <a:prstClr val="black"/>
                </a:solidFill>
              </a:rPr>
              <a:t>-band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ILC</a:t>
            </a:r>
          </a:p>
          <a:p>
            <a:r>
              <a:rPr lang="en-GB" sz="1400" dirty="0">
                <a:solidFill>
                  <a:prstClr val="black"/>
                </a:solidFill>
              </a:rPr>
              <a:t>6</a:t>
            </a:r>
            <a:r>
              <a:rPr lang="en-GB" sz="1400" dirty="0" smtClean="0">
                <a:solidFill>
                  <a:prstClr val="black"/>
                </a:solidFill>
              </a:rPr>
              <a:t> beams; 116 kV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5986" y="3562888"/>
            <a:ext cx="1429082" cy="954107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L</a:t>
            </a:r>
            <a:r>
              <a:rPr lang="en-GB" sz="1400" dirty="0" smtClean="0">
                <a:solidFill>
                  <a:prstClr val="black"/>
                </a:solidFill>
              </a:rPr>
              <a:t>-band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CLIC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6-8 beams; 164 kV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156" y="1915132"/>
            <a:ext cx="1395847" cy="116955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L-band. CLIC.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30 beams; 116 kV</a:t>
            </a:r>
          </a:p>
          <a:p>
            <a:r>
              <a:rPr lang="en-GB" sz="1400" b="1" dirty="0" smtClean="0">
                <a:solidFill>
                  <a:prstClr val="black"/>
                </a:solidFill>
              </a:rPr>
              <a:t>&lt;60 beams; 60 kV</a:t>
            </a:r>
          </a:p>
        </p:txBody>
      </p:sp>
      <p:sp>
        <p:nvSpPr>
          <p:cNvPr id="21" name="Oval 20"/>
          <p:cNvSpPr/>
          <p:nvPr/>
        </p:nvSpPr>
        <p:spPr>
          <a:xfrm>
            <a:off x="6676732" y="3235018"/>
            <a:ext cx="199407" cy="2160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8326" y="2496359"/>
            <a:ext cx="1528785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L</a:t>
            </a:r>
            <a:r>
              <a:rPr lang="en-GB" sz="1400" dirty="0" smtClean="0">
                <a:solidFill>
                  <a:prstClr val="black"/>
                </a:solidFill>
              </a:rPr>
              <a:t>-band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CLIC/Double C. Gun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12 beams; 164 kV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8642" y="1048723"/>
            <a:ext cx="1927599" cy="738664"/>
          </a:xfrm>
          <a:prstGeom prst="rect">
            <a:avLst/>
          </a:prstGeom>
          <a:noFill/>
          <a:ln w="19050">
            <a:solidFill>
              <a:srgbClr val="FFC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L</a:t>
            </a:r>
            <a:r>
              <a:rPr lang="en-GB" sz="1400" dirty="0" smtClean="0">
                <a:solidFill>
                  <a:prstClr val="black"/>
                </a:solidFill>
              </a:rPr>
              <a:t>-band 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CW (TLEP, proton linac)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&gt;30 beams; &lt;30 kV?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2439" y="76200"/>
            <a:ext cx="732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Strategy </a:t>
            </a:r>
            <a:r>
              <a:rPr lang="en-GB" sz="2400" dirty="0">
                <a:solidFill>
                  <a:prstClr val="black"/>
                </a:solidFill>
              </a:rPr>
              <a:t>for </a:t>
            </a:r>
            <a:r>
              <a:rPr lang="en-GB" sz="2400" dirty="0" smtClean="0">
                <a:solidFill>
                  <a:prstClr val="black"/>
                </a:solidFill>
              </a:rPr>
              <a:t>high-efficiency high RF power klystron development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14019" y="3443571"/>
            <a:ext cx="1074482" cy="75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2151" y="3593844"/>
            <a:ext cx="1173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Exploring X-band MBK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5120" name="TextBox 5119"/>
          <p:cNvSpPr txBox="1"/>
          <p:nvPr/>
        </p:nvSpPr>
        <p:spPr>
          <a:xfrm>
            <a:off x="3572970" y="2665744"/>
            <a:ext cx="853823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1.5 year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4982" y="1576573"/>
            <a:ext cx="774956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4 years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07486" y="2174019"/>
            <a:ext cx="1321259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2/gun+3years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3247" y="4306917"/>
            <a:ext cx="774956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2 years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1389" y="4597889"/>
            <a:ext cx="647228" cy="33855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Exists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36241" y="1248778"/>
            <a:ext cx="95449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prstClr val="white"/>
                </a:solidFill>
              </a:rPr>
              <a:t>??? years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5131" name="TextBox 5130"/>
          <p:cNvSpPr txBox="1"/>
          <p:nvPr/>
        </p:nvSpPr>
        <p:spPr>
          <a:xfrm>
            <a:off x="5594857" y="537322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15074" y="53717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41624" y="537322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06863" y="536788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15986" y="3018981"/>
            <a:ext cx="199407" cy="21602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115398" y="3127004"/>
            <a:ext cx="1306758" cy="352359"/>
          </a:xfrm>
          <a:prstGeom prst="straightConnector1">
            <a:avLst/>
          </a:prstGeom>
          <a:ln w="28575" cmpd="dbl">
            <a:solidFill>
              <a:srgbClr val="7030A0"/>
            </a:solidFill>
            <a:headEnd type="stealth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76093" y="4211925"/>
            <a:ext cx="1265090" cy="369332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SC solenoid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9621" y="1787398"/>
            <a:ext cx="3419210" cy="2806917"/>
            <a:chOff x="1494589" y="1787387"/>
            <a:chExt cx="3704144" cy="2806917"/>
          </a:xfrm>
        </p:grpSpPr>
        <p:grpSp>
          <p:nvGrpSpPr>
            <p:cNvPr id="13" name="Group 12"/>
            <p:cNvGrpSpPr/>
            <p:nvPr/>
          </p:nvGrpSpPr>
          <p:grpSpPr>
            <a:xfrm>
              <a:off x="1494589" y="1787387"/>
              <a:ext cx="1456424" cy="2806917"/>
              <a:chOff x="1494589" y="1787387"/>
              <a:chExt cx="1456424" cy="280691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494589" y="2822344"/>
                <a:ext cx="145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 smtClean="0">
                    <a:solidFill>
                      <a:prstClr val="black"/>
                    </a:solidFill>
                  </a:rPr>
                  <a:t>Optionally – gun with controlled electrode (2.5 kV)  </a:t>
                </a:r>
                <a:endParaRPr lang="en-GB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494589" y="2822344"/>
                <a:ext cx="1292223" cy="1771960"/>
              </a:xfrm>
              <a:prstGeom prst="rect">
                <a:avLst/>
              </a:prstGeom>
              <a:noFill/>
              <a:ln w="127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V="1">
                <a:off x="2092491" y="1787387"/>
                <a:ext cx="0" cy="1034957"/>
              </a:xfrm>
              <a:prstGeom prst="straightConnector1">
                <a:avLst/>
              </a:prstGeom>
              <a:ln w="28575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127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3682" y="3449638"/>
                <a:ext cx="1194035" cy="9878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43" name="Straight Arrow Connector 42"/>
            <p:cNvCxnSpPr/>
            <p:nvPr/>
          </p:nvCxnSpPr>
          <p:spPr>
            <a:xfrm>
              <a:off x="2092491" y="2512573"/>
              <a:ext cx="3106242" cy="0"/>
            </a:xfrm>
            <a:prstGeom prst="straightConnector1">
              <a:avLst/>
            </a:prstGeom>
            <a:ln w="28575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feld 1"/>
          <p:cNvSpPr txBox="1"/>
          <p:nvPr/>
        </p:nvSpPr>
        <p:spPr>
          <a:xfrm>
            <a:off x="7391400" y="6135469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C00000"/>
                </a:solidFill>
              </a:rPr>
              <a:t>I.Syratchev</a:t>
            </a:r>
            <a:r>
              <a:rPr lang="de-DE" b="1" dirty="0" smtClean="0">
                <a:solidFill>
                  <a:srgbClr val="C00000"/>
                </a:solidFill>
              </a:rPr>
              <a:t>, CERN</a:t>
            </a:r>
            <a:endParaRPr lang="de-C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Efficiency </a:t>
            </a:r>
            <a:r>
              <a:rPr lang="en-US" dirty="0"/>
              <a:t>E</a:t>
            </a:r>
            <a:r>
              <a:rPr lang="en-US" dirty="0" smtClean="0"/>
              <a:t>xamples</a:t>
            </a:r>
            <a:endParaRPr lang="en-US" dirty="0"/>
          </a:p>
        </p:txBody>
      </p:sp>
      <p:pic>
        <p:nvPicPr>
          <p:cNvPr id="5" name="Picture 2" descr="07e122e1-bc83-44ee-a9b4-859e10499e98@e-ss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12"/>
            <a:ext cx="2971800" cy="117840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feld 8"/>
          <p:cNvSpPr txBox="1"/>
          <p:nvPr/>
        </p:nvSpPr>
        <p:spPr>
          <a:xfrm>
            <a:off x="5943600" y="640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multi-beam IOT by company CPI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943" y="2209800"/>
            <a:ext cx="294086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6200" y="309193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heat recovery at ESS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858000" y="14872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need for energy management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67212"/>
            <a:ext cx="327833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76200" y="389786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review of energy storage systems</a:t>
            </a:r>
          </a:p>
        </p:txBody>
      </p:sp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6" y="1524000"/>
            <a:ext cx="2535851" cy="167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3601893" y="3186493"/>
            <a:ext cx="197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pulsed quads [GSI]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52" y="4267212"/>
            <a:ext cx="205771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" b="7124"/>
          <a:stretch/>
        </p:blipFill>
        <p:spPr>
          <a:xfrm>
            <a:off x="3657606" y="4206371"/>
            <a:ext cx="1915945" cy="24230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feld 13"/>
          <p:cNvSpPr txBox="1"/>
          <p:nvPr/>
        </p:nvSpPr>
        <p:spPr>
          <a:xfrm>
            <a:off x="3505206" y="3773275"/>
            <a:ext cx="15797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E736A">
                    <a:lumMod val="75000"/>
                  </a:srgbClr>
                </a:solidFill>
              </a:rPr>
              <a:t>permanent magnet [CLIC]</a:t>
            </a:r>
          </a:p>
        </p:txBody>
      </p:sp>
    </p:spTree>
    <p:extLst>
      <p:ext uri="{BB962C8B-B14F-4D97-AF65-F5344CB8AC3E}">
        <p14:creationId xmlns:p14="http://schemas.microsoft.com/office/powerpoint/2010/main" val="29366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020762"/>
          </a:xfrm>
        </p:spPr>
        <p:txBody>
          <a:bodyPr/>
          <a:lstStyle/>
          <a:p>
            <a:pPr algn="l"/>
            <a:r>
              <a:rPr lang="en-US" dirty="0" err="1" smtClean="0"/>
              <a:t>EnEfficient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err="1" smtClean="0"/>
              <a:t>EnEfficient</a:t>
            </a:r>
            <a:r>
              <a:rPr lang="en-US" sz="2800" dirty="0" smtClean="0"/>
              <a:t> is a </a:t>
            </a:r>
            <a:r>
              <a:rPr lang="en-US" sz="2800" b="1" dirty="0" smtClean="0"/>
              <a:t>new networking activity</a:t>
            </a:r>
            <a:r>
              <a:rPr lang="en-US" sz="2800" dirty="0" smtClean="0"/>
              <a:t> related to efficient utilization of electrical power in accelerator based facilities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at present participating institutes and interested partners: CERN, ESS, GSI, KIT, PSI, DESY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next workshops: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November 26-28, 2014: </a:t>
            </a:r>
            <a:r>
              <a:rPr lang="en-US" sz="1600" dirty="0" smtClean="0"/>
              <a:t>Compact </a:t>
            </a:r>
            <a:r>
              <a:rPr lang="en-US" sz="1600" dirty="0"/>
              <a:t>and Low Consumption Magnet Design for Future Linear and Circular </a:t>
            </a:r>
            <a:r>
              <a:rPr lang="en-US" sz="1600" dirty="0" smtClean="0"/>
              <a:t>Colliders, at CERN.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b="1" dirty="0" smtClean="0"/>
              <a:t>March, 2015: </a:t>
            </a:r>
            <a:r>
              <a:rPr lang="en-US" sz="1600" dirty="0" smtClean="0"/>
              <a:t>Energy Storage Systems, KIT, Heidelberg(?).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/>
              <a:t>we are seeking more collaborators, interested colleagues are very welcome to participate in this network</a:t>
            </a:r>
          </a:p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information and contact under: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www.psi.ch\enefficient</a:t>
            </a:r>
            <a:endParaRPr lang="en-US" sz="2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761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r>
              <a:rPr lang="en-GB" dirty="0" err="1" smtClean="0"/>
              <a:t>Workpackages</a:t>
            </a:r>
            <a:r>
              <a:rPr lang="en-GB" dirty="0" smtClean="0"/>
              <a:t> in </a:t>
            </a:r>
            <a:r>
              <a:rPr lang="en-GB" dirty="0" err="1" smtClean="0"/>
              <a:t>Eucard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Management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 Communication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WP1: Management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Communication (MANCOM)</a:t>
            </a:r>
          </a:p>
          <a:p>
            <a:pPr marL="0" indent="0">
              <a:buNone/>
            </a:pP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Networking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Activities</a:t>
            </a:r>
            <a:endParaRPr lang="de-CH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WP2: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Catalysing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Innovation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INNovation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WP3: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Energy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Efficiency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EnEfficient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WP4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Accelerator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Applications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AccApplic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WP5: Extreme </a:t>
            </a:r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Beams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 (XBEAM)</a:t>
            </a: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WP6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Low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Emittance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Rings (LOW-e-RING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WP7: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Novel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Accelerators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(EuroNNAc2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de-CH" b="1" dirty="0" smtClean="0">
                <a:solidFill>
                  <a:schemeClr val="tx1">
                    <a:lumMod val="50000"/>
                  </a:schemeClr>
                </a:solidFill>
              </a:rPr>
              <a:t>Transnational 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Access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WP8: 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ICTF@STFC</a:t>
            </a: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WP9: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HiRadMat@SPS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de-CH" dirty="0" err="1" smtClean="0">
                <a:solidFill>
                  <a:schemeClr val="tx1">
                    <a:lumMod val="50000"/>
                  </a:schemeClr>
                </a:solidFill>
              </a:rPr>
              <a:t>MagNet@CERN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CH" b="1" dirty="0" smtClean="0">
                <a:solidFill>
                  <a:schemeClr val="tx1">
                    <a:lumMod val="50000"/>
                  </a:schemeClr>
                </a:solidFill>
              </a:rPr>
              <a:t>Joint </a:t>
            </a:r>
            <a:r>
              <a:rPr lang="de-CH" b="1" dirty="0">
                <a:solidFill>
                  <a:schemeClr val="tx1">
                    <a:lumMod val="50000"/>
                  </a:schemeClr>
                </a:solidFill>
              </a:rPr>
              <a:t>Research </a:t>
            </a:r>
            <a:r>
              <a:rPr lang="de-CH" b="1" dirty="0" err="1">
                <a:solidFill>
                  <a:schemeClr val="tx1">
                    <a:lumMod val="50000"/>
                  </a:schemeClr>
                </a:solidFill>
              </a:rPr>
              <a:t>Activities</a:t>
            </a:r>
            <a:endParaRPr lang="de-CH" b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WP10: Future Magnets (MAG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WP11: Collimator Materials for fast High Density Energy Deposition (COMA-HDED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de-CH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WP12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: Innovative Radio </a:t>
            </a:r>
            <a:r>
              <a:rPr lang="de-CH" dirty="0" err="1">
                <a:solidFill>
                  <a:schemeClr val="tx1">
                    <a:lumMod val="50000"/>
                  </a:schemeClr>
                </a:solidFill>
              </a:rPr>
              <a:t>Frequency</a:t>
            </a:r>
            <a:r>
              <a:rPr lang="de-CH" dirty="0">
                <a:solidFill>
                  <a:schemeClr val="tx1">
                    <a:lumMod val="50000"/>
                  </a:schemeClr>
                </a:solidFill>
              </a:rPr>
              <a:t> Technologies (RF</a:t>
            </a:r>
            <a:r>
              <a:rPr lang="de-CH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WP13: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Novel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Acceleration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 Techniques (ANAC2</a:t>
            </a:r>
            <a:r>
              <a:rPr lang="fr-FR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4876800" y="2590800"/>
            <a:ext cx="914400" cy="457200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47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r>
              <a:rPr lang="en-GB" dirty="0" smtClean="0"/>
              <a:t>Motivation for </a:t>
            </a:r>
            <a:r>
              <a:rPr lang="en-GB" dirty="0" err="1" smtClean="0"/>
              <a:t>EnEfficient</a:t>
            </a: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worldwide scarcity of resources and climate change also impacts research facilities and is of great political importance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[e.g. Swiss “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Energiestrategie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 2050”: </a:t>
            </a:r>
          </a:p>
          <a:p>
            <a:pPr marL="0" indent="0">
              <a:buNone/>
            </a:pP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public institutions asked to </a:t>
            </a:r>
            <a:r>
              <a:rPr lang="en-GB" sz="2200" b="1" smtClean="0">
                <a:solidFill>
                  <a:schemeClr val="accent5">
                    <a:lumMod val="50000"/>
                  </a:schemeClr>
                </a:solidFill>
              </a:rPr>
              <a:t>improve efficiency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by 20% till 2020 …]</a:t>
            </a:r>
          </a:p>
          <a:p>
            <a:r>
              <a:rPr lang="en-GB" dirty="0" smtClean="0"/>
              <a:t>next generation accelerator facilities provide a new quality of research opportunities, but often connected with a new quality of energy consumption as well </a:t>
            </a:r>
          </a:p>
          <a:p>
            <a:pPr marL="0" indent="0">
              <a:buNone/>
            </a:pPr>
            <a:r>
              <a:rPr lang="en-GB" sz="1800" b="1" dirty="0" smtClean="0">
                <a:solidFill>
                  <a:schemeClr val="accent5">
                    <a:lumMod val="50000"/>
                  </a:schemeClr>
                </a:solidFill>
              </a:rPr>
              <a:t>       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EuroXFEL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, FAIR, 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ESS, 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</a:rPr>
              <a:t>LHeC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, FCC, ILC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</a:rPr>
              <a:t>CLIC, Project-X …]</a:t>
            </a:r>
          </a:p>
          <a:p>
            <a:pPr marL="0" indent="0">
              <a:buNone/>
            </a:pPr>
            <a:endParaRPr lang="en-GB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ym typeface="Symbol"/>
              </a:rPr>
              <a:t> wee need to intensify our efforts to optimize the energy efficiency of accelerator systems</a:t>
            </a:r>
            <a:endParaRPr lang="en-GB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332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 err="1" smtClean="0"/>
              <a:t>Energy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r>
              <a:rPr lang="de-DE" sz="3200" dirty="0" smtClean="0"/>
              <a:t>Order </a:t>
            </a:r>
            <a:r>
              <a:rPr lang="de-DE" sz="3200" dirty="0" err="1" smtClean="0"/>
              <a:t>of</a:t>
            </a:r>
            <a:r>
              <a:rPr lang="de-DE" sz="3200" dirty="0" smtClean="0"/>
              <a:t> Magnitude </a:t>
            </a:r>
            <a:r>
              <a:rPr lang="de-DE" sz="3200" dirty="0" err="1" smtClean="0"/>
              <a:t>Examples</a:t>
            </a:r>
            <a:endParaRPr lang="de-CH" sz="32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5939"/>
              </p:ext>
            </p:extLst>
          </p:nvPr>
        </p:nvGraphicFramePr>
        <p:xfrm>
          <a:off x="76200" y="1498612"/>
          <a:ext cx="8991600" cy="2358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414"/>
                <a:gridCol w="3056586"/>
                <a:gridCol w="2895600"/>
              </a:tblGrid>
              <a:tr h="35022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generation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consumption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storage</a:t>
                      </a:r>
                      <a:endParaRPr lang="en-US" sz="1600" noProof="0" dirty="0"/>
                    </a:p>
                  </a:txBody>
                  <a:tcPr/>
                </a:tc>
              </a:tr>
              <a:tr h="83427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cyclist „Tour</a:t>
                      </a:r>
                      <a:r>
                        <a:rPr lang="en-US" sz="1600" baseline="0" noProof="0" dirty="0" smtClean="0"/>
                        <a:t> de France“ (4hx300W): </a:t>
                      </a:r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1.2kWh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 run of cloth washing machine: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0.8…1kWh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car battery (60Ah):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0.72kWh</a:t>
                      </a:r>
                    </a:p>
                    <a:p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07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Wind</a:t>
                      </a:r>
                      <a:r>
                        <a:rPr lang="en-US" sz="1600" baseline="0" noProof="0" dirty="0" smtClean="0"/>
                        <a:t> Power Station (</a:t>
                      </a:r>
                      <a:r>
                        <a:rPr lang="en-US" sz="1600" baseline="0" noProof="0" dirty="0" err="1" smtClean="0"/>
                        <a:t>avg</a:t>
                      </a:r>
                      <a:r>
                        <a:rPr lang="en-US" sz="1600" baseline="0" noProof="0" dirty="0" smtClean="0"/>
                        <a:t>):</a:t>
                      </a:r>
                    </a:p>
                    <a:p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12MWh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Swiss Light Source (2.4GeV, 400mA): </a:t>
                      </a:r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82MWh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ITER superconducting coil: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12,5MWh</a:t>
                      </a:r>
                    </a:p>
                  </a:txBody>
                  <a:tcPr/>
                </a:tc>
              </a:tr>
              <a:tr h="58707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</a:t>
                      </a:r>
                      <a:r>
                        <a:rPr lang="en-US" sz="1600" noProof="0" dirty="0" err="1" smtClean="0"/>
                        <a:t>nucl</a:t>
                      </a:r>
                      <a:r>
                        <a:rPr lang="en-US" sz="1600" noProof="0" dirty="0" smtClean="0"/>
                        <a:t>. Pow.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Stati</a:t>
                      </a:r>
                      <a:r>
                        <a:rPr lang="en-US" sz="1600" baseline="0" noProof="0" dirty="0" smtClean="0"/>
                        <a:t>. </a:t>
                      </a:r>
                      <a:r>
                        <a:rPr lang="en-US" sz="1600" baseline="0" noProof="0" dirty="0" err="1" smtClean="0"/>
                        <a:t>Leibstadt</a:t>
                      </a:r>
                      <a:r>
                        <a:rPr lang="en-US" sz="1600" baseline="0" noProof="0" dirty="0" smtClean="0"/>
                        <a:t> (CH):</a:t>
                      </a:r>
                    </a:p>
                    <a:p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30GWh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CLIC Linear Collider @3TeV: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14GWh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all German storage</a:t>
                      </a:r>
                      <a:r>
                        <a:rPr lang="en-US" sz="1600" baseline="0" noProof="0" dirty="0" smtClean="0"/>
                        <a:t> hydropower</a:t>
                      </a:r>
                      <a:r>
                        <a:rPr lang="en-US" sz="1600" noProof="0" dirty="0" smtClean="0"/>
                        <a:t>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40GWh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37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3200" dirty="0" err="1" smtClean="0"/>
              <a:t>Energy</a:t>
            </a:r>
            <a:r>
              <a:rPr lang="de-DE" sz="3200" dirty="0" smtClean="0"/>
              <a:t>: </a:t>
            </a:r>
            <a:br>
              <a:rPr lang="de-DE" sz="3200" dirty="0" smtClean="0"/>
            </a:br>
            <a:r>
              <a:rPr lang="de-DE" sz="3200" dirty="0" smtClean="0"/>
              <a:t>Order </a:t>
            </a:r>
            <a:r>
              <a:rPr lang="de-DE" sz="3200" dirty="0" err="1" smtClean="0"/>
              <a:t>of</a:t>
            </a:r>
            <a:r>
              <a:rPr lang="de-DE" sz="3200" dirty="0" smtClean="0"/>
              <a:t> Magnitude </a:t>
            </a:r>
            <a:r>
              <a:rPr lang="de-DE" sz="3200" dirty="0" err="1" smtClean="0"/>
              <a:t>Examples</a:t>
            </a:r>
            <a:endParaRPr lang="de-CH" sz="32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523961"/>
              </p:ext>
            </p:extLst>
          </p:nvPr>
        </p:nvGraphicFramePr>
        <p:xfrm>
          <a:off x="76200" y="1498612"/>
          <a:ext cx="8991600" cy="3768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414"/>
                <a:gridCol w="3056586"/>
                <a:gridCol w="2895600"/>
              </a:tblGrid>
              <a:tr h="350223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generation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consumption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storage</a:t>
                      </a:r>
                      <a:endParaRPr lang="en-US" sz="1600" noProof="0" dirty="0"/>
                    </a:p>
                  </a:txBody>
                  <a:tcPr/>
                </a:tc>
              </a:tr>
              <a:tr h="834271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cyclist „Tour</a:t>
                      </a:r>
                      <a:r>
                        <a:rPr lang="en-US" sz="1600" baseline="0" noProof="0" dirty="0" smtClean="0"/>
                        <a:t> de France“ (4hx300W): </a:t>
                      </a:r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1.2kWh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 run of cloth washing machine: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0.8…1kWh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car battery (60Ah):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0.72kWh</a:t>
                      </a:r>
                    </a:p>
                    <a:p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07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Wind</a:t>
                      </a:r>
                      <a:r>
                        <a:rPr lang="en-US" sz="1600" baseline="0" noProof="0" dirty="0" smtClean="0"/>
                        <a:t> Power Station (</a:t>
                      </a:r>
                      <a:r>
                        <a:rPr lang="en-US" sz="1600" baseline="0" noProof="0" dirty="0" err="1" smtClean="0"/>
                        <a:t>avg</a:t>
                      </a:r>
                      <a:r>
                        <a:rPr lang="en-US" sz="1600" baseline="0" noProof="0" dirty="0" smtClean="0"/>
                        <a:t>):</a:t>
                      </a:r>
                    </a:p>
                    <a:p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12MWh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Swiss Light Source (2.4GeV, 400mA): </a:t>
                      </a:r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82MWh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ITER superconducting coil: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12,5MWh</a:t>
                      </a:r>
                    </a:p>
                  </a:txBody>
                  <a:tcPr/>
                </a:tc>
              </a:tr>
              <a:tr h="58707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</a:t>
                      </a:r>
                      <a:r>
                        <a:rPr lang="en-US" sz="1600" noProof="0" dirty="0" err="1" smtClean="0"/>
                        <a:t>nucl</a:t>
                      </a:r>
                      <a:r>
                        <a:rPr lang="en-US" sz="1600" noProof="0" dirty="0" smtClean="0"/>
                        <a:t>. Pow.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baseline="0" noProof="0" dirty="0" err="1" smtClean="0"/>
                        <a:t>Stati</a:t>
                      </a:r>
                      <a:r>
                        <a:rPr lang="en-US" sz="1600" baseline="0" noProof="0" dirty="0" smtClean="0"/>
                        <a:t>. </a:t>
                      </a:r>
                      <a:r>
                        <a:rPr lang="en-US" sz="1600" baseline="0" noProof="0" dirty="0" err="1" smtClean="0"/>
                        <a:t>Leibstadt</a:t>
                      </a:r>
                      <a:r>
                        <a:rPr lang="en-US" sz="1600" baseline="0" noProof="0" dirty="0" smtClean="0"/>
                        <a:t> (CH):</a:t>
                      </a:r>
                    </a:p>
                    <a:p>
                      <a:r>
                        <a:rPr lang="en-US" sz="1600" b="1" baseline="0" noProof="0" dirty="0" smtClean="0">
                          <a:solidFill>
                            <a:srgbClr val="C00000"/>
                          </a:solidFill>
                        </a:rPr>
                        <a:t>30GWh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CLIC Linear Collider @3TeV: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14GWh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all German storage</a:t>
                      </a:r>
                      <a:r>
                        <a:rPr lang="en-US" sz="1600" baseline="0" noProof="0" dirty="0" smtClean="0"/>
                        <a:t> hydropower</a:t>
                      </a:r>
                      <a:r>
                        <a:rPr lang="en-US" sz="1600" noProof="0" dirty="0" smtClean="0"/>
                        <a:t>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40GWh</a:t>
                      </a: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Earth/Moon System E-loss: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77.000GWh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electrical </a:t>
                      </a:r>
                      <a:r>
                        <a:rPr lang="en-US" sz="1600" noProof="0" dirty="0" err="1" smtClean="0"/>
                        <a:t>consumpt</a:t>
                      </a:r>
                      <a:r>
                        <a:rPr lang="en-US" sz="1600" noProof="0" dirty="0" smtClean="0"/>
                        <a:t>. mankind: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53.000GWh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World </a:t>
                      </a:r>
                      <a:r>
                        <a:rPr lang="en-US" sz="1600" baseline="0" noProof="0" dirty="0" smtClean="0"/>
                        <a:t>storage hydropower</a:t>
                      </a:r>
                      <a:r>
                        <a:rPr lang="en-US" sz="1600" noProof="0" dirty="0" smtClean="0"/>
                        <a:t>:</a:t>
                      </a:r>
                    </a:p>
                    <a:p>
                      <a:r>
                        <a:rPr lang="en-US" sz="1600" b="1" i="1" noProof="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( 1.000GWh )</a:t>
                      </a:r>
                    </a:p>
                    <a:p>
                      <a:endParaRPr lang="en-US" sz="1600" b="1" noProof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8707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sunshine absorbed</a:t>
                      </a:r>
                      <a:r>
                        <a:rPr lang="en-US" sz="1600" baseline="0" noProof="0" dirty="0" smtClean="0"/>
                        <a:t> on Earth: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3.000.000.000GWh</a:t>
                      </a:r>
                      <a:endParaRPr lang="en-US" sz="1600" b="1" noProof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1d total mankind (</a:t>
                      </a:r>
                      <a:r>
                        <a:rPr lang="en-US" sz="1600" noProof="0" dirty="0" err="1" smtClean="0"/>
                        <a:t>inc.fuels</a:t>
                      </a:r>
                      <a:r>
                        <a:rPr lang="en-US" sz="1600" noProof="0" dirty="0" smtClean="0"/>
                        <a:t>):</a:t>
                      </a:r>
                    </a:p>
                    <a:p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</a:rPr>
                        <a:t>360.000GWh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noProof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6200" y="5562612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sym typeface="Symbol"/>
              </a:rPr>
              <a:t> better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communication to the public desirable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r>
              <a:rPr lang="en-GB" dirty="0" err="1" smtClean="0"/>
              <a:t>Powerflow</a:t>
            </a:r>
            <a:r>
              <a:rPr lang="en-GB" dirty="0" smtClean="0"/>
              <a:t> in Accelerators	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1676400"/>
            <a:ext cx="762000" cy="3619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4000" b="1" dirty="0" smtClean="0"/>
              <a:t>public</a:t>
            </a:r>
            <a:r>
              <a:rPr lang="en-GB" sz="4000" dirty="0" smtClean="0"/>
              <a:t> </a:t>
            </a:r>
            <a:r>
              <a:rPr lang="en-GB" sz="4000" b="1" dirty="0" smtClean="0"/>
              <a:t>GRID</a:t>
            </a:r>
            <a:endParaRPr lang="en-GB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1752600" y="1676400"/>
            <a:ext cx="2819400" cy="1447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Accelerator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Radio Frequency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Magnets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Vacuum etc.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3276600"/>
            <a:ext cx="28194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uxiliary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tx1">
                    <a:lumMod val="50000"/>
                  </a:schemeClr>
                </a:solidFill>
              </a:rPr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cryogenics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</a:rPr>
              <a:t>conv. cooling, AC etc.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4572000"/>
            <a:ext cx="2819400" cy="723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e.g. particle detectors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2599730"/>
            <a:ext cx="914400" cy="26961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conversion to secondary radiation (beam collisions, targets, </a:t>
            </a:r>
            <a:r>
              <a:rPr lang="en-GB" dirty="0" err="1" smtClean="0"/>
              <a:t>undulators</a:t>
            </a:r>
            <a:r>
              <a:rPr lang="en-GB" dirty="0" smtClean="0"/>
              <a:t> …)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1676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direct beam application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p-therapy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isotope production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2814935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secondary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exotic particles, e.g. Higgs, B-mesons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synchrotron radiation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neutrons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>
                    <a:lumMod val="50000"/>
                  </a:schemeClr>
                </a:solidFill>
              </a:rPr>
              <a:t>muons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769433" y="1828800"/>
            <a:ext cx="1631373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1143006" y="2245679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1143005" y="3793184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1143005" y="4779329"/>
            <a:ext cx="488373" cy="309265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25582" y="5638800"/>
            <a:ext cx="7218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figure of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merit: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secondary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particles, X-rays on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sample per KWh</a:t>
            </a:r>
            <a:endParaRPr lang="en-GB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774628" y="2660314"/>
            <a:ext cx="483177" cy="30926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724400" y="2221468"/>
            <a:ext cx="83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beam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998980">
            <a:off x="6433523" y="4844853"/>
            <a:ext cx="1097568" cy="902117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620001" y="520787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finally all converted to waste heat !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915400" cy="41910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b="1" dirty="0"/>
              <a:t>task 1</a:t>
            </a:r>
            <a:r>
              <a:rPr lang="en-US" sz="2800" dirty="0"/>
              <a:t>: energy recovery from cooling </a:t>
            </a:r>
            <a:r>
              <a:rPr lang="en-US" sz="2800" dirty="0" smtClean="0"/>
              <a:t>circuits, </a:t>
            </a:r>
            <a:r>
              <a:rPr lang="en-US" sz="2800" dirty="0" err="1" smtClean="0"/>
              <a:t>Th.Parker</a:t>
            </a:r>
            <a:r>
              <a:rPr lang="en-US" sz="2800" dirty="0" smtClean="0"/>
              <a:t>, </a:t>
            </a:r>
            <a:r>
              <a:rPr lang="en-US" sz="2800" dirty="0" err="1" smtClean="0"/>
              <a:t>E.Lindström</a:t>
            </a:r>
            <a:r>
              <a:rPr lang="en-US" sz="2800" dirty="0" smtClean="0"/>
              <a:t> (ESS)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[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  <a:sym typeface="Symbol"/>
              </a:rPr>
              <a:t>workshop April 14, survey of European Labs, applications of heat, T-levels etc.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</a:t>
            </a:r>
            <a:r>
              <a:rPr lang="en-US" sz="2800" b="1" dirty="0"/>
              <a:t>2</a:t>
            </a:r>
            <a:r>
              <a:rPr lang="en-US" sz="2800" dirty="0"/>
              <a:t>: higher electronic efficiency RF power </a:t>
            </a:r>
            <a:r>
              <a:rPr lang="en-US" sz="2800" dirty="0" smtClean="0"/>
              <a:t>generation, </a:t>
            </a:r>
            <a:r>
              <a:rPr lang="en-US" sz="2800" dirty="0" err="1" smtClean="0"/>
              <a:t>E.Jensen</a:t>
            </a:r>
            <a:r>
              <a:rPr lang="en-US" sz="2800" dirty="0" smtClean="0"/>
              <a:t> (CERN)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[workshop </a:t>
            </a:r>
            <a:r>
              <a:rPr lang="en-US" sz="2100" b="1" dirty="0" err="1" smtClean="0">
                <a:solidFill>
                  <a:schemeClr val="accent5">
                    <a:lumMod val="50000"/>
                  </a:schemeClr>
                </a:solidFill>
              </a:rPr>
              <a:t>Daresbury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in June, e.g. Multi Beam IOT’s]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</a:t>
            </a:r>
            <a:r>
              <a:rPr lang="en-US" sz="2800" b="1" dirty="0"/>
              <a:t>3</a:t>
            </a:r>
            <a:r>
              <a:rPr lang="en-US" sz="2800" dirty="0"/>
              <a:t>: short term energy storage </a:t>
            </a:r>
            <a:r>
              <a:rPr lang="en-US" sz="2800" dirty="0" smtClean="0"/>
              <a:t>systems, </a:t>
            </a:r>
            <a:r>
              <a:rPr lang="en-US" sz="2800" dirty="0" err="1" smtClean="0"/>
              <a:t>R.Gehring</a:t>
            </a:r>
            <a:r>
              <a:rPr lang="en-US" sz="2800" dirty="0" smtClean="0"/>
              <a:t> (KIT)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[non-</a:t>
            </a:r>
            <a:r>
              <a:rPr lang="en-US" sz="2100" b="1" dirty="0" err="1" smtClean="0">
                <a:solidFill>
                  <a:schemeClr val="accent5">
                    <a:lumMod val="50000"/>
                  </a:schemeClr>
                </a:solidFill>
              </a:rPr>
              <a:t>interruptable</a:t>
            </a: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 power, short term storage, wide spread of time scales …, workshop Q2/2015]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4</a:t>
            </a:r>
            <a:r>
              <a:rPr lang="en-US" sz="2800" dirty="0" smtClean="0"/>
              <a:t>: virtual power plant, </a:t>
            </a:r>
            <a:r>
              <a:rPr lang="en-US" sz="2800" dirty="0" err="1" smtClean="0"/>
              <a:t>J.Stadlmann</a:t>
            </a:r>
            <a:r>
              <a:rPr lang="en-US" sz="2800" dirty="0" smtClean="0"/>
              <a:t> (GSI)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[adaptation of operation to grid situation – context renewables…, possibly backup power generator …, ongoing survey of Labs]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800" b="1" dirty="0" smtClean="0"/>
              <a:t>task 5</a:t>
            </a:r>
            <a:r>
              <a:rPr lang="en-US" sz="2800" dirty="0" smtClean="0"/>
              <a:t>: beam transfer channels with low power consumption, </a:t>
            </a:r>
            <a:r>
              <a:rPr lang="en-US" sz="2800" dirty="0" err="1" smtClean="0"/>
              <a:t>P.Spiller</a:t>
            </a:r>
            <a:r>
              <a:rPr lang="en-US" sz="2800" dirty="0" smtClean="0"/>
              <a:t> (GSI)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100" b="1" dirty="0" smtClean="0">
                <a:solidFill>
                  <a:schemeClr val="accent5">
                    <a:lumMod val="50000"/>
                  </a:schemeClr>
                </a:solidFill>
              </a:rPr>
              <a:t>[pulsed magnets, low power conventional magnets, permanent magnets, parameter comparison etc., workshop Nov 14, CERN]</a:t>
            </a:r>
            <a:endParaRPr lang="en-US" sz="2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05200" y="22860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464653">
                    <a:lumMod val="50000"/>
                  </a:srgbClr>
                </a:solidFill>
              </a:rPr>
              <a:t>tasks within </a:t>
            </a:r>
            <a:r>
              <a:rPr lang="en-GB" sz="3200" b="1" dirty="0" err="1" smtClean="0">
                <a:solidFill>
                  <a:srgbClr val="464653">
                    <a:lumMod val="50000"/>
                  </a:srgbClr>
                </a:solidFill>
              </a:rPr>
              <a:t>EnEfficient</a:t>
            </a:r>
            <a:r>
              <a:rPr lang="en-GB" sz="3200" b="1" dirty="0" smtClean="0">
                <a:solidFill>
                  <a:srgbClr val="464653">
                    <a:lumMod val="50000"/>
                  </a:srgbClr>
                </a:solidFill>
              </a:rPr>
              <a:t> </a:t>
            </a:r>
            <a:endParaRPr lang="en-GB" sz="3200" b="1" dirty="0">
              <a:solidFill>
                <a:srgbClr val="46465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7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EnEfficient</a:t>
            </a:r>
            <a:r>
              <a:rPr lang="de-DE" dirty="0" smtClean="0"/>
              <a:t>: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9774" y="1676400"/>
            <a:ext cx="54102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in this </a:t>
            </a:r>
            <a:r>
              <a:rPr lang="en-US" sz="2000" dirty="0" err="1" smtClean="0"/>
              <a:t>workpackage</a:t>
            </a:r>
            <a:r>
              <a:rPr lang="en-US" sz="2000" dirty="0" smtClean="0"/>
              <a:t> we are receiving support through several Master and PhD Students, associated with Universities:</a:t>
            </a:r>
          </a:p>
          <a:p>
            <a:pPr>
              <a:buAutoNum type="arabicParenR"/>
            </a:pPr>
            <a:r>
              <a:rPr lang="en-US" sz="2000" dirty="0" err="1" smtClean="0"/>
              <a:t>Christpher</a:t>
            </a:r>
            <a:r>
              <a:rPr lang="en-US" sz="2000" dirty="0" smtClean="0"/>
              <a:t> </a:t>
            </a:r>
            <a:r>
              <a:rPr lang="en-US" sz="2000" dirty="0" err="1" smtClean="0"/>
              <a:t>Ripp</a:t>
            </a:r>
            <a:r>
              <a:rPr lang="en-US" sz="2000" dirty="0" smtClean="0"/>
              <a:t>, GSI, Analysis of GSI Energy consumption, Master thesis </a:t>
            </a:r>
          </a:p>
          <a:p>
            <a:pPr>
              <a:buAutoNum type="arabicParenR"/>
            </a:pPr>
            <a:r>
              <a:rPr lang="en-US" sz="2000" dirty="0" smtClean="0"/>
              <a:t>Johanna </a:t>
            </a:r>
            <a:r>
              <a:rPr lang="en-US" sz="2000" dirty="0" err="1" smtClean="0"/>
              <a:t>Toberntsson</a:t>
            </a:r>
            <a:r>
              <a:rPr lang="en-US" sz="2000" dirty="0" smtClean="0"/>
              <a:t>, Lund University: Master thesis on Heat Recovery in Accelerator based Research Facilities</a:t>
            </a:r>
          </a:p>
          <a:p>
            <a:pPr>
              <a:buAutoNum type="arabicParenR"/>
            </a:pPr>
            <a:r>
              <a:rPr lang="en-US" sz="2000" dirty="0" smtClean="0"/>
              <a:t>Damian </a:t>
            </a:r>
            <a:r>
              <a:rPr lang="en-US" sz="2000" dirty="0" err="1" smtClean="0"/>
              <a:t>Batorowicz</a:t>
            </a:r>
            <a:r>
              <a:rPr lang="en-US" sz="2000" dirty="0" smtClean="0"/>
              <a:t>, Henning Zimmer, TU Darmstadt, Survey on consumption volatility in accelerators; dynamic behavior of distribution networks</a:t>
            </a:r>
          </a:p>
          <a:p>
            <a:pPr>
              <a:buAutoNum type="arabicParenR"/>
            </a:pPr>
            <a:r>
              <a:rPr lang="en-US" sz="2000" dirty="0" smtClean="0"/>
              <a:t> Philip </a:t>
            </a:r>
            <a:r>
              <a:rPr lang="en-US" sz="2000" dirty="0" err="1" smtClean="0"/>
              <a:t>Gardlowski</a:t>
            </a:r>
            <a:r>
              <a:rPr lang="en-US" sz="2000" dirty="0" smtClean="0"/>
              <a:t>, GSI, comparison of energy-efficient beam transport systems; Carmen </a:t>
            </a:r>
            <a:r>
              <a:rPr lang="en-US" sz="2000" dirty="0" err="1" smtClean="0"/>
              <a:t>Tenholt</a:t>
            </a:r>
            <a:r>
              <a:rPr lang="en-US" sz="2000" dirty="0" smtClean="0"/>
              <a:t>, GSI, pulsed </a:t>
            </a:r>
            <a:r>
              <a:rPr lang="en-US" sz="2000" dirty="0" err="1" smtClean="0"/>
              <a:t>quadrupoles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74" y="2880130"/>
            <a:ext cx="3004002" cy="169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867400" cy="1020762"/>
          </a:xfrm>
        </p:spPr>
        <p:txBody>
          <a:bodyPr/>
          <a:lstStyle/>
          <a:p>
            <a:pPr algn="l"/>
            <a:r>
              <a:rPr lang="de-DE" sz="3200" dirty="0" smtClean="0"/>
              <a:t>Workshop in Lund on </a:t>
            </a:r>
            <a:r>
              <a:rPr lang="de-DE" sz="3200" dirty="0" err="1" smtClean="0"/>
              <a:t>Heat</a:t>
            </a:r>
            <a:r>
              <a:rPr lang="de-DE" sz="3200" dirty="0" smtClean="0"/>
              <a:t> </a:t>
            </a:r>
            <a:r>
              <a:rPr lang="de-DE" sz="3200" dirty="0" err="1" smtClean="0"/>
              <a:t>Recovery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General E-</a:t>
            </a:r>
            <a:r>
              <a:rPr lang="de-DE" sz="3200" dirty="0" err="1" smtClean="0"/>
              <a:t>Themes</a:t>
            </a:r>
            <a:endParaRPr lang="de-CH" sz="3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92600"/>
            <a:ext cx="4267200" cy="32295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28600" y="1676400"/>
            <a:ext cx="381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chemeClr val="tx2"/>
                </a:solidFill>
              </a:rPr>
              <a:t>Participants</a:t>
            </a:r>
            <a:r>
              <a:rPr lang="de-DE" dirty="0" smtClean="0">
                <a:solidFill>
                  <a:schemeClr val="tx2"/>
                </a:solidFill>
              </a:rPr>
              <a:t> (</a:t>
            </a:r>
            <a:r>
              <a:rPr lang="de-DE" dirty="0" err="1" smtClean="0">
                <a:solidFill>
                  <a:schemeClr val="tx2"/>
                </a:solidFill>
              </a:rPr>
              <a:t>Experts</a:t>
            </a:r>
            <a:r>
              <a:rPr lang="de-DE" dirty="0" smtClean="0">
                <a:solidFill>
                  <a:schemeClr val="tx2"/>
                </a:solidFill>
              </a:rPr>
              <a:t>) </a:t>
            </a:r>
            <a:r>
              <a:rPr lang="de-DE" dirty="0" err="1" smtClean="0">
                <a:solidFill>
                  <a:schemeClr val="tx2"/>
                </a:solidFill>
              </a:rPr>
              <a:t>from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</a:p>
          <a:p>
            <a:r>
              <a:rPr lang="de-DE" dirty="0" smtClean="0"/>
              <a:t>DESY, ALBA, SOLEIL, ESS, MAX-4, PSI, DAFNE, ISIS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institutes</a:t>
            </a:r>
            <a:r>
              <a:rPr lang="de-DE" dirty="0" smtClean="0"/>
              <a:t>)</a:t>
            </a:r>
          </a:p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E.ON, Kraftringen, Lund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municipality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industry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local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</a:rPr>
              <a:t>authorities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de-CH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81000" y="3307397"/>
            <a:ext cx="419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heat recovery works for many facilities; high temperatures beneficial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local heat distribution system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greenhouses present interesting application (non-linear scaling)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new facilities MAX-4 and ESS foresee heat recovery on large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orlage Präsentation E5 Studente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owerpointvorl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vor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vor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1237</Words>
  <Application>Microsoft Office PowerPoint</Application>
  <PresentationFormat>On-screen Show (4:3)</PresentationFormat>
  <Paragraphs>240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Office Theme</vt:lpstr>
      <vt:lpstr>1_ESS Core Powerpoint</vt:lpstr>
      <vt:lpstr>2_Office Theme</vt:lpstr>
      <vt:lpstr>Vorlage Präsentation E5 Studenten</vt:lpstr>
      <vt:lpstr>1_Office Theme</vt:lpstr>
      <vt:lpstr>PowerPoint Presentation</vt:lpstr>
      <vt:lpstr>Workpackages in Eucard </vt:lpstr>
      <vt:lpstr>Motivation for EnEfficient </vt:lpstr>
      <vt:lpstr>Energy:  Order of Magnitude Examples</vt:lpstr>
      <vt:lpstr>Energy:  Order of Magnitude Examples</vt:lpstr>
      <vt:lpstr>Powerflow in Accelerators </vt:lpstr>
      <vt:lpstr>PowerPoint Presentation</vt:lpstr>
      <vt:lpstr>EnEfficient: collaboration with Universities</vt:lpstr>
      <vt:lpstr>Workshop in Lund on Heat Recovery and General E-Themes</vt:lpstr>
      <vt:lpstr>Lab Survey: Energy Consumption &amp; Heat</vt:lpstr>
      <vt:lpstr>Collaboration with Institute  „Electrical Power Systems“ of TUD</vt:lpstr>
      <vt:lpstr>Potential Fields  of Cooperation</vt:lpstr>
      <vt:lpstr>energy spot market prices  energy managment, virtual power plant</vt:lpstr>
      <vt:lpstr>PowerPoint Presentation</vt:lpstr>
      <vt:lpstr>Energy Efficiency Examples</vt:lpstr>
      <vt:lpstr>EnEfficient:  summary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Seidel Mike</cp:lastModifiedBy>
  <cp:revision>194</cp:revision>
  <dcterms:created xsi:type="dcterms:W3CDTF">2006-08-16T00:00:00Z</dcterms:created>
  <dcterms:modified xsi:type="dcterms:W3CDTF">2014-10-01T02:38:48Z</dcterms:modified>
</cp:coreProperties>
</file>