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50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2.xml" ContentType="application/vnd.openxmlformats-officedocument.presentationml.slideLayout+xml"/>
  <Override PartName="/customXml/itemProps1.xml" ContentType="application/vnd.openxmlformats-officedocument.customXmlProperties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docProps/custom.xml" ContentType="application/vnd.openxmlformats-officedocument.custom-properties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9.xml" ContentType="application/vnd.openxmlformats-officedocument.presentationml.slideLayout+xml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4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Layouts/slideLayout3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1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Layouts/slideLayout53.xml" ContentType="application/vnd.openxmlformats-officedocument.presentationml.slideLayout+xml"/>
  <Override PartName="/docProps/app.xml" ContentType="application/vnd.openxmlformats-officedocument.extended-properties+xml"/>
  <Override PartName="/ppt/slideLayouts/slideLayout3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slideMasters/slideMaster4.xml" ContentType="application/vnd.openxmlformats-officedocument.presentationml.slideMaster+xml"/>
  <Default Extension="jpeg" ContentType="image/jpeg"/>
  <Override PartName="/ppt/viewProps.xml" ContentType="application/vnd.openxmlformats-officedocument.presentationml.viewProps+xml"/>
  <Override PartName="/ppt/slideLayouts/slideLayout5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customXml/itemProps3.xml" ContentType="application/vnd.openxmlformats-officedocument.customXmlProperties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Layouts/slideLayout43.xml" ContentType="application/vnd.openxmlformats-officedocument.presentationml.slideLayout+xml"/>
  <Override PartName="/customXml/itemProps2.xml" ContentType="application/vnd.openxmlformats-officedocument.customXmlProperties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6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4"/>
    <p:sldMasterId id="2147483664" r:id="rId5"/>
    <p:sldMasterId id="2147483679" r:id="rId6"/>
    <p:sldMasterId id="2147483691" r:id="rId7"/>
  </p:sldMasterIdLst>
  <p:notesMasterIdLst>
    <p:notesMasterId r:id="rId39"/>
  </p:notesMasterIdLst>
  <p:handoutMasterIdLst>
    <p:handoutMasterId r:id="rId40"/>
  </p:handoutMasterIdLst>
  <p:sldIdLst>
    <p:sldId id="256" r:id="rId8"/>
    <p:sldId id="257" r:id="rId9"/>
    <p:sldId id="258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72" r:id="rId18"/>
    <p:sldId id="278" r:id="rId19"/>
    <p:sldId id="273" r:id="rId20"/>
    <p:sldId id="274" r:id="rId21"/>
    <p:sldId id="280" r:id="rId22"/>
    <p:sldId id="281" r:id="rId23"/>
    <p:sldId id="277" r:id="rId24"/>
    <p:sldId id="282" r:id="rId25"/>
    <p:sldId id="283" r:id="rId26"/>
    <p:sldId id="284" r:id="rId27"/>
    <p:sldId id="285" r:id="rId28"/>
    <p:sldId id="295" r:id="rId29"/>
    <p:sldId id="286" r:id="rId30"/>
    <p:sldId id="268" r:id="rId31"/>
    <p:sldId id="287" r:id="rId32"/>
    <p:sldId id="297" r:id="rId33"/>
    <p:sldId id="298" r:id="rId34"/>
    <p:sldId id="293" r:id="rId35"/>
    <p:sldId id="294" r:id="rId36"/>
    <p:sldId id="275" r:id="rId37"/>
    <p:sldId id="27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618" autoAdjust="0"/>
    <p:restoredTop sz="94660"/>
  </p:normalViewPr>
  <p:slideViewPr>
    <p:cSldViewPr>
      <p:cViewPr>
        <p:scale>
          <a:sx n="100" d="100"/>
          <a:sy n="100" d="100"/>
        </p:scale>
        <p:origin x="-1216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C58CF-8031-BE4A-BD69-F5F844F50455}" type="datetimeFigureOut">
              <a:rPr lang="en-US" smtClean="0"/>
              <a:pPr/>
              <a:t>10/1/14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77F28-74AE-8A43-AD8B-1BF26B49AA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13116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FEAA9-C327-4CBA-91A2-D692AEF187D5}" type="datetimeFigureOut">
              <a:rPr lang="en-GB" smtClean="0"/>
              <a:pPr/>
              <a:t>10/1/14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2EF53-9050-4DF2-888C-8E65C18F91D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36189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Metti</a:t>
            </a:r>
            <a:r>
              <a:rPr lang="en-US" dirty="0" smtClean="0"/>
              <a:t> </a:t>
            </a:r>
            <a:r>
              <a:rPr lang="en-US" dirty="0" err="1" smtClean="0"/>
              <a:t>meglio</a:t>
            </a:r>
            <a:r>
              <a:rPr lang="en-US" dirty="0" smtClean="0"/>
              <a:t> </a:t>
            </a:r>
            <a:r>
              <a:rPr lang="en-US" dirty="0" err="1" smtClean="0"/>
              <a:t>nomi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rings </a:t>
            </a:r>
            <a:r>
              <a:rPr lang="en-US" dirty="0" err="1" smtClean="0"/>
              <a:t>e</a:t>
            </a:r>
            <a:r>
              <a:rPr lang="en-US" dirty="0" smtClean="0"/>
              <a:t> speakers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Metti</a:t>
            </a:r>
            <a:r>
              <a:rPr lang="en-US" dirty="0" smtClean="0"/>
              <a:t> </a:t>
            </a:r>
            <a:r>
              <a:rPr lang="en-US" dirty="0" err="1" smtClean="0"/>
              <a:t>meglio</a:t>
            </a:r>
            <a:r>
              <a:rPr lang="en-US" dirty="0" smtClean="0"/>
              <a:t> </a:t>
            </a:r>
            <a:r>
              <a:rPr lang="en-US" dirty="0" err="1" smtClean="0"/>
              <a:t>nomi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rings </a:t>
            </a:r>
            <a:r>
              <a:rPr lang="en-US" dirty="0" err="1" smtClean="0"/>
              <a:t>e</a:t>
            </a:r>
            <a:r>
              <a:rPr lang="en-US" dirty="0" smtClean="0"/>
              <a:t> speakers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Troppi</a:t>
            </a:r>
            <a:r>
              <a:rPr lang="en-US" dirty="0" smtClean="0"/>
              <a:t> </a:t>
            </a:r>
            <a:r>
              <a:rPr lang="en-US" dirty="0" err="1" smtClean="0"/>
              <a:t>dettagli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2EF53-9050-4DF2-888C-8E65C18F91D6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051" name="Picture 3" descr="\\cern.ch\dfs\Users\a\ASZEBERE\Documents\DG-EU\eu flags\FP7-Capacities\colour\FP7-cap-RG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0999"/>
            <a:ext cx="1124100" cy="91440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6722327"/>
            <a:ext cx="9144000" cy="1524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cern.ch\dfs\Users\a\ASZEBERE\Documents\DG-EU\eu flags\eu flag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9032" y="6324600"/>
            <a:ext cx="458788" cy="31172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ooter Placeholder 4"/>
          <p:cNvSpPr txBox="1">
            <a:spLocks/>
          </p:cNvSpPr>
          <p:nvPr userDrawn="1"/>
        </p:nvSpPr>
        <p:spPr>
          <a:xfrm>
            <a:off x="1066800" y="6389181"/>
            <a:ext cx="7543800" cy="1825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EuCARD-2 is co-funded by the partners and the European Commission under Capacities 7th Framework Programme, Grant Agreement 312453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4166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416675"/>
            <a:ext cx="2971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ALERT 2014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05/05/2014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607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4166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416675"/>
            <a:ext cx="2971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ALERT 2014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05/05/2014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607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4166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416675"/>
            <a:ext cx="2971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EUCARD'13, YP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16/06/13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400176"/>
            <a:ext cx="9144000" cy="3324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gradient_band_CMY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" y="1400176"/>
            <a:ext cx="5715009" cy="13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gradient_band_CMYK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1" y="4585867"/>
            <a:ext cx="5715009" cy="1392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AU" sz="2800" kern="1200" dirty="0" smtClean="0">
                <a:solidFill>
                  <a:srgbClr val="0033C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7088832" cy="72008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AU" sz="2000" kern="1200" dirty="0" smtClean="0">
                <a:solidFill>
                  <a:srgbClr val="0033CC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pic>
        <p:nvPicPr>
          <p:cNvPr id="8" name="Picture 7" descr="Australian Synchrotron_PRIM_[CMYK]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0729" y="1690662"/>
            <a:ext cx="2434934" cy="666774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8214" y="6584156"/>
            <a:ext cx="785786" cy="273844"/>
          </a:xfrm>
        </p:spPr>
        <p:txBody>
          <a:bodyPr/>
          <a:lstStyle>
            <a:lvl1pPr algn="r">
              <a:defRPr>
                <a:solidFill>
                  <a:srgbClr val="D1D0D2"/>
                </a:solidFill>
              </a:defRPr>
            </a:lvl1pPr>
          </a:lstStyle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74747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74747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6018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6018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6514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36514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1020762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9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428724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gradient_band_CMY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1428724"/>
            <a:ext cx="5715009" cy="139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22"/>
          <p:cNvGrpSpPr/>
          <p:nvPr userDrawn="1"/>
        </p:nvGrpSpPr>
        <p:grpSpPr>
          <a:xfrm>
            <a:off x="989354" y="2331890"/>
            <a:ext cx="7143660" cy="3689398"/>
            <a:chOff x="324632" y="1428742"/>
            <a:chExt cx="8352000" cy="2786082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324632" y="2821783"/>
              <a:ext cx="8352000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 rot="5400000">
              <a:off x="1013931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rot="5400000">
              <a:off x="3102657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rot="5400000">
              <a:off x="5191383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</p:grpSp>
      <p:pic>
        <p:nvPicPr>
          <p:cNvPr id="21" name="Picture 20" descr="Australian Synchrotron_PRIM_[CMYK]w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9575" y="360469"/>
            <a:ext cx="2674658" cy="73241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3" name="Picture 2" descr="\\psf\Host\Client Active\Synchrotron\GOVERNMENT LOGO LINE_CMYK REVERSED new no Australi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625" y="370903"/>
            <a:ext cx="3695191" cy="72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116" y="-24"/>
            <a:ext cx="6886652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527117"/>
            <a:ext cx="8572560" cy="428314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/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936" y="1762113"/>
            <a:ext cx="8572560" cy="333377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3937" y="1162595"/>
            <a:ext cx="5357823" cy="571493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403648" y="1285859"/>
            <a:ext cx="6313904" cy="466342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Mulit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6" y="1412776"/>
            <a:ext cx="3927600" cy="4192099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714876" y="1412789"/>
            <a:ext cx="3928724" cy="4191029"/>
          </a:xfrm>
          <a:ln w="76200">
            <a:solidFill>
              <a:srgbClr val="706F72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picture left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5" y="1387631"/>
            <a:ext cx="3230617" cy="4192435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851920" y="1268760"/>
            <a:ext cx="5033720" cy="4392488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picture right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7544" y="1268760"/>
            <a:ext cx="4973054" cy="44511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72131" y="1340768"/>
            <a:ext cx="3262527" cy="4248472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Full Frame pictur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994583"/>
            <a:ext cx="9144000" cy="5863417"/>
          </a:xfrm>
          <a:ln w="76200">
            <a:noFill/>
          </a:ln>
        </p:spPr>
        <p:txBody>
          <a:bodyPr anchor="t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905517"/>
            <a:ext cx="9144000" cy="952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BBAF6C-CD17-BC42-B7D0-5A6D621AEF53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7D9BB-B93E-FF47-82D5-B9CDCBE89F6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6400C3-C46D-664E-9CC7-F4182B86F930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507FCB-DA10-A046-8045-4E255A69D7A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FF7BC2-8AE2-2945-A89A-FF79B8C29BE8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884EA-0ED2-744A-A77B-D8A66BE4E17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790A90-3EDD-3E48-BD85-3E18B0EDCE0C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826ED-52DB-E54C-84A7-8A0DCD03C71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379AFB-8086-BC48-8E14-1AEA5D24591F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83FD9-BDE5-8D49-A687-07AA56C544D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4245A0-CBE0-2346-88B7-AD7ADC5A70F1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518AB-1876-A543-BCAC-D42773A637E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C7F89F-5615-8C49-AB05-D179798F95F7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5558B-3BFD-8F4C-8275-B11662F6ED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E1B07D-8C08-D741-B7CB-4687984D1921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8699E-478F-0C42-A831-4BDB19867E3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6E63E3-4497-914E-93EC-67B20FF2CF63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3C60C-4BFA-3B4E-B186-9F5DC048870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114963-5953-4042-92E0-75AB41250920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10C4E-2171-AD41-8585-1C170C63C9B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7F4E7A-9CB4-0645-91EC-25B91670FC67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2B078-866B-6647-B8F7-6CD1B837596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0DFFC-D653-40B7-BE58-CA33F94EADDE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48364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347BC-1A04-42B6-94A4-25E8F441AB54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6733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2E17C-4C8B-4DBE-A5D2-022D6319792A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1616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24F3A-027A-4B30-A0D0-2DB8BB188A74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91138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E647-08AE-46C7-B6E5-EA2B395EA4C3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9981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5892C-4ED5-4427-BF77-E3C0C7F299A8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63268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5B3FD-B6BF-4A52-9B5E-8B61F70250D9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9104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E1208-6AF1-44CC-AE96-DED898DE2138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4854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41231-C6A8-4A7E-BA39-400DD5499B6B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1878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05F2F-A866-4B4A-AB48-4BF9B631F0CD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359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06144-0CFB-49AA-80A4-0D56CADA2F22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97776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1580EE-6F81-4DF8-8EB5-D03B376CC35C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9622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83358A1-4C93-4B89-A891-F26C318A381E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88015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90C16B-B995-40EA-B60E-EA5F49798A03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9371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D2DCE5B-2EED-4EB3-9B7B-F1D11C99F5CC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9777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248400"/>
            <a:ext cx="6781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\\cern.ch\dfs\Users\a\ASZEBERE\Documents\DG-EU\EuCARD\EuCARD13\header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350769"/>
            <a:ext cx="9144000" cy="4571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6" Type="http://schemas.openxmlformats.org/officeDocument/2006/relationships/image" Target="../media/image5.jpe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6388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9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6" name="Picture 2" descr="\\cern.ch\dfs\Users\a\ASZEBERE\Documents\DG-EU\EuCARD2\EuCARD2-logo-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-76200"/>
            <a:ext cx="2514600" cy="177694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432000" indent="-3429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C000"/>
        </a:buClr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x_mercurial banner_2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9144000" cy="356616"/>
          </a:xfrm>
          <a:prstGeom prst="rect">
            <a:avLst/>
          </a:prstGeom>
        </p:spPr>
      </p:pic>
      <p:pic>
        <p:nvPicPr>
          <p:cNvPr id="11" name="Picture 10" descr="gradient_band_CMYK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-1" y="869421"/>
            <a:ext cx="5715009" cy="13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 userDrawn="1"/>
        </p:nvSpPr>
        <p:spPr>
          <a:xfrm>
            <a:off x="0" y="355078"/>
            <a:ext cx="9144000" cy="514342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91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 descr="Australian Synchrotron_PRIM_[CMYK].pn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407248" y="6309320"/>
            <a:ext cx="1609200" cy="440657"/>
          </a:xfrm>
          <a:prstGeom prst="rect">
            <a:avLst/>
          </a:prstGeom>
        </p:spPr>
      </p:pic>
      <p:pic>
        <p:nvPicPr>
          <p:cNvPr id="12" name="Picture 2" descr="\\psf\Host\Client Active\Synchrotron\GOVERNMENT LOGO LINE_CMYK new no Australia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30134" y="6309320"/>
            <a:ext cx="2098800" cy="409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rgbClr val="898989"/>
                </a:solidFill>
                <a:latin typeface="Calibri" pitchFamily="-83" charset="0"/>
              </a:defRPr>
            </a:lvl1pPr>
          </a:lstStyle>
          <a:p>
            <a:fld id="{2F98DFA9-0C79-294F-A5E9-5B7F42CF304F}" type="datetimeFigureOut">
              <a:rPr lang="en-GB"/>
              <a:pPr/>
              <a:t>10/1/14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rgbClr val="898989"/>
                </a:solidFill>
                <a:latin typeface="Calibri" pitchFamily="-83" charset="0"/>
              </a:defRPr>
            </a:lvl1pPr>
          </a:lstStyle>
          <a:p>
            <a:fld id="{28ADE99A-48C4-2E40-943C-7003C3102CC8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83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83" charset="0"/>
        <a:buChar char="–"/>
        <a:defRPr sz="2800"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83" charset="0"/>
        <a:buChar char="•"/>
        <a:defRPr sz="2400"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83" charset="0"/>
        <a:buChar char="–"/>
        <a:defRPr sz="2000"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83" charset="0"/>
        <a:buChar char="»"/>
        <a:defRPr sz="2000" kern="1200">
          <a:solidFill>
            <a:schemeClr val="tx1"/>
          </a:solidFill>
          <a:latin typeface="+mn-lt"/>
          <a:ea typeface="ＭＳ Ｐゴシック" pitchFamily="-8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modifier les styles du texte du masque</a:t>
            </a:r>
          </a:p>
          <a:p>
            <a:pPr lvl="1"/>
            <a:r>
              <a:rPr lang="en-GB" altLang="fr-FR" smtClean="0"/>
              <a:t>Deuxième niveau</a:t>
            </a:r>
          </a:p>
          <a:p>
            <a:pPr lvl="2"/>
            <a:r>
              <a:rPr lang="en-GB" altLang="fr-FR" smtClean="0"/>
              <a:t>Troisième niveau</a:t>
            </a:r>
          </a:p>
          <a:p>
            <a:pPr lvl="3"/>
            <a:r>
              <a:rPr lang="en-GB" altLang="fr-FR" smtClean="0"/>
              <a:t>Quatrième niveau</a:t>
            </a:r>
          </a:p>
          <a:p>
            <a:pPr lvl="4"/>
            <a:r>
              <a:rPr lang="en-GB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B193270-9A83-428E-A7AE-95568A54F232}" type="slidenum">
              <a:rPr lang="en-GB" altLang="fr-FR"/>
              <a:pPr/>
              <a:t>‹#›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hyperlink" Target="http://www.synchrotron-soleil.fr/Workshops/2014/TWIIC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genda.infn.it/event/ler2014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er2010.web.cern.ch/" TargetMode="External"/><Relationship Id="rId4" Type="http://schemas.openxmlformats.org/officeDocument/2006/relationships/hyperlink" Target="http://lowering2011.web.cern.ch/lowering2011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667000"/>
          </a:xfrm>
        </p:spPr>
        <p:txBody>
          <a:bodyPr/>
          <a:lstStyle/>
          <a:p>
            <a:r>
              <a:rPr lang="en-US" sz="3600" dirty="0" smtClean="0"/>
              <a:t>WP6- Low emittance rings  </a:t>
            </a:r>
            <a:r>
              <a:rPr lang="en-US" sz="3600" dirty="0" err="1" smtClean="0"/>
              <a:t>LOW</a:t>
            </a:r>
            <a:r>
              <a:rPr lang="en-US" sz="3600" dirty="0" err="1" smtClean="0">
                <a:latin typeface="Symbol" charset="2"/>
                <a:cs typeface="Symbol" charset="2"/>
              </a:rPr>
              <a:t>e</a:t>
            </a:r>
            <a:r>
              <a:rPr lang="en-US" sz="3600" dirty="0" err="1" smtClean="0"/>
              <a:t>RING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"Universities meet Laboratories" Workshop</a:t>
            </a:r>
            <a:br>
              <a:rPr lang="en-US" sz="2800" dirty="0" smtClean="0"/>
            </a:br>
            <a:r>
              <a:rPr lang="en-US" sz="2800" dirty="0" smtClean="0"/>
              <a:t>30 Sept. - 1 Oct. 2014,</a:t>
            </a:r>
            <a:br>
              <a:rPr lang="en-US" sz="2800" dirty="0" smtClean="0"/>
            </a:br>
            <a:r>
              <a:rPr lang="en-US" sz="2800" dirty="0" smtClean="0"/>
              <a:t>Frankfurt am Main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7924800" cy="1752600"/>
          </a:xfrm>
        </p:spPr>
        <p:txBody>
          <a:bodyPr anchor="ctr">
            <a:normAutofit/>
          </a:bodyPr>
          <a:lstStyle/>
          <a:p>
            <a:r>
              <a:rPr lang="en-GB" sz="2800" b="1" dirty="0" smtClean="0"/>
              <a:t>S. Guiducci (INFN-LNF),</a:t>
            </a:r>
          </a:p>
          <a:p>
            <a:r>
              <a:rPr lang="en-GB" sz="2800" b="1" dirty="0" smtClean="0"/>
              <a:t>Y. </a:t>
            </a:r>
            <a:r>
              <a:rPr lang="en-GB" sz="2800" b="1" dirty="0" err="1" smtClean="0"/>
              <a:t>Papaphilippou</a:t>
            </a:r>
            <a:r>
              <a:rPr lang="en-GB" sz="2800" b="1" dirty="0" smtClean="0"/>
              <a:t> (CERN),  R. </a:t>
            </a:r>
            <a:r>
              <a:rPr lang="en-GB" sz="2800" b="1" dirty="0" err="1" smtClean="0"/>
              <a:t>Bartolini</a:t>
            </a:r>
            <a:r>
              <a:rPr lang="en-GB" sz="2800" b="1" dirty="0" smtClean="0"/>
              <a:t> (Oxford Un.)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2667000"/>
            <a:ext cx="1143000" cy="133350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2512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52578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 smtClean="0"/>
              <a:t>Session 1 - AP1 - design/</a:t>
            </a:r>
            <a:r>
              <a:rPr lang="en-US" sz="2400" dirty="0" err="1" smtClean="0"/>
              <a:t>modelling</a:t>
            </a:r>
            <a:r>
              <a:rPr lang="en-US" sz="2400" dirty="0" smtClean="0"/>
              <a:t>  (7 talks)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Review of design and </a:t>
            </a:r>
            <a:r>
              <a:rPr lang="en-US" sz="2000" dirty="0" err="1" smtClean="0"/>
              <a:t>optimisation</a:t>
            </a:r>
            <a:r>
              <a:rPr lang="en-US" sz="2000" dirty="0" smtClean="0"/>
              <a:t> issues on low emittance rings, L. NADOLSKI, </a:t>
            </a:r>
            <a:r>
              <a:rPr lang="en-US" sz="2000" i="1" dirty="0" smtClean="0"/>
              <a:t>SOLEIL 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Session 2 – Collective effects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Review of collective effects for low emittance rings, K. Bane, SLAC</a:t>
            </a:r>
          </a:p>
          <a:p>
            <a:pPr>
              <a:spcBef>
                <a:spcPts val="300"/>
              </a:spcBef>
            </a:pPr>
            <a:r>
              <a:rPr lang="en-US" sz="2400" i="1" dirty="0" smtClean="0"/>
              <a:t>Session 3 – Technology: magnets, vacuum and instrumentation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Review of vacuum technology issue for low emittance rings, R. </a:t>
            </a:r>
            <a:r>
              <a:rPr lang="en-US" sz="2000" dirty="0" err="1" smtClean="0"/>
              <a:t>Kersevan</a:t>
            </a:r>
            <a:r>
              <a:rPr lang="en-US" sz="2000" dirty="0" smtClean="0"/>
              <a:t>, CERN</a:t>
            </a:r>
            <a:r>
              <a:rPr lang="en-US" sz="2000" i="1" dirty="0" smtClean="0"/>
              <a:t> </a:t>
            </a:r>
          </a:p>
          <a:p>
            <a:pPr>
              <a:spcBef>
                <a:spcPts val="300"/>
              </a:spcBef>
            </a:pPr>
            <a:r>
              <a:rPr lang="en-US" sz="2400" i="1" dirty="0" smtClean="0"/>
              <a:t>Session 4 – AP2 – experiment</a:t>
            </a:r>
          </a:p>
          <a:p>
            <a:pPr>
              <a:spcBef>
                <a:spcPts val="300"/>
              </a:spcBef>
            </a:pPr>
            <a:r>
              <a:rPr lang="en-US" sz="2400" i="1" dirty="0" smtClean="0"/>
              <a:t>Session 5 – Technology 2:pulsed magnets and diagnostics</a:t>
            </a:r>
            <a:endParaRPr lang="en-US" sz="1800" i="1" dirty="0" smtClean="0"/>
          </a:p>
          <a:p>
            <a:r>
              <a:rPr lang="en-US" sz="2200" b="1" i="1" dirty="0" smtClean="0">
                <a:solidFill>
                  <a:srgbClr val="008000"/>
                </a:solidFill>
              </a:rPr>
              <a:t>Only plenary  sessions</a:t>
            </a:r>
          </a:p>
          <a:p>
            <a:r>
              <a:rPr lang="en-US" sz="2200" b="1" i="1" dirty="0" smtClean="0">
                <a:solidFill>
                  <a:srgbClr val="008000"/>
                </a:solidFill>
              </a:rPr>
              <a:t>Each session has an opening review talk on the main issues</a:t>
            </a:r>
          </a:p>
          <a:p>
            <a:r>
              <a:rPr lang="en-US" sz="2200" b="1" i="1" dirty="0" smtClean="0">
                <a:solidFill>
                  <a:srgbClr val="008000"/>
                </a:solidFill>
              </a:rPr>
              <a:t>A large fraction of time, Session 6, is used for discussion to share experience and set-up collaborations </a:t>
            </a:r>
            <a:endParaRPr lang="en-US" sz="2200" b="1" dirty="0" smtClean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613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734502"/>
            <a:ext cx="1755641" cy="82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734502"/>
            <a:ext cx="736600" cy="856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877088"/>
            <a:ext cx="1295400" cy="657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350" y="1810702"/>
            <a:ext cx="100965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442" y="1810702"/>
            <a:ext cx="849457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4000" y="3200400"/>
            <a:ext cx="5040000" cy="2777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48400" y="2895600"/>
            <a:ext cx="21336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35 talks in 2 days</a:t>
            </a:r>
            <a:endParaRPr lang="en-US" sz="2000" dirty="0"/>
          </a:p>
        </p:txBody>
      </p:sp>
      <p:sp>
        <p:nvSpPr>
          <p:cNvPr id="11" name="Content Placeholder 11"/>
          <p:cNvSpPr txBox="1">
            <a:spLocks/>
          </p:cNvSpPr>
          <p:nvPr/>
        </p:nvSpPr>
        <p:spPr>
          <a:xfrm>
            <a:off x="0" y="3886200"/>
            <a:ext cx="41910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workshop on collective effects sponsored by the network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~80 participants</a:t>
            </a:r>
            <a:r>
              <a:rPr kumimoji="0" lang="en-GB" sz="2162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162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Europe: ~65, Americas: 11, Asia: 2)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least 1/3</a:t>
            </a:r>
            <a:r>
              <a:rPr kumimoji="0" lang="en-US" sz="2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rd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students and post-docs	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Great scientific and organizational success (thanks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Ryutaro and other colleagues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TWIICE2014 Workshop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52578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i="1" dirty="0" smtClean="0"/>
              <a:t>3 Sessions on Impedances and instabilities (17 talks)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Chaired by J. Byrd (LBNL), G. </a:t>
            </a:r>
            <a:r>
              <a:rPr lang="en-US" sz="2000" dirty="0" err="1" smtClean="0"/>
              <a:t>Rumolo</a:t>
            </a:r>
            <a:r>
              <a:rPr lang="en-US" sz="2000" dirty="0" smtClean="0"/>
              <a:t> (CERN), B. </a:t>
            </a:r>
            <a:r>
              <a:rPr lang="en-US" sz="2000" dirty="0" err="1" smtClean="0"/>
              <a:t>Podobedov</a:t>
            </a:r>
            <a:r>
              <a:rPr lang="en-US" sz="2000" dirty="0" smtClean="0"/>
              <a:t> (BNL)</a:t>
            </a:r>
            <a:endParaRPr lang="en-US" sz="2000" i="1" dirty="0" smtClean="0"/>
          </a:p>
          <a:p>
            <a:pPr>
              <a:spcBef>
                <a:spcPts val="300"/>
              </a:spcBef>
            </a:pPr>
            <a:r>
              <a:rPr lang="en-US" sz="2400" i="1" dirty="0" smtClean="0"/>
              <a:t>1 Session on Particle Scattering (3 talks)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C</a:t>
            </a:r>
            <a:r>
              <a:rPr lang="en-US" sz="2000" dirty="0" smtClean="0"/>
              <a:t>haired by Y. </a:t>
            </a:r>
            <a:r>
              <a:rPr lang="en-US" sz="2000" dirty="0" err="1" smtClean="0"/>
              <a:t>Papaphilippou</a:t>
            </a:r>
            <a:r>
              <a:rPr lang="en-US" sz="2000" dirty="0" smtClean="0"/>
              <a:t> (CERN)</a:t>
            </a:r>
          </a:p>
          <a:p>
            <a:pPr>
              <a:spcBef>
                <a:spcPts val="300"/>
              </a:spcBef>
            </a:pPr>
            <a:r>
              <a:rPr lang="en-US" sz="2400" i="1" dirty="0" smtClean="0"/>
              <a:t>1 Session on Two stream instabilities (5 talks)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Chaired by C</a:t>
            </a:r>
            <a:r>
              <a:rPr lang="en-US" sz="2000" dirty="0" smtClean="0"/>
              <a:t>. Bane (SLAC)</a:t>
            </a:r>
            <a:endParaRPr lang="en-US" sz="2000" i="1" dirty="0" smtClean="0"/>
          </a:p>
          <a:p>
            <a:pPr>
              <a:spcBef>
                <a:spcPts val="300"/>
              </a:spcBef>
            </a:pPr>
            <a:r>
              <a:rPr lang="en-US" sz="2400" i="1" dirty="0" smtClean="0"/>
              <a:t>1 Session on CSR Instabilities (7 talks)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Chaired by </a:t>
            </a:r>
            <a:r>
              <a:rPr lang="en-US" sz="2000" dirty="0" smtClean="0"/>
              <a:t>G. </a:t>
            </a:r>
            <a:r>
              <a:rPr lang="en-US" sz="2000" dirty="0" err="1" smtClean="0"/>
              <a:t>Wustefeld</a:t>
            </a:r>
            <a:r>
              <a:rPr lang="en-US" sz="2000" dirty="0" smtClean="0"/>
              <a:t> (BESSY)</a:t>
            </a:r>
            <a:endParaRPr lang="en-US" sz="2000" i="1" dirty="0"/>
          </a:p>
          <a:p>
            <a:pPr>
              <a:spcBef>
                <a:spcPts val="300"/>
              </a:spcBef>
            </a:pPr>
            <a:r>
              <a:rPr lang="en-US" sz="2400" i="1" dirty="0"/>
              <a:t>1 Session on </a:t>
            </a:r>
            <a:r>
              <a:rPr lang="en-US" sz="2400" i="1" dirty="0" smtClean="0"/>
              <a:t>Instrumentation and Feedback (4 </a:t>
            </a:r>
            <a:r>
              <a:rPr lang="en-US" sz="2400" i="1" dirty="0"/>
              <a:t>talks)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Chaired by </a:t>
            </a:r>
            <a:r>
              <a:rPr lang="en-US" sz="2000" dirty="0" smtClean="0"/>
              <a:t>P. </a:t>
            </a:r>
            <a:r>
              <a:rPr lang="en-US" sz="2000" dirty="0" err="1" smtClean="0"/>
              <a:t>Kuske</a:t>
            </a:r>
            <a:r>
              <a:rPr lang="en-US" sz="2000" dirty="0" smtClean="0"/>
              <a:t> (</a:t>
            </a:r>
            <a:r>
              <a:rPr lang="en-US" sz="2000" dirty="0"/>
              <a:t>BESSY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400" b="1" dirty="0" smtClean="0">
                <a:solidFill>
                  <a:srgbClr val="008000"/>
                </a:solidFill>
              </a:rPr>
              <a:t>Only plenary  sessions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Each session had an opening review talk on the subject</a:t>
            </a:r>
          </a:p>
          <a:p>
            <a:r>
              <a:rPr lang="en-US" sz="2400" b="1" dirty="0" smtClean="0">
                <a:solidFill>
                  <a:srgbClr val="008000"/>
                </a:solidFill>
              </a:rPr>
              <a:t>The last session was dedicated to the summaries and discussions (chaired by Y. </a:t>
            </a:r>
            <a:r>
              <a:rPr lang="en-US" sz="2400" b="1" dirty="0" err="1" smtClean="0">
                <a:solidFill>
                  <a:srgbClr val="008000"/>
                </a:solidFill>
              </a:rPr>
              <a:t>Cai</a:t>
            </a:r>
            <a:r>
              <a:rPr lang="en-US" sz="2400" b="1" dirty="0" smtClean="0">
                <a:solidFill>
                  <a:srgbClr val="008000"/>
                </a:solidFill>
              </a:rPr>
              <a:t>, SLAC)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513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638800" cy="1020762"/>
          </a:xfrm>
        </p:spPr>
        <p:txBody>
          <a:bodyPr/>
          <a:lstStyle/>
          <a:p>
            <a:r>
              <a:rPr lang="en-US" sz="2800" dirty="0" smtClean="0"/>
              <a:t>TWIICE2014 - Topical workshop on Instabilities, Impedances and Collective Effects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799"/>
            <a:ext cx="7162800" cy="53678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02" y="0"/>
            <a:ext cx="7487098" cy="4724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9972"/>
            <a:ext cx="5040000" cy="2748028"/>
          </a:xfrm>
          <a:prstGeom prst="rect">
            <a:avLst/>
          </a:prstGeom>
        </p:spPr>
      </p:pic>
      <p:sp>
        <p:nvSpPr>
          <p:cNvPr id="7" name="Content Placeholder 11"/>
          <p:cNvSpPr txBox="1">
            <a:spLocks/>
          </p:cNvSpPr>
          <p:nvPr/>
        </p:nvSpPr>
        <p:spPr>
          <a:xfrm>
            <a:off x="5029200" y="4648200"/>
            <a:ext cx="4114800" cy="22098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workshop on Technology sponsored by the network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52 participants</a:t>
            </a:r>
            <a:r>
              <a:rPr kumimoji="0" lang="en-GB" sz="2162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162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Europe: 39, USA: 11, Asia: 2)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676400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9200" y="3886200"/>
            <a:ext cx="21336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28 talks in 2 days</a:t>
            </a:r>
            <a:endParaRPr 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752600"/>
            <a:ext cx="80772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Gather scientists </a:t>
            </a:r>
            <a:r>
              <a:rPr lang="en-US" sz="2400" dirty="0"/>
              <a:t>but also industrial partners who are designing and building hardware for low emittance </a:t>
            </a:r>
            <a:r>
              <a:rPr lang="en-US" sz="2400" dirty="0" smtClean="0"/>
              <a:t>rings</a:t>
            </a:r>
            <a:endParaRPr lang="en-US" sz="2400" dirty="0"/>
          </a:p>
          <a:p>
            <a:r>
              <a:rPr lang="en-US" sz="2400" dirty="0"/>
              <a:t>E</a:t>
            </a:r>
            <a:r>
              <a:rPr lang="en-US" sz="2400" dirty="0" smtClean="0"/>
              <a:t>mphasis </a:t>
            </a:r>
            <a:r>
              <a:rPr lang="en-US" sz="2400" dirty="0"/>
              <a:t>on studies and experimental programs in existing rings and facilities. </a:t>
            </a:r>
            <a:endParaRPr lang="en-US" sz="2400" dirty="0" smtClean="0"/>
          </a:p>
          <a:p>
            <a:r>
              <a:rPr lang="en-US" sz="2400" dirty="0" smtClean="0"/>
              <a:t>Specifically address impact </a:t>
            </a:r>
            <a:r>
              <a:rPr lang="en-US" sz="2400" dirty="0"/>
              <a:t>of targeting and reaching ultra-low </a:t>
            </a:r>
            <a:r>
              <a:rPr lang="en-US" sz="2400" dirty="0" err="1"/>
              <a:t>emittances</a:t>
            </a:r>
            <a:r>
              <a:rPr lang="en-US" sz="2400" dirty="0"/>
              <a:t> to the design of technical </a:t>
            </a:r>
            <a:r>
              <a:rPr lang="en-US" sz="2400" dirty="0" smtClean="0"/>
              <a:t>systems </a:t>
            </a:r>
            <a:r>
              <a:rPr lang="en-US" sz="2400" dirty="0"/>
              <a:t>in an environment dominated by synchrotron </a:t>
            </a:r>
            <a:r>
              <a:rPr lang="en-US" sz="2400" dirty="0" smtClean="0"/>
              <a:t>radiation</a:t>
            </a:r>
          </a:p>
          <a:p>
            <a:pPr lvl="1"/>
            <a:r>
              <a:rPr lang="en-US" sz="2000" dirty="0" smtClean="0"/>
              <a:t>Operational issues</a:t>
            </a:r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anufacturing tolerances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alibration </a:t>
            </a:r>
            <a:r>
              <a:rPr lang="en-US" sz="2000" dirty="0"/>
              <a:t>and stability/repeatability </a:t>
            </a:r>
            <a:r>
              <a:rPr lang="en-US" sz="2000" dirty="0" smtClean="0"/>
              <a:t>problems</a:t>
            </a:r>
            <a:endParaRPr lang="en-US" sz="2000" dirty="0"/>
          </a:p>
        </p:txBody>
      </p:sp>
      <p:sp>
        <p:nvSpPr>
          <p:cNvPr id="40961" name="Title 1"/>
          <p:cNvSpPr>
            <a:spLocks noGrp="1"/>
          </p:cNvSpPr>
          <p:nvPr>
            <p:ph type="title" idx="4294967295"/>
          </p:nvPr>
        </p:nvSpPr>
        <p:spPr>
          <a:xfrm>
            <a:off x="2514600" y="39688"/>
            <a:ext cx="5486400" cy="1412875"/>
          </a:xfrm>
        </p:spPr>
        <p:txBody>
          <a:bodyPr/>
          <a:lstStyle/>
          <a:p>
            <a:r>
              <a:rPr lang="en-US" sz="4800" dirty="0" smtClean="0"/>
              <a:t>ALERT 2014 - Scope</a:t>
            </a:r>
            <a:endParaRPr lang="en-GB" sz="4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05/05/2014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ALERT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69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85800" y="1447800"/>
            <a:ext cx="8458200" cy="502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Two full days </a:t>
            </a:r>
          </a:p>
          <a:p>
            <a:r>
              <a:rPr lang="en-US" sz="2400" dirty="0" smtClean="0"/>
              <a:t>22 presentations (20-25 minutes)</a:t>
            </a:r>
          </a:p>
          <a:p>
            <a:r>
              <a:rPr lang="en-US" sz="2400" dirty="0" smtClean="0"/>
              <a:t>15-minutes of fame talks on the first afternoon afternoon</a:t>
            </a:r>
          </a:p>
          <a:p>
            <a:r>
              <a:rPr lang="en-US" sz="2400" dirty="0" smtClean="0"/>
              <a:t>Subjects </a:t>
            </a:r>
            <a:r>
              <a:rPr lang="en-US" sz="2400" dirty="0"/>
              <a:t>treated</a:t>
            </a:r>
          </a:p>
          <a:p>
            <a:pPr lvl="1"/>
            <a:r>
              <a:rPr lang="en-US" sz="2000" dirty="0"/>
              <a:t>Insertion devices, magnets and </a:t>
            </a:r>
            <a:r>
              <a:rPr lang="en-US" sz="2000" dirty="0" smtClean="0"/>
              <a:t>alignment</a:t>
            </a:r>
          </a:p>
          <a:p>
            <a:pPr lvl="1"/>
            <a:r>
              <a:rPr lang="en-US" sz="2000" dirty="0" smtClean="0"/>
              <a:t>Beam </a:t>
            </a:r>
            <a:r>
              <a:rPr lang="en-US" sz="2000" dirty="0"/>
              <a:t>Instrumentation </a:t>
            </a:r>
          </a:p>
          <a:p>
            <a:pPr lvl="1"/>
            <a:r>
              <a:rPr lang="en-US" sz="2000" dirty="0"/>
              <a:t>Kicker systems</a:t>
            </a:r>
          </a:p>
          <a:p>
            <a:pPr lvl="1"/>
            <a:r>
              <a:rPr lang="en-US" sz="2000" dirty="0"/>
              <a:t>RF system design, including</a:t>
            </a:r>
            <a:r>
              <a:rPr lang="en-US" sz="2000" dirty="0" smtClean="0"/>
              <a:t> harmonic RF </a:t>
            </a:r>
            <a:r>
              <a:rPr lang="en-US" sz="2000" dirty="0"/>
              <a:t>systems</a:t>
            </a:r>
          </a:p>
          <a:p>
            <a:pPr lvl="1"/>
            <a:r>
              <a:rPr lang="en-US" sz="2000" dirty="0"/>
              <a:t>Vacuum </a:t>
            </a:r>
            <a:r>
              <a:rPr lang="en-US" sz="2000" dirty="0" smtClean="0"/>
              <a:t>design – NEG coating</a:t>
            </a:r>
          </a:p>
          <a:p>
            <a:pPr lvl="1"/>
            <a:r>
              <a:rPr lang="en-US" sz="2000" dirty="0"/>
              <a:t>Feedback </a:t>
            </a:r>
            <a:r>
              <a:rPr lang="en-US" sz="2000" dirty="0" smtClean="0"/>
              <a:t>systems</a:t>
            </a:r>
            <a:endParaRPr lang="en-US" sz="2400" dirty="0" smtClean="0"/>
          </a:p>
          <a:p>
            <a:r>
              <a:rPr lang="en-US" sz="2400" dirty="0" smtClean="0"/>
              <a:t>Podium discussion on second afternoon</a:t>
            </a:r>
          </a:p>
          <a:p>
            <a:r>
              <a:rPr lang="en-US" sz="2400" dirty="0" smtClean="0"/>
              <a:t>Happy hour for discussion on the first evening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40961" name="Title 1"/>
          <p:cNvSpPr>
            <a:spLocks noGrp="1"/>
          </p:cNvSpPr>
          <p:nvPr>
            <p:ph type="title" idx="4294967295"/>
          </p:nvPr>
        </p:nvSpPr>
        <p:spPr>
          <a:xfrm>
            <a:off x="2514600" y="39688"/>
            <a:ext cx="5486400" cy="1412875"/>
          </a:xfrm>
        </p:spPr>
        <p:txBody>
          <a:bodyPr/>
          <a:lstStyle/>
          <a:p>
            <a:r>
              <a:rPr lang="en-US" dirty="0" smtClean="0"/>
              <a:t>ALERT 2014 – Workshop Program</a:t>
            </a:r>
            <a:endParaRPr lang="en-GB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05/05/2014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ALERT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73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0" y="152400"/>
            <a:ext cx="5638800" cy="1020762"/>
          </a:xfrm>
        </p:spPr>
        <p:txBody>
          <a:bodyPr/>
          <a:lstStyle/>
          <a:p>
            <a:r>
              <a:rPr lang="en-US" sz="2800" dirty="0" smtClean="0"/>
              <a:t>ALERT2014- Advanced Low Emittance Rings’ Technology</a:t>
            </a:r>
            <a:endParaRPr lang="en-US" sz="2800" dirty="0"/>
          </a:p>
        </p:txBody>
      </p:sp>
      <p:pic>
        <p:nvPicPr>
          <p:cNvPr id="2" name="Picture 1" descr="IMG_275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261" t="32593" r="24775" b="27778"/>
          <a:stretch/>
        </p:blipFill>
        <p:spPr>
          <a:xfrm>
            <a:off x="-1" y="1600200"/>
            <a:ext cx="4592781" cy="2134673"/>
          </a:xfrm>
          <a:prstGeom prst="rect">
            <a:avLst/>
          </a:prstGeom>
        </p:spPr>
      </p:pic>
      <p:pic>
        <p:nvPicPr>
          <p:cNvPr id="6" name="Picture 5" descr="IMG_275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0851" r="19946"/>
          <a:stretch/>
        </p:blipFill>
        <p:spPr>
          <a:xfrm>
            <a:off x="0" y="3733800"/>
            <a:ext cx="4822483" cy="3124200"/>
          </a:xfrm>
          <a:prstGeom prst="rect">
            <a:avLst/>
          </a:prstGeom>
        </p:spPr>
      </p:pic>
      <p:pic>
        <p:nvPicPr>
          <p:cNvPr id="7" name="Picture 6" descr="IMG_275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8182"/>
          <a:stretch/>
        </p:blipFill>
        <p:spPr>
          <a:xfrm>
            <a:off x="4572000" y="1870364"/>
            <a:ext cx="4572000" cy="498763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80955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6038"/>
            <a:ext cx="6096000" cy="1020762"/>
          </a:xfrm>
        </p:spPr>
        <p:txBody>
          <a:bodyPr/>
          <a:lstStyle/>
          <a:p>
            <a:r>
              <a:rPr lang="en-US" sz="3200" dirty="0" smtClean="0"/>
              <a:t>4th Low Emittance Rings’ workshop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5410200"/>
            <a:ext cx="9144000" cy="144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workshop sponsored by network: Frascati, September 2014</a:t>
            </a:r>
          </a:p>
          <a:p>
            <a:r>
              <a:rPr lang="en-US" sz="2400" dirty="0" smtClean="0"/>
              <a:t>78 participants</a:t>
            </a:r>
            <a:r>
              <a:rPr lang="en-GB" sz="2400" i="1" dirty="0" smtClean="0"/>
              <a:t> (</a:t>
            </a:r>
            <a:r>
              <a:rPr lang="en-US" sz="2400" i="1" dirty="0" smtClean="0"/>
              <a:t>Europe: 47, USA: 17, Asia: 14)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Student prize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IMG_1430_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143" y="990600"/>
            <a:ext cx="6748857" cy="450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01200" y="1485903"/>
            <a:ext cx="4442800" cy="2673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638800" cy="1371600"/>
          </a:xfrm>
        </p:spPr>
        <p:txBody>
          <a:bodyPr/>
          <a:lstStyle/>
          <a:p>
            <a:r>
              <a:rPr lang="en-US" sz="2800" dirty="0" smtClean="0"/>
              <a:t>4th Low Emittance Rings workshop INFN – LNF, Frascati</a:t>
            </a:r>
            <a:br>
              <a:rPr lang="en-US" sz="2800" dirty="0" smtClean="0"/>
            </a:br>
            <a:r>
              <a:rPr lang="en-US" sz="2800" dirty="0" smtClean="0"/>
              <a:t> 17-19 September 2014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8229600" cy="51054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en-US" sz="2000" dirty="0" smtClean="0"/>
              <a:t>Workshop sessions: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Low Emittance optics design (LERD)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New proposals and upgrades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nonlinear beam dynamics and </a:t>
            </a:r>
            <a:r>
              <a:rPr lang="en-US" sz="1600" dirty="0" err="1" smtClean="0"/>
              <a:t>optimisation</a:t>
            </a:r>
            <a:r>
              <a:rPr lang="en-US" sz="1600" dirty="0" smtClean="0"/>
              <a:t> tools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novel injection schemes 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beam </a:t>
            </a:r>
            <a:r>
              <a:rPr lang="en-US" sz="1600" dirty="0" err="1" smtClean="0"/>
              <a:t>experiments</a:t>
            </a:r>
            <a:r>
              <a:rPr lang="en-US" sz="1600" dirty="0" err="1" smtClean="0">
                <a:solidFill>
                  <a:schemeClr val="bg1"/>
                </a:solidFill>
              </a:rPr>
              <a:t>n</a:t>
            </a:r>
            <a:endParaRPr lang="en-US" sz="1600" dirty="0" smtClean="0"/>
          </a:p>
          <a:p>
            <a:pPr>
              <a:spcBef>
                <a:spcPts val="300"/>
              </a:spcBef>
            </a:pPr>
            <a:r>
              <a:rPr lang="en-US" sz="2000" dirty="0" smtClean="0"/>
              <a:t>Collective Effects and beam instabilities (IICE)</a:t>
            </a:r>
          </a:p>
          <a:p>
            <a:pPr lvl="1">
              <a:spcBef>
                <a:spcPts val="300"/>
              </a:spcBef>
            </a:pPr>
            <a:r>
              <a:rPr lang="en-US" sz="1600" dirty="0" err="1" smtClean="0"/>
              <a:t>intrabeam</a:t>
            </a:r>
            <a:r>
              <a:rPr lang="en-US" sz="1600" dirty="0" smtClean="0"/>
              <a:t> scattering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electron cloud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machine impedance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Low Emittance Ring Technology (LERT)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IDs and magnets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Kickers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RF design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vacuum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 descr="poster_Susanna_Guiducci_2014.jpg"/>
          <p:cNvPicPr>
            <a:picLocks noChangeAspect="1"/>
          </p:cNvPicPr>
          <p:nvPr/>
        </p:nvPicPr>
        <p:blipFill>
          <a:blip r:embed="rId4"/>
          <a:srcRect l="19104" t="44444" r="7778" b="27778"/>
          <a:stretch>
            <a:fillRect/>
          </a:stretch>
        </p:blipFill>
        <p:spPr>
          <a:xfrm>
            <a:off x="4648200" y="4464383"/>
            <a:ext cx="4500000" cy="23936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WP6 - Low Emittance Rings: scope and background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Bring together scientific communities of </a:t>
            </a:r>
            <a:r>
              <a:rPr lang="en-US" sz="2400" b="1" dirty="0" smtClean="0"/>
              <a:t>synchrotron light sources’ storage rings, damping rings </a:t>
            </a:r>
            <a:r>
              <a:rPr lang="en-US" sz="2400" dirty="0" smtClean="0"/>
              <a:t>and </a:t>
            </a:r>
            <a:r>
              <a:rPr lang="en-US" sz="2400" b="1" dirty="0" err="1" smtClean="0"/>
              <a:t>e+/e</a:t>
            </a:r>
            <a:r>
              <a:rPr lang="en-US" sz="2400" b="1" dirty="0" smtClean="0"/>
              <a:t>- ring colliders</a:t>
            </a:r>
            <a:r>
              <a:rPr lang="en-US" sz="2400" dirty="0" smtClean="0"/>
              <a:t> in order to communicate, identify and promote common work on topics affecting the design of </a:t>
            </a:r>
            <a:r>
              <a:rPr lang="en-US" sz="2400" b="1" dirty="0" smtClean="0"/>
              <a:t>low emittance electron and positron rings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Initiated by the CLIC-ILC collaboration working group on damping rings, chaired by YP and Mark Palmer (now at FNAL) 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State of the art in design of accelerator systems especially in </a:t>
            </a:r>
            <a:r>
              <a:rPr lang="en-US" sz="2400" b="1" dirty="0" smtClean="0"/>
              <a:t>X-ray storage rings</a:t>
            </a:r>
            <a:r>
              <a:rPr lang="en-US" sz="2400" dirty="0" smtClean="0"/>
              <a:t> approaches the </a:t>
            </a:r>
            <a:r>
              <a:rPr lang="en-US" sz="2400" b="1" dirty="0" smtClean="0"/>
              <a:t>goals of damping rings </a:t>
            </a:r>
            <a:r>
              <a:rPr lang="en-US" sz="2400" dirty="0" smtClean="0"/>
              <a:t>for linear colliders and </a:t>
            </a:r>
            <a:r>
              <a:rPr lang="en-US" sz="2400" b="1" dirty="0" smtClean="0"/>
              <a:t>future</a:t>
            </a:r>
            <a:r>
              <a:rPr lang="en-US" sz="2400" dirty="0" smtClean="0"/>
              <a:t> </a:t>
            </a:r>
            <a:r>
              <a:rPr lang="en-US" sz="2400" b="1" dirty="0" err="1" smtClean="0"/>
              <a:t>e+/e</a:t>
            </a:r>
            <a:r>
              <a:rPr lang="en-US" sz="2400" b="1" dirty="0" smtClean="0"/>
              <a:t>- ring collider</a:t>
            </a:r>
            <a:r>
              <a:rPr lang="en-US" sz="2400" dirty="0" smtClean="0"/>
              <a:t> projects</a:t>
            </a:r>
            <a:endParaRPr lang="en-GB" sz="24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556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 descr="pergamena_Susanna_Guiducci_2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05200" y="4400490"/>
            <a:ext cx="2405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Tobias GOETSC (HZB)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48768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  <a:ea typeface="Verdana"/>
                <a:cs typeface="Verdana"/>
              </a:rPr>
              <a:t>A Robinson wiggler proposal for the Metrology Light Source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52578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000" dirty="0" smtClean="0"/>
              <a:t>Session 1 - Design issues and optimization (LERD) (20 talks)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Introduction to design issues and </a:t>
            </a:r>
            <a:r>
              <a:rPr lang="en-US" sz="1800" dirty="0" err="1" smtClean="0"/>
              <a:t>optimisation</a:t>
            </a:r>
            <a:r>
              <a:rPr lang="en-US" sz="1800" dirty="0" smtClean="0"/>
              <a:t> of low emittance rings, </a:t>
            </a:r>
            <a:r>
              <a:rPr lang="en-US" sz="1800" dirty="0" err="1" smtClean="0"/>
              <a:t>Yunhai</a:t>
            </a:r>
            <a:r>
              <a:rPr lang="en-US" sz="1800" dirty="0" smtClean="0"/>
              <a:t> </a:t>
            </a:r>
            <a:r>
              <a:rPr lang="en-US" sz="1800" dirty="0" err="1" smtClean="0"/>
              <a:t>Cai</a:t>
            </a:r>
            <a:r>
              <a:rPr lang="en-US" sz="1800" dirty="0" smtClean="0"/>
              <a:t> (SLAC)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8 talks on proposals of new generation machines or upgrades of present ones toward very low emittances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Session 2 – Collective effects (IICE) (5 talks)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Review of Instabilities issues for low emittance rings and Summary of TWIICE workshop, Ryutaro </a:t>
            </a:r>
            <a:r>
              <a:rPr lang="en-US" sz="1800" dirty="0" err="1" smtClean="0"/>
              <a:t>Nagaoka</a:t>
            </a:r>
            <a:r>
              <a:rPr lang="en-US" sz="1800" dirty="0" smtClean="0"/>
              <a:t> (Soleil)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Session 4 – Experiments with low emittance lattices (LERD) (6 talks)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Review of experiments with low emittance lattices, James </a:t>
            </a:r>
            <a:r>
              <a:rPr lang="en-US" sz="1800" dirty="0" err="1" smtClean="0"/>
              <a:t>Safranek</a:t>
            </a:r>
            <a:r>
              <a:rPr lang="en-US" sz="1800" dirty="0" smtClean="0"/>
              <a:t> (SLAC) 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Session 3 – Technology issues for </a:t>
            </a:r>
            <a:r>
              <a:rPr lang="en-US" sz="2000" dirty="0" err="1" smtClean="0"/>
              <a:t>lowerings</a:t>
            </a:r>
            <a:r>
              <a:rPr lang="en-US" sz="2000" dirty="0" smtClean="0"/>
              <a:t> (LERT) (10 talks)</a:t>
            </a:r>
          </a:p>
          <a:p>
            <a:pPr lvl="1">
              <a:spcBef>
                <a:spcPts val="300"/>
              </a:spcBef>
            </a:pPr>
            <a:r>
              <a:rPr lang="en-US" sz="1800" dirty="0" smtClean="0"/>
              <a:t>Review of technology issue for </a:t>
            </a:r>
            <a:r>
              <a:rPr lang="en-US" sz="1800" dirty="0" err="1" smtClean="0"/>
              <a:t>lowerings</a:t>
            </a:r>
            <a:r>
              <a:rPr lang="en-US" sz="1800" dirty="0" smtClean="0"/>
              <a:t> and summary of ALERT workshop, John Byrd (LBNL)</a:t>
            </a:r>
          </a:p>
          <a:p>
            <a:pPr>
              <a:spcBef>
                <a:spcPts val="300"/>
              </a:spcBef>
            </a:pPr>
            <a:r>
              <a:rPr lang="en-US" sz="2000" b="1" i="1" dirty="0" smtClean="0">
                <a:solidFill>
                  <a:srgbClr val="008000"/>
                </a:solidFill>
              </a:rPr>
              <a:t>All the talks in plenary  sessions</a:t>
            </a:r>
          </a:p>
          <a:p>
            <a:r>
              <a:rPr lang="en-US" sz="2000" b="1" i="1" dirty="0" smtClean="0">
                <a:solidFill>
                  <a:srgbClr val="008000"/>
                </a:solidFill>
              </a:rPr>
              <a:t>Each session has an opening review talk on the main issues</a:t>
            </a:r>
          </a:p>
          <a:p>
            <a:r>
              <a:rPr lang="en-US" sz="2000" b="1" i="1" dirty="0" smtClean="0">
                <a:solidFill>
                  <a:srgbClr val="008000"/>
                </a:solidFill>
              </a:rPr>
              <a:t>A fraction of time is used for discussion (in parallel) and summaries in preparation of the network interim reports</a:t>
            </a:r>
            <a:endParaRPr lang="en-US" sz="2000" b="1" dirty="0" smtClean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 descr="3GL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109663"/>
            <a:ext cx="71437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Line 10"/>
          <p:cNvSpPr>
            <a:spLocks noChangeShapeType="1"/>
          </p:cNvSpPr>
          <p:nvPr/>
        </p:nvSpPr>
        <p:spPr bwMode="auto">
          <a:xfrm>
            <a:off x="684213" y="981075"/>
            <a:ext cx="77724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611188" y="231775"/>
            <a:ext cx="7848600" cy="6842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Survey of low emittance lattices</a:t>
            </a:r>
          </a:p>
        </p:txBody>
      </p:sp>
      <p:sp>
        <p:nvSpPr>
          <p:cNvPr id="4101" name="TextBox 21"/>
          <p:cNvSpPr txBox="1">
            <a:spLocks noChangeArrowheads="1"/>
          </p:cNvSpPr>
          <p:nvPr/>
        </p:nvSpPr>
        <p:spPr bwMode="auto">
          <a:xfrm>
            <a:off x="1987550" y="3957638"/>
            <a:ext cx="44656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b="0" i="0">
                <a:solidFill>
                  <a:srgbClr val="0000FF"/>
                </a:solidFill>
              </a:rPr>
              <a:t>Diamond (561.6 m)</a:t>
            </a:r>
          </a:p>
          <a:p>
            <a:pPr eaLnBrk="0" hangingPunct="0"/>
            <a:r>
              <a:rPr lang="en-GB" b="0" i="0">
                <a:solidFill>
                  <a:srgbClr val="0000FF"/>
                </a:solidFill>
              </a:rPr>
              <a:t>Present emittance 2.75 nm</a:t>
            </a:r>
          </a:p>
          <a:p>
            <a:pPr eaLnBrk="0" hangingPunct="0"/>
            <a:r>
              <a:rPr lang="en-GB" b="0" i="0">
                <a:solidFill>
                  <a:srgbClr val="0000FF"/>
                </a:solidFill>
              </a:rPr>
              <a:t>Target emittance &lt; 0.275 nm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395538" y="1450975"/>
            <a:ext cx="3959225" cy="1511300"/>
          </a:xfrm>
          <a:prstGeom prst="line">
            <a:avLst/>
          </a:prstGeom>
          <a:ln w="25400">
            <a:solidFill>
              <a:srgbClr val="0C0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2825" y="1844675"/>
            <a:ext cx="5130800" cy="27574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4154488" y="2081213"/>
            <a:ext cx="0" cy="719137"/>
          </a:xfrm>
          <a:prstGeom prst="straightConnector1">
            <a:avLst/>
          </a:prstGeom>
          <a:noFill/>
          <a:ln w="63500">
            <a:solidFill>
              <a:srgbClr val="FFC000"/>
            </a:solidFill>
            <a:round/>
            <a:headEnd/>
            <a:tailEnd type="arrow" w="med" len="med"/>
          </a:ln>
        </p:spPr>
      </p:cxnSp>
      <p:pic>
        <p:nvPicPr>
          <p:cNvPr id="4105" name="Picture 7" descr="JAI-logo-on-white-2-lin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725" y="5892800"/>
            <a:ext cx="3022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9" descr="diamond logo approv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1525" y="5943600"/>
            <a:ext cx="25908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Line 10"/>
          <p:cNvSpPr>
            <a:spLocks noChangeShapeType="1"/>
          </p:cNvSpPr>
          <p:nvPr/>
        </p:nvSpPr>
        <p:spPr bwMode="auto">
          <a:xfrm>
            <a:off x="685800" y="5867400"/>
            <a:ext cx="77724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8" name="TextBox 7"/>
          <p:cNvSpPr txBox="1">
            <a:spLocks noChangeArrowheads="1"/>
          </p:cNvSpPr>
          <p:nvPr/>
        </p:nvSpPr>
        <p:spPr bwMode="auto">
          <a:xfrm>
            <a:off x="2265363" y="6059488"/>
            <a:ext cx="3600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/>
              <a:t>LER 2014 Workshop Frascati, </a:t>
            </a:r>
          </a:p>
          <a:p>
            <a:pPr algn="ctr"/>
            <a:r>
              <a:rPr lang="en-GB"/>
              <a:t>17 September 2014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5791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R. </a:t>
            </a:r>
            <a:r>
              <a:rPr lang="en-US" dirty="0" err="1" smtClean="0"/>
              <a:t>Bartolini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General talks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Next Generation X-ray Analyses and the ESRF Upgrade </a:t>
            </a:r>
            <a:r>
              <a:rPr lang="en-US" dirty="0" err="1" smtClean="0"/>
              <a:t>Programme</a:t>
            </a:r>
            <a:r>
              <a:rPr lang="en-US" dirty="0" smtClean="0"/>
              <a:t>, Francesco </a:t>
            </a:r>
            <a:r>
              <a:rPr lang="en-US" dirty="0" err="1" smtClean="0"/>
              <a:t>Sette</a:t>
            </a:r>
            <a:r>
              <a:rPr lang="en-US" dirty="0" smtClean="0"/>
              <a:t> (ESRF)</a:t>
            </a:r>
          </a:p>
          <a:p>
            <a:pPr lvl="1"/>
            <a:r>
              <a:rPr lang="en-US" dirty="0" smtClean="0"/>
              <a:t>A reduction of a factor ~30 in emittance allows to increase x-ray brilliance by 2 orders of magnitude, and transverse coherence by factor 30-40. A new page in X-ray science: intense – stable – coherent X-ray </a:t>
            </a:r>
            <a:r>
              <a:rPr lang="en-US" dirty="0" err="1" smtClean="0"/>
              <a:t>nano</a:t>
            </a:r>
            <a:r>
              <a:rPr lang="en-US" dirty="0" smtClean="0"/>
              <a:t>-beams to unveil the mysteries of materials and living matter in the </a:t>
            </a:r>
            <a:r>
              <a:rPr lang="en-US" dirty="0" err="1" smtClean="0"/>
              <a:t>lengthscale</a:t>
            </a:r>
            <a:r>
              <a:rPr lang="en-US" dirty="0" smtClean="0"/>
              <a:t> gap between optical and electron </a:t>
            </a:r>
            <a:r>
              <a:rPr lang="en-US" dirty="0" err="1" smtClean="0"/>
              <a:t>microscopies</a:t>
            </a:r>
            <a:r>
              <a:rPr lang="en-US" dirty="0" smtClean="0"/>
              <a:t>: 1-1000 nanometers</a:t>
            </a:r>
          </a:p>
          <a:p>
            <a:r>
              <a:rPr lang="en-US" dirty="0" smtClean="0"/>
              <a:t>Challenges of Low Emittance Rings, </a:t>
            </a:r>
            <a:r>
              <a:rPr lang="en-US" dirty="0" err="1" smtClean="0"/>
              <a:t>Yannis</a:t>
            </a:r>
            <a:r>
              <a:rPr lang="en-US" dirty="0" smtClean="0"/>
              <a:t> </a:t>
            </a:r>
            <a:r>
              <a:rPr lang="en-US" dirty="0" err="1" smtClean="0"/>
              <a:t>Papaphilippou</a:t>
            </a:r>
            <a:r>
              <a:rPr lang="en-US" dirty="0" smtClean="0"/>
              <a:t> (CERN)</a:t>
            </a:r>
          </a:p>
          <a:p>
            <a:pPr lvl="1"/>
            <a:r>
              <a:rPr lang="en-US" dirty="0" smtClean="0"/>
              <a:t>A review of beam physics and technical challenges facing x-ray light sources, damping rings and storage ring colliders aiming at ultra low emittances</a:t>
            </a:r>
          </a:p>
          <a:p>
            <a:r>
              <a:rPr lang="en-US" dirty="0" err="1" smtClean="0"/>
              <a:t>Bejing</a:t>
            </a:r>
            <a:r>
              <a:rPr lang="en-US" dirty="0" smtClean="0"/>
              <a:t> Higgs Factory, Qing QIN (IHEP)</a:t>
            </a:r>
          </a:p>
          <a:p>
            <a:pPr lvl="1"/>
            <a:r>
              <a:rPr kumimoji="1" lang="en-US" altLang="zh-CN" dirty="0" smtClean="0"/>
              <a:t>A ring-based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Higgs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factory,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CEPC,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 under study at IHEP and R&amp;D will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proposed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future.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Highlights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029200"/>
          </a:xfrm>
        </p:spPr>
        <p:txBody>
          <a:bodyPr>
            <a:normAutofit fontScale="40000" lnSpcReduction="20000"/>
          </a:bodyPr>
          <a:lstStyle/>
          <a:p>
            <a:r>
              <a:rPr lang="en-US" sz="6000" dirty="0" smtClean="0"/>
              <a:t>“Vertical Emittance at the Quantum Limit”, </a:t>
            </a:r>
            <a:r>
              <a:rPr lang="en-US" sz="6000" dirty="0" err="1" smtClean="0"/>
              <a:t>Rohan</a:t>
            </a:r>
            <a:r>
              <a:rPr lang="en-US" sz="6000" dirty="0" smtClean="0"/>
              <a:t> Dowd, Australian Synchrotron</a:t>
            </a:r>
          </a:p>
          <a:p>
            <a:r>
              <a:rPr lang="en-US" sz="6000" dirty="0" smtClean="0"/>
              <a:t>NSLSII commissioning: good results and interesting measurements on IBS and Collective Effects in a short time </a:t>
            </a:r>
          </a:p>
          <a:p>
            <a:r>
              <a:rPr lang="en-US" sz="6000" dirty="0" smtClean="0"/>
              <a:t>New machines or upgrades proposals aiming at very low emittances have been presented: ESRF, APS, BAPS, Diamond, SLS, </a:t>
            </a:r>
            <a:r>
              <a:rPr lang="en-US" sz="6000" dirty="0" err="1" smtClean="0"/>
              <a:t>Elettra</a:t>
            </a:r>
            <a:r>
              <a:rPr lang="en-US" sz="6000" dirty="0" smtClean="0"/>
              <a:t>, ANKA</a:t>
            </a:r>
          </a:p>
          <a:p>
            <a:r>
              <a:rPr lang="en-US" sz="6000" dirty="0" smtClean="0"/>
              <a:t>Proposals for alternatively generate round beams: horizontal field wigglers (BINP)</a:t>
            </a:r>
          </a:p>
          <a:p>
            <a:r>
              <a:rPr lang="en-US" sz="6000" dirty="0" smtClean="0"/>
              <a:t>New injection schemes with small transverse aperture</a:t>
            </a:r>
          </a:p>
          <a:p>
            <a:pPr lvl="1"/>
            <a:r>
              <a:rPr lang="en-US" sz="5053" dirty="0" smtClean="0"/>
              <a:t>Pulsed </a:t>
            </a:r>
            <a:r>
              <a:rPr lang="en-US" sz="5053" dirty="0" err="1" smtClean="0"/>
              <a:t>multipole</a:t>
            </a:r>
            <a:r>
              <a:rPr lang="en-US" sz="5053" dirty="0" smtClean="0"/>
              <a:t> kicker injection, successfully tested at </a:t>
            </a:r>
            <a:r>
              <a:rPr lang="en-US" sz="5053" dirty="0" err="1" smtClean="0"/>
              <a:t>Bessy</a:t>
            </a:r>
            <a:r>
              <a:rPr lang="en-US" sz="5053" dirty="0" smtClean="0"/>
              <a:t>-II</a:t>
            </a:r>
          </a:p>
          <a:p>
            <a:pPr lvl="1"/>
            <a:r>
              <a:rPr lang="en-US" sz="5053" dirty="0" smtClean="0"/>
              <a:t>Swap-out injection</a:t>
            </a:r>
          </a:p>
          <a:p>
            <a:pPr lvl="1"/>
            <a:r>
              <a:rPr lang="en-US" sz="5053" dirty="0" smtClean="0"/>
              <a:t>Longitudinal injection </a:t>
            </a:r>
          </a:p>
          <a:p>
            <a:r>
              <a:rPr lang="en-US" sz="6000" dirty="0" smtClean="0"/>
              <a:t>Powerful optimization </a:t>
            </a:r>
            <a:r>
              <a:rPr lang="en-US" sz="6000" dirty="0" err="1" smtClean="0"/>
              <a:t>algoritms</a:t>
            </a:r>
            <a:r>
              <a:rPr lang="en-US" sz="6000" dirty="0" smtClean="0"/>
              <a:t> for linear and nonlinear dynamics: MOGA, MOPS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 idx="4294967295"/>
          </p:nvPr>
        </p:nvSpPr>
        <p:spPr>
          <a:xfrm>
            <a:off x="3200400" y="-41275"/>
            <a:ext cx="5162550" cy="1412875"/>
          </a:xfrm>
        </p:spPr>
        <p:txBody>
          <a:bodyPr/>
          <a:lstStyle/>
          <a:p>
            <a:r>
              <a:rPr lang="en-GB" sz="4000" dirty="0" smtClean="0">
                <a:latin typeface="Bookman Old Style" pitchFamily="18" charset="0"/>
              </a:rPr>
              <a:t>Highlights on technology</a:t>
            </a:r>
            <a:endParaRPr lang="en-GB" sz="4000" dirty="0" smtClean="0">
              <a:latin typeface="Bookman Old Style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838325"/>
            <a:ext cx="7561262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GB" sz="2000" i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371600"/>
            <a:ext cx="9067800" cy="548640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Magnets</a:t>
            </a:r>
          </a:p>
          <a:p>
            <a:pPr lvl="1"/>
            <a:r>
              <a:rPr lang="en-GB" sz="2000" dirty="0" smtClean="0"/>
              <a:t>DDBA upgrade of </a:t>
            </a:r>
            <a:r>
              <a:rPr lang="en-GB" sz="2000" dirty="0" smtClean="0"/>
              <a:t>DIAMOND</a:t>
            </a:r>
          </a:p>
          <a:p>
            <a:pPr lvl="1"/>
            <a:r>
              <a:rPr lang="en-GB" sz="2000" kern="0" dirty="0" smtClean="0"/>
              <a:t>ESRF</a:t>
            </a:r>
            <a:r>
              <a:rPr lang="en-GB" sz="2000" kern="0" dirty="0" smtClean="0"/>
              <a:t> upgrade </a:t>
            </a:r>
            <a:r>
              <a:rPr lang="en-US" sz="2000" kern="0" dirty="0" smtClean="0"/>
              <a:t>dipoles and </a:t>
            </a:r>
            <a:r>
              <a:rPr lang="en-US" sz="2000" kern="0" dirty="0" err="1" smtClean="0"/>
              <a:t>quadrupoles</a:t>
            </a:r>
            <a:endParaRPr lang="en-US" sz="2000" kern="0" dirty="0" smtClean="0"/>
          </a:p>
          <a:p>
            <a:pPr lvl="1"/>
            <a:r>
              <a:rPr lang="en-GB" sz="2000" dirty="0" smtClean="0"/>
              <a:t>CLIC wigglers: </a:t>
            </a:r>
            <a:r>
              <a:rPr lang="en-GB" sz="2000" dirty="0" err="1" smtClean="0"/>
              <a:t>NbTi</a:t>
            </a:r>
            <a:r>
              <a:rPr lang="en-GB" sz="2000" dirty="0" smtClean="0"/>
              <a:t> (</a:t>
            </a:r>
            <a:r>
              <a:rPr lang="en-GB" sz="2000" dirty="0" smtClean="0"/>
              <a:t>3T, ~5cm period)</a:t>
            </a:r>
            <a:r>
              <a:rPr lang="en-GB" sz="2000" dirty="0" smtClean="0"/>
              <a:t> and  </a:t>
            </a:r>
            <a:r>
              <a:rPr lang="en-GB" sz="2000" dirty="0" smtClean="0"/>
              <a:t>Nb3Sn</a:t>
            </a:r>
            <a:r>
              <a:rPr lang="en-GB" sz="2000" dirty="0" smtClean="0"/>
              <a:t> (</a:t>
            </a:r>
            <a:r>
              <a:rPr lang="en-GB" sz="2000" dirty="0" smtClean="0"/>
              <a:t>&gt;3.5T, period &lt; 4.8cm</a:t>
            </a:r>
            <a:r>
              <a:rPr lang="en-GB" sz="2000" dirty="0" smtClean="0"/>
              <a:t>)</a:t>
            </a:r>
          </a:p>
          <a:p>
            <a:r>
              <a:rPr lang="en-GB" sz="2400" kern="0" dirty="0" smtClean="0"/>
              <a:t>Kickers</a:t>
            </a:r>
          </a:p>
          <a:p>
            <a:pPr lvl="1"/>
            <a:r>
              <a:rPr lang="en-US" sz="2000" kern="0" dirty="0" smtClean="0"/>
              <a:t>DA</a:t>
            </a:r>
            <a:r>
              <a:rPr lang="el-GR" sz="2000" kern="0" dirty="0" smtClean="0"/>
              <a:t>Φ</a:t>
            </a:r>
            <a:r>
              <a:rPr lang="en-US" sz="2000" kern="0" dirty="0" smtClean="0"/>
              <a:t>NE injection kicker</a:t>
            </a:r>
            <a:r>
              <a:rPr lang="en-US" sz="2000" kern="0" dirty="0" smtClean="0"/>
              <a:t> tested </a:t>
            </a:r>
            <a:r>
              <a:rPr lang="en-US" sz="2000" kern="0" dirty="0" smtClean="0"/>
              <a:t>with very short pulse duration ~10ns</a:t>
            </a:r>
          </a:p>
          <a:p>
            <a:pPr lvl="1"/>
            <a:r>
              <a:rPr lang="en-US" sz="2000" kern="0" dirty="0" smtClean="0"/>
              <a:t>Laboratory measurements of CLIC </a:t>
            </a:r>
            <a:r>
              <a:rPr lang="en-US" sz="2000" kern="0" dirty="0" err="1" smtClean="0"/>
              <a:t>stripline</a:t>
            </a:r>
            <a:r>
              <a:rPr lang="en-US" sz="2000" kern="0" dirty="0" smtClean="0"/>
              <a:t> kicker in </a:t>
            </a:r>
            <a:r>
              <a:rPr lang="en-US" sz="2000" kern="0" dirty="0" smtClean="0"/>
              <a:t>progress</a:t>
            </a:r>
          </a:p>
          <a:p>
            <a:r>
              <a:rPr lang="en-GB" sz="2200" dirty="0" smtClean="0"/>
              <a:t>RF design</a:t>
            </a:r>
          </a:p>
          <a:p>
            <a:pPr lvl="1"/>
            <a:r>
              <a:rPr lang="en-GB" sz="2000" dirty="0" smtClean="0"/>
              <a:t>Concepts for high frequency RF system (1-2GHz) with tight phase jitter tolerances and large transient beam loading have been developed</a:t>
            </a:r>
          </a:p>
          <a:p>
            <a:r>
              <a:rPr lang="en-GB" sz="2200" dirty="0" smtClean="0"/>
              <a:t>Vacuum</a:t>
            </a:r>
          </a:p>
          <a:p>
            <a:pPr lvl="1"/>
            <a:r>
              <a:rPr lang="en-GB" sz="2000" dirty="0" smtClean="0"/>
              <a:t>Impedance behaviour of NEG films in some special cases (thickness changes, high frequency, roughness effects) need to be considered carefully in the </a:t>
            </a:r>
            <a:r>
              <a:rPr lang="en-GB" sz="2000" dirty="0" smtClean="0"/>
              <a:t>design. High frequency measurement preparation is promising.</a:t>
            </a:r>
          </a:p>
          <a:p>
            <a:pPr lvl="1"/>
            <a:endParaRPr lang="en-GB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81800" y="6477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Y. </a:t>
            </a:r>
            <a:r>
              <a:rPr lang="en-US" dirty="0" err="1" smtClean="0">
                <a:solidFill>
                  <a:srgbClr val="000090"/>
                </a:solidFill>
              </a:rPr>
              <a:t>Papaphilippou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28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0" y="1371600"/>
            <a:ext cx="3352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Challenges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High gradients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Combined magnets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Small bore radius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Tight tolerances</a:t>
            </a:r>
          </a:p>
          <a:p>
            <a:pPr marL="179388" indent="-179388" algn="l">
              <a:spcBef>
                <a:spcPct val="20000"/>
              </a:spcBef>
              <a:buClr>
                <a:srgbClr val="7DA9DA"/>
              </a:buClr>
              <a:buFont typeface="Arial" pitchFamily="34" charset="0"/>
              <a:buChar char="•"/>
              <a:defRPr/>
            </a:pPr>
            <a:r>
              <a:rPr lang="en-US" sz="2000" kern="0" dirty="0" smtClean="0"/>
              <a:t>No space longitudinally</a:t>
            </a: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More than 1000 magnets 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1800" kern="0" dirty="0" smtClean="0">
              <a:latin typeface="+mn-lt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8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C:\Users\lebec\Documents\Communication\Conferences\2014 -- Lowering\Figures\Latti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407750"/>
            <a:ext cx="5157215" cy="32404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9000" y="4572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Challenging magnets design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1524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ESRF Upgrade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613201" y="4648200"/>
            <a:ext cx="5530799" cy="224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81400" y="4724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Diamond Upgrade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24400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Dipole </a:t>
            </a:r>
          </a:p>
          <a:p>
            <a:r>
              <a:rPr lang="en-GB" dirty="0" smtClean="0"/>
              <a:t>0.67 and 0.965 m</a:t>
            </a:r>
          </a:p>
          <a:p>
            <a:r>
              <a:rPr lang="en-GB" dirty="0" smtClean="0"/>
              <a:t>14.385Tm</a:t>
            </a:r>
            <a:r>
              <a:rPr lang="en-GB" baseline="30000" dirty="0" smtClean="0"/>
              <a:t>-1</a:t>
            </a:r>
            <a:r>
              <a:rPr lang="en-GB" dirty="0" smtClean="0"/>
              <a:t> </a:t>
            </a:r>
          </a:p>
          <a:p>
            <a:r>
              <a:rPr lang="en-GB" dirty="0" smtClean="0"/>
              <a:t>0.8 T Central</a:t>
            </a:r>
            <a:endParaRPr lang="en-GB" baseline="30000" dirty="0" smtClean="0"/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875084" y="4724400"/>
            <a:ext cx="1591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Quadrupole</a:t>
            </a:r>
            <a:endParaRPr lang="en-GB" dirty="0" smtClean="0"/>
          </a:p>
          <a:p>
            <a:r>
              <a:rPr lang="en-GB" dirty="0" smtClean="0"/>
              <a:t>0.25 m</a:t>
            </a:r>
          </a:p>
          <a:p>
            <a:r>
              <a:rPr lang="en-GB" dirty="0" smtClean="0"/>
              <a:t>70 Tm</a:t>
            </a:r>
            <a:r>
              <a:rPr lang="en-GB" baseline="30000" dirty="0" smtClean="0"/>
              <a:t>-1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905000" y="57912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Sextupole</a:t>
            </a:r>
          </a:p>
          <a:p>
            <a:r>
              <a:rPr lang="en-GB" dirty="0" smtClean="0"/>
              <a:t>0.175 m</a:t>
            </a:r>
          </a:p>
          <a:p>
            <a:r>
              <a:rPr lang="en-GB" dirty="0" smtClean="0"/>
              <a:t>2000 Tm</a:t>
            </a:r>
            <a:r>
              <a:rPr lang="en-GB" baseline="30000" dirty="0" smtClean="0"/>
              <a:t>-2</a:t>
            </a:r>
            <a:endParaRPr lang="en-GB" dirty="0"/>
          </a:p>
        </p:txBody>
      </p:sp>
      <p:cxnSp>
        <p:nvCxnSpPr>
          <p:cNvPr id="13" name="Straight Connector 12"/>
          <p:cNvCxnSpPr/>
          <p:nvPr/>
        </p:nvCxnSpPr>
        <p:spPr>
          <a:xfrm rot="10800000">
            <a:off x="76200" y="4648200"/>
            <a:ext cx="3429000" cy="158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72400" y="4343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G. Le </a:t>
            </a:r>
            <a:r>
              <a:rPr lang="en-US" dirty="0" err="1" smtClean="0"/>
              <a:t>Bec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001000" y="6488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 Bailey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728169"/>
            <a:ext cx="8352928" cy="417513"/>
          </a:xfrm>
          <a:noFill/>
          <a:ln/>
        </p:spPr>
        <p:txBody>
          <a:bodyPr/>
          <a:lstStyle/>
          <a:p>
            <a:pPr algn="l"/>
            <a:r>
              <a:rPr lang="en-GB" altLang="fr-FR" sz="2000" b="1" u="sng" dirty="0" smtClean="0"/>
              <a:t>3. </a:t>
            </a:r>
            <a:r>
              <a:rPr lang="en-US" altLang="fr-FR" sz="2000" b="1" u="sng" dirty="0" smtClean="0"/>
              <a:t>Conclusions</a:t>
            </a:r>
            <a:endParaRPr lang="en-GB" altLang="fr-FR" sz="2000" b="1" u="sng" dirty="0"/>
          </a:p>
        </p:txBody>
      </p:sp>
      <p:sp>
        <p:nvSpPr>
          <p:cNvPr id="2" name="ZoneTexte 1"/>
          <p:cNvSpPr txBox="1"/>
          <p:nvPr/>
        </p:nvSpPr>
        <p:spPr>
          <a:xfrm>
            <a:off x="434332" y="1274579"/>
            <a:ext cx="8603306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300"/>
              </a:lnSpc>
            </a:pPr>
            <a:r>
              <a:rPr lang="en-US" dirty="0">
                <a:latin typeface="Calibri" panose="020F0502020204030204" pitchFamily="34" charset="0"/>
                <a:sym typeface="Symbol"/>
              </a:rPr>
              <a:t></a:t>
            </a:r>
            <a:r>
              <a:rPr lang="en-US" dirty="0">
                <a:latin typeface="Calibri" panose="020F0502020204030204" pitchFamily="34" charset="0"/>
              </a:rPr>
              <a:t> Efforts to </a:t>
            </a:r>
            <a:r>
              <a:rPr lang="en-US" dirty="0" smtClean="0">
                <a:latin typeface="Calibri" panose="020F0502020204030204" pitchFamily="34" charset="0"/>
              </a:rPr>
              <a:t>lower the beam emittance generally tend </a:t>
            </a:r>
            <a:r>
              <a:rPr lang="en-US" dirty="0">
                <a:latin typeface="Calibri" panose="020F0502020204030204" pitchFamily="34" charset="0"/>
              </a:rPr>
              <a:t>to enhance beam instability and collective effects, both </a:t>
            </a:r>
            <a:r>
              <a:rPr lang="en-US" dirty="0" smtClean="0">
                <a:latin typeface="Calibri" panose="020F0502020204030204" pitchFamily="34" charset="0"/>
              </a:rPr>
              <a:t>in terms of impedance and </a:t>
            </a:r>
            <a:r>
              <a:rPr lang="en-US" dirty="0">
                <a:latin typeface="Calibri" panose="020F0502020204030204" pitchFamily="34" charset="0"/>
              </a:rPr>
              <a:t>beam </a:t>
            </a:r>
            <a:r>
              <a:rPr lang="en-US" dirty="0" smtClean="0">
                <a:latin typeface="Calibri" panose="020F0502020204030204" pitchFamily="34" charset="0"/>
              </a:rPr>
              <a:t>sensitivity.</a:t>
            </a:r>
            <a:endParaRPr lang="fr-FR" dirty="0">
              <a:latin typeface="Calibri" panose="020F0502020204030204" pitchFamily="34" charset="0"/>
            </a:endParaRPr>
          </a:p>
          <a:p>
            <a:pPr>
              <a:lnSpc>
                <a:spcPts val="2300"/>
              </a:lnSpc>
            </a:pPr>
            <a:r>
              <a:rPr lang="en-US" dirty="0">
                <a:latin typeface="Calibri" panose="020F0502020204030204" pitchFamily="34" charset="0"/>
              </a:rPr>
              <a:t> </a:t>
            </a:r>
            <a:endParaRPr lang="fr-FR" dirty="0">
              <a:latin typeface="Calibri" panose="020F0502020204030204" pitchFamily="34" charset="0"/>
            </a:endParaRPr>
          </a:p>
          <a:p>
            <a:pPr marL="180975" indent="-180975">
              <a:lnSpc>
                <a:spcPts val="2300"/>
              </a:lnSpc>
            </a:pPr>
            <a:r>
              <a:rPr lang="en-US" dirty="0">
                <a:latin typeface="Calibri" panose="020F0502020204030204" pitchFamily="34" charset="0"/>
                <a:sym typeface="Symbol"/>
              </a:rPr>
              <a:t></a:t>
            </a:r>
            <a:r>
              <a:rPr lang="en-US" dirty="0">
                <a:latin typeface="Calibri" panose="020F0502020204030204" pitchFamily="34" charset="0"/>
              </a:rPr>
              <a:t> Therefore, if the beam intensity is to be used as a </a:t>
            </a:r>
            <a:r>
              <a:rPr lang="en-US" dirty="0" smtClean="0">
                <a:latin typeface="Calibri" panose="020F0502020204030204" pitchFamily="34" charset="0"/>
              </a:rPr>
              <a:t>knob </a:t>
            </a:r>
            <a:r>
              <a:rPr lang="en-US" dirty="0">
                <a:latin typeface="Calibri" panose="020F0502020204030204" pitchFamily="34" charset="0"/>
              </a:rPr>
              <a:t>to attain higher brilliance in future low emittance rings, the coupling impedance, as well as all </a:t>
            </a:r>
            <a:r>
              <a:rPr lang="en-US" dirty="0" smtClean="0">
                <a:latin typeface="Calibri" panose="020F0502020204030204" pitchFamily="34" charset="0"/>
              </a:rPr>
              <a:t>concerned beam </a:t>
            </a:r>
            <a:r>
              <a:rPr lang="en-US" dirty="0">
                <a:latin typeface="Calibri" panose="020F0502020204030204" pitchFamily="34" charset="0"/>
              </a:rPr>
              <a:t>instabilities and collective effects </a:t>
            </a:r>
            <a:r>
              <a:rPr lang="en-US" dirty="0" smtClean="0">
                <a:latin typeface="Calibri" panose="020F0502020204030204" pitchFamily="34" charset="0"/>
              </a:rPr>
              <a:t>must </a:t>
            </a:r>
            <a:r>
              <a:rPr lang="en-US" dirty="0">
                <a:latin typeface="Calibri" panose="020F0502020204030204" pitchFamily="34" charset="0"/>
              </a:rPr>
              <a:t>be well studied and mastered in advance.</a:t>
            </a:r>
            <a:endParaRPr lang="fr-FR" dirty="0">
              <a:latin typeface="Calibri" panose="020F0502020204030204" pitchFamily="34" charset="0"/>
            </a:endParaRPr>
          </a:p>
          <a:p>
            <a:pPr>
              <a:lnSpc>
                <a:spcPts val="2300"/>
              </a:lnSpc>
            </a:pPr>
            <a:r>
              <a:rPr lang="en-US" dirty="0">
                <a:latin typeface="Calibri" panose="020F0502020204030204" pitchFamily="34" charset="0"/>
              </a:rPr>
              <a:t> </a:t>
            </a:r>
            <a:endParaRPr lang="fr-FR" dirty="0">
              <a:latin typeface="Calibri" panose="020F0502020204030204" pitchFamily="34" charset="0"/>
            </a:endParaRPr>
          </a:p>
          <a:p>
            <a:pPr marL="180975" indent="-180975">
              <a:lnSpc>
                <a:spcPts val="2300"/>
              </a:lnSpc>
            </a:pPr>
            <a:r>
              <a:rPr lang="en-US" dirty="0">
                <a:latin typeface="Calibri" panose="020F0502020204030204" pitchFamily="34" charset="0"/>
                <a:sym typeface="Symbol"/>
              </a:rPr>
              <a:t></a:t>
            </a:r>
            <a:r>
              <a:rPr lang="en-US" dirty="0">
                <a:latin typeface="Calibri" panose="020F0502020204030204" pitchFamily="34" charset="0"/>
              </a:rPr>
              <a:t> The high quantity and quality of studies presented at TWIICE workshop demonstrate </a:t>
            </a:r>
            <a:r>
              <a:rPr lang="en-US" dirty="0" smtClean="0">
                <a:latin typeface="Calibri" panose="020F0502020204030204" pitchFamily="34" charset="0"/>
              </a:rPr>
              <a:t>the enormous </a:t>
            </a:r>
            <a:r>
              <a:rPr lang="en-US" dirty="0">
                <a:latin typeface="Calibri" panose="020F0502020204030204" pitchFamily="34" charset="0"/>
              </a:rPr>
              <a:t>efforts </a:t>
            </a:r>
            <a:r>
              <a:rPr lang="en-US" dirty="0" smtClean="0">
                <a:latin typeface="Calibri" panose="020F0502020204030204" pitchFamily="34" charset="0"/>
              </a:rPr>
              <a:t>actively </a:t>
            </a:r>
            <a:r>
              <a:rPr lang="en-US" dirty="0">
                <a:latin typeface="Calibri" panose="020F0502020204030204" pitchFamily="34" charset="0"/>
              </a:rPr>
              <a:t>being </a:t>
            </a:r>
            <a:r>
              <a:rPr lang="en-US" dirty="0" smtClean="0">
                <a:latin typeface="Calibri" panose="020F0502020204030204" pitchFamily="34" charset="0"/>
              </a:rPr>
              <a:t>made </a:t>
            </a:r>
            <a:r>
              <a:rPr lang="en-US" dirty="0">
                <a:latin typeface="Calibri" panose="020F0502020204030204" pitchFamily="34" charset="0"/>
              </a:rPr>
              <a:t>by the colleagues in the low emittance ring community (and also of hadron ring community) in all </a:t>
            </a:r>
            <a:r>
              <a:rPr lang="en-US" dirty="0" smtClean="0">
                <a:latin typeface="Calibri" panose="020F0502020204030204" pitchFamily="34" charset="0"/>
              </a:rPr>
              <a:t>directions.</a:t>
            </a:r>
            <a:endParaRPr lang="fr-FR" dirty="0">
              <a:latin typeface="Calibri" panose="020F0502020204030204" pitchFamily="34" charset="0"/>
            </a:endParaRPr>
          </a:p>
          <a:p>
            <a:pPr>
              <a:lnSpc>
                <a:spcPts val="2300"/>
              </a:lnSpc>
            </a:pPr>
            <a:r>
              <a:rPr lang="en-US" dirty="0">
                <a:latin typeface="Calibri" panose="020F0502020204030204" pitchFamily="34" charset="0"/>
              </a:rPr>
              <a:t> </a:t>
            </a:r>
            <a:endParaRPr lang="fr-FR" dirty="0">
              <a:latin typeface="Calibri" panose="020F0502020204030204" pitchFamily="34" charset="0"/>
            </a:endParaRPr>
          </a:p>
          <a:p>
            <a:pPr>
              <a:lnSpc>
                <a:spcPts val="2300"/>
              </a:lnSpc>
            </a:pPr>
            <a:r>
              <a:rPr lang="en-US" dirty="0">
                <a:latin typeface="Calibri" panose="020F0502020204030204" pitchFamily="34" charset="0"/>
                <a:sym typeface="Symbol"/>
              </a:rPr>
              <a:t></a:t>
            </a:r>
            <a:r>
              <a:rPr lang="en-US" dirty="0">
                <a:latin typeface="Calibri" panose="020F0502020204030204" pitchFamily="34" charset="0"/>
              </a:rPr>
              <a:t> For more </a:t>
            </a:r>
            <a:r>
              <a:rPr lang="en-US" dirty="0" smtClean="0">
                <a:latin typeface="Calibri" panose="020F0502020204030204" pitchFamily="34" charset="0"/>
              </a:rPr>
              <a:t>details of the presentations made at TWIICE, </a:t>
            </a:r>
            <a:r>
              <a:rPr lang="en-US" dirty="0">
                <a:latin typeface="Calibri" panose="020F0502020204030204" pitchFamily="34" charset="0"/>
              </a:rPr>
              <a:t>please visit the workshop site at </a:t>
            </a:r>
            <a:endParaRPr lang="fr-FR" dirty="0">
              <a:latin typeface="Calibri" panose="020F0502020204030204" pitchFamily="34" charset="0"/>
            </a:endParaRPr>
          </a:p>
          <a:p>
            <a:pPr marL="361950">
              <a:lnSpc>
                <a:spcPts val="2300"/>
              </a:lnSpc>
            </a:pPr>
            <a:r>
              <a:rPr lang="en-US" u="sng" dirty="0" smtClean="0">
                <a:latin typeface="Calibri" panose="020F0502020204030204" pitchFamily="34" charset="0"/>
                <a:hlinkClick r:id="rId2"/>
              </a:rPr>
              <a:t>http</a:t>
            </a:r>
            <a:r>
              <a:rPr lang="en-US" u="sng" dirty="0">
                <a:latin typeface="Calibri" panose="020F0502020204030204" pitchFamily="34" charset="0"/>
                <a:hlinkClick r:id="rId2"/>
              </a:rPr>
              <a:t>://www.synchrotron-soleil.fr/Workshops/2014/TWIICE</a:t>
            </a:r>
            <a:endParaRPr lang="fr-FR" dirty="0">
              <a:latin typeface="Calibri" panose="020F0502020204030204" pitchFamily="34" charset="0"/>
            </a:endParaRPr>
          </a:p>
          <a:p>
            <a:pPr marL="180975" indent="-180975">
              <a:lnSpc>
                <a:spcPts val="2300"/>
              </a:lnSpc>
            </a:pPr>
            <a:r>
              <a:rPr lang="en-US" dirty="0" smtClean="0">
                <a:latin typeface="Calibri" panose="020F0502020204030204" pitchFamily="34" charset="0"/>
              </a:rPr>
              <a:t>   where </a:t>
            </a:r>
            <a:r>
              <a:rPr lang="en-US" dirty="0">
                <a:latin typeface="Calibri" panose="020F0502020204030204" pitchFamily="34" charset="0"/>
              </a:rPr>
              <a:t>all the contributions are </a:t>
            </a:r>
            <a:r>
              <a:rPr lang="en-US" dirty="0" smtClean="0">
                <a:latin typeface="Calibri" panose="020F0502020204030204" pitchFamily="34" charset="0"/>
              </a:rPr>
              <a:t>accessible. The 2</a:t>
            </a:r>
            <a:r>
              <a:rPr lang="en-US" baseline="30000" dirty="0" smtClean="0">
                <a:latin typeface="Calibri" panose="020F0502020204030204" pitchFamily="34" charset="0"/>
              </a:rPr>
              <a:t>nd</a:t>
            </a:r>
            <a:r>
              <a:rPr lang="en-US" dirty="0" smtClean="0">
                <a:latin typeface="Calibri" panose="020F0502020204030204" pitchFamily="34" charset="0"/>
              </a:rPr>
              <a:t> TWIICE is to be organized in 2016.</a:t>
            </a:r>
            <a:endParaRPr lang="fr-FR" dirty="0">
              <a:latin typeface="Calibri" panose="020F0502020204030204" pitchFamily="34" charset="0"/>
            </a:endParaRPr>
          </a:p>
          <a:p>
            <a:pPr>
              <a:lnSpc>
                <a:spcPts val="2300"/>
              </a:lnSpc>
            </a:pPr>
            <a:r>
              <a:rPr lang="en-US" dirty="0">
                <a:latin typeface="Calibri" panose="020F0502020204030204" pitchFamily="34" charset="0"/>
              </a:rPr>
              <a:t> </a:t>
            </a:r>
            <a:endParaRPr lang="fr-FR" dirty="0">
              <a:latin typeface="Calibri" panose="020F0502020204030204" pitchFamily="34" charset="0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07950" y="6308716"/>
            <a:ext cx="8929688" cy="349250"/>
            <a:chOff x="68" y="3974"/>
            <a:chExt cx="5625" cy="220"/>
          </a:xfrm>
        </p:grpSpPr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68" y="3974"/>
              <a:ext cx="5625" cy="1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69" y="4020"/>
              <a:ext cx="815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200" i="1" dirty="0">
                  <a:solidFill>
                    <a:srgbClr val="800080"/>
                  </a:solidFill>
                  <a:latin typeface="Times New Roman" pitchFamily="18" charset="0"/>
                </a:rPr>
                <a:t>R. </a:t>
              </a:r>
              <a:r>
                <a:rPr lang="fr-FR" altLang="fr-FR" sz="1200" i="1" dirty="0" smtClean="0">
                  <a:solidFill>
                    <a:srgbClr val="800080"/>
                  </a:solidFill>
                  <a:latin typeface="Times New Roman" pitchFamily="18" charset="0"/>
                </a:rPr>
                <a:t>Nagaoka</a:t>
              </a:r>
              <a:endParaRPr lang="fr-FR" altLang="fr-FR" sz="1200" i="1" dirty="0">
                <a:solidFill>
                  <a:srgbClr val="800080"/>
                </a:solidFill>
                <a:latin typeface="Times New Roman" pitchFamily="18" charset="0"/>
              </a:endParaRPr>
            </a:p>
          </p:txBody>
        </p:sp>
        <p:sp>
          <p:nvSpPr>
            <p:cNvPr id="22" name="Text Box 29"/>
            <p:cNvSpPr txBox="1">
              <a:spLocks noChangeArrowheads="1"/>
            </p:cNvSpPr>
            <p:nvPr/>
          </p:nvSpPr>
          <p:spPr bwMode="auto">
            <a:xfrm>
              <a:off x="975" y="4021"/>
              <a:ext cx="235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ko-KR" sz="1200" i="1" dirty="0" smtClean="0">
                  <a:solidFill>
                    <a:srgbClr val="990099"/>
                  </a:solidFill>
                  <a:latin typeface="Times New Roman" pitchFamily="18" charset="0"/>
                  <a:ea typeface="굴림" charset="-127"/>
                </a:rPr>
                <a:t>Review of Instabilities Issues for Low </a:t>
              </a:r>
              <a:r>
                <a:rPr lang="en-GB" altLang="ko-KR" sz="1200" i="1" dirty="0">
                  <a:solidFill>
                    <a:srgbClr val="990099"/>
                  </a:solidFill>
                  <a:latin typeface="Times New Roman" pitchFamily="18" charset="0"/>
                  <a:ea typeface="굴림" charset="-127"/>
                </a:rPr>
                <a:t>E</a:t>
              </a:r>
              <a:r>
                <a:rPr lang="en-GB" altLang="ko-KR" sz="1200" i="1" dirty="0" smtClean="0">
                  <a:solidFill>
                    <a:srgbClr val="990099"/>
                  </a:solidFill>
                  <a:latin typeface="Times New Roman" pitchFamily="18" charset="0"/>
                  <a:ea typeface="굴림" charset="-127"/>
                </a:rPr>
                <a:t>mittance </a:t>
              </a:r>
              <a:r>
                <a:rPr lang="en-GB" altLang="ko-KR" sz="1200" i="1" dirty="0">
                  <a:solidFill>
                    <a:srgbClr val="990099"/>
                  </a:solidFill>
                  <a:latin typeface="Times New Roman" pitchFamily="18" charset="0"/>
                  <a:ea typeface="굴림" charset="-127"/>
                </a:rPr>
                <a:t>R</a:t>
              </a:r>
              <a:r>
                <a:rPr lang="en-GB" altLang="ko-KR" sz="1200" i="1" dirty="0" smtClean="0">
                  <a:solidFill>
                    <a:srgbClr val="990099"/>
                  </a:solidFill>
                  <a:latin typeface="Times New Roman" pitchFamily="18" charset="0"/>
                  <a:ea typeface="굴림" charset="-127"/>
                </a:rPr>
                <a:t>ings …</a:t>
              </a:r>
              <a:endParaRPr lang="en-US" altLang="fr-FR" sz="1200" i="1" dirty="0">
                <a:solidFill>
                  <a:srgbClr val="990099"/>
                </a:solidFill>
                <a:latin typeface="Times New Roman" pitchFamily="18" charset="0"/>
              </a:endParaRPr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3539" y="4020"/>
              <a:ext cx="208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fr-FR" sz="1200" i="1" dirty="0" smtClean="0">
                  <a:solidFill>
                    <a:srgbClr val="800080"/>
                  </a:solidFill>
                  <a:latin typeface="Times New Roman" pitchFamily="18" charset="0"/>
                </a:rPr>
                <a:t>LER2014, </a:t>
              </a:r>
              <a:r>
                <a:rPr lang="en-US" altLang="fr-FR" sz="1200" i="1" dirty="0" err="1" smtClean="0">
                  <a:solidFill>
                    <a:srgbClr val="800080"/>
                  </a:solidFill>
                  <a:latin typeface="Times New Roman" pitchFamily="18" charset="0"/>
                </a:rPr>
                <a:t>Frascati</a:t>
              </a:r>
              <a:r>
                <a:rPr lang="en-US" altLang="fr-FR" sz="1200" i="1" dirty="0" smtClean="0">
                  <a:solidFill>
                    <a:srgbClr val="800080"/>
                  </a:solidFill>
                  <a:latin typeface="Times New Roman" pitchFamily="18" charset="0"/>
                </a:rPr>
                <a:t>, 17-19 September 2014    21/21</a:t>
              </a:r>
              <a:endParaRPr lang="en-US" altLang="fr-FR" sz="1200" i="1" dirty="0">
                <a:solidFill>
                  <a:srgbClr val="800080"/>
                </a:solidFill>
                <a:latin typeface="Times New Roman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581400" y="0"/>
            <a:ext cx="510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ko-KR" sz="2400" i="1" dirty="0" smtClean="0">
                <a:solidFill>
                  <a:srgbClr val="990099"/>
                </a:solidFill>
                <a:latin typeface="Times New Roman" pitchFamily="18" charset="0"/>
                <a:ea typeface="굴림" charset="-127"/>
              </a:rPr>
              <a:t>Review of Instabilities Issues for Low Emittance Rings …</a:t>
            </a:r>
            <a:endParaRPr lang="en-US" altLang="fr-FR" sz="2400" i="1" dirty="0">
              <a:solidFill>
                <a:srgbClr val="99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198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lifetimeAnalysis_lowChro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19399"/>
            <a:ext cx="5220000" cy="3851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7086600" cy="1295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400" kern="1800" dirty="0" smtClean="0">
                <a:solidFill>
                  <a:srgbClr val="FF0000"/>
                </a:solidFill>
              </a:rPr>
              <a:t>Vertical Emittance at the Quantum Limit</a:t>
            </a:r>
            <a:br>
              <a:rPr lang="en-US" sz="2400" kern="1800" dirty="0" smtClean="0">
                <a:solidFill>
                  <a:srgbClr val="FF0000"/>
                </a:solidFill>
              </a:rPr>
            </a:br>
            <a:r>
              <a:rPr lang="en-AU" sz="2400" kern="1800" dirty="0" smtClean="0"/>
              <a:t>Very precise tuning of the ring and nice measurements</a:t>
            </a:r>
            <a:endParaRPr lang="en-AU" sz="2400" kern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49188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75D485-3E4C-41C3-8B01-AE450C34458F}" type="slidenum">
              <a:rPr lang="en-AU" smtClean="0"/>
              <a:pPr/>
              <a:t>28</a:t>
            </a:fld>
            <a:endParaRPr lang="en-A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12999"/>
            <a:ext cx="2880000" cy="14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946499"/>
            <a:ext cx="30003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876800" y="4089499"/>
            <a:ext cx="4267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Arial" pitchFamily="34" charset="0"/>
                <a:cs typeface="Arial" pitchFamily="34" charset="0"/>
              </a:rPr>
              <a:t>Direct beam emittance measurements with vertical </a:t>
            </a:r>
            <a:r>
              <a:rPr lang="en-AU" dirty="0" err="1" smtClean="0">
                <a:latin typeface="Arial" pitchFamily="34" charset="0"/>
                <a:cs typeface="Arial" pitchFamily="34" charset="0"/>
              </a:rPr>
              <a:t>undulator</a:t>
            </a:r>
            <a:r>
              <a:rPr lang="en-AU" dirty="0" smtClean="0">
                <a:latin typeface="Arial" pitchFamily="34" charset="0"/>
                <a:cs typeface="Arial" pitchFamily="34" charset="0"/>
              </a:rPr>
              <a:t>  down to ~1pm</a:t>
            </a:r>
          </a:p>
          <a:p>
            <a:pPr>
              <a:buFont typeface="Arial" pitchFamily="34" charset="0"/>
              <a:buChar char="•"/>
            </a:pPr>
            <a:endParaRPr lang="en-AU" dirty="0" smtClean="0">
              <a:latin typeface="Arial" pitchFamily="34" charset="0"/>
              <a:cs typeface="Arial" pitchFamily="34" charset="0"/>
            </a:endParaRPr>
          </a:p>
          <a:p>
            <a:r>
              <a:rPr lang="en-AU" dirty="0" smtClean="0">
                <a:latin typeface="Arial" pitchFamily="34" charset="0"/>
                <a:cs typeface="Arial" pitchFamily="34" charset="0"/>
              </a:rPr>
              <a:t>Photon flux ratios between odd and even harmonics can be used to determine vertical spatial coherence and therefore emittance.</a:t>
            </a:r>
          </a:p>
          <a:p>
            <a:pPr>
              <a:buFont typeface="Arial" pitchFamily="34" charset="0"/>
              <a:buChar char="•"/>
            </a:pPr>
            <a:endParaRPr lang="en-A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AU" sz="1200" dirty="0" smtClean="0">
                <a:latin typeface="Arial" pitchFamily="34" charset="0"/>
                <a:cs typeface="Arial" pitchFamily="34" charset="0"/>
              </a:rPr>
              <a:t>Reference: K. Wootton, </a:t>
            </a:r>
            <a:r>
              <a:rPr lang="en-AU" sz="1200" i="1" dirty="0" smtClean="0">
                <a:latin typeface="Arial" pitchFamily="34" charset="0"/>
                <a:cs typeface="Arial" pitchFamily="34" charset="0"/>
              </a:rPr>
              <a:t>et al</a:t>
            </a:r>
            <a:r>
              <a:rPr lang="en-AU" sz="1200" dirty="0" smtClean="0">
                <a:latin typeface="Arial" pitchFamily="34" charset="0"/>
                <a:cs typeface="Arial" pitchFamily="34" charset="0"/>
              </a:rPr>
              <a:t>, Submitted to PRST:AB </a:t>
            </a:r>
          </a:p>
          <a:p>
            <a:r>
              <a:rPr lang="en-AU" sz="1200" dirty="0" smtClean="0"/>
              <a:t>Thesis of K. Wootton at </a:t>
            </a:r>
            <a:r>
              <a:rPr lang="en-AU" sz="1200" b="1" dirty="0" smtClean="0"/>
              <a:t>http://hdl.handle.net/11343/39616</a:t>
            </a:r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533400" y="1752600"/>
            <a:ext cx="388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Indirect measurement of vertical beam size through </a:t>
            </a:r>
            <a:r>
              <a:rPr lang="en-US" sz="2200" dirty="0" err="1" smtClean="0"/>
              <a:t>Touschek</a:t>
            </a:r>
            <a:r>
              <a:rPr lang="en-US" sz="2200" dirty="0" smtClean="0"/>
              <a:t> lifetime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 Dowd, Australian synchrotron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Experimental determination of Quantum Limit</a:t>
            </a:r>
            <a:endParaRPr lang="en-AU" dirty="0"/>
          </a:p>
        </p:txBody>
      </p:sp>
      <p:pic>
        <p:nvPicPr>
          <p:cNvPr id="5" name="Content Placeholder 4" descr="QLfi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7499135" cy="462633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29</a:t>
            </a:fld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980728"/>
            <a:ext cx="65527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Fit using  </a:t>
            </a:r>
            <a:r>
              <a:rPr lang="en-AU" i="1" dirty="0" smtClean="0"/>
              <a:t>y = </a:t>
            </a:r>
            <a:r>
              <a:rPr lang="en-AU" i="1" dirty="0" err="1" smtClean="0"/>
              <a:t>sqrt</a:t>
            </a:r>
            <a:r>
              <a:rPr lang="en-AU" i="1" dirty="0" smtClean="0"/>
              <a:t>(QL^2 + x^2)</a:t>
            </a:r>
            <a:r>
              <a:rPr lang="en-AU" dirty="0" smtClean="0"/>
              <a:t>.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Result: Experimental QL = </a:t>
            </a:r>
            <a:r>
              <a:rPr lang="en-AU" dirty="0" smtClean="0">
                <a:solidFill>
                  <a:srgbClr val="FF0000"/>
                </a:solidFill>
              </a:rPr>
              <a:t>0.37 </a:t>
            </a:r>
            <a:r>
              <a:rPr lang="en-AU" dirty="0" smtClean="0"/>
              <a:t>± 0.06 pm, </a:t>
            </a:r>
            <a:endParaRPr lang="en-AU" dirty="0"/>
          </a:p>
        </p:txBody>
      </p:sp>
      <p:sp>
        <p:nvSpPr>
          <p:cNvPr id="7" name="Rectangle 6"/>
          <p:cNvSpPr/>
          <p:nvPr/>
        </p:nvSpPr>
        <p:spPr>
          <a:xfrm>
            <a:off x="6324600" y="914400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Sub-</a:t>
            </a:r>
            <a:r>
              <a:rPr lang="en-US" sz="2000" dirty="0" err="1" smtClean="0">
                <a:solidFill>
                  <a:srgbClr val="0000FF"/>
                </a:solidFill>
              </a:rPr>
              <a:t>picometer</a:t>
            </a:r>
            <a:r>
              <a:rPr lang="en-US" sz="2000" dirty="0" smtClean="0">
                <a:solidFill>
                  <a:srgbClr val="0000FF"/>
                </a:solidFill>
              </a:rPr>
              <a:t> emittances measured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200" y="3877270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Quantum Limit of vertical emittance, calculated from the </a:t>
            </a:r>
            <a:r>
              <a:rPr lang="en-AU" dirty="0" err="1" smtClean="0"/>
              <a:t>Raubenheimer</a:t>
            </a:r>
            <a:r>
              <a:rPr lang="en-AU" dirty="0" smtClean="0"/>
              <a:t> equation, QL = 0.346 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cs typeface="Calibri"/>
              </a:rPr>
              <a:t>WP6: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Task 6.1: Coordination and Communication</a:t>
            </a:r>
          </a:p>
          <a:p>
            <a:endParaRPr lang="en-US" dirty="0" smtClean="0"/>
          </a:p>
          <a:p>
            <a:r>
              <a:rPr lang="en-US" dirty="0" smtClean="0"/>
              <a:t>Task 6.2: Low Emittance Ring Design (LERD) </a:t>
            </a:r>
          </a:p>
          <a:p>
            <a:endParaRPr lang="en-US" dirty="0" smtClean="0"/>
          </a:p>
          <a:p>
            <a:r>
              <a:rPr lang="en-US" dirty="0" smtClean="0"/>
              <a:t>Task 6.3: Instabilities, Impedances and Collective Effects (IICE)</a:t>
            </a:r>
          </a:p>
          <a:p>
            <a:endParaRPr lang="en-US" dirty="0" smtClean="0"/>
          </a:p>
          <a:p>
            <a:r>
              <a:rPr lang="en-US" dirty="0" smtClean="0"/>
              <a:t>Task 6.4: Low Emittance Rings Technology (LERT)</a:t>
            </a:r>
            <a:endParaRPr lang="en-US" dirty="0" smtClean="0">
              <a:cs typeface="Calibri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latin typeface="Bookman Old Style" pitchFamily="18" charset="0"/>
              </a:rPr>
              <a:t>Next workshops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0000FF"/>
                </a:solidFill>
              </a:rPr>
              <a:t>Low emittance rings design (2 days)</a:t>
            </a:r>
          </a:p>
          <a:p>
            <a:pPr lvl="2"/>
            <a:r>
              <a:rPr lang="en-US" dirty="0" smtClean="0"/>
              <a:t>Time proposal: </a:t>
            </a:r>
            <a:r>
              <a:rPr lang="en-US" dirty="0" smtClean="0">
                <a:solidFill>
                  <a:srgbClr val="0000FF"/>
                </a:solidFill>
              </a:rPr>
              <a:t>April 2015</a:t>
            </a:r>
          </a:p>
          <a:p>
            <a:pPr lvl="2"/>
            <a:r>
              <a:rPr lang="en-US" dirty="0" smtClean="0"/>
              <a:t>Place proposal: </a:t>
            </a:r>
            <a:r>
              <a:rPr lang="en-US" dirty="0" smtClean="0">
                <a:solidFill>
                  <a:srgbClr val="0000FF"/>
                </a:solidFill>
              </a:rPr>
              <a:t>Alba, </a:t>
            </a:r>
            <a:r>
              <a:rPr lang="en-US" dirty="0" err="1" smtClean="0">
                <a:solidFill>
                  <a:srgbClr val="0000FF"/>
                </a:solidFill>
              </a:rPr>
              <a:t>Barcellona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Low </a:t>
            </a:r>
            <a:r>
              <a:rPr lang="en-US" dirty="0" smtClean="0"/>
              <a:t>emittance rings general (3 days)</a:t>
            </a:r>
          </a:p>
          <a:p>
            <a:pPr lvl="2"/>
            <a:r>
              <a:rPr lang="en-US" dirty="0" smtClean="0"/>
              <a:t>Time: Autumn 2015</a:t>
            </a:r>
          </a:p>
          <a:p>
            <a:pPr lvl="2"/>
            <a:r>
              <a:rPr lang="en-US" dirty="0" smtClean="0"/>
              <a:t>Place: TBD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8194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Thank you for the attention!</a:t>
            </a:r>
            <a:endParaRPr lang="en-US" sz="3200" b="1" dirty="0"/>
          </a:p>
        </p:txBody>
      </p:sp>
      <p:pic>
        <p:nvPicPr>
          <p:cNvPr id="7" name="Picture 6" descr="poster_Susanna_Guiducci_2014.jpg"/>
          <p:cNvPicPr>
            <a:picLocks noChangeAspect="1"/>
          </p:cNvPicPr>
          <p:nvPr/>
        </p:nvPicPr>
        <p:blipFill>
          <a:blip r:embed="rId2"/>
          <a:srcRect b="27778"/>
          <a:stretch>
            <a:fillRect/>
          </a:stretch>
        </p:blipFill>
        <p:spPr>
          <a:xfrm>
            <a:off x="2667000" y="0"/>
            <a:ext cx="6477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64770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 </a:t>
            </a:r>
            <a:r>
              <a:rPr lang="en-US" sz="2000" dirty="0" smtClean="0">
                <a:hlinkClick r:id="rId3"/>
              </a:rPr>
              <a:t>http://agenda.infn.it/event/ler2014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11" name="Picture 2" descr="\\cern.ch\dfs\Users\a\ASZEBERE\Documents\DG-EU\EuCARD2\EuCARD2-logo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2667000" cy="1776944"/>
          </a:xfrm>
          <a:prstGeom prst="rect">
            <a:avLst/>
          </a:prstGeom>
          <a:solidFill>
            <a:srgbClr val="FFFFFF"/>
          </a:solidFill>
          <a:ex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cs typeface="Calibri"/>
              </a:rPr>
              <a:t>Task 6.1: Coordination and Communication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53340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 smtClean="0"/>
              <a:t>Coordinators: 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R. </a:t>
            </a:r>
            <a:r>
              <a:rPr lang="en-US" sz="2400" dirty="0" err="1" smtClean="0"/>
              <a:t>Bartolini</a:t>
            </a:r>
            <a:r>
              <a:rPr lang="en-US" sz="2400" dirty="0" smtClean="0"/>
              <a:t> (UOXF)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S. Guiducci (INFN-LNF)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Y. </a:t>
            </a:r>
            <a:r>
              <a:rPr lang="en-US" sz="2400" dirty="0" err="1" smtClean="0"/>
              <a:t>Papaphilippou</a:t>
            </a:r>
            <a:r>
              <a:rPr lang="en-US" sz="2400" dirty="0" smtClean="0"/>
              <a:t> (CERN) 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Formed </a:t>
            </a:r>
            <a:r>
              <a:rPr lang="en-US" sz="2400" b="1" dirty="0" smtClean="0"/>
              <a:t>collaboration board</a:t>
            </a:r>
            <a:r>
              <a:rPr lang="en-US" sz="2400" dirty="0" smtClean="0"/>
              <a:t>, representing the Low Emittance Rings community (including non-EU members)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B. </a:t>
            </a:r>
            <a:r>
              <a:rPr lang="en-US" sz="2400" dirty="0" err="1" smtClean="0"/>
              <a:t>Hettel</a:t>
            </a:r>
            <a:r>
              <a:rPr lang="en-US" sz="2400" dirty="0" smtClean="0"/>
              <a:t> (SLAC)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Q. Qin (IHEP)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D. Rubin (Cornell)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J. Urakawa (KEK)</a:t>
            </a:r>
          </a:p>
          <a:p>
            <a:pPr lvl="1">
              <a:spcBef>
                <a:spcPts val="300"/>
              </a:spcBef>
            </a:pPr>
            <a:r>
              <a:rPr lang="en-US" sz="2400" dirty="0" smtClean="0"/>
              <a:t>Task coordinators: M. </a:t>
            </a:r>
            <a:r>
              <a:rPr lang="en-US" sz="2400" dirty="0" err="1" smtClean="0"/>
              <a:t>Böge</a:t>
            </a:r>
            <a:r>
              <a:rPr lang="en-US" sz="2400" dirty="0" smtClean="0"/>
              <a:t>  (PSI), R. </a:t>
            </a:r>
            <a:r>
              <a:rPr lang="en-US" sz="2400" dirty="0" err="1" smtClean="0"/>
              <a:t>Nagaoka</a:t>
            </a:r>
            <a:r>
              <a:rPr lang="en-US" sz="2400" dirty="0" smtClean="0"/>
              <a:t> (Soleil), H. </a:t>
            </a:r>
            <a:r>
              <a:rPr lang="en-US" sz="2400" dirty="0" err="1" smtClean="0"/>
              <a:t>Schmickler</a:t>
            </a:r>
            <a:r>
              <a:rPr lang="en-US" sz="2400" dirty="0" smtClean="0"/>
              <a:t> (CERN)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Organize Low Emittance Rings’ general and topical workshops</a:t>
            </a:r>
          </a:p>
          <a:p>
            <a:pPr>
              <a:spcBef>
                <a:spcPts val="300"/>
              </a:spcBef>
            </a:pPr>
            <a:endParaRPr lang="en-US" sz="2400" dirty="0"/>
          </a:p>
        </p:txBody>
      </p:sp>
      <p:sp>
        <p:nvSpPr>
          <p:cNvPr id="4" name="Right Brace 3"/>
          <p:cNvSpPr/>
          <p:nvPr/>
        </p:nvSpPr>
        <p:spPr>
          <a:xfrm>
            <a:off x="4419600" y="1905000"/>
            <a:ext cx="381000" cy="9906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6800" y="1905000"/>
            <a:ext cx="342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Each one representing </a:t>
            </a:r>
            <a:r>
              <a:rPr lang="en-US" dirty="0"/>
              <a:t>community of X-ray storage rings of  e+/e- colliders and damping rings </a:t>
            </a:r>
          </a:p>
        </p:txBody>
      </p:sp>
      <p:sp>
        <p:nvSpPr>
          <p:cNvPr id="6" name="Right Brace 5"/>
          <p:cNvSpPr/>
          <p:nvPr/>
        </p:nvSpPr>
        <p:spPr>
          <a:xfrm>
            <a:off x="3962400" y="3962400"/>
            <a:ext cx="381000" cy="1295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19600" y="4182070"/>
            <a:ext cx="342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Representing “Ultimate-storage ring” community and damping ring test facilities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latin typeface="Bookman Old Style" pitchFamily="18" charset="0"/>
              </a:rPr>
              <a:t>Deliverables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One interim and one final report per task</a:t>
            </a:r>
          </a:p>
          <a:p>
            <a:r>
              <a:rPr lang="en-US" dirty="0" smtClean="0"/>
              <a:t>Help provided by sub-task coordinators (already identified)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71" y="2590800"/>
            <a:ext cx="7637929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latin typeface="Bookman Old Style" pitchFamily="18" charset="0"/>
              </a:rPr>
              <a:t>Milestones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143000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GB" dirty="0" smtClean="0"/>
              <a:t>3 topical and 3 general workshops </a:t>
            </a:r>
            <a:r>
              <a:rPr lang="en-US" dirty="0" smtClean="0"/>
              <a:t>(dates will be slightly adapted)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GB" dirty="0" smtClean="0"/>
              <a:t>Organize common events with other </a:t>
            </a:r>
            <a:r>
              <a:rPr lang="en-GB" dirty="0" err="1" smtClean="0"/>
              <a:t>WPs</a:t>
            </a:r>
            <a:r>
              <a:rPr lang="en-GB" dirty="0" smtClean="0"/>
              <a:t> (X-BEAM, Future magnets, Innovative RF technologies)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0" y="2514600"/>
            <a:ext cx="6934200" cy="4267200"/>
            <a:chOff x="1447800" y="1600200"/>
            <a:chExt cx="7696200" cy="47413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3315108"/>
              <a:ext cx="7696200" cy="30264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7801" y="1600200"/>
              <a:ext cx="7696199" cy="2552699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228600" y="4572000"/>
            <a:ext cx="53340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4"/>
          <p:cNvSpPr txBox="1">
            <a:spLocks/>
          </p:cNvSpPr>
          <p:nvPr/>
        </p:nvSpPr>
        <p:spPr>
          <a:xfrm>
            <a:off x="8153400" y="63404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3276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6692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3974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6200" y="3352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January 2014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39735" y="3733800"/>
            <a:ext cx="1021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May 2014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48600" y="4111823"/>
            <a:ext cx="972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July 2013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00" y="4873823"/>
            <a:ext cx="1582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September 2014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93476" y="4419600"/>
            <a:ext cx="1069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April 2015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4800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3276600"/>
            <a:ext cx="6934200" cy="1981200"/>
          </a:xfrm>
          <a:prstGeom prst="rect">
            <a:avLst/>
          </a:prstGeom>
          <a:solidFill>
            <a:srgbClr val="FCE9AF">
              <a:alpha val="2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46038"/>
            <a:ext cx="6096000" cy="1020762"/>
          </a:xfrm>
        </p:spPr>
        <p:txBody>
          <a:bodyPr/>
          <a:lstStyle/>
          <a:p>
            <a:r>
              <a:rPr lang="en-US" sz="3200" dirty="0" smtClean="0"/>
              <a:t>3rd Low Emittance Rings’ workshop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5227637"/>
            <a:ext cx="9144000" cy="1630363"/>
          </a:xfrm>
        </p:spPr>
        <p:txBody>
          <a:bodyPr>
            <a:normAutofit fontScale="77500" lnSpcReduction="20000"/>
          </a:bodyPr>
          <a:lstStyle/>
          <a:p>
            <a:r>
              <a:rPr lang="en-US" sz="3097" dirty="0" smtClean="0"/>
              <a:t>1</a:t>
            </a:r>
            <a:r>
              <a:rPr lang="en-US" sz="3097" baseline="30000" dirty="0" smtClean="0"/>
              <a:t>st</a:t>
            </a:r>
            <a:r>
              <a:rPr lang="en-US" sz="3097" dirty="0" smtClean="0"/>
              <a:t> workshop sponsored by network: Oxford, July 2013</a:t>
            </a:r>
          </a:p>
          <a:p>
            <a:r>
              <a:rPr lang="en-US" sz="3097" dirty="0" smtClean="0"/>
              <a:t>87 participants</a:t>
            </a:r>
            <a:r>
              <a:rPr lang="en-GB" sz="3097" i="1" dirty="0" smtClean="0"/>
              <a:t> (</a:t>
            </a:r>
            <a:r>
              <a:rPr lang="en-US" sz="3097" i="1" dirty="0" smtClean="0"/>
              <a:t>Europe: 65, USA: 10, Asia: 12)</a:t>
            </a:r>
            <a:r>
              <a:rPr lang="en-US" sz="3097" dirty="0" smtClean="0"/>
              <a:t> </a:t>
            </a:r>
          </a:p>
          <a:p>
            <a:r>
              <a:rPr lang="en-US" sz="3097" dirty="0" smtClean="0"/>
              <a:t>Great scientific and organizational success (thanks to </a:t>
            </a:r>
            <a:r>
              <a:rPr lang="en-US" sz="3097" dirty="0" err="1" smtClean="0"/>
              <a:t>Riccardo</a:t>
            </a:r>
            <a:r>
              <a:rPr lang="en-US" sz="3097" dirty="0" smtClean="0"/>
              <a:t> et al.)</a:t>
            </a:r>
          </a:p>
          <a:p>
            <a:r>
              <a:rPr lang="en-US" sz="3097" dirty="0" smtClean="0"/>
              <a:t>1</a:t>
            </a:r>
            <a:r>
              <a:rPr lang="en-US" sz="3097" baseline="30000" dirty="0" smtClean="0"/>
              <a:t>st</a:t>
            </a:r>
            <a:r>
              <a:rPr lang="en-US" sz="3097" dirty="0" smtClean="0"/>
              <a:t> Student prize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914400"/>
            <a:ext cx="6108700" cy="4324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438400"/>
            <a:ext cx="32004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rgbClr val="0000FF"/>
                  </a:solidFill>
                </a:ln>
              </a:rPr>
              <a:t>After:</a:t>
            </a:r>
          </a:p>
          <a:p>
            <a:r>
              <a:rPr lang="en-US" sz="2400" dirty="0" smtClean="0">
                <a:ln>
                  <a:solidFill>
                    <a:srgbClr val="0000FF"/>
                  </a:solidFill>
                </a:ln>
              </a:rPr>
              <a:t>LER2010 CERN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hlinkClick r:id="rId3"/>
              </a:rPr>
              <a:t>http://ler2010.web.cern.ch/</a:t>
            </a:r>
            <a:endParaRPr lang="en-US" sz="1600" dirty="0" smtClean="0">
              <a:ln>
                <a:solidFill>
                  <a:srgbClr val="0000FF"/>
                </a:solidFill>
              </a:ln>
            </a:endParaRPr>
          </a:p>
          <a:p>
            <a:r>
              <a:rPr lang="en-US" sz="2400" dirty="0" smtClean="0">
                <a:ln>
                  <a:solidFill>
                    <a:srgbClr val="0000FF"/>
                  </a:solidFill>
                </a:ln>
              </a:rPr>
              <a:t>LER2011 Crete</a:t>
            </a:r>
          </a:p>
          <a:p>
            <a:r>
              <a:rPr lang="en-US" sz="1600" dirty="0" smtClean="0">
                <a:hlinkClick r:id="rId4"/>
              </a:rPr>
              <a:t>http://lowering2011.</a:t>
            </a:r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  <a:hlinkClick r:id="rId4"/>
              </a:rPr>
              <a:t>web.</a:t>
            </a:r>
            <a:r>
              <a:rPr lang="en-US" sz="1600" dirty="0" smtClean="0">
                <a:hlinkClick r:id="rId4"/>
              </a:rPr>
              <a:t>cern.ch/</a:t>
            </a:r>
            <a:endParaRPr lang="en-US" sz="1600" dirty="0" smtClean="0">
              <a:ln>
                <a:solidFill>
                  <a:srgbClr val="0000FF"/>
                </a:solidFill>
              </a:ln>
            </a:endParaRPr>
          </a:p>
          <a:p>
            <a:endParaRPr lang="en-US" dirty="0" smtClean="0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6488668"/>
            <a:ext cx="487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7C120"/>
                </a:solidFill>
              </a:rPr>
              <a:t>http://www.physics.ox.ac.uk/lowemittance13/</a:t>
            </a:r>
            <a:endParaRPr lang="en-US" dirty="0">
              <a:solidFill>
                <a:srgbClr val="F7C12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76200"/>
            <a:ext cx="5638800" cy="1295400"/>
          </a:xfrm>
        </p:spPr>
        <p:txBody>
          <a:bodyPr/>
          <a:lstStyle/>
          <a:p>
            <a:r>
              <a:rPr lang="en-US" sz="2800" dirty="0" smtClean="0"/>
              <a:t>3rd Low Emittance Rings workshop Oxford, July 8th-10th 2013</a:t>
            </a:r>
            <a:br>
              <a:rPr lang="en-US" sz="2800" dirty="0" smtClean="0"/>
            </a:br>
            <a:r>
              <a:rPr lang="en-US" sz="2800" dirty="0" smtClean="0"/>
              <a:t> John Adams Institute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229600" cy="54102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None/>
            </a:pPr>
            <a:r>
              <a:rPr lang="en-US" sz="2000" dirty="0" smtClean="0"/>
              <a:t>Workshop subjects: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Low emittance lattice design and tuning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algorithms and </a:t>
            </a:r>
            <a:r>
              <a:rPr lang="en-US" sz="1600" dirty="0" err="1" smtClean="0"/>
              <a:t>optimisation</a:t>
            </a:r>
            <a:r>
              <a:rPr lang="en-US" sz="1600" dirty="0" smtClean="0"/>
              <a:t> tools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nonlinear beam dynamics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novel injection schemes 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beam based tuning techniques and model </a:t>
            </a:r>
            <a:r>
              <a:rPr lang="en-US" sz="1600" dirty="0" err="1" smtClean="0"/>
              <a:t>calibration</a:t>
            </a:r>
            <a:r>
              <a:rPr lang="en-US" sz="1600" dirty="0" err="1" smtClean="0">
                <a:solidFill>
                  <a:schemeClr val="bg1"/>
                </a:solidFill>
              </a:rPr>
              <a:t>tion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beam loss management and Top-Up operation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Collective effects</a:t>
            </a:r>
          </a:p>
          <a:p>
            <a:pPr lvl="1">
              <a:spcBef>
                <a:spcPts val="300"/>
              </a:spcBef>
            </a:pPr>
            <a:r>
              <a:rPr lang="en-US" sz="1600" dirty="0" err="1" smtClean="0"/>
              <a:t>intrabeam</a:t>
            </a:r>
            <a:r>
              <a:rPr lang="en-US" sz="1600" dirty="0" smtClean="0"/>
              <a:t> scattering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electron cloud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machine impedance effects and </a:t>
            </a:r>
            <a:r>
              <a:rPr lang="en-US" sz="1600" dirty="0" err="1" smtClean="0"/>
              <a:t>minimisation</a:t>
            </a:r>
            <a:endParaRPr lang="en-US" sz="1600" dirty="0" smtClean="0"/>
          </a:p>
          <a:p>
            <a:pPr lvl="1">
              <a:spcBef>
                <a:spcPts val="300"/>
              </a:spcBef>
            </a:pPr>
            <a:r>
              <a:rPr lang="en-US" sz="1600" dirty="0" smtClean="0"/>
              <a:t>coherent synchrotron radiation</a:t>
            </a:r>
          </a:p>
          <a:p>
            <a:pPr>
              <a:spcBef>
                <a:spcPts val="300"/>
              </a:spcBef>
            </a:pPr>
            <a:r>
              <a:rPr lang="en-US" sz="2000" dirty="0" smtClean="0"/>
              <a:t>Low emittance ring technology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IDs and magnets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kickers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diagnostics and instrumentation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vacuum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engineering integration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Camera_540x3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472" y="1371600"/>
            <a:ext cx="3769528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379" y="4343401"/>
            <a:ext cx="4175621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4114800"/>
            <a:ext cx="21336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41 talks in 3 days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latin typeface="Bookman Old Style" pitchFamily="18" charset="0"/>
              </a:rPr>
              <a:t>Student prize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21336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Sponsor trip to a major accelerator conference for presenting work related to low emittance rings</a:t>
            </a:r>
          </a:p>
          <a:p>
            <a:r>
              <a:rPr lang="en-GB" sz="2000" dirty="0" smtClean="0"/>
              <a:t>Selection procedure:</a:t>
            </a:r>
          </a:p>
          <a:p>
            <a:pPr lvl="1"/>
            <a:r>
              <a:rPr lang="en-GB" sz="2000" dirty="0" smtClean="0"/>
              <a:t>Poster presentations in general Low-</a:t>
            </a:r>
            <a:r>
              <a:rPr lang="el-GR" sz="2000" dirty="0" smtClean="0"/>
              <a:t>ε-</a:t>
            </a:r>
            <a:r>
              <a:rPr lang="en-US" sz="2000" dirty="0" smtClean="0"/>
              <a:t>ring </a:t>
            </a:r>
            <a:r>
              <a:rPr lang="en-GB" sz="2000" dirty="0" smtClean="0"/>
              <a:t>workshops</a:t>
            </a:r>
          </a:p>
          <a:p>
            <a:r>
              <a:rPr lang="en-GB" sz="2000" dirty="0" smtClean="0"/>
              <a:t>And the first ex-</a:t>
            </a:r>
            <a:r>
              <a:rPr lang="en-GB" sz="2000" dirty="0" err="1" smtClean="0"/>
              <a:t>equo</a:t>
            </a:r>
            <a:r>
              <a:rPr lang="en-GB" sz="2000" dirty="0" smtClean="0"/>
              <a:t> winners are…</a:t>
            </a:r>
          </a:p>
          <a:p>
            <a:pPr lvl="1"/>
            <a:r>
              <a:rPr lang="en-GB" sz="2000" b="1" dirty="0" err="1" smtClean="0"/>
              <a:t>Eirini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Koukovini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Platia</a:t>
            </a:r>
            <a:r>
              <a:rPr lang="en-GB" sz="2000" b="1" dirty="0" smtClean="0"/>
              <a:t> </a:t>
            </a:r>
            <a:r>
              <a:rPr lang="en-GB" sz="2000" dirty="0" smtClean="0"/>
              <a:t>(CERN/EPFL), </a:t>
            </a:r>
            <a:r>
              <a:rPr lang="en-GB" sz="2000" b="1" dirty="0" smtClean="0"/>
              <a:t>Simone </a:t>
            </a:r>
            <a:r>
              <a:rPr lang="en-GB" sz="2000" b="1" dirty="0" err="1" smtClean="0"/>
              <a:t>Liuzzo</a:t>
            </a:r>
            <a:r>
              <a:rPr lang="en-GB" sz="2000" b="1" dirty="0" smtClean="0"/>
              <a:t> </a:t>
            </a:r>
            <a:r>
              <a:rPr lang="en-GB" sz="2000" dirty="0" smtClean="0"/>
              <a:t>(ESRF/Un. Of Rome)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P114013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3689" t="25845" r="13065" b="41199"/>
          <a:stretch/>
        </p:blipFill>
        <p:spPr>
          <a:xfrm>
            <a:off x="854137" y="3962400"/>
            <a:ext cx="7451663" cy="2514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uCARD-2">
      <a:dk1>
        <a:srgbClr val="0070C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FFC000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Australian Synchrotron">
      <a:dk1>
        <a:srgbClr val="000000"/>
      </a:dk1>
      <a:lt1>
        <a:srgbClr val="F8F8F8"/>
      </a:lt1>
      <a:dk2>
        <a:srgbClr val="747476"/>
      </a:dk2>
      <a:lt2>
        <a:srgbClr val="3C97D1"/>
      </a:lt2>
      <a:accent1>
        <a:srgbClr val="3C97D1"/>
      </a:accent1>
      <a:accent2>
        <a:srgbClr val="1B9B94"/>
      </a:accent2>
      <a:accent3>
        <a:srgbClr val="94B633"/>
      </a:accent3>
      <a:accent4>
        <a:srgbClr val="CCD221"/>
      </a:accent4>
      <a:accent5>
        <a:srgbClr val="FFED21"/>
      </a:accent5>
      <a:accent6>
        <a:srgbClr val="EBBC35"/>
      </a:accent6>
      <a:hlink>
        <a:srgbClr val="C53830"/>
      </a:hlink>
      <a:folHlink>
        <a:srgbClr val="C31C6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C8D4FF55EBF84292D49BEBD52A9866" ma:contentTypeVersion="0" ma:contentTypeDescription="Create a new document." ma:contentTypeScope="" ma:versionID="aca9b3d5b31084eb874877897abcdd0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76e8e88a7ff487aa0f9596b7fbedd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E8E5F3-A8F2-4E1F-9CF4-E427E43ADB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221CCF-AADF-46C2-AE96-E5CC90EE01F7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64CAB3F-9118-4216-8E8F-18C8FADAFA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1135</TotalTime>
  <Words>2347</Words>
  <Application>Microsoft Macintosh PowerPoint</Application>
  <PresentationFormat>On-screen Show (4:3)</PresentationFormat>
  <Paragraphs>338</Paragraphs>
  <Slides>31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1_Office Theme</vt:lpstr>
      <vt:lpstr>2_Office Theme</vt:lpstr>
      <vt:lpstr>Modèle par défaut</vt:lpstr>
      <vt:lpstr>WP6- Low emittance rings  LOWeRING "Universities meet Laboratories" Workshop 30 Sept. - 1 Oct. 2014, Frankfurt am Main</vt:lpstr>
      <vt:lpstr>WP6 - Low Emittance Rings: scope and background</vt:lpstr>
      <vt:lpstr>WP6: Objectives</vt:lpstr>
      <vt:lpstr>Task 6.1: Coordination and Communication</vt:lpstr>
      <vt:lpstr>Deliverables</vt:lpstr>
      <vt:lpstr>Milestones</vt:lpstr>
      <vt:lpstr>3rd Low Emittance Rings’ workshop</vt:lpstr>
      <vt:lpstr>3rd Low Emittance Rings workshop Oxford, July 8th-10th 2013  John Adams Institute</vt:lpstr>
      <vt:lpstr>Student prize</vt:lpstr>
      <vt:lpstr>Workshop Program</vt:lpstr>
      <vt:lpstr>Slide 11</vt:lpstr>
      <vt:lpstr>TWIICE2014 Workshop Program</vt:lpstr>
      <vt:lpstr>TWIICE2014 - Topical workshop on Instabilities, Impedances and Collective Effects</vt:lpstr>
      <vt:lpstr>Slide 14</vt:lpstr>
      <vt:lpstr>ALERT 2014 - Scope</vt:lpstr>
      <vt:lpstr>ALERT 2014 – Workshop Program</vt:lpstr>
      <vt:lpstr>ALERT2014- Advanced Low Emittance Rings’ Technology</vt:lpstr>
      <vt:lpstr>4th Low Emittance Rings’ workshop</vt:lpstr>
      <vt:lpstr>4th Low Emittance Rings workshop INFN – LNF, Frascati  17-19 September 2014</vt:lpstr>
      <vt:lpstr>Slide 20</vt:lpstr>
      <vt:lpstr>Workshop Program</vt:lpstr>
      <vt:lpstr>Survey of low emittance lattices</vt:lpstr>
      <vt:lpstr>General talks</vt:lpstr>
      <vt:lpstr>Highlights</vt:lpstr>
      <vt:lpstr>Highlights on technology</vt:lpstr>
      <vt:lpstr>Slide 26</vt:lpstr>
      <vt:lpstr>3. Conclusions</vt:lpstr>
      <vt:lpstr>Vertical Emittance at the Quantum Limit Very precise tuning of the ring and nice measurements</vt:lpstr>
      <vt:lpstr>Experimental determination of Quantum Limit</vt:lpstr>
      <vt:lpstr>Next workshops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Agnes Szeberenyi</dc:creator>
  <cp:lastModifiedBy>Susanna Guiducci</cp:lastModifiedBy>
  <cp:revision>96</cp:revision>
  <dcterms:created xsi:type="dcterms:W3CDTF">2014-10-01T00:43:58Z</dcterms:created>
  <dcterms:modified xsi:type="dcterms:W3CDTF">2014-10-01T01:00:32Z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0x0101005DC8D4FF55EBF84292D49BEBD52A9866</vt:lpwstr>
  </property>
</Properties>
</file>