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slideLayouts/slideLayout4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  <p:sldMasterId id="2147483657" r:id="rId3"/>
    <p:sldMasterId id="2147483658" r:id="rId4"/>
    <p:sldMasterId id="2147483703" r:id="rId5"/>
    <p:sldMasterId id="2147483705" r:id="rId6"/>
  </p:sldMasterIdLst>
  <p:notesMasterIdLst>
    <p:notesMasterId r:id="rId34"/>
  </p:notesMasterIdLst>
  <p:handoutMasterIdLst>
    <p:handoutMasterId r:id="rId35"/>
  </p:handoutMasterIdLst>
  <p:sldIdLst>
    <p:sldId id="366" r:id="rId7"/>
    <p:sldId id="633" r:id="rId8"/>
    <p:sldId id="631" r:id="rId9"/>
    <p:sldId id="642" r:id="rId10"/>
    <p:sldId id="618" r:id="rId11"/>
    <p:sldId id="638" r:id="rId12"/>
    <p:sldId id="643" r:id="rId13"/>
    <p:sldId id="645" r:id="rId14"/>
    <p:sldId id="629" r:id="rId15"/>
    <p:sldId id="637" r:id="rId16"/>
    <p:sldId id="640" r:id="rId17"/>
    <p:sldId id="641" r:id="rId18"/>
    <p:sldId id="635" r:id="rId19"/>
    <p:sldId id="630" r:id="rId20"/>
    <p:sldId id="636" r:id="rId21"/>
    <p:sldId id="639" r:id="rId22"/>
    <p:sldId id="632" r:id="rId23"/>
    <p:sldId id="634" r:id="rId24"/>
    <p:sldId id="621" r:id="rId25"/>
    <p:sldId id="625" r:id="rId26"/>
    <p:sldId id="644" r:id="rId27"/>
    <p:sldId id="563" r:id="rId28"/>
    <p:sldId id="628" r:id="rId29"/>
    <p:sldId id="608" r:id="rId30"/>
    <p:sldId id="627" r:id="rId31"/>
    <p:sldId id="607" r:id="rId32"/>
    <p:sldId id="626" r:id="rId33"/>
  </p:sldIdLst>
  <p:sldSz cx="9144000" cy="6858000" type="screen4x3"/>
  <p:notesSz cx="6794500" cy="9931400"/>
  <p:defaultTextStyle>
    <a:defPPr>
      <a:defRPr lang="fr-FR"/>
    </a:defPPr>
    <a:lvl1pPr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66"/>
    <a:srgbClr val="FFCCFF"/>
    <a:srgbClr val="FFFFCC"/>
    <a:srgbClr val="99CC00"/>
    <a:srgbClr val="00CC99"/>
    <a:srgbClr val="99FF66"/>
    <a:srgbClr val="66FF99"/>
    <a:srgbClr val="CCFFFF"/>
    <a:srgbClr val="FF6600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59" autoAdjust="0"/>
    <p:restoredTop sz="98872" autoAdjust="0"/>
  </p:normalViewPr>
  <p:slideViewPr>
    <p:cSldViewPr>
      <p:cViewPr>
        <p:scale>
          <a:sx n="66" d="100"/>
          <a:sy n="66" d="100"/>
        </p:scale>
        <p:origin x="-19" y="-16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TEMP\FP-EC\project-member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TEMP\FP-EC\project-members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D:\TEMP\TIARA\TIARA%20contract\WP5\Education-and-Training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FR"/>
              <a:t>FP6-7 IA&amp;DS</a:t>
            </a:r>
            <a:r>
              <a:rPr lang="fr-FR" baseline="0"/>
              <a:t> projects</a:t>
            </a:r>
            <a:endParaRPr lang="fr-FR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3089129483814524"/>
          <c:y val="9.5394452830654133E-2"/>
          <c:w val="0.83274825021872267"/>
          <c:h val="0.6083230785433105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'FP6-7'!$B$108</c:f>
              <c:strCache>
                <c:ptCount val="1"/>
                <c:pt idx="0">
                  <c:v>Uni partner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'FP6-7'!$C$106:$R$106</c:f>
              <c:strCache>
                <c:ptCount val="16"/>
                <c:pt idx="0">
                  <c:v>Austria</c:v>
                </c:pt>
                <c:pt idx="1">
                  <c:v>Belgium</c:v>
                </c:pt>
                <c:pt idx="2">
                  <c:v>Bulgary</c:v>
                </c:pt>
                <c:pt idx="3">
                  <c:v>Denmark</c:v>
                </c:pt>
                <c:pt idx="4">
                  <c:v>Finland</c:v>
                </c:pt>
                <c:pt idx="5">
                  <c:v>France</c:v>
                </c:pt>
                <c:pt idx="6">
                  <c:v>Germany</c:v>
                </c:pt>
                <c:pt idx="7">
                  <c:v>Italy</c:v>
                </c:pt>
                <c:pt idx="8">
                  <c:v>Malta</c:v>
                </c:pt>
                <c:pt idx="9">
                  <c:v>Netherlands</c:v>
                </c:pt>
                <c:pt idx="10">
                  <c:v>Poland</c:v>
                </c:pt>
                <c:pt idx="11">
                  <c:v>Russia</c:v>
                </c:pt>
                <c:pt idx="12">
                  <c:v>Spain</c:v>
                </c:pt>
                <c:pt idx="13">
                  <c:v>Sweden</c:v>
                </c:pt>
                <c:pt idx="14">
                  <c:v>Switzerland</c:v>
                </c:pt>
                <c:pt idx="15">
                  <c:v>UK</c:v>
                </c:pt>
              </c:strCache>
            </c:strRef>
          </c:cat>
          <c:val>
            <c:numRef>
              <c:f>'FP6-7'!$C$108:$R$108</c:f>
              <c:numCache>
                <c:formatCode>General</c:formatCode>
                <c:ptCount val="16"/>
                <c:pt idx="0">
                  <c:v>2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  <c:pt idx="4">
                  <c:v>2</c:v>
                </c:pt>
                <c:pt idx="5">
                  <c:v>2</c:v>
                </c:pt>
                <c:pt idx="6">
                  <c:v>8</c:v>
                </c:pt>
                <c:pt idx="7">
                  <c:v>2</c:v>
                </c:pt>
                <c:pt idx="8">
                  <c:v>1</c:v>
                </c:pt>
                <c:pt idx="9">
                  <c:v>1</c:v>
                </c:pt>
                <c:pt idx="10">
                  <c:v>5</c:v>
                </c:pt>
                <c:pt idx="11">
                  <c:v>0</c:v>
                </c:pt>
                <c:pt idx="12">
                  <c:v>0</c:v>
                </c:pt>
                <c:pt idx="13">
                  <c:v>2</c:v>
                </c:pt>
                <c:pt idx="14">
                  <c:v>2</c:v>
                </c:pt>
                <c:pt idx="15">
                  <c:v>14</c:v>
                </c:pt>
              </c:numCache>
            </c:numRef>
          </c:val>
        </c:ser>
        <c:ser>
          <c:idx val="1"/>
          <c:order val="1"/>
          <c:tx>
            <c:strRef>
              <c:f>'FP6-7'!$B$109</c:f>
              <c:strCache>
                <c:ptCount val="1"/>
                <c:pt idx="0">
                  <c:v>Lab partner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strRef>
              <c:f>'FP6-7'!$C$106:$R$106</c:f>
              <c:strCache>
                <c:ptCount val="16"/>
                <c:pt idx="0">
                  <c:v>Austria</c:v>
                </c:pt>
                <c:pt idx="1">
                  <c:v>Belgium</c:v>
                </c:pt>
                <c:pt idx="2">
                  <c:v>Bulgary</c:v>
                </c:pt>
                <c:pt idx="3">
                  <c:v>Denmark</c:v>
                </c:pt>
                <c:pt idx="4">
                  <c:v>Finland</c:v>
                </c:pt>
                <c:pt idx="5">
                  <c:v>France</c:v>
                </c:pt>
                <c:pt idx="6">
                  <c:v>Germany</c:v>
                </c:pt>
                <c:pt idx="7">
                  <c:v>Italy</c:v>
                </c:pt>
                <c:pt idx="8">
                  <c:v>Malta</c:v>
                </c:pt>
                <c:pt idx="9">
                  <c:v>Netherlands</c:v>
                </c:pt>
                <c:pt idx="10">
                  <c:v>Poland</c:v>
                </c:pt>
                <c:pt idx="11">
                  <c:v>Russia</c:v>
                </c:pt>
                <c:pt idx="12">
                  <c:v>Spain</c:v>
                </c:pt>
                <c:pt idx="13">
                  <c:v>Sweden</c:v>
                </c:pt>
                <c:pt idx="14">
                  <c:v>Switzerland</c:v>
                </c:pt>
                <c:pt idx="15">
                  <c:v>UK</c:v>
                </c:pt>
              </c:strCache>
            </c:strRef>
          </c:cat>
          <c:val>
            <c:numRef>
              <c:f>'FP6-7'!$C$109:$R$109</c:f>
              <c:numCache>
                <c:formatCode>General</c:formatCode>
                <c:ptCount val="16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0</c:v>
                </c:pt>
                <c:pt idx="5">
                  <c:v>3</c:v>
                </c:pt>
                <c:pt idx="6">
                  <c:v>10</c:v>
                </c:pt>
                <c:pt idx="7">
                  <c:v>2</c:v>
                </c:pt>
                <c:pt idx="8">
                  <c:v>0</c:v>
                </c:pt>
                <c:pt idx="9">
                  <c:v>0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5245184"/>
        <c:axId val="45246720"/>
      </c:barChart>
      <c:catAx>
        <c:axId val="4524518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fr-FR"/>
          </a:p>
        </c:txPr>
        <c:crossAx val="45246720"/>
        <c:crosses val="autoZero"/>
        <c:auto val="1"/>
        <c:lblAlgn val="ctr"/>
        <c:lblOffset val="100"/>
        <c:noMultiLvlLbl val="0"/>
      </c:catAx>
      <c:valAx>
        <c:axId val="4524672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/>
                  <a:t>number of particupant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fr-FR"/>
          </a:p>
        </c:txPr>
        <c:crossAx val="452451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7752843394575681"/>
          <c:y val="0.19168780985710118"/>
          <c:w val="0.17802712160979878"/>
          <c:h val="0.11187882764654418"/>
        </c:manualLayout>
      </c:layout>
      <c:overlay val="0"/>
      <c:txPr>
        <a:bodyPr/>
        <a:lstStyle/>
        <a:p>
          <a:pPr>
            <a:defRPr sz="1600" b="1"/>
          </a:pPr>
          <a:endParaRPr lang="fr-FR"/>
        </a:p>
      </c:txPr>
    </c:legend>
    <c:plotVisOnly val="1"/>
    <c:dispBlanksAs val="gap"/>
    <c:showDLblsOverMax val="0"/>
  </c:chart>
  <c:spPr>
    <a:solidFill>
      <a:srgbClr val="FFFFCC"/>
    </a:solidFill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fr-FR" sz="2000"/>
              <a:t>personnel</a:t>
            </a:r>
            <a:r>
              <a:rPr lang="fr-FR" sz="2000" baseline="0"/>
              <a:t> effort</a:t>
            </a:r>
            <a:endParaRPr lang="fr-FR" sz="200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789050743657043"/>
          <c:y val="0.12697921779154039"/>
          <c:w val="0.78810914260717424"/>
          <c:h val="0.7005359995007682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'p-m'!$B$82</c:f>
              <c:strCache>
                <c:ptCount val="1"/>
                <c:pt idx="0">
                  <c:v>total sum uni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'p-m'!$E$3:$G$3</c:f>
              <c:strCache>
                <c:ptCount val="3"/>
                <c:pt idx="0">
                  <c:v>CARE         2004</c:v>
                </c:pt>
                <c:pt idx="1">
                  <c:v>EuCARD      2009</c:v>
                </c:pt>
                <c:pt idx="2">
                  <c:v>EuCARD2     2013</c:v>
                </c:pt>
              </c:strCache>
            </c:strRef>
          </c:cat>
          <c:val>
            <c:numRef>
              <c:f>'p-m'!$E$82:$G$82</c:f>
              <c:numCache>
                <c:formatCode>#,##0</c:formatCode>
                <c:ptCount val="3"/>
                <c:pt idx="0">
                  <c:v>659</c:v>
                </c:pt>
                <c:pt idx="1">
                  <c:v>681.1</c:v>
                </c:pt>
                <c:pt idx="2">
                  <c:v>426.25</c:v>
                </c:pt>
              </c:numCache>
            </c:numRef>
          </c:val>
        </c:ser>
        <c:ser>
          <c:idx val="1"/>
          <c:order val="1"/>
          <c:tx>
            <c:strRef>
              <c:f>'p-m'!$B$85</c:f>
              <c:strCache>
                <c:ptCount val="1"/>
                <c:pt idx="0">
                  <c:v>total lab.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strRef>
              <c:f>'p-m'!$E$3:$G$3</c:f>
              <c:strCache>
                <c:ptCount val="3"/>
                <c:pt idx="0">
                  <c:v>CARE         2004</c:v>
                </c:pt>
                <c:pt idx="1">
                  <c:v>EuCARD      2009</c:v>
                </c:pt>
                <c:pt idx="2">
                  <c:v>EuCARD2     2013</c:v>
                </c:pt>
              </c:strCache>
            </c:strRef>
          </c:cat>
          <c:val>
            <c:numRef>
              <c:f>'p-m'!$E$85:$G$85</c:f>
              <c:numCache>
                <c:formatCode>#,##0</c:formatCode>
                <c:ptCount val="3"/>
                <c:pt idx="0">
                  <c:v>5720</c:v>
                </c:pt>
                <c:pt idx="1">
                  <c:v>1637.5</c:v>
                </c:pt>
                <c:pt idx="2">
                  <c:v>815.34999999999991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4306432"/>
        <c:axId val="44307968"/>
      </c:barChart>
      <c:catAx>
        <c:axId val="4430643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fr-FR"/>
          </a:p>
        </c:txPr>
        <c:crossAx val="44307968"/>
        <c:crosses val="autoZero"/>
        <c:auto val="1"/>
        <c:lblAlgn val="ctr"/>
        <c:lblOffset val="100"/>
        <c:noMultiLvlLbl val="0"/>
      </c:catAx>
      <c:valAx>
        <c:axId val="4430796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/>
                  <a:t>person-months</a:t>
                </a:r>
              </a:p>
            </c:rich>
          </c:tx>
          <c:layout/>
          <c:overlay val="0"/>
        </c:title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fr-FR"/>
          </a:p>
        </c:txPr>
        <c:crossAx val="44306432"/>
        <c:crosses val="autoZero"/>
        <c:crossBetween val="between"/>
      </c:valAx>
      <c:spPr>
        <a:solidFill>
          <a:srgbClr val="FFFFCC"/>
        </a:solidFill>
      </c:spPr>
    </c:plotArea>
    <c:legend>
      <c:legendPos val="r"/>
      <c:layout>
        <c:manualLayout>
          <c:xMode val="edge"/>
          <c:yMode val="edge"/>
          <c:x val="0.7059031058617673"/>
          <c:y val="0.17984265291711629"/>
          <c:w val="0.19965244969378831"/>
          <c:h val="0.15298573084455813"/>
        </c:manualLayout>
      </c:layout>
      <c:overlay val="0"/>
      <c:txPr>
        <a:bodyPr/>
        <a:lstStyle/>
        <a:p>
          <a:pPr>
            <a:defRPr sz="1400"/>
          </a:pPr>
          <a:endParaRPr lang="fr-FR"/>
        </a:p>
      </c:txPr>
    </c:legend>
    <c:plotVisOnly val="1"/>
    <c:dispBlanksAs val="gap"/>
    <c:showDLblsOverMax val="0"/>
  </c:chart>
  <c:spPr>
    <a:solidFill>
      <a:srgbClr val="FFC000"/>
    </a:solidFill>
  </c:spPr>
  <c:txPr>
    <a:bodyPr/>
    <a:lstStyle/>
    <a:p>
      <a:pPr>
        <a:defRPr b="1"/>
      </a:pPr>
      <a:endParaRPr lang="fr-F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600" dirty="0"/>
              <a:t>Education &amp; training </a:t>
            </a:r>
            <a:r>
              <a:rPr lang="en-US" sz="1600" dirty="0" err="1"/>
              <a:t>Programme</a:t>
            </a:r>
            <a:endParaRPr lang="en-US" sz="1600" dirty="0"/>
          </a:p>
          <a:p>
            <a:pPr>
              <a:defRPr/>
            </a:pPr>
            <a:r>
              <a:rPr lang="en-US" sz="1600" dirty="0" smtClean="0"/>
              <a:t>needs over </a:t>
            </a:r>
            <a:r>
              <a:rPr lang="en-US" sz="1600" dirty="0"/>
              <a:t>4 years</a:t>
            </a:r>
          </a:p>
        </c:rich>
      </c:tx>
      <c:layout>
        <c:manualLayout>
          <c:xMode val="edge"/>
          <c:yMode val="edge"/>
          <c:x val="0.11067706756695768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8919072615923014E-2"/>
          <c:y val="0.19480351414406533"/>
          <c:w val="0.89764275528681237"/>
          <c:h val="0.63271179644211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Feuil1!$C$5</c:f>
              <c:strCache>
                <c:ptCount val="1"/>
                <c:pt idx="0">
                  <c:v>Cash (M€)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(Feuil1!$A$4;Feuil1!$A$10;Feuil1!$A$18;Feuil1!$A$24;Feuil1!$A$30)</c:f>
              <c:strCache>
                <c:ptCount val="5"/>
                <c:pt idx="0">
                  <c:v>Undergrad.</c:v>
                </c:pt>
                <c:pt idx="1">
                  <c:v>Master's level</c:v>
                </c:pt>
                <c:pt idx="2">
                  <c:v>PhD level</c:v>
                </c:pt>
                <c:pt idx="3">
                  <c:v>Structural Support</c:v>
                </c:pt>
                <c:pt idx="4">
                  <c:v>Outreach</c:v>
                </c:pt>
              </c:strCache>
            </c:strRef>
          </c:cat>
          <c:val>
            <c:numRef>
              <c:f>(Feuil1!$H$9;Feuil1!$H$17;Feuil1!$H$23;Feuil1!$H$29;Feuil1!$H$31)</c:f>
              <c:numCache>
                <c:formatCode>General</c:formatCode>
                <c:ptCount val="5"/>
                <c:pt idx="0">
                  <c:v>0.6</c:v>
                </c:pt>
                <c:pt idx="1">
                  <c:v>3</c:v>
                </c:pt>
                <c:pt idx="2">
                  <c:v>2.65</c:v>
                </c:pt>
                <c:pt idx="3">
                  <c:v>0.4</c:v>
                </c:pt>
                <c:pt idx="4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4353024"/>
        <c:axId val="44354560"/>
      </c:barChart>
      <c:catAx>
        <c:axId val="4435302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fr-FR"/>
          </a:p>
        </c:txPr>
        <c:crossAx val="44354560"/>
        <c:crosses val="autoZero"/>
        <c:auto val="1"/>
        <c:lblAlgn val="ctr"/>
        <c:lblOffset val="100"/>
        <c:noMultiLvlLbl val="0"/>
      </c:catAx>
      <c:valAx>
        <c:axId val="443545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fr-FR"/>
          </a:p>
        </c:txPr>
        <c:crossAx val="443530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6608471550779933"/>
          <c:y val="0.16847103619089868"/>
          <c:w val="0.23150032322843128"/>
          <c:h val="9.6260766699937148E-2"/>
        </c:manualLayout>
      </c:layout>
      <c:overlay val="0"/>
      <c:txPr>
        <a:bodyPr/>
        <a:lstStyle/>
        <a:p>
          <a:pPr>
            <a:defRPr sz="1200" b="1"/>
          </a:pPr>
          <a:endParaRPr lang="fr-FR"/>
        </a:p>
      </c:txPr>
    </c:legend>
    <c:plotVisOnly val="1"/>
    <c:dispBlanksAs val="gap"/>
    <c:showDLblsOverMax val="0"/>
  </c:chart>
  <c:spPr>
    <a:solidFill>
      <a:srgbClr val="FFFFCC"/>
    </a:solidFill>
  </c:spPr>
  <c:externalData r:id="rId1">
    <c:autoUpdate val="0"/>
  </c:externalData>
  <c:userShapes r:id="rId2"/>
</c:chartSpac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370F49-1D57-426E-8242-380DFAC9714B}" type="doc">
      <dgm:prSet loTypeId="urn:microsoft.com/office/officeart/2005/8/layout/arrow2" loCatId="process" qsTypeId="urn:microsoft.com/office/officeart/2005/8/quickstyle/3d2" qsCatId="3D" csTypeId="urn:microsoft.com/office/officeart/2005/8/colors/accent2_1" csCatId="accent2" phldr="1"/>
      <dgm:spPr/>
    </dgm:pt>
    <dgm:pt modelId="{18CBC5DD-99A7-4B2E-B8C4-28DA755892CD}">
      <dgm:prSet phldrT="[Texte]" custT="1"/>
      <dgm:spPr>
        <a:solidFill>
          <a:schemeClr val="accent2">
            <a:alpha val="55000"/>
          </a:schemeClr>
        </a:solidFill>
        <a:ln>
          <a:solidFill>
            <a:srgbClr val="FFC000"/>
          </a:solidFill>
        </a:ln>
      </dgm:spPr>
      <dgm:t>
        <a:bodyPr/>
        <a:lstStyle/>
        <a:p>
          <a:r>
            <a:rPr lang="en-US" sz="2400" b="1" noProof="0" dirty="0" smtClean="0">
              <a:solidFill>
                <a:srgbClr val="FFFF00"/>
              </a:solidFill>
            </a:rPr>
            <a:t>Step 1: </a:t>
          </a:r>
          <a:r>
            <a:rPr lang="en-US" sz="2400" b="1" i="1" noProof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Design Studies</a:t>
          </a:r>
        </a:p>
        <a:p>
          <a:r>
            <a:rPr lang="en-US" sz="1600" b="1" noProof="0" dirty="0" smtClean="0">
              <a:solidFill>
                <a:srgbClr val="FFFF00"/>
              </a:solidFill>
            </a:rPr>
            <a:t>First step to be visible at the EC level and to enter the strategic infrastructure Roadmap of the European Union</a:t>
          </a:r>
        </a:p>
        <a:p>
          <a:r>
            <a:rPr lang="en-US" sz="1600" b="1" u="sng" noProof="0" dirty="0" smtClean="0">
              <a:solidFill>
                <a:srgbClr val="FFFF00"/>
              </a:solidFill>
            </a:rPr>
            <a:t>Be included in the ESFRI roadmap </a:t>
          </a:r>
        </a:p>
      </dgm:t>
    </dgm:pt>
    <dgm:pt modelId="{E7BA844E-29CC-4C21-AE52-7B7F2C1683F8}" type="parTrans" cxnId="{32F7C660-11A4-4744-AC90-72555F49C3DF}">
      <dgm:prSet/>
      <dgm:spPr/>
      <dgm:t>
        <a:bodyPr/>
        <a:lstStyle/>
        <a:p>
          <a:endParaRPr lang="fr-FR" b="1"/>
        </a:p>
      </dgm:t>
    </dgm:pt>
    <dgm:pt modelId="{928B355B-DC50-42E1-8A43-2F2DE100AAA9}" type="sibTrans" cxnId="{32F7C660-11A4-4744-AC90-72555F49C3DF}">
      <dgm:prSet/>
      <dgm:spPr/>
      <dgm:t>
        <a:bodyPr/>
        <a:lstStyle/>
        <a:p>
          <a:endParaRPr lang="fr-FR" b="1"/>
        </a:p>
      </dgm:t>
    </dgm:pt>
    <dgm:pt modelId="{8504AED7-5834-4DD0-BB20-CBF1764F44A2}">
      <dgm:prSet phldrT="[Texte]" custT="1"/>
      <dgm:spPr>
        <a:solidFill>
          <a:schemeClr val="accent2">
            <a:alpha val="55000"/>
          </a:schemeClr>
        </a:solidFill>
        <a:ln>
          <a:solidFill>
            <a:srgbClr val="FFFF00"/>
          </a:solidFill>
        </a:ln>
      </dgm:spPr>
      <dgm:t>
        <a:bodyPr/>
        <a:lstStyle/>
        <a:p>
          <a:r>
            <a:rPr lang="en-US" sz="2400" b="1" noProof="0" dirty="0" smtClean="0">
              <a:solidFill>
                <a:srgbClr val="99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Step 2 : </a:t>
          </a:r>
          <a:r>
            <a:rPr lang="en-US" sz="2400" b="1" i="1" noProof="0" dirty="0" smtClean="0">
              <a:solidFill>
                <a:srgbClr val="99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Preparatory Phase</a:t>
          </a:r>
        </a:p>
        <a:p>
          <a:r>
            <a:rPr lang="en-US" sz="1600" b="1" noProof="0" dirty="0" smtClean="0">
              <a:solidFill>
                <a:srgbClr val="99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Technical, managerial and Political  Preparation  Phase for the construction  of  the infrastructure</a:t>
          </a:r>
          <a:endParaRPr lang="en-US" sz="1600" b="1" noProof="0" dirty="0">
            <a:solidFill>
              <a:srgbClr val="99FF66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AF1E34A-D055-4F21-8FC1-1DD95B07B67E}" type="parTrans" cxnId="{E5692D08-5CAD-4501-81E0-4A75D8D49108}">
      <dgm:prSet/>
      <dgm:spPr/>
      <dgm:t>
        <a:bodyPr/>
        <a:lstStyle/>
        <a:p>
          <a:endParaRPr lang="fr-FR" b="1"/>
        </a:p>
      </dgm:t>
    </dgm:pt>
    <dgm:pt modelId="{CACB3DA7-52E5-43F6-978F-443A8BDCD64B}" type="sibTrans" cxnId="{E5692D08-5CAD-4501-81E0-4A75D8D49108}">
      <dgm:prSet/>
      <dgm:spPr/>
      <dgm:t>
        <a:bodyPr/>
        <a:lstStyle/>
        <a:p>
          <a:endParaRPr lang="fr-FR" b="1"/>
        </a:p>
      </dgm:t>
    </dgm:pt>
    <dgm:pt modelId="{49494227-43AA-4149-87D7-9887A7706D4B}">
      <dgm:prSet phldrT="[Texte]" custT="1"/>
      <dgm:spPr>
        <a:solidFill>
          <a:schemeClr val="accent2">
            <a:alpha val="55000"/>
          </a:schemeClr>
        </a:solidFill>
        <a:ln>
          <a:solidFill>
            <a:srgbClr val="99FF66"/>
          </a:solidFill>
        </a:ln>
      </dgm:spPr>
      <dgm:t>
        <a:bodyPr/>
        <a:lstStyle/>
        <a:p>
          <a:r>
            <a:rPr lang="en-US" sz="2400" b="1" noProof="0" dirty="0" smtClean="0">
              <a:solidFill>
                <a:srgbClr val="00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Step 3: </a:t>
          </a:r>
          <a:r>
            <a:rPr lang="en-US" sz="2400" b="1" i="1" noProof="0" dirty="0" smtClean="0">
              <a:solidFill>
                <a:srgbClr val="00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Implementation</a:t>
          </a:r>
        </a:p>
        <a:p>
          <a:r>
            <a:rPr lang="en-US" sz="1600" b="1" noProof="0" dirty="0" smtClean="0">
              <a:solidFill>
                <a:srgbClr val="00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Launch of the construction including technology transfer and industry </a:t>
          </a:r>
          <a:r>
            <a:rPr lang="en-US" sz="1600" b="1" noProof="0" dirty="0" err="1" smtClean="0">
              <a:solidFill>
                <a:srgbClr val="00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involvment</a:t>
          </a:r>
          <a:endParaRPr lang="en-US" sz="1600" b="1" noProof="0" dirty="0" smtClean="0">
            <a:solidFill>
              <a:srgbClr val="00CC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F60CC9F-7967-455E-A0B5-9D63235746F6}" type="parTrans" cxnId="{CE6B58C0-0EB6-41AA-A644-4C78E9594D20}">
      <dgm:prSet/>
      <dgm:spPr/>
      <dgm:t>
        <a:bodyPr/>
        <a:lstStyle/>
        <a:p>
          <a:endParaRPr lang="fr-FR" b="1"/>
        </a:p>
      </dgm:t>
    </dgm:pt>
    <dgm:pt modelId="{134E71AE-5BC9-45F6-8C97-422408D97230}" type="sibTrans" cxnId="{CE6B58C0-0EB6-41AA-A644-4C78E9594D20}">
      <dgm:prSet/>
      <dgm:spPr/>
      <dgm:t>
        <a:bodyPr/>
        <a:lstStyle/>
        <a:p>
          <a:endParaRPr lang="fr-FR" b="1"/>
        </a:p>
      </dgm:t>
    </dgm:pt>
    <dgm:pt modelId="{E6248FB2-B691-49FC-A057-3C33C3740420}" type="pres">
      <dgm:prSet presAssocID="{77370F49-1D57-426E-8242-380DFAC9714B}" presName="arrowDiagram" presStyleCnt="0">
        <dgm:presLayoutVars>
          <dgm:chMax val="5"/>
          <dgm:dir/>
          <dgm:resizeHandles val="exact"/>
        </dgm:presLayoutVars>
      </dgm:prSet>
      <dgm:spPr/>
    </dgm:pt>
    <dgm:pt modelId="{0A3A11FA-17D2-4728-96A0-D5CA82D19B63}" type="pres">
      <dgm:prSet presAssocID="{77370F49-1D57-426E-8242-380DFAC9714B}" presName="arrow" presStyleLbl="bgShp" presStyleIdx="0" presStyleCnt="1" custScaleX="124173" custLinFactNeighborX="2612" custLinFactNeighborY="-23545"/>
      <dgm:spPr>
        <a:gradFill rotWithShape="0">
          <a:gsLst>
            <a:gs pos="0">
              <a:srgbClr val="FF0000"/>
            </a:gs>
            <a:gs pos="31000">
              <a:srgbClr val="FFFF00"/>
            </a:gs>
            <a:gs pos="90000">
              <a:srgbClr val="33CC33"/>
            </a:gs>
            <a:gs pos="100000">
              <a:srgbClr val="33CC33"/>
            </a:gs>
          </a:gsLst>
          <a:lin ang="16200000" scaled="0"/>
        </a:gradFill>
        <a:effectLst>
          <a:outerShdw blurRad="50800" dist="50800" dir="5400000" sx="93000" sy="93000" algn="ctr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softEdge">
          <a:bevelT w="144450" h="6350" prst="relaxedInset"/>
          <a:contourClr>
            <a:schemeClr val="bg1"/>
          </a:contourClr>
        </a:sp3d>
      </dgm:spPr>
    </dgm:pt>
    <dgm:pt modelId="{4C786008-EABC-4AFE-BF7F-3ADDB5681662}" type="pres">
      <dgm:prSet presAssocID="{77370F49-1D57-426E-8242-380DFAC9714B}" presName="arrowDiagram3" presStyleCnt="0"/>
      <dgm:spPr/>
    </dgm:pt>
    <dgm:pt modelId="{723843F0-0068-46B0-8B24-BA256782A5D4}" type="pres">
      <dgm:prSet presAssocID="{18CBC5DD-99A7-4B2E-B8C4-28DA755892CD}" presName="bullet3a" presStyleLbl="node1" presStyleIdx="0" presStyleCnt="3" custScaleX="259233" custScaleY="291721" custLinFactX="-200000" custLinFactNeighborX="-236526" custLinFactNeighborY="93477"/>
      <dgm:spPr>
        <a:prstGeom prst="star4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fr-FR"/>
        </a:p>
      </dgm:t>
    </dgm:pt>
    <dgm:pt modelId="{BA66D8C7-4A89-48CB-854D-4C4061395B15}" type="pres">
      <dgm:prSet presAssocID="{18CBC5DD-99A7-4B2E-B8C4-28DA755892CD}" presName="textBox3a" presStyleLbl="revTx" presStyleIdx="0" presStyleCnt="3" custScaleX="192007" custScaleY="119729" custLinFactY="-79774" custLinFactNeighborX="-46560" custLinFactNeighborY="-1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0E42D51-390A-44BB-85CA-8D0CE4B51084}" type="pres">
      <dgm:prSet presAssocID="{8504AED7-5834-4DD0-BB20-CBF1764F44A2}" presName="bullet3b" presStyleLbl="node1" presStyleIdx="1" presStyleCnt="3" custScaleX="278416" custScaleY="256830" custLinFactX="114432" custLinFactY="-15590" custLinFactNeighborX="200000" custLinFactNeighborY="-100000"/>
      <dgm:spPr>
        <a:prstGeom prst="star4">
          <a:avLst/>
        </a:prstGeom>
        <a:solidFill>
          <a:srgbClr val="99FF66"/>
        </a:solidFill>
      </dgm:spPr>
      <dgm:t>
        <a:bodyPr/>
        <a:lstStyle/>
        <a:p>
          <a:endParaRPr lang="fr-FR"/>
        </a:p>
      </dgm:t>
    </dgm:pt>
    <dgm:pt modelId="{8E5A3ACA-B616-4ACE-BE39-4A94FF54EE42}" type="pres">
      <dgm:prSet presAssocID="{8504AED7-5834-4DD0-BB20-CBF1764F44A2}" presName="textBox3b" presStyleLbl="revTx" presStyleIdx="1" presStyleCnt="3" custScaleX="171315" custScaleY="72763" custLinFactNeighborX="5016" custLinFactNeighborY="988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8034EF9-B3D0-4530-B9C6-BAB26D3B0D71}" type="pres">
      <dgm:prSet presAssocID="{49494227-43AA-4149-87D7-9887A7706D4B}" presName="bullet3c" presStyleLbl="node1" presStyleIdx="2" presStyleCnt="3" custScaleX="230787" custScaleY="246807" custLinFactX="170483" custLinFactNeighborX="200000" custLinFactNeighborY="-43286"/>
      <dgm:spPr>
        <a:prstGeom prst="star4">
          <a:avLst/>
        </a:prstGeom>
        <a:solidFill>
          <a:srgbClr val="00CC66"/>
        </a:solidFill>
      </dgm:spPr>
    </dgm:pt>
    <dgm:pt modelId="{B880AC70-52EA-42F8-9721-2FF47ED705F9}" type="pres">
      <dgm:prSet presAssocID="{49494227-43AA-4149-87D7-9887A7706D4B}" presName="textBox3c" presStyleLbl="revTx" presStyleIdx="2" presStyleCnt="3" custScaleX="150788" custScaleY="72231" custLinFactNeighborX="53872" custLinFactNeighborY="235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CE6B58C0-0EB6-41AA-A644-4C78E9594D20}" srcId="{77370F49-1D57-426E-8242-380DFAC9714B}" destId="{49494227-43AA-4149-87D7-9887A7706D4B}" srcOrd="2" destOrd="0" parTransId="{CF60CC9F-7967-455E-A0B5-9D63235746F6}" sibTransId="{134E71AE-5BC9-45F6-8C97-422408D97230}"/>
    <dgm:cxn modelId="{E5692D08-5CAD-4501-81E0-4A75D8D49108}" srcId="{77370F49-1D57-426E-8242-380DFAC9714B}" destId="{8504AED7-5834-4DD0-BB20-CBF1764F44A2}" srcOrd="1" destOrd="0" parTransId="{5AF1E34A-D055-4F21-8FC1-1DD95B07B67E}" sibTransId="{CACB3DA7-52E5-43F6-978F-443A8BDCD64B}"/>
    <dgm:cxn modelId="{8CDF4C08-EF52-4284-9FE2-8FA208F689EF}" type="presOf" srcId="{49494227-43AA-4149-87D7-9887A7706D4B}" destId="{B880AC70-52EA-42F8-9721-2FF47ED705F9}" srcOrd="0" destOrd="0" presId="urn:microsoft.com/office/officeart/2005/8/layout/arrow2"/>
    <dgm:cxn modelId="{F87146BB-8477-4A59-A0E1-D01E924A691E}" type="presOf" srcId="{77370F49-1D57-426E-8242-380DFAC9714B}" destId="{E6248FB2-B691-49FC-A057-3C33C3740420}" srcOrd="0" destOrd="0" presId="urn:microsoft.com/office/officeart/2005/8/layout/arrow2"/>
    <dgm:cxn modelId="{32F7C660-11A4-4744-AC90-72555F49C3DF}" srcId="{77370F49-1D57-426E-8242-380DFAC9714B}" destId="{18CBC5DD-99A7-4B2E-B8C4-28DA755892CD}" srcOrd="0" destOrd="0" parTransId="{E7BA844E-29CC-4C21-AE52-7B7F2C1683F8}" sibTransId="{928B355B-DC50-42E1-8A43-2F2DE100AAA9}"/>
    <dgm:cxn modelId="{DFED0A9D-EBE1-4FB5-B1CC-F1E0EC1A1029}" type="presOf" srcId="{8504AED7-5834-4DD0-BB20-CBF1764F44A2}" destId="{8E5A3ACA-B616-4ACE-BE39-4A94FF54EE42}" srcOrd="0" destOrd="0" presId="urn:microsoft.com/office/officeart/2005/8/layout/arrow2"/>
    <dgm:cxn modelId="{85B726E6-1D8A-42B3-B4DA-1977798356DA}" type="presOf" srcId="{18CBC5DD-99A7-4B2E-B8C4-28DA755892CD}" destId="{BA66D8C7-4A89-48CB-854D-4C4061395B15}" srcOrd="0" destOrd="0" presId="urn:microsoft.com/office/officeart/2005/8/layout/arrow2"/>
    <dgm:cxn modelId="{CF98BED4-1B3F-47FF-AB41-82A317EB23AE}" type="presParOf" srcId="{E6248FB2-B691-49FC-A057-3C33C3740420}" destId="{0A3A11FA-17D2-4728-96A0-D5CA82D19B63}" srcOrd="0" destOrd="0" presId="urn:microsoft.com/office/officeart/2005/8/layout/arrow2"/>
    <dgm:cxn modelId="{68642854-8BE2-44BC-8090-8BE6E5AB7341}" type="presParOf" srcId="{E6248FB2-B691-49FC-A057-3C33C3740420}" destId="{4C786008-EABC-4AFE-BF7F-3ADDB5681662}" srcOrd="1" destOrd="0" presId="urn:microsoft.com/office/officeart/2005/8/layout/arrow2"/>
    <dgm:cxn modelId="{72A71434-9F80-4A06-B661-CA381D4E6FB2}" type="presParOf" srcId="{4C786008-EABC-4AFE-BF7F-3ADDB5681662}" destId="{723843F0-0068-46B0-8B24-BA256782A5D4}" srcOrd="0" destOrd="0" presId="urn:microsoft.com/office/officeart/2005/8/layout/arrow2"/>
    <dgm:cxn modelId="{9AB19153-9571-4758-81E8-2E0A6F6FB8B3}" type="presParOf" srcId="{4C786008-EABC-4AFE-BF7F-3ADDB5681662}" destId="{BA66D8C7-4A89-48CB-854D-4C4061395B15}" srcOrd="1" destOrd="0" presId="urn:microsoft.com/office/officeart/2005/8/layout/arrow2"/>
    <dgm:cxn modelId="{D6ADD3E7-BE6A-4438-B1A9-AF2EB8F9691D}" type="presParOf" srcId="{4C786008-EABC-4AFE-BF7F-3ADDB5681662}" destId="{F0E42D51-390A-44BB-85CA-8D0CE4B51084}" srcOrd="2" destOrd="0" presId="urn:microsoft.com/office/officeart/2005/8/layout/arrow2"/>
    <dgm:cxn modelId="{B0469FA3-F9B0-4CBA-A46B-AE43889F096B}" type="presParOf" srcId="{4C786008-EABC-4AFE-BF7F-3ADDB5681662}" destId="{8E5A3ACA-B616-4ACE-BE39-4A94FF54EE42}" srcOrd="3" destOrd="0" presId="urn:microsoft.com/office/officeart/2005/8/layout/arrow2"/>
    <dgm:cxn modelId="{9EDF1A51-9642-439F-BA1B-E0234E5BAD10}" type="presParOf" srcId="{4C786008-EABC-4AFE-BF7F-3ADDB5681662}" destId="{98034EF9-B3D0-4530-B9C6-BAB26D3B0D71}" srcOrd="4" destOrd="0" presId="urn:microsoft.com/office/officeart/2005/8/layout/arrow2"/>
    <dgm:cxn modelId="{B128D453-C4B0-49C0-BC45-7C14CBF2E4A4}" type="presParOf" srcId="{4C786008-EABC-4AFE-BF7F-3ADDB5681662}" destId="{B880AC70-52EA-42F8-9721-2FF47ED705F9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3A11FA-17D2-4728-96A0-D5CA82D19B63}">
      <dsp:nvSpPr>
        <dsp:cNvPr id="0" name=""/>
        <dsp:cNvSpPr/>
      </dsp:nvSpPr>
      <dsp:spPr>
        <a:xfrm>
          <a:off x="-188639" y="-65578"/>
          <a:ext cx="9140398" cy="4600637"/>
        </a:xfrm>
        <a:prstGeom prst="swooshArrow">
          <a:avLst>
            <a:gd name="adj1" fmla="val 25000"/>
            <a:gd name="adj2" fmla="val 25000"/>
          </a:avLst>
        </a:prstGeom>
        <a:gradFill rotWithShape="0">
          <a:gsLst>
            <a:gs pos="0">
              <a:srgbClr val="FF0000"/>
            </a:gs>
            <a:gs pos="31000">
              <a:srgbClr val="FFFF00"/>
            </a:gs>
            <a:gs pos="90000">
              <a:srgbClr val="33CC33"/>
            </a:gs>
            <a:gs pos="100000">
              <a:srgbClr val="33CC33"/>
            </a:gs>
          </a:gsLst>
          <a:lin ang="16200000" scaled="0"/>
        </a:gradFill>
        <a:ln>
          <a:noFill/>
        </a:ln>
        <a:effectLst>
          <a:outerShdw blurRad="50800" dist="50800" dir="5400000" sx="93000" sy="93000" algn="ctr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softEdg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723843F0-0068-46B0-8B24-BA256782A5D4}">
      <dsp:nvSpPr>
        <dsp:cNvPr id="0" name=""/>
        <dsp:cNvSpPr/>
      </dsp:nvSpPr>
      <dsp:spPr>
        <a:xfrm>
          <a:off x="648072" y="3105219"/>
          <a:ext cx="496136" cy="558314"/>
        </a:xfrm>
        <a:prstGeom prst="star4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A66D8C7-4A89-48CB-854D-4C4061395B15}">
      <dsp:nvSpPr>
        <dsp:cNvPr id="0" name=""/>
        <dsp:cNvSpPr/>
      </dsp:nvSpPr>
      <dsp:spPr>
        <a:xfrm>
          <a:off x="144020" y="684071"/>
          <a:ext cx="3293145" cy="1591897"/>
        </a:xfrm>
        <a:prstGeom prst="rect">
          <a:avLst/>
        </a:prstGeom>
        <a:solidFill>
          <a:schemeClr val="accent2">
            <a:alpha val="55000"/>
          </a:schemeClr>
        </a:solidFill>
        <a:ln>
          <a:solidFill>
            <a:srgbClr val="FFC000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412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noProof="0" dirty="0" smtClean="0">
              <a:solidFill>
                <a:srgbClr val="FFFF00"/>
              </a:solidFill>
            </a:rPr>
            <a:t>Step 1: </a:t>
          </a:r>
          <a:r>
            <a:rPr lang="en-US" sz="2400" b="1" i="1" kern="1200" noProof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Design Studies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noProof="0" dirty="0" smtClean="0">
              <a:solidFill>
                <a:srgbClr val="FFFF00"/>
              </a:solidFill>
            </a:rPr>
            <a:t>First step to be visible at the EC level and to enter the strategic infrastructure Roadmap of the European Union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u="sng" kern="1200" noProof="0" dirty="0" smtClean="0">
              <a:solidFill>
                <a:srgbClr val="FFFF00"/>
              </a:solidFill>
            </a:rPr>
            <a:t>Be included in the ESFRI roadmap </a:t>
          </a:r>
        </a:p>
      </dsp:txBody>
      <dsp:txXfrm>
        <a:off x="144020" y="684071"/>
        <a:ext cx="3293145" cy="1591897"/>
      </dsp:txXfrm>
    </dsp:sp>
    <dsp:sp modelId="{F0E42D51-390A-44BB-85CA-8D0CE4B51084}">
      <dsp:nvSpPr>
        <dsp:cNvPr id="0" name=""/>
        <dsp:cNvSpPr/>
      </dsp:nvSpPr>
      <dsp:spPr>
        <a:xfrm>
          <a:off x="4104456" y="1188133"/>
          <a:ext cx="963229" cy="888549"/>
        </a:xfrm>
        <a:prstGeom prst="star4">
          <a:avLst/>
        </a:prstGeom>
        <a:solidFill>
          <a:srgbClr val="99FF6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E5A3ACA-B616-4ACE-BE39-4A94FF54EE42}">
      <dsp:nvSpPr>
        <dsp:cNvPr id="0" name=""/>
        <dsp:cNvSpPr/>
      </dsp:nvSpPr>
      <dsp:spPr>
        <a:xfrm>
          <a:off x="2956911" y="2620419"/>
          <a:ext cx="3026527" cy="1821073"/>
        </a:xfrm>
        <a:prstGeom prst="rect">
          <a:avLst/>
        </a:prstGeom>
        <a:solidFill>
          <a:schemeClr val="accent2">
            <a:alpha val="55000"/>
          </a:schemeClr>
        </a:solidFill>
        <a:ln>
          <a:solidFill>
            <a:srgbClr val="FFFF00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3321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noProof="0" dirty="0" smtClean="0">
              <a:solidFill>
                <a:srgbClr val="99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Step 2 : </a:t>
          </a:r>
          <a:r>
            <a:rPr lang="en-US" sz="2400" b="1" i="1" kern="1200" noProof="0" dirty="0" smtClean="0">
              <a:solidFill>
                <a:srgbClr val="99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Preparatory Phase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noProof="0" dirty="0" smtClean="0">
              <a:solidFill>
                <a:srgbClr val="99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Technical, managerial and Political  Preparation  Phase for the construction  of  the infrastructure</a:t>
          </a:r>
          <a:endParaRPr lang="en-US" sz="1600" b="1" kern="1200" noProof="0" dirty="0">
            <a:solidFill>
              <a:srgbClr val="99FF66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956911" y="2620419"/>
        <a:ext cx="3026527" cy="1821073"/>
      </dsp:txXfrm>
    </dsp:sp>
    <dsp:sp modelId="{98034EF9-B3D0-4530-B9C6-BAB26D3B0D71}">
      <dsp:nvSpPr>
        <dsp:cNvPr id="0" name=""/>
        <dsp:cNvSpPr/>
      </dsp:nvSpPr>
      <dsp:spPr>
        <a:xfrm>
          <a:off x="6816645" y="540062"/>
          <a:ext cx="1104237" cy="1180888"/>
        </a:xfrm>
        <a:prstGeom prst="star4">
          <a:avLst/>
        </a:prstGeom>
        <a:solidFill>
          <a:srgbClr val="00CC6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880AC70-52EA-42F8-9721-2FF47ED705F9}">
      <dsp:nvSpPr>
        <dsp:cNvPr id="0" name=""/>
        <dsp:cNvSpPr/>
      </dsp:nvSpPr>
      <dsp:spPr>
        <a:xfrm>
          <a:off x="6099231" y="1856768"/>
          <a:ext cx="2663888" cy="2309544"/>
        </a:xfrm>
        <a:prstGeom prst="rect">
          <a:avLst/>
        </a:prstGeom>
        <a:solidFill>
          <a:schemeClr val="accent2">
            <a:alpha val="55000"/>
          </a:schemeClr>
        </a:solidFill>
        <a:ln>
          <a:solidFill>
            <a:srgbClr val="99FF66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3529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noProof="0" dirty="0" smtClean="0">
              <a:solidFill>
                <a:srgbClr val="00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Step 3: </a:t>
          </a:r>
          <a:r>
            <a:rPr lang="en-US" sz="2400" b="1" i="1" kern="1200" noProof="0" dirty="0" smtClean="0">
              <a:solidFill>
                <a:srgbClr val="00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Implementation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noProof="0" dirty="0" smtClean="0">
              <a:solidFill>
                <a:srgbClr val="00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Launch of the construction including technology transfer and industry </a:t>
          </a:r>
          <a:r>
            <a:rPr lang="en-US" sz="1600" b="1" kern="1200" noProof="0" dirty="0" err="1" smtClean="0">
              <a:solidFill>
                <a:srgbClr val="00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involvment</a:t>
          </a:r>
          <a:endParaRPr lang="en-US" sz="1600" b="1" kern="1200" noProof="0" dirty="0" smtClean="0">
            <a:solidFill>
              <a:srgbClr val="00CC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099231" y="1856768"/>
        <a:ext cx="2663888" cy="23095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0.09083</cdr:x>
      <cdr:y>0.17723</cdr:y>
    </cdr:from>
    <cdr:to>
      <cdr:x>0.4825</cdr:x>
      <cdr:y>0.35355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382035" y="479425"/>
          <a:ext cx="1647381" cy="4769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200" b="1" dirty="0" smtClean="0"/>
            <a:t>Total Staff : 99 p-m</a:t>
          </a:r>
        </a:p>
        <a:p xmlns:a="http://schemas.openxmlformats.org/drawingml/2006/main">
          <a:r>
            <a:rPr lang="fr-FR" sz="1200" b="1" dirty="0" smtClean="0"/>
            <a:t>Total </a:t>
          </a:r>
          <a:r>
            <a:rPr lang="fr-FR" sz="1200" b="1" dirty="0"/>
            <a:t>cash</a:t>
          </a:r>
          <a:r>
            <a:rPr lang="fr-FR" sz="1200" b="1" baseline="0" dirty="0"/>
            <a:t> : 10.65 M€</a:t>
          </a:r>
          <a:endParaRPr lang="fr-FR" sz="1200" b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32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4" tIns="47782" rIns="95564" bIns="47782" numCol="1" anchor="t" anchorCtr="0" compatLnSpc="1">
            <a:prstTxWarp prst="textNoShape">
              <a:avLst/>
            </a:prstTxWarp>
          </a:bodyPr>
          <a:lstStyle>
            <a:lvl1pPr algn="l" defTabSz="955675">
              <a:defRPr sz="1300"/>
            </a:lvl1pPr>
          </a:lstStyle>
          <a:p>
            <a:endParaRPr lang="fr-FR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32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4" tIns="47782" rIns="95564" bIns="47782" numCol="1" anchor="t" anchorCtr="0" compatLnSpc="1">
            <a:prstTxWarp prst="textNoShape">
              <a:avLst/>
            </a:prstTxWarp>
          </a:bodyPr>
          <a:lstStyle>
            <a:lvl1pPr algn="r" defTabSz="955675">
              <a:defRPr sz="1300"/>
            </a:lvl1pPr>
          </a:lstStyle>
          <a:p>
            <a:endParaRPr lang="fr-FR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4513"/>
            <a:ext cx="294322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4" tIns="47782" rIns="95564" bIns="47782" numCol="1" anchor="b" anchorCtr="0" compatLnSpc="1">
            <a:prstTxWarp prst="textNoShape">
              <a:avLst/>
            </a:prstTxWarp>
          </a:bodyPr>
          <a:lstStyle>
            <a:lvl1pPr algn="l" defTabSz="955675">
              <a:defRPr sz="1300"/>
            </a:lvl1pPr>
          </a:lstStyle>
          <a:p>
            <a:endParaRPr lang="fr-FR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34513"/>
            <a:ext cx="294322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4" tIns="47782" rIns="95564" bIns="47782" numCol="1" anchor="b" anchorCtr="0" compatLnSpc="1">
            <a:prstTxWarp prst="textNoShape">
              <a:avLst/>
            </a:prstTxWarp>
          </a:bodyPr>
          <a:lstStyle>
            <a:lvl1pPr algn="r" defTabSz="955675">
              <a:defRPr sz="1300"/>
            </a:lvl1pPr>
          </a:lstStyle>
          <a:p>
            <a:fld id="{F21F73CF-8A3D-4FEB-97FE-B9EB1D28CDC7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50298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32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algn="l" defTabSz="915988">
              <a:defRPr sz="1200"/>
            </a:lvl1pPr>
          </a:lstStyle>
          <a:p>
            <a:endParaRPr lang="fr-FR"/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32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endParaRPr lang="fr-FR"/>
          </a:p>
        </p:txBody>
      </p:sp>
      <p:sp>
        <p:nvSpPr>
          <p:cNvPr id="1198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4400" y="746125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198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8050"/>
            <a:ext cx="543560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198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4513"/>
            <a:ext cx="29432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algn="l" defTabSz="915988">
              <a:defRPr sz="1200"/>
            </a:lvl1pPr>
          </a:lstStyle>
          <a:p>
            <a:endParaRPr lang="fr-FR"/>
          </a:p>
        </p:txBody>
      </p:sp>
      <p:sp>
        <p:nvSpPr>
          <p:cNvPr id="1198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34513"/>
            <a:ext cx="29432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fld id="{40BFFA65-E53C-4CA9-8014-17DE60736307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83117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solidFill>
                  <a:srgbClr val="FFFFFF"/>
                </a:solidFill>
              </a:rPr>
              <a:t>For each of these steps, there are EC calls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2C1F3B-3DA0-4D10-A46E-E540C7294DA0}" type="slidenum">
              <a:rPr lang="fr-FR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3265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solidFill>
                  <a:srgbClr val="FFFFFF"/>
                </a:solidFill>
              </a:rPr>
              <a:t>For each of these steps, there are EC calls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2C1F3B-3DA0-4D10-A46E-E540C7294DA0}" type="slidenum">
              <a:rPr lang="fr-FR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3265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solidFill>
                  <a:srgbClr val="FFFFFF"/>
                </a:solidFill>
              </a:rPr>
              <a:t>For each of these steps, there are EC calls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2C1F3B-3DA0-4D10-A46E-E540C7294DA0}" type="slidenum">
              <a:rPr lang="fr-FR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3265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2C1F3B-3DA0-4D10-A46E-E540C7294DA0}" type="slidenum">
              <a:rPr lang="fr-FR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326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CC48D1-1435-4A0D-8927-B8A5879706D1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B2FEA2-BB8F-40B2-A27A-2C421BF2A7C6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8D8CDF-F950-41CE-BC14-B6DEE70EEA46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0402" name="Group 2"/>
          <p:cNvGrpSpPr>
            <a:grpSpLocks/>
          </p:cNvGrpSpPr>
          <p:nvPr/>
        </p:nvGrpSpPr>
        <p:grpSpPr bwMode="auto">
          <a:xfrm>
            <a:off x="0" y="908050"/>
            <a:ext cx="9132888" cy="152400"/>
            <a:chOff x="0" y="720"/>
            <a:chExt cx="5753" cy="144"/>
          </a:xfrm>
        </p:grpSpPr>
        <p:sp>
          <p:nvSpPr>
            <p:cNvPr id="230403" name="Rectangle 3"/>
            <p:cNvSpPr>
              <a:spLocks noChangeArrowheads="1"/>
            </p:cNvSpPr>
            <p:nvPr/>
          </p:nvSpPr>
          <p:spPr bwMode="auto">
            <a:xfrm>
              <a:off x="0" y="720"/>
              <a:ext cx="5753" cy="69"/>
            </a:xfrm>
            <a:prstGeom prst="rect">
              <a:avLst/>
            </a:prstGeom>
            <a:gradFill rotWithShape="0">
              <a:gsLst>
                <a:gs pos="0">
                  <a:srgbClr val="00C0C0">
                    <a:gamma/>
                    <a:shade val="49804"/>
                    <a:invGamma/>
                  </a:srgbClr>
                </a:gs>
                <a:gs pos="50000">
                  <a:srgbClr val="00C0C0"/>
                </a:gs>
                <a:gs pos="100000">
                  <a:srgbClr val="00C0C0">
                    <a:gamma/>
                    <a:shade val="49804"/>
                    <a:invGamma/>
                  </a:srgb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30404" name="Rectangle 4"/>
            <p:cNvSpPr>
              <a:spLocks noChangeArrowheads="1"/>
            </p:cNvSpPr>
            <p:nvPr/>
          </p:nvSpPr>
          <p:spPr bwMode="auto">
            <a:xfrm>
              <a:off x="0" y="828"/>
              <a:ext cx="5753" cy="36"/>
            </a:xfrm>
            <a:prstGeom prst="rect">
              <a:avLst/>
            </a:prstGeom>
            <a:gradFill rotWithShape="0">
              <a:gsLst>
                <a:gs pos="0">
                  <a:srgbClr val="FF00FF">
                    <a:gamma/>
                    <a:shade val="69804"/>
                    <a:invGamma/>
                  </a:srgbClr>
                </a:gs>
                <a:gs pos="50000">
                  <a:srgbClr val="FF00FF"/>
                </a:gs>
                <a:gs pos="100000">
                  <a:srgbClr val="FF00FF">
                    <a:gamma/>
                    <a:shade val="69804"/>
                    <a:invGamma/>
                  </a:srgb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23040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040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30407" name="Line 7"/>
          <p:cNvSpPr>
            <a:spLocks noChangeShapeType="1"/>
          </p:cNvSpPr>
          <p:nvPr/>
        </p:nvSpPr>
        <p:spPr bwMode="auto">
          <a:xfrm>
            <a:off x="0" y="6400800"/>
            <a:ext cx="9074150" cy="0"/>
          </a:xfrm>
          <a:prstGeom prst="line">
            <a:avLst/>
          </a:prstGeom>
          <a:noFill/>
          <a:ln w="25400">
            <a:solidFill>
              <a:srgbClr val="D9319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30408" name="Text Box 8"/>
          <p:cNvSpPr txBox="1">
            <a:spLocks noChangeArrowheads="1"/>
          </p:cNvSpPr>
          <p:nvPr/>
        </p:nvSpPr>
        <p:spPr bwMode="auto">
          <a:xfrm>
            <a:off x="7669213" y="6400800"/>
            <a:ext cx="91440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endParaRPr lang="en-US" sz="1800">
              <a:latin typeface="Arial" charset="0"/>
            </a:endParaRPr>
          </a:p>
        </p:txBody>
      </p:sp>
      <p:pic>
        <p:nvPicPr>
          <p:cNvPr id="230409" name="Picture 9" descr="logoPHIN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4913" y="0"/>
            <a:ext cx="1589087" cy="906463"/>
          </a:xfrm>
          <a:prstGeom prst="rect">
            <a:avLst/>
          </a:prstGeom>
          <a:noFill/>
        </p:spPr>
      </p:pic>
      <p:pic>
        <p:nvPicPr>
          <p:cNvPr id="230410" name="Picture 10" descr="AB-Logo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95350" cy="89535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066800"/>
            <a:ext cx="39243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86300" y="1066800"/>
            <a:ext cx="39243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D8D833-7539-474E-B78F-0671A455C735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10350" y="152400"/>
            <a:ext cx="2000250" cy="61722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152400"/>
            <a:ext cx="5848350" cy="61722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              </a:t>
            </a:r>
            <a:fld id="{799FDB0C-E14E-451D-A2D5-FA056A6DC3CD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              </a:t>
            </a:r>
            <a:fld id="{8BD51CC0-2C69-49E9-84E7-70A32C1D2656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              </a:t>
            </a:r>
            <a:fld id="{4069F78A-4806-4066-9CD2-5E359E3BE135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              </a:t>
            </a:r>
            <a:fld id="{0C7E0F73-B8EB-4700-8D55-EAEDE9805318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              </a:t>
            </a:r>
            <a:fld id="{0C1B5A64-DCA5-4A64-B97C-D8ECB4F4C631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              </a:t>
            </a:r>
            <a:fld id="{F2887834-61A5-4870-B0E0-8B2ED4757903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              </a:t>
            </a:r>
            <a:fld id="{BE06D892-B0BB-4484-AE6E-4CD8B56199BB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778547-2CBA-482D-A8A5-D1EAF4BABB6E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              </a:t>
            </a:r>
            <a:fld id="{E0BF127E-2598-436E-8499-F02644BC72F3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              </a:t>
            </a:r>
            <a:fld id="{AA12C650-2B7E-450B-8B81-68E3923179E4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              </a:t>
            </a:r>
            <a:fld id="{2ACC9A23-4F05-4A49-A0DF-2030AED121DA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              </a:t>
            </a:r>
            <a:fld id="{9AE2325A-2FF6-4F60-8C56-A18B4A266FF1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6B57E1-3C2D-41C5-8011-C3C05CE55F69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5F947B-E689-4278-BC24-DF911764B6D8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A5EF6A-0A17-48BB-83C5-CE94DFE01C0F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DC1B77-73FD-45A7-B33D-787E3F4576E6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2381B6-D49A-4C49-8113-D2C0D34E93CC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444A1D-7DAF-45D7-AC27-DB4C4EF35CA6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471424-8239-4225-9273-FDAE7F9C2BA1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FAC675-CB86-4A6A-9287-3DD978012E60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A69224-13CA-4B76-A324-9F05C4692979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E55305-FC0A-41AE-BF5E-AD2865B6CD0D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812B29-4DC4-4D6A-A38B-C9DB1CE48EFD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7B14D2-127C-4500-99E7-1FD076924A8F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1400BB-C399-46E4-964A-51FFD046CD43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2999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1400BB-C399-46E4-964A-51FFD046CD43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2999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C24BED-A090-46EC-8ECF-3C0BEDC89A56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D55B3E-4D23-43F8-9AE1-F80373EA23DF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849CD9-F812-47D8-B06C-4990666E86ED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98112E-BFC3-4111-9823-8AC4D53B354C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963267-490D-4E48-B23C-282C17163A77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17" Type="http://schemas.openxmlformats.org/officeDocument/2006/relationships/image" Target="../media/image7.emf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6.jpe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4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 du masque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73D15E6-C71C-414C-A639-A6D96048D94F}" type="slidenum">
              <a:rPr lang="fr-FR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9378" name="Group 2"/>
          <p:cNvGrpSpPr>
            <a:grpSpLocks/>
          </p:cNvGrpSpPr>
          <p:nvPr/>
        </p:nvGrpSpPr>
        <p:grpSpPr bwMode="auto">
          <a:xfrm>
            <a:off x="11113" y="908050"/>
            <a:ext cx="9132887" cy="152400"/>
            <a:chOff x="0" y="720"/>
            <a:chExt cx="5753" cy="144"/>
          </a:xfrm>
        </p:grpSpPr>
        <p:sp>
          <p:nvSpPr>
            <p:cNvPr id="229379" name="Rectangle 3"/>
            <p:cNvSpPr>
              <a:spLocks noChangeArrowheads="1"/>
            </p:cNvSpPr>
            <p:nvPr/>
          </p:nvSpPr>
          <p:spPr bwMode="auto">
            <a:xfrm>
              <a:off x="0" y="720"/>
              <a:ext cx="5753" cy="69"/>
            </a:xfrm>
            <a:prstGeom prst="rect">
              <a:avLst/>
            </a:prstGeom>
            <a:gradFill rotWithShape="0">
              <a:gsLst>
                <a:gs pos="0">
                  <a:srgbClr val="00C0C0">
                    <a:gamma/>
                    <a:shade val="49804"/>
                    <a:invGamma/>
                  </a:srgbClr>
                </a:gs>
                <a:gs pos="50000">
                  <a:srgbClr val="00C0C0"/>
                </a:gs>
                <a:gs pos="100000">
                  <a:srgbClr val="00C0C0">
                    <a:gamma/>
                    <a:shade val="49804"/>
                    <a:invGamma/>
                  </a:srgb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29380" name="Rectangle 4"/>
            <p:cNvSpPr>
              <a:spLocks noChangeArrowheads="1"/>
            </p:cNvSpPr>
            <p:nvPr/>
          </p:nvSpPr>
          <p:spPr bwMode="auto">
            <a:xfrm>
              <a:off x="0" y="828"/>
              <a:ext cx="5753" cy="36"/>
            </a:xfrm>
            <a:prstGeom prst="rect">
              <a:avLst/>
            </a:prstGeom>
            <a:gradFill rotWithShape="0">
              <a:gsLst>
                <a:gs pos="0">
                  <a:srgbClr val="FF00FF">
                    <a:gamma/>
                    <a:shade val="69804"/>
                    <a:invGamma/>
                  </a:srgbClr>
                </a:gs>
                <a:gs pos="50000">
                  <a:srgbClr val="FF00FF"/>
                </a:gs>
                <a:gs pos="100000">
                  <a:srgbClr val="FF00FF">
                    <a:gamma/>
                    <a:shade val="69804"/>
                    <a:invGamma/>
                  </a:srgb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22938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152400"/>
            <a:ext cx="655796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2938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066800"/>
            <a:ext cx="80010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29383" name="Line 7"/>
          <p:cNvSpPr>
            <a:spLocks noChangeShapeType="1"/>
          </p:cNvSpPr>
          <p:nvPr/>
        </p:nvSpPr>
        <p:spPr bwMode="auto">
          <a:xfrm>
            <a:off x="0" y="6400800"/>
            <a:ext cx="9074150" cy="0"/>
          </a:xfrm>
          <a:prstGeom prst="line">
            <a:avLst/>
          </a:prstGeom>
          <a:noFill/>
          <a:ln w="25400">
            <a:solidFill>
              <a:srgbClr val="D9319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29384" name="Text Box 8"/>
          <p:cNvSpPr txBox="1">
            <a:spLocks noChangeArrowheads="1"/>
          </p:cNvSpPr>
          <p:nvPr/>
        </p:nvSpPr>
        <p:spPr bwMode="auto">
          <a:xfrm>
            <a:off x="7669213" y="6400800"/>
            <a:ext cx="91440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endParaRPr lang="en-US" sz="1800">
              <a:latin typeface="Arial" charset="0"/>
            </a:endParaRPr>
          </a:p>
        </p:txBody>
      </p:sp>
      <p:sp>
        <p:nvSpPr>
          <p:cNvPr id="229385" name="Text Box 9"/>
          <p:cNvSpPr txBox="1">
            <a:spLocks noChangeArrowheads="1"/>
          </p:cNvSpPr>
          <p:nvPr/>
        </p:nvSpPr>
        <p:spPr bwMode="auto">
          <a:xfrm>
            <a:off x="6584950" y="6453188"/>
            <a:ext cx="2468563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1600">
                <a:latin typeface="Arial Unicode MS" pitchFamily="34" charset="-128"/>
              </a:rPr>
              <a:t>CARE 05, 23/11/2005</a:t>
            </a:r>
          </a:p>
        </p:txBody>
      </p:sp>
      <p:sp>
        <p:nvSpPr>
          <p:cNvPr id="229386" name="Text Box 10"/>
          <p:cNvSpPr txBox="1">
            <a:spLocks noChangeArrowheads="1"/>
          </p:cNvSpPr>
          <p:nvPr/>
        </p:nvSpPr>
        <p:spPr bwMode="auto">
          <a:xfrm>
            <a:off x="611188" y="6453188"/>
            <a:ext cx="4298950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1400">
                <a:latin typeface="Arial" charset="0"/>
              </a:rPr>
              <a:t>R. Losito, </a:t>
            </a:r>
            <a:r>
              <a:rPr lang="en-US" sz="1800" i="1"/>
              <a:t>The PHIN Photoinjector for CTF3</a:t>
            </a:r>
          </a:p>
        </p:txBody>
      </p:sp>
      <p:pic>
        <p:nvPicPr>
          <p:cNvPr id="229387" name="Picture 11" descr="logoPHIN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554913" y="0"/>
            <a:ext cx="1589087" cy="906463"/>
          </a:xfrm>
          <a:prstGeom prst="rect">
            <a:avLst/>
          </a:prstGeom>
          <a:noFill/>
        </p:spPr>
      </p:pic>
      <p:pic>
        <p:nvPicPr>
          <p:cNvPr id="229388" name="Picture 12" descr="AB-Logo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895350" cy="89535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0000FF"/>
        </a:buClr>
        <a:buSzPct val="80000"/>
        <a:buFont typeface="Symbol" pitchFamily="18" charset="2"/>
        <a:buChar char="¨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W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FC0128"/>
        </a:buClr>
        <a:buSzPct val="75000"/>
        <a:buFont typeface="Wingdings" pitchFamily="2" charset="2"/>
        <a:buChar char="ð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ð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ð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ð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ð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ð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454775"/>
            <a:ext cx="213360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FF"/>
                </a:solidFill>
                <a:latin typeface="+mn-lt"/>
              </a:defRPr>
            </a:lvl1pPr>
          </a:lstStyle>
          <a:p>
            <a:r>
              <a:rPr lang="fr-FR"/>
              <a:t>              </a:t>
            </a:r>
            <a:fld id="{CE710782-01FE-490E-95F7-3873E9C503F9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280579" name="Rectangle 3"/>
          <p:cNvSpPr>
            <a:spLocks noChangeArrowheads="1"/>
          </p:cNvSpPr>
          <p:nvPr userDrawn="1"/>
        </p:nvSpPr>
        <p:spPr bwMode="auto">
          <a:xfrm>
            <a:off x="730250" y="6484938"/>
            <a:ext cx="1482725" cy="37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eaLnBrk="0" hangingPunct="0"/>
            <a:r>
              <a:rPr lang="en-US" sz="1400" i="1">
                <a:solidFill>
                  <a:srgbClr val="0000FF"/>
                </a:solidFill>
                <a:latin typeface="Arial" charset="0"/>
              </a:rPr>
              <a:t>Bernard  Visentin</a:t>
            </a:r>
          </a:p>
        </p:txBody>
      </p:sp>
      <p:pic>
        <p:nvPicPr>
          <p:cNvPr id="280580" name="Picture 4" descr="barre2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88925" y="6092825"/>
            <a:ext cx="8855075" cy="431800"/>
          </a:xfrm>
          <a:prstGeom prst="rect">
            <a:avLst/>
          </a:prstGeom>
          <a:noFill/>
        </p:spPr>
      </p:pic>
      <p:sp>
        <p:nvSpPr>
          <p:cNvPr id="280581" name="Rectangle 5"/>
          <p:cNvSpPr>
            <a:spLocks noChangeArrowheads="1"/>
          </p:cNvSpPr>
          <p:nvPr userDrawn="1"/>
        </p:nvSpPr>
        <p:spPr bwMode="auto">
          <a:xfrm>
            <a:off x="2679700" y="6496050"/>
            <a:ext cx="4070350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eaLnBrk="0" hangingPunct="0"/>
            <a:r>
              <a:rPr lang="en-US" sz="1400">
                <a:solidFill>
                  <a:srgbClr val="0000FF"/>
                </a:solidFill>
                <a:latin typeface="Arial" charset="0"/>
              </a:rPr>
              <a:t>      Annual Meeting                  CERN – 23/11/ 2005</a:t>
            </a:r>
          </a:p>
        </p:txBody>
      </p:sp>
      <p:pic>
        <p:nvPicPr>
          <p:cNvPr id="280582" name="Picture 6" descr="logoCARE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327525" y="6381750"/>
            <a:ext cx="677863" cy="419100"/>
          </a:xfrm>
          <a:prstGeom prst="rect">
            <a:avLst/>
          </a:prstGeom>
          <a:noFill/>
        </p:spPr>
      </p:pic>
      <p:grpSp>
        <p:nvGrpSpPr>
          <p:cNvPr id="280583" name="Group 7"/>
          <p:cNvGrpSpPr>
            <a:grpSpLocks/>
          </p:cNvGrpSpPr>
          <p:nvPr userDrawn="1"/>
        </p:nvGrpSpPr>
        <p:grpSpPr bwMode="auto">
          <a:xfrm>
            <a:off x="150813" y="177800"/>
            <a:ext cx="8834437" cy="503238"/>
            <a:chOff x="105" y="165"/>
            <a:chExt cx="5565" cy="317"/>
          </a:xfrm>
        </p:grpSpPr>
        <p:pic>
          <p:nvPicPr>
            <p:cNvPr id="280584" name="Picture 8" descr="barre"/>
            <p:cNvPicPr>
              <a:picLocks noChangeAspect="1" noChangeArrowheads="1"/>
            </p:cNvPicPr>
            <p:nvPr userDrawn="1"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105" y="220"/>
              <a:ext cx="5565" cy="262"/>
            </a:xfrm>
            <a:prstGeom prst="rect">
              <a:avLst/>
            </a:prstGeom>
            <a:noFill/>
          </p:spPr>
        </p:pic>
        <p:pic>
          <p:nvPicPr>
            <p:cNvPr id="280585" name="Picture 9" descr="elan"/>
            <p:cNvPicPr>
              <a:picLocks noChangeAspect="1" noChangeArrowheads="1"/>
            </p:cNvPicPr>
            <p:nvPr userDrawn="1"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2370" y="165"/>
              <a:ext cx="1069" cy="309"/>
            </a:xfrm>
            <a:prstGeom prst="rect">
              <a:avLst/>
            </a:prstGeom>
            <a:noFill/>
          </p:spPr>
        </p:pic>
      </p:grpSp>
      <p:pic>
        <p:nvPicPr>
          <p:cNvPr id="280586" name="Picture 10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95250" y="768350"/>
            <a:ext cx="57785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7C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 du masque</a:t>
            </a:r>
          </a:p>
        </p:txBody>
      </p:sp>
      <p:sp>
        <p:nvSpPr>
          <p:cNvPr id="3594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3594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fr-FR"/>
          </a:p>
        </p:txBody>
      </p:sp>
      <p:sp>
        <p:nvSpPr>
          <p:cNvPr id="3594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fr-FR"/>
          </a:p>
        </p:txBody>
      </p:sp>
      <p:sp>
        <p:nvSpPr>
          <p:cNvPr id="3594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0AE47DF-9A14-42DF-BA9A-68EA6E04B892}" type="slidenum">
              <a:rPr lang="fr-FR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 du masque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l">
              <a:defRPr/>
            </a:pP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B140FA5-7D68-47EE-B6D8-702A15B0B001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 du masque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l">
              <a:defRPr/>
            </a:pP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B140FA5-7D68-47EE-B6D8-702A15B0B001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sgard.org/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13" Type="http://schemas.openxmlformats.org/officeDocument/2006/relationships/chart" Target="../charts/chart3.xml"/><Relationship Id="rId3" Type="http://schemas.openxmlformats.org/officeDocument/2006/relationships/image" Target="../media/image8.png"/><Relationship Id="rId7" Type="http://schemas.openxmlformats.org/officeDocument/2006/relationships/hyperlink" Target="http://tiara.physics.ox.ac.uk/database-of-survey-results/" TargetMode="External"/><Relationship Id="rId12" Type="http://schemas.openxmlformats.org/officeDocument/2006/relationships/hyperlink" Target="http://cds.cern.ch/record/1627600" TargetMode="External"/><Relationship Id="rId2" Type="http://schemas.openxmlformats.org/officeDocument/2006/relationships/notesSlide" Target="../notesSlides/notesSlide4.xml"/><Relationship Id="rId16" Type="http://schemas.openxmlformats.org/officeDocument/2006/relationships/hyperlink" Target="http://cds.cern.ch/record/1521336" TargetMode="Externa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16.jpeg"/><Relationship Id="rId11" Type="http://schemas.openxmlformats.org/officeDocument/2006/relationships/image" Target="../media/image19.png"/><Relationship Id="rId5" Type="http://schemas.openxmlformats.org/officeDocument/2006/relationships/image" Target="../media/image15.jpeg"/><Relationship Id="rId15" Type="http://schemas.openxmlformats.org/officeDocument/2006/relationships/hyperlink" Target="https://cdsweb.cern.ch/record/1442599" TargetMode="External"/><Relationship Id="rId10" Type="http://schemas.openxmlformats.org/officeDocument/2006/relationships/image" Target="../media/image18.png"/><Relationship Id="rId4" Type="http://schemas.openxmlformats.org/officeDocument/2006/relationships/hyperlink" Target="http://www.eu-tiara.eu/index.php" TargetMode="External"/><Relationship Id="rId9" Type="http://schemas.openxmlformats.org/officeDocument/2006/relationships/hyperlink" Target="http://tiara.physics.ox.ac.uk/market-survey/index.html" TargetMode="External"/><Relationship Id="rId14" Type="http://schemas.openxmlformats.org/officeDocument/2006/relationships/slide" Target="slide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slide" Target="slide26.xml"/><Relationship Id="rId4" Type="http://schemas.openxmlformats.org/officeDocument/2006/relationships/slide" Target="slide2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5.xml"/><Relationship Id="rId6" Type="http://schemas.openxmlformats.org/officeDocument/2006/relationships/hyperlink" Target="http://esgard.lal.in2p3.fr/" TargetMode="External"/><Relationship Id="rId5" Type="http://schemas.openxmlformats.org/officeDocument/2006/relationships/slide" Target="slide9.xml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P-LWPA_v1.ppt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hyperlink" Target="B-driven-WPA.ppt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slide" Target="slide19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5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slide" Target="slide19.xml"/><Relationship Id="rId4" Type="http://schemas.openxmlformats.org/officeDocument/2006/relationships/slide" Target="slide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5" name="Text Box 5"/>
          <p:cNvSpPr txBox="1">
            <a:spLocks noChangeArrowheads="1"/>
          </p:cNvSpPr>
          <p:nvPr/>
        </p:nvSpPr>
        <p:spPr bwMode="auto">
          <a:xfrm>
            <a:off x="6803738" y="728700"/>
            <a:ext cx="224676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 dirty="0" smtClean="0"/>
              <a:t>R</a:t>
            </a:r>
            <a:r>
              <a:rPr lang="en-US" sz="1800" b="1" dirty="0"/>
              <a:t>. </a:t>
            </a:r>
            <a:r>
              <a:rPr lang="en-US" sz="1800" b="1" dirty="0" smtClean="0"/>
              <a:t>Aleksan</a:t>
            </a:r>
          </a:p>
          <a:p>
            <a:r>
              <a:rPr lang="en-US" sz="1800" b="1" dirty="0" smtClean="0"/>
              <a:t> </a:t>
            </a:r>
            <a:r>
              <a:rPr lang="en-US" sz="1800" b="1" dirty="0" err="1" smtClean="0"/>
              <a:t>EuCAN</a:t>
            </a:r>
            <a:r>
              <a:rPr lang="en-US" sz="1800" b="1" dirty="0" smtClean="0"/>
              <a:t>, Frankfurt</a:t>
            </a:r>
          </a:p>
          <a:p>
            <a:r>
              <a:rPr lang="en-US" sz="1800" b="1" dirty="0" smtClean="0"/>
              <a:t>September 30</a:t>
            </a:r>
            <a:r>
              <a:rPr lang="en-US" sz="1800" b="1" baseline="30000" dirty="0" smtClean="0"/>
              <a:t>th</a:t>
            </a:r>
            <a:r>
              <a:rPr lang="en-US" sz="1800" b="1" dirty="0" smtClean="0"/>
              <a:t>, 2014</a:t>
            </a:r>
            <a:endParaRPr lang="fr-FR" sz="1800" b="1" dirty="0"/>
          </a:p>
        </p:txBody>
      </p:sp>
      <p:sp>
        <p:nvSpPr>
          <p:cNvPr id="133144" name="Text Box 24"/>
          <p:cNvSpPr txBox="1">
            <a:spLocks noChangeArrowheads="1"/>
          </p:cNvSpPr>
          <p:nvPr/>
        </p:nvSpPr>
        <p:spPr bwMode="auto">
          <a:xfrm>
            <a:off x="623759" y="80963"/>
            <a:ext cx="8294963" cy="461665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>
            <a:spAutoFit/>
          </a:bodyPr>
          <a:lstStyle/>
          <a:p>
            <a:r>
              <a:rPr lang="en-GB" sz="2400" b="1" dirty="0"/>
              <a:t>Role and Impact of EC Co-Funded Accelerator R&amp;D Projects</a:t>
            </a:r>
            <a:endParaRPr lang="en-US" sz="2400" b="1" dirty="0"/>
          </a:p>
        </p:txBody>
      </p:sp>
      <p:sp>
        <p:nvSpPr>
          <p:cNvPr id="133148" name="Text Box 28"/>
          <p:cNvSpPr txBox="1">
            <a:spLocks noChangeArrowheads="1"/>
          </p:cNvSpPr>
          <p:nvPr/>
        </p:nvSpPr>
        <p:spPr bwMode="auto">
          <a:xfrm>
            <a:off x="107439" y="5842337"/>
            <a:ext cx="366978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 algn="l">
              <a:buFontTx/>
              <a:buAutoNum type="arabicPeriod"/>
            </a:pPr>
            <a:r>
              <a:rPr lang="en-US" b="1" dirty="0" smtClean="0">
                <a:solidFill>
                  <a:schemeClr val="hlink"/>
                </a:solidFill>
              </a:rPr>
              <a:t>Accelerator R&amp;D in EC-FP</a:t>
            </a:r>
          </a:p>
          <a:p>
            <a:pPr marL="457200" indent="-457200" algn="l">
              <a:buFontTx/>
              <a:buAutoNum type="arabicPeriod"/>
            </a:pPr>
            <a:r>
              <a:rPr lang="en-US" b="1" dirty="0" smtClean="0">
                <a:solidFill>
                  <a:schemeClr val="hlink"/>
                </a:solidFill>
              </a:rPr>
              <a:t>DS Projects submitted</a:t>
            </a:r>
          </a:p>
          <a:p>
            <a:pPr marL="457200" indent="-457200" algn="l">
              <a:buFontTx/>
              <a:buAutoNum type="arabicPeriod"/>
            </a:pPr>
            <a:r>
              <a:rPr lang="en-US" b="1" dirty="0" smtClean="0">
                <a:solidFill>
                  <a:schemeClr val="hlink"/>
                </a:solidFill>
              </a:rPr>
              <a:t>Conclusion</a:t>
            </a:r>
            <a:endParaRPr lang="en-US" b="1" dirty="0">
              <a:solidFill>
                <a:schemeClr val="hlin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86756" y="692696"/>
            <a:ext cx="27689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hlinkClick r:id="rId3"/>
              </a:rPr>
              <a:t>http://www.esgard.org</a:t>
            </a:r>
            <a:r>
              <a:rPr lang="fr-FR" b="1" dirty="0" smtClean="0">
                <a:hlinkClick r:id="rId3"/>
              </a:rPr>
              <a:t>/</a:t>
            </a:r>
            <a:r>
              <a:rPr lang="fr-FR" b="1" dirty="0" smtClean="0"/>
              <a:t> 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4"/>
          <p:cNvSpPr txBox="1">
            <a:spLocks noChangeArrowheads="1"/>
          </p:cNvSpPr>
          <p:nvPr/>
        </p:nvSpPr>
        <p:spPr bwMode="auto">
          <a:xfrm>
            <a:off x="2306704" y="33291"/>
            <a:ext cx="3919664" cy="584775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Participants in FP6-7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71500" y="980728"/>
            <a:ext cx="9037004" cy="1015663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b="1" dirty="0" smtClean="0"/>
              <a:t>Detailed analysis of participants according to FP6-7  projects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b="1" dirty="0" smtClean="0"/>
              <a:t>Stronger participation from universities in Integrating Activities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b="1" dirty="0" smtClean="0"/>
              <a:t>Growing participation in IA despite reduced budgets</a:t>
            </a:r>
            <a:endParaRPr lang="en-US" b="1" dirty="0" smtClean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564904"/>
            <a:ext cx="7128792" cy="4081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Accolade ouvrante 17"/>
          <p:cNvSpPr/>
          <p:nvPr/>
        </p:nvSpPr>
        <p:spPr bwMode="auto">
          <a:xfrm rot="16200000">
            <a:off x="3944731" y="4580912"/>
            <a:ext cx="360040" cy="3024336"/>
          </a:xfrm>
          <a:prstGeom prst="leftBrace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" name="Accolade ouvrante 18"/>
          <p:cNvSpPr/>
          <p:nvPr/>
        </p:nvSpPr>
        <p:spPr bwMode="auto">
          <a:xfrm rot="16200000">
            <a:off x="7056276" y="4581128"/>
            <a:ext cx="360040" cy="3024336"/>
          </a:xfrm>
          <a:prstGeom prst="leftBrace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3887924" y="6271038"/>
            <a:ext cx="470001" cy="400110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lang="fr-FR" b="1" dirty="0" smtClean="0"/>
              <a:t>IA</a:t>
            </a:r>
            <a:endParaRPr lang="fr-FR" b="1" dirty="0"/>
          </a:p>
        </p:txBody>
      </p:sp>
      <p:sp>
        <p:nvSpPr>
          <p:cNvPr id="21" name="ZoneTexte 20"/>
          <p:cNvSpPr txBox="1"/>
          <p:nvPr/>
        </p:nvSpPr>
        <p:spPr>
          <a:xfrm>
            <a:off x="6984268" y="6271038"/>
            <a:ext cx="513282" cy="400110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lang="fr-FR" b="1" dirty="0" smtClean="0"/>
              <a:t>DS</a:t>
            </a:r>
            <a:endParaRPr lang="fr-FR" b="1" dirty="0"/>
          </a:p>
        </p:txBody>
      </p:sp>
      <p:sp>
        <p:nvSpPr>
          <p:cNvPr id="22" name="ZoneTexte 21"/>
          <p:cNvSpPr txBox="1"/>
          <p:nvPr/>
        </p:nvSpPr>
        <p:spPr>
          <a:xfrm>
            <a:off x="2843808" y="3892986"/>
            <a:ext cx="697628" cy="400110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45%</a:t>
            </a:r>
            <a:endParaRPr lang="fr-F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3815916" y="3320988"/>
            <a:ext cx="697627" cy="400110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46%</a:t>
            </a:r>
            <a:endParaRPr lang="fr-F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4824028" y="3120933"/>
            <a:ext cx="697627" cy="400110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fr-F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5%</a:t>
            </a:r>
            <a:endParaRPr lang="fr-F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5782532" y="3725366"/>
            <a:ext cx="697627" cy="400110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fr-F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5%</a:t>
            </a:r>
            <a:endParaRPr lang="fr-F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6799923" y="4141319"/>
            <a:ext cx="697627" cy="400110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fr-F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fr-F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endParaRPr lang="fr-F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7812360" y="4205777"/>
            <a:ext cx="697627" cy="400110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43%</a:t>
            </a:r>
            <a:endParaRPr lang="fr-F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93054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4"/>
          <p:cNvSpPr txBox="1">
            <a:spLocks noChangeArrowheads="1"/>
          </p:cNvSpPr>
          <p:nvPr/>
        </p:nvSpPr>
        <p:spPr bwMode="auto">
          <a:xfrm>
            <a:off x="2306704" y="33291"/>
            <a:ext cx="3919664" cy="584775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Participants in FP6-7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20457" y="836712"/>
            <a:ext cx="9037004" cy="707886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b="1" dirty="0" smtClean="0"/>
              <a:t>Detailed analysis of personnel effort in IA projects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b="1" dirty="0" smtClean="0"/>
              <a:t>Growing fraction of university involvement despite reduced budgets</a:t>
            </a:r>
            <a:endParaRPr lang="en-US" b="1" dirty="0" smtClean="0"/>
          </a:p>
        </p:txBody>
      </p:sp>
      <p:graphicFrame>
        <p:nvGraphicFramePr>
          <p:cNvPr id="15" name="Graphique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297244"/>
              </p:ext>
            </p:extLst>
          </p:nvPr>
        </p:nvGraphicFramePr>
        <p:xfrm>
          <a:off x="2286000" y="1927860"/>
          <a:ext cx="6822504" cy="4743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Accolade ouvrante 15"/>
          <p:cNvSpPr/>
          <p:nvPr/>
        </p:nvSpPr>
        <p:spPr bwMode="auto">
          <a:xfrm rot="16200000">
            <a:off x="6026313" y="3619066"/>
            <a:ext cx="400109" cy="5305631"/>
          </a:xfrm>
          <a:prstGeom prst="leftBrace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5991367" y="6471936"/>
            <a:ext cx="470001" cy="400110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lang="fr-FR" b="1" dirty="0" smtClean="0"/>
              <a:t>IA</a:t>
            </a:r>
            <a:endParaRPr lang="fr-FR" b="1" dirty="0"/>
          </a:p>
        </p:txBody>
      </p:sp>
      <p:sp>
        <p:nvSpPr>
          <p:cNvPr id="30" name="ZoneTexte 29"/>
          <p:cNvSpPr txBox="1"/>
          <p:nvPr/>
        </p:nvSpPr>
        <p:spPr>
          <a:xfrm>
            <a:off x="4067944" y="2384884"/>
            <a:ext cx="697627" cy="400110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10%</a:t>
            </a:r>
          </a:p>
        </p:txBody>
      </p:sp>
      <p:sp>
        <p:nvSpPr>
          <p:cNvPr id="31" name="ZoneTexte 30"/>
          <p:cNvSpPr txBox="1"/>
          <p:nvPr/>
        </p:nvSpPr>
        <p:spPr>
          <a:xfrm>
            <a:off x="5877554" y="4293096"/>
            <a:ext cx="697627" cy="400110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29%</a:t>
            </a:r>
            <a:endParaRPr lang="fr-F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7632340" y="4718695"/>
            <a:ext cx="697627" cy="400110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33%</a:t>
            </a:r>
            <a:endParaRPr lang="fr-F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85479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D:\TEMP\TIARA\Communication\TIARA-logo\LOGO-01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332" y="0"/>
            <a:ext cx="1583668" cy="942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Connecteur droit 19"/>
          <p:cNvCxnSpPr/>
          <p:nvPr/>
        </p:nvCxnSpPr>
        <p:spPr>
          <a:xfrm>
            <a:off x="0" y="918442"/>
            <a:ext cx="9144000" cy="0"/>
          </a:xfrm>
          <a:prstGeom prst="line">
            <a:avLst/>
          </a:prstGeom>
          <a:ln w="57150" cmpd="thinThick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64" name="Picture 4" descr="D:\TEMP\FP-EC\FP6\Documentation\CARE\phototheque\EUflag-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163" y="0"/>
            <a:ext cx="1269944" cy="918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043608" y="1469975"/>
            <a:ext cx="2973891" cy="461665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pPr algn="l"/>
            <a:r>
              <a:rPr lang="fr-FR" sz="2400" b="1" dirty="0" smtClean="0">
                <a:solidFill>
                  <a:srgbClr val="FFFFFF"/>
                </a:solidFill>
                <a:hlinkClick r:id="rId7"/>
              </a:rPr>
              <a:t>Survey and </a:t>
            </a:r>
            <a:r>
              <a:rPr lang="fr-FR" sz="2400" b="1" dirty="0" err="1" smtClean="0">
                <a:solidFill>
                  <a:srgbClr val="FFFFFF"/>
                </a:solidFill>
                <a:hlinkClick r:id="rId7"/>
              </a:rPr>
              <a:t>Database</a:t>
            </a:r>
            <a:endParaRPr lang="fr-FR" sz="2400" b="1" dirty="0">
              <a:solidFill>
                <a:srgbClr val="FFFFFF"/>
              </a:solidFill>
            </a:endParaRPr>
          </a:p>
        </p:txBody>
      </p:sp>
      <p:pic>
        <p:nvPicPr>
          <p:cNvPr id="9" name="Picture 2" descr="C:\Documents and Settings\aleksan\Local Settings\Temporary Internet Files\Content.IE5\8J9IUFCP\MC900434713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57" y="1469975"/>
            <a:ext cx="579251" cy="381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043608" y="2793173"/>
            <a:ext cx="2973891" cy="830997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l"/>
            <a:r>
              <a:rPr lang="en-US" sz="2400" b="1" dirty="0">
                <a:solidFill>
                  <a:srgbClr val="000000"/>
                </a:solidFill>
                <a:hlinkClick r:id="rId9"/>
              </a:rPr>
              <a:t>Needs for accelerator scientists in Europe</a:t>
            </a:r>
            <a:endParaRPr lang="en-US" sz="2400" b="1" dirty="0">
              <a:solidFill>
                <a:srgbClr val="000000"/>
              </a:solidFill>
            </a:endParaRPr>
          </a:p>
        </p:txBody>
      </p:sp>
      <p:pic>
        <p:nvPicPr>
          <p:cNvPr id="10" name="Picture 2" descr="C:\Documents and Settings\aleksan\Local Settings\Temporary Internet Files\Content.IE5\8J9IUFCP\MC900434713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99" y="3017899"/>
            <a:ext cx="579251" cy="381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e 10"/>
          <p:cNvGrpSpPr/>
          <p:nvPr/>
        </p:nvGrpSpPr>
        <p:grpSpPr>
          <a:xfrm>
            <a:off x="4567963" y="1106086"/>
            <a:ext cx="4257675" cy="2795588"/>
            <a:chOff x="4571999" y="3429000"/>
            <a:chExt cx="4257675" cy="2795588"/>
          </a:xfrm>
        </p:grpSpPr>
        <p:pic>
          <p:nvPicPr>
            <p:cNvPr id="1027" name="Picture 3">
              <a:hlinkClick r:id="rId9"/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1999" y="3429000"/>
              <a:ext cx="4257675" cy="2795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6464986" y="3578318"/>
              <a:ext cx="231280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en-US" sz="1800" b="1" i="1" dirty="0">
                  <a:solidFill>
                    <a:srgbClr val="000000"/>
                  </a:solidFill>
                </a:rPr>
                <a:t>T</a:t>
              </a:r>
              <a:r>
                <a:rPr lang="en-US" sz="1800" b="1" i="1" dirty="0" smtClean="0">
                  <a:solidFill>
                    <a:srgbClr val="000000"/>
                  </a:solidFill>
                </a:rPr>
                <a:t>rainees (&gt;10 hours) per year</a:t>
              </a:r>
              <a:endParaRPr lang="en-US" sz="1800" b="1" i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5" name="Groupe 4"/>
          <p:cNvGrpSpPr/>
          <p:nvPr/>
        </p:nvGrpSpPr>
        <p:grpSpPr>
          <a:xfrm>
            <a:off x="4918208" y="1995932"/>
            <a:ext cx="3844652" cy="4761454"/>
            <a:chOff x="4932040" y="1520758"/>
            <a:chExt cx="3844652" cy="4761454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2040" y="1520758"/>
              <a:ext cx="3844652" cy="4761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6372200" y="1533169"/>
              <a:ext cx="2376264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en-US" sz="1800" b="1" i="1" dirty="0">
                  <a:solidFill>
                    <a:srgbClr val="000000"/>
                  </a:solidFill>
                </a:rPr>
                <a:t>The number of institutes </a:t>
              </a:r>
              <a:r>
                <a:rPr lang="en-US" sz="1800" b="1" i="1" dirty="0" smtClean="0">
                  <a:solidFill>
                    <a:srgbClr val="000000"/>
                  </a:solidFill>
                </a:rPr>
                <a:t>(70) that </a:t>
              </a:r>
              <a:r>
                <a:rPr lang="en-US" sz="1800" b="1" i="1" dirty="0">
                  <a:solidFill>
                    <a:srgbClr val="000000"/>
                  </a:solidFill>
                </a:rPr>
                <a:t>reported lacking expertise vs. area of expertise</a:t>
              </a:r>
              <a:endParaRPr lang="fr-FR" sz="1800" b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1002838" y="4509120"/>
            <a:ext cx="3450509" cy="1200329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l"/>
            <a:r>
              <a:rPr lang="en-US" sz="2400" b="1" dirty="0" smtClean="0">
                <a:solidFill>
                  <a:srgbClr val="000000"/>
                </a:solidFill>
                <a:hlinkClick r:id="rId12"/>
              </a:rPr>
              <a:t>Promoting </a:t>
            </a:r>
            <a:r>
              <a:rPr lang="en-US" sz="2400" b="1" dirty="0">
                <a:solidFill>
                  <a:srgbClr val="000000"/>
                </a:solidFill>
                <a:hlinkClick r:id="rId12"/>
              </a:rPr>
              <a:t>Accelerator Science and Technology in Europe Report</a:t>
            </a:r>
            <a:endParaRPr lang="fr-FR" sz="2400" b="1" dirty="0">
              <a:solidFill>
                <a:srgbClr val="000000"/>
              </a:solidFill>
            </a:endParaRPr>
          </a:p>
        </p:txBody>
      </p:sp>
      <p:pic>
        <p:nvPicPr>
          <p:cNvPr id="18" name="Picture 2" descr="C:\Documents and Settings\aleksan\Local Settings\Temporary Internet Files\Content.IE5\8J9IUFCP\MC900434713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587" y="4918512"/>
            <a:ext cx="579251" cy="381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9" name="Graphique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9689889"/>
              </p:ext>
            </p:extLst>
          </p:nvPr>
        </p:nvGraphicFramePr>
        <p:xfrm>
          <a:off x="4788024" y="4152900"/>
          <a:ext cx="4206043" cy="2705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sp>
        <p:nvSpPr>
          <p:cNvPr id="21" name="Text Box 6">
            <a:hlinkClick r:id="rId14" action="ppaction://hlinksldjump"/>
          </p:cNvPr>
          <p:cNvSpPr txBox="1">
            <a:spLocks noChangeArrowheads="1"/>
          </p:cNvSpPr>
          <p:nvPr/>
        </p:nvSpPr>
        <p:spPr bwMode="auto">
          <a:xfrm>
            <a:off x="2238734" y="58478"/>
            <a:ext cx="4666529" cy="463846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lIns="90000" tIns="46800" rIns="90000" bIns="46800">
            <a:spAutoFit/>
          </a:bodyPr>
          <a:lstStyle/>
          <a:p>
            <a:pPr algn="l"/>
            <a:r>
              <a:rPr lang="en-US" sz="2400" b="1" dirty="0" smtClean="0">
                <a:solidFill>
                  <a:srgbClr val="000000"/>
                </a:solidFill>
              </a:rPr>
              <a:t>Education &amp;Training </a:t>
            </a:r>
            <a:r>
              <a:rPr lang="en-US" sz="2400" b="1" dirty="0" err="1" smtClean="0">
                <a:solidFill>
                  <a:srgbClr val="000000"/>
                </a:solidFill>
              </a:rPr>
              <a:t>programme</a:t>
            </a:r>
            <a:endParaRPr lang="en-US" sz="2400" b="1" dirty="0" smtClean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1617" y="956649"/>
            <a:ext cx="5152949" cy="40011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 wrap="none">
            <a:spAutoFit/>
          </a:bodyPr>
          <a:lstStyle/>
          <a:p>
            <a:pPr algn="l"/>
            <a:r>
              <a:rPr lang="en-US" b="1" dirty="0" smtClean="0">
                <a:solidFill>
                  <a:srgbClr val="000000"/>
                </a:solidFill>
              </a:rPr>
              <a:t>Area where Universities have a strong impact</a:t>
            </a:r>
            <a:endParaRPr lang="fr-FR" b="1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6097" y="2044361"/>
            <a:ext cx="4230646" cy="400110"/>
          </a:xfrm>
          <a:prstGeom prst="rect">
            <a:avLst/>
          </a:prstGeom>
          <a:solidFill>
            <a:srgbClr val="FFFFCC"/>
          </a:solidFill>
        </p:spPr>
        <p:txBody>
          <a:bodyPr wrap="none">
            <a:spAutoFit/>
          </a:bodyPr>
          <a:lstStyle/>
          <a:p>
            <a:r>
              <a:rPr lang="fr-FR" dirty="0">
                <a:hlinkClick r:id="rId15"/>
              </a:rPr>
              <a:t>https://</a:t>
            </a:r>
            <a:r>
              <a:rPr lang="fr-FR" dirty="0" smtClean="0">
                <a:hlinkClick r:id="rId15"/>
              </a:rPr>
              <a:t>cdsweb.cern.ch/record/1442599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342406" y="3701619"/>
            <a:ext cx="3703258" cy="400110"/>
          </a:xfrm>
          <a:prstGeom prst="rect">
            <a:avLst/>
          </a:prstGeom>
          <a:solidFill>
            <a:srgbClr val="FFFFCC"/>
          </a:solidFill>
        </p:spPr>
        <p:txBody>
          <a:bodyPr wrap="none">
            <a:spAutoFit/>
          </a:bodyPr>
          <a:lstStyle/>
          <a:p>
            <a:r>
              <a:rPr lang="fr-FR" dirty="0">
                <a:hlinkClick r:id="rId16"/>
              </a:rPr>
              <a:t>http://</a:t>
            </a:r>
            <a:r>
              <a:rPr lang="fr-FR" dirty="0" smtClean="0">
                <a:hlinkClick r:id="rId16"/>
              </a:rPr>
              <a:t>cds.cern.ch/record/1521336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14" name="Rectangle 13"/>
          <p:cNvSpPr/>
          <p:nvPr/>
        </p:nvSpPr>
        <p:spPr>
          <a:xfrm>
            <a:off x="368948" y="6021288"/>
            <a:ext cx="3703258" cy="400110"/>
          </a:xfrm>
          <a:prstGeom prst="rect">
            <a:avLst/>
          </a:prstGeom>
          <a:solidFill>
            <a:srgbClr val="FFFFCC"/>
          </a:solidFill>
        </p:spPr>
        <p:txBody>
          <a:bodyPr wrap="none">
            <a:spAutoFit/>
          </a:bodyPr>
          <a:lstStyle/>
          <a:p>
            <a:r>
              <a:rPr lang="fr-FR" dirty="0">
                <a:hlinkClick r:id="rId12"/>
              </a:rPr>
              <a:t>http://</a:t>
            </a:r>
            <a:r>
              <a:rPr lang="fr-FR" dirty="0" smtClean="0">
                <a:hlinkClick r:id="rId12"/>
              </a:rPr>
              <a:t>cds.cern.ch/record/1627600</a:t>
            </a:r>
            <a:r>
              <a:rPr lang="fr-FR" dirty="0" smtClean="0"/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77392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9" grpId="0">
        <p:bldAsOne/>
      </p:bldGraphic>
      <p:bldP spid="8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4"/>
          <p:cNvSpPr txBox="1">
            <a:spLocks noChangeArrowheads="1"/>
          </p:cNvSpPr>
          <p:nvPr/>
        </p:nvSpPr>
        <p:spPr>
          <a:xfrm>
            <a:off x="863600" y="728700"/>
            <a:ext cx="7416800" cy="1044116"/>
          </a:xfrm>
          <a:prstGeom prst="rect">
            <a:avLst/>
          </a:prstGeom>
          <a:solidFill>
            <a:srgbClr val="FFFF00"/>
          </a:solidFill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GB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Proposed</a:t>
            </a:r>
            <a:r>
              <a:rPr lang="en-GB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funding (in M€ for 2014-2020, 2011 constant prices)</a:t>
            </a:r>
            <a:endParaRPr lang="en-GB" b="1" kern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79463" lvl="1" indent="-322263" algn="ctr">
              <a:lnSpc>
                <a:spcPct val="90000"/>
              </a:lnSpc>
              <a:spcBef>
                <a:spcPct val="60000"/>
              </a:spcBef>
              <a:buFontTx/>
              <a:buNone/>
            </a:pPr>
            <a:endParaRPr lang="en-GB" sz="2400" kern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3" name="Group 13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3004246"/>
              </p:ext>
            </p:extLst>
          </p:nvPr>
        </p:nvGraphicFramePr>
        <p:xfrm>
          <a:off x="899592" y="1988840"/>
          <a:ext cx="7416800" cy="3435490"/>
        </p:xfrm>
        <a:graphic>
          <a:graphicData uri="http://schemas.openxmlformats.org/drawingml/2006/table">
            <a:tbl>
              <a:tblPr/>
              <a:tblGrid>
                <a:gridCol w="6205537"/>
                <a:gridCol w="1211263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5127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F5494"/>
                          </a:solidFill>
                          <a:effectLst/>
                          <a:latin typeface="Verdana" pitchFamily="34" charset="0"/>
                        </a:rPr>
                        <a:t>European Research Council</a:t>
                      </a:r>
                    </a:p>
                    <a:p>
                      <a:pPr marL="0" marR="0" lvl="0" indent="0" algn="l" defTabSz="5127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F5494"/>
                          </a:solidFill>
                          <a:effectLst/>
                          <a:latin typeface="Verdana" pitchFamily="34" charset="0"/>
                        </a:rPr>
                        <a:t>Frontier research by the best individual teams</a:t>
                      </a:r>
                    </a:p>
                  </a:txBody>
                  <a:tcPr marL="90000" marR="90000" marT="46803" marB="46803" horzOverflow="overflow">
                    <a:lnL w="28575" cap="flat" cmpd="sng" algn="ctr">
                      <a:solidFill>
                        <a:srgbClr val="2043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43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43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43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127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F5494"/>
                          </a:solidFill>
                          <a:effectLst/>
                          <a:latin typeface="Verdana" pitchFamily="34" charset="0"/>
                        </a:rPr>
                        <a:t>13 268</a:t>
                      </a:r>
                    </a:p>
                  </a:txBody>
                  <a:tcPr marL="90000" marR="90000" marT="46803" marB="46803" horzOverflow="overflow">
                    <a:lnL w="12700" cap="flat" cmpd="sng" algn="ctr">
                      <a:solidFill>
                        <a:srgbClr val="2043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43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043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43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</a:tr>
              <a:tr h="971493">
                <a:tc>
                  <a:txBody>
                    <a:bodyPr/>
                    <a:lstStyle/>
                    <a:p>
                      <a:pPr marL="0" marR="0" lvl="0" indent="0" algn="l" defTabSz="5127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F5494"/>
                          </a:solidFill>
                          <a:effectLst/>
                          <a:latin typeface="Verdana" pitchFamily="34" charset="0"/>
                        </a:rPr>
                        <a:t>Future and Emerging Technologies</a:t>
                      </a:r>
                    </a:p>
                    <a:p>
                      <a:pPr marL="0" marR="0" lvl="0" indent="0" algn="l" defTabSz="5127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F5494"/>
                          </a:solidFill>
                          <a:effectLst/>
                          <a:latin typeface="Verdana" pitchFamily="34" charset="0"/>
                        </a:rPr>
                        <a:t>Collaborative research to open new fields of innovation</a:t>
                      </a:r>
                    </a:p>
                  </a:txBody>
                  <a:tcPr marL="90000" marR="90000" marT="46803" marB="46803" horzOverflow="overflow">
                    <a:lnL w="28575" cap="flat" cmpd="sng" algn="ctr">
                      <a:solidFill>
                        <a:srgbClr val="2043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43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43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43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127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F5494"/>
                          </a:solidFill>
                          <a:effectLst/>
                          <a:latin typeface="Verdana" pitchFamily="34" charset="0"/>
                        </a:rPr>
                        <a:t>3 100</a:t>
                      </a:r>
                    </a:p>
                  </a:txBody>
                  <a:tcPr marL="90000" marR="90000" marT="46803" marB="46803" horzOverflow="overflow">
                    <a:lnL w="12700" cap="flat" cmpd="sng" algn="ctr">
                      <a:solidFill>
                        <a:srgbClr val="2043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43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43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43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</a:tr>
              <a:tr h="795394">
                <a:tc>
                  <a:txBody>
                    <a:bodyPr/>
                    <a:lstStyle/>
                    <a:p>
                      <a:pPr marL="0" marR="0" lvl="0" indent="0" algn="l" defTabSz="5127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F5494"/>
                          </a:solidFill>
                          <a:effectLst/>
                          <a:latin typeface="Verdana" pitchFamily="34" charset="0"/>
                        </a:rPr>
                        <a:t>Marie Curie actions</a:t>
                      </a:r>
                    </a:p>
                    <a:p>
                      <a:pPr marL="0" marR="0" lvl="0" indent="0" algn="l" defTabSz="5127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F5494"/>
                          </a:solidFill>
                          <a:effectLst/>
                          <a:latin typeface="Verdana" pitchFamily="34" charset="0"/>
                        </a:rPr>
                        <a:t>Opportunities for training and career development</a:t>
                      </a:r>
                    </a:p>
                  </a:txBody>
                  <a:tcPr marL="90000" marR="90000" marT="46803" marB="46803" horzOverflow="overflow">
                    <a:lnL w="28575" cap="flat" cmpd="sng" algn="ctr">
                      <a:solidFill>
                        <a:srgbClr val="2043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43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43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43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127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F5494"/>
                          </a:solidFill>
                          <a:effectLst/>
                          <a:latin typeface="Verdana" pitchFamily="34" charset="0"/>
                        </a:rPr>
                        <a:t>5 572</a:t>
                      </a:r>
                    </a:p>
                  </a:txBody>
                  <a:tcPr marL="90000" marR="90000" marT="46803" marB="46803" horzOverflow="overflow">
                    <a:lnL w="12700" cap="flat" cmpd="sng" algn="ctr">
                      <a:solidFill>
                        <a:srgbClr val="2043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43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43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43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</a:tr>
              <a:tr h="971493">
                <a:tc>
                  <a:txBody>
                    <a:bodyPr/>
                    <a:lstStyle/>
                    <a:p>
                      <a:pPr marL="0" marR="0" lvl="0" indent="0" algn="l" defTabSz="5127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F5494"/>
                          </a:solidFill>
                          <a:effectLst/>
                          <a:latin typeface="Verdana" pitchFamily="34" charset="0"/>
                        </a:rPr>
                        <a:t>Research infrastructures</a:t>
                      </a:r>
                      <a:r>
                        <a:rPr kumimoji="0" lang="en-GB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F5494"/>
                          </a:solidFill>
                          <a:effectLst/>
                          <a:latin typeface="Verdana" pitchFamily="34" charset="0"/>
                        </a:rPr>
                        <a:t> (including </a:t>
                      </a:r>
                      <a:r>
                        <a:rPr kumimoji="0" lang="en-GB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F5494"/>
                          </a:solidFill>
                          <a:effectLst/>
                          <a:latin typeface="Verdana" pitchFamily="34" charset="0"/>
                        </a:rPr>
                        <a:t>e-infrastructures</a:t>
                      </a:r>
                      <a:r>
                        <a:rPr kumimoji="0" lang="en-GB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F5494"/>
                          </a:solidFill>
                          <a:effectLst/>
                          <a:latin typeface="Verdana" pitchFamily="34" charset="0"/>
                        </a:rPr>
                        <a:t>) (</a:t>
                      </a:r>
                      <a:r>
                        <a:rPr kumimoji="0" lang="en-GB" sz="18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</a:rPr>
                        <a:t>IA</a:t>
                      </a:r>
                      <a:r>
                        <a:rPr kumimoji="0" lang="en-GB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F5494"/>
                          </a:solidFill>
                          <a:effectLst/>
                          <a:latin typeface="Verdana" pitchFamily="34" charset="0"/>
                        </a:rPr>
                        <a:t>,</a:t>
                      </a:r>
                      <a:r>
                        <a:rPr kumimoji="0" lang="en-GB" sz="18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</a:rPr>
                        <a:t>DS</a:t>
                      </a:r>
                      <a:r>
                        <a:rPr kumimoji="0" lang="en-GB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F5494"/>
                          </a:solidFill>
                          <a:effectLst/>
                          <a:latin typeface="Verdana" pitchFamily="34" charset="0"/>
                        </a:rPr>
                        <a:t>, </a:t>
                      </a:r>
                      <a:r>
                        <a:rPr kumimoji="0" lang="en-GB" sz="18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</a:rPr>
                        <a:t>CNI-PP</a:t>
                      </a:r>
                      <a:r>
                        <a:rPr kumimoji="0" lang="en-GB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F5494"/>
                          </a:solidFill>
                          <a:effectLst/>
                          <a:latin typeface="Verdana" pitchFamily="34" charset="0"/>
                        </a:rPr>
                        <a:t>, ERA-NET…)</a:t>
                      </a:r>
                    </a:p>
                    <a:p>
                      <a:pPr marL="0" marR="0" lvl="0" indent="0" algn="l" defTabSz="5127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F5494"/>
                          </a:solidFill>
                          <a:effectLst/>
                          <a:latin typeface="Verdana" pitchFamily="34" charset="0"/>
                        </a:rPr>
                        <a:t>Ensuring access to world-class facilities</a:t>
                      </a:r>
                    </a:p>
                  </a:txBody>
                  <a:tcPr marL="90000" marR="90000" marT="46803" marB="46803" horzOverflow="overflow">
                    <a:lnL w="28575" cap="flat" cmpd="sng" algn="ctr">
                      <a:solidFill>
                        <a:srgbClr val="2043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43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43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43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127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F5494"/>
                          </a:solidFill>
                          <a:effectLst/>
                          <a:latin typeface="Verdana" pitchFamily="34" charset="0"/>
                        </a:rPr>
                        <a:t>2 478</a:t>
                      </a:r>
                    </a:p>
                  </a:txBody>
                  <a:tcPr marL="90000" marR="90000" marT="46803" marB="46803" horzOverflow="overflow">
                    <a:lnL w="12700" cap="flat" cmpd="sng" algn="ctr">
                      <a:solidFill>
                        <a:srgbClr val="2043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043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43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043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</a:tr>
            </a:tbl>
          </a:graphicData>
        </a:graphic>
      </p:graphicFrame>
      <p:sp>
        <p:nvSpPr>
          <p:cNvPr id="4" name="Text Box 24"/>
          <p:cNvSpPr txBox="1">
            <a:spLocks noChangeArrowheads="1"/>
          </p:cNvSpPr>
          <p:nvPr/>
        </p:nvSpPr>
        <p:spPr bwMode="auto">
          <a:xfrm>
            <a:off x="2513199" y="33291"/>
            <a:ext cx="3506666" cy="584775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News from the EC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935596" y="4473116"/>
            <a:ext cx="7344816" cy="936104"/>
          </a:xfrm>
          <a:prstGeom prst="rect">
            <a:avLst/>
          </a:prstGeom>
          <a:noFill/>
          <a:ln w="5715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Text Box 24"/>
          <p:cNvSpPr txBox="1">
            <a:spLocks noChangeArrowheads="1"/>
          </p:cNvSpPr>
          <p:nvPr/>
        </p:nvSpPr>
        <p:spPr bwMode="auto">
          <a:xfrm>
            <a:off x="852191" y="5731924"/>
            <a:ext cx="7644337" cy="954107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>
            <a:spAutoFit/>
          </a:bodyPr>
          <a:lstStyle/>
          <a:p>
            <a:pPr algn="l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Estimated Work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programme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2014-2015 Budget: </a:t>
            </a:r>
          </a:p>
          <a:p>
            <a:r>
              <a:rPr lang="en-US" sz="28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INFRA = ~580 M€, FET = ~450M€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935596" y="2708920"/>
            <a:ext cx="7344816" cy="936104"/>
          </a:xfrm>
          <a:prstGeom prst="rect">
            <a:avLst/>
          </a:prstGeom>
          <a:noFill/>
          <a:ln w="5715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716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4"/>
          <p:cNvSpPr txBox="1">
            <a:spLocks noChangeArrowheads="1"/>
          </p:cNvSpPr>
          <p:nvPr/>
        </p:nvSpPr>
        <p:spPr bwMode="auto">
          <a:xfrm>
            <a:off x="995788" y="8620"/>
            <a:ext cx="7212616" cy="523220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>
            <a:spAutoFit/>
          </a:bodyPr>
          <a:lstStyle/>
          <a:p>
            <a:pPr algn="l"/>
            <a:r>
              <a:rPr lang="en-US" sz="28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DS </a:t>
            </a:r>
            <a:r>
              <a:rPr lang="en-US" sz="28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8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INFRADEV-1) projects being prepared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 Box 24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1091924" y="2168860"/>
            <a:ext cx="7670048" cy="400110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>
            <a:spAutoFit/>
          </a:bodyPr>
          <a:lstStyle/>
          <a:p>
            <a:pPr algn="l"/>
            <a:r>
              <a:rPr lang="en-US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EuroCIRCOL</a:t>
            </a:r>
            <a:r>
              <a:rPr lang="en-US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FCC-</a:t>
            </a:r>
            <a:r>
              <a:rPr lang="en-US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hh</a:t>
            </a:r>
            <a:r>
              <a:rPr lang="en-US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100km Circular collider (Core part of FCC)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Étoile à 4 branches 9"/>
          <p:cNvSpPr/>
          <p:nvPr/>
        </p:nvSpPr>
        <p:spPr bwMode="auto">
          <a:xfrm>
            <a:off x="422332" y="2008875"/>
            <a:ext cx="432048" cy="720080"/>
          </a:xfrm>
          <a:prstGeom prst="star4">
            <a:avLst/>
          </a:prstGeom>
          <a:solidFill>
            <a:srgbClr val="CCFFFF"/>
          </a:solidFill>
          <a:ln w="9525" cap="flat" cmpd="sng" algn="ctr">
            <a:solidFill>
              <a:srgbClr val="66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Text Box 24"/>
          <p:cNvSpPr txBox="1">
            <a:spLocks noChangeArrowheads="1"/>
          </p:cNvSpPr>
          <p:nvPr/>
        </p:nvSpPr>
        <p:spPr bwMode="auto">
          <a:xfrm>
            <a:off x="1243430" y="2754869"/>
            <a:ext cx="6380465" cy="400110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>
            <a:spAutoFit/>
          </a:bodyPr>
          <a:lstStyle/>
          <a:p>
            <a:pPr algn="l"/>
            <a:r>
              <a:rPr lang="en-US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Coordination: lab </a:t>
            </a:r>
            <a:r>
              <a:rPr lang="en-US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ingdings 3" panose="05040102010807070707" pitchFamily="18" charset="2"/>
              </a:rPr>
              <a:t>a</a:t>
            </a:r>
            <a:r>
              <a:rPr lang="en-US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CERN, coordinator </a:t>
            </a:r>
            <a:r>
              <a:rPr lang="en-US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ingdings 3" panose="05040102010807070707" pitchFamily="18" charset="2"/>
              </a:rPr>
              <a:t>a</a:t>
            </a:r>
            <a:r>
              <a:rPr lang="en-US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M. </a:t>
            </a:r>
            <a:r>
              <a:rPr lang="en-US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Benedikt</a:t>
            </a:r>
            <a:endParaRPr lang="en-US" b="1" dirty="0" smtClean="0">
              <a:solidFill>
                <a:schemeClr val="hlin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4" name="Text Box 24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1091924" y="5497197"/>
            <a:ext cx="5952399" cy="400110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>
            <a:spAutoFit/>
          </a:bodyPr>
          <a:lstStyle/>
          <a:p>
            <a:pPr algn="l"/>
            <a:r>
              <a:rPr lang="en-US" b="1" i="1" u="sng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ESSnuSB</a:t>
            </a:r>
            <a:r>
              <a:rPr lang="en-US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 neutrino Super-Beam based on ESS </a:t>
            </a:r>
            <a:r>
              <a:rPr lang="en-US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linac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Étoile à 4 branches 14"/>
          <p:cNvSpPr/>
          <p:nvPr/>
        </p:nvSpPr>
        <p:spPr bwMode="auto">
          <a:xfrm>
            <a:off x="422332" y="5337212"/>
            <a:ext cx="432048" cy="720080"/>
          </a:xfrm>
          <a:prstGeom prst="star4">
            <a:avLst/>
          </a:prstGeom>
          <a:solidFill>
            <a:srgbClr val="CCFFFF"/>
          </a:solidFill>
          <a:ln w="9525" cap="flat" cmpd="sng" algn="ctr">
            <a:solidFill>
              <a:srgbClr val="66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Text Box 24"/>
          <p:cNvSpPr txBox="1">
            <a:spLocks noChangeArrowheads="1"/>
          </p:cNvSpPr>
          <p:nvPr/>
        </p:nvSpPr>
        <p:spPr bwMode="auto">
          <a:xfrm>
            <a:off x="1243430" y="6005625"/>
            <a:ext cx="6138412" cy="400110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>
            <a:spAutoFit/>
          </a:bodyPr>
          <a:lstStyle/>
          <a:p>
            <a:pPr algn="l"/>
            <a:r>
              <a:rPr lang="en-US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Coordination: lab </a:t>
            </a:r>
            <a:r>
              <a:rPr lang="en-US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ingdings 3" panose="05040102010807070707" pitchFamily="18" charset="2"/>
              </a:rPr>
              <a:t>a</a:t>
            </a:r>
            <a:r>
              <a:rPr lang="en-US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CNRS, coordinator </a:t>
            </a:r>
            <a:r>
              <a:rPr lang="en-US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ingdings 3" panose="05040102010807070707" pitchFamily="18" charset="2"/>
              </a:rPr>
              <a:t>a</a:t>
            </a:r>
            <a:r>
              <a:rPr lang="en-US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M. Dracos</a:t>
            </a:r>
          </a:p>
        </p:txBody>
      </p:sp>
      <p:sp>
        <p:nvSpPr>
          <p:cNvPr id="17" name="Text Box 24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1091924" y="3729226"/>
            <a:ext cx="7332504" cy="707886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 algn="l"/>
            <a:r>
              <a:rPr lang="en-US" altLang="fr-FR" b="1" i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EuPRAXIA</a:t>
            </a:r>
            <a:r>
              <a:rPr lang="en-US" altLang="fr-F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: European </a:t>
            </a:r>
            <a:r>
              <a:rPr lang="en-US" altLang="fr-F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Plasma Accelerator with High Beam Quality and Pilot Applications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Étoile à 4 branches 17"/>
          <p:cNvSpPr/>
          <p:nvPr/>
        </p:nvSpPr>
        <p:spPr bwMode="auto">
          <a:xfrm>
            <a:off x="422332" y="3645024"/>
            <a:ext cx="432048" cy="720080"/>
          </a:xfrm>
          <a:prstGeom prst="star4">
            <a:avLst/>
          </a:prstGeom>
          <a:solidFill>
            <a:srgbClr val="CCFFFF"/>
          </a:solidFill>
          <a:ln w="9525" cap="flat" cmpd="sng" algn="ctr">
            <a:solidFill>
              <a:srgbClr val="66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" name="Text Box 24"/>
          <p:cNvSpPr txBox="1">
            <a:spLocks noChangeArrowheads="1"/>
          </p:cNvSpPr>
          <p:nvPr/>
        </p:nvSpPr>
        <p:spPr bwMode="auto">
          <a:xfrm>
            <a:off x="1243430" y="4521314"/>
            <a:ext cx="6208110" cy="400110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>
            <a:spAutoFit/>
          </a:bodyPr>
          <a:lstStyle/>
          <a:p>
            <a:pPr algn="l"/>
            <a:r>
              <a:rPr lang="en-US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Coordination: lab </a:t>
            </a:r>
            <a:r>
              <a:rPr lang="en-US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ingdings 3" panose="05040102010807070707" pitchFamily="18" charset="2"/>
              </a:rPr>
              <a:t>a</a:t>
            </a:r>
            <a:r>
              <a:rPr lang="en-US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DESY</a:t>
            </a:r>
            <a:r>
              <a:rPr lang="en-US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coordinator </a:t>
            </a:r>
            <a:r>
              <a:rPr lang="en-US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ingdings 3" panose="05040102010807070707" pitchFamily="18" charset="2"/>
              </a:rPr>
              <a:t>a</a:t>
            </a:r>
            <a:r>
              <a:rPr lang="en-US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R. </a:t>
            </a:r>
            <a:r>
              <a:rPr lang="en-US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Assmann</a:t>
            </a:r>
            <a:endParaRPr lang="en-US" b="1" dirty="0" smtClean="0">
              <a:solidFill>
                <a:schemeClr val="hlin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1576700" y="1608765"/>
            <a:ext cx="6042423" cy="400110"/>
          </a:xfrm>
          <a:prstGeom prst="rect">
            <a:avLst/>
          </a:prstGeom>
          <a:solidFill>
            <a:srgbClr val="FFCCFF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ESGARD has overseen the preparation these projects</a:t>
            </a:r>
            <a:endParaRPr lang="en-US" b="1" dirty="0"/>
          </a:p>
        </p:txBody>
      </p:sp>
      <p:graphicFrame>
        <p:nvGraphicFramePr>
          <p:cNvPr id="21" name="Tableau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1366117"/>
              </p:ext>
            </p:extLst>
          </p:nvPr>
        </p:nvGraphicFramePr>
        <p:xfrm>
          <a:off x="65251" y="592808"/>
          <a:ext cx="89352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0505"/>
                <a:gridCol w="1512168"/>
                <a:gridCol w="2880320"/>
                <a:gridCol w="223224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chemeClr val="tx1"/>
                          </a:solidFill>
                        </a:rPr>
                        <a:t>Calls</a:t>
                      </a:r>
                      <a:endParaRPr lang="fr-FR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chemeClr val="tx1"/>
                          </a:solidFill>
                        </a:rPr>
                        <a:t>2014 (M€)</a:t>
                      </a:r>
                      <a:endParaRPr lang="fr-FR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chemeClr val="tx1"/>
                          </a:solidFill>
                        </a:rPr>
                        <a:t>«Max.</a:t>
                      </a:r>
                      <a:r>
                        <a:rPr lang="fr-FR" sz="2400" baseline="0" dirty="0" smtClean="0">
                          <a:solidFill>
                            <a:schemeClr val="tx1"/>
                          </a:solidFill>
                        </a:rPr>
                        <a:t>» </a:t>
                      </a:r>
                      <a:r>
                        <a:rPr lang="fr-FR" sz="2400" dirty="0" smtClean="0">
                          <a:solidFill>
                            <a:schemeClr val="tx1"/>
                          </a:solidFill>
                        </a:rPr>
                        <a:t>EC </a:t>
                      </a:r>
                      <a:r>
                        <a:rPr lang="fr-FR" sz="2400" dirty="0" err="1" smtClean="0">
                          <a:solidFill>
                            <a:schemeClr val="tx1"/>
                          </a:solidFill>
                        </a:rPr>
                        <a:t>co.</a:t>
                      </a:r>
                      <a:r>
                        <a:rPr lang="fr-FR" sz="2400" baseline="0" dirty="0" smtClean="0">
                          <a:solidFill>
                            <a:schemeClr val="tx1"/>
                          </a:solidFill>
                        </a:rPr>
                        <a:t> (M€)</a:t>
                      </a:r>
                      <a:endParaRPr lang="fr-FR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chemeClr val="tx1"/>
                          </a:solidFill>
                        </a:rPr>
                        <a:t>Deadline</a:t>
                      </a:r>
                      <a:endParaRPr lang="fr-FR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66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2000" b="1" dirty="0" smtClean="0">
                          <a:solidFill>
                            <a:schemeClr val="tx1"/>
                          </a:solidFill>
                        </a:rPr>
                        <a:t>INFRADEV-1 (DS)</a:t>
                      </a:r>
                      <a:endParaRPr lang="fr-FR" sz="2000" b="1" dirty="0"/>
                    </a:p>
                  </a:txBody>
                  <a:tcP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fr-FR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>
                          <a:solidFill>
                            <a:srgbClr val="FF0000"/>
                          </a:solidFill>
                        </a:rPr>
                        <a:t>« 3 »</a:t>
                      </a:r>
                      <a:endParaRPr lang="fr-FR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>
                          <a:solidFill>
                            <a:srgbClr val="FF0000"/>
                          </a:solidFill>
                        </a:rPr>
                        <a:t>2 Sept. 2014</a:t>
                      </a:r>
                      <a:endParaRPr lang="fr-FR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66FFFF"/>
                    </a:solidFill>
                  </a:tcPr>
                </a:tc>
              </a:tr>
            </a:tbl>
          </a:graphicData>
        </a:graphic>
      </p:graphicFrame>
      <p:sp>
        <p:nvSpPr>
          <p:cNvPr id="22" name="Text Box 24"/>
          <p:cNvSpPr txBox="1">
            <a:spLocks noChangeArrowheads="1"/>
          </p:cNvSpPr>
          <p:nvPr/>
        </p:nvSpPr>
        <p:spPr bwMode="auto">
          <a:xfrm>
            <a:off x="1243430" y="3154979"/>
            <a:ext cx="5958682" cy="400110"/>
          </a:xfrm>
          <a:prstGeom prst="rect">
            <a:avLst/>
          </a:prstGeom>
          <a:solidFill>
            <a:srgbClr val="FFCC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>
            <a:spAutoFit/>
          </a:bodyPr>
          <a:lstStyle/>
          <a:p>
            <a:pPr algn="l"/>
            <a:r>
              <a:rPr lang="en-US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Duration: 4 years</a:t>
            </a:r>
            <a:r>
              <a:rPr lang="en-US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r>
              <a:rPr lang="en-US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Requested EC contribution: 3 M€</a:t>
            </a:r>
            <a:endParaRPr lang="en-US" b="1" dirty="0" smtClean="0">
              <a:solidFill>
                <a:schemeClr val="hlink"/>
              </a:solidFill>
              <a:latin typeface="+mj-lt"/>
            </a:endParaRPr>
          </a:p>
        </p:txBody>
      </p:sp>
      <p:sp>
        <p:nvSpPr>
          <p:cNvPr id="23" name="Text Box 24"/>
          <p:cNvSpPr txBox="1">
            <a:spLocks noChangeArrowheads="1"/>
          </p:cNvSpPr>
          <p:nvPr/>
        </p:nvSpPr>
        <p:spPr bwMode="auto">
          <a:xfrm>
            <a:off x="1243430" y="6417332"/>
            <a:ext cx="6151043" cy="400110"/>
          </a:xfrm>
          <a:prstGeom prst="rect">
            <a:avLst/>
          </a:prstGeom>
          <a:solidFill>
            <a:srgbClr val="FFCC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>
            <a:spAutoFit/>
          </a:bodyPr>
          <a:lstStyle/>
          <a:p>
            <a:pPr algn="l"/>
            <a:r>
              <a:rPr lang="en-US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Duration: 3 years</a:t>
            </a:r>
            <a:r>
              <a:rPr lang="en-US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r>
              <a:rPr lang="en-US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Requested EC contribution: 1.8 M€</a:t>
            </a:r>
            <a:endParaRPr lang="en-US" b="1" dirty="0" smtClean="0">
              <a:solidFill>
                <a:schemeClr val="hlink"/>
              </a:solidFill>
              <a:latin typeface="+mj-lt"/>
            </a:endParaRP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1243430" y="4937102"/>
            <a:ext cx="5958682" cy="400110"/>
          </a:xfrm>
          <a:prstGeom prst="rect">
            <a:avLst/>
          </a:prstGeom>
          <a:solidFill>
            <a:srgbClr val="FFCC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>
            <a:spAutoFit/>
          </a:bodyPr>
          <a:lstStyle/>
          <a:p>
            <a:pPr algn="l"/>
            <a:r>
              <a:rPr lang="en-US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Duration: 4 years</a:t>
            </a:r>
            <a:r>
              <a:rPr lang="en-US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r>
              <a:rPr lang="en-US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Requested EC contribution: 3 M€</a:t>
            </a:r>
            <a:endParaRPr lang="en-US" b="1" dirty="0" smtClean="0">
              <a:solidFill>
                <a:schemeClr val="hlink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9612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4"/>
          <p:cNvSpPr txBox="1">
            <a:spLocks noChangeArrowheads="1"/>
          </p:cNvSpPr>
          <p:nvPr/>
        </p:nvSpPr>
        <p:spPr bwMode="auto">
          <a:xfrm>
            <a:off x="2260218" y="33291"/>
            <a:ext cx="4012637" cy="584775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Participants in H2020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287524" y="836712"/>
            <a:ext cx="8746882" cy="1631216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b="1" dirty="0" smtClean="0"/>
              <a:t>Strong participation from universities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b="1" dirty="0" smtClean="0"/>
              <a:t>In H2020 : 3 DS projects have been submitted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b="1" dirty="0" smtClean="0"/>
              <a:t>Total of 29 participants (number of participant in any of the 3 projects)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b="1" dirty="0" smtClean="0"/>
              <a:t>Out of which: 16 universities (55%) </a:t>
            </a:r>
          </a:p>
          <a:p>
            <a:pPr algn="l"/>
            <a:r>
              <a:rPr lang="en-US" b="1" dirty="0" smtClean="0"/>
              <a:t>      [note: this is a lower limit as there are joint partners (</a:t>
            </a:r>
            <a:r>
              <a:rPr lang="en-US" b="1" dirty="0" err="1" smtClean="0"/>
              <a:t>lab+uni</a:t>
            </a:r>
            <a:r>
              <a:rPr lang="en-US" b="1" dirty="0" smtClean="0"/>
              <a:t> , e.g. CNRS)]</a:t>
            </a:r>
            <a:endParaRPr lang="en-US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381" y="2672916"/>
            <a:ext cx="6599584" cy="396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ZoneTexte 10"/>
          <p:cNvSpPr txBox="1"/>
          <p:nvPr/>
        </p:nvSpPr>
        <p:spPr>
          <a:xfrm>
            <a:off x="5734173" y="3320988"/>
            <a:ext cx="697627" cy="400110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44%</a:t>
            </a:r>
            <a:endParaRPr lang="fr-F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7524328" y="4041068"/>
            <a:ext cx="697627" cy="400110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55%</a:t>
            </a:r>
            <a:endParaRPr lang="fr-F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3917722" y="3655965"/>
            <a:ext cx="697627" cy="400110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38%</a:t>
            </a:r>
            <a:endParaRPr lang="fr-F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93863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1118991" y="33291"/>
            <a:ext cx="6295121" cy="584775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Horizon 2020: INFRAIA calls (1/3)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47564" y="548680"/>
            <a:ext cx="81452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Integrating Activities (starting and advanced communities)</a:t>
            </a:r>
            <a:endParaRPr lang="fr-FR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5375793"/>
              </p:ext>
            </p:extLst>
          </p:nvPr>
        </p:nvGraphicFramePr>
        <p:xfrm>
          <a:off x="179512" y="1289092"/>
          <a:ext cx="8640960" cy="115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0340"/>
                <a:gridCol w="2700300"/>
                <a:gridCol w="2880320"/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2400" dirty="0" smtClean="0">
                          <a:solidFill>
                            <a:schemeClr val="tx1"/>
                          </a:solidFill>
                        </a:rPr>
                        <a:t>Calls id.</a:t>
                      </a:r>
                    </a:p>
                  </a:txBody>
                  <a:tcP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dirty="0" smtClean="0">
                          <a:solidFill>
                            <a:schemeClr val="tx1"/>
                          </a:solidFill>
                        </a:rPr>
                        <a:t>Type</a:t>
                      </a:r>
                    </a:p>
                  </a:txBody>
                  <a:tcP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dirty="0" smtClean="0">
                          <a:solidFill>
                            <a:schemeClr val="tx1"/>
                          </a:solidFill>
                        </a:rPr>
                        <a:t>Deadline</a:t>
                      </a:r>
                    </a:p>
                  </a:txBody>
                  <a:tcPr>
                    <a:solidFill>
                      <a:srgbClr val="66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2000" b="1" dirty="0" smtClean="0">
                          <a:solidFill>
                            <a:schemeClr val="tx1"/>
                          </a:solidFill>
                        </a:rPr>
                        <a:t>INFRAIA-1-2014 /2015</a:t>
                      </a:r>
                    </a:p>
                  </a:txBody>
                  <a:tcP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1" dirty="0" err="1" smtClean="0">
                          <a:solidFill>
                            <a:schemeClr val="tx1"/>
                          </a:solidFill>
                        </a:rPr>
                        <a:t>Integrating</a:t>
                      </a:r>
                      <a:r>
                        <a:rPr lang="fr-FR" sz="20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sz="2000" b="1" dirty="0" err="1" smtClean="0">
                          <a:solidFill>
                            <a:schemeClr val="tx1"/>
                          </a:solidFill>
                        </a:rPr>
                        <a:t>Act</a:t>
                      </a:r>
                      <a:r>
                        <a:rPr lang="fr-FR" sz="2000" b="1" dirty="0" smtClean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20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1" dirty="0" smtClean="0">
                          <a:solidFill>
                            <a:srgbClr val="FF0000"/>
                          </a:solidFill>
                        </a:rPr>
                        <a:t>02/09/2014</a:t>
                      </a:r>
                      <a:r>
                        <a:rPr lang="fr-FR" sz="20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sz="2000" b="1" dirty="0" err="1" smtClean="0">
                          <a:solidFill>
                            <a:schemeClr val="tx1"/>
                          </a:solidFill>
                        </a:rPr>
                        <a:t>at</a:t>
                      </a:r>
                      <a:r>
                        <a:rPr lang="fr-FR" sz="2000" b="1" dirty="0" smtClean="0">
                          <a:solidFill>
                            <a:schemeClr val="tx1"/>
                          </a:solidFill>
                        </a:rPr>
                        <a:t> 17.00.00 Brussels time</a:t>
                      </a:r>
                    </a:p>
                  </a:txBody>
                  <a:tcPr>
                    <a:solidFill>
                      <a:srgbClr val="66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9937997"/>
              </p:ext>
            </p:extLst>
          </p:nvPr>
        </p:nvGraphicFramePr>
        <p:xfrm>
          <a:off x="140140" y="2514600"/>
          <a:ext cx="8928484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5696"/>
                <a:gridCol w="1544804"/>
                <a:gridCol w="1512168"/>
                <a:gridCol w="291581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chemeClr val="tx1"/>
                          </a:solidFill>
                        </a:rPr>
                        <a:t>Calls</a:t>
                      </a:r>
                      <a:endParaRPr lang="fr-FR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chemeClr val="tx1"/>
                          </a:solidFill>
                        </a:rPr>
                        <a:t>2014 (M€)</a:t>
                      </a:r>
                      <a:endParaRPr lang="fr-FR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>
                          <a:solidFill>
                            <a:schemeClr val="tx1"/>
                          </a:solidFill>
                        </a:rPr>
                        <a:t>2015 (M€)</a:t>
                      </a:r>
                    </a:p>
                  </a:txBody>
                  <a:tcP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chemeClr val="tx1"/>
                          </a:solidFill>
                        </a:rPr>
                        <a:t>Max.</a:t>
                      </a:r>
                      <a:r>
                        <a:rPr lang="fr-FR" sz="2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sz="2400" dirty="0" smtClean="0">
                          <a:solidFill>
                            <a:schemeClr val="tx1"/>
                          </a:solidFill>
                        </a:rPr>
                        <a:t>EC </a:t>
                      </a:r>
                      <a:r>
                        <a:rPr lang="fr-FR" sz="2400" dirty="0" err="1" smtClean="0">
                          <a:solidFill>
                            <a:schemeClr val="tx1"/>
                          </a:solidFill>
                        </a:rPr>
                        <a:t>contr</a:t>
                      </a:r>
                      <a:r>
                        <a:rPr lang="fr-FR" sz="24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fr-FR" sz="2400" baseline="0" dirty="0" smtClean="0">
                          <a:solidFill>
                            <a:schemeClr val="tx1"/>
                          </a:solidFill>
                        </a:rPr>
                        <a:t> (M€)</a:t>
                      </a:r>
                      <a:endParaRPr lang="fr-FR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66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2000" b="1" dirty="0" smtClean="0">
                          <a:solidFill>
                            <a:schemeClr val="tx1"/>
                          </a:solidFill>
                        </a:rPr>
                        <a:t>INFRAIA-1-2014/2015</a:t>
                      </a:r>
                      <a:endParaRPr lang="fr-FR" sz="2000" b="1" dirty="0"/>
                    </a:p>
                  </a:txBody>
                  <a:tcP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>
                          <a:solidFill>
                            <a:schemeClr val="tx1"/>
                          </a:solidFill>
                        </a:rPr>
                        <a:t>90</a:t>
                      </a:r>
                      <a:endParaRPr lang="fr-FR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fr-FR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>
                          <a:solidFill>
                            <a:srgbClr val="FF0000"/>
                          </a:solidFill>
                        </a:rPr>
                        <a:t>5</a:t>
                      </a:r>
                      <a:r>
                        <a:rPr lang="fr-FR" sz="2400" b="1" baseline="0" dirty="0" smtClean="0">
                          <a:solidFill>
                            <a:srgbClr val="FF0000"/>
                          </a:solidFill>
                        </a:rPr>
                        <a:t> (10 </a:t>
                      </a:r>
                      <a:r>
                        <a:rPr lang="fr-FR" sz="2400" b="1" baseline="0" dirty="0" err="1" smtClean="0">
                          <a:solidFill>
                            <a:srgbClr val="FF0000"/>
                          </a:solidFill>
                        </a:rPr>
                        <a:t>advanced</a:t>
                      </a:r>
                      <a:r>
                        <a:rPr lang="fr-FR" sz="2400" b="1" baseline="0" dirty="0" smtClean="0">
                          <a:solidFill>
                            <a:srgbClr val="FF0000"/>
                          </a:solidFill>
                        </a:rPr>
                        <a:t>)</a:t>
                      </a:r>
                      <a:endParaRPr lang="fr-FR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66FFFF"/>
                    </a:solidFill>
                  </a:tcPr>
                </a:tc>
              </a:tr>
            </a:tbl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827584" y="3717032"/>
            <a:ext cx="7632848" cy="1200329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59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</a:rPr>
              <a:t>Unfortunately Accelerators Science and Technology is not included in the call because EuCARD2 has just been accepted.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827584" y="5069761"/>
            <a:ext cx="7632848" cy="156966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59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</a:rPr>
              <a:t>This is a real limitation as </a:t>
            </a:r>
          </a:p>
          <a:p>
            <a:pPr marL="342900" indent="-342900" algn="l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</a:rPr>
              <a:t>we have several very interesting R&amp;D projects</a:t>
            </a:r>
          </a:p>
          <a:p>
            <a:pPr marL="342900" indent="-342900" algn="l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C00000"/>
                </a:solidFill>
              </a:rPr>
              <a:t>Only projects enabling to set up networking activities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</a:p>
          <a:p>
            <a:pPr marL="342900" indent="-342900" algn="l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C00000"/>
                </a:solidFill>
              </a:rPr>
              <a:t>Very popular for the universities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31747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59532" y="800708"/>
            <a:ext cx="8172908" cy="15696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</a:rPr>
              <a:t>Hopefully, Accelerator R&amp;D should be in the following call in one form or the other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</a:rPr>
              <a:t>i.e. 2016/2017 timely with the end of EuCARD2</a:t>
            </a:r>
          </a:p>
          <a:p>
            <a:pPr marL="342900" indent="-342900" algn="l" fontAlgn="base">
              <a:spcBef>
                <a:spcPct val="0"/>
              </a:spcBef>
              <a:spcAft>
                <a:spcPct val="0"/>
              </a:spcAft>
              <a:buFont typeface="Wingdings 3"/>
              <a:buChar char="a"/>
            </a:pP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</a:rPr>
              <a:t>ESGARD is initiating the preparation of a proposal</a:t>
            </a:r>
          </a:p>
        </p:txBody>
      </p:sp>
      <p:sp>
        <p:nvSpPr>
          <p:cNvPr id="3" name="Text Box 24"/>
          <p:cNvSpPr txBox="1">
            <a:spLocks noChangeArrowheads="1"/>
          </p:cNvSpPr>
          <p:nvPr/>
        </p:nvSpPr>
        <p:spPr bwMode="auto">
          <a:xfrm>
            <a:off x="1105365" y="33291"/>
            <a:ext cx="6322373" cy="584775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Horizon 2020: INFRAIA calls (2/3)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54523" y="2600908"/>
            <a:ext cx="8262890" cy="193899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</a:rPr>
              <a:t>ESGARD would like to collect  topics proposals from </a:t>
            </a:r>
          </a:p>
          <a:p>
            <a:pPr marL="342900" indent="-342900" algn="l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</a:rPr>
              <a:t>EuCARD2 partners</a:t>
            </a:r>
          </a:p>
          <a:p>
            <a:pPr marL="342900" indent="-342900" algn="l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C00000"/>
                </a:solidFill>
              </a:rPr>
              <a:t>TIARA and ESGARD partners</a:t>
            </a:r>
          </a:p>
          <a:p>
            <a:pPr marL="342900" indent="-342900" algn="l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</a:rPr>
              <a:t>… and AS&amp;T community at large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C00000"/>
                </a:solidFill>
              </a:rPr>
              <a:t>Setting a template for topic proposals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38502" y="4797152"/>
            <a:ext cx="8262890" cy="193899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C00000"/>
                </a:solidFill>
              </a:rPr>
              <a:t>According to proposals, we w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</a:rPr>
              <a:t>ould </a:t>
            </a:r>
          </a:p>
          <a:p>
            <a:pPr marL="342900" indent="-342900" algn="l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</a:rPr>
              <a:t>Define a few main themes</a:t>
            </a:r>
          </a:p>
          <a:p>
            <a:pPr marL="342900" indent="-342900" algn="l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C00000"/>
                </a:solidFill>
              </a:rPr>
              <a:t>Nominate theme conveners in charge of developing a coherent theme package within specific budget guidelines (as we did for EuCARD2)</a:t>
            </a:r>
            <a:endParaRPr lang="en-US" sz="2400" b="1" dirty="0" smtClean="0">
              <a:solidFill>
                <a:srgbClr val="C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6909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359532" y="922072"/>
            <a:ext cx="8172908" cy="15696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</a:rPr>
              <a:t>A possible H2020 schedule </a:t>
            </a:r>
            <a:r>
              <a:rPr lang="en-US" sz="2400" b="1" dirty="0">
                <a:solidFill>
                  <a:srgbClr val="C00000"/>
                </a:solidFill>
              </a:rPr>
              <a:t>c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</a:rPr>
              <a:t>ould be :</a:t>
            </a:r>
          </a:p>
          <a:p>
            <a:pPr marL="342900" indent="-342900" algn="l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C00000"/>
                </a:solidFill>
              </a:rPr>
              <a:t>Fall 2015: H2020 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</a:rPr>
              <a:t>call</a:t>
            </a:r>
          </a:p>
          <a:p>
            <a:pPr marL="342900" indent="-342900" algn="l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C00000"/>
                </a:solidFill>
              </a:rPr>
              <a:t>Submission deadline : </a:t>
            </a:r>
            <a:r>
              <a:rPr lang="en-US" sz="2400" b="1" u="sng" dirty="0" smtClean="0">
                <a:solidFill>
                  <a:srgbClr val="C00000"/>
                </a:solidFill>
              </a:rPr>
              <a:t>Spring 2016</a:t>
            </a:r>
          </a:p>
          <a:p>
            <a:pPr marL="342900" indent="-342900" algn="l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</a:rPr>
              <a:t>Start of project : Fall 2016/early 2017</a:t>
            </a:r>
          </a:p>
        </p:txBody>
      </p:sp>
      <p:sp>
        <p:nvSpPr>
          <p:cNvPr id="7" name="Text Box 24"/>
          <p:cNvSpPr txBox="1">
            <a:spLocks noChangeArrowheads="1"/>
          </p:cNvSpPr>
          <p:nvPr/>
        </p:nvSpPr>
        <p:spPr bwMode="auto">
          <a:xfrm>
            <a:off x="1105365" y="33291"/>
            <a:ext cx="6322373" cy="584775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Horizon 2020: INFRAIA calls (3/3)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54523" y="2866288"/>
            <a:ext cx="8262890" cy="30469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</a:rPr>
              <a:t>Accordingly, a possible schedule </a:t>
            </a:r>
            <a:r>
              <a:rPr lang="en-US" sz="2400" b="1" dirty="0" smtClean="0">
                <a:solidFill>
                  <a:srgbClr val="C00000"/>
                </a:solidFill>
              </a:rPr>
              <a:t>for bid preparation 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</a:rPr>
              <a:t>could be:</a:t>
            </a:r>
          </a:p>
          <a:p>
            <a:pPr marL="457200" indent="-457200" algn="l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C00000"/>
                </a:solidFill>
              </a:rPr>
              <a:t>End 2014: Collect topic proposals</a:t>
            </a:r>
          </a:p>
          <a:p>
            <a:pPr marL="457200" indent="-457200" algn="l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C00000"/>
                </a:solidFill>
              </a:rPr>
              <a:t>Early 2015: Definition of themes and nomination of conveners</a:t>
            </a:r>
          </a:p>
          <a:p>
            <a:pPr marL="457200" indent="-457200" algn="l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C00000"/>
                </a:solidFill>
              </a:rPr>
              <a:t>Summer/Fall 2015: very first organization of the proposal:</a:t>
            </a:r>
          </a:p>
          <a:p>
            <a:pPr marL="914400" lvl="1" indent="-457200" algn="l"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C00000"/>
                </a:solidFill>
              </a:rPr>
              <a:t>Definition of proposal scope and topics</a:t>
            </a:r>
          </a:p>
          <a:p>
            <a:pPr marL="914400" lvl="1" indent="-457200" algn="l"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C00000"/>
                </a:solidFill>
              </a:rPr>
              <a:t>Nomination of coordinator and WP leaders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</a:rPr>
              <a:t>to build the proposal</a:t>
            </a:r>
          </a:p>
        </p:txBody>
      </p:sp>
    </p:spTree>
    <p:extLst>
      <p:ext uri="{BB962C8B-B14F-4D97-AF65-F5344CB8AC3E}">
        <p14:creationId xmlns:p14="http://schemas.microsoft.com/office/powerpoint/2010/main" val="3057745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404981"/>
              </p:ext>
            </p:extLst>
          </p:nvPr>
        </p:nvGraphicFramePr>
        <p:xfrm>
          <a:off x="179512" y="1994996"/>
          <a:ext cx="8640960" cy="115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8212"/>
                <a:gridCol w="1152128"/>
                <a:gridCol w="2700300"/>
                <a:gridCol w="288032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noProof="0" dirty="0" smtClean="0">
                          <a:solidFill>
                            <a:schemeClr val="tx1"/>
                          </a:solidFill>
                        </a:rPr>
                        <a:t>Calls id.</a:t>
                      </a:r>
                      <a:endParaRPr lang="en-US" sz="2400" noProof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noProof="0" dirty="0" smtClean="0">
                          <a:solidFill>
                            <a:schemeClr val="tx1"/>
                          </a:solidFill>
                        </a:rPr>
                        <a:t>M€</a:t>
                      </a:r>
                      <a:endParaRPr lang="en-US" sz="2400" noProof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noProof="0" dirty="0" smtClean="0">
                          <a:solidFill>
                            <a:schemeClr val="tx1"/>
                          </a:solidFill>
                        </a:rPr>
                        <a:t>Type</a:t>
                      </a:r>
                      <a:endParaRPr lang="en-US" sz="2400" noProof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noProof="0" dirty="0" smtClean="0">
                          <a:solidFill>
                            <a:schemeClr val="tx1"/>
                          </a:solidFill>
                        </a:rPr>
                        <a:t>Deadline</a:t>
                      </a:r>
                      <a:endParaRPr lang="en-US" sz="2400" noProof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66FFFF"/>
                    </a:solidFill>
                  </a:tcPr>
                </a:tc>
              </a:tr>
              <a:tr h="655320">
                <a:tc>
                  <a:txBody>
                    <a:bodyPr/>
                    <a:lstStyle/>
                    <a:p>
                      <a:r>
                        <a:rPr lang="en-US" sz="2000" b="1" noProof="0" dirty="0" smtClean="0">
                          <a:solidFill>
                            <a:schemeClr val="tx1"/>
                          </a:solidFill>
                        </a:rPr>
                        <a:t>FETOPEN</a:t>
                      </a:r>
                      <a:endParaRPr lang="en-US" sz="2000" b="1" noProof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noProof="0" dirty="0" smtClean="0">
                          <a:solidFill>
                            <a:schemeClr val="tx1"/>
                          </a:solidFill>
                        </a:rPr>
                        <a:t>160</a:t>
                      </a:r>
                      <a:endParaRPr lang="en-US" sz="2000" b="1" noProof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noProof="0" dirty="0" smtClean="0">
                          <a:solidFill>
                            <a:schemeClr val="tx1"/>
                          </a:solidFill>
                        </a:rPr>
                        <a:t>Novel Ideas for Radically New Tech.</a:t>
                      </a:r>
                      <a:endParaRPr lang="en-US" sz="2000" b="1" noProof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noProof="0" dirty="0" smtClean="0">
                          <a:solidFill>
                            <a:srgbClr val="FF0000"/>
                          </a:solidFill>
                        </a:rPr>
                        <a:t>30/09/2014,</a:t>
                      </a:r>
                      <a:r>
                        <a:rPr lang="en-US" sz="2000" b="1" baseline="0" noProof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000" b="1" noProof="0" dirty="0" smtClean="0">
                          <a:solidFill>
                            <a:srgbClr val="FF0000"/>
                          </a:solidFill>
                        </a:rPr>
                        <a:t>31/03/2015,</a:t>
                      </a:r>
                      <a:r>
                        <a:rPr lang="en-US" sz="2000" b="1" baseline="0" noProof="0" dirty="0" smtClean="0">
                          <a:solidFill>
                            <a:srgbClr val="FF0000"/>
                          </a:solidFill>
                        </a:rPr>
                        <a:t> 29/09/2015 </a:t>
                      </a:r>
                      <a:endParaRPr lang="en-US" sz="2000" b="1" noProof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66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2617918"/>
              </p:ext>
            </p:extLst>
          </p:nvPr>
        </p:nvGraphicFramePr>
        <p:xfrm>
          <a:off x="142535" y="3273348"/>
          <a:ext cx="8928484" cy="112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7237"/>
                <a:gridCol w="1512168"/>
                <a:gridCol w="1620180"/>
                <a:gridCol w="341889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chemeClr val="tx1"/>
                          </a:solidFill>
                        </a:rPr>
                        <a:t>Calls</a:t>
                      </a:r>
                      <a:endParaRPr lang="fr-FR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rgbClr val="FF0000"/>
                          </a:solidFill>
                        </a:rPr>
                        <a:t>2014 (M€)</a:t>
                      </a:r>
                      <a:endParaRPr lang="fr-FR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>
                          <a:solidFill>
                            <a:schemeClr val="tx1"/>
                          </a:solidFill>
                        </a:rPr>
                        <a:t>2015 (M€)</a:t>
                      </a:r>
                    </a:p>
                  </a:txBody>
                  <a:tcP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chemeClr val="tx1"/>
                          </a:solidFill>
                        </a:rPr>
                        <a:t>« Max. »</a:t>
                      </a:r>
                      <a:r>
                        <a:rPr lang="fr-FR" sz="2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sz="2400" dirty="0" smtClean="0">
                          <a:solidFill>
                            <a:schemeClr val="tx1"/>
                          </a:solidFill>
                        </a:rPr>
                        <a:t>EC </a:t>
                      </a:r>
                      <a:r>
                        <a:rPr lang="fr-FR" sz="2400" dirty="0" err="1" smtClean="0">
                          <a:solidFill>
                            <a:schemeClr val="tx1"/>
                          </a:solidFill>
                        </a:rPr>
                        <a:t>contr</a:t>
                      </a:r>
                      <a:r>
                        <a:rPr lang="fr-FR" sz="24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fr-FR" sz="2400" baseline="0" dirty="0" smtClean="0">
                          <a:solidFill>
                            <a:schemeClr val="tx1"/>
                          </a:solidFill>
                        </a:rPr>
                        <a:t> (M€)</a:t>
                      </a:r>
                      <a:endParaRPr lang="fr-FR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66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2000" b="1" dirty="0" smtClean="0">
                          <a:solidFill>
                            <a:schemeClr val="tx1"/>
                          </a:solidFill>
                        </a:rPr>
                        <a:t>FETOPEN-1  (</a:t>
                      </a:r>
                      <a:r>
                        <a:rPr lang="fr-FR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Open </a:t>
                      </a:r>
                      <a:r>
                        <a:rPr lang="fr-FR" sz="18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research</a:t>
                      </a:r>
                      <a:r>
                        <a:rPr lang="fr-FR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projects</a:t>
                      </a:r>
                      <a:r>
                        <a:rPr lang="fr-FR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)</a:t>
                      </a:r>
                      <a:endParaRPr lang="fr-FR" sz="2000" b="1" dirty="0"/>
                    </a:p>
                  </a:txBody>
                  <a:tcP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>
                          <a:solidFill>
                            <a:srgbClr val="FF0000"/>
                          </a:solidFill>
                        </a:rPr>
                        <a:t>77</a:t>
                      </a:r>
                      <a:endParaRPr lang="fr-FR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>
                          <a:solidFill>
                            <a:schemeClr val="tx1"/>
                          </a:solidFill>
                        </a:rPr>
                        <a:t>37+40</a:t>
                      </a:r>
                      <a:endParaRPr lang="fr-FR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fr-FR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66FFFF"/>
                    </a:solidFill>
                  </a:tcPr>
                </a:tc>
              </a:tr>
            </a:tbl>
          </a:graphicData>
        </a:graphic>
      </p:graphicFrame>
      <p:sp>
        <p:nvSpPr>
          <p:cNvPr id="10" name="Text Box 24"/>
          <p:cNvSpPr txBox="1">
            <a:spLocks noChangeArrowheads="1"/>
          </p:cNvSpPr>
          <p:nvPr/>
        </p:nvSpPr>
        <p:spPr bwMode="auto">
          <a:xfrm>
            <a:off x="2375756" y="-27384"/>
            <a:ext cx="4644515" cy="584775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Horizon 2020: FET calls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763688" y="557391"/>
            <a:ext cx="60846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Future and Emerging Technologies</a:t>
            </a:r>
            <a:endParaRPr lang="fr-FR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79512" y="2500424"/>
            <a:ext cx="8640960" cy="64807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107504" y="3732455"/>
            <a:ext cx="8964023" cy="64807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50469" y="4810216"/>
            <a:ext cx="17748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chemeClr val="bg1"/>
                </a:solidFill>
              </a:rPr>
              <a:t>Key </a:t>
            </a:r>
            <a:r>
              <a:rPr lang="fr-FR" sz="2400" b="1" dirty="0" err="1" smtClean="0">
                <a:solidFill>
                  <a:schemeClr val="bg1"/>
                </a:solidFill>
              </a:rPr>
              <a:t>words</a:t>
            </a:r>
            <a:r>
              <a:rPr lang="fr-FR" sz="2400" b="1" dirty="0" smtClean="0">
                <a:solidFill>
                  <a:schemeClr val="bg1"/>
                </a:solidFill>
              </a:rPr>
              <a:t>: 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18" name="ZoneTexte 17">
            <a:hlinkClick r:id="rId3" action="ppaction://hlinksldjump"/>
          </p:cNvPr>
          <p:cNvSpPr txBox="1"/>
          <p:nvPr/>
        </p:nvSpPr>
        <p:spPr>
          <a:xfrm>
            <a:off x="1778661" y="4856382"/>
            <a:ext cx="7132462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 smtClean="0"/>
              <a:t>Long-term vision, Breakthrough S&amp;T target, Foundational, Novelty , High-risk, Interdisciplinary</a:t>
            </a:r>
            <a:endParaRPr lang="en-US" sz="2400" b="1" dirty="0"/>
          </a:p>
        </p:txBody>
      </p:sp>
      <p:sp>
        <p:nvSpPr>
          <p:cNvPr id="11" name="ZoneTexte 10">
            <a:hlinkClick r:id="rId3" action="ppaction://hlinksldjump"/>
          </p:cNvPr>
          <p:cNvSpPr txBox="1"/>
          <p:nvPr/>
        </p:nvSpPr>
        <p:spPr>
          <a:xfrm>
            <a:off x="924376" y="1014678"/>
            <a:ext cx="7132462" cy="461665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l"/>
            <a:r>
              <a:rPr lang="fr-FR" sz="2400" b="1" dirty="0" smtClean="0"/>
              <a:t>New </a:t>
            </a:r>
            <a:r>
              <a:rPr lang="fr-FR" sz="2400" b="1" dirty="0" err="1" smtClean="0"/>
              <a:t>opportunity</a:t>
            </a:r>
            <a:r>
              <a:rPr lang="fr-FR" sz="2400" b="1" dirty="0" smtClean="0"/>
              <a:t> (</a:t>
            </a:r>
            <a:r>
              <a:rPr lang="fr-FR" sz="2400" b="1" dirty="0" err="1" smtClean="0"/>
              <a:t>existed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only</a:t>
            </a:r>
            <a:r>
              <a:rPr lang="fr-FR" sz="2400" b="1" dirty="0" smtClean="0"/>
              <a:t> for IT in FP6-7)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1399159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04775" y="0"/>
            <a:ext cx="8486490" cy="461665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b="1" dirty="0" smtClean="0">
                <a:solidFill>
                  <a:schemeClr val="bg1"/>
                </a:solidFill>
              </a:rPr>
              <a:t>Accelerator </a:t>
            </a:r>
            <a:r>
              <a:rPr lang="en-US" sz="2400" b="1" dirty="0">
                <a:solidFill>
                  <a:schemeClr val="bg1"/>
                </a:solidFill>
              </a:rPr>
              <a:t>R&amp;D in Europe (History and </a:t>
            </a:r>
            <a:r>
              <a:rPr lang="en-US" sz="2400" b="1" dirty="0" smtClean="0">
                <a:solidFill>
                  <a:schemeClr val="bg1"/>
                </a:solidFill>
              </a:rPr>
              <a:t>today’s Organization)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6" name="Picture 2" descr="Acronym-and-logo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3508" y="692696"/>
            <a:ext cx="2916237" cy="1952625"/>
          </a:xfrm>
          <a:prstGeom prst="rect">
            <a:avLst/>
          </a:prstGeom>
          <a:noFill/>
        </p:spPr>
      </p:pic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0" y="3378475"/>
            <a:ext cx="9144000" cy="224676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GB" sz="1400" dirty="0">
                <a:cs typeface="Times New Roman" pitchFamily="18" charset="0"/>
              </a:rPr>
              <a:t> </a:t>
            </a:r>
            <a:r>
              <a:rPr lang="en-US" b="1" dirty="0" smtClean="0">
                <a:cs typeface="Times New Roman" pitchFamily="18" charset="0"/>
              </a:rPr>
              <a:t>ESGARD mandate: </a:t>
            </a:r>
            <a:r>
              <a:rPr lang="en-US" b="1" u="sng" dirty="0" smtClean="0">
                <a:solidFill>
                  <a:schemeClr val="hlink"/>
                </a:solidFill>
                <a:cs typeface="Times New Roman" pitchFamily="18" charset="0"/>
              </a:rPr>
              <a:t>develop and implement a Strategy </a:t>
            </a:r>
            <a:r>
              <a:rPr lang="en-US" b="1" u="sng" dirty="0" smtClean="0">
                <a:solidFill>
                  <a:srgbClr val="FF0000"/>
                </a:solidFill>
                <a:cs typeface="Times New Roman" pitchFamily="18" charset="0"/>
                <a:hlinkClick r:id="rId5" action="ppaction://hlinksldjump"/>
              </a:rPr>
              <a:t>to optimize and enhance the outcome of the Research and Technical Development in the field of accelerator physics in Europe</a:t>
            </a:r>
            <a:r>
              <a:rPr lang="en-US" b="1" dirty="0" smtClean="0">
                <a:cs typeface="Times New Roman" pitchFamily="18" charset="0"/>
                <a:hlinkClick r:id="rId5" action="ppaction://hlinksldjump"/>
              </a:rPr>
              <a:t> </a:t>
            </a:r>
            <a:r>
              <a:rPr lang="en-US" b="1" dirty="0">
                <a:cs typeface="Times New Roman" pitchFamily="18" charset="0"/>
              </a:rPr>
              <a:t>by</a:t>
            </a:r>
          </a:p>
          <a:p>
            <a:pPr algn="l"/>
            <a:r>
              <a:rPr lang="en-US" b="1" dirty="0">
                <a:latin typeface="Wingdings" pitchFamily="2" charset="2"/>
                <a:cs typeface="Times New Roman" pitchFamily="18" charset="0"/>
              </a:rPr>
              <a:t>q</a:t>
            </a:r>
            <a:r>
              <a:rPr lang="en-US" b="1" dirty="0">
                <a:cs typeface="Times New Roman" pitchFamily="18" charset="0"/>
              </a:rPr>
              <a:t>       </a:t>
            </a:r>
            <a:r>
              <a:rPr lang="en-US" sz="1800" b="1" i="1" dirty="0">
                <a:cs typeface="Times New Roman" pitchFamily="18" charset="0"/>
              </a:rPr>
              <a:t>promoting mutual coordination and facilitating the pooling of European resources</a:t>
            </a:r>
          </a:p>
          <a:p>
            <a:pPr algn="l"/>
            <a:r>
              <a:rPr lang="en-US" b="1" dirty="0">
                <a:latin typeface="Wingdings" pitchFamily="2" charset="2"/>
                <a:cs typeface="Times New Roman" pitchFamily="18" charset="0"/>
              </a:rPr>
              <a:t>q</a:t>
            </a:r>
            <a:r>
              <a:rPr lang="en-US" b="1" dirty="0">
                <a:cs typeface="Times New Roman" pitchFamily="18" charset="0"/>
              </a:rPr>
              <a:t>       </a:t>
            </a:r>
            <a:r>
              <a:rPr lang="en-US" sz="1800" b="1" i="1" dirty="0">
                <a:cs typeface="Times New Roman" pitchFamily="18" charset="0"/>
              </a:rPr>
              <a:t>promoting a coherent and coordinated utilization and development of infrastructures</a:t>
            </a:r>
          </a:p>
          <a:p>
            <a:pPr algn="l"/>
            <a:r>
              <a:rPr lang="en-US" b="1" dirty="0">
                <a:latin typeface="Wingdings" pitchFamily="2" charset="2"/>
                <a:cs typeface="Times New Roman" pitchFamily="18" charset="0"/>
              </a:rPr>
              <a:t>q</a:t>
            </a:r>
            <a:r>
              <a:rPr lang="en-US" b="1" dirty="0">
                <a:cs typeface="Times New Roman" pitchFamily="18" charset="0"/>
              </a:rPr>
              <a:t>       </a:t>
            </a:r>
            <a:r>
              <a:rPr lang="en-US" sz="1800" b="1" i="1" dirty="0">
                <a:cs typeface="Times New Roman" pitchFamily="18" charset="0"/>
              </a:rPr>
              <a:t>promoting inter-disciplinary collaboration including industry</a:t>
            </a:r>
          </a:p>
          <a:p>
            <a:pPr algn="l"/>
            <a:r>
              <a:rPr lang="en-US" b="1" i="1" dirty="0">
                <a:cs typeface="Times New Roman" pitchFamily="18" charset="0"/>
              </a:rPr>
              <a:t> </a:t>
            </a:r>
            <a:endParaRPr lang="fr-FR" dirty="0"/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148270" y="2699296"/>
            <a:ext cx="2911475" cy="406400"/>
          </a:xfrm>
          <a:prstGeom prst="rect">
            <a:avLst/>
          </a:prstGeom>
          <a:gradFill rotWithShape="1">
            <a:gsLst>
              <a:gs pos="0">
                <a:schemeClr val="accent2">
                  <a:alpha val="75999"/>
                </a:schemeClr>
              </a:gs>
              <a:gs pos="100000">
                <a:schemeClr val="accent2">
                  <a:gamma/>
                  <a:shade val="46275"/>
                  <a:invGamma/>
                  <a:alpha val="75000"/>
                </a:schemeClr>
              </a:gs>
            </a:gsLst>
            <a:lin ang="5400000" scaled="1"/>
          </a:gra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hlinkClick r:id="rId6"/>
              </a:rPr>
              <a:t>http://esgard.lal.in2p3.fr</a:t>
            </a:r>
            <a:r>
              <a:rPr lang="en-US">
                <a:hlinkClick r:id="rId6"/>
              </a:rPr>
              <a:t> </a:t>
            </a:r>
            <a:endParaRPr lang="fr-FR"/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3131840" y="992277"/>
            <a:ext cx="5904657" cy="1633397"/>
          </a:xfrm>
          <a:prstGeom prst="rect">
            <a:avLst/>
          </a:prstGeom>
          <a:solidFill>
            <a:schemeClr val="accent1">
              <a:alpha val="67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l"/>
            <a:r>
              <a:rPr lang="en-US" dirty="0"/>
              <a:t>R. </a:t>
            </a:r>
            <a:r>
              <a:rPr lang="en-US" dirty="0" err="1"/>
              <a:t>Aleksan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CEA,Chair</a:t>
            </a:r>
            <a:r>
              <a:rPr lang="en-US" dirty="0"/>
              <a:t>), M. Cerrada (CIEMAT</a:t>
            </a:r>
            <a:r>
              <a:rPr lang="en-US" dirty="0" smtClean="0"/>
              <a:t>),</a:t>
            </a:r>
            <a:endParaRPr lang="en-US" dirty="0"/>
          </a:p>
          <a:p>
            <a:pPr algn="l"/>
            <a:r>
              <a:rPr lang="en-US" dirty="0"/>
              <a:t>R. Edgecock </a:t>
            </a:r>
            <a:r>
              <a:rPr lang="en-US" dirty="0" smtClean="0"/>
              <a:t>(STFC), E. Elsen (DESY) ,</a:t>
            </a:r>
            <a:endParaRPr lang="en-US" dirty="0"/>
          </a:p>
          <a:p>
            <a:pPr algn="l"/>
            <a:r>
              <a:rPr lang="en-US" dirty="0" smtClean="0"/>
              <a:t>S. </a:t>
            </a:r>
            <a:r>
              <a:rPr lang="en-US" dirty="0" err="1" smtClean="0"/>
              <a:t>Guiducci</a:t>
            </a:r>
            <a:r>
              <a:rPr lang="en-US" dirty="0" smtClean="0"/>
              <a:t> (INFN), M. </a:t>
            </a:r>
            <a:r>
              <a:rPr lang="en-US" dirty="0" err="1" smtClean="0"/>
              <a:t>Jezabek</a:t>
            </a:r>
            <a:r>
              <a:rPr lang="en-US" dirty="0" smtClean="0"/>
              <a:t> (IFJ)*, O. </a:t>
            </a:r>
            <a:r>
              <a:rPr lang="en-US" dirty="0" err="1" smtClean="0"/>
              <a:t>Kester</a:t>
            </a:r>
            <a:r>
              <a:rPr lang="en-US" dirty="0"/>
              <a:t> </a:t>
            </a:r>
            <a:r>
              <a:rPr lang="en-US" dirty="0" smtClean="0"/>
              <a:t>(GSI), B</a:t>
            </a:r>
            <a:r>
              <a:rPr lang="en-US" dirty="0"/>
              <a:t>. </a:t>
            </a:r>
            <a:r>
              <a:rPr lang="en-US" dirty="0" err="1"/>
              <a:t>Launé</a:t>
            </a:r>
            <a:r>
              <a:rPr lang="en-US" dirty="0"/>
              <a:t> (CNRS/IN2P3</a:t>
            </a:r>
            <a:r>
              <a:rPr lang="en-US" dirty="0" smtClean="0"/>
              <a:t>), K. </a:t>
            </a:r>
            <a:r>
              <a:rPr lang="en-US" dirty="0" err="1" smtClean="0"/>
              <a:t>Osterberg</a:t>
            </a:r>
            <a:r>
              <a:rPr lang="en-US" dirty="0" smtClean="0"/>
              <a:t> (HU)**, L</a:t>
            </a:r>
            <a:r>
              <a:rPr lang="en-US" dirty="0"/>
              <a:t>. </a:t>
            </a:r>
            <a:r>
              <a:rPr lang="en-US" dirty="0" err="1"/>
              <a:t>Rivkin</a:t>
            </a:r>
            <a:r>
              <a:rPr lang="en-US" dirty="0"/>
              <a:t> (PSI</a:t>
            </a:r>
            <a:r>
              <a:rPr lang="en-US" dirty="0" smtClean="0"/>
              <a:t>), M. </a:t>
            </a:r>
            <a:r>
              <a:rPr lang="en-US" dirty="0" err="1" smtClean="0"/>
              <a:t>Vretenar</a:t>
            </a:r>
            <a:r>
              <a:rPr lang="en-US" dirty="0" smtClean="0"/>
              <a:t> (</a:t>
            </a:r>
            <a:r>
              <a:rPr lang="en-US" dirty="0" err="1" smtClean="0"/>
              <a:t>CERN,secretary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48269" y="5769260"/>
            <a:ext cx="8888227" cy="1015663"/>
          </a:xfrm>
          <a:prstGeom prst="rect">
            <a:avLst/>
          </a:prstGeom>
          <a:solidFill>
            <a:srgbClr val="CCFFFF"/>
          </a:solidFill>
        </p:spPr>
        <p:txBody>
          <a:bodyPr wrap="square">
            <a:spAutoFit/>
          </a:bodyPr>
          <a:lstStyle/>
          <a:p>
            <a:pPr algn="just"/>
            <a:r>
              <a:rPr lang="en-US" b="1" dirty="0" smtClean="0">
                <a:cs typeface="Times New Roman" pitchFamily="18" charset="0"/>
              </a:rPr>
              <a:t>This developed strategy led to the preparation and  implementation of a coherent set of  collaborative projects using the incentive funding EC Framework </a:t>
            </a:r>
            <a:r>
              <a:rPr lang="en-US" b="1" dirty="0" err="1" smtClean="0">
                <a:cs typeface="Times New Roman" pitchFamily="18" charset="0"/>
              </a:rPr>
              <a:t>Programme</a:t>
            </a:r>
            <a:r>
              <a:rPr lang="en-US" b="1" dirty="0" smtClean="0">
                <a:cs typeface="Times New Roman" pitchFamily="18" charset="0"/>
              </a:rPr>
              <a:t>.</a:t>
            </a:r>
            <a:endParaRPr lang="fr-FR" b="1" dirty="0"/>
          </a:p>
        </p:txBody>
      </p:sp>
      <p:sp>
        <p:nvSpPr>
          <p:cNvPr id="2" name="ZoneTexte 1"/>
          <p:cNvSpPr txBox="1"/>
          <p:nvPr/>
        </p:nvSpPr>
        <p:spPr>
          <a:xfrm>
            <a:off x="3359728" y="2664205"/>
            <a:ext cx="437760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fr-FR" sz="1600" b="1" dirty="0" smtClean="0"/>
              <a:t>* </a:t>
            </a:r>
            <a:r>
              <a:rPr lang="fr-FR" sz="1600" b="1" dirty="0" err="1" smtClean="0"/>
              <a:t>Representing</a:t>
            </a:r>
            <a:r>
              <a:rPr lang="fr-FR" sz="1600" b="1" dirty="0" smtClean="0"/>
              <a:t> consortium of </a:t>
            </a:r>
            <a:r>
              <a:rPr lang="fr-FR" sz="1600" b="1" dirty="0" err="1" smtClean="0"/>
              <a:t>Polish</a:t>
            </a:r>
            <a:r>
              <a:rPr lang="fr-FR" sz="1600" b="1" dirty="0" smtClean="0"/>
              <a:t> institutes</a:t>
            </a:r>
          </a:p>
          <a:p>
            <a:pPr algn="l"/>
            <a:r>
              <a:rPr lang="fr-FR" sz="1600" b="1" dirty="0" smtClean="0"/>
              <a:t>** </a:t>
            </a:r>
            <a:r>
              <a:rPr lang="fr-FR" sz="1600" b="1" dirty="0" err="1" smtClean="0"/>
              <a:t>Representing</a:t>
            </a:r>
            <a:r>
              <a:rPr lang="fr-FR" sz="1600" b="1" dirty="0" smtClean="0"/>
              <a:t> consortium of </a:t>
            </a:r>
            <a:r>
              <a:rPr lang="fr-FR" sz="1600" b="1" dirty="0" err="1" smtClean="0"/>
              <a:t>Nordic</a:t>
            </a:r>
            <a:r>
              <a:rPr lang="fr-FR" sz="1600" b="1" dirty="0" smtClean="0"/>
              <a:t> institutes</a:t>
            </a:r>
            <a:endParaRPr lang="fr-FR" sz="1600" b="1" dirty="0"/>
          </a:p>
        </p:txBody>
      </p:sp>
      <p:sp>
        <p:nvSpPr>
          <p:cNvPr id="3" name="ZoneTexte 2"/>
          <p:cNvSpPr txBox="1"/>
          <p:nvPr/>
        </p:nvSpPr>
        <p:spPr>
          <a:xfrm>
            <a:off x="3151790" y="503384"/>
            <a:ext cx="5444760" cy="369332"/>
          </a:xfrm>
          <a:prstGeom prst="rect">
            <a:avLst/>
          </a:prstGeom>
          <a:solidFill>
            <a:srgbClr val="CCFFFF"/>
          </a:solidFill>
        </p:spPr>
        <p:txBody>
          <a:bodyPr wrap="none" rtlCol="0">
            <a:spAutoFit/>
          </a:bodyPr>
          <a:lstStyle/>
          <a:p>
            <a:pPr algn="just"/>
            <a:r>
              <a:rPr lang="fr-FR" sz="1800" b="1" dirty="0" err="1" smtClean="0"/>
              <a:t>Established</a:t>
            </a:r>
            <a:r>
              <a:rPr lang="fr-FR" sz="1800" b="1" dirty="0" smtClean="0"/>
              <a:t> in 2002 </a:t>
            </a:r>
            <a:r>
              <a:rPr lang="fr-FR" sz="1800" b="1" dirty="0" err="1" smtClean="0"/>
              <a:t>from</a:t>
            </a:r>
            <a:r>
              <a:rPr lang="fr-FR" sz="1800" b="1" dirty="0" smtClean="0"/>
              <a:t> the initiative of </a:t>
            </a:r>
            <a:r>
              <a:rPr lang="fr-FR" sz="1800" b="1" dirty="0" err="1" smtClean="0"/>
              <a:t>several</a:t>
            </a:r>
            <a:r>
              <a:rPr lang="fr-FR" sz="1800" b="1" dirty="0" smtClean="0"/>
              <a:t> </a:t>
            </a:r>
            <a:r>
              <a:rPr lang="fr-FR" sz="1800" b="1" dirty="0" err="1" smtClean="0"/>
              <a:t>labs</a:t>
            </a:r>
            <a:r>
              <a:rPr lang="fr-FR" sz="1800" b="1" dirty="0" smtClean="0"/>
              <a:t>.</a:t>
            </a:r>
            <a:endParaRPr lang="fr-FR" sz="1800" b="1" dirty="0"/>
          </a:p>
        </p:txBody>
      </p:sp>
      <p:sp>
        <p:nvSpPr>
          <p:cNvPr id="4" name="ZoneTexte 3"/>
          <p:cNvSpPr txBox="1"/>
          <p:nvPr/>
        </p:nvSpPr>
        <p:spPr>
          <a:xfrm rot="20826545">
            <a:off x="1527559" y="4345171"/>
            <a:ext cx="6500580" cy="707886"/>
          </a:xfrm>
          <a:prstGeom prst="rect">
            <a:avLst/>
          </a:prstGeom>
          <a:solidFill>
            <a:srgbClr val="FFC000">
              <a:alpha val="84000"/>
            </a:srgbClr>
          </a:solidFill>
        </p:spPr>
        <p:txBody>
          <a:bodyPr wrap="square" rtlCol="0">
            <a:spAutoFit/>
          </a:bodyPr>
          <a:lstStyle/>
          <a:p>
            <a:r>
              <a:rPr lang="fr-FR" b="1" dirty="0" err="1" smtClean="0"/>
              <a:t>Needless</a:t>
            </a:r>
            <a:r>
              <a:rPr lang="fr-FR" b="1" dirty="0" smtClean="0"/>
              <a:t> to </a:t>
            </a:r>
            <a:r>
              <a:rPr lang="fr-FR" b="1" dirty="0" err="1" smtClean="0"/>
              <a:t>say</a:t>
            </a:r>
            <a:r>
              <a:rPr lang="fr-FR" b="1" dirty="0" smtClean="0"/>
              <a:t>, </a:t>
            </a:r>
            <a:r>
              <a:rPr lang="fr-FR" b="1" dirty="0" err="1" smtClean="0"/>
              <a:t>this</a:t>
            </a:r>
            <a:r>
              <a:rPr lang="fr-FR" b="1" dirty="0" smtClean="0"/>
              <a:t> </a:t>
            </a:r>
            <a:r>
              <a:rPr lang="fr-FR" b="1" dirty="0" err="1" smtClean="0"/>
              <a:t>includes</a:t>
            </a:r>
            <a:r>
              <a:rPr lang="fr-FR" b="1" dirty="0" smtClean="0"/>
              <a:t> </a:t>
            </a:r>
            <a:r>
              <a:rPr lang="fr-FR" b="1" dirty="0" err="1" smtClean="0"/>
              <a:t>universities</a:t>
            </a:r>
            <a:r>
              <a:rPr lang="fr-FR" b="1" dirty="0" smtClean="0"/>
              <a:t>, </a:t>
            </a:r>
            <a:r>
              <a:rPr lang="fr-FR" b="1" dirty="0" err="1" smtClean="0"/>
              <a:t>which</a:t>
            </a:r>
            <a:r>
              <a:rPr lang="fr-FR" b="1" dirty="0" smtClean="0"/>
              <a:t> </a:t>
            </a:r>
            <a:r>
              <a:rPr lang="fr-FR" b="1" dirty="0" err="1" smtClean="0"/>
              <a:t>represent</a:t>
            </a:r>
            <a:r>
              <a:rPr lang="fr-FR" b="1" dirty="0" smtClean="0"/>
              <a:t> a </a:t>
            </a:r>
            <a:r>
              <a:rPr lang="fr-FR" b="1" dirty="0" err="1" smtClean="0"/>
              <a:t>significant</a:t>
            </a:r>
            <a:r>
              <a:rPr lang="fr-FR" b="1" dirty="0" smtClean="0"/>
              <a:t> fraction of the </a:t>
            </a:r>
            <a:r>
              <a:rPr lang="fr-FR" b="1" dirty="0" err="1" smtClean="0"/>
              <a:t>resources</a:t>
            </a:r>
            <a:r>
              <a:rPr lang="fr-FR" b="1" dirty="0" smtClean="0"/>
              <a:t> (</a:t>
            </a:r>
            <a:r>
              <a:rPr lang="fr-FR" b="1" dirty="0" err="1" smtClean="0"/>
              <a:t>see</a:t>
            </a:r>
            <a:r>
              <a:rPr lang="fr-FR" b="1" dirty="0" smtClean="0"/>
              <a:t> </a:t>
            </a:r>
            <a:r>
              <a:rPr lang="fr-FR" b="1" dirty="0" err="1" smtClean="0"/>
              <a:t>later</a:t>
            </a:r>
            <a:r>
              <a:rPr lang="fr-FR" b="1" dirty="0" smtClean="0"/>
              <a:t>)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736163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24"/>
          <p:cNvSpPr txBox="1">
            <a:spLocks noChangeArrowheads="1"/>
          </p:cNvSpPr>
          <p:nvPr/>
        </p:nvSpPr>
        <p:spPr bwMode="auto">
          <a:xfrm>
            <a:off x="2075299" y="108286"/>
            <a:ext cx="5124993" cy="523220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>
            <a:spAutoFit/>
          </a:bodyPr>
          <a:lstStyle/>
          <a:p>
            <a:pPr algn="l"/>
            <a:r>
              <a:rPr lang="en-US" sz="28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Horizon 2020 </a:t>
            </a:r>
            <a:r>
              <a:rPr lang="en-US" sz="28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Projects for FET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 Box 24"/>
          <p:cNvSpPr txBox="1">
            <a:spLocks noChangeArrowheads="1"/>
          </p:cNvSpPr>
          <p:nvPr/>
        </p:nvSpPr>
        <p:spPr bwMode="auto">
          <a:xfrm>
            <a:off x="1145657" y="960967"/>
            <a:ext cx="2411494" cy="400110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>
            <a:spAutoFit/>
          </a:bodyPr>
          <a:lstStyle/>
          <a:p>
            <a:pPr algn="l"/>
            <a:r>
              <a:rPr lang="en-US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Plasma Acceleration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Étoile à 4 branches 16"/>
          <p:cNvSpPr/>
          <p:nvPr/>
        </p:nvSpPr>
        <p:spPr bwMode="auto">
          <a:xfrm>
            <a:off x="482028" y="800982"/>
            <a:ext cx="432048" cy="720080"/>
          </a:xfrm>
          <a:prstGeom prst="star4">
            <a:avLst/>
          </a:prstGeom>
          <a:solidFill>
            <a:srgbClr val="CCFFFF"/>
          </a:solidFill>
          <a:ln w="9525" cap="flat" cmpd="sng" algn="ctr">
            <a:solidFill>
              <a:srgbClr val="66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" name="Text Box 24"/>
          <p:cNvSpPr txBox="1">
            <a:spLocks noChangeArrowheads="1"/>
          </p:cNvSpPr>
          <p:nvPr/>
        </p:nvSpPr>
        <p:spPr bwMode="auto">
          <a:xfrm>
            <a:off x="1145657" y="3032956"/>
            <a:ext cx="7445051" cy="400110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>
            <a:spAutoFit/>
          </a:bodyPr>
          <a:lstStyle/>
          <a:p>
            <a:pPr algn="l"/>
            <a:r>
              <a:rPr lang="en-US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Proposer labs  </a:t>
            </a:r>
            <a:r>
              <a:rPr lang="en-US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ingdings 3" panose="05040102010807070707" pitchFamily="18" charset="2"/>
              </a:rPr>
              <a:t>a</a:t>
            </a:r>
            <a:r>
              <a:rPr lang="en-US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>
                <a:solidFill>
                  <a:schemeClr val="hlink"/>
                </a:solidFill>
              </a:rPr>
              <a:t>UK </a:t>
            </a:r>
            <a:r>
              <a:rPr lang="en-US" b="1" dirty="0" smtClean="0">
                <a:solidFill>
                  <a:schemeClr val="hlink"/>
                </a:solidFill>
              </a:rPr>
              <a:t>(</a:t>
            </a:r>
            <a:r>
              <a:rPr lang="en-US" b="1" u="sng" dirty="0" smtClean="0">
                <a:solidFill>
                  <a:schemeClr val="hlink"/>
                </a:solidFill>
              </a:rPr>
              <a:t>JAI</a:t>
            </a:r>
            <a:r>
              <a:rPr lang="en-US" b="1" dirty="0" smtClean="0">
                <a:solidFill>
                  <a:schemeClr val="hlink"/>
                </a:solidFill>
              </a:rPr>
              <a:t>, ICL, UCL) +DE (JENA) + FR (ESRF) </a:t>
            </a:r>
            <a:endParaRPr lang="en-US" b="1" dirty="0" smtClean="0">
              <a:solidFill>
                <a:schemeClr val="hlink"/>
              </a:solidFill>
              <a:latin typeface="+mj-lt"/>
            </a:endParaRPr>
          </a:p>
        </p:txBody>
      </p:sp>
      <p:sp>
        <p:nvSpPr>
          <p:cNvPr id="20" name="Text Box 24"/>
          <p:cNvSpPr txBox="1">
            <a:spLocks noChangeArrowheads="1"/>
          </p:cNvSpPr>
          <p:nvPr/>
        </p:nvSpPr>
        <p:spPr bwMode="auto">
          <a:xfrm>
            <a:off x="887360" y="1448780"/>
            <a:ext cx="7738867" cy="707886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 algn="l"/>
            <a:r>
              <a:rPr lang="en-US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Project: </a:t>
            </a:r>
            <a:r>
              <a:rPr lang="en-US" b="1" dirty="0" err="1" smtClean="0">
                <a:solidFill>
                  <a:schemeClr val="hlink"/>
                </a:solidFill>
              </a:rPr>
              <a:t>HiFLUX</a:t>
            </a:r>
            <a:r>
              <a:rPr lang="en-US" b="1" dirty="0" smtClean="0">
                <a:solidFill>
                  <a:schemeClr val="hlink"/>
                </a:solidFill>
              </a:rPr>
              <a:t>: High repetition rate Fiber Laser-Plasma accelerators for </a:t>
            </a:r>
            <a:r>
              <a:rPr lang="en-US" b="1" dirty="0" err="1" smtClean="0">
                <a:solidFill>
                  <a:schemeClr val="hlink"/>
                </a:solidFill>
              </a:rPr>
              <a:t>Ultrabright</a:t>
            </a:r>
            <a:r>
              <a:rPr lang="en-US" b="1" dirty="0" smtClean="0">
                <a:solidFill>
                  <a:schemeClr val="hlink"/>
                </a:solidFill>
              </a:rPr>
              <a:t> X-rays</a:t>
            </a:r>
            <a:endParaRPr lang="en-US" b="1" dirty="0" smtClean="0">
              <a:solidFill>
                <a:schemeClr val="hlink"/>
              </a:solidFill>
              <a:latin typeface="+mj-lt"/>
            </a:endParaRPr>
          </a:p>
        </p:txBody>
      </p:sp>
      <p:sp>
        <p:nvSpPr>
          <p:cNvPr id="21" name="Text Box 24">
            <a:hlinkClick r:id="rId3" action="ppaction://hlinkpres?slideindex=1&amp;slidetitle="/>
          </p:cNvPr>
          <p:cNvSpPr txBox="1">
            <a:spLocks noChangeArrowheads="1"/>
          </p:cNvSpPr>
          <p:nvPr/>
        </p:nvSpPr>
        <p:spPr bwMode="auto">
          <a:xfrm>
            <a:off x="1145657" y="2240868"/>
            <a:ext cx="7738867" cy="707886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 algn="l"/>
            <a:r>
              <a:rPr lang="en-US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Objective: </a:t>
            </a:r>
            <a:r>
              <a:rPr lang="en-US" b="1" dirty="0" smtClean="0">
                <a:solidFill>
                  <a:schemeClr val="hlink"/>
                </a:solidFill>
              </a:rPr>
              <a:t>Use a train of laser pulse separated by plasma period to resonantly excite </a:t>
            </a:r>
            <a:r>
              <a:rPr lang="en-US" b="1" dirty="0" err="1" smtClean="0">
                <a:solidFill>
                  <a:schemeClr val="hlink"/>
                </a:solidFill>
              </a:rPr>
              <a:t>wakefield</a:t>
            </a:r>
            <a:r>
              <a:rPr lang="en-US" b="1" dirty="0" smtClean="0">
                <a:solidFill>
                  <a:schemeClr val="hlink"/>
                </a:solidFill>
              </a:rPr>
              <a:t> </a:t>
            </a:r>
            <a:endParaRPr lang="en-US" b="1" dirty="0" smtClean="0">
              <a:solidFill>
                <a:schemeClr val="hlink"/>
              </a:solidFill>
              <a:latin typeface="+mj-lt"/>
            </a:endParaRPr>
          </a:p>
        </p:txBody>
      </p:sp>
      <p:sp>
        <p:nvSpPr>
          <p:cNvPr id="22" name="Flèche droite 21"/>
          <p:cNvSpPr/>
          <p:nvPr/>
        </p:nvSpPr>
        <p:spPr bwMode="auto">
          <a:xfrm>
            <a:off x="179512" y="1642486"/>
            <a:ext cx="573366" cy="353943"/>
          </a:xfrm>
          <a:prstGeom prst="rightArrow">
            <a:avLst/>
          </a:prstGeom>
          <a:solidFill>
            <a:srgbClr val="66FFFF">
              <a:alpha val="67000"/>
            </a:srgbClr>
          </a:solidFill>
          <a:ln w="9525" cap="flat" cmpd="sng" algn="ctr">
            <a:solidFill>
              <a:srgbClr val="FFFF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Text Box 24"/>
          <p:cNvSpPr txBox="1">
            <a:spLocks noChangeArrowheads="1"/>
          </p:cNvSpPr>
          <p:nvPr/>
        </p:nvSpPr>
        <p:spPr bwMode="auto">
          <a:xfrm>
            <a:off x="875443" y="3969060"/>
            <a:ext cx="5784789" cy="400110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>
            <a:spAutoFit/>
          </a:bodyPr>
          <a:lstStyle/>
          <a:p>
            <a:pPr algn="l"/>
            <a:r>
              <a:rPr lang="en-US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Project: </a:t>
            </a:r>
            <a:r>
              <a:rPr lang="en-US" b="1" dirty="0" smtClean="0">
                <a:solidFill>
                  <a:schemeClr val="hlink"/>
                </a:solidFill>
              </a:rPr>
              <a:t>Electron-Beam driven Plasma Acceleration</a:t>
            </a:r>
            <a:endParaRPr lang="en-US" b="1" dirty="0"/>
          </a:p>
        </p:txBody>
      </p:sp>
      <p:sp>
        <p:nvSpPr>
          <p:cNvPr id="15" name="Flèche droite 14"/>
          <p:cNvSpPr/>
          <p:nvPr/>
        </p:nvSpPr>
        <p:spPr bwMode="auto">
          <a:xfrm>
            <a:off x="164024" y="3996619"/>
            <a:ext cx="573366" cy="353943"/>
          </a:xfrm>
          <a:prstGeom prst="rightArrow">
            <a:avLst/>
          </a:prstGeom>
          <a:solidFill>
            <a:srgbClr val="66FFFF">
              <a:alpha val="67000"/>
            </a:srgbClr>
          </a:solidFill>
          <a:ln w="9525" cap="flat" cmpd="sng" algn="ctr">
            <a:solidFill>
              <a:srgbClr val="FFFF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Text Box 24">
            <a:hlinkClick r:id="rId4" action="ppaction://hlinkpres?slideindex=1&amp;slidetitle="/>
          </p:cNvPr>
          <p:cNvSpPr txBox="1">
            <a:spLocks noChangeArrowheads="1"/>
          </p:cNvSpPr>
          <p:nvPr/>
        </p:nvSpPr>
        <p:spPr bwMode="auto">
          <a:xfrm>
            <a:off x="1165318" y="4513539"/>
            <a:ext cx="7738867" cy="1015663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 algn="l"/>
            <a:r>
              <a:rPr lang="en-US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Objective: </a:t>
            </a:r>
            <a:r>
              <a:rPr lang="en-US" altLang="fr-FR" b="1" dirty="0" smtClean="0">
                <a:solidFill>
                  <a:srgbClr val="FF0000"/>
                </a:solidFill>
                <a:ea typeface="ＭＳ Ｐゴシック" pitchFamily="34" charset="-128"/>
              </a:rPr>
              <a:t>Plasma accelerator driven by single or multi-pulse electron beams for advanced light source applications (FLASH, SPARC, VELA/CLARA)</a:t>
            </a:r>
            <a:endParaRPr lang="en-US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6" name="Text Box 24"/>
          <p:cNvSpPr txBox="1">
            <a:spLocks noChangeArrowheads="1"/>
          </p:cNvSpPr>
          <p:nvPr/>
        </p:nvSpPr>
        <p:spPr bwMode="auto">
          <a:xfrm>
            <a:off x="1151620" y="5649408"/>
            <a:ext cx="7746602" cy="707886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 algn="l"/>
            <a:r>
              <a:rPr lang="en-US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Proposer labs  </a:t>
            </a:r>
            <a:r>
              <a:rPr lang="en-US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ingdings 3" panose="05040102010807070707" pitchFamily="18" charset="2"/>
              </a:rPr>
              <a:t>a</a:t>
            </a:r>
            <a:r>
              <a:rPr lang="en-US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chemeClr val="hlink"/>
                </a:solidFill>
              </a:rPr>
              <a:t>IT </a:t>
            </a:r>
            <a:r>
              <a:rPr lang="en-US" b="1" u="sng" dirty="0" smtClean="0">
                <a:solidFill>
                  <a:schemeClr val="hlink"/>
                </a:solidFill>
              </a:rPr>
              <a:t>(INFN</a:t>
            </a:r>
            <a:r>
              <a:rPr lang="en-US" b="1" dirty="0" smtClean="0">
                <a:solidFill>
                  <a:schemeClr val="hlink"/>
                </a:solidFill>
              </a:rPr>
              <a:t>, Roma </a:t>
            </a:r>
            <a:r>
              <a:rPr lang="en-US" b="1" dirty="0" err="1" smtClean="0">
                <a:solidFill>
                  <a:schemeClr val="hlink"/>
                </a:solidFill>
              </a:rPr>
              <a:t>uni</a:t>
            </a:r>
            <a:r>
              <a:rPr lang="en-US" b="1" dirty="0" smtClean="0">
                <a:solidFill>
                  <a:schemeClr val="hlink"/>
                </a:solidFill>
              </a:rPr>
              <a:t>), DE (Max Planck Inst., DESY), PT(IST), UK (STFC, Manchester, </a:t>
            </a:r>
            <a:r>
              <a:rPr lang="en-US" b="1" dirty="0" err="1" smtClean="0">
                <a:solidFill>
                  <a:schemeClr val="hlink"/>
                </a:solidFill>
              </a:rPr>
              <a:t>Strathclyde</a:t>
            </a:r>
            <a:r>
              <a:rPr lang="en-US" b="1" dirty="0" smtClean="0">
                <a:solidFill>
                  <a:schemeClr val="hlink"/>
                </a:solidFill>
              </a:rPr>
              <a:t>)</a:t>
            </a:r>
            <a:endParaRPr lang="en-US" b="1" dirty="0" smtClean="0">
              <a:solidFill>
                <a:schemeClr val="hlink"/>
              </a:solidFill>
              <a:latin typeface="+mj-lt"/>
            </a:endParaRPr>
          </a:p>
        </p:txBody>
      </p:sp>
      <p:sp>
        <p:nvSpPr>
          <p:cNvPr id="27" name="Text Box 24"/>
          <p:cNvSpPr txBox="1">
            <a:spLocks noChangeArrowheads="1"/>
          </p:cNvSpPr>
          <p:nvPr/>
        </p:nvSpPr>
        <p:spPr bwMode="auto">
          <a:xfrm>
            <a:off x="1159355" y="3496942"/>
            <a:ext cx="6130204" cy="400110"/>
          </a:xfrm>
          <a:prstGeom prst="rect">
            <a:avLst/>
          </a:prstGeom>
          <a:solidFill>
            <a:srgbClr val="FFCC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>
            <a:spAutoFit/>
          </a:bodyPr>
          <a:lstStyle/>
          <a:p>
            <a:pPr algn="l"/>
            <a:r>
              <a:rPr lang="en-US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Duration: 4 years</a:t>
            </a:r>
            <a:r>
              <a:rPr lang="en-US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r>
              <a:rPr lang="en-US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Requested EC contribution: 4.2 M€</a:t>
            </a:r>
            <a:endParaRPr lang="en-US" b="1" dirty="0" smtClean="0">
              <a:solidFill>
                <a:schemeClr val="hlink"/>
              </a:solidFill>
              <a:latin typeface="+mj-lt"/>
            </a:endParaRPr>
          </a:p>
        </p:txBody>
      </p:sp>
      <p:sp>
        <p:nvSpPr>
          <p:cNvPr id="28" name="Text Box 24"/>
          <p:cNvSpPr txBox="1">
            <a:spLocks noChangeArrowheads="1"/>
          </p:cNvSpPr>
          <p:nvPr/>
        </p:nvSpPr>
        <p:spPr bwMode="auto">
          <a:xfrm>
            <a:off x="1142788" y="6417332"/>
            <a:ext cx="6130204" cy="400110"/>
          </a:xfrm>
          <a:prstGeom prst="rect">
            <a:avLst/>
          </a:prstGeom>
          <a:solidFill>
            <a:srgbClr val="FFCC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>
            <a:spAutoFit/>
          </a:bodyPr>
          <a:lstStyle/>
          <a:p>
            <a:pPr algn="l"/>
            <a:r>
              <a:rPr lang="en-US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Duration: 4 years</a:t>
            </a:r>
            <a:r>
              <a:rPr lang="en-US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r>
              <a:rPr lang="en-US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Requested EC contribution: 3.9 M€</a:t>
            </a:r>
            <a:endParaRPr lang="en-US" b="1" dirty="0" smtClean="0">
              <a:solidFill>
                <a:schemeClr val="hlink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94250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6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1170934" y="1956048"/>
            <a:ext cx="7771913" cy="1387176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lIns="90000" tIns="46800" rIns="90000" bIns="46800">
            <a:spAutoFit/>
          </a:bodyPr>
          <a:lstStyle/>
          <a:p>
            <a:pPr algn="l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Integration of EC instruments in a single and large instrument including IA, DS, CNI-PP, NEST, MC grants </a:t>
            </a:r>
            <a:endParaRPr lang="fr-F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 Box 6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1170934" y="4749049"/>
            <a:ext cx="7766556" cy="956288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lIns="90000" tIns="46800" rIns="90000" bIns="46800">
            <a:spAutoFit/>
          </a:bodyPr>
          <a:lstStyle/>
          <a:p>
            <a:pPr algn="l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Build thrust with consortia and delegate them the organization of specific calls for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projects  </a:t>
            </a:r>
            <a:endParaRPr lang="fr-F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 Box 6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1176290" y="3563609"/>
            <a:ext cx="7608177" cy="956288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lIns="90000" tIns="46800" rIns="90000" bIns="46800">
            <a:spAutoFit/>
          </a:bodyPr>
          <a:lstStyle/>
          <a:p>
            <a:pPr algn="l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Integrate the funding of innovation and technology transfer in the instrument above</a:t>
            </a:r>
            <a:endParaRPr lang="fr-F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Étoile à 5 branches 24"/>
          <p:cNvSpPr/>
          <p:nvPr/>
        </p:nvSpPr>
        <p:spPr bwMode="auto">
          <a:xfrm>
            <a:off x="226953" y="1964680"/>
            <a:ext cx="584208" cy="584208"/>
          </a:xfrm>
          <a:prstGeom prst="star5">
            <a:avLst/>
          </a:prstGeom>
          <a:solidFill>
            <a:srgbClr val="00B0F0">
              <a:alpha val="67000"/>
            </a:srgbClr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9" name="Étoile à 5 branches 28"/>
          <p:cNvSpPr/>
          <p:nvPr/>
        </p:nvSpPr>
        <p:spPr bwMode="auto">
          <a:xfrm>
            <a:off x="226953" y="3592557"/>
            <a:ext cx="584208" cy="584208"/>
          </a:xfrm>
          <a:prstGeom prst="star5">
            <a:avLst/>
          </a:prstGeom>
          <a:solidFill>
            <a:srgbClr val="00B0F0">
              <a:alpha val="67000"/>
            </a:srgbClr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0" name="Étoile à 5 branches 29"/>
          <p:cNvSpPr/>
          <p:nvPr/>
        </p:nvSpPr>
        <p:spPr bwMode="auto">
          <a:xfrm>
            <a:off x="226953" y="4749049"/>
            <a:ext cx="584208" cy="584208"/>
          </a:xfrm>
          <a:prstGeom prst="star5">
            <a:avLst/>
          </a:prstGeom>
          <a:solidFill>
            <a:srgbClr val="00B0F0">
              <a:alpha val="67000"/>
            </a:srgbClr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1" name="Text Box 6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1170935" y="808793"/>
            <a:ext cx="7777269" cy="956288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lIns="90000" tIns="46800" rIns="90000" bIns="46800">
            <a:spAutoFit/>
          </a:bodyPr>
          <a:lstStyle/>
          <a:p>
            <a:pPr algn="l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Simplification in EC management  and reporting rules </a:t>
            </a:r>
            <a:endParaRPr lang="fr-F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Étoile à 5 branches 31"/>
          <p:cNvSpPr/>
          <p:nvPr/>
        </p:nvSpPr>
        <p:spPr bwMode="auto">
          <a:xfrm>
            <a:off x="221597" y="764704"/>
            <a:ext cx="584208" cy="584208"/>
          </a:xfrm>
          <a:prstGeom prst="star5">
            <a:avLst/>
          </a:prstGeom>
          <a:solidFill>
            <a:srgbClr val="00B0F0">
              <a:alpha val="67000"/>
            </a:srgbClr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5148064" y="5986154"/>
            <a:ext cx="1672254" cy="646331"/>
          </a:xfrm>
          <a:prstGeom prst="rect">
            <a:avLst/>
          </a:prstGeom>
          <a:solidFill>
            <a:srgbClr val="00CC66"/>
          </a:solidFill>
        </p:spPr>
        <p:txBody>
          <a:bodyPr wrap="none" rtlCol="0">
            <a:spAutoFit/>
          </a:bodyPr>
          <a:lstStyle/>
          <a:p>
            <a:r>
              <a:rPr lang="fr-F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TIARA</a:t>
            </a:r>
            <a:endParaRPr lang="fr-F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Flèche à angle droit 3"/>
          <p:cNvSpPr/>
          <p:nvPr/>
        </p:nvSpPr>
        <p:spPr bwMode="auto">
          <a:xfrm rot="5400000">
            <a:off x="3851970" y="5421504"/>
            <a:ext cx="744647" cy="1512168"/>
          </a:xfrm>
          <a:prstGeom prst="bentUpArrow">
            <a:avLst/>
          </a:prstGeom>
          <a:solidFill>
            <a:srgbClr val="FFFF00">
              <a:alpha val="67000"/>
            </a:srgbClr>
          </a:solidFill>
          <a:ln w="9525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596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3657600" y="7938"/>
            <a:ext cx="1789113" cy="485775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b="1"/>
              <a:t>Conclusions</a:t>
            </a:r>
            <a:endParaRPr lang="fr-FR" sz="2400" b="1"/>
          </a:p>
        </p:txBody>
      </p:sp>
      <p:pic>
        <p:nvPicPr>
          <p:cNvPr id="15" name="Picture 17" descr="In Microcosm, CERN's science cent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" y="4889520"/>
            <a:ext cx="9109075" cy="1968480"/>
          </a:xfrm>
          <a:prstGeom prst="rect">
            <a:avLst/>
          </a:prstGeom>
          <a:noFill/>
        </p:spPr>
      </p:pic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792796" y="913944"/>
            <a:ext cx="8226516" cy="1569660"/>
          </a:xfrm>
          <a:prstGeom prst="rect">
            <a:avLst/>
          </a:prstGeom>
          <a:solidFill>
            <a:srgbClr val="66FF66">
              <a:alpha val="81000"/>
            </a:srgbClr>
          </a:solidFill>
          <a:ln w="3810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2400" b="1" dirty="0" smtClean="0"/>
              <a:t>After having established an accelerator R&amp;D strategy, its </a:t>
            </a:r>
            <a:r>
              <a:rPr lang="en-US" sz="2400" b="1" dirty="0" err="1" smtClean="0"/>
              <a:t>implemention</a:t>
            </a:r>
            <a:r>
              <a:rPr lang="en-US" sz="2400" b="1" dirty="0" smtClean="0"/>
              <a:t> through several very successful projects in FP6 &amp; FP7, has enabled to attract many partners including universities. </a:t>
            </a:r>
            <a:endParaRPr lang="en-US" sz="2400" b="1" dirty="0"/>
          </a:p>
        </p:txBody>
      </p:sp>
      <p:sp>
        <p:nvSpPr>
          <p:cNvPr id="26" name="AutoShape 16"/>
          <p:cNvSpPr>
            <a:spLocks noChangeArrowheads="1"/>
          </p:cNvSpPr>
          <p:nvPr/>
        </p:nvSpPr>
        <p:spPr bwMode="auto">
          <a:xfrm>
            <a:off x="143508" y="877431"/>
            <a:ext cx="396875" cy="468313"/>
          </a:xfrm>
          <a:prstGeom prst="star4">
            <a:avLst>
              <a:gd name="adj" fmla="val 12500"/>
            </a:avLst>
          </a:prstGeom>
          <a:solidFill>
            <a:srgbClr val="FFFF00">
              <a:alpha val="67000"/>
            </a:srgbClr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fr-FR"/>
          </a:p>
        </p:txBody>
      </p:sp>
      <p:sp>
        <p:nvSpPr>
          <p:cNvPr id="29" name="Text Box 15"/>
          <p:cNvSpPr txBox="1">
            <a:spLocks noChangeArrowheads="1"/>
          </p:cNvSpPr>
          <p:nvPr/>
        </p:nvSpPr>
        <p:spPr bwMode="auto">
          <a:xfrm>
            <a:off x="769669" y="3246075"/>
            <a:ext cx="8321559" cy="1200329"/>
          </a:xfrm>
          <a:prstGeom prst="rect">
            <a:avLst/>
          </a:prstGeom>
          <a:solidFill>
            <a:srgbClr val="66FF66">
              <a:alpha val="81000"/>
            </a:srgbClr>
          </a:solidFill>
          <a:ln w="3810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2400" b="1" dirty="0" smtClean="0"/>
              <a:t>TIARA/ESGARD will continue to work toward a successful integration of all AS&amp;T actors in Europe in order to enhance further the impact of Accelerators in </a:t>
            </a:r>
            <a:r>
              <a:rPr lang="en-US" sz="2400" b="1" dirty="0"/>
              <a:t>S</a:t>
            </a:r>
            <a:r>
              <a:rPr lang="en-US" sz="2400" b="1" dirty="0" smtClean="0"/>
              <a:t>cience and </a:t>
            </a:r>
            <a:r>
              <a:rPr lang="en-US" sz="2400" b="1" dirty="0"/>
              <a:t>S</a:t>
            </a:r>
            <a:r>
              <a:rPr lang="en-US" sz="2400" b="1" dirty="0" smtClean="0"/>
              <a:t>ociety.</a:t>
            </a:r>
          </a:p>
        </p:txBody>
      </p:sp>
      <p:sp>
        <p:nvSpPr>
          <p:cNvPr id="30" name="AutoShape 16"/>
          <p:cNvSpPr>
            <a:spLocks noChangeArrowheads="1"/>
          </p:cNvSpPr>
          <p:nvPr/>
        </p:nvSpPr>
        <p:spPr bwMode="auto">
          <a:xfrm>
            <a:off x="173153" y="3246075"/>
            <a:ext cx="396875" cy="468313"/>
          </a:xfrm>
          <a:prstGeom prst="star4">
            <a:avLst>
              <a:gd name="adj" fmla="val 12500"/>
            </a:avLst>
          </a:prstGeom>
          <a:solidFill>
            <a:srgbClr val="FFFF00">
              <a:alpha val="67000"/>
            </a:srgbClr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fr-FR"/>
          </a:p>
        </p:txBody>
      </p:sp>
      <p:sp>
        <p:nvSpPr>
          <p:cNvPr id="31" name="Text Box 18"/>
          <p:cNvSpPr txBox="1">
            <a:spLocks noChangeArrowheads="1"/>
          </p:cNvSpPr>
          <p:nvPr/>
        </p:nvSpPr>
        <p:spPr bwMode="auto">
          <a:xfrm>
            <a:off x="2771800" y="5193196"/>
            <a:ext cx="611904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Accelerator science is a powerful mean</a:t>
            </a:r>
            <a:endParaRPr lang="en-US" sz="2400" b="1" dirty="0">
              <a:solidFill>
                <a:schemeClr val="bg1"/>
              </a:solidFill>
            </a:endParaRPr>
          </a:p>
          <a:p>
            <a:r>
              <a:rPr lang="en-US" sz="2400" b="1" dirty="0" smtClean="0">
                <a:solidFill>
                  <a:schemeClr val="bg1"/>
                </a:solidFill>
              </a:rPr>
              <a:t>toward scientific, technical and 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industrial breakthroughs and innovations…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375756" y="2672916"/>
            <a:ext cx="4083169" cy="120032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FR" sz="7200" b="1" dirty="0" smtClean="0"/>
              <a:t>BACKUP</a:t>
            </a:r>
            <a:endParaRPr lang="fr-FR" sz="7200" b="1" dirty="0"/>
          </a:p>
        </p:txBody>
      </p:sp>
    </p:spTree>
    <p:extLst>
      <p:ext uri="{BB962C8B-B14F-4D97-AF65-F5344CB8AC3E}">
        <p14:creationId xmlns:p14="http://schemas.microsoft.com/office/powerpoint/2010/main" val="2496253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4"/>
          <p:cNvSpPr txBox="1">
            <a:spLocks noChangeArrowheads="1"/>
          </p:cNvSpPr>
          <p:nvPr/>
        </p:nvSpPr>
        <p:spPr bwMode="auto">
          <a:xfrm>
            <a:off x="2339752" y="14339"/>
            <a:ext cx="4809715" cy="400110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>
            <a:spAutoFit/>
          </a:bodyPr>
          <a:lstStyle/>
          <a:p>
            <a:pPr algn="l"/>
            <a:r>
              <a:rPr lang="en-US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FCC : 100km Circular (pp, </a:t>
            </a:r>
            <a:r>
              <a:rPr lang="en-US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ee</a:t>
            </a:r>
            <a:r>
              <a:rPr lang="en-US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</a:t>
            </a:r>
            <a:r>
              <a:rPr lang="en-US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collider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 Box 24"/>
          <p:cNvSpPr txBox="1">
            <a:spLocks noChangeArrowheads="1"/>
          </p:cNvSpPr>
          <p:nvPr/>
        </p:nvSpPr>
        <p:spPr bwMode="auto">
          <a:xfrm>
            <a:off x="593573" y="572489"/>
            <a:ext cx="8054193" cy="707886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>
            <a:spAutoFit/>
          </a:bodyPr>
          <a:lstStyle/>
          <a:p>
            <a:pPr algn="l"/>
            <a:r>
              <a:rPr lang="en-US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FCC DS is huge </a:t>
            </a:r>
            <a:r>
              <a:rPr lang="en-US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ingdings 3" panose="05040102010807070707" pitchFamily="18" charset="2"/>
              </a:rPr>
              <a:t>a</a:t>
            </a:r>
            <a:r>
              <a:rPr lang="en-US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WP with EC funding and WP without EC funding</a:t>
            </a:r>
          </a:p>
          <a:p>
            <a:pPr algn="l"/>
            <a:r>
              <a:rPr lang="en-US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ingdings 3" panose="05040102010807070707" pitchFamily="18" charset="2"/>
              </a:rPr>
              <a:t>a</a:t>
            </a:r>
            <a:r>
              <a:rPr lang="en-US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number of partners for H2020 part are limited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Bouton d'action : Précédent 13">
            <a:hlinkClick r:id="rId3" action="ppaction://hlinksldjump" highlightClick="1"/>
          </p:cNvPr>
          <p:cNvSpPr/>
          <p:nvPr/>
        </p:nvSpPr>
        <p:spPr bwMode="auto">
          <a:xfrm>
            <a:off x="8784976" y="6517793"/>
            <a:ext cx="359532" cy="331587"/>
          </a:xfrm>
          <a:prstGeom prst="actionButtonBackPrevious">
            <a:avLst/>
          </a:prstGeom>
          <a:solidFill>
            <a:srgbClr val="FFFF00">
              <a:alpha val="67000"/>
            </a:srgbClr>
          </a:solidFill>
          <a:ln w="9525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15" name="Group 62"/>
          <p:cNvGrpSpPr/>
          <p:nvPr/>
        </p:nvGrpSpPr>
        <p:grpSpPr>
          <a:xfrm>
            <a:off x="214604" y="1375433"/>
            <a:ext cx="8742784" cy="5401939"/>
            <a:chOff x="398032" y="322730"/>
            <a:chExt cx="11700000" cy="4760584"/>
          </a:xfrm>
        </p:grpSpPr>
        <p:sp>
          <p:nvSpPr>
            <p:cNvPr id="16" name="Rounded Rectangle 63"/>
            <p:cNvSpPr/>
            <p:nvPr/>
          </p:nvSpPr>
          <p:spPr>
            <a:xfrm>
              <a:off x="9758032" y="322730"/>
              <a:ext cx="540000" cy="540000"/>
            </a:xfrm>
            <a:prstGeom prst="roundRect">
              <a:avLst/>
            </a:prstGeom>
            <a:noFill/>
            <a:ln>
              <a:solidFill>
                <a:schemeClr val="tx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100" b="1" dirty="0">
                <a:solidFill>
                  <a:schemeClr val="tx2"/>
                </a:solidFill>
              </a:endParaRPr>
            </a:p>
          </p:txBody>
        </p:sp>
        <p:sp>
          <p:nvSpPr>
            <p:cNvPr id="17" name="Rounded Rectangle 64"/>
            <p:cNvSpPr/>
            <p:nvPr/>
          </p:nvSpPr>
          <p:spPr>
            <a:xfrm>
              <a:off x="7418032" y="322730"/>
              <a:ext cx="540000" cy="540000"/>
            </a:xfrm>
            <a:prstGeom prst="roundRect">
              <a:avLst/>
            </a:prstGeom>
            <a:noFill/>
            <a:ln>
              <a:solidFill>
                <a:schemeClr val="tx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100" b="1" dirty="0">
                <a:solidFill>
                  <a:schemeClr val="tx2"/>
                </a:solidFill>
              </a:endParaRPr>
            </a:p>
          </p:txBody>
        </p:sp>
        <p:sp>
          <p:nvSpPr>
            <p:cNvPr id="18" name="Rounded Rectangle 65"/>
            <p:cNvSpPr/>
            <p:nvPr/>
          </p:nvSpPr>
          <p:spPr>
            <a:xfrm>
              <a:off x="5078032" y="322730"/>
              <a:ext cx="540000" cy="540000"/>
            </a:xfrm>
            <a:prstGeom prst="roundRect">
              <a:avLst/>
            </a:prstGeom>
            <a:noFill/>
            <a:ln>
              <a:solidFill>
                <a:schemeClr val="tx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100" b="1" dirty="0">
                <a:solidFill>
                  <a:schemeClr val="tx2"/>
                </a:solidFill>
              </a:endParaRPr>
            </a:p>
          </p:txBody>
        </p:sp>
        <p:sp>
          <p:nvSpPr>
            <p:cNvPr id="19" name="Rounded Rectangle 66"/>
            <p:cNvSpPr/>
            <p:nvPr/>
          </p:nvSpPr>
          <p:spPr>
            <a:xfrm>
              <a:off x="2738032" y="322730"/>
              <a:ext cx="540000" cy="540000"/>
            </a:xfrm>
            <a:prstGeom prst="roundRect">
              <a:avLst/>
            </a:prstGeom>
            <a:noFill/>
            <a:ln>
              <a:solidFill>
                <a:schemeClr val="tx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100" b="1" dirty="0">
                <a:solidFill>
                  <a:schemeClr val="tx2"/>
                </a:solidFill>
              </a:endParaRPr>
            </a:p>
          </p:txBody>
        </p:sp>
        <p:sp>
          <p:nvSpPr>
            <p:cNvPr id="20" name="Rounded Rectangle 67"/>
            <p:cNvSpPr/>
            <p:nvPr/>
          </p:nvSpPr>
          <p:spPr>
            <a:xfrm>
              <a:off x="398032" y="322730"/>
              <a:ext cx="540000" cy="540000"/>
            </a:xfrm>
            <a:prstGeom prst="roundRect">
              <a:avLst/>
            </a:prstGeom>
            <a:noFill/>
            <a:ln>
              <a:solidFill>
                <a:schemeClr val="tx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100" b="1" dirty="0">
                <a:solidFill>
                  <a:schemeClr val="tx2"/>
                </a:solidFill>
              </a:endParaRPr>
            </a:p>
          </p:txBody>
        </p:sp>
        <p:sp>
          <p:nvSpPr>
            <p:cNvPr id="21" name="Rounded Rectangle 68"/>
            <p:cNvSpPr/>
            <p:nvPr/>
          </p:nvSpPr>
          <p:spPr>
            <a:xfrm>
              <a:off x="398032" y="322730"/>
              <a:ext cx="1800000" cy="54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2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b="1" dirty="0" smtClean="0">
                  <a:solidFill>
                    <a:schemeClr val="tx1"/>
                  </a:solidFill>
                </a:rPr>
                <a:t>Physics and Experiments</a:t>
              </a:r>
              <a:endParaRPr lang="en-GB" sz="1100" b="1" dirty="0">
                <a:solidFill>
                  <a:schemeClr val="tx1"/>
                </a:solidFill>
              </a:endParaRPr>
            </a:p>
          </p:txBody>
        </p:sp>
        <p:sp>
          <p:nvSpPr>
            <p:cNvPr id="22" name="Rounded Rectangle 69"/>
            <p:cNvSpPr/>
            <p:nvPr/>
          </p:nvSpPr>
          <p:spPr>
            <a:xfrm>
              <a:off x="2738032" y="322730"/>
              <a:ext cx="1800000" cy="54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2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b="1" dirty="0" smtClean="0">
                  <a:solidFill>
                    <a:schemeClr val="tx1"/>
                  </a:solidFill>
                </a:rPr>
                <a:t>Accelerators</a:t>
              </a:r>
              <a:endParaRPr lang="en-GB" sz="1100" b="1" dirty="0">
                <a:solidFill>
                  <a:schemeClr val="tx1"/>
                </a:solidFill>
              </a:endParaRPr>
            </a:p>
          </p:txBody>
        </p:sp>
        <p:sp>
          <p:nvSpPr>
            <p:cNvPr id="23" name="Rounded Rectangle 70"/>
            <p:cNvSpPr/>
            <p:nvPr/>
          </p:nvSpPr>
          <p:spPr>
            <a:xfrm>
              <a:off x="5078032" y="322730"/>
              <a:ext cx="1800000" cy="54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2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b="1" dirty="0" smtClean="0">
                  <a:solidFill>
                    <a:schemeClr val="tx1"/>
                  </a:solidFill>
                </a:rPr>
                <a:t>Infrastructures</a:t>
              </a:r>
              <a:br>
                <a:rPr lang="en-GB" sz="1100" b="1" dirty="0" smtClean="0">
                  <a:solidFill>
                    <a:schemeClr val="tx1"/>
                  </a:solidFill>
                </a:rPr>
              </a:br>
              <a:r>
                <a:rPr lang="en-GB" sz="1100" b="1" dirty="0" smtClean="0">
                  <a:solidFill>
                    <a:schemeClr val="tx1"/>
                  </a:solidFill>
                </a:rPr>
                <a:t>and Operation</a:t>
              </a:r>
              <a:endParaRPr lang="en-GB" sz="1100" b="1" dirty="0">
                <a:solidFill>
                  <a:schemeClr val="tx1"/>
                </a:solidFill>
              </a:endParaRPr>
            </a:p>
          </p:txBody>
        </p:sp>
        <p:sp>
          <p:nvSpPr>
            <p:cNvPr id="24" name="Rounded Rectangle 71"/>
            <p:cNvSpPr/>
            <p:nvPr/>
          </p:nvSpPr>
          <p:spPr>
            <a:xfrm>
              <a:off x="7418032" y="322730"/>
              <a:ext cx="1800000" cy="54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2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b="1" dirty="0" smtClean="0">
                  <a:solidFill>
                    <a:schemeClr val="tx1"/>
                  </a:solidFill>
                </a:rPr>
                <a:t>Implementation</a:t>
              </a:r>
              <a:br>
                <a:rPr lang="en-GB" sz="1100" b="1" dirty="0" smtClean="0">
                  <a:solidFill>
                    <a:schemeClr val="tx1"/>
                  </a:solidFill>
                </a:rPr>
              </a:br>
              <a:r>
                <a:rPr lang="en-GB" sz="1100" b="1" dirty="0" smtClean="0">
                  <a:solidFill>
                    <a:schemeClr val="tx1"/>
                  </a:solidFill>
                </a:rPr>
                <a:t>and Planning</a:t>
              </a:r>
              <a:endParaRPr lang="en-GB" sz="1100" b="1" dirty="0">
                <a:solidFill>
                  <a:schemeClr val="tx1"/>
                </a:solidFill>
              </a:endParaRPr>
            </a:p>
          </p:txBody>
        </p:sp>
        <p:sp>
          <p:nvSpPr>
            <p:cNvPr id="25" name="Rounded Rectangle 72"/>
            <p:cNvSpPr/>
            <p:nvPr/>
          </p:nvSpPr>
          <p:spPr>
            <a:xfrm>
              <a:off x="9758032" y="324848"/>
              <a:ext cx="1800000" cy="54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2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b="1" dirty="0" smtClean="0">
                  <a:solidFill>
                    <a:schemeClr val="tx1"/>
                  </a:solidFill>
                </a:rPr>
                <a:t>Study and Quality</a:t>
              </a:r>
              <a:br>
                <a:rPr lang="en-GB" sz="1100" b="1" dirty="0" smtClean="0">
                  <a:solidFill>
                    <a:schemeClr val="tx1"/>
                  </a:solidFill>
                </a:rPr>
              </a:br>
              <a:r>
                <a:rPr lang="en-GB" sz="1100" b="1" dirty="0" smtClean="0">
                  <a:solidFill>
                    <a:schemeClr val="tx1"/>
                  </a:solidFill>
                </a:rPr>
                <a:t>Management</a:t>
              </a:r>
              <a:endParaRPr lang="en-GB" sz="1100" b="1" dirty="0">
                <a:solidFill>
                  <a:schemeClr val="tx1"/>
                </a:solidFill>
              </a:endParaRPr>
            </a:p>
          </p:txBody>
        </p:sp>
        <p:cxnSp>
          <p:nvCxnSpPr>
            <p:cNvPr id="26" name="Elbow Connector 73"/>
            <p:cNvCxnSpPr>
              <a:stCxn id="54" idx="1"/>
              <a:endCxn id="20" idx="2"/>
            </p:cNvCxnSpPr>
            <p:nvPr/>
          </p:nvCxnSpPr>
          <p:spPr>
            <a:xfrm rot="10800000">
              <a:off x="668032" y="862730"/>
              <a:ext cx="270000" cy="3950584"/>
            </a:xfrm>
            <a:prstGeom prst="bentConnector2">
              <a:avLst/>
            </a:prstGeom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Elbow Connector 74"/>
            <p:cNvCxnSpPr>
              <a:endCxn id="60" idx="1"/>
            </p:cNvCxnSpPr>
            <p:nvPr/>
          </p:nvCxnSpPr>
          <p:spPr>
            <a:xfrm rot="16200000" flipH="1">
              <a:off x="1167739" y="2703021"/>
              <a:ext cx="3950584" cy="270001"/>
            </a:xfrm>
            <a:prstGeom prst="bentConnector2">
              <a:avLst/>
            </a:prstGeom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Elbow Connector 75"/>
            <p:cNvCxnSpPr>
              <a:stCxn id="18" idx="2"/>
              <a:endCxn id="66" idx="1"/>
            </p:cNvCxnSpPr>
            <p:nvPr/>
          </p:nvCxnSpPr>
          <p:spPr>
            <a:xfrm rot="16200000" flipH="1">
              <a:off x="3507740" y="2703022"/>
              <a:ext cx="3950584" cy="270000"/>
            </a:xfrm>
            <a:prstGeom prst="bentConnector2">
              <a:avLst/>
            </a:prstGeom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Elbow Connector 76"/>
            <p:cNvCxnSpPr>
              <a:stCxn id="17" idx="2"/>
              <a:endCxn id="69" idx="1"/>
            </p:cNvCxnSpPr>
            <p:nvPr/>
          </p:nvCxnSpPr>
          <p:spPr>
            <a:xfrm rot="16200000" flipH="1">
              <a:off x="6899300" y="1651462"/>
              <a:ext cx="1847464" cy="270000"/>
            </a:xfrm>
            <a:prstGeom prst="bentConnector2">
              <a:avLst/>
            </a:prstGeom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Elbow Connector 77"/>
            <p:cNvCxnSpPr>
              <a:stCxn id="16" idx="2"/>
              <a:endCxn id="72" idx="1"/>
            </p:cNvCxnSpPr>
            <p:nvPr/>
          </p:nvCxnSpPr>
          <p:spPr>
            <a:xfrm rot="16200000" flipH="1">
              <a:off x="9239300" y="1651462"/>
              <a:ext cx="1847464" cy="270000"/>
            </a:xfrm>
            <a:prstGeom prst="bentConnector2">
              <a:avLst/>
            </a:prstGeom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78"/>
            <p:cNvCxnSpPr>
              <a:stCxn id="49" idx="1"/>
            </p:cNvCxnSpPr>
            <p:nvPr/>
          </p:nvCxnSpPr>
          <p:spPr>
            <a:xfrm flipH="1">
              <a:off x="668031" y="1293770"/>
              <a:ext cx="270001" cy="0"/>
            </a:xfrm>
            <a:prstGeom prst="line">
              <a:avLst/>
            </a:prstGeom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79"/>
            <p:cNvCxnSpPr/>
            <p:nvPr/>
          </p:nvCxnSpPr>
          <p:spPr>
            <a:xfrm flipH="1">
              <a:off x="668030" y="1994810"/>
              <a:ext cx="270001" cy="0"/>
            </a:xfrm>
            <a:prstGeom prst="line">
              <a:avLst/>
            </a:prstGeom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80"/>
            <p:cNvCxnSpPr/>
            <p:nvPr/>
          </p:nvCxnSpPr>
          <p:spPr>
            <a:xfrm flipH="1">
              <a:off x="668031" y="2705875"/>
              <a:ext cx="270001" cy="0"/>
            </a:xfrm>
            <a:prstGeom prst="line">
              <a:avLst/>
            </a:prstGeom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81"/>
            <p:cNvCxnSpPr/>
            <p:nvPr/>
          </p:nvCxnSpPr>
          <p:spPr>
            <a:xfrm flipH="1">
              <a:off x="655273" y="3411234"/>
              <a:ext cx="270001" cy="0"/>
            </a:xfrm>
            <a:prstGeom prst="line">
              <a:avLst/>
            </a:prstGeom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82"/>
            <p:cNvCxnSpPr/>
            <p:nvPr/>
          </p:nvCxnSpPr>
          <p:spPr>
            <a:xfrm flipH="1">
              <a:off x="668031" y="4122298"/>
              <a:ext cx="270001" cy="0"/>
            </a:xfrm>
            <a:prstGeom prst="line">
              <a:avLst/>
            </a:prstGeom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83"/>
            <p:cNvCxnSpPr/>
            <p:nvPr/>
          </p:nvCxnSpPr>
          <p:spPr>
            <a:xfrm flipH="1">
              <a:off x="3008030" y="1290511"/>
              <a:ext cx="270001" cy="0"/>
            </a:xfrm>
            <a:prstGeom prst="line">
              <a:avLst/>
            </a:prstGeom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84"/>
            <p:cNvCxnSpPr/>
            <p:nvPr/>
          </p:nvCxnSpPr>
          <p:spPr>
            <a:xfrm flipH="1">
              <a:off x="3008029" y="1991551"/>
              <a:ext cx="270001" cy="0"/>
            </a:xfrm>
            <a:prstGeom prst="line">
              <a:avLst/>
            </a:prstGeom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85"/>
            <p:cNvCxnSpPr/>
            <p:nvPr/>
          </p:nvCxnSpPr>
          <p:spPr>
            <a:xfrm flipH="1">
              <a:off x="3008030" y="2702616"/>
              <a:ext cx="270001" cy="0"/>
            </a:xfrm>
            <a:prstGeom prst="line">
              <a:avLst/>
            </a:prstGeom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86"/>
            <p:cNvCxnSpPr/>
            <p:nvPr/>
          </p:nvCxnSpPr>
          <p:spPr>
            <a:xfrm flipH="1">
              <a:off x="2998864" y="3411234"/>
              <a:ext cx="270001" cy="0"/>
            </a:xfrm>
            <a:prstGeom prst="line">
              <a:avLst/>
            </a:prstGeom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87"/>
            <p:cNvCxnSpPr/>
            <p:nvPr/>
          </p:nvCxnSpPr>
          <p:spPr>
            <a:xfrm flipH="1">
              <a:off x="3008030" y="4119039"/>
              <a:ext cx="270001" cy="0"/>
            </a:xfrm>
            <a:prstGeom prst="line">
              <a:avLst/>
            </a:prstGeom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88"/>
            <p:cNvCxnSpPr/>
            <p:nvPr/>
          </p:nvCxnSpPr>
          <p:spPr>
            <a:xfrm flipH="1">
              <a:off x="5348029" y="1287252"/>
              <a:ext cx="270001" cy="0"/>
            </a:xfrm>
            <a:prstGeom prst="line">
              <a:avLst/>
            </a:prstGeom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89"/>
            <p:cNvCxnSpPr/>
            <p:nvPr/>
          </p:nvCxnSpPr>
          <p:spPr>
            <a:xfrm flipH="1">
              <a:off x="5348028" y="1988292"/>
              <a:ext cx="270001" cy="0"/>
            </a:xfrm>
            <a:prstGeom prst="line">
              <a:avLst/>
            </a:prstGeom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90"/>
            <p:cNvCxnSpPr/>
            <p:nvPr/>
          </p:nvCxnSpPr>
          <p:spPr>
            <a:xfrm flipH="1">
              <a:off x="5348029" y="2699357"/>
              <a:ext cx="270001" cy="0"/>
            </a:xfrm>
            <a:prstGeom prst="line">
              <a:avLst/>
            </a:prstGeom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91"/>
            <p:cNvCxnSpPr/>
            <p:nvPr/>
          </p:nvCxnSpPr>
          <p:spPr>
            <a:xfrm flipH="1">
              <a:off x="5348029" y="4115780"/>
              <a:ext cx="270001" cy="0"/>
            </a:xfrm>
            <a:prstGeom prst="line">
              <a:avLst/>
            </a:prstGeom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92"/>
            <p:cNvCxnSpPr/>
            <p:nvPr/>
          </p:nvCxnSpPr>
          <p:spPr>
            <a:xfrm flipH="1">
              <a:off x="7688028" y="1283993"/>
              <a:ext cx="270001" cy="0"/>
            </a:xfrm>
            <a:prstGeom prst="line">
              <a:avLst/>
            </a:prstGeom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93"/>
            <p:cNvCxnSpPr/>
            <p:nvPr/>
          </p:nvCxnSpPr>
          <p:spPr>
            <a:xfrm flipH="1">
              <a:off x="7688027" y="1985033"/>
              <a:ext cx="270001" cy="0"/>
            </a:xfrm>
            <a:prstGeom prst="line">
              <a:avLst/>
            </a:prstGeom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94"/>
            <p:cNvCxnSpPr/>
            <p:nvPr/>
          </p:nvCxnSpPr>
          <p:spPr>
            <a:xfrm flipH="1">
              <a:off x="10028027" y="1280734"/>
              <a:ext cx="270001" cy="0"/>
            </a:xfrm>
            <a:prstGeom prst="line">
              <a:avLst/>
            </a:prstGeom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95"/>
            <p:cNvCxnSpPr/>
            <p:nvPr/>
          </p:nvCxnSpPr>
          <p:spPr>
            <a:xfrm flipH="1">
              <a:off x="10028026" y="1981774"/>
              <a:ext cx="270001" cy="0"/>
            </a:xfrm>
            <a:prstGeom prst="line">
              <a:avLst/>
            </a:prstGeom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Rounded Rectangle 96"/>
            <p:cNvSpPr/>
            <p:nvPr/>
          </p:nvSpPr>
          <p:spPr>
            <a:xfrm>
              <a:off x="938032" y="1023770"/>
              <a:ext cx="1800000" cy="54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2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dirty="0" smtClean="0">
                  <a:solidFill>
                    <a:schemeClr val="tx1"/>
                  </a:solidFill>
                </a:rPr>
                <a:t>Hadron Collider Physics</a:t>
              </a:r>
              <a:endParaRPr lang="en-GB" sz="1100" dirty="0">
                <a:solidFill>
                  <a:schemeClr val="tx1"/>
                </a:solidFill>
              </a:endParaRPr>
            </a:p>
          </p:txBody>
        </p:sp>
        <p:sp>
          <p:nvSpPr>
            <p:cNvPr id="50" name="Rounded Rectangle 97"/>
            <p:cNvSpPr/>
            <p:nvPr/>
          </p:nvSpPr>
          <p:spPr>
            <a:xfrm>
              <a:off x="938032" y="1724810"/>
              <a:ext cx="1800000" cy="54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2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dirty="0" smtClean="0">
                  <a:solidFill>
                    <a:schemeClr val="tx1"/>
                  </a:solidFill>
                </a:rPr>
                <a:t>Hadron Collider Experiments</a:t>
              </a:r>
              <a:endParaRPr lang="en-GB" sz="1100" dirty="0">
                <a:solidFill>
                  <a:schemeClr val="tx1"/>
                </a:solidFill>
              </a:endParaRPr>
            </a:p>
          </p:txBody>
        </p:sp>
        <p:sp>
          <p:nvSpPr>
            <p:cNvPr id="51" name="Rounded Rectangle 98"/>
            <p:cNvSpPr/>
            <p:nvPr/>
          </p:nvSpPr>
          <p:spPr>
            <a:xfrm>
              <a:off x="938032" y="2440194"/>
              <a:ext cx="1800000" cy="54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2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dirty="0" smtClean="0">
                  <a:solidFill>
                    <a:schemeClr val="tx1"/>
                  </a:solidFill>
                </a:rPr>
                <a:t>Lepton Collider Physics</a:t>
              </a:r>
              <a:endParaRPr lang="en-GB" sz="1100" dirty="0">
                <a:solidFill>
                  <a:schemeClr val="tx1"/>
                </a:solidFill>
              </a:endParaRPr>
            </a:p>
          </p:txBody>
        </p:sp>
        <p:sp>
          <p:nvSpPr>
            <p:cNvPr id="52" name="Rounded Rectangle 99"/>
            <p:cNvSpPr/>
            <p:nvPr/>
          </p:nvSpPr>
          <p:spPr>
            <a:xfrm>
              <a:off x="938032" y="3141234"/>
              <a:ext cx="1800000" cy="54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2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dirty="0" smtClean="0">
                  <a:solidFill>
                    <a:schemeClr val="tx1"/>
                  </a:solidFill>
                </a:rPr>
                <a:t>Lepton Collider Experiments</a:t>
              </a:r>
              <a:endParaRPr lang="en-GB" sz="1100" dirty="0">
                <a:solidFill>
                  <a:schemeClr val="tx1"/>
                </a:solidFill>
              </a:endParaRPr>
            </a:p>
          </p:txBody>
        </p:sp>
        <p:sp>
          <p:nvSpPr>
            <p:cNvPr id="53" name="Rounded Rectangle 100"/>
            <p:cNvSpPr/>
            <p:nvPr/>
          </p:nvSpPr>
          <p:spPr>
            <a:xfrm>
              <a:off x="938032" y="3842274"/>
              <a:ext cx="1800000" cy="54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2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dirty="0" smtClean="0">
                  <a:solidFill>
                    <a:schemeClr val="tx1"/>
                  </a:solidFill>
                </a:rPr>
                <a:t>Lepton-Hadron Collider Physics</a:t>
              </a:r>
              <a:endParaRPr lang="en-GB" sz="1100" dirty="0">
                <a:solidFill>
                  <a:schemeClr val="tx1"/>
                </a:solidFill>
              </a:endParaRPr>
            </a:p>
          </p:txBody>
        </p:sp>
        <p:sp>
          <p:nvSpPr>
            <p:cNvPr id="54" name="Rounded Rectangle 101"/>
            <p:cNvSpPr/>
            <p:nvPr/>
          </p:nvSpPr>
          <p:spPr>
            <a:xfrm>
              <a:off x="938032" y="4543314"/>
              <a:ext cx="1800000" cy="54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2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1100" dirty="0" smtClean="0">
                  <a:solidFill>
                    <a:schemeClr val="tx1"/>
                  </a:solidFill>
                </a:rPr>
                <a:t>Lepton-Hadron Collider Experiment</a:t>
              </a:r>
              <a:endParaRPr lang="en-GB" sz="1100" dirty="0">
                <a:solidFill>
                  <a:schemeClr val="tx1"/>
                </a:solidFill>
              </a:endParaRPr>
            </a:p>
          </p:txBody>
        </p:sp>
        <p:sp>
          <p:nvSpPr>
            <p:cNvPr id="55" name="Rounded Rectangle 102"/>
            <p:cNvSpPr/>
            <p:nvPr/>
          </p:nvSpPr>
          <p:spPr>
            <a:xfrm>
              <a:off x="3278032" y="1023770"/>
              <a:ext cx="1800000" cy="54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2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dirty="0" smtClean="0">
                  <a:solidFill>
                    <a:schemeClr val="tx1"/>
                  </a:solidFill>
                </a:rPr>
                <a:t>Hadron Injectors</a:t>
              </a:r>
              <a:endParaRPr lang="en-GB" sz="1100" dirty="0">
                <a:solidFill>
                  <a:schemeClr val="tx1"/>
                </a:solidFill>
              </a:endParaRPr>
            </a:p>
          </p:txBody>
        </p:sp>
        <p:sp>
          <p:nvSpPr>
            <p:cNvPr id="56" name="Rounded Rectangle 103"/>
            <p:cNvSpPr/>
            <p:nvPr/>
          </p:nvSpPr>
          <p:spPr>
            <a:xfrm>
              <a:off x="3278032" y="1724810"/>
              <a:ext cx="1800000" cy="54000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accent3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b="1" dirty="0" smtClean="0">
                  <a:solidFill>
                    <a:schemeClr val="accent3">
                      <a:lumMod val="50000"/>
                    </a:schemeClr>
                  </a:solidFill>
                </a:rPr>
                <a:t>Hadron</a:t>
              </a:r>
            </a:p>
            <a:p>
              <a:pPr algn="ctr"/>
              <a:r>
                <a:rPr lang="en-GB" sz="1100" b="1" dirty="0" smtClean="0">
                  <a:solidFill>
                    <a:schemeClr val="accent3">
                      <a:lumMod val="50000"/>
                    </a:schemeClr>
                  </a:solidFill>
                </a:rPr>
                <a:t>Collider</a:t>
              </a:r>
              <a:endParaRPr lang="en-GB" sz="1100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57" name="Rounded Rectangle 104"/>
            <p:cNvSpPr/>
            <p:nvPr/>
          </p:nvSpPr>
          <p:spPr>
            <a:xfrm>
              <a:off x="3278032" y="2440194"/>
              <a:ext cx="1800000" cy="54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2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dirty="0" smtClean="0">
                  <a:solidFill>
                    <a:schemeClr val="tx1"/>
                  </a:solidFill>
                </a:rPr>
                <a:t>Lepton Injectors</a:t>
              </a:r>
              <a:endParaRPr lang="en-GB" sz="1100" dirty="0">
                <a:solidFill>
                  <a:schemeClr val="tx1"/>
                </a:solidFill>
              </a:endParaRPr>
            </a:p>
          </p:txBody>
        </p:sp>
        <p:sp>
          <p:nvSpPr>
            <p:cNvPr id="58" name="Rounded Rectangle 105"/>
            <p:cNvSpPr/>
            <p:nvPr/>
          </p:nvSpPr>
          <p:spPr>
            <a:xfrm>
              <a:off x="3278032" y="3141234"/>
              <a:ext cx="1800000" cy="54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2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dirty="0" smtClean="0">
                  <a:solidFill>
                    <a:schemeClr val="tx1"/>
                  </a:solidFill>
                </a:rPr>
                <a:t>Lepton Collider</a:t>
              </a:r>
              <a:endParaRPr lang="en-GB" sz="1100" dirty="0">
                <a:solidFill>
                  <a:schemeClr val="tx1"/>
                </a:solidFill>
              </a:endParaRPr>
            </a:p>
          </p:txBody>
        </p:sp>
        <p:sp>
          <p:nvSpPr>
            <p:cNvPr id="59" name="Rounded Rectangle 106"/>
            <p:cNvSpPr/>
            <p:nvPr/>
          </p:nvSpPr>
          <p:spPr>
            <a:xfrm>
              <a:off x="3278032" y="3842274"/>
              <a:ext cx="1800000" cy="54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2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dirty="0" smtClean="0">
                  <a:solidFill>
                    <a:schemeClr val="tx1"/>
                  </a:solidFill>
                </a:rPr>
                <a:t>Lepton-Hadron Collider</a:t>
              </a:r>
              <a:endParaRPr lang="en-GB" sz="1100" dirty="0">
                <a:solidFill>
                  <a:schemeClr val="tx1"/>
                </a:solidFill>
              </a:endParaRPr>
            </a:p>
          </p:txBody>
        </p:sp>
        <p:sp>
          <p:nvSpPr>
            <p:cNvPr id="60" name="Rounded Rectangle 107"/>
            <p:cNvSpPr/>
            <p:nvPr/>
          </p:nvSpPr>
          <p:spPr>
            <a:xfrm>
              <a:off x="3278032" y="4543314"/>
              <a:ext cx="1800000" cy="54000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accent3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b="1" dirty="0" smtClean="0">
                  <a:solidFill>
                    <a:schemeClr val="accent3">
                      <a:lumMod val="50000"/>
                    </a:schemeClr>
                  </a:solidFill>
                </a:rPr>
                <a:t>Technology R&amp;D</a:t>
              </a:r>
              <a:endParaRPr lang="en-GB" sz="1100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61" name="Rounded Rectangle 108"/>
            <p:cNvSpPr/>
            <p:nvPr/>
          </p:nvSpPr>
          <p:spPr>
            <a:xfrm>
              <a:off x="5618032" y="1023770"/>
              <a:ext cx="1800000" cy="54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2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dirty="0" smtClean="0">
                  <a:solidFill>
                    <a:schemeClr val="tx1"/>
                  </a:solidFill>
                </a:rPr>
                <a:t>Civil Engineering</a:t>
              </a:r>
              <a:endParaRPr lang="en-GB" sz="1100" dirty="0">
                <a:solidFill>
                  <a:schemeClr val="tx1"/>
                </a:solidFill>
              </a:endParaRPr>
            </a:p>
          </p:txBody>
        </p:sp>
        <p:sp>
          <p:nvSpPr>
            <p:cNvPr id="62" name="Rounded Rectangle 109"/>
            <p:cNvSpPr/>
            <p:nvPr/>
          </p:nvSpPr>
          <p:spPr>
            <a:xfrm>
              <a:off x="5618032" y="1724810"/>
              <a:ext cx="1800000" cy="54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2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dirty="0" smtClean="0">
                  <a:solidFill>
                    <a:schemeClr val="tx1"/>
                  </a:solidFill>
                </a:rPr>
                <a:t>Technical Infrastructures</a:t>
              </a:r>
              <a:endParaRPr lang="en-GB" sz="1100" dirty="0">
                <a:solidFill>
                  <a:schemeClr val="tx1"/>
                </a:solidFill>
              </a:endParaRPr>
            </a:p>
          </p:txBody>
        </p:sp>
        <p:sp>
          <p:nvSpPr>
            <p:cNvPr id="63" name="Rounded Rectangle 110"/>
            <p:cNvSpPr/>
            <p:nvPr/>
          </p:nvSpPr>
          <p:spPr>
            <a:xfrm>
              <a:off x="5618032" y="2440194"/>
              <a:ext cx="1800000" cy="54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2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dirty="0" smtClean="0">
                  <a:solidFill>
                    <a:schemeClr val="tx1"/>
                  </a:solidFill>
                </a:rPr>
                <a:t>Operation and Energy Efficiency</a:t>
              </a:r>
              <a:endParaRPr lang="en-GB" sz="1100" dirty="0">
                <a:solidFill>
                  <a:schemeClr val="tx1"/>
                </a:solidFill>
              </a:endParaRPr>
            </a:p>
          </p:txBody>
        </p:sp>
        <p:sp>
          <p:nvSpPr>
            <p:cNvPr id="64" name="Rounded Rectangle 111"/>
            <p:cNvSpPr/>
            <p:nvPr/>
          </p:nvSpPr>
          <p:spPr>
            <a:xfrm>
              <a:off x="5618032" y="3141234"/>
              <a:ext cx="1800000" cy="54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2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dirty="0" smtClean="0">
                  <a:solidFill>
                    <a:schemeClr val="tx1"/>
                  </a:solidFill>
                </a:rPr>
                <a:t>Integration</a:t>
              </a:r>
              <a:endParaRPr lang="en-GB" sz="1100" dirty="0">
                <a:solidFill>
                  <a:schemeClr val="tx1"/>
                </a:solidFill>
              </a:endParaRPr>
            </a:p>
          </p:txBody>
        </p:sp>
        <p:sp>
          <p:nvSpPr>
            <p:cNvPr id="65" name="Rounded Rectangle 112"/>
            <p:cNvSpPr/>
            <p:nvPr/>
          </p:nvSpPr>
          <p:spPr>
            <a:xfrm>
              <a:off x="5618032" y="3842274"/>
              <a:ext cx="1800000" cy="54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2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dirty="0" smtClean="0">
                  <a:solidFill>
                    <a:schemeClr val="tx1"/>
                  </a:solidFill>
                </a:rPr>
                <a:t>Computing and</a:t>
              </a:r>
              <a:br>
                <a:rPr lang="en-GB" sz="1100" dirty="0" smtClean="0">
                  <a:solidFill>
                    <a:schemeClr val="tx1"/>
                  </a:solidFill>
                </a:rPr>
              </a:br>
              <a:r>
                <a:rPr lang="en-GB" sz="1100" dirty="0" smtClean="0">
                  <a:solidFill>
                    <a:schemeClr val="tx1"/>
                  </a:solidFill>
                </a:rPr>
                <a:t>Data Services</a:t>
              </a:r>
              <a:endParaRPr lang="en-GB" sz="1100" dirty="0">
                <a:solidFill>
                  <a:schemeClr val="tx1"/>
                </a:solidFill>
              </a:endParaRPr>
            </a:p>
          </p:txBody>
        </p:sp>
        <p:sp>
          <p:nvSpPr>
            <p:cNvPr id="66" name="Rounded Rectangle 113"/>
            <p:cNvSpPr/>
            <p:nvPr/>
          </p:nvSpPr>
          <p:spPr>
            <a:xfrm>
              <a:off x="5618032" y="4543314"/>
              <a:ext cx="1800000" cy="54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2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dirty="0" smtClean="0">
                  <a:solidFill>
                    <a:schemeClr val="tx1"/>
                  </a:solidFill>
                </a:rPr>
                <a:t>Safety, RP and Environment</a:t>
              </a:r>
              <a:endParaRPr lang="en-GB" sz="1100" dirty="0">
                <a:solidFill>
                  <a:schemeClr val="tx1"/>
                </a:solidFill>
              </a:endParaRPr>
            </a:p>
          </p:txBody>
        </p:sp>
        <p:sp>
          <p:nvSpPr>
            <p:cNvPr id="67" name="Rounded Rectangle 114"/>
            <p:cNvSpPr/>
            <p:nvPr/>
          </p:nvSpPr>
          <p:spPr>
            <a:xfrm>
              <a:off x="7958032" y="1023770"/>
              <a:ext cx="1800000" cy="54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2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dirty="0" smtClean="0">
                  <a:solidFill>
                    <a:schemeClr val="tx1"/>
                  </a:solidFill>
                </a:rPr>
                <a:t>Project Risk Assessment</a:t>
              </a:r>
              <a:endParaRPr lang="en-GB" sz="1100" dirty="0">
                <a:solidFill>
                  <a:schemeClr val="tx1"/>
                </a:solidFill>
              </a:endParaRPr>
            </a:p>
          </p:txBody>
        </p:sp>
        <p:sp>
          <p:nvSpPr>
            <p:cNvPr id="68" name="Rounded Rectangle 115"/>
            <p:cNvSpPr/>
            <p:nvPr/>
          </p:nvSpPr>
          <p:spPr>
            <a:xfrm>
              <a:off x="7958032" y="1724810"/>
              <a:ext cx="1800000" cy="54000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accent3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b="1" dirty="0" smtClean="0">
                  <a:solidFill>
                    <a:schemeClr val="accent3">
                      <a:lumMod val="50000"/>
                    </a:schemeClr>
                  </a:solidFill>
                </a:rPr>
                <a:t>Implementation Scenarios</a:t>
              </a:r>
              <a:endParaRPr lang="en-GB" sz="1100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69" name="Rounded Rectangle 116"/>
            <p:cNvSpPr/>
            <p:nvPr/>
          </p:nvSpPr>
          <p:spPr>
            <a:xfrm>
              <a:off x="7958032" y="2440194"/>
              <a:ext cx="1800000" cy="54000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accent3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b="1" dirty="0" smtClean="0">
                  <a:solidFill>
                    <a:schemeClr val="accent3">
                      <a:lumMod val="50000"/>
                    </a:schemeClr>
                  </a:solidFill>
                </a:rPr>
                <a:t>Cost</a:t>
              </a:r>
            </a:p>
            <a:p>
              <a:pPr algn="ctr"/>
              <a:r>
                <a:rPr lang="en-GB" sz="1100" b="1" dirty="0" smtClean="0">
                  <a:solidFill>
                    <a:schemeClr val="accent3">
                      <a:lumMod val="50000"/>
                    </a:schemeClr>
                  </a:solidFill>
                </a:rPr>
                <a:t>Models</a:t>
              </a:r>
              <a:endParaRPr lang="en-GB" sz="1100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70" name="Rounded Rectangle 117"/>
            <p:cNvSpPr/>
            <p:nvPr/>
          </p:nvSpPr>
          <p:spPr>
            <a:xfrm>
              <a:off x="10298032" y="1023770"/>
              <a:ext cx="1800000" cy="54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2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dirty="0" smtClean="0">
                  <a:solidFill>
                    <a:schemeClr val="tx1"/>
                  </a:solidFill>
                </a:rPr>
                <a:t>Study Administration</a:t>
              </a:r>
              <a:endParaRPr lang="en-GB" sz="1100" dirty="0">
                <a:solidFill>
                  <a:schemeClr val="tx1"/>
                </a:solidFill>
              </a:endParaRPr>
            </a:p>
          </p:txBody>
        </p:sp>
        <p:sp>
          <p:nvSpPr>
            <p:cNvPr id="71" name="Rounded Rectangle 118"/>
            <p:cNvSpPr/>
            <p:nvPr/>
          </p:nvSpPr>
          <p:spPr>
            <a:xfrm>
              <a:off x="10298032" y="1724810"/>
              <a:ext cx="1800000" cy="54000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accent3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50" b="1" dirty="0" smtClean="0">
                  <a:solidFill>
                    <a:schemeClr val="accent3">
                      <a:lumMod val="50000"/>
                    </a:schemeClr>
                  </a:solidFill>
                </a:rPr>
                <a:t>Communications</a:t>
              </a:r>
              <a:endParaRPr lang="en-GB" sz="1050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72" name="Rounded Rectangle 119"/>
            <p:cNvSpPr/>
            <p:nvPr/>
          </p:nvSpPr>
          <p:spPr>
            <a:xfrm>
              <a:off x="10298032" y="2440194"/>
              <a:ext cx="1800000" cy="54000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accent3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b="1" dirty="0" smtClean="0">
                  <a:solidFill>
                    <a:schemeClr val="accent3">
                      <a:lumMod val="50000"/>
                    </a:schemeClr>
                  </a:solidFill>
                </a:rPr>
                <a:t>Conceptual</a:t>
              </a:r>
              <a:br>
                <a:rPr lang="en-GB" sz="1100" b="1" dirty="0" smtClean="0">
                  <a:solidFill>
                    <a:schemeClr val="accent3">
                      <a:lumMod val="50000"/>
                    </a:schemeClr>
                  </a:solidFill>
                </a:rPr>
              </a:br>
              <a:r>
                <a:rPr lang="en-GB" sz="1100" b="1" dirty="0" smtClean="0">
                  <a:solidFill>
                    <a:schemeClr val="accent3">
                      <a:lumMod val="50000"/>
                    </a:schemeClr>
                  </a:solidFill>
                </a:rPr>
                <a:t>Design Report</a:t>
              </a:r>
              <a:endParaRPr lang="en-GB" sz="1100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cxnSp>
          <p:nvCxnSpPr>
            <p:cNvPr id="73" name="Straight Connector 120"/>
            <p:cNvCxnSpPr/>
            <p:nvPr/>
          </p:nvCxnSpPr>
          <p:spPr>
            <a:xfrm flipH="1">
              <a:off x="5348028" y="3411234"/>
              <a:ext cx="270001" cy="0"/>
            </a:xfrm>
            <a:prstGeom prst="line">
              <a:avLst/>
            </a:prstGeom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41462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339752" y="14339"/>
            <a:ext cx="4809715" cy="707886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>
            <a:spAutoFit/>
          </a:bodyPr>
          <a:lstStyle/>
          <a:p>
            <a:pPr algn="l"/>
            <a:r>
              <a:rPr lang="en-US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FCC : 100km Circular (pp, </a:t>
            </a:r>
            <a:r>
              <a:rPr lang="en-US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ee</a:t>
            </a:r>
            <a:r>
              <a:rPr lang="en-US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</a:t>
            </a:r>
            <a:r>
              <a:rPr lang="en-US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collider</a:t>
            </a:r>
          </a:p>
          <a:p>
            <a:r>
              <a:rPr lang="en-US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H2020-DS core subpart: Key activities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9532" y="2863892"/>
            <a:ext cx="1584176" cy="518147"/>
          </a:xfrm>
          <a:prstGeom prst="rect">
            <a:avLst/>
          </a:prstGeom>
          <a:solidFill>
            <a:srgbClr val="008000"/>
          </a:solidFill>
          <a:ln w="1905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rgbClr val="FFFF00"/>
                </a:solidFill>
              </a:rPr>
              <a:t>Hadron</a:t>
            </a:r>
          </a:p>
          <a:p>
            <a:pPr algn="ctr"/>
            <a:r>
              <a:rPr lang="en-GB" sz="1600" b="1" dirty="0" smtClean="0">
                <a:solidFill>
                  <a:srgbClr val="FFFF00"/>
                </a:solidFill>
              </a:rPr>
              <a:t>Collider design</a:t>
            </a:r>
            <a:endParaRPr lang="en-GB" sz="1600" b="1" dirty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8116" y="872716"/>
            <a:ext cx="1579608" cy="468052"/>
          </a:xfrm>
          <a:prstGeom prst="rect">
            <a:avLst/>
          </a:prstGeom>
          <a:solidFill>
            <a:srgbClr val="008000"/>
          </a:solidFill>
          <a:ln w="1905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rgbClr val="FFFF00"/>
                </a:solidFill>
              </a:rPr>
              <a:t>Management </a:t>
            </a:r>
          </a:p>
        </p:txBody>
      </p:sp>
      <p:sp>
        <p:nvSpPr>
          <p:cNvPr id="6" name="Rectangle 5"/>
          <p:cNvSpPr/>
          <p:nvPr/>
        </p:nvSpPr>
        <p:spPr>
          <a:xfrm>
            <a:off x="2349262" y="908056"/>
            <a:ext cx="6399202" cy="468052"/>
          </a:xfrm>
          <a:prstGeom prst="rect">
            <a:avLst/>
          </a:prstGeom>
          <a:solidFill>
            <a:srgbClr val="008000"/>
          </a:solidFill>
          <a:ln w="1905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GB" sz="1600" b="1" dirty="0" err="1" smtClean="0">
                <a:solidFill>
                  <a:srgbClr val="FFFF00"/>
                </a:solidFill>
              </a:rPr>
              <a:t>Projet</a:t>
            </a:r>
            <a:r>
              <a:rPr lang="en-GB" sz="1600" b="1" dirty="0" smtClean="0">
                <a:solidFill>
                  <a:srgbClr val="FFFF00"/>
                </a:solidFill>
              </a:rPr>
              <a:t> Management , Global collaboration issues, </a:t>
            </a:r>
            <a:r>
              <a:rPr lang="en-GB" sz="1600" b="1" dirty="0" err="1" smtClean="0">
                <a:solidFill>
                  <a:srgbClr val="FFFF00"/>
                </a:solidFill>
              </a:rPr>
              <a:t>Projet</a:t>
            </a:r>
            <a:r>
              <a:rPr lang="en-GB" sz="1600" b="1" dirty="0" smtClean="0">
                <a:solidFill>
                  <a:srgbClr val="FFFF00"/>
                </a:solidFill>
              </a:rPr>
              <a:t> Costing, CD&amp;O… </a:t>
            </a:r>
          </a:p>
        </p:txBody>
      </p:sp>
      <p:sp>
        <p:nvSpPr>
          <p:cNvPr id="7" name="Rectangle 6"/>
          <p:cNvSpPr/>
          <p:nvPr/>
        </p:nvSpPr>
        <p:spPr>
          <a:xfrm>
            <a:off x="2339751" y="2542991"/>
            <a:ext cx="6399202" cy="468052"/>
          </a:xfrm>
          <a:prstGeom prst="rect">
            <a:avLst/>
          </a:prstGeom>
          <a:solidFill>
            <a:srgbClr val="008000"/>
          </a:solidFill>
          <a:ln w="1905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GB" sz="1600" b="1" dirty="0" smtClean="0">
                <a:solidFill>
                  <a:srgbClr val="FFFF00"/>
                </a:solidFill>
              </a:rPr>
              <a:t>EIR (IR Design, functions </a:t>
            </a:r>
            <a:r>
              <a:rPr lang="en-GB" sz="1600" b="1" dirty="0" err="1" smtClean="0">
                <a:solidFill>
                  <a:srgbClr val="FFFF00"/>
                </a:solidFill>
              </a:rPr>
              <a:t>andperformance</a:t>
            </a:r>
            <a:r>
              <a:rPr lang="en-GB" sz="1600" b="1" dirty="0" smtClean="0">
                <a:solidFill>
                  <a:srgbClr val="FFFF00"/>
                </a:solidFill>
              </a:rPr>
              <a:t> of key beam-line elements, MDI … )</a:t>
            </a:r>
          </a:p>
        </p:txBody>
      </p:sp>
      <p:sp>
        <p:nvSpPr>
          <p:cNvPr id="9" name="Rectangle 8"/>
          <p:cNvSpPr/>
          <p:nvPr/>
        </p:nvSpPr>
        <p:spPr>
          <a:xfrm>
            <a:off x="2339750" y="3212976"/>
            <a:ext cx="6732750" cy="468052"/>
          </a:xfrm>
          <a:prstGeom prst="rect">
            <a:avLst/>
          </a:prstGeom>
          <a:solidFill>
            <a:srgbClr val="008000"/>
          </a:solidFill>
          <a:ln w="1905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b="1" dirty="0" smtClean="0">
                <a:solidFill>
                  <a:srgbClr val="FFFF00"/>
                </a:solidFill>
              </a:rPr>
              <a:t>Cryogenic Beam </a:t>
            </a:r>
            <a:r>
              <a:rPr lang="en-GB" sz="1600" b="1" dirty="0" err="1" smtClean="0">
                <a:solidFill>
                  <a:srgbClr val="FFFF00"/>
                </a:solidFill>
              </a:rPr>
              <a:t>Vaccuum</a:t>
            </a:r>
            <a:r>
              <a:rPr lang="en-GB" sz="1600" b="1" dirty="0" smtClean="0">
                <a:solidFill>
                  <a:srgbClr val="FFFF00"/>
                </a:solidFill>
              </a:rPr>
              <a:t> System (beam screen, proximity cryogenics, magnet cold bore and </a:t>
            </a:r>
            <a:r>
              <a:rPr lang="en-GB" sz="1600" b="1" dirty="0" err="1" smtClean="0">
                <a:solidFill>
                  <a:srgbClr val="FFFF00"/>
                </a:solidFill>
              </a:rPr>
              <a:t>vaccuum</a:t>
            </a:r>
            <a:r>
              <a:rPr lang="en-GB" sz="1600" b="1" dirty="0" smtClean="0">
                <a:solidFill>
                  <a:srgbClr val="FFFF00"/>
                </a:solidFill>
              </a:rPr>
              <a:t> system, </a:t>
            </a:r>
            <a:r>
              <a:rPr lang="fr-FR" sz="1600" b="1" dirty="0">
                <a:solidFill>
                  <a:srgbClr val="FFFF00"/>
                </a:solidFill>
              </a:rPr>
              <a:t>r</a:t>
            </a:r>
            <a:r>
              <a:rPr lang="fr-FR" sz="1600" b="1" dirty="0" smtClean="0">
                <a:solidFill>
                  <a:srgbClr val="FFFF00"/>
                </a:solidFill>
              </a:rPr>
              <a:t>adiation </a:t>
            </a:r>
            <a:r>
              <a:rPr lang="fr-FR" sz="1600" b="1" dirty="0" err="1" smtClean="0">
                <a:solidFill>
                  <a:srgbClr val="FFFF00"/>
                </a:solidFill>
              </a:rPr>
              <a:t>heat</a:t>
            </a:r>
            <a:r>
              <a:rPr lang="fr-FR" sz="1600" b="1" dirty="0" smtClean="0">
                <a:solidFill>
                  <a:srgbClr val="FFFF00"/>
                </a:solidFill>
              </a:rPr>
              <a:t> </a:t>
            </a:r>
            <a:r>
              <a:rPr lang="fr-FR" sz="1600" b="1" dirty="0" err="1" smtClean="0">
                <a:solidFill>
                  <a:srgbClr val="FFFF00"/>
                </a:solidFill>
              </a:rPr>
              <a:t>load</a:t>
            </a:r>
            <a:r>
              <a:rPr lang="fr-FR" sz="1600" b="1" dirty="0" smtClean="0">
                <a:solidFill>
                  <a:srgbClr val="FFFF00"/>
                </a:solidFill>
              </a:rPr>
              <a:t> absorption</a:t>
            </a:r>
            <a:r>
              <a:rPr lang="en-GB" sz="1600" b="1" dirty="0" smtClean="0">
                <a:solidFill>
                  <a:srgbClr val="FFFF00"/>
                </a:solidFill>
              </a:rPr>
              <a:t>…)</a:t>
            </a:r>
          </a:p>
        </p:txBody>
      </p:sp>
      <p:sp>
        <p:nvSpPr>
          <p:cNvPr id="10" name="Rectangle 9"/>
          <p:cNvSpPr/>
          <p:nvPr/>
        </p:nvSpPr>
        <p:spPr>
          <a:xfrm>
            <a:off x="2339751" y="1844824"/>
            <a:ext cx="6399202" cy="468052"/>
          </a:xfrm>
          <a:prstGeom prst="rect">
            <a:avLst/>
          </a:prstGeom>
          <a:solidFill>
            <a:srgbClr val="008000"/>
          </a:solidFill>
          <a:ln w="1905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GB" sz="1600" b="1" dirty="0" smtClean="0">
                <a:solidFill>
                  <a:srgbClr val="FFFF00"/>
                </a:solidFill>
              </a:rPr>
              <a:t>Arc Lattice Design (lattice, dynamic aperture, magnet field quality, design </a:t>
            </a:r>
            <a:r>
              <a:rPr lang="en-GB" sz="1600" b="1" dirty="0" err="1" smtClean="0">
                <a:solidFill>
                  <a:srgbClr val="FFFF00"/>
                </a:solidFill>
              </a:rPr>
              <a:t>collinmation</a:t>
            </a:r>
            <a:r>
              <a:rPr lang="en-GB" sz="1600" b="1" dirty="0" smtClean="0">
                <a:solidFill>
                  <a:srgbClr val="FFFF00"/>
                </a:solidFill>
              </a:rPr>
              <a:t> sections, functional specs beam pipe &amp; magnets… )</a:t>
            </a:r>
          </a:p>
        </p:txBody>
      </p:sp>
      <p:sp>
        <p:nvSpPr>
          <p:cNvPr id="11" name="Accolade ouvrante 10"/>
          <p:cNvSpPr/>
          <p:nvPr/>
        </p:nvSpPr>
        <p:spPr>
          <a:xfrm>
            <a:off x="2087724" y="1772816"/>
            <a:ext cx="261538" cy="2700300"/>
          </a:xfrm>
          <a:prstGeom prst="lef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Text Box 24"/>
          <p:cNvSpPr txBox="1">
            <a:spLocks noChangeArrowheads="1"/>
          </p:cNvSpPr>
          <p:nvPr/>
        </p:nvSpPr>
        <p:spPr bwMode="auto">
          <a:xfrm>
            <a:off x="1007604" y="5517232"/>
            <a:ext cx="7560840" cy="1323439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 algn="l"/>
            <a:r>
              <a:rPr lang="en-US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H2020-DS is important for FCC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get a European visibility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en-US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 being in the list of ESFRI infrastructures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get funding for some key partners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 Box 24"/>
          <p:cNvSpPr txBox="1">
            <a:spLocks noChangeArrowheads="1"/>
          </p:cNvSpPr>
          <p:nvPr/>
        </p:nvSpPr>
        <p:spPr bwMode="auto">
          <a:xfrm>
            <a:off x="1007429" y="4725144"/>
            <a:ext cx="7525011" cy="707886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 algn="l"/>
            <a:r>
              <a:rPr lang="en-US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FCC is likely to be the next large scale project in particle physics in Europe after the LHC</a:t>
            </a:r>
          </a:p>
        </p:txBody>
      </p:sp>
      <p:sp>
        <p:nvSpPr>
          <p:cNvPr id="14" name="Bouton d'action : Précédent 13">
            <a:hlinkClick r:id="rId3" action="ppaction://hlinksldjump" highlightClick="1"/>
          </p:cNvPr>
          <p:cNvSpPr/>
          <p:nvPr/>
        </p:nvSpPr>
        <p:spPr bwMode="auto">
          <a:xfrm>
            <a:off x="8784976" y="6517793"/>
            <a:ext cx="359532" cy="331587"/>
          </a:xfrm>
          <a:prstGeom prst="actionButtonBackPrevious">
            <a:avLst/>
          </a:prstGeom>
          <a:solidFill>
            <a:srgbClr val="FFFF00">
              <a:alpha val="67000"/>
            </a:srgbClr>
          </a:solidFill>
          <a:ln w="9525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339751" y="3933056"/>
            <a:ext cx="6399202" cy="468052"/>
          </a:xfrm>
          <a:prstGeom prst="rect">
            <a:avLst/>
          </a:prstGeom>
          <a:solidFill>
            <a:srgbClr val="008000"/>
          </a:solidFill>
          <a:ln w="1905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GB" sz="1600" b="1" dirty="0" smtClean="0">
                <a:solidFill>
                  <a:srgbClr val="FFFF00"/>
                </a:solidFill>
              </a:rPr>
              <a:t>Dipole magnet design</a:t>
            </a:r>
          </a:p>
        </p:txBody>
      </p:sp>
    </p:spTree>
    <p:extLst>
      <p:ext uri="{BB962C8B-B14F-4D97-AF65-F5344CB8AC3E}">
        <p14:creationId xmlns:p14="http://schemas.microsoft.com/office/powerpoint/2010/main" val="4118406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159146" y="18145"/>
            <a:ext cx="8793689" cy="400110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>
            <a:spAutoFit/>
          </a:bodyPr>
          <a:lstStyle/>
          <a:p>
            <a:pPr algn="l"/>
            <a:r>
              <a:rPr lang="en-US" altLang="fr-F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European Plasma Accelerator with High Beam Quality and Pilot </a:t>
            </a:r>
            <a:r>
              <a:rPr lang="en-US" altLang="fr-F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Applications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Box 24"/>
          <p:cNvSpPr txBox="1">
            <a:spLocks noChangeArrowheads="1"/>
          </p:cNvSpPr>
          <p:nvPr/>
        </p:nvSpPr>
        <p:spPr bwMode="auto">
          <a:xfrm>
            <a:off x="55358" y="572489"/>
            <a:ext cx="9088642" cy="400110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>
            <a:spAutoFit/>
          </a:bodyPr>
          <a:lstStyle/>
          <a:p>
            <a:pPr algn="l"/>
            <a:r>
              <a:rPr lang="en-US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ingdings 3" panose="05040102010807070707" pitchFamily="18" charset="2"/>
              </a:rPr>
              <a:t>a</a:t>
            </a:r>
            <a:r>
              <a:rPr lang="en-US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Go from Plasma Acceleration to Plasma Accelerator with useable beam quality</a:t>
            </a:r>
          </a:p>
        </p:txBody>
      </p:sp>
      <p:sp>
        <p:nvSpPr>
          <p:cNvPr id="6" name="Rectangle 5"/>
          <p:cNvSpPr/>
          <p:nvPr/>
        </p:nvSpPr>
        <p:spPr>
          <a:xfrm>
            <a:off x="883582" y="6057292"/>
            <a:ext cx="7344816" cy="707886"/>
          </a:xfrm>
          <a:prstGeom prst="rect">
            <a:avLst/>
          </a:prstGeom>
          <a:solidFill>
            <a:srgbClr val="FFCCFF"/>
          </a:solidFill>
        </p:spPr>
        <p:txBody>
          <a:bodyPr wrap="square">
            <a:spAutoFit/>
          </a:bodyPr>
          <a:lstStyle/>
          <a:p>
            <a:pPr lvl="1"/>
            <a:r>
              <a:rPr lang="en-US" altLang="fr-FR" b="1" dirty="0" err="1" smtClean="0">
                <a:ea typeface="ＭＳ Ｐゴシック" pitchFamily="34" charset="-128"/>
              </a:rPr>
              <a:t>Cood</a:t>
            </a:r>
            <a:r>
              <a:rPr lang="en-US" altLang="fr-FR" b="1" dirty="0" smtClean="0">
                <a:ea typeface="ＭＳ Ｐゴシック" pitchFamily="34" charset="-128"/>
              </a:rPr>
              <a:t>. DESY, 16 beneficiaries from France (3), Germany (2), Italy (4), Portugal (1), UK (6)</a:t>
            </a:r>
            <a:endParaRPr lang="en-US" altLang="fr-FR" b="1" dirty="0">
              <a:ea typeface="ＭＳ Ｐゴシック" pitchFamily="34" charset="-128"/>
            </a:endParaRPr>
          </a:p>
        </p:txBody>
      </p:sp>
      <p:sp>
        <p:nvSpPr>
          <p:cNvPr id="7" name="Bouton d'action : Précédent 6">
            <a:hlinkClick r:id="rId3" action="ppaction://hlinksldjump" highlightClick="1"/>
          </p:cNvPr>
          <p:cNvSpPr/>
          <p:nvPr/>
        </p:nvSpPr>
        <p:spPr bwMode="auto">
          <a:xfrm>
            <a:off x="8784976" y="6517793"/>
            <a:ext cx="359532" cy="331587"/>
          </a:xfrm>
          <a:prstGeom prst="actionButtonBackPrevious">
            <a:avLst/>
          </a:prstGeom>
          <a:solidFill>
            <a:srgbClr val="FFFF00">
              <a:alpha val="67000"/>
            </a:srgbClr>
          </a:solidFill>
          <a:ln w="9525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28" y="1124744"/>
            <a:ext cx="8316924" cy="4779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808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1871700" y="0"/>
            <a:ext cx="5952399" cy="400110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>
            <a:spAutoFit/>
          </a:bodyPr>
          <a:lstStyle/>
          <a:p>
            <a:pPr algn="l"/>
            <a:r>
              <a:rPr lang="en-US" b="1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ESSnuSB</a:t>
            </a:r>
            <a:r>
              <a:rPr lang="en-US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 neutrino Super-Beam based on ESS </a:t>
            </a:r>
            <a:r>
              <a:rPr lang="en-US" b="1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linac</a:t>
            </a:r>
            <a:endParaRPr lang="en-US" b="1" dirty="0">
              <a:solidFill>
                <a:schemeClr val="hlin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Box 24"/>
          <p:cNvSpPr txBox="1">
            <a:spLocks noChangeArrowheads="1"/>
          </p:cNvSpPr>
          <p:nvPr/>
        </p:nvSpPr>
        <p:spPr bwMode="auto">
          <a:xfrm>
            <a:off x="0" y="572489"/>
            <a:ext cx="9111982" cy="707886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>
            <a:spAutoFit/>
          </a:bodyPr>
          <a:lstStyle/>
          <a:p>
            <a:pPr algn="l"/>
            <a:r>
              <a:rPr lang="en-US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ingdings 3" panose="05040102010807070707" pitchFamily="18" charset="2"/>
              </a:rPr>
              <a:t>a</a:t>
            </a:r>
            <a:r>
              <a:rPr lang="en-US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Doubling the power of the </a:t>
            </a:r>
            <a:r>
              <a:rPr lang="en-US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linac</a:t>
            </a:r>
            <a:r>
              <a:rPr lang="en-US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(10MW) by doubling the duty cycle (4% to 8%)</a:t>
            </a:r>
          </a:p>
          <a:p>
            <a:pPr algn="l"/>
            <a:r>
              <a:rPr lang="en-US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ingdings 3" panose="05040102010807070707" pitchFamily="18" charset="2"/>
              </a:rPr>
              <a:t>a</a:t>
            </a:r>
            <a:r>
              <a:rPr lang="en-US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Buiding</a:t>
            </a:r>
            <a:r>
              <a:rPr lang="en-US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accumulator ring(s), target, horn, detectors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C:\Users\tordeke\Desktop\Final Snowmass neutrino report_Page_3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46" t="7518" r="25404" b="64198"/>
          <a:stretch>
            <a:fillRect/>
          </a:stretch>
        </p:blipFill>
        <p:spPr bwMode="auto">
          <a:xfrm>
            <a:off x="5841178" y="1556583"/>
            <a:ext cx="3317630" cy="2727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409" y="1556583"/>
            <a:ext cx="2664296" cy="2663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1542678" y="5028440"/>
            <a:ext cx="1440000" cy="518147"/>
          </a:xfrm>
          <a:prstGeom prst="rect">
            <a:avLst/>
          </a:prstGeom>
          <a:solidFill>
            <a:srgbClr val="008000"/>
          </a:solidFill>
          <a:ln w="1905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err="1" smtClean="0">
                <a:solidFill>
                  <a:srgbClr val="FFFF00"/>
                </a:solidFill>
              </a:rPr>
              <a:t>Linac</a:t>
            </a:r>
            <a:endParaRPr lang="en-GB" sz="1600" b="1" dirty="0">
              <a:solidFill>
                <a:srgbClr val="FFFF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075087" y="5021791"/>
            <a:ext cx="1440000" cy="524795"/>
          </a:xfrm>
          <a:prstGeom prst="rect">
            <a:avLst/>
          </a:prstGeom>
          <a:solidFill>
            <a:srgbClr val="008000"/>
          </a:solidFill>
          <a:ln w="1905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rgbClr val="FFFF00"/>
                </a:solidFill>
              </a:rPr>
              <a:t>accumulator</a:t>
            </a:r>
            <a:endParaRPr lang="en-GB" sz="1600" b="1" dirty="0">
              <a:solidFill>
                <a:srgbClr val="FFFF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593233" y="5009868"/>
            <a:ext cx="1440000" cy="540060"/>
          </a:xfrm>
          <a:prstGeom prst="rect">
            <a:avLst/>
          </a:prstGeom>
          <a:solidFill>
            <a:srgbClr val="008000"/>
          </a:solidFill>
          <a:ln w="1905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rgbClr val="FFFF00"/>
                </a:solidFill>
              </a:rPr>
              <a:t>Target station Horn</a:t>
            </a:r>
            <a:endParaRPr lang="en-GB" sz="1600" b="1" dirty="0">
              <a:solidFill>
                <a:srgbClr val="FFFF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102976" y="5009868"/>
            <a:ext cx="1440000" cy="540060"/>
          </a:xfrm>
          <a:prstGeom prst="rect">
            <a:avLst/>
          </a:prstGeom>
          <a:solidFill>
            <a:srgbClr val="008000"/>
          </a:solidFill>
          <a:ln w="1905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rgbClr val="FFFF00"/>
                </a:solidFill>
              </a:rPr>
              <a:t>Detectors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-508" y="5021792"/>
            <a:ext cx="1440000" cy="531444"/>
          </a:xfrm>
          <a:prstGeom prst="rect">
            <a:avLst/>
          </a:prstGeom>
          <a:solidFill>
            <a:srgbClr val="008000"/>
          </a:solidFill>
          <a:ln w="1905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rgbClr val="FFFF00"/>
                </a:solidFill>
              </a:rPr>
              <a:t>Management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662807" y="5009868"/>
            <a:ext cx="1440000" cy="540060"/>
          </a:xfrm>
          <a:prstGeom prst="rect">
            <a:avLst/>
          </a:prstGeom>
          <a:solidFill>
            <a:srgbClr val="008000"/>
          </a:solidFill>
          <a:ln w="1905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rgbClr val="FFFF00"/>
                </a:solidFill>
              </a:rPr>
              <a:t>Physics performance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1571" y="5802358"/>
            <a:ext cx="1387921" cy="584775"/>
          </a:xfrm>
          <a:prstGeom prst="rect">
            <a:avLst/>
          </a:prstGeom>
          <a:solidFill>
            <a:srgbClr val="FFCCFF"/>
          </a:solidFill>
        </p:spPr>
        <p:txBody>
          <a:bodyPr wrap="square">
            <a:spAutoFit/>
          </a:bodyPr>
          <a:lstStyle/>
          <a:p>
            <a:r>
              <a:rPr lang="en-US" altLang="en-US" sz="1600" b="1" u="sng" dirty="0" smtClean="0"/>
              <a:t>Strasbourg</a:t>
            </a:r>
            <a:r>
              <a:rPr lang="en-US" altLang="en-US" sz="1600" b="1" dirty="0"/>
              <a:t>, </a:t>
            </a:r>
            <a:r>
              <a:rPr lang="en-US" altLang="en-US" sz="1600" b="1" dirty="0" smtClean="0"/>
              <a:t> Uppsala</a:t>
            </a:r>
            <a:endParaRPr lang="fr-FR" sz="1600" dirty="0"/>
          </a:p>
        </p:txBody>
      </p:sp>
      <p:sp>
        <p:nvSpPr>
          <p:cNvPr id="23" name="Rectangle 22"/>
          <p:cNvSpPr/>
          <p:nvPr/>
        </p:nvSpPr>
        <p:spPr>
          <a:xfrm>
            <a:off x="1542678" y="5802358"/>
            <a:ext cx="1387921" cy="830997"/>
          </a:xfrm>
          <a:prstGeom prst="rect">
            <a:avLst/>
          </a:prstGeom>
          <a:solidFill>
            <a:srgbClr val="FFCCFF"/>
          </a:solidFill>
        </p:spPr>
        <p:txBody>
          <a:bodyPr wrap="square">
            <a:spAutoFit/>
          </a:bodyPr>
          <a:lstStyle/>
          <a:p>
            <a:r>
              <a:rPr lang="en-US" altLang="en-US" sz="1600" b="1" u="sng" dirty="0" smtClean="0"/>
              <a:t>ESS</a:t>
            </a:r>
            <a:r>
              <a:rPr lang="en-US" altLang="en-US" sz="1600" b="1" dirty="0" smtClean="0"/>
              <a:t>, CERN, CNRS, Uppsala</a:t>
            </a:r>
            <a:endParaRPr lang="fr-FR" sz="1600" dirty="0"/>
          </a:p>
        </p:txBody>
      </p:sp>
      <p:sp>
        <p:nvSpPr>
          <p:cNvPr id="24" name="ZoneTexte 23"/>
          <p:cNvSpPr txBox="1"/>
          <p:nvPr/>
        </p:nvSpPr>
        <p:spPr>
          <a:xfrm>
            <a:off x="1662151" y="4485193"/>
            <a:ext cx="5000536" cy="400110"/>
          </a:xfrm>
          <a:prstGeom prst="rect">
            <a:avLst/>
          </a:prstGeom>
          <a:solidFill>
            <a:srgbClr val="FFCCFF"/>
          </a:solidFill>
        </p:spPr>
        <p:txBody>
          <a:bodyPr wrap="none" rtlCol="0">
            <a:spAutoFit/>
          </a:bodyPr>
          <a:lstStyle/>
          <a:p>
            <a:r>
              <a:rPr lang="fr-FR" b="1" dirty="0" err="1" smtClean="0"/>
              <a:t>Envisaged</a:t>
            </a:r>
            <a:r>
              <a:rPr lang="fr-FR" b="1" dirty="0" smtClean="0"/>
              <a:t> </a:t>
            </a:r>
            <a:r>
              <a:rPr lang="fr-FR" b="1" dirty="0" err="1" smtClean="0"/>
              <a:t>Work</a:t>
            </a:r>
            <a:r>
              <a:rPr lang="fr-FR" b="1" dirty="0" smtClean="0"/>
              <a:t> Packages and  participants</a:t>
            </a:r>
            <a:endParaRPr lang="fr-FR" b="1" dirty="0"/>
          </a:p>
        </p:txBody>
      </p:sp>
      <p:sp>
        <p:nvSpPr>
          <p:cNvPr id="25" name="Rectangle 24"/>
          <p:cNvSpPr/>
          <p:nvPr/>
        </p:nvSpPr>
        <p:spPr>
          <a:xfrm>
            <a:off x="4645312" y="5802358"/>
            <a:ext cx="1387921" cy="1077218"/>
          </a:xfrm>
          <a:prstGeom prst="rect">
            <a:avLst/>
          </a:prstGeom>
          <a:solidFill>
            <a:srgbClr val="FFCCFF"/>
          </a:solidFill>
        </p:spPr>
        <p:txBody>
          <a:bodyPr wrap="square">
            <a:spAutoFit/>
          </a:bodyPr>
          <a:lstStyle/>
          <a:p>
            <a:r>
              <a:rPr lang="en-US" altLang="en-US" sz="1600" b="1" u="sng" dirty="0" smtClean="0"/>
              <a:t>AGH</a:t>
            </a:r>
            <a:r>
              <a:rPr lang="en-US" altLang="en-US" sz="1600" b="1" dirty="0"/>
              <a:t> </a:t>
            </a:r>
            <a:r>
              <a:rPr lang="en-US" altLang="en-US" sz="1600" b="1" u="sng" dirty="0" smtClean="0"/>
              <a:t>Krakow</a:t>
            </a:r>
            <a:r>
              <a:rPr lang="en-US" altLang="en-US" sz="1600" b="1" dirty="0" smtClean="0"/>
              <a:t>, CNRS, Uppsala</a:t>
            </a:r>
            <a:endParaRPr lang="fr-FR" sz="1600" dirty="0"/>
          </a:p>
        </p:txBody>
      </p:sp>
      <p:sp>
        <p:nvSpPr>
          <p:cNvPr id="26" name="Rectangle 25"/>
          <p:cNvSpPr/>
          <p:nvPr/>
        </p:nvSpPr>
        <p:spPr>
          <a:xfrm>
            <a:off x="6139890" y="5802358"/>
            <a:ext cx="1387921" cy="1077218"/>
          </a:xfrm>
          <a:prstGeom prst="rect">
            <a:avLst/>
          </a:prstGeom>
          <a:solidFill>
            <a:srgbClr val="FFCCFF"/>
          </a:solidFill>
        </p:spPr>
        <p:txBody>
          <a:bodyPr wrap="square">
            <a:spAutoFit/>
          </a:bodyPr>
          <a:lstStyle/>
          <a:p>
            <a:r>
              <a:rPr lang="en-US" altLang="en-US" sz="1600" b="1" u="sng" dirty="0" smtClean="0"/>
              <a:t>Lund</a:t>
            </a:r>
            <a:r>
              <a:rPr lang="en-US" altLang="en-US" sz="1600" b="1" dirty="0" smtClean="0"/>
              <a:t>, , CERN, INFN, Sofia, Uppsala</a:t>
            </a:r>
            <a:endParaRPr lang="fr-FR" sz="1600" dirty="0"/>
          </a:p>
        </p:txBody>
      </p:sp>
      <p:sp>
        <p:nvSpPr>
          <p:cNvPr id="27" name="Rectangle 26"/>
          <p:cNvSpPr/>
          <p:nvPr/>
        </p:nvSpPr>
        <p:spPr>
          <a:xfrm>
            <a:off x="7662808" y="5802358"/>
            <a:ext cx="1440000" cy="830997"/>
          </a:xfrm>
          <a:prstGeom prst="rect">
            <a:avLst/>
          </a:prstGeom>
          <a:solidFill>
            <a:srgbClr val="FFCCFF"/>
          </a:solidFill>
        </p:spPr>
        <p:txBody>
          <a:bodyPr wrap="square">
            <a:spAutoFit/>
          </a:bodyPr>
          <a:lstStyle/>
          <a:p>
            <a:r>
              <a:rPr lang="en-US" altLang="en-US" sz="1600" b="1" u="sng" dirty="0" smtClean="0"/>
              <a:t>UAM</a:t>
            </a:r>
            <a:r>
              <a:rPr lang="en-US" altLang="en-US" sz="1600" b="1" dirty="0" smtClean="0"/>
              <a:t> </a:t>
            </a:r>
            <a:r>
              <a:rPr lang="en-US" altLang="en-US" sz="1600" b="1" u="sng" dirty="0" smtClean="0"/>
              <a:t>Madrid</a:t>
            </a:r>
            <a:r>
              <a:rPr lang="en-US" altLang="en-US" sz="1600" b="1" dirty="0" smtClean="0"/>
              <a:t>, KTH, INFN, UDUR</a:t>
            </a:r>
            <a:endParaRPr lang="fr-FR" sz="1600" dirty="0"/>
          </a:p>
        </p:txBody>
      </p:sp>
      <p:sp>
        <p:nvSpPr>
          <p:cNvPr id="28" name="Rectangle 27"/>
          <p:cNvSpPr/>
          <p:nvPr/>
        </p:nvSpPr>
        <p:spPr>
          <a:xfrm>
            <a:off x="3082999" y="5802358"/>
            <a:ext cx="1387921" cy="830997"/>
          </a:xfrm>
          <a:prstGeom prst="rect">
            <a:avLst/>
          </a:prstGeom>
          <a:solidFill>
            <a:srgbClr val="FFCCFF"/>
          </a:solidFill>
        </p:spPr>
        <p:txBody>
          <a:bodyPr wrap="square">
            <a:spAutoFit/>
          </a:bodyPr>
          <a:lstStyle/>
          <a:p>
            <a:r>
              <a:rPr lang="en-US" altLang="en-US" sz="1600" b="1" u="sng" dirty="0" smtClean="0"/>
              <a:t>Uppsala</a:t>
            </a:r>
            <a:r>
              <a:rPr lang="en-US" altLang="en-US" sz="1600" b="1" dirty="0" smtClean="0"/>
              <a:t>, CERN, CNRS</a:t>
            </a:r>
            <a:endParaRPr lang="fr-FR" sz="1600" dirty="0"/>
          </a:p>
        </p:txBody>
      </p:sp>
      <p:cxnSp>
        <p:nvCxnSpPr>
          <p:cNvPr id="29" name="Connecteur droit avec flèche 28"/>
          <p:cNvCxnSpPr/>
          <p:nvPr/>
        </p:nvCxnSpPr>
        <p:spPr bwMode="auto">
          <a:xfrm>
            <a:off x="6516216" y="1052736"/>
            <a:ext cx="244555" cy="1536557"/>
          </a:xfrm>
          <a:prstGeom prst="straightConnector1">
            <a:avLst/>
          </a:prstGeom>
          <a:solidFill>
            <a:srgbClr val="FFFF00">
              <a:alpha val="67000"/>
            </a:srgbClr>
          </a:solidFill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0" name="Bouton d'action : Précédent 29">
            <a:hlinkClick r:id="rId5" action="ppaction://hlinksldjump" highlightClick="1"/>
          </p:cNvPr>
          <p:cNvSpPr/>
          <p:nvPr/>
        </p:nvSpPr>
        <p:spPr bwMode="auto">
          <a:xfrm>
            <a:off x="8784976" y="6517793"/>
            <a:ext cx="359532" cy="331587"/>
          </a:xfrm>
          <a:prstGeom prst="actionButtonBackPrevious">
            <a:avLst/>
          </a:prstGeom>
          <a:solidFill>
            <a:srgbClr val="FFFF00">
              <a:alpha val="67000"/>
            </a:srgbClr>
          </a:solidFill>
          <a:ln w="9525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31" name="Image 7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871" y="1556583"/>
            <a:ext cx="3311280" cy="264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646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me 8"/>
          <p:cNvGraphicFramePr/>
          <p:nvPr>
            <p:extLst>
              <p:ext uri="{D42A27DB-BD31-4B8C-83A1-F6EECF244321}">
                <p14:modId xmlns:p14="http://schemas.microsoft.com/office/powerpoint/2010/main" val="119155474"/>
              </p:ext>
            </p:extLst>
          </p:nvPr>
        </p:nvGraphicFramePr>
        <p:xfrm>
          <a:off x="143508" y="1052736"/>
          <a:ext cx="8763120" cy="46006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Text Box 12">
            <a:hlinkClick r:id="rId9" action="ppaction://hlinksldjump"/>
          </p:cNvPr>
          <p:cNvSpPr txBox="1">
            <a:spLocks noChangeArrowheads="1"/>
          </p:cNvSpPr>
          <p:nvPr/>
        </p:nvSpPr>
        <p:spPr bwMode="auto">
          <a:xfrm>
            <a:off x="159761" y="0"/>
            <a:ext cx="8892480" cy="1571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l"/>
            <a:r>
              <a:rPr lang="en-US" sz="2400" b="1" dirty="0" smtClean="0">
                <a:solidFill>
                  <a:srgbClr val="FFFFFF"/>
                </a:solidFill>
              </a:rPr>
              <a:t>To build future accelerators, a strong and sustainable effort is indispensable during which it is important to get the EC involved through </a:t>
            </a:r>
            <a:r>
              <a:rPr lang="en-US" sz="2400" b="1" dirty="0">
                <a:solidFill>
                  <a:srgbClr val="FFFFFF"/>
                </a:solidFill>
              </a:rPr>
              <a:t>the EC calls issued within European the Framework </a:t>
            </a:r>
            <a:r>
              <a:rPr lang="en-US" sz="2400" b="1" dirty="0" err="1">
                <a:solidFill>
                  <a:srgbClr val="FFFFFF"/>
                </a:solidFill>
              </a:rPr>
              <a:t>Programmes</a:t>
            </a:r>
            <a:r>
              <a:rPr lang="en-US" sz="2400" b="1" dirty="0">
                <a:solidFill>
                  <a:srgbClr val="FFFFFF"/>
                </a:solidFill>
              </a:rPr>
              <a:t> </a:t>
            </a:r>
            <a:r>
              <a:rPr lang="en-US" sz="2400" b="1" dirty="0" smtClean="0">
                <a:solidFill>
                  <a:srgbClr val="FFFFFF"/>
                </a:solidFill>
              </a:rPr>
              <a:t>(the present FP is called Horizon 2020)</a:t>
            </a: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19" name="Text Box 12">
            <a:hlinkClick r:id="rId9" action="ppaction://hlinksldjump"/>
          </p:cNvPr>
          <p:cNvSpPr txBox="1">
            <a:spLocks noChangeArrowheads="1"/>
          </p:cNvSpPr>
          <p:nvPr/>
        </p:nvSpPr>
        <p:spPr bwMode="auto">
          <a:xfrm>
            <a:off x="159761" y="5687547"/>
            <a:ext cx="8892480" cy="1202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l"/>
            <a:r>
              <a:rPr lang="en-US" sz="2400" b="1" dirty="0" smtClean="0">
                <a:solidFill>
                  <a:srgbClr val="FFFFFF"/>
                </a:solidFill>
              </a:rPr>
              <a:t>For each of these steps, there are EC calls </a:t>
            </a:r>
          </a:p>
          <a:p>
            <a:pPr algn="l"/>
            <a:r>
              <a:rPr lang="en-US" sz="2400" b="1" dirty="0" smtClean="0">
                <a:solidFill>
                  <a:srgbClr val="FFFFFF"/>
                </a:solidFill>
              </a:rPr>
              <a:t>Although the amounts are small, it is politically extremely useful to be integrated in the EC “landscape”</a:t>
            </a: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59761" y="4437112"/>
            <a:ext cx="2792059" cy="1323439"/>
          </a:xfrm>
          <a:prstGeom prst="rect">
            <a:avLst/>
          </a:prstGeom>
          <a:solidFill>
            <a:schemeClr val="accent2">
              <a:alpha val="57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fr-FR" b="1" dirty="0" err="1" smtClean="0">
                <a:solidFill>
                  <a:srgbClr val="FFC000"/>
                </a:solidFill>
              </a:rPr>
              <a:t>Step</a:t>
            </a:r>
            <a:r>
              <a:rPr lang="fr-FR" b="1" dirty="0" smtClean="0">
                <a:solidFill>
                  <a:srgbClr val="FFC000"/>
                </a:solidFill>
              </a:rPr>
              <a:t> 0: </a:t>
            </a:r>
            <a:r>
              <a:rPr lang="fr-FR" sz="24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Integration</a:t>
            </a:r>
            <a:r>
              <a:rPr lang="fr-FR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activities</a:t>
            </a:r>
            <a:endParaRPr lang="fr-FR" sz="2400" b="1" i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fr-FR" sz="1600" b="1" dirty="0" smtClean="0">
                <a:solidFill>
                  <a:srgbClr val="FFC000"/>
                </a:solidFill>
              </a:rPr>
              <a:t>Basic R&amp;D</a:t>
            </a:r>
          </a:p>
          <a:p>
            <a:pPr algn="just"/>
            <a:r>
              <a:rPr lang="fr-FR" sz="1600" b="1" dirty="0" err="1" smtClean="0">
                <a:solidFill>
                  <a:srgbClr val="FFC000"/>
                </a:solidFill>
              </a:rPr>
              <a:t>Assessment</a:t>
            </a:r>
            <a:r>
              <a:rPr lang="fr-FR" sz="1600" b="1" dirty="0" smtClean="0">
                <a:solidFill>
                  <a:srgbClr val="FFC000"/>
                </a:solidFill>
              </a:rPr>
              <a:t> of new concepts </a:t>
            </a:r>
            <a:endParaRPr lang="fr-FR" sz="1600" b="1" dirty="0">
              <a:solidFill>
                <a:srgbClr val="FFC000"/>
              </a:solidFill>
            </a:endParaRPr>
          </a:p>
        </p:txBody>
      </p:sp>
      <p:sp>
        <p:nvSpPr>
          <p:cNvPr id="6" name="Étoile à 4 branches 5"/>
          <p:cNvSpPr/>
          <p:nvPr/>
        </p:nvSpPr>
        <p:spPr>
          <a:xfrm>
            <a:off x="1943708" y="3284985"/>
            <a:ext cx="575311" cy="720080"/>
          </a:xfrm>
          <a:prstGeom prst="star4">
            <a:avLst/>
          </a:prstGeom>
          <a:solidFill>
            <a:srgbClr val="FFFF00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2001962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51520" y="2744924"/>
            <a:ext cx="8471016" cy="1569660"/>
          </a:xfrm>
          <a:prstGeom prst="rect">
            <a:avLst/>
          </a:prstGeom>
          <a:solidFill>
            <a:srgbClr val="99FF66"/>
          </a:solidFill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EC projects are at the very heart of the ESGARD strategy for promoting and supporting Accelerator Science and Technology</a:t>
            </a:r>
            <a:endParaRPr lang="fr-FR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15554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8272873"/>
              </p:ext>
            </p:extLst>
          </p:nvPr>
        </p:nvGraphicFramePr>
        <p:xfrm>
          <a:off x="14288" y="656692"/>
          <a:ext cx="9129713" cy="5519103"/>
        </p:xfrm>
        <a:graphic>
          <a:graphicData uri="http://schemas.openxmlformats.org/drawingml/2006/table">
            <a:tbl>
              <a:tblPr/>
              <a:tblGrid>
                <a:gridCol w="1309687"/>
                <a:gridCol w="554038"/>
                <a:gridCol w="25400"/>
                <a:gridCol w="571500"/>
                <a:gridCol w="590550"/>
                <a:gridCol w="590550"/>
                <a:gridCol w="590550"/>
                <a:gridCol w="295275"/>
                <a:gridCol w="295275"/>
                <a:gridCol w="303213"/>
                <a:gridCol w="303213"/>
                <a:gridCol w="611187"/>
                <a:gridCol w="584200"/>
                <a:gridCol w="28575"/>
                <a:gridCol w="295275"/>
                <a:gridCol w="323850"/>
                <a:gridCol w="619125"/>
                <a:gridCol w="500114"/>
                <a:gridCol w="738136"/>
              </a:tblGrid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2003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2004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2005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2006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2007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2008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2009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539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Accelerator R&amp;D</a:t>
                      </a:r>
                    </a:p>
                  </a:txBody>
                  <a:tcPr marL="0" marR="0" marT="0" marB="0" anchor="ctr"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gridSpan="1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CARE (IA)</a:t>
                      </a:r>
                    </a:p>
                  </a:txBody>
                  <a:tcPr marL="0" marR="0" marT="0" marB="0" anchor="ctr"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 Networks (e,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n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 p)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EuCARD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(IA)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EuCARD2 (IA)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CARE (IA)</a:t>
                      </a:r>
                    </a:p>
                  </a:txBody>
                  <a:tcPr marL="0" marR="0" marT="0" marB="0" anchor="ctr"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SRF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EuCARD (SRF)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249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CARE (IA)</a:t>
                      </a:r>
                    </a:p>
                  </a:txBody>
                  <a:tcPr marL="0" marR="0" marT="0" marB="0" anchor="ctr"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PHIN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EuCARD (SRF, ANAC)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EuCARD2 (RF)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CARE (IA)</a:t>
                      </a:r>
                    </a:p>
                  </a:txBody>
                  <a:tcPr marL="0" marR="0" marT="0" marB="0" anchor="ctr"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HIPPI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EuCARD (SRF, ColMat)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EuCARD2 (COMA)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CARE (IA)</a:t>
                      </a:r>
                    </a:p>
                  </a:txBody>
                  <a:tcPr marL="0" marR="0" marT="0" marB="0" anchor="ctr"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NED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EuCARD (HFM)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EuCARD2 (MAG)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SLHC (PP)</a:t>
                      </a:r>
                    </a:p>
                  </a:txBody>
                  <a:tcPr marL="0" marR="0" marT="0" marB="0" anchor="ctr"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SLHC-PP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HiLumi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(DS)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EUROTEV</a:t>
                      </a:r>
                    </a:p>
                  </a:txBody>
                  <a:tcPr marL="0" marR="0" marT="0" marB="0" anchor="ctr"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DS: ILC+CLIC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ILC-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HiGrade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(PP)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EURISOL </a:t>
                      </a:r>
                    </a:p>
                  </a:txBody>
                  <a:tcPr marL="0" marR="0" marT="0" marB="0" anchor="ctr"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DS: Neutrino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b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-beam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DS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n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Fact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Scoping study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99"/>
                        </a:gs>
                        <a:gs pos="50000">
                          <a:srgbClr val="FF66CC"/>
                        </a:gs>
                        <a:gs pos="100000">
                          <a:srgbClr val="FFFF99"/>
                        </a:gs>
                      </a:gsLst>
                      <a:lin ang="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mbol" pitchFamily="18" charset="2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DS-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EuroNu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C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EUROLEAP</a:t>
                      </a:r>
                    </a:p>
                  </a:txBody>
                  <a:tcPr marL="0" marR="0" marT="0" marB="0" anchor="ctr"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 in plasma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EuCARD2 (ANAC2)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SuperB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TIARA (PP)</a:t>
                      </a:r>
                    </a:p>
                  </a:txBody>
                  <a:tcPr marL="0" marR="0" marT="0" marB="0" anchor="ctr"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R&amp;D-RI &amp; program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grpSp>
        <p:nvGrpSpPr>
          <p:cNvPr id="9" name="Groupe 8"/>
          <p:cNvGrpSpPr/>
          <p:nvPr/>
        </p:nvGrpSpPr>
        <p:grpSpPr>
          <a:xfrm>
            <a:off x="1671638" y="1700808"/>
            <a:ext cx="2592387" cy="3384550"/>
            <a:chOff x="1671638" y="1735567"/>
            <a:chExt cx="2592387" cy="3384550"/>
          </a:xfrm>
        </p:grpSpPr>
        <p:sp>
          <p:nvSpPr>
            <p:cNvPr id="10" name="Freeform 185"/>
            <p:cNvSpPr>
              <a:spLocks/>
            </p:cNvSpPr>
            <p:nvPr/>
          </p:nvSpPr>
          <p:spPr bwMode="auto">
            <a:xfrm>
              <a:off x="3903663" y="2711854"/>
              <a:ext cx="360362" cy="6477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08"/>
                </a:cxn>
                <a:cxn ang="0">
                  <a:pos x="227" y="408"/>
                </a:cxn>
              </a:cxnLst>
              <a:rect l="0" t="0" r="r" b="b"/>
              <a:pathLst>
                <a:path w="227" h="408">
                  <a:moveTo>
                    <a:pt x="0" y="0"/>
                  </a:moveTo>
                  <a:lnTo>
                    <a:pt x="0" y="408"/>
                  </a:lnTo>
                  <a:lnTo>
                    <a:pt x="227" y="408"/>
                  </a:lnTo>
                </a:path>
              </a:pathLst>
            </a:custGeom>
            <a:noFill/>
            <a:ln w="38100" cap="flat" cmpd="sng">
              <a:solidFill>
                <a:srgbClr val="FF9966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endParaRPr lang="fr-FR"/>
            </a:p>
          </p:txBody>
        </p:sp>
        <p:grpSp>
          <p:nvGrpSpPr>
            <p:cNvPr id="11" name="Groupe 10"/>
            <p:cNvGrpSpPr/>
            <p:nvPr/>
          </p:nvGrpSpPr>
          <p:grpSpPr>
            <a:xfrm>
              <a:off x="1671638" y="1735567"/>
              <a:ext cx="2413000" cy="3384550"/>
              <a:chOff x="1671638" y="1830388"/>
              <a:chExt cx="2413000" cy="3384550"/>
            </a:xfrm>
          </p:grpSpPr>
          <p:sp>
            <p:nvSpPr>
              <p:cNvPr id="14" name="Freeform 178"/>
              <p:cNvSpPr>
                <a:spLocks/>
              </p:cNvSpPr>
              <p:nvPr/>
            </p:nvSpPr>
            <p:spPr bwMode="auto">
              <a:xfrm>
                <a:off x="1671638" y="1830388"/>
                <a:ext cx="792162" cy="1981200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1248"/>
                  </a:cxn>
                  <a:cxn ang="0">
                    <a:pos x="477" y="1248"/>
                  </a:cxn>
                </a:cxnLst>
                <a:rect l="0" t="0" r="r" b="b"/>
                <a:pathLst>
                  <a:path w="477" h="1248">
                    <a:moveTo>
                      <a:pt x="114" y="0"/>
                    </a:moveTo>
                    <a:lnTo>
                      <a:pt x="0" y="0"/>
                    </a:lnTo>
                    <a:lnTo>
                      <a:pt x="0" y="1248"/>
                    </a:lnTo>
                    <a:lnTo>
                      <a:pt x="477" y="1248"/>
                    </a:lnTo>
                  </a:path>
                </a:pathLst>
              </a:custGeom>
              <a:noFill/>
              <a:ln w="38100" cap="flat" cmpd="sng">
                <a:solidFill>
                  <a:srgbClr val="66CCFF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15" name="Line 179"/>
              <p:cNvSpPr>
                <a:spLocks noChangeShapeType="1"/>
              </p:cNvSpPr>
              <p:nvPr/>
            </p:nvSpPr>
            <p:spPr bwMode="auto">
              <a:xfrm flipH="1">
                <a:off x="1671638" y="2227263"/>
                <a:ext cx="215900" cy="0"/>
              </a:xfrm>
              <a:prstGeom prst="line">
                <a:avLst/>
              </a:prstGeom>
              <a:noFill/>
              <a:ln w="28575">
                <a:solidFill>
                  <a:srgbClr val="66CCFF"/>
                </a:solidFill>
                <a:round/>
                <a:headEnd/>
                <a:tailEnd/>
              </a:ln>
              <a:effectLst/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16" name="Line 180"/>
              <p:cNvSpPr>
                <a:spLocks noChangeShapeType="1"/>
              </p:cNvSpPr>
              <p:nvPr/>
            </p:nvSpPr>
            <p:spPr bwMode="auto">
              <a:xfrm flipH="1">
                <a:off x="1671638" y="2479675"/>
                <a:ext cx="215900" cy="0"/>
              </a:xfrm>
              <a:prstGeom prst="line">
                <a:avLst/>
              </a:prstGeom>
              <a:noFill/>
              <a:ln w="28575">
                <a:solidFill>
                  <a:srgbClr val="66CCFF"/>
                </a:solidFill>
                <a:round/>
                <a:headEnd/>
                <a:tailEnd/>
              </a:ln>
              <a:effectLst/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17" name="Freeform 181"/>
              <p:cNvSpPr>
                <a:spLocks/>
              </p:cNvSpPr>
              <p:nvPr/>
            </p:nvSpPr>
            <p:spPr bwMode="auto">
              <a:xfrm>
                <a:off x="2030413" y="1866900"/>
                <a:ext cx="433387" cy="2413000"/>
              </a:xfrm>
              <a:custGeom>
                <a:avLst/>
                <a:gdLst/>
                <a:ahLst/>
                <a:cxnLst>
                  <a:cxn ang="0">
                    <a:pos x="159" y="0"/>
                  </a:cxn>
                  <a:cxn ang="0">
                    <a:pos x="0" y="0"/>
                  </a:cxn>
                  <a:cxn ang="0">
                    <a:pos x="0" y="1520"/>
                  </a:cxn>
                  <a:cxn ang="0">
                    <a:pos x="273" y="1520"/>
                  </a:cxn>
                </a:cxnLst>
                <a:rect l="0" t="0" r="r" b="b"/>
                <a:pathLst>
                  <a:path w="273" h="1520">
                    <a:moveTo>
                      <a:pt x="159" y="0"/>
                    </a:moveTo>
                    <a:lnTo>
                      <a:pt x="0" y="0"/>
                    </a:lnTo>
                    <a:lnTo>
                      <a:pt x="0" y="1520"/>
                    </a:lnTo>
                    <a:lnTo>
                      <a:pt x="273" y="1520"/>
                    </a:lnTo>
                  </a:path>
                </a:pathLst>
              </a:custGeom>
              <a:noFill/>
              <a:ln w="38100" cap="flat" cmpd="sng">
                <a:solidFill>
                  <a:srgbClr val="FF66CC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18" name="Freeform 182"/>
              <p:cNvSpPr>
                <a:spLocks/>
              </p:cNvSpPr>
              <p:nvPr/>
            </p:nvSpPr>
            <p:spPr bwMode="auto">
              <a:xfrm>
                <a:off x="2030413" y="4279900"/>
                <a:ext cx="649287" cy="468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95"/>
                  </a:cxn>
                  <a:cxn ang="0">
                    <a:pos x="409" y="295"/>
                  </a:cxn>
                </a:cxnLst>
                <a:rect l="0" t="0" r="r" b="b"/>
                <a:pathLst>
                  <a:path w="409" h="295">
                    <a:moveTo>
                      <a:pt x="0" y="0"/>
                    </a:moveTo>
                    <a:lnTo>
                      <a:pt x="0" y="295"/>
                    </a:lnTo>
                    <a:lnTo>
                      <a:pt x="409" y="295"/>
                    </a:lnTo>
                  </a:path>
                </a:pathLst>
              </a:custGeom>
              <a:noFill/>
              <a:ln w="38100" cap="flat" cmpd="sng">
                <a:solidFill>
                  <a:srgbClr val="FF66CC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19" name="Freeform 183"/>
              <p:cNvSpPr>
                <a:spLocks/>
              </p:cNvSpPr>
              <p:nvPr/>
            </p:nvSpPr>
            <p:spPr bwMode="auto">
              <a:xfrm>
                <a:off x="2282825" y="2011363"/>
                <a:ext cx="755650" cy="32035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018"/>
                  </a:cxn>
                  <a:cxn ang="0">
                    <a:pos x="476" y="2018"/>
                  </a:cxn>
                </a:cxnLst>
                <a:rect l="0" t="0" r="r" b="b"/>
                <a:pathLst>
                  <a:path w="476" h="2018">
                    <a:moveTo>
                      <a:pt x="0" y="0"/>
                    </a:moveTo>
                    <a:lnTo>
                      <a:pt x="0" y="2018"/>
                    </a:lnTo>
                    <a:lnTo>
                      <a:pt x="476" y="2018"/>
                    </a:lnTo>
                  </a:path>
                </a:pathLst>
              </a:custGeom>
              <a:noFill/>
              <a:ln w="38100" cap="flat" cmpd="sng">
                <a:solidFill>
                  <a:srgbClr val="3399FF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20" name="Line 184"/>
              <p:cNvSpPr>
                <a:spLocks noChangeShapeType="1"/>
              </p:cNvSpPr>
              <p:nvPr/>
            </p:nvSpPr>
            <p:spPr bwMode="auto">
              <a:xfrm>
                <a:off x="2282825" y="2551113"/>
                <a:ext cx="215900" cy="0"/>
              </a:xfrm>
              <a:prstGeom prst="line">
                <a:avLst/>
              </a:prstGeom>
              <a:noFill/>
              <a:ln w="38100">
                <a:solidFill>
                  <a:srgbClr val="3399FF"/>
                </a:solidFill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21" name="Freeform 186"/>
              <p:cNvSpPr>
                <a:spLocks/>
              </p:cNvSpPr>
              <p:nvPr/>
            </p:nvSpPr>
            <p:spPr bwMode="auto">
              <a:xfrm>
                <a:off x="3363913" y="3090863"/>
                <a:ext cx="647700" cy="36036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49"/>
                  </a:cxn>
                  <a:cxn ang="0">
                    <a:pos x="408" y="249"/>
                  </a:cxn>
                </a:cxnLst>
                <a:rect l="0" t="0" r="r" b="b"/>
                <a:pathLst>
                  <a:path w="408" h="249">
                    <a:moveTo>
                      <a:pt x="0" y="0"/>
                    </a:moveTo>
                    <a:lnTo>
                      <a:pt x="0" y="249"/>
                    </a:lnTo>
                    <a:lnTo>
                      <a:pt x="408" y="249"/>
                    </a:lnTo>
                  </a:path>
                </a:pathLst>
              </a:custGeom>
              <a:noFill/>
              <a:ln w="38100" cap="flat" cmpd="sng">
                <a:solidFill>
                  <a:srgbClr val="FF996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22" name="Line 187"/>
              <p:cNvSpPr>
                <a:spLocks noChangeShapeType="1"/>
              </p:cNvSpPr>
              <p:nvPr/>
            </p:nvSpPr>
            <p:spPr bwMode="auto">
              <a:xfrm>
                <a:off x="4083050" y="2047875"/>
                <a:ext cx="1588" cy="1403350"/>
              </a:xfrm>
              <a:prstGeom prst="line">
                <a:avLst/>
              </a:prstGeom>
              <a:noFill/>
              <a:ln w="38100">
                <a:solidFill>
                  <a:srgbClr val="FF9966"/>
                </a:solidFill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endParaRPr lang="fr-FR"/>
              </a:p>
            </p:txBody>
          </p:sp>
        </p:grpSp>
      </p:grpSp>
      <p:sp>
        <p:nvSpPr>
          <p:cNvPr id="23" name="Rectangle 188"/>
          <p:cNvSpPr>
            <a:spLocks noChangeArrowheads="1"/>
          </p:cNvSpPr>
          <p:nvPr/>
        </p:nvSpPr>
        <p:spPr bwMode="auto">
          <a:xfrm>
            <a:off x="4838700" y="4928902"/>
            <a:ext cx="2413000" cy="336550"/>
          </a:xfrm>
          <a:prstGeom prst="rect">
            <a:avLst/>
          </a:prstGeom>
          <a:solidFill>
            <a:schemeClr val="folHlink">
              <a:alpha val="87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r>
              <a:rPr lang="en-US" sz="1600" b="1" dirty="0" err="1"/>
              <a:t>EuCARD</a:t>
            </a:r>
            <a:r>
              <a:rPr lang="en-US" sz="1600" b="1" dirty="0"/>
              <a:t> (ANAC)</a:t>
            </a:r>
            <a:endParaRPr lang="fr-FR" sz="1600" b="1" dirty="0"/>
          </a:p>
        </p:txBody>
      </p:sp>
      <p:sp>
        <p:nvSpPr>
          <p:cNvPr id="24" name="Rectangle 189"/>
          <p:cNvSpPr>
            <a:spLocks noChangeArrowheads="1"/>
          </p:cNvSpPr>
          <p:nvPr/>
        </p:nvSpPr>
        <p:spPr bwMode="auto">
          <a:xfrm>
            <a:off x="4859338" y="5360702"/>
            <a:ext cx="2413000" cy="336550"/>
          </a:xfrm>
          <a:prstGeom prst="rect">
            <a:avLst/>
          </a:prstGeom>
          <a:solidFill>
            <a:schemeClr val="folHlink">
              <a:alpha val="87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r>
              <a:rPr lang="en-US" sz="1600" b="1"/>
              <a:t>EuCARD (ANAC)</a:t>
            </a:r>
            <a:endParaRPr lang="fr-FR" sz="1600" b="1"/>
          </a:p>
        </p:txBody>
      </p:sp>
      <p:grpSp>
        <p:nvGrpSpPr>
          <p:cNvPr id="25" name="Groupe 24"/>
          <p:cNvGrpSpPr/>
          <p:nvPr/>
        </p:nvGrpSpPr>
        <p:grpSpPr>
          <a:xfrm>
            <a:off x="1943064" y="964738"/>
            <a:ext cx="5276884" cy="565586"/>
            <a:chOff x="1943064" y="964738"/>
            <a:chExt cx="5276884" cy="565586"/>
          </a:xfrm>
        </p:grpSpPr>
        <p:sp>
          <p:nvSpPr>
            <p:cNvPr id="26" name="AutoShape 190"/>
            <p:cNvSpPr>
              <a:spLocks/>
            </p:cNvSpPr>
            <p:nvPr/>
          </p:nvSpPr>
          <p:spPr bwMode="auto">
            <a:xfrm rot="5400000">
              <a:off x="3249577" y="-1748"/>
              <a:ext cx="217488" cy="2830513"/>
            </a:xfrm>
            <a:prstGeom prst="leftBrace">
              <a:avLst>
                <a:gd name="adj1" fmla="val 108455"/>
                <a:gd name="adj2" fmla="val 50000"/>
              </a:avLst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27" name="AutoShape 191"/>
            <p:cNvSpPr>
              <a:spLocks/>
            </p:cNvSpPr>
            <p:nvPr/>
          </p:nvSpPr>
          <p:spPr bwMode="auto">
            <a:xfrm rot="5400000">
              <a:off x="5695948" y="6323"/>
              <a:ext cx="217488" cy="2830513"/>
            </a:xfrm>
            <a:prstGeom prst="leftBrace">
              <a:avLst>
                <a:gd name="adj1" fmla="val 108455"/>
                <a:gd name="adj2" fmla="val 50000"/>
              </a:avLst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28" name="Text Box 192">
              <a:hlinkClick r:id="rId3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3035505" y="989879"/>
              <a:ext cx="710749" cy="4638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sz="2400" b="1" dirty="0"/>
                <a:t>FP6</a:t>
              </a:r>
              <a:endParaRPr lang="fr-FR" sz="2400" b="1" dirty="0"/>
            </a:p>
          </p:txBody>
        </p:sp>
        <p:sp>
          <p:nvSpPr>
            <p:cNvPr id="29" name="Text Box 193">
              <a:hlinkClick r:id="rId4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448312" y="964738"/>
              <a:ext cx="710749" cy="4638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sz="2400" b="1" dirty="0"/>
                <a:t>FP7</a:t>
              </a:r>
              <a:endParaRPr lang="fr-FR" sz="2400" b="1" dirty="0"/>
            </a:p>
          </p:txBody>
        </p:sp>
      </p:grpSp>
      <p:sp>
        <p:nvSpPr>
          <p:cNvPr id="30" name="Text Box 195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373005" y="6052206"/>
            <a:ext cx="8264163" cy="83317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l"/>
            <a:r>
              <a:rPr lang="en-US" sz="2400" b="1" dirty="0"/>
              <a:t>Altogether EC has </a:t>
            </a:r>
            <a:r>
              <a:rPr lang="en-US" sz="2400" b="1" dirty="0" smtClean="0"/>
              <a:t>partially financed </a:t>
            </a:r>
            <a:r>
              <a:rPr lang="en-US" sz="2400" b="1" dirty="0"/>
              <a:t>projects in FP6 and FP7 </a:t>
            </a:r>
          </a:p>
          <a:p>
            <a:pPr algn="l"/>
            <a:r>
              <a:rPr lang="en-US" sz="2400" b="1" dirty="0"/>
              <a:t>with a total budget of </a:t>
            </a:r>
            <a:r>
              <a:rPr lang="en-US" sz="2400" b="1" dirty="0" smtClean="0"/>
              <a:t>~228</a:t>
            </a:r>
            <a:r>
              <a:rPr lang="en-US" sz="2400" dirty="0" smtClean="0"/>
              <a:t> </a:t>
            </a:r>
            <a:r>
              <a:rPr lang="en-US" sz="2400" b="1" dirty="0"/>
              <a:t>M</a:t>
            </a:r>
            <a:r>
              <a:rPr lang="en-GB" sz="2400" b="1" dirty="0"/>
              <a:t>€ </a:t>
            </a:r>
            <a:r>
              <a:rPr lang="en-GB" sz="2400" b="1" dirty="0" smtClean="0"/>
              <a:t>(68 </a:t>
            </a:r>
            <a:r>
              <a:rPr lang="en-US" sz="2400" b="1" dirty="0"/>
              <a:t>M</a:t>
            </a:r>
            <a:r>
              <a:rPr lang="en-GB" sz="2400" b="1" dirty="0"/>
              <a:t>€</a:t>
            </a:r>
            <a:r>
              <a:rPr lang="en-GB" dirty="0"/>
              <a:t> </a:t>
            </a:r>
            <a:r>
              <a:rPr lang="en-GB" sz="2400" b="1" dirty="0"/>
              <a:t>from EC)</a:t>
            </a:r>
            <a:r>
              <a:rPr lang="en-GB" dirty="0"/>
              <a:t> </a:t>
            </a:r>
            <a:endParaRPr lang="en-US" dirty="0"/>
          </a:p>
        </p:txBody>
      </p:sp>
      <p:sp>
        <p:nvSpPr>
          <p:cNvPr id="31" name="ZoneTexte 30">
            <a:hlinkClick r:id="rId5" action="ppaction://hlinksldjump"/>
          </p:cNvPr>
          <p:cNvSpPr txBox="1"/>
          <p:nvPr/>
        </p:nvSpPr>
        <p:spPr>
          <a:xfrm>
            <a:off x="44388" y="8620"/>
            <a:ext cx="8819081" cy="70788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b="1" dirty="0" smtClean="0"/>
              <a:t>ESGARD  developed and implemented a strategy to promote Accelerator R&amp;D</a:t>
            </a:r>
          </a:p>
          <a:p>
            <a:r>
              <a:rPr lang="en-US" b="1" dirty="0" smtClean="0"/>
              <a:t>with the  incentive of the EC Framework </a:t>
            </a:r>
            <a:r>
              <a:rPr lang="en-US" b="1" dirty="0" err="1" smtClean="0"/>
              <a:t>Programme</a:t>
            </a:r>
            <a:r>
              <a:rPr lang="en-US" b="1" dirty="0" smtClean="0"/>
              <a:t> within ERA</a:t>
            </a:r>
            <a:endParaRPr lang="en-US" b="1" dirty="0"/>
          </a:p>
        </p:txBody>
      </p:sp>
      <p:cxnSp>
        <p:nvCxnSpPr>
          <p:cNvPr id="32" name="Connecteur droit avec flèche 31"/>
          <p:cNvCxnSpPr/>
          <p:nvPr/>
        </p:nvCxnSpPr>
        <p:spPr bwMode="auto">
          <a:xfrm>
            <a:off x="6045200" y="3320988"/>
            <a:ext cx="563662" cy="0"/>
          </a:xfrm>
          <a:prstGeom prst="straightConnector1">
            <a:avLst/>
          </a:prstGeom>
          <a:solidFill>
            <a:srgbClr val="FFFF00">
              <a:alpha val="67000"/>
            </a:srgbClr>
          </a:solidFill>
          <a:ln w="38100" cap="flat" cmpd="sng" algn="ctr">
            <a:solidFill>
              <a:srgbClr val="FF9999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33" name="ZoneTexte 32"/>
          <p:cNvSpPr txBox="1"/>
          <p:nvPr/>
        </p:nvSpPr>
        <p:spPr>
          <a:xfrm rot="-1860000">
            <a:off x="1027010" y="3081843"/>
            <a:ext cx="7336625" cy="1200329"/>
          </a:xfrm>
          <a:prstGeom prst="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fr-FR" sz="3600" b="1" dirty="0" smtClean="0"/>
              <a:t>1 euros </a:t>
            </a:r>
            <a:r>
              <a:rPr lang="fr-FR" sz="3600" b="1" dirty="0" err="1" smtClean="0"/>
              <a:t>from</a:t>
            </a:r>
            <a:r>
              <a:rPr lang="fr-FR" sz="3600" b="1" dirty="0" smtClean="0"/>
              <a:t> the EC has </a:t>
            </a:r>
            <a:r>
              <a:rPr lang="fr-FR" sz="3600" b="1" dirty="0" err="1" smtClean="0"/>
              <a:t>triggered</a:t>
            </a:r>
            <a:r>
              <a:rPr lang="fr-FR" sz="3600" b="1" dirty="0" smtClean="0"/>
              <a:t> </a:t>
            </a:r>
          </a:p>
          <a:p>
            <a:r>
              <a:rPr lang="fr-FR" sz="3600" b="1" dirty="0" smtClean="0"/>
              <a:t>2 </a:t>
            </a:r>
            <a:r>
              <a:rPr lang="fr-FR" sz="3600" b="1" dirty="0" err="1" smtClean="0"/>
              <a:t>additional</a:t>
            </a:r>
            <a:r>
              <a:rPr lang="fr-FR" sz="3600" b="1" dirty="0" smtClean="0"/>
              <a:t> euros </a:t>
            </a:r>
            <a:r>
              <a:rPr lang="fr-FR" sz="3600" b="1" dirty="0" err="1" smtClean="0"/>
              <a:t>from</a:t>
            </a:r>
            <a:r>
              <a:rPr lang="fr-FR" sz="3600" b="1" dirty="0" smtClean="0"/>
              <a:t> the </a:t>
            </a:r>
            <a:r>
              <a:rPr lang="fr-FR" sz="3600" b="1" dirty="0" err="1" smtClean="0"/>
              <a:t>partners</a:t>
            </a:r>
            <a:endParaRPr lang="fr-FR" sz="3600" b="1" dirty="0"/>
          </a:p>
        </p:txBody>
      </p:sp>
    </p:spTree>
    <p:extLst>
      <p:ext uri="{BB962C8B-B14F-4D97-AF65-F5344CB8AC3E}">
        <p14:creationId xmlns:p14="http://schemas.microsoft.com/office/powerpoint/2010/main" val="3947609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4"/>
          <p:cNvSpPr txBox="1">
            <a:spLocks noChangeArrowheads="1"/>
          </p:cNvSpPr>
          <p:nvPr/>
        </p:nvSpPr>
        <p:spPr bwMode="auto">
          <a:xfrm>
            <a:off x="1947636" y="33291"/>
            <a:ext cx="4637808" cy="584775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 contribution in FP6-7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07504" y="728700"/>
            <a:ext cx="9037004" cy="707886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b="1" dirty="0" smtClean="0"/>
              <a:t>EC contribution is decreasing in all type of FP6-7  projects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b="1" dirty="0" smtClean="0"/>
              <a:t>Trend seems to continue in H2020 (e.g. DS limited to 3 M€ max)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145" y="1808820"/>
            <a:ext cx="7677713" cy="4615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6" name="Connecteur droit avec flèche 15"/>
          <p:cNvCxnSpPr/>
          <p:nvPr/>
        </p:nvCxnSpPr>
        <p:spPr bwMode="auto">
          <a:xfrm>
            <a:off x="2087724" y="2111219"/>
            <a:ext cx="5616624" cy="1908212"/>
          </a:xfrm>
          <a:prstGeom prst="straightConnector1">
            <a:avLst/>
          </a:prstGeom>
          <a:solidFill>
            <a:srgbClr val="FFFF00">
              <a:alpha val="67000"/>
            </a:srgbClr>
          </a:solidFill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Connecteur droit avec flèche 27"/>
          <p:cNvCxnSpPr/>
          <p:nvPr/>
        </p:nvCxnSpPr>
        <p:spPr bwMode="auto">
          <a:xfrm>
            <a:off x="1976437" y="2975315"/>
            <a:ext cx="4863815" cy="2052228"/>
          </a:xfrm>
          <a:prstGeom prst="straightConnector1">
            <a:avLst/>
          </a:prstGeom>
          <a:solidFill>
            <a:srgbClr val="FFFF00">
              <a:alpha val="67000"/>
            </a:srgbClr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Connecteur droit avec flèche 28"/>
          <p:cNvCxnSpPr/>
          <p:nvPr/>
        </p:nvCxnSpPr>
        <p:spPr bwMode="auto">
          <a:xfrm>
            <a:off x="4408344" y="4374124"/>
            <a:ext cx="2614328" cy="619993"/>
          </a:xfrm>
          <a:prstGeom prst="straightConnector1">
            <a:avLst/>
          </a:prstGeom>
          <a:solidFill>
            <a:srgbClr val="FFFF00">
              <a:alpha val="67000"/>
            </a:srgbClr>
          </a:solidFill>
          <a:ln w="38100" cap="flat" cmpd="sng" algn="ctr">
            <a:solidFill>
              <a:srgbClr val="99CC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0" name="Accolade ouvrante 20"/>
          <p:cNvSpPr>
            <a:spLocks/>
          </p:cNvSpPr>
          <p:nvPr/>
        </p:nvSpPr>
        <p:spPr bwMode="auto">
          <a:xfrm rot="-5400000">
            <a:off x="3219767" y="5065097"/>
            <a:ext cx="182563" cy="2881946"/>
          </a:xfrm>
          <a:prstGeom prst="leftBrace">
            <a:avLst>
              <a:gd name="adj1" fmla="val 8306"/>
              <a:gd name="adj2" fmla="val 50000"/>
            </a:avLst>
          </a:prstGeom>
          <a:noFill/>
          <a:ln w="28575" algn="ctr">
            <a:solidFill>
              <a:srgbClr val="FFFF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tIns="46800" rIns="90000" bIns="46800">
            <a:spAutoFit/>
          </a:bodyPr>
          <a:lstStyle/>
          <a:p>
            <a:endParaRPr lang="fr-FR"/>
          </a:p>
        </p:txBody>
      </p:sp>
      <p:sp>
        <p:nvSpPr>
          <p:cNvPr id="31" name="Accolade ouvrante 21"/>
          <p:cNvSpPr>
            <a:spLocks/>
          </p:cNvSpPr>
          <p:nvPr/>
        </p:nvSpPr>
        <p:spPr bwMode="auto">
          <a:xfrm rot="-5400000">
            <a:off x="6589799" y="5027374"/>
            <a:ext cx="146050" cy="2957512"/>
          </a:xfrm>
          <a:prstGeom prst="leftBrace">
            <a:avLst>
              <a:gd name="adj1" fmla="val 8344"/>
              <a:gd name="adj2" fmla="val 50000"/>
            </a:avLst>
          </a:prstGeom>
          <a:noFill/>
          <a:ln w="28575" algn="ctr">
            <a:solidFill>
              <a:srgbClr val="FFFF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>
            <a:spAutoFit/>
          </a:bodyPr>
          <a:lstStyle/>
          <a:p>
            <a:endParaRPr lang="fr-FR"/>
          </a:p>
        </p:txBody>
      </p:sp>
      <p:sp>
        <p:nvSpPr>
          <p:cNvPr id="32" name="ZoneTexte 22"/>
          <p:cNvSpPr txBox="1">
            <a:spLocks noChangeArrowheads="1"/>
          </p:cNvSpPr>
          <p:nvPr/>
        </p:nvSpPr>
        <p:spPr bwMode="auto">
          <a:xfrm>
            <a:off x="2997516" y="6506070"/>
            <a:ext cx="6270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r-FR" b="1" dirty="0">
                <a:solidFill>
                  <a:schemeClr val="bg1"/>
                </a:solidFill>
              </a:rPr>
              <a:t>FP6</a:t>
            </a:r>
          </a:p>
        </p:txBody>
      </p:sp>
      <p:sp>
        <p:nvSpPr>
          <p:cNvPr id="33" name="ZoneTexte 23"/>
          <p:cNvSpPr txBox="1">
            <a:spLocks noChangeArrowheads="1"/>
          </p:cNvSpPr>
          <p:nvPr/>
        </p:nvSpPr>
        <p:spPr bwMode="auto">
          <a:xfrm>
            <a:off x="6349293" y="6506130"/>
            <a:ext cx="6270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r-FR" b="1" dirty="0">
                <a:solidFill>
                  <a:schemeClr val="bg1"/>
                </a:solidFill>
              </a:rPr>
              <a:t>FP7</a:t>
            </a:r>
          </a:p>
        </p:txBody>
      </p:sp>
      <p:sp>
        <p:nvSpPr>
          <p:cNvPr id="35" name="ZoneTexte 4"/>
          <p:cNvSpPr txBox="1"/>
          <p:nvPr/>
        </p:nvSpPr>
        <p:spPr>
          <a:xfrm>
            <a:off x="2200591" y="2456892"/>
            <a:ext cx="796925" cy="30797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sz="1400" b="1" dirty="0"/>
              <a:t>CARE</a:t>
            </a:r>
          </a:p>
        </p:txBody>
      </p:sp>
      <p:sp>
        <p:nvSpPr>
          <p:cNvPr id="36" name="ZoneTexte 5"/>
          <p:cNvSpPr txBox="1"/>
          <p:nvPr/>
        </p:nvSpPr>
        <p:spPr>
          <a:xfrm>
            <a:off x="5233397" y="2911433"/>
            <a:ext cx="964221" cy="30778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b="1" dirty="0" err="1"/>
              <a:t>EuCARD</a:t>
            </a:r>
            <a:endParaRPr lang="fr-FR" sz="1400" b="1" dirty="0"/>
          </a:p>
        </p:txBody>
      </p:sp>
      <p:sp>
        <p:nvSpPr>
          <p:cNvPr id="37" name="ZoneTexte 5"/>
          <p:cNvSpPr txBox="1"/>
          <p:nvPr/>
        </p:nvSpPr>
        <p:spPr>
          <a:xfrm>
            <a:off x="6840252" y="3962498"/>
            <a:ext cx="1013419" cy="307777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b="1" dirty="0" smtClean="0"/>
              <a:t>EuCARD2</a:t>
            </a:r>
            <a:endParaRPr lang="fr-FR" sz="1400" b="1" dirty="0"/>
          </a:p>
        </p:txBody>
      </p:sp>
      <p:sp>
        <p:nvSpPr>
          <p:cNvPr id="38" name="ZoneTexte 5"/>
          <p:cNvSpPr txBox="1"/>
          <p:nvPr/>
        </p:nvSpPr>
        <p:spPr>
          <a:xfrm>
            <a:off x="2635566" y="3257447"/>
            <a:ext cx="1103312" cy="30797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sz="1400" b="1" dirty="0"/>
              <a:t>EURISOL</a:t>
            </a:r>
          </a:p>
        </p:txBody>
      </p:sp>
      <p:sp>
        <p:nvSpPr>
          <p:cNvPr id="39" name="ZoneTexte 6"/>
          <p:cNvSpPr txBox="1"/>
          <p:nvPr/>
        </p:nvSpPr>
        <p:spPr>
          <a:xfrm>
            <a:off x="2599053" y="3659085"/>
            <a:ext cx="1198563" cy="30797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sz="1400" b="1" dirty="0"/>
              <a:t>EUROTEV</a:t>
            </a:r>
          </a:p>
        </p:txBody>
      </p:sp>
      <p:sp>
        <p:nvSpPr>
          <p:cNvPr id="40" name="ZoneTexte 7"/>
          <p:cNvSpPr txBox="1"/>
          <p:nvPr/>
        </p:nvSpPr>
        <p:spPr>
          <a:xfrm>
            <a:off x="4462463" y="4013200"/>
            <a:ext cx="1073150" cy="30797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sz="1400" b="1" dirty="0" err="1"/>
              <a:t>HiGrade</a:t>
            </a:r>
            <a:endParaRPr lang="fr-FR" sz="1400" b="1" dirty="0"/>
          </a:p>
        </p:txBody>
      </p:sp>
      <p:sp>
        <p:nvSpPr>
          <p:cNvPr id="41" name="ZoneTexte 1"/>
          <p:cNvSpPr txBox="1"/>
          <p:nvPr/>
        </p:nvSpPr>
        <p:spPr>
          <a:xfrm>
            <a:off x="4492014" y="4840225"/>
            <a:ext cx="1006103" cy="307783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b="1" dirty="0">
                <a:latin typeface="+mj-lt"/>
              </a:rPr>
              <a:t>EURONU</a:t>
            </a:r>
          </a:p>
        </p:txBody>
      </p:sp>
      <p:sp>
        <p:nvSpPr>
          <p:cNvPr id="42" name="ZoneTexte 5"/>
          <p:cNvSpPr txBox="1"/>
          <p:nvPr/>
        </p:nvSpPr>
        <p:spPr>
          <a:xfrm>
            <a:off x="3166184" y="5265204"/>
            <a:ext cx="1262864" cy="307783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b="1" dirty="0" smtClean="0">
                <a:latin typeface="+mj-lt"/>
              </a:rPr>
              <a:t>EUROLEAP</a:t>
            </a:r>
            <a:endParaRPr lang="fr-FR" sz="1400" b="1" dirty="0">
              <a:latin typeface="+mj-lt"/>
            </a:endParaRPr>
          </a:p>
        </p:txBody>
      </p:sp>
      <p:sp>
        <p:nvSpPr>
          <p:cNvPr id="43" name="ZoneTexte 5"/>
          <p:cNvSpPr txBox="1"/>
          <p:nvPr/>
        </p:nvSpPr>
        <p:spPr>
          <a:xfrm>
            <a:off x="5715508" y="4840644"/>
            <a:ext cx="798569" cy="307783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b="1" dirty="0">
                <a:latin typeface="+mj-lt"/>
              </a:rPr>
              <a:t>TIARA</a:t>
            </a:r>
          </a:p>
        </p:txBody>
      </p:sp>
      <p:sp>
        <p:nvSpPr>
          <p:cNvPr id="44" name="ZoneTexte 5"/>
          <p:cNvSpPr txBox="1"/>
          <p:nvPr/>
        </p:nvSpPr>
        <p:spPr>
          <a:xfrm>
            <a:off x="4643523" y="3847563"/>
            <a:ext cx="703084" cy="307732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b="1" dirty="0">
                <a:latin typeface="+mj-lt"/>
              </a:rPr>
              <a:t>SLHC</a:t>
            </a:r>
          </a:p>
        </p:txBody>
      </p:sp>
      <p:sp>
        <p:nvSpPr>
          <p:cNvPr id="45" name="ZoneTexte 5"/>
          <p:cNvSpPr txBox="1"/>
          <p:nvPr/>
        </p:nvSpPr>
        <p:spPr>
          <a:xfrm>
            <a:off x="6355695" y="4530231"/>
            <a:ext cx="792205" cy="307777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b="1" dirty="0" err="1" smtClean="0">
                <a:latin typeface="+mj-lt"/>
              </a:rPr>
              <a:t>HiLumi</a:t>
            </a:r>
            <a:endParaRPr lang="fr-FR" sz="1400" b="1" dirty="0">
              <a:latin typeface="+mj-lt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107504" y="1412776"/>
            <a:ext cx="9037004" cy="40011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b="1" dirty="0" smtClean="0"/>
              <a:t>Integrating activities for AS&amp;T in 2016 (see later)? </a:t>
            </a:r>
            <a:r>
              <a:rPr lang="en-US" b="1" dirty="0"/>
              <a:t>F</a:t>
            </a:r>
            <a:r>
              <a:rPr lang="en-US" b="1" dirty="0" smtClean="0"/>
              <a:t>lattening at 10 M€ level?</a:t>
            </a:r>
          </a:p>
        </p:txBody>
      </p:sp>
    </p:spTree>
    <p:extLst>
      <p:ext uri="{BB962C8B-B14F-4D97-AF65-F5344CB8AC3E}">
        <p14:creationId xmlns:p14="http://schemas.microsoft.com/office/powerpoint/2010/main" val="860811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200117" y="57766"/>
            <a:ext cx="6934783" cy="523220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>
            <a:spAutoFit/>
          </a:bodyPr>
          <a:lstStyle/>
          <a:p>
            <a:r>
              <a:rPr lang="en-US" sz="2800" b="1" dirty="0" smtClean="0"/>
              <a:t>EC projects have been and are instrumental</a:t>
            </a:r>
            <a:endParaRPr lang="fr-FR" sz="2800" dirty="0"/>
          </a:p>
        </p:txBody>
      </p:sp>
      <p:sp>
        <p:nvSpPr>
          <p:cNvPr id="25" name="ZoneTexte 24"/>
          <p:cNvSpPr txBox="1"/>
          <p:nvPr/>
        </p:nvSpPr>
        <p:spPr>
          <a:xfrm>
            <a:off x="836110" y="1398126"/>
            <a:ext cx="7984362" cy="830997"/>
          </a:xfrm>
          <a:prstGeom prst="rect">
            <a:avLst/>
          </a:prstGeom>
          <a:solidFill>
            <a:srgbClr val="7030A0">
              <a:alpha val="72000"/>
            </a:srgbClr>
          </a:solidFill>
        </p:spPr>
        <p:txBody>
          <a:bodyPr wrap="square" rtlCol="0">
            <a:spAutoFit/>
          </a:bodyPr>
          <a:lstStyle/>
          <a:p>
            <a:pPr algn="l"/>
            <a:r>
              <a:rPr lang="fr-FR" sz="2400" b="1" dirty="0" smtClean="0">
                <a:solidFill>
                  <a:schemeClr val="bg1"/>
                </a:solidFill>
              </a:rPr>
              <a:t>For </a:t>
            </a:r>
            <a:r>
              <a:rPr lang="en-US" sz="2400" b="1" dirty="0" smtClean="0">
                <a:solidFill>
                  <a:schemeClr val="bg1"/>
                </a:solidFill>
              </a:rPr>
              <a:t>fostering the community  to carry out Accelerator R&amp;D in a collaborative manner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6" name="AutoShape 16"/>
          <p:cNvSpPr>
            <a:spLocks noChangeArrowheads="1"/>
          </p:cNvSpPr>
          <p:nvPr/>
        </p:nvSpPr>
        <p:spPr bwMode="auto">
          <a:xfrm>
            <a:off x="180653" y="1395965"/>
            <a:ext cx="413530" cy="468313"/>
          </a:xfrm>
          <a:prstGeom prst="star4">
            <a:avLst>
              <a:gd name="adj" fmla="val 12500"/>
            </a:avLst>
          </a:prstGeom>
          <a:solidFill>
            <a:srgbClr val="FFFF00">
              <a:alpha val="67000"/>
            </a:srgbClr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 anchor="ctr">
            <a:spAutoFit/>
          </a:bodyPr>
          <a:lstStyle/>
          <a:p>
            <a:endParaRPr lang="fr-FR"/>
          </a:p>
        </p:txBody>
      </p:sp>
      <p:sp>
        <p:nvSpPr>
          <p:cNvPr id="34" name="AutoShape 16"/>
          <p:cNvSpPr>
            <a:spLocks noChangeArrowheads="1"/>
          </p:cNvSpPr>
          <p:nvPr/>
        </p:nvSpPr>
        <p:spPr bwMode="auto">
          <a:xfrm>
            <a:off x="218100" y="2335041"/>
            <a:ext cx="413530" cy="468313"/>
          </a:xfrm>
          <a:prstGeom prst="star4">
            <a:avLst>
              <a:gd name="adj" fmla="val 12500"/>
            </a:avLst>
          </a:prstGeom>
          <a:solidFill>
            <a:srgbClr val="FFFF00">
              <a:alpha val="67000"/>
            </a:srgbClr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 anchor="ctr">
            <a:spAutoFit/>
          </a:bodyPr>
          <a:lstStyle/>
          <a:p>
            <a:endParaRPr lang="fr-FR"/>
          </a:p>
        </p:txBody>
      </p:sp>
      <p:sp>
        <p:nvSpPr>
          <p:cNvPr id="46" name="ZoneTexte 45"/>
          <p:cNvSpPr txBox="1"/>
          <p:nvPr/>
        </p:nvSpPr>
        <p:spPr>
          <a:xfrm>
            <a:off x="833507" y="4581128"/>
            <a:ext cx="7984362" cy="830997"/>
          </a:xfrm>
          <a:prstGeom prst="rect">
            <a:avLst/>
          </a:prstGeom>
          <a:solidFill>
            <a:srgbClr val="7030A0">
              <a:alpha val="69000"/>
            </a:srgbClr>
          </a:solidFill>
        </p:spPr>
        <p:txBody>
          <a:bodyPr wrap="square" rtlCol="0">
            <a:spAutoFit/>
          </a:bodyPr>
          <a:lstStyle/>
          <a:p>
            <a:pPr algn="l"/>
            <a:r>
              <a:rPr lang="fr-FR" sz="2400" b="1" dirty="0">
                <a:solidFill>
                  <a:schemeClr val="bg1"/>
                </a:solidFill>
              </a:rPr>
              <a:t>For </a:t>
            </a:r>
            <a:r>
              <a:rPr lang="en-US" sz="2400" b="1" dirty="0">
                <a:solidFill>
                  <a:schemeClr val="bg1"/>
                </a:solidFill>
              </a:rPr>
              <a:t>triggering new ideas and </a:t>
            </a:r>
            <a:r>
              <a:rPr lang="en-US" sz="2400" b="1" dirty="0" smtClean="0">
                <a:solidFill>
                  <a:schemeClr val="bg1"/>
                </a:solidFill>
              </a:rPr>
              <a:t>developing further novel concept, e.g. crab waist scheme, plasma acceleration 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47" name="AutoShape 16"/>
          <p:cNvSpPr>
            <a:spLocks noChangeArrowheads="1"/>
          </p:cNvSpPr>
          <p:nvPr/>
        </p:nvSpPr>
        <p:spPr bwMode="auto">
          <a:xfrm>
            <a:off x="178050" y="4581128"/>
            <a:ext cx="413530" cy="468313"/>
          </a:xfrm>
          <a:prstGeom prst="star4">
            <a:avLst>
              <a:gd name="adj" fmla="val 12500"/>
            </a:avLst>
          </a:prstGeom>
          <a:solidFill>
            <a:srgbClr val="FFFF00">
              <a:alpha val="67000"/>
            </a:srgbClr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 anchor="ctr">
            <a:spAutoFit/>
          </a:bodyPr>
          <a:lstStyle/>
          <a:p>
            <a:endParaRPr lang="fr-FR"/>
          </a:p>
        </p:txBody>
      </p:sp>
      <p:sp>
        <p:nvSpPr>
          <p:cNvPr id="48" name="ZoneTexte 47"/>
          <p:cNvSpPr txBox="1"/>
          <p:nvPr/>
        </p:nvSpPr>
        <p:spPr>
          <a:xfrm>
            <a:off x="827873" y="5520137"/>
            <a:ext cx="7984362" cy="830997"/>
          </a:xfrm>
          <a:prstGeom prst="rect">
            <a:avLst/>
          </a:prstGeom>
          <a:solidFill>
            <a:srgbClr val="7030A0">
              <a:alpha val="69000"/>
            </a:srgbClr>
          </a:solidFill>
        </p:spPr>
        <p:txBody>
          <a:bodyPr wrap="square" rtlCol="0">
            <a:spAutoFit/>
          </a:bodyPr>
          <a:lstStyle/>
          <a:p>
            <a:pPr algn="l"/>
            <a:r>
              <a:rPr lang="fr-FR" sz="2400" b="1" dirty="0">
                <a:solidFill>
                  <a:schemeClr val="bg1"/>
                </a:solidFill>
              </a:rPr>
              <a:t>For </a:t>
            </a:r>
            <a:r>
              <a:rPr lang="en-US" sz="2400" b="1" dirty="0" smtClean="0">
                <a:solidFill>
                  <a:schemeClr val="bg1"/>
                </a:solidFill>
              </a:rPr>
              <a:t>allowing Europe to build expertise in domains where it was behind, e.g. Nb3Sn magnet, HTS links, PWFA…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49" name="AutoShape 16"/>
          <p:cNvSpPr>
            <a:spLocks noChangeArrowheads="1"/>
          </p:cNvSpPr>
          <p:nvPr/>
        </p:nvSpPr>
        <p:spPr bwMode="auto">
          <a:xfrm>
            <a:off x="172416" y="5520137"/>
            <a:ext cx="413530" cy="468313"/>
          </a:xfrm>
          <a:prstGeom prst="star4">
            <a:avLst>
              <a:gd name="adj" fmla="val 12500"/>
            </a:avLst>
          </a:prstGeom>
          <a:solidFill>
            <a:srgbClr val="FFFF00">
              <a:alpha val="67000"/>
            </a:srgbClr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 anchor="ctr">
            <a:spAutoFit/>
          </a:bodyPr>
          <a:lstStyle/>
          <a:p>
            <a:endParaRPr lang="fr-FR"/>
          </a:p>
        </p:txBody>
      </p:sp>
      <p:sp>
        <p:nvSpPr>
          <p:cNvPr id="50" name="ZoneTexte 49"/>
          <p:cNvSpPr txBox="1"/>
          <p:nvPr/>
        </p:nvSpPr>
        <p:spPr>
          <a:xfrm>
            <a:off x="836110" y="2347248"/>
            <a:ext cx="7984362" cy="1200329"/>
          </a:xfrm>
          <a:prstGeom prst="rect">
            <a:avLst/>
          </a:prstGeom>
          <a:solidFill>
            <a:srgbClr val="7030A0">
              <a:alpha val="69000"/>
            </a:srgbClr>
          </a:solidFill>
        </p:spPr>
        <p:txBody>
          <a:bodyPr wrap="square" rtlCol="0">
            <a:spAutoFit/>
          </a:bodyPr>
          <a:lstStyle/>
          <a:p>
            <a:pPr algn="l"/>
            <a:r>
              <a:rPr lang="fr-FR" sz="2400" b="1" dirty="0">
                <a:solidFill>
                  <a:schemeClr val="bg1"/>
                </a:solidFill>
              </a:rPr>
              <a:t>For </a:t>
            </a:r>
            <a:r>
              <a:rPr lang="en-US" sz="2400" b="1" dirty="0" smtClean="0">
                <a:solidFill>
                  <a:schemeClr val="bg1"/>
                </a:solidFill>
              </a:rPr>
              <a:t>enabling smaller institutes/universities to gain knowledge and experience by collaborating with large institutes and to access world class infrastructures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54" name="ZoneTexte 53"/>
          <p:cNvSpPr txBox="1"/>
          <p:nvPr/>
        </p:nvSpPr>
        <p:spPr>
          <a:xfrm>
            <a:off x="827873" y="636657"/>
            <a:ext cx="69541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dirty="0" smtClean="0">
                <a:solidFill>
                  <a:schemeClr val="bg1"/>
                </a:solidFill>
              </a:rPr>
              <a:t>For </a:t>
            </a:r>
            <a:r>
              <a:rPr lang="fr-FR" dirty="0" err="1" smtClean="0">
                <a:solidFill>
                  <a:schemeClr val="bg1"/>
                </a:solidFill>
              </a:rPr>
              <a:t>collaborating</a:t>
            </a:r>
            <a:r>
              <a:rPr lang="fr-FR" dirty="0" smtClean="0">
                <a:solidFill>
                  <a:schemeClr val="bg1"/>
                </a:solidFill>
              </a:rPr>
              <a:t>, </a:t>
            </a:r>
            <a:r>
              <a:rPr lang="fr-FR" dirty="0" err="1" smtClean="0">
                <a:solidFill>
                  <a:schemeClr val="bg1"/>
                </a:solidFill>
              </a:rPr>
              <a:t>integrating</a:t>
            </a:r>
            <a:r>
              <a:rPr lang="fr-FR" dirty="0" smtClean="0">
                <a:solidFill>
                  <a:schemeClr val="bg1"/>
                </a:solidFill>
              </a:rPr>
              <a:t>, </a:t>
            </a:r>
            <a:r>
              <a:rPr lang="fr-FR" dirty="0" err="1" smtClean="0">
                <a:solidFill>
                  <a:schemeClr val="bg1"/>
                </a:solidFill>
              </a:rPr>
              <a:t>knowledge</a:t>
            </a:r>
            <a:r>
              <a:rPr lang="fr-FR" dirty="0" smtClean="0">
                <a:solidFill>
                  <a:schemeClr val="bg1"/>
                </a:solidFill>
              </a:rPr>
              <a:t> building and </a:t>
            </a:r>
            <a:r>
              <a:rPr lang="fr-FR" dirty="0" err="1" smtClean="0">
                <a:solidFill>
                  <a:schemeClr val="bg1"/>
                </a:solidFill>
              </a:rPr>
              <a:t>innovating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819243" y="3636309"/>
            <a:ext cx="8172619" cy="830997"/>
          </a:xfrm>
          <a:prstGeom prst="rect">
            <a:avLst/>
          </a:prstGeom>
          <a:solidFill>
            <a:srgbClr val="7030A0">
              <a:alpha val="69000"/>
            </a:srgbClr>
          </a:solidFill>
        </p:spPr>
        <p:txBody>
          <a:bodyPr wrap="square" rtlCol="0">
            <a:spAutoFit/>
          </a:bodyPr>
          <a:lstStyle/>
          <a:p>
            <a:pPr algn="l"/>
            <a:r>
              <a:rPr lang="fr-FR" sz="2400" b="1" dirty="0">
                <a:solidFill>
                  <a:schemeClr val="bg1"/>
                </a:solidFill>
              </a:rPr>
              <a:t>For </a:t>
            </a:r>
            <a:r>
              <a:rPr lang="en-US" sz="2400" b="1" dirty="0" smtClean="0">
                <a:solidFill>
                  <a:schemeClr val="bg1"/>
                </a:solidFill>
              </a:rPr>
              <a:t>enabling </a:t>
            </a:r>
            <a:r>
              <a:rPr lang="en-GB" sz="2400" b="1" dirty="0" smtClean="0">
                <a:solidFill>
                  <a:schemeClr val="bg1"/>
                </a:solidFill>
              </a:rPr>
              <a:t>coordinated </a:t>
            </a:r>
            <a:r>
              <a:rPr lang="en-GB" sz="2400" b="1" dirty="0">
                <a:solidFill>
                  <a:schemeClr val="bg1"/>
                </a:solidFill>
              </a:rPr>
              <a:t>and efficient means for </a:t>
            </a:r>
            <a:r>
              <a:rPr lang="en-GB" sz="2400" b="1" dirty="0" smtClean="0">
                <a:solidFill>
                  <a:schemeClr val="bg1"/>
                </a:solidFill>
              </a:rPr>
              <a:t>a regionally balanced scientific and technological development.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7" name="AutoShape 16"/>
          <p:cNvSpPr>
            <a:spLocks noChangeArrowheads="1"/>
          </p:cNvSpPr>
          <p:nvPr/>
        </p:nvSpPr>
        <p:spPr bwMode="auto">
          <a:xfrm>
            <a:off x="163787" y="3636309"/>
            <a:ext cx="413530" cy="468313"/>
          </a:xfrm>
          <a:prstGeom prst="star4">
            <a:avLst>
              <a:gd name="adj" fmla="val 12500"/>
            </a:avLst>
          </a:prstGeom>
          <a:solidFill>
            <a:srgbClr val="FFFF00">
              <a:alpha val="67000"/>
            </a:srgbClr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 anchor="ctr"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8860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200117" y="57766"/>
            <a:ext cx="6934783" cy="523220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>
            <a:spAutoFit/>
          </a:bodyPr>
          <a:lstStyle/>
          <a:p>
            <a:r>
              <a:rPr lang="en-US" sz="2800" b="1" dirty="0" smtClean="0"/>
              <a:t>EC projects have been and are instrumental</a:t>
            </a:r>
            <a:endParaRPr lang="fr-FR" sz="2800" dirty="0"/>
          </a:p>
        </p:txBody>
      </p:sp>
      <p:sp>
        <p:nvSpPr>
          <p:cNvPr id="27" name="ZoneTexte 26"/>
          <p:cNvSpPr txBox="1"/>
          <p:nvPr/>
        </p:nvSpPr>
        <p:spPr>
          <a:xfrm>
            <a:off x="836110" y="1088740"/>
            <a:ext cx="7984362" cy="1200329"/>
          </a:xfrm>
          <a:prstGeom prst="rect">
            <a:avLst/>
          </a:prstGeom>
          <a:solidFill>
            <a:srgbClr val="7030A0">
              <a:alpha val="69000"/>
            </a:srgb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 smtClean="0">
                <a:solidFill>
                  <a:schemeClr val="bg1"/>
                </a:solidFill>
              </a:rPr>
              <a:t>For helping improving accelerator R&amp;D infrastructures, e.g.  </a:t>
            </a:r>
          </a:p>
          <a:p>
            <a:pPr marL="800100" lvl="1" indent="-342900" algn="l">
              <a:buFont typeface="Wingdings 3" panose="05040102010807070707" pitchFamily="18" charset="2"/>
              <a:buChar char="]"/>
            </a:pPr>
            <a:r>
              <a:rPr lang="en-US" sz="2400" b="1" dirty="0" smtClean="0">
                <a:solidFill>
                  <a:schemeClr val="bg1"/>
                </a:solidFill>
                <a:latin typeface="+mn-lt"/>
              </a:rPr>
              <a:t>CTF3, SLS, SPARC, ICTF…</a:t>
            </a:r>
          </a:p>
        </p:txBody>
      </p:sp>
      <p:sp>
        <p:nvSpPr>
          <p:cNvPr id="51" name="AutoShape 16"/>
          <p:cNvSpPr>
            <a:spLocks noChangeArrowheads="1"/>
          </p:cNvSpPr>
          <p:nvPr/>
        </p:nvSpPr>
        <p:spPr bwMode="auto">
          <a:xfrm>
            <a:off x="180653" y="1130293"/>
            <a:ext cx="413530" cy="468313"/>
          </a:xfrm>
          <a:prstGeom prst="star4">
            <a:avLst>
              <a:gd name="adj" fmla="val 12500"/>
            </a:avLst>
          </a:prstGeom>
          <a:solidFill>
            <a:srgbClr val="FFFF00">
              <a:alpha val="67000"/>
            </a:srgbClr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 anchor="ctr">
            <a:spAutoFit/>
          </a:bodyPr>
          <a:lstStyle/>
          <a:p>
            <a:endParaRPr lang="fr-FR"/>
          </a:p>
        </p:txBody>
      </p:sp>
      <p:sp>
        <p:nvSpPr>
          <p:cNvPr id="54" name="ZoneTexte 53"/>
          <p:cNvSpPr txBox="1"/>
          <p:nvPr/>
        </p:nvSpPr>
        <p:spPr>
          <a:xfrm>
            <a:off x="827873" y="636657"/>
            <a:ext cx="69541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dirty="0" smtClean="0">
                <a:solidFill>
                  <a:schemeClr val="bg1"/>
                </a:solidFill>
              </a:rPr>
              <a:t>For </a:t>
            </a:r>
            <a:r>
              <a:rPr lang="fr-FR" dirty="0" err="1" smtClean="0">
                <a:solidFill>
                  <a:schemeClr val="bg1"/>
                </a:solidFill>
              </a:rPr>
              <a:t>collaborating</a:t>
            </a:r>
            <a:r>
              <a:rPr lang="fr-FR" dirty="0" smtClean="0">
                <a:solidFill>
                  <a:schemeClr val="bg1"/>
                </a:solidFill>
              </a:rPr>
              <a:t>, </a:t>
            </a:r>
            <a:r>
              <a:rPr lang="fr-FR" dirty="0" err="1" smtClean="0">
                <a:solidFill>
                  <a:schemeClr val="bg1"/>
                </a:solidFill>
              </a:rPr>
              <a:t>integrating</a:t>
            </a:r>
            <a:r>
              <a:rPr lang="fr-FR" dirty="0" smtClean="0">
                <a:solidFill>
                  <a:schemeClr val="bg1"/>
                </a:solidFill>
              </a:rPr>
              <a:t>, </a:t>
            </a:r>
            <a:r>
              <a:rPr lang="fr-FR" dirty="0" err="1" smtClean="0">
                <a:solidFill>
                  <a:schemeClr val="bg1"/>
                </a:solidFill>
              </a:rPr>
              <a:t>knowledge</a:t>
            </a:r>
            <a:r>
              <a:rPr lang="fr-FR" dirty="0" smtClean="0">
                <a:solidFill>
                  <a:schemeClr val="bg1"/>
                </a:solidFill>
              </a:rPr>
              <a:t> building and </a:t>
            </a:r>
            <a:r>
              <a:rPr lang="fr-FR" dirty="0" err="1" smtClean="0">
                <a:solidFill>
                  <a:schemeClr val="bg1"/>
                </a:solidFill>
              </a:rPr>
              <a:t>innovating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834969" y="2492896"/>
            <a:ext cx="7984362" cy="1938992"/>
          </a:xfrm>
          <a:prstGeom prst="rect">
            <a:avLst/>
          </a:prstGeom>
          <a:solidFill>
            <a:srgbClr val="7030A0">
              <a:alpha val="69000"/>
            </a:srgb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 smtClean="0">
                <a:solidFill>
                  <a:schemeClr val="bg1"/>
                </a:solidFill>
              </a:rPr>
              <a:t>For helping enabling the improvement or launch of large infrastructure projects, e.g. </a:t>
            </a:r>
          </a:p>
          <a:p>
            <a:pPr marL="800100" lvl="1" indent="-342900" algn="l">
              <a:buFont typeface="Wingdings 3" panose="05040102010807070707" pitchFamily="18" charset="2"/>
              <a:buChar char="]"/>
            </a:pPr>
            <a:r>
              <a:rPr lang="en-US" sz="2400" b="1" dirty="0" smtClean="0">
                <a:solidFill>
                  <a:schemeClr val="bg1"/>
                </a:solidFill>
              </a:rPr>
              <a:t>Linac4, </a:t>
            </a:r>
            <a:r>
              <a:rPr lang="en-US" sz="2400" b="1" dirty="0" err="1" smtClean="0">
                <a:solidFill>
                  <a:schemeClr val="bg1"/>
                </a:solidFill>
              </a:rPr>
              <a:t>LHCupgrades</a:t>
            </a:r>
            <a:r>
              <a:rPr lang="en-US" sz="2400" b="1" dirty="0" smtClean="0">
                <a:solidFill>
                  <a:schemeClr val="bg1"/>
                </a:solidFill>
              </a:rPr>
              <a:t>, </a:t>
            </a:r>
            <a:r>
              <a:rPr lang="en-US" sz="2400" b="1" dirty="0">
                <a:solidFill>
                  <a:schemeClr val="bg1"/>
                </a:solidFill>
              </a:rPr>
              <a:t>FAIR, ESS</a:t>
            </a:r>
            <a:endParaRPr lang="en-US" sz="2400" b="1" i="1" dirty="0">
              <a:solidFill>
                <a:schemeClr val="bg1"/>
              </a:solidFill>
            </a:endParaRPr>
          </a:p>
          <a:p>
            <a:pPr marL="800100" lvl="1" indent="-342900" algn="l">
              <a:buFont typeface="Wingdings 3" panose="05040102010807070707" pitchFamily="18" charset="2"/>
              <a:buChar char="]"/>
            </a:pPr>
            <a:r>
              <a:rPr lang="en-US" sz="2400" b="1" dirty="0" smtClean="0">
                <a:solidFill>
                  <a:schemeClr val="bg1"/>
                </a:solidFill>
              </a:rPr>
              <a:t>ELBE, FLASH, XFEL</a:t>
            </a:r>
          </a:p>
          <a:p>
            <a:pPr marL="800100" lvl="1" indent="-342900" algn="l">
              <a:buFont typeface="Wingdings 3" panose="05040102010807070707" pitchFamily="18" charset="2"/>
              <a:buChar char="]"/>
            </a:pPr>
            <a:r>
              <a:rPr lang="en-US" sz="2400" b="1" dirty="0" smtClean="0">
                <a:solidFill>
                  <a:schemeClr val="bg1"/>
                </a:solidFill>
              </a:rPr>
              <a:t>…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7" name="AutoShape 16"/>
          <p:cNvSpPr>
            <a:spLocks noChangeArrowheads="1"/>
          </p:cNvSpPr>
          <p:nvPr/>
        </p:nvSpPr>
        <p:spPr bwMode="auto">
          <a:xfrm>
            <a:off x="179512" y="2534449"/>
            <a:ext cx="413530" cy="468313"/>
          </a:xfrm>
          <a:prstGeom prst="star4">
            <a:avLst>
              <a:gd name="adj" fmla="val 12500"/>
            </a:avLst>
          </a:prstGeom>
          <a:solidFill>
            <a:srgbClr val="FFFF00">
              <a:alpha val="67000"/>
            </a:srgbClr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 anchor="ctr"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265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4"/>
          <p:cNvSpPr txBox="1">
            <a:spLocks noChangeArrowheads="1"/>
          </p:cNvSpPr>
          <p:nvPr/>
        </p:nvSpPr>
        <p:spPr bwMode="auto">
          <a:xfrm>
            <a:off x="2306704" y="33291"/>
            <a:ext cx="3919664" cy="584775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Participants in FP6-7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71500" y="728700"/>
            <a:ext cx="9037004" cy="1631216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l"/>
            <a:r>
              <a:rPr lang="fr-FR" b="1" dirty="0" err="1" smtClean="0"/>
              <a:t>Strong</a:t>
            </a:r>
            <a:r>
              <a:rPr lang="fr-FR" b="1" dirty="0" smtClean="0"/>
              <a:t> participation </a:t>
            </a:r>
            <a:r>
              <a:rPr lang="fr-FR" b="1" dirty="0" err="1" smtClean="0"/>
              <a:t>from</a:t>
            </a:r>
            <a:r>
              <a:rPr lang="fr-FR" b="1" dirty="0" smtClean="0"/>
              <a:t> </a:t>
            </a:r>
            <a:r>
              <a:rPr lang="fr-FR" b="1" dirty="0" err="1" smtClean="0"/>
              <a:t>universities</a:t>
            </a:r>
            <a:endParaRPr lang="fr-FR" b="1" dirty="0" smtClean="0"/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fr-FR" b="1" dirty="0" smtClean="0"/>
              <a:t>In FP6-7 : 3 IA and 3 DS </a:t>
            </a:r>
            <a:r>
              <a:rPr lang="fr-FR" b="1" dirty="0" err="1" smtClean="0"/>
              <a:t>projects</a:t>
            </a:r>
            <a:endParaRPr lang="fr-FR" b="1" dirty="0" smtClean="0"/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fr-FR" b="1" dirty="0" smtClean="0"/>
              <a:t>Total of 72 participants (</a:t>
            </a:r>
            <a:r>
              <a:rPr lang="fr-FR" b="1" dirty="0" err="1" smtClean="0"/>
              <a:t>number</a:t>
            </a:r>
            <a:r>
              <a:rPr lang="fr-FR" b="1" dirty="0" smtClean="0"/>
              <a:t> of participant in </a:t>
            </a:r>
            <a:r>
              <a:rPr lang="fr-FR" b="1" dirty="0" err="1" smtClean="0"/>
              <a:t>any</a:t>
            </a:r>
            <a:r>
              <a:rPr lang="fr-FR" b="1" dirty="0" smtClean="0"/>
              <a:t> of the 6 </a:t>
            </a:r>
            <a:r>
              <a:rPr lang="fr-FR" b="1" dirty="0" err="1" smtClean="0"/>
              <a:t>projects</a:t>
            </a:r>
            <a:r>
              <a:rPr lang="fr-FR" b="1" dirty="0" smtClean="0"/>
              <a:t>)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fr-FR" b="1" dirty="0" smtClean="0"/>
              <a:t>Out of </a:t>
            </a:r>
            <a:r>
              <a:rPr lang="fr-FR" b="1" dirty="0" err="1" smtClean="0"/>
              <a:t>which</a:t>
            </a:r>
            <a:r>
              <a:rPr lang="fr-FR" b="1" dirty="0" smtClean="0"/>
              <a:t> 43 </a:t>
            </a:r>
            <a:r>
              <a:rPr lang="fr-FR" b="1" dirty="0" err="1" smtClean="0"/>
              <a:t>universities</a:t>
            </a:r>
            <a:r>
              <a:rPr lang="fr-FR" b="1" dirty="0" smtClean="0"/>
              <a:t> (60%) </a:t>
            </a:r>
          </a:p>
          <a:p>
            <a:pPr algn="l"/>
            <a:r>
              <a:rPr lang="fr-FR" b="1" dirty="0" smtClean="0"/>
              <a:t>[note: </a:t>
            </a:r>
            <a:r>
              <a:rPr lang="fr-FR" b="1" dirty="0" err="1" smtClean="0"/>
              <a:t>this</a:t>
            </a:r>
            <a:r>
              <a:rPr lang="fr-FR" b="1" dirty="0" smtClean="0"/>
              <a:t> </a:t>
            </a:r>
            <a:r>
              <a:rPr lang="fr-FR" b="1" dirty="0" err="1" smtClean="0"/>
              <a:t>is</a:t>
            </a:r>
            <a:r>
              <a:rPr lang="fr-FR" b="1" dirty="0" smtClean="0"/>
              <a:t> a </a:t>
            </a:r>
            <a:r>
              <a:rPr lang="fr-FR" b="1" dirty="0" err="1" smtClean="0"/>
              <a:t>lower</a:t>
            </a:r>
            <a:r>
              <a:rPr lang="fr-FR" b="1" dirty="0" smtClean="0"/>
              <a:t> </a:t>
            </a:r>
            <a:r>
              <a:rPr lang="fr-FR" b="1" dirty="0" err="1" smtClean="0"/>
              <a:t>limit</a:t>
            </a:r>
            <a:r>
              <a:rPr lang="fr-FR" b="1" dirty="0" smtClean="0"/>
              <a:t> as </a:t>
            </a:r>
            <a:r>
              <a:rPr lang="fr-FR" b="1" dirty="0" err="1" smtClean="0"/>
              <a:t>there</a:t>
            </a:r>
            <a:r>
              <a:rPr lang="fr-FR" b="1" dirty="0" smtClean="0"/>
              <a:t> are joint </a:t>
            </a:r>
            <a:r>
              <a:rPr lang="fr-FR" b="1" dirty="0" err="1" smtClean="0"/>
              <a:t>partners</a:t>
            </a:r>
            <a:r>
              <a:rPr lang="fr-FR" b="1" dirty="0" smtClean="0"/>
              <a:t> (</a:t>
            </a:r>
            <a:r>
              <a:rPr lang="fr-FR" b="1" dirty="0" err="1" smtClean="0"/>
              <a:t>lab+uni</a:t>
            </a:r>
            <a:r>
              <a:rPr lang="fr-FR" b="1" dirty="0"/>
              <a:t> </a:t>
            </a:r>
            <a:r>
              <a:rPr lang="fr-FR" b="1" dirty="0" smtClean="0"/>
              <a:t>, </a:t>
            </a:r>
            <a:r>
              <a:rPr lang="fr-FR" b="1" dirty="0" err="1" smtClean="0"/>
              <a:t>e.g</a:t>
            </a:r>
            <a:r>
              <a:rPr lang="fr-FR" b="1" dirty="0" smtClean="0"/>
              <a:t>. CNRS, INFN)]</a:t>
            </a:r>
            <a:endParaRPr lang="fr-FR" b="1" dirty="0"/>
          </a:p>
        </p:txBody>
      </p:sp>
      <p:graphicFrame>
        <p:nvGraphicFramePr>
          <p:cNvPr id="15" name="Graphique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6863182"/>
              </p:ext>
            </p:extLst>
          </p:nvPr>
        </p:nvGraphicFramePr>
        <p:xfrm>
          <a:off x="1079612" y="2492896"/>
          <a:ext cx="7254552" cy="42159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77416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FF0000"/>
      </a:hlink>
      <a:folHlink>
        <a:srgbClr val="009900"/>
      </a:folHlink>
    </a:clrScheme>
    <a:fontScheme name="Modèle par défau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>
            <a:alpha val="67000"/>
          </a:srgbClr>
        </a:solidFill>
        <a:ln w="9525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>
            <a:alpha val="67000"/>
          </a:srgbClr>
        </a:solidFill>
        <a:ln w="9525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L Talk template">
  <a:themeElements>
    <a:clrScheme name="">
      <a:dk1>
        <a:srgbClr val="000000"/>
      </a:dk1>
      <a:lt1>
        <a:srgbClr val="FFFFFF"/>
      </a:lt1>
      <a:dk2>
        <a:srgbClr val="006B61"/>
      </a:dk2>
      <a:lt2>
        <a:srgbClr val="C0C0C0"/>
      </a:lt2>
      <a:accent1>
        <a:srgbClr val="FF00FF"/>
      </a:accent1>
      <a:accent2>
        <a:srgbClr val="00C0C0"/>
      </a:accent2>
      <a:accent3>
        <a:srgbClr val="FFFFFF"/>
      </a:accent3>
      <a:accent4>
        <a:srgbClr val="000000"/>
      </a:accent4>
      <a:accent5>
        <a:srgbClr val="FFAAFF"/>
      </a:accent5>
      <a:accent6>
        <a:srgbClr val="00AEAE"/>
      </a:accent6>
      <a:hlink>
        <a:srgbClr val="00C000"/>
      </a:hlink>
      <a:folHlink>
        <a:srgbClr val="800080"/>
      </a:folHlink>
    </a:clrScheme>
    <a:fontScheme name="SL Talk templat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>
            <a:alpha val="67000"/>
          </a:srgbClr>
        </a:solidFill>
        <a:ln w="9525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>
            <a:alpha val="67000"/>
          </a:srgbClr>
        </a:solidFill>
        <a:ln w="9525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L Talk templat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 Talk 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 Talk templat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 Talk 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 Talk templat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 Talk templat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 Talk templat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Conception personnalisée">
  <a:themeElements>
    <a:clrScheme name="4_Conception personnalisé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Conception personnalisé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>
            <a:alpha val="67000"/>
          </a:srgbClr>
        </a:solidFill>
        <a:ln w="9525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>
            <a:alpha val="67000"/>
          </a:srgbClr>
        </a:solidFill>
        <a:ln w="9525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4_Conception personnalisé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nception personnalisé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nception personnalisé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nception personnalisé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nception personnalisé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nception personnalisé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nception personnalisé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nception personnalisé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nception personnalisé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nception personnalisé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nception personnalisé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nception personnalisé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Modèle par défaut">
  <a:themeElements>
    <a:clrScheme name="2_Modèle par défaut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FF0000"/>
      </a:hlink>
      <a:folHlink>
        <a:srgbClr val="009900"/>
      </a:folHlink>
    </a:clrScheme>
    <a:fontScheme name="2_Modèle par défau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>
            <a:alpha val="67000"/>
          </a:srgbClr>
        </a:solidFill>
        <a:ln w="9525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>
            <a:alpha val="67000"/>
          </a:srgbClr>
        </a:solidFill>
        <a:ln w="9525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2_Modèle par défau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odèle par défau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odèle par défau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odèle par défau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Modèle par défaut">
  <a:themeElements>
    <a:clrScheme name="Modèle par défaut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FF0000"/>
      </a:hlink>
      <a:folHlink>
        <a:srgbClr val="009900"/>
      </a:folHlink>
    </a:clrScheme>
    <a:fontScheme name="Modèle par défau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Modèle par défaut">
  <a:themeElements>
    <a:clrScheme name="Modèle par défaut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FF0000"/>
      </a:hlink>
      <a:folHlink>
        <a:srgbClr val="009900"/>
      </a:folHlink>
    </a:clrScheme>
    <a:fontScheme name="Modèle par défau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25851</TotalTime>
  <Words>2332</Words>
  <Application>Microsoft Office PowerPoint</Application>
  <PresentationFormat>Affichage à l'écran (4:3)</PresentationFormat>
  <Paragraphs>379</Paragraphs>
  <Slides>27</Slides>
  <Notes>4</Notes>
  <HiddenSlides>4</HiddenSlides>
  <MMClips>0</MMClips>
  <ScaleCrop>false</ScaleCrop>
  <HeadingPairs>
    <vt:vector size="4" baseType="variant">
      <vt:variant>
        <vt:lpstr>Thème</vt:lpstr>
      </vt:variant>
      <vt:variant>
        <vt:i4>6</vt:i4>
      </vt:variant>
      <vt:variant>
        <vt:lpstr>Titres des diapositives</vt:lpstr>
      </vt:variant>
      <vt:variant>
        <vt:i4>27</vt:i4>
      </vt:variant>
    </vt:vector>
  </HeadingPairs>
  <TitlesOfParts>
    <vt:vector size="33" baseType="lpstr">
      <vt:lpstr>Modèle par défaut</vt:lpstr>
      <vt:lpstr>SL Talk template</vt:lpstr>
      <vt:lpstr>4_Conception personnalisée</vt:lpstr>
      <vt:lpstr>2_Modèle par défaut</vt:lpstr>
      <vt:lpstr>1_Modèle par défaut</vt:lpstr>
      <vt:lpstr>3_Modèle par défaut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CEA/DSM/DAPNIA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aleksan</dc:creator>
  <cp:lastModifiedBy>ALEKSAN Roy</cp:lastModifiedBy>
  <cp:revision>1197</cp:revision>
  <dcterms:created xsi:type="dcterms:W3CDTF">2002-09-23T10:15:47Z</dcterms:created>
  <dcterms:modified xsi:type="dcterms:W3CDTF">2014-09-30T07:05:24Z</dcterms:modified>
</cp:coreProperties>
</file>