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906000" cy="6858000" type="A4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0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296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C1002A"/>
          </a:solidFill>
          <a:ln>
            <a:solidFill>
              <a:srgbClr val="9E0D2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3" name="Bild 4" descr="JGU-Logo_weiss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94088" y="1981200"/>
            <a:ext cx="29210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 5" descr="Schriftzug_weiss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494088" y="5816600"/>
            <a:ext cx="29432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ine Ecke des Rechtecks abrunden 4"/>
          <p:cNvSpPr/>
          <p:nvPr userDrawn="1"/>
        </p:nvSpPr>
        <p:spPr>
          <a:xfrm rot="5400000">
            <a:off x="1790699" y="-1798637"/>
            <a:ext cx="5181601" cy="8763000"/>
          </a:xfrm>
          <a:prstGeom prst="round1Rect">
            <a:avLst>
              <a:gd name="adj" fmla="val 7960"/>
            </a:avLst>
          </a:prstGeom>
          <a:solidFill>
            <a:srgbClr val="C100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0" y="6248400"/>
            <a:ext cx="31242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8" name="Bild 14" descr="JGU_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5715000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 16" descr="Schriftzug_hellgrau_RGB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48463" y="5842000"/>
            <a:ext cx="1785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762000" y="3728206"/>
            <a:ext cx="4572000" cy="1700329"/>
          </a:xfrm>
        </p:spPr>
        <p:txBody>
          <a:bodyPr/>
          <a:lstStyle/>
          <a:p>
            <a:r>
              <a:rPr lang="en-US" smtClean="0"/>
              <a:t>Click to edit Master subtitle style</a:t>
            </a:r>
            <a:endParaRPr lang="de-DE" dirty="0" smtClean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762000" y="1143699"/>
            <a:ext cx="8001000" cy="1905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/>
          </p:nvPr>
        </p:nvSpPr>
        <p:spPr>
          <a:xfrm>
            <a:off x="762000" y="5428536"/>
            <a:ext cx="3113087" cy="646112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Datumsplatzhalt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EBB21-D0DE-4B48-8473-1F264A7E38D1}" type="datetime1">
              <a:rPr lang="de-DE"/>
              <a:pPr>
                <a:defRPr/>
              </a:pPr>
              <a:t>09.06.2014</a:t>
            </a:fld>
            <a:endParaRPr lang="de-DE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AACEC-1F04-47A7-9F65-CD986422AC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ine Ecke des Rechtecks abrunden 3"/>
          <p:cNvSpPr/>
          <p:nvPr userDrawn="1"/>
        </p:nvSpPr>
        <p:spPr>
          <a:xfrm rot="5400000">
            <a:off x="1638300" y="-1638300"/>
            <a:ext cx="6019800" cy="9296400"/>
          </a:xfrm>
          <a:prstGeom prst="round1Rect">
            <a:avLst>
              <a:gd name="adj" fmla="val 6131"/>
            </a:avLst>
          </a:prstGeom>
          <a:solidFill>
            <a:srgbClr val="C100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" name="Untertitel 2"/>
          <p:cNvSpPr>
            <a:spLocks/>
          </p:cNvSpPr>
          <p:nvPr userDrawn="1"/>
        </p:nvSpPr>
        <p:spPr bwMode="auto">
          <a:xfrm>
            <a:off x="165100" y="6477000"/>
            <a:ext cx="470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de-DE" sz="1000" dirty="0">
                <a:solidFill>
                  <a:srgbClr val="404040"/>
                </a:solidFill>
              </a:rPr>
              <a:t>26. Mai 2011 | Johannes </a:t>
            </a:r>
            <a:r>
              <a:rPr lang="de-DE" sz="1000" dirty="0" smtClean="0">
                <a:solidFill>
                  <a:srgbClr val="404040"/>
                </a:solidFill>
              </a:rPr>
              <a:t>Gutenberg-Universität </a:t>
            </a:r>
            <a:r>
              <a:rPr lang="de-DE" sz="1000" dirty="0">
                <a:solidFill>
                  <a:srgbClr val="404040"/>
                </a:solidFill>
              </a:rPr>
              <a:t>Mainz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de-DE" sz="2800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6" name="Bild 6" descr="JGU_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296400" y="624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 11" descr="Wissenschaft_ppt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221288" y="0"/>
            <a:ext cx="2532062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d 12" descr="Uni2_RGB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5400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 13" descr="Uni3_PPT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608263" y="0"/>
            <a:ext cx="2535237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536575" y="3009900"/>
            <a:ext cx="8313810" cy="2933700"/>
          </a:xfrm>
        </p:spPr>
        <p:txBody>
          <a:bodyPr/>
          <a:lstStyle>
            <a:lvl1pPr>
              <a:buFont typeface="+mj-lt"/>
              <a:buAutoNum type="arabicPeriod"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536575" y="2298700"/>
            <a:ext cx="8313810" cy="4778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ine Ecke des Rechtecks abrunden 2"/>
          <p:cNvSpPr/>
          <p:nvPr userDrawn="1"/>
        </p:nvSpPr>
        <p:spPr>
          <a:xfrm rot="5400000">
            <a:off x="1638300" y="-1638300"/>
            <a:ext cx="6019800" cy="9296400"/>
          </a:xfrm>
          <a:prstGeom prst="round1Rect">
            <a:avLst>
              <a:gd name="adj" fmla="val 6131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" name="Untertitel 2"/>
          <p:cNvSpPr>
            <a:spLocks/>
          </p:cNvSpPr>
          <p:nvPr userDrawn="1"/>
        </p:nvSpPr>
        <p:spPr bwMode="auto">
          <a:xfrm>
            <a:off x="165100" y="6477000"/>
            <a:ext cx="470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de-DE" sz="1000" dirty="0">
                <a:solidFill>
                  <a:srgbClr val="404040"/>
                </a:solidFill>
              </a:rPr>
              <a:t>26. Mai 2011 | Johannes </a:t>
            </a:r>
            <a:r>
              <a:rPr lang="de-DE" sz="1000" dirty="0" smtClean="0">
                <a:solidFill>
                  <a:srgbClr val="404040"/>
                </a:solidFill>
              </a:rPr>
              <a:t>Gutenberg-Universität </a:t>
            </a:r>
            <a:r>
              <a:rPr lang="de-DE" sz="1000" dirty="0">
                <a:solidFill>
                  <a:srgbClr val="404040"/>
                </a:solidFill>
              </a:rPr>
              <a:t>Mainz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de-DE" sz="2800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5" name="Bild 6" descr="JGU_RGB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296400" y="624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 userDrawn="1"/>
        </p:nvSpPr>
        <p:spPr>
          <a:xfrm>
            <a:off x="0" y="4343400"/>
            <a:ext cx="4572000" cy="838200"/>
          </a:xfrm>
          <a:prstGeom prst="rect">
            <a:avLst/>
          </a:prstGeom>
          <a:solidFill>
            <a:srgbClr val="C100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301625" y="4454525"/>
            <a:ext cx="4017963" cy="5953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>
            <a:spLocks/>
          </p:cNvSpPr>
          <p:nvPr userDrawn="1"/>
        </p:nvSpPr>
        <p:spPr bwMode="auto">
          <a:xfrm>
            <a:off x="165100" y="6477000"/>
            <a:ext cx="470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de-DE" sz="1000" dirty="0">
                <a:solidFill>
                  <a:srgbClr val="404040"/>
                </a:solidFill>
              </a:rPr>
              <a:t>26. Mai 2011 | Johannes </a:t>
            </a:r>
            <a:r>
              <a:rPr lang="de-DE" sz="1000" dirty="0" smtClean="0">
                <a:solidFill>
                  <a:srgbClr val="404040"/>
                </a:solidFill>
              </a:rPr>
              <a:t>Gutenberg-Universität </a:t>
            </a:r>
            <a:r>
              <a:rPr lang="de-DE" sz="1000" dirty="0">
                <a:solidFill>
                  <a:srgbClr val="404040"/>
                </a:solidFill>
              </a:rPr>
              <a:t>Mainz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de-DE" sz="28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0" y="609600"/>
            <a:ext cx="9294813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7" name="Bild 7" descr="JGU_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296400" y="624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814388" y="1697038"/>
            <a:ext cx="7172325" cy="4741862"/>
          </a:xfrm>
        </p:spPr>
        <p:txBody>
          <a:bodyPr/>
          <a:lstStyle>
            <a:lvl1pPr marL="0" indent="0">
              <a:buNone/>
              <a:defRPr sz="1800"/>
            </a:lvl1pPr>
            <a:lvl2pPr marL="360363" indent="-184150">
              <a:buClr>
                <a:srgbClr val="C00000"/>
              </a:buClr>
              <a:buFont typeface="Wingdings" pitchFamily="2" charset="2"/>
              <a:buChar char="§"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814388" y="921065"/>
            <a:ext cx="7451725" cy="657570"/>
          </a:xfrm>
        </p:spPr>
        <p:txBody>
          <a:bodyPr/>
          <a:lstStyle>
            <a:lvl1pPr marL="0" indent="0">
              <a:buNone/>
              <a:defRPr>
                <a:solidFill>
                  <a:srgbClr val="C1092D"/>
                </a:solidFill>
                <a:latin typeface="Garamond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>
          <a:xfrm>
            <a:off x="814388" y="78536"/>
            <a:ext cx="7880350" cy="706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>
            <a:spLocks/>
          </p:cNvSpPr>
          <p:nvPr userDrawn="1"/>
        </p:nvSpPr>
        <p:spPr bwMode="auto">
          <a:xfrm>
            <a:off x="165100" y="6477000"/>
            <a:ext cx="470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de-DE" sz="1000" dirty="0">
                <a:solidFill>
                  <a:srgbClr val="404040"/>
                </a:solidFill>
              </a:rPr>
              <a:t>26. Mai 2011 | Johannes </a:t>
            </a:r>
            <a:r>
              <a:rPr lang="de-DE" sz="1000" dirty="0" smtClean="0">
                <a:solidFill>
                  <a:srgbClr val="404040"/>
                </a:solidFill>
              </a:rPr>
              <a:t>Gutenberg-Universität </a:t>
            </a:r>
            <a:r>
              <a:rPr lang="de-DE" sz="1000" dirty="0">
                <a:solidFill>
                  <a:srgbClr val="404040"/>
                </a:solidFill>
              </a:rPr>
              <a:t>Mainz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de-DE" sz="2800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6" name="Bild 7" descr="JGU_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296400" y="624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 8" descr="Wissenschaft_ppt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221288" y="609600"/>
            <a:ext cx="2532062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d 9" descr="Uni2_RGB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609600"/>
            <a:ext cx="25400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 10" descr="Uni3_PPT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608263" y="609600"/>
            <a:ext cx="2535237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platzhalter 12"/>
          <p:cNvSpPr>
            <a:spLocks noGrp="1"/>
          </p:cNvSpPr>
          <p:nvPr>
            <p:ph type="body" sz="quarter" idx="12"/>
          </p:nvPr>
        </p:nvSpPr>
        <p:spPr>
          <a:xfrm>
            <a:off x="814388" y="78536"/>
            <a:ext cx="7880350" cy="706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908050" y="3347049"/>
            <a:ext cx="7172325" cy="3086100"/>
          </a:xfrm>
        </p:spPr>
        <p:txBody>
          <a:bodyPr/>
          <a:lstStyle>
            <a:lvl1pPr marL="0" indent="0">
              <a:buNone/>
              <a:defRPr sz="1800"/>
            </a:lvl1pPr>
            <a:lvl2pPr marL="360363" indent="-184150">
              <a:buClr>
                <a:srgbClr val="C00000"/>
              </a:buClr>
              <a:buFont typeface="Wingdings" pitchFamily="2" charset="2"/>
              <a:buChar char="§"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908050" y="2579688"/>
            <a:ext cx="8997950" cy="585787"/>
          </a:xfrm>
        </p:spPr>
        <p:txBody>
          <a:bodyPr/>
          <a:lstStyle>
            <a:lvl1pPr marL="0" indent="0" algn="l">
              <a:buNone/>
              <a:defRPr>
                <a:latin typeface="Garamond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ine Ecke des Rechtecks abrunden 3"/>
          <p:cNvSpPr/>
          <p:nvPr userDrawn="1"/>
        </p:nvSpPr>
        <p:spPr>
          <a:xfrm rot="5400000">
            <a:off x="1943100" y="-1333500"/>
            <a:ext cx="5410200" cy="9296400"/>
          </a:xfrm>
          <a:prstGeom prst="round1Rect">
            <a:avLst>
              <a:gd name="adj" fmla="val 7070"/>
            </a:avLst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" name="Untertitel 2"/>
          <p:cNvSpPr>
            <a:spLocks/>
          </p:cNvSpPr>
          <p:nvPr userDrawn="1"/>
        </p:nvSpPr>
        <p:spPr bwMode="auto">
          <a:xfrm>
            <a:off x="165100" y="6477000"/>
            <a:ext cx="470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de-DE" sz="1000" dirty="0">
                <a:solidFill>
                  <a:srgbClr val="404040"/>
                </a:solidFill>
              </a:rPr>
              <a:t>26. Mai 2011 | Johannes </a:t>
            </a:r>
            <a:r>
              <a:rPr lang="de-DE" sz="1000" dirty="0" smtClean="0">
                <a:solidFill>
                  <a:srgbClr val="404040"/>
                </a:solidFill>
              </a:rPr>
              <a:t>Gutenberg-Universität </a:t>
            </a:r>
            <a:r>
              <a:rPr lang="de-DE" sz="1000" dirty="0">
                <a:solidFill>
                  <a:srgbClr val="404040"/>
                </a:solidFill>
              </a:rPr>
              <a:t>Mainz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de-DE" sz="28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0" y="2055813"/>
            <a:ext cx="8915400" cy="17462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7" name="Bild 12" descr="JGU_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296400" y="624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846138" y="724978"/>
            <a:ext cx="8069262" cy="741363"/>
          </a:xfrm>
        </p:spPr>
        <p:txBody>
          <a:bodyPr/>
          <a:lstStyle>
            <a:lvl1pPr marL="0" indent="0" algn="ctr">
              <a:buNone/>
              <a:defRPr>
                <a:latin typeface="Garamond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abellenplatzhalter 10"/>
          <p:cNvSpPr>
            <a:spLocks noGrp="1"/>
          </p:cNvSpPr>
          <p:nvPr>
            <p:ph type="tbl" sz="quarter" idx="11"/>
          </p:nvPr>
        </p:nvSpPr>
        <p:spPr>
          <a:xfrm>
            <a:off x="908051" y="2182482"/>
            <a:ext cx="8115180" cy="3507117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  <a:endParaRPr lang="de-DE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ine Ecke des Rechtecks abrunden 2"/>
          <p:cNvSpPr/>
          <p:nvPr userDrawn="1"/>
        </p:nvSpPr>
        <p:spPr>
          <a:xfrm rot="5400000">
            <a:off x="1790700" y="-1790700"/>
            <a:ext cx="5181600" cy="8763000"/>
          </a:xfrm>
          <a:prstGeom prst="round1Rect">
            <a:avLst>
              <a:gd name="adj" fmla="val 7960"/>
            </a:avLst>
          </a:prstGeom>
          <a:solidFill>
            <a:srgbClr val="C100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4" name="Bild 8" descr="JGU_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5715000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 10" descr="Schriftzug_hellgrau_RGB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48463" y="5842000"/>
            <a:ext cx="1785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584200" y="2190900"/>
            <a:ext cx="8178800" cy="1336675"/>
          </a:xfrm>
        </p:spPr>
        <p:txBody>
          <a:bodyPr/>
          <a:lstStyle>
            <a:lvl1pPr marL="0" indent="0" algn="ctr">
              <a:buNone/>
              <a:defRPr sz="4400">
                <a:latin typeface="Garamond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fld id="{432D32CC-78C1-4239-9E1B-06AB10BFBF3C}" type="datetime1">
              <a:rPr lang="de-DE"/>
              <a:pPr>
                <a:defRPr/>
              </a:pPr>
              <a:t>09.06.2014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fld id="{3A913A4E-EDC9-44A7-86D6-D08EDA1D9A0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aramond"/>
          <a:ea typeface="ＭＳ Ｐゴシック" charset="-128"/>
          <a:cs typeface="Garamond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-128"/>
          <a:cs typeface="Garamond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-128"/>
          <a:cs typeface="Garamond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-128"/>
          <a:cs typeface="Garamond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-128"/>
          <a:cs typeface="Garamond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9" Type="http://schemas.openxmlformats.org/officeDocument/2006/relationships/image" Target="../media/image18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M. Hoek</a:t>
            </a:r>
            <a:endParaRPr lang="en-GB" sz="2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Results of the Mainz Test Experiment</a:t>
            </a:r>
          </a:p>
          <a:p>
            <a:r>
              <a:rPr lang="en-GB" dirty="0" smtClean="0"/>
              <a:t>Update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0" y="6286500"/>
            <a:ext cx="4183380" cy="548640"/>
          </a:xfrm>
        </p:spPr>
        <p:txBody>
          <a:bodyPr anchor="ctr"/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XLIX</a:t>
            </a: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PANDA Collaboration Meeting | 10/06/2014 | GSI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281160" cy="571500"/>
          </a:xfrm>
        </p:spPr>
        <p:txBody>
          <a:bodyPr/>
          <a:lstStyle/>
          <a:p>
            <a:r>
              <a:rPr lang="en-GB" dirty="0" smtClean="0"/>
              <a:t>Brief Reminder - Setup</a:t>
            </a:r>
            <a:endParaRPr lang="en-GB" dirty="0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454651" y="1059378"/>
            <a:ext cx="6965245" cy="409012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/>
              <a:t> 2013, </a:t>
            </a:r>
            <a:r>
              <a:rPr lang="it-IT" sz="2000" b="1" dirty="0" smtClean="0"/>
              <a:t>MAMI</a:t>
            </a:r>
            <a:r>
              <a:rPr lang="it-IT" sz="2000" dirty="0" smtClean="0"/>
              <a:t>, 855 MeV e</a:t>
            </a:r>
            <a:r>
              <a:rPr lang="it-IT" sz="2000" baseline="30000" dirty="0" smtClean="0"/>
              <a:t>-</a:t>
            </a:r>
            <a:r>
              <a:rPr lang="it-IT" sz="2000" dirty="0" smtClean="0"/>
              <a:t> beam</a:t>
            </a:r>
          </a:p>
          <a:p>
            <a:pPr lvl="1">
              <a:buFont typeface="Wingdings" charset="2"/>
              <a:buChar char="Ø"/>
            </a:pPr>
            <a:r>
              <a:rPr lang="it-IT" sz="1800" dirty="0" smtClean="0"/>
              <a:t>NINO &amp; PADIWA; </a:t>
            </a:r>
          </a:p>
          <a:p>
            <a:pPr lvl="1">
              <a:buFont typeface="Wingdings" charset="2"/>
              <a:buChar char="Ø"/>
            </a:pPr>
            <a:r>
              <a:rPr lang="it-IT" sz="1800" dirty="0" smtClean="0"/>
              <a:t>up to 6 MCPs;</a:t>
            </a:r>
          </a:p>
          <a:p>
            <a:pPr lvl="1">
              <a:buFont typeface="Wingdings" charset="2"/>
              <a:buChar char="Ø"/>
            </a:pPr>
            <a:r>
              <a:rPr lang="it-IT" sz="1800" dirty="0" smtClean="0"/>
              <a:t>384 readout channels;</a:t>
            </a:r>
          </a:p>
          <a:p>
            <a:pPr lvl="1">
              <a:buFont typeface="Wingdings" charset="2"/>
              <a:buChar char="Ø"/>
            </a:pPr>
            <a:r>
              <a:rPr lang="it-IT" sz="1800" dirty="0" smtClean="0"/>
              <a:t>2-3 detected photons per event.</a:t>
            </a:r>
            <a:endParaRPr lang="it-IT" sz="18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97" y="3005666"/>
            <a:ext cx="4569060" cy="340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uppo 25"/>
          <p:cNvGrpSpPr/>
          <p:nvPr/>
        </p:nvGrpSpPr>
        <p:grpSpPr>
          <a:xfrm>
            <a:off x="5035556" y="1579445"/>
            <a:ext cx="3628667" cy="3673505"/>
            <a:chOff x="5321394" y="1561110"/>
            <a:chExt cx="3342828" cy="3373818"/>
          </a:xfrm>
        </p:grpSpPr>
        <p:grpSp>
          <p:nvGrpSpPr>
            <p:cNvPr id="12" name="Gruppo 20"/>
            <p:cNvGrpSpPr/>
            <p:nvPr/>
          </p:nvGrpSpPr>
          <p:grpSpPr>
            <a:xfrm>
              <a:off x="5321394" y="1561110"/>
              <a:ext cx="3342828" cy="3373818"/>
              <a:chOff x="5321394" y="1561110"/>
              <a:chExt cx="3342828" cy="3373818"/>
            </a:xfrm>
          </p:grpSpPr>
          <p:grpSp>
            <p:nvGrpSpPr>
              <p:cNvPr id="17" name="Gruppo 17"/>
              <p:cNvGrpSpPr/>
              <p:nvPr/>
            </p:nvGrpSpPr>
            <p:grpSpPr>
              <a:xfrm>
                <a:off x="5437726" y="1561110"/>
                <a:ext cx="3226496" cy="3220422"/>
                <a:chOff x="4982328" y="1284111"/>
                <a:chExt cx="3681894" cy="3497421"/>
              </a:xfrm>
            </p:grpSpPr>
            <p:pic>
              <p:nvPicPr>
                <p:cNvPr id="20" name="Immagine 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502860" y="1472815"/>
                  <a:ext cx="2922411" cy="3008873"/>
                </a:xfrm>
                <a:prstGeom prst="rect">
                  <a:avLst/>
                </a:prstGeom>
              </p:spPr>
            </p:pic>
            <p:cxnSp>
              <p:nvCxnSpPr>
                <p:cNvPr id="21" name="Connettore 2 7"/>
                <p:cNvCxnSpPr/>
                <p:nvPr/>
              </p:nvCxnSpPr>
              <p:spPr>
                <a:xfrm>
                  <a:off x="5502860" y="4467577"/>
                  <a:ext cx="316136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Connettore 2 8"/>
                <p:cNvCxnSpPr/>
                <p:nvPr/>
              </p:nvCxnSpPr>
              <p:spPr>
                <a:xfrm flipV="1">
                  <a:off x="5502860" y="1326444"/>
                  <a:ext cx="0" cy="315524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CasellaDiTesto 11"/>
                <p:cNvSpPr txBox="1"/>
                <p:nvPr/>
              </p:nvSpPr>
              <p:spPr>
                <a:xfrm>
                  <a:off x="4982328" y="1284111"/>
                  <a:ext cx="45539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200" dirty="0" smtClean="0"/>
                    <a:t>200</a:t>
                  </a:r>
                  <a:endParaRPr lang="it-IT" sz="1200" dirty="0"/>
                </a:p>
              </p:txBody>
            </p:sp>
            <p:sp>
              <p:nvSpPr>
                <p:cNvPr id="24" name="CasellaDiTesto 12"/>
                <p:cNvSpPr txBox="1"/>
                <p:nvPr/>
              </p:nvSpPr>
              <p:spPr>
                <a:xfrm>
                  <a:off x="4995175" y="4297022"/>
                  <a:ext cx="49387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200" dirty="0" smtClean="0"/>
                    <a:t>-200</a:t>
                  </a:r>
                  <a:endParaRPr lang="it-IT" sz="1200" dirty="0"/>
                </a:p>
              </p:txBody>
            </p:sp>
            <p:sp>
              <p:nvSpPr>
                <p:cNvPr id="25" name="CasellaDiTesto 13"/>
                <p:cNvSpPr txBox="1"/>
                <p:nvPr/>
              </p:nvSpPr>
              <p:spPr>
                <a:xfrm>
                  <a:off x="5230158" y="4504533"/>
                  <a:ext cx="49387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200" dirty="0" smtClean="0"/>
                    <a:t>-200</a:t>
                  </a:r>
                  <a:endParaRPr lang="it-IT" sz="1200" dirty="0"/>
                </a:p>
              </p:txBody>
            </p:sp>
            <p:sp>
              <p:nvSpPr>
                <p:cNvPr id="26" name="CasellaDiTesto 14"/>
                <p:cNvSpPr txBox="1"/>
                <p:nvPr/>
              </p:nvSpPr>
              <p:spPr>
                <a:xfrm>
                  <a:off x="8118818" y="4503044"/>
                  <a:ext cx="49387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200" dirty="0" smtClean="0"/>
                    <a:t>-200</a:t>
                  </a:r>
                  <a:endParaRPr lang="it-IT" sz="1200" dirty="0"/>
                </a:p>
              </p:txBody>
            </p:sp>
            <p:sp>
              <p:nvSpPr>
                <p:cNvPr id="27" name="CasellaDiTesto 15"/>
                <p:cNvSpPr txBox="1"/>
                <p:nvPr/>
              </p:nvSpPr>
              <p:spPr>
                <a:xfrm>
                  <a:off x="6817773" y="4491911"/>
                  <a:ext cx="27491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200" dirty="0" smtClean="0"/>
                    <a:t>0</a:t>
                  </a:r>
                  <a:endParaRPr lang="it-IT" sz="1200" dirty="0"/>
                </a:p>
              </p:txBody>
            </p:sp>
            <p:sp>
              <p:nvSpPr>
                <p:cNvPr id="28" name="CasellaDiTesto 16"/>
                <p:cNvSpPr txBox="1"/>
                <p:nvPr/>
              </p:nvSpPr>
              <p:spPr>
                <a:xfrm>
                  <a:off x="5078770" y="2796666"/>
                  <a:ext cx="27491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200" dirty="0" smtClean="0"/>
                    <a:t>0</a:t>
                  </a:r>
                  <a:endParaRPr lang="it-IT" sz="1200" dirty="0"/>
                </a:p>
              </p:txBody>
            </p:sp>
          </p:grpSp>
          <p:sp>
            <p:nvSpPr>
              <p:cNvPr id="18" name="CasellaDiTesto 18"/>
              <p:cNvSpPr txBox="1"/>
              <p:nvPr/>
            </p:nvSpPr>
            <p:spPr>
              <a:xfrm rot="16200000">
                <a:off x="5154782" y="2976852"/>
                <a:ext cx="588404" cy="2551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dirty="0" smtClean="0"/>
                  <a:t>y (mm)</a:t>
                </a:r>
                <a:endParaRPr lang="it-IT" sz="1200" dirty="0"/>
              </a:p>
            </p:txBody>
          </p:sp>
          <p:sp>
            <p:nvSpPr>
              <p:cNvPr id="19" name="CasellaDiTesto 19"/>
              <p:cNvSpPr txBox="1"/>
              <p:nvPr/>
            </p:nvSpPr>
            <p:spPr>
              <a:xfrm>
                <a:off x="6966543" y="4680527"/>
                <a:ext cx="579635" cy="2544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dirty="0" smtClean="0"/>
                  <a:t>x (mm)</a:t>
                </a:r>
                <a:endParaRPr lang="it-IT" sz="1200" dirty="0"/>
              </a:p>
            </p:txBody>
          </p:sp>
        </p:grpSp>
        <p:sp>
          <p:nvSpPr>
            <p:cNvPr id="13" name="Rettangolo 21"/>
            <p:cNvSpPr/>
            <p:nvPr/>
          </p:nvSpPr>
          <p:spPr>
            <a:xfrm>
              <a:off x="6087688" y="1734868"/>
              <a:ext cx="878855" cy="2600528"/>
            </a:xfrm>
            <a:prstGeom prst="rect">
              <a:avLst/>
            </a:prstGeom>
            <a:noFill/>
            <a:ln w="28575" cmpd="sng">
              <a:solidFill>
                <a:schemeClr val="accent4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22"/>
            <p:cNvSpPr/>
            <p:nvPr/>
          </p:nvSpPr>
          <p:spPr>
            <a:xfrm>
              <a:off x="7392088" y="1745358"/>
              <a:ext cx="878855" cy="2600528"/>
            </a:xfrm>
            <a:prstGeom prst="rect">
              <a:avLst/>
            </a:prstGeom>
            <a:noFill/>
            <a:ln w="28575" cmpd="sng">
              <a:solidFill>
                <a:schemeClr val="bg2">
                  <a:lumMod val="50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CasellaDiTesto 23"/>
            <p:cNvSpPr txBox="1"/>
            <p:nvPr/>
          </p:nvSpPr>
          <p:spPr>
            <a:xfrm rot="16200000">
              <a:off x="5788724" y="2790999"/>
              <a:ext cx="689308" cy="3704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NINO</a:t>
              </a:r>
              <a:endParaRPr lang="it-IT" dirty="0"/>
            </a:p>
          </p:txBody>
        </p:sp>
        <p:sp>
          <p:nvSpPr>
            <p:cNvPr id="16" name="CasellaDiTesto 24"/>
            <p:cNvSpPr txBox="1"/>
            <p:nvPr/>
          </p:nvSpPr>
          <p:spPr>
            <a:xfrm rot="16200000">
              <a:off x="7903469" y="2805307"/>
              <a:ext cx="951199" cy="3704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PADIWA</a:t>
              </a:r>
              <a:endParaRPr lang="it-IT" dirty="0"/>
            </a:p>
          </p:txBody>
        </p:sp>
      </p:grpSp>
      <p:sp>
        <p:nvSpPr>
          <p:cNvPr id="29" name="Segnaposto contenuto 2"/>
          <p:cNvSpPr txBox="1">
            <a:spLocks/>
          </p:cNvSpPr>
          <p:nvPr/>
        </p:nvSpPr>
        <p:spPr>
          <a:xfrm>
            <a:off x="5343388" y="5270216"/>
            <a:ext cx="3262865" cy="108121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Ø"/>
            </a:pPr>
            <a:r>
              <a:rPr lang="it-IT" sz="1800" dirty="0" smtClean="0"/>
              <a:t>Clear </a:t>
            </a:r>
            <a:r>
              <a:rPr lang="it-IT" sz="1800" dirty="0" err="1" smtClean="0"/>
              <a:t>Cherenkov</a:t>
            </a:r>
            <a:r>
              <a:rPr lang="it-IT" sz="1800" dirty="0" smtClean="0"/>
              <a:t> pattern (</a:t>
            </a:r>
            <a:r>
              <a:rPr lang="it-IT" sz="1800" dirty="0" err="1" smtClean="0"/>
              <a:t>especially</a:t>
            </a:r>
            <a:r>
              <a:rPr lang="it-IT" sz="1800" dirty="0" smtClean="0"/>
              <a:t> for NINO FEE);</a:t>
            </a:r>
          </a:p>
          <a:p>
            <a:pPr>
              <a:buFont typeface="Wingdings" charset="2"/>
              <a:buChar char="Ø"/>
            </a:pPr>
            <a:endParaRPr lang="it-IT" sz="900" dirty="0" smtClean="0"/>
          </a:p>
          <a:p>
            <a:pPr>
              <a:buFont typeface="Wingdings" charset="2"/>
              <a:buChar char="Ø"/>
            </a:pPr>
            <a:r>
              <a:rPr lang="it-IT" sz="1800" dirty="0" err="1" smtClean="0"/>
              <a:t>Padiwa</a:t>
            </a:r>
            <a:r>
              <a:rPr lang="it-IT" sz="1800" dirty="0" smtClean="0"/>
              <a:t> </a:t>
            </a:r>
            <a:r>
              <a:rPr lang="it-IT" sz="1800" dirty="0" err="1" smtClean="0"/>
              <a:t>issue</a:t>
            </a:r>
            <a:r>
              <a:rPr lang="it-IT" sz="1800" dirty="0" smtClean="0"/>
              <a:t> (</a:t>
            </a:r>
            <a:r>
              <a:rPr lang="it-IT" sz="1800" dirty="0" err="1" smtClean="0"/>
              <a:t>now</a:t>
            </a:r>
            <a:r>
              <a:rPr lang="it-IT" sz="1800" dirty="0" smtClean="0"/>
              <a:t> </a:t>
            </a:r>
            <a:r>
              <a:rPr lang="it-IT" sz="1800" dirty="0" err="1" smtClean="0"/>
              <a:t>solved</a:t>
            </a:r>
            <a:r>
              <a:rPr lang="it-IT" sz="1800" dirty="0" smtClean="0"/>
              <a:t>).</a:t>
            </a:r>
          </a:p>
        </p:txBody>
      </p:sp>
      <p:sp>
        <p:nvSpPr>
          <p:cNvPr id="30" name="CasellaDiTesto 27"/>
          <p:cNvSpPr txBox="1"/>
          <p:nvPr/>
        </p:nvSpPr>
        <p:spPr>
          <a:xfrm>
            <a:off x="5936647" y="1298330"/>
            <a:ext cx="22567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Incident </a:t>
            </a:r>
            <a:r>
              <a:rPr lang="en-US" sz="1600" dirty="0" smtClean="0"/>
              <a:t>e</a:t>
            </a:r>
            <a:r>
              <a:rPr lang="en-US" sz="1600" baseline="30000" dirty="0" smtClean="0"/>
              <a:t>-</a:t>
            </a:r>
            <a:r>
              <a:rPr lang="en-US" sz="1600" dirty="0" smtClean="0"/>
              <a:t> </a:t>
            </a:r>
            <a:r>
              <a:rPr lang="en-US" sz="1600" dirty="0"/>
              <a:t>beam at 57°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806665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281160" cy="571500"/>
          </a:xfrm>
        </p:spPr>
        <p:txBody>
          <a:bodyPr/>
          <a:lstStyle/>
          <a:p>
            <a:r>
              <a:rPr lang="en-GB" dirty="0" smtClean="0"/>
              <a:t>Timing Results – Full System (NINO Boards only)</a:t>
            </a:r>
            <a:endParaRPr lang="en-GB" dirty="0"/>
          </a:p>
        </p:txBody>
      </p:sp>
      <p:pic>
        <p:nvPicPr>
          <p:cNvPr id="33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243" y="1573300"/>
            <a:ext cx="3562327" cy="2426068"/>
          </a:xfrm>
          <a:prstGeom prst="rect">
            <a:avLst/>
          </a:prstGeom>
        </p:spPr>
      </p:pic>
      <p:sp>
        <p:nvSpPr>
          <p:cNvPr id="34" name="CasellaDiTesto 9"/>
          <p:cNvSpPr txBox="1"/>
          <p:nvPr/>
        </p:nvSpPr>
        <p:spPr>
          <a:xfrm>
            <a:off x="4965274" y="1261636"/>
            <a:ext cx="37305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charset="2"/>
              <a:buChar char="Ø"/>
            </a:pPr>
            <a:r>
              <a:rPr lang="it-IT" dirty="0" smtClean="0"/>
              <a:t>Simulation of propagation </a:t>
            </a:r>
            <a:r>
              <a:rPr lang="it-IT" dirty="0" smtClean="0"/>
              <a:t>time;</a:t>
            </a:r>
            <a:endParaRPr lang="it-IT" dirty="0"/>
          </a:p>
        </p:txBody>
      </p:sp>
      <p:sp>
        <p:nvSpPr>
          <p:cNvPr id="35" name="Segnaposto contenuto 2"/>
          <p:cNvSpPr txBox="1">
            <a:spLocks/>
          </p:cNvSpPr>
          <p:nvPr/>
        </p:nvSpPr>
        <p:spPr>
          <a:xfrm>
            <a:off x="4895755" y="5173616"/>
            <a:ext cx="3852332" cy="91419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Ø"/>
            </a:pPr>
            <a:r>
              <a:rPr lang="it-IT" sz="1800" dirty="0" smtClean="0"/>
              <a:t> around</a:t>
            </a:r>
            <a:r>
              <a:rPr lang="it-IT" sz="1800" dirty="0"/>
              <a:t> </a:t>
            </a:r>
            <a:r>
              <a:rPr lang="it-IT" sz="1800" dirty="0" smtClean="0"/>
              <a:t>                                   </a:t>
            </a:r>
            <a:r>
              <a:rPr lang="it-IT" sz="1800" dirty="0" smtClean="0"/>
              <a:t>   from </a:t>
            </a:r>
            <a:r>
              <a:rPr lang="it-IT" sz="1800" dirty="0" smtClean="0"/>
              <a:t>the sync. time of </a:t>
            </a:r>
            <a:r>
              <a:rPr lang="it-IT" sz="1800" dirty="0" err="1" smtClean="0"/>
              <a:t>TRBs</a:t>
            </a:r>
            <a:r>
              <a:rPr lang="it-IT" sz="1800" dirty="0" smtClean="0"/>
              <a:t>.</a:t>
            </a:r>
          </a:p>
          <a:p>
            <a:pPr>
              <a:buFont typeface="Wingdings" charset="2"/>
              <a:buChar char="Ø"/>
            </a:pPr>
            <a:endParaRPr lang="it-IT" sz="1800" dirty="0"/>
          </a:p>
          <a:p>
            <a:pPr marL="0" indent="0">
              <a:buNone/>
            </a:pPr>
            <a:endParaRPr lang="it-IT" sz="1800" dirty="0"/>
          </a:p>
        </p:txBody>
      </p:sp>
      <p:pic>
        <p:nvPicPr>
          <p:cNvPr id="36" name="Immagin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091" y="4181173"/>
            <a:ext cx="3779996" cy="352007"/>
          </a:xfrm>
          <a:prstGeom prst="rect">
            <a:avLst/>
          </a:prstGeom>
        </p:spPr>
      </p:pic>
      <p:pic>
        <p:nvPicPr>
          <p:cNvPr id="37" name="Immagin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4872" y="4794618"/>
            <a:ext cx="1188000" cy="199902"/>
          </a:xfrm>
          <a:prstGeom prst="rect">
            <a:avLst/>
          </a:prstGeom>
        </p:spPr>
      </p:pic>
      <p:pic>
        <p:nvPicPr>
          <p:cNvPr id="38" name="Immagin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8821" y="5220079"/>
            <a:ext cx="1835997" cy="278178"/>
          </a:xfrm>
          <a:prstGeom prst="rect">
            <a:avLst/>
          </a:prstGeom>
        </p:spPr>
      </p:pic>
      <p:sp>
        <p:nvSpPr>
          <p:cNvPr id="39" name="Segnaposto contenuto 2"/>
          <p:cNvSpPr txBox="1">
            <a:spLocks/>
          </p:cNvSpPr>
          <p:nvPr/>
        </p:nvSpPr>
        <p:spPr>
          <a:xfrm>
            <a:off x="395114" y="1037083"/>
            <a:ext cx="3852332" cy="500186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Ø"/>
            </a:pPr>
            <a:r>
              <a:rPr lang="it-IT" sz="1800" dirty="0" smtClean="0"/>
              <a:t> Timing </a:t>
            </a:r>
            <a:r>
              <a:rPr lang="it-IT" sz="1800" dirty="0" err="1" smtClean="0"/>
              <a:t>resolution</a:t>
            </a:r>
            <a:r>
              <a:rPr lang="it-IT" sz="1800" dirty="0" smtClean="0"/>
              <a:t> of the </a:t>
            </a:r>
            <a:r>
              <a:rPr lang="it-IT" sz="1800" dirty="0" err="1" smtClean="0"/>
              <a:t>entire</a:t>
            </a:r>
            <a:r>
              <a:rPr lang="it-IT" sz="1800" dirty="0" smtClean="0"/>
              <a:t> </a:t>
            </a:r>
            <a:r>
              <a:rPr lang="it-IT" sz="1800" u="sng" dirty="0" err="1" smtClean="0"/>
              <a:t>prototype</a:t>
            </a:r>
            <a:r>
              <a:rPr lang="it-IT" sz="1800" dirty="0" smtClean="0"/>
              <a:t>:</a:t>
            </a:r>
          </a:p>
          <a:p>
            <a:pPr marL="365760" lvl="1" indent="0">
              <a:buNone/>
            </a:pPr>
            <a:endParaRPr lang="it-IT" sz="1800" dirty="0"/>
          </a:p>
          <a:p>
            <a:pPr marL="365760" lvl="1" indent="0">
              <a:buNone/>
            </a:pPr>
            <a:endParaRPr lang="it-IT" sz="1800" dirty="0" smtClean="0"/>
          </a:p>
          <a:p>
            <a:pPr marL="365760" lvl="1" indent="0">
              <a:buNone/>
            </a:pPr>
            <a:endParaRPr lang="it-IT" sz="1800" dirty="0" smtClean="0"/>
          </a:p>
          <a:p>
            <a:pPr>
              <a:buFont typeface="Wingdings" charset="2"/>
              <a:buChar char="Ø"/>
            </a:pPr>
            <a:r>
              <a:rPr lang="it-IT" sz="1800" dirty="0" err="1" smtClean="0"/>
              <a:t>optimised</a:t>
            </a:r>
            <a:r>
              <a:rPr lang="it-IT" sz="1800" dirty="0" smtClean="0"/>
              <a:t> </a:t>
            </a:r>
            <a:r>
              <a:rPr lang="it-IT" sz="1800" dirty="0" err="1" smtClean="0"/>
              <a:t>walk</a:t>
            </a:r>
            <a:r>
              <a:rPr lang="it-IT" sz="1800" dirty="0" smtClean="0"/>
              <a:t> </a:t>
            </a:r>
            <a:r>
              <a:rPr lang="it-IT" sz="1800" dirty="0" err="1" smtClean="0"/>
              <a:t>correction</a:t>
            </a:r>
            <a:r>
              <a:rPr lang="it-IT" sz="1800" dirty="0" smtClean="0"/>
              <a:t>;</a:t>
            </a:r>
          </a:p>
          <a:p>
            <a:pPr marL="365760" lvl="1" indent="0">
              <a:buNone/>
            </a:pPr>
            <a:endParaRPr lang="it-IT" sz="1800" dirty="0"/>
          </a:p>
        </p:txBody>
      </p:sp>
      <p:pic>
        <p:nvPicPr>
          <p:cNvPr id="40" name="Immagine 21" descr="time_res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"/>
          <a:stretch/>
        </p:blipFill>
        <p:spPr>
          <a:xfrm>
            <a:off x="586900" y="3160365"/>
            <a:ext cx="3491212" cy="2194409"/>
          </a:xfrm>
          <a:prstGeom prst="rect">
            <a:avLst/>
          </a:prstGeom>
        </p:spPr>
      </p:pic>
      <p:pic>
        <p:nvPicPr>
          <p:cNvPr id="41" name="Immagin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298" y="5441811"/>
            <a:ext cx="2700000" cy="577455"/>
          </a:xfrm>
          <a:prstGeom prst="rect">
            <a:avLst/>
          </a:prstGeom>
        </p:spPr>
      </p:pic>
      <p:pic>
        <p:nvPicPr>
          <p:cNvPr id="42" name="Immagin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5456" y="1882704"/>
            <a:ext cx="752324" cy="685840"/>
          </a:xfrm>
          <a:prstGeom prst="rect">
            <a:avLst/>
          </a:prstGeom>
        </p:spPr>
      </p:pic>
      <p:pic>
        <p:nvPicPr>
          <p:cNvPr id="43" name="Immagine 24" descr="peaks_run.tif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82704"/>
            <a:ext cx="697615" cy="685840"/>
          </a:xfrm>
          <a:prstGeom prst="rect">
            <a:avLst/>
          </a:prstGeom>
        </p:spPr>
      </p:pic>
      <p:sp>
        <p:nvSpPr>
          <p:cNvPr id="44" name="Ovale 25"/>
          <p:cNvSpPr>
            <a:spLocks noChangeAspect="1"/>
          </p:cNvSpPr>
          <p:nvPr/>
        </p:nvSpPr>
        <p:spPr>
          <a:xfrm>
            <a:off x="1467556" y="2094373"/>
            <a:ext cx="179999" cy="161269"/>
          </a:xfrm>
          <a:prstGeom prst="ellipse">
            <a:avLst/>
          </a:prstGeom>
          <a:solidFill>
            <a:schemeClr val="bg1">
              <a:alpha val="62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Ovale 26"/>
          <p:cNvSpPr>
            <a:spLocks noChangeAspect="1"/>
          </p:cNvSpPr>
          <p:nvPr/>
        </p:nvSpPr>
        <p:spPr>
          <a:xfrm>
            <a:off x="2889957" y="2094373"/>
            <a:ext cx="179999" cy="161269"/>
          </a:xfrm>
          <a:prstGeom prst="ellipse">
            <a:avLst/>
          </a:prstGeom>
          <a:solidFill>
            <a:schemeClr val="bg1">
              <a:alpha val="62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CasellaDiTesto 27"/>
          <p:cNvSpPr txBox="1"/>
          <p:nvPr/>
        </p:nvSpPr>
        <p:spPr>
          <a:xfrm>
            <a:off x="1235445" y="1681371"/>
            <a:ext cx="5596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b="1" dirty="0" smtClean="0"/>
              <a:t>MCP 0</a:t>
            </a:r>
            <a:endParaRPr lang="it-IT" sz="1050" b="1" dirty="0"/>
          </a:p>
        </p:txBody>
      </p:sp>
      <p:sp>
        <p:nvSpPr>
          <p:cNvPr id="47" name="CasellaDiTesto 28"/>
          <p:cNvSpPr txBox="1"/>
          <p:nvPr/>
        </p:nvSpPr>
        <p:spPr>
          <a:xfrm>
            <a:off x="2918179" y="1681371"/>
            <a:ext cx="5693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b="1" dirty="0" smtClean="0"/>
              <a:t>MCP 1</a:t>
            </a:r>
            <a:endParaRPr lang="it-IT" sz="1050" b="1" dirty="0"/>
          </a:p>
        </p:txBody>
      </p:sp>
    </p:spTree>
    <p:extLst>
      <p:ext uri="{BB962C8B-B14F-4D97-AF65-F5344CB8AC3E}">
        <p14:creationId xmlns:p14="http://schemas.microsoft.com/office/powerpoint/2010/main" val="729386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281160" cy="571500"/>
          </a:xfrm>
        </p:spPr>
        <p:txBody>
          <a:bodyPr/>
          <a:lstStyle/>
          <a:p>
            <a:r>
              <a:rPr lang="en-GB" dirty="0" smtClean="0"/>
              <a:t>Timing Results – Gain Dependence (NINO only)</a:t>
            </a:r>
            <a:endParaRPr lang="en-GB" dirty="0"/>
          </a:p>
        </p:txBody>
      </p:sp>
      <p:pic>
        <p:nvPicPr>
          <p:cNvPr id="18" name="Immagine 6" descr="gain_t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06" y="2023818"/>
            <a:ext cx="4614333" cy="2994218"/>
          </a:xfrm>
          <a:prstGeom prst="rect">
            <a:avLst/>
          </a:prstGeom>
        </p:spPr>
      </p:pic>
      <p:sp>
        <p:nvSpPr>
          <p:cNvPr id="19" name="Segnaposto contenuto 2"/>
          <p:cNvSpPr txBox="1">
            <a:spLocks/>
          </p:cNvSpPr>
          <p:nvPr/>
        </p:nvSpPr>
        <p:spPr>
          <a:xfrm>
            <a:off x="804333" y="1086979"/>
            <a:ext cx="6965245" cy="9368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Ø"/>
            </a:pPr>
            <a:r>
              <a:rPr lang="it-IT" sz="2000" dirty="0" smtClean="0"/>
              <a:t>1 x 10</a:t>
            </a:r>
            <a:r>
              <a:rPr lang="it-IT" sz="2000" baseline="30000" dirty="0" smtClean="0"/>
              <a:t>6</a:t>
            </a:r>
            <a:r>
              <a:rPr lang="it-IT" sz="2000" dirty="0" smtClean="0"/>
              <a:t> has been used for the test experiment; </a:t>
            </a:r>
          </a:p>
          <a:p>
            <a:pPr>
              <a:buFont typeface="Wingdings" charset="2"/>
              <a:buChar char="Ø"/>
            </a:pPr>
            <a:r>
              <a:rPr lang="it-IT" sz="2000" dirty="0" smtClean="0"/>
              <a:t>can we use a smaller gain?</a:t>
            </a:r>
            <a:endParaRPr lang="it-IT" sz="2000" dirty="0"/>
          </a:p>
        </p:txBody>
      </p:sp>
      <p:graphicFrame>
        <p:nvGraphicFramePr>
          <p:cNvPr id="21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925485"/>
              </p:ext>
            </p:extLst>
          </p:nvPr>
        </p:nvGraphicFramePr>
        <p:xfrm>
          <a:off x="5605779" y="2347236"/>
          <a:ext cx="3604185" cy="236443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140281"/>
                <a:gridCol w="1296477"/>
                <a:gridCol w="1167427"/>
              </a:tblGrid>
              <a:tr h="540949"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5E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5E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b="0" dirty="0" smtClean="0">
                          <a:solidFill>
                            <a:schemeClr val="tx1"/>
                          </a:solidFill>
                        </a:rPr>
                        <a:t>Timing </a:t>
                      </a:r>
                      <a:r>
                        <a:rPr lang="it-IT" sz="1600" b="0" dirty="0" err="1" smtClean="0">
                          <a:solidFill>
                            <a:schemeClr val="tx1"/>
                          </a:solidFill>
                        </a:rPr>
                        <a:t>Resolution</a:t>
                      </a:r>
                      <a:endParaRPr lang="it-IT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65E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5E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5E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5E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65E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5E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5E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5E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C8DD"/>
                    </a:solidFill>
                  </a:tcPr>
                </a:tc>
              </a:tr>
              <a:tr h="552444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</a:rPr>
                        <a:t>Gain</a:t>
                      </a:r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65E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5E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5E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5E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C8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>
                          <a:solidFill>
                            <a:schemeClr val="tx1"/>
                          </a:solidFill>
                        </a:rPr>
                        <a:t>not</a:t>
                      </a:r>
                      <a:r>
                        <a:rPr lang="it-IT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600" dirty="0" err="1" smtClean="0">
                          <a:solidFill>
                            <a:schemeClr val="tx1"/>
                          </a:solidFill>
                        </a:rPr>
                        <a:t>corrected</a:t>
                      </a:r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65E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5E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5E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5E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>
                          <a:solidFill>
                            <a:schemeClr val="tx1"/>
                          </a:solidFill>
                        </a:rPr>
                        <a:t>corrected</a:t>
                      </a:r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65E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5E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5E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5E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14790">
                <a:tc>
                  <a:txBody>
                    <a:bodyPr/>
                    <a:lstStyle/>
                    <a:p>
                      <a:pPr algn="ctr"/>
                      <a:r>
                        <a:rPr lang="it-IT" sz="1600" baseline="0" dirty="0" smtClean="0"/>
                        <a:t>1 x 10</a:t>
                      </a:r>
                      <a:r>
                        <a:rPr lang="it-IT" sz="1600" baseline="30000" dirty="0" smtClean="0"/>
                        <a:t>5</a:t>
                      </a:r>
                      <a:endParaRPr lang="it-IT" sz="1600" baseline="0" dirty="0"/>
                    </a:p>
                  </a:txBody>
                  <a:tcPr anchor="ctr">
                    <a:lnL w="12700" cap="flat" cmpd="sng" algn="ctr">
                      <a:solidFill>
                        <a:srgbClr val="465E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5E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5E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5E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FF0000"/>
                          </a:solidFill>
                        </a:rPr>
                        <a:t>~190 </a:t>
                      </a:r>
                      <a:r>
                        <a:rPr lang="it-IT" sz="1600" dirty="0" err="1" smtClean="0">
                          <a:solidFill>
                            <a:srgbClr val="FF0000"/>
                          </a:solidFill>
                        </a:rPr>
                        <a:t>ps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65E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5E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5E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5E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FF0000"/>
                          </a:solidFill>
                        </a:rPr>
                        <a:t>~180 </a:t>
                      </a:r>
                      <a:r>
                        <a:rPr lang="it-IT" sz="1600" dirty="0" err="1" smtClean="0">
                          <a:solidFill>
                            <a:srgbClr val="FF0000"/>
                          </a:solidFill>
                        </a:rPr>
                        <a:t>ps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65E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5E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5E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5E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79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5 x 10</a:t>
                      </a:r>
                      <a:r>
                        <a:rPr lang="it-IT" sz="1600" baseline="30000" dirty="0" smtClean="0"/>
                        <a:t>5</a:t>
                      </a:r>
                      <a:endParaRPr lang="it-IT" sz="1600" baseline="30000" dirty="0"/>
                    </a:p>
                  </a:txBody>
                  <a:tcPr anchor="ctr">
                    <a:lnL w="12700" cap="flat" cmpd="sng" algn="ctr">
                      <a:solidFill>
                        <a:srgbClr val="465E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5E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5E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5E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~175 </a:t>
                      </a:r>
                      <a:r>
                        <a:rPr lang="it-IT" sz="1600" dirty="0" err="1" smtClean="0"/>
                        <a:t>ps</a:t>
                      </a:r>
                      <a:endParaRPr lang="it-IT" sz="1600" dirty="0"/>
                    </a:p>
                  </a:txBody>
                  <a:tcPr anchor="ctr">
                    <a:lnL w="12700" cap="flat" cmpd="sng" algn="ctr">
                      <a:solidFill>
                        <a:srgbClr val="465E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5E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5E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5E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~130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ps</a:t>
                      </a:r>
                      <a:endParaRPr lang="it-IT" sz="1600" dirty="0"/>
                    </a:p>
                  </a:txBody>
                  <a:tcPr anchor="ctr">
                    <a:lnL w="12700" cap="flat" cmpd="sng" algn="ctr">
                      <a:solidFill>
                        <a:srgbClr val="465E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5E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5E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5E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79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 x 10</a:t>
                      </a:r>
                      <a:r>
                        <a:rPr lang="it-IT" sz="1600" baseline="30000" dirty="0" smtClean="0"/>
                        <a:t>6</a:t>
                      </a:r>
                      <a:endParaRPr lang="it-IT" sz="1600" baseline="30000" dirty="0"/>
                    </a:p>
                  </a:txBody>
                  <a:tcPr anchor="ctr">
                    <a:lnL w="12700" cap="flat" cmpd="sng" algn="ctr">
                      <a:solidFill>
                        <a:srgbClr val="465E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5E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5E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5E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~161 </a:t>
                      </a:r>
                      <a:r>
                        <a:rPr lang="it-IT" sz="1600" dirty="0" err="1" smtClean="0"/>
                        <a:t>ps</a:t>
                      </a:r>
                      <a:endParaRPr lang="it-IT" sz="1600" dirty="0"/>
                    </a:p>
                  </a:txBody>
                  <a:tcPr anchor="ctr">
                    <a:lnL w="12700" cap="flat" cmpd="sng" algn="ctr">
                      <a:solidFill>
                        <a:srgbClr val="465E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5E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5E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5E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~40 </a:t>
                      </a:r>
                      <a:r>
                        <a:rPr lang="it-IT" sz="1600" dirty="0" err="1" smtClean="0"/>
                        <a:t>ps</a:t>
                      </a:r>
                      <a:endParaRPr lang="it-IT" sz="1600" dirty="0"/>
                    </a:p>
                  </a:txBody>
                  <a:tcPr anchor="ctr">
                    <a:lnL w="12700" cap="flat" cmpd="sng" algn="ctr">
                      <a:solidFill>
                        <a:srgbClr val="465E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5E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5E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5E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Segnaposto contenuto 2"/>
          <p:cNvSpPr txBox="1">
            <a:spLocks/>
          </p:cNvSpPr>
          <p:nvPr/>
        </p:nvSpPr>
        <p:spPr>
          <a:xfrm>
            <a:off x="801513" y="5200257"/>
            <a:ext cx="6810868" cy="1203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Ø"/>
            </a:pPr>
            <a:r>
              <a:rPr lang="it-IT" sz="2000" dirty="0" smtClean="0"/>
              <a:t>Clear </a:t>
            </a:r>
            <a:r>
              <a:rPr lang="it-IT" sz="2000" dirty="0" err="1" smtClean="0"/>
              <a:t>correlation</a:t>
            </a:r>
            <a:r>
              <a:rPr lang="it-IT" sz="2000" dirty="0" smtClean="0"/>
              <a:t> </a:t>
            </a:r>
            <a:r>
              <a:rPr lang="it-IT" sz="2000" dirty="0" err="1" smtClean="0"/>
              <a:t>between</a:t>
            </a:r>
            <a:r>
              <a:rPr lang="it-IT" sz="2000" dirty="0" smtClean="0"/>
              <a:t> gain and time over </a:t>
            </a:r>
            <a:r>
              <a:rPr lang="it-IT" sz="2000" dirty="0" err="1" smtClean="0"/>
              <a:t>threshold</a:t>
            </a:r>
            <a:r>
              <a:rPr lang="it-IT" sz="2000" dirty="0" smtClean="0"/>
              <a:t>;</a:t>
            </a:r>
          </a:p>
          <a:p>
            <a:pPr>
              <a:buFont typeface="Wingdings" charset="2"/>
              <a:buChar char="Ø"/>
            </a:pPr>
            <a:r>
              <a:rPr lang="it-IT" sz="2000" dirty="0" smtClean="0"/>
              <a:t>the corrected timing </a:t>
            </a:r>
            <a:r>
              <a:rPr lang="it-IT" sz="2000" dirty="0"/>
              <a:t>r</a:t>
            </a:r>
            <a:r>
              <a:rPr lang="it-IT" sz="2000" dirty="0" smtClean="0"/>
              <a:t>esolution gets worse                                  (walk correction needs to be adapted</a:t>
            </a:r>
            <a:r>
              <a:rPr lang="it-IT" sz="2000" dirty="0" smtClean="0"/>
              <a:t>).</a:t>
            </a:r>
            <a:endParaRPr lang="it-IT" sz="2000" dirty="0" smtClean="0"/>
          </a:p>
          <a:p>
            <a:pPr>
              <a:buFont typeface="Wingdings" charset="2"/>
              <a:buChar char="Ø"/>
            </a:pPr>
            <a:endParaRPr lang="it-IT" sz="2000" dirty="0" smtClean="0"/>
          </a:p>
          <a:p>
            <a:pPr>
              <a:buFont typeface="Wingdings" charset="2"/>
              <a:buChar char="Ø"/>
            </a:pPr>
            <a:endParaRPr lang="it-IT" sz="2000" dirty="0" smtClean="0"/>
          </a:p>
          <a:p>
            <a:pPr>
              <a:buFont typeface="Wingdings" charset="2"/>
              <a:buChar char="Ø"/>
            </a:pPr>
            <a:endParaRPr lang="it-IT" sz="2000" dirty="0" smtClean="0"/>
          </a:p>
          <a:p>
            <a:pPr>
              <a:buFont typeface="Wingdings" charset="2"/>
              <a:buChar char="Ø"/>
            </a:pPr>
            <a:endParaRPr lang="it-IT" sz="2000" dirty="0" smtClean="0"/>
          </a:p>
          <a:p>
            <a:pPr>
              <a:buFont typeface="Wingdings" charset="2"/>
              <a:buChar char="Ø"/>
            </a:pPr>
            <a:endParaRPr lang="it-IT" sz="2000" dirty="0" smtClean="0"/>
          </a:p>
          <a:p>
            <a:pPr>
              <a:buFont typeface="Wingdings" charset="2"/>
              <a:buChar char="Ø"/>
            </a:pPr>
            <a:endParaRPr lang="it-IT" sz="2000" dirty="0" smtClean="0"/>
          </a:p>
          <a:p>
            <a:pPr marL="0" indent="0">
              <a:buFont typeface="Brush Script MT" pitchFamily="66" charset="0"/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383378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400" dirty="0" smtClean="0"/>
              <a:t>Tutorial for Mainz TRB Analysis Software</a:t>
            </a:r>
          </a:p>
          <a:p>
            <a:endParaRPr lang="en-GB" sz="2400" dirty="0"/>
          </a:p>
          <a:p>
            <a:r>
              <a:rPr lang="en-GB" sz="2400" dirty="0" smtClean="0"/>
              <a:t>Tomorrow (11/06/2014) at 11:00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7451725" cy="571500"/>
          </a:xfrm>
        </p:spPr>
        <p:txBody>
          <a:bodyPr/>
          <a:lstStyle/>
          <a:p>
            <a:r>
              <a:rPr lang="en-GB" dirty="0" err="1" smtClean="0"/>
              <a:t>Announcment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321762"/>
      </p:ext>
    </p:extLst>
  </p:cSld>
  <p:clrMapOvr>
    <a:masterClrMapping/>
  </p:clrMapOvr>
</p:sld>
</file>

<file path=ppt/theme/theme1.xml><?xml version="1.0" encoding="utf-8"?>
<a:theme xmlns:a="http://schemas.openxmlformats.org/drawingml/2006/main" name="UMainz_praesentation1_ro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UMainz_praesentation1_rot</Template>
  <TotalTime>780</TotalTime>
  <Words>228</Words>
  <Application>Microsoft Office PowerPoint</Application>
  <PresentationFormat>A4 Paper (210x297 mm)</PresentationFormat>
  <Paragraphs>61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UMainz_praesentation1_rot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Matthias Hoek</dc:creator>
  <cp:lastModifiedBy>Matthias Hoek</cp:lastModifiedBy>
  <cp:revision>9</cp:revision>
  <dcterms:created xsi:type="dcterms:W3CDTF">2014-06-09T21:49:00Z</dcterms:created>
  <dcterms:modified xsi:type="dcterms:W3CDTF">2014-06-10T10:49:17Z</dcterms:modified>
</cp:coreProperties>
</file>