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91" r:id="rId3"/>
    <p:sldId id="292" r:id="rId4"/>
    <p:sldId id="293" r:id="rId5"/>
    <p:sldId id="304" r:id="rId6"/>
    <p:sldId id="267" r:id="rId7"/>
    <p:sldId id="268" r:id="rId8"/>
    <p:sldId id="271" r:id="rId9"/>
    <p:sldId id="270" r:id="rId10"/>
    <p:sldId id="275" r:id="rId11"/>
    <p:sldId id="282" r:id="rId12"/>
    <p:sldId id="298" r:id="rId13"/>
    <p:sldId id="302" r:id="rId14"/>
    <p:sldId id="299" r:id="rId15"/>
    <p:sldId id="300" r:id="rId16"/>
    <p:sldId id="301" r:id="rId17"/>
    <p:sldId id="285" r:id="rId18"/>
    <p:sldId id="286" r:id="rId19"/>
    <p:sldId id="289" r:id="rId20"/>
    <p:sldId id="290" r:id="rId21"/>
    <p:sldId id="308" r:id="rId22"/>
    <p:sldId id="305" r:id="rId23"/>
    <p:sldId id="306" r:id="rId24"/>
    <p:sldId id="258" r:id="rId25"/>
    <p:sldId id="259" r:id="rId26"/>
    <p:sldId id="287" r:id="rId27"/>
    <p:sldId id="288" r:id="rId28"/>
    <p:sldId id="303" r:id="rId29"/>
    <p:sldId id="307" r:id="rId3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66082-1890-4E62-AFA9-862F02C7A60A}" type="datetimeFigureOut">
              <a:rPr lang="de-DE" smtClean="0"/>
              <a:t>19.03.2015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83187-16C2-4BD7-94D5-9C4842457B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9709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04DEDD-9967-441D-8B4F-A1C24E39F565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2531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cs typeface="+mn-cs"/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cs typeface="+mn-cs"/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cs typeface="+mn-cs"/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cs typeface="+mn-cs"/>
                  </a:endParaRPr>
                </a:p>
              </p:txBody>
            </p:sp>
          </p:grpSp>
        </p:grpSp>
      </p:grpSp>
      <p:sp>
        <p:nvSpPr>
          <p:cNvPr id="7234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7235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B4C35AE-A0B9-4E0D-987E-669A7D790191}" type="datetime1">
              <a:rPr lang="de-DE" smtClean="0"/>
              <a:t>19.03.2015</a:t>
            </a:fld>
            <a:endParaRPr lang="de-DE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Charm@PANDA</a:t>
            </a:r>
            <a:endParaRPr lang="de-DE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7FEC7E3-FB4F-48BC-B5DE-8059FE71E5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1903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8935A3-D338-408D-B407-E5FA9200A75E}" type="datetime1">
              <a:rPr lang="de-DE" smtClean="0"/>
              <a:t>19.03.2015</a:t>
            </a:fld>
            <a:endParaRPr lang="de-DE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Charm@PANDA</a:t>
            </a:r>
            <a:endParaRPr lang="de-DE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FEC7E3-FB4F-48BC-B5DE-8059FE71E5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9467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A45B90-2E86-43DC-9C58-033105C6C8A3}" type="datetime1">
              <a:rPr lang="de-DE" smtClean="0"/>
              <a:t>19.03.2015</a:t>
            </a:fld>
            <a:endParaRPr lang="de-DE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Charm@PANDA</a:t>
            </a:r>
            <a:endParaRPr lang="de-DE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FEC7E3-FB4F-48BC-B5DE-8059FE71E5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6417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A827DA-CB5D-43BD-B010-8506C2BA4DDE}" type="datetime1">
              <a:rPr lang="de-DE" smtClean="0"/>
              <a:t>19.03.2015</a:t>
            </a:fld>
            <a:endParaRPr lang="de-DE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Charm@PANDA</a:t>
            </a:r>
            <a:endParaRPr lang="de-DE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FEC7E3-FB4F-48BC-B5DE-8059FE71E5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8528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FBB9B0-8CC9-443B-B07D-1F73CF876AE2}" type="datetime1">
              <a:rPr lang="de-DE" smtClean="0"/>
              <a:t>19.03.2015</a:t>
            </a:fld>
            <a:endParaRPr lang="de-DE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Charm@PANDA</a:t>
            </a:r>
            <a:endParaRPr lang="de-DE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FEC7E3-FB4F-48BC-B5DE-8059FE71E5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1045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917FF2-025B-44CD-86D4-015916900E90}" type="datetime1">
              <a:rPr lang="de-DE" smtClean="0"/>
              <a:t>19.03.2015</a:t>
            </a:fld>
            <a:endParaRPr lang="de-DE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Charm@PANDA</a:t>
            </a:r>
            <a:endParaRPr lang="de-DE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FEC7E3-FB4F-48BC-B5DE-8059FE71E5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1005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CEBE4C-6799-4B41-A9FB-4B936AE35C37}" type="datetime1">
              <a:rPr lang="de-DE" smtClean="0"/>
              <a:t>19.03.2015</a:t>
            </a:fld>
            <a:endParaRPr lang="de-DE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Charm@PANDA</a:t>
            </a:r>
            <a:endParaRPr lang="de-DE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FEC7E3-FB4F-48BC-B5DE-8059FE71E5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2914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AA2B1B-9EB8-442F-B1CA-02F0AD1F86EC}" type="datetime1">
              <a:rPr lang="de-DE" smtClean="0"/>
              <a:t>19.03.2015</a:t>
            </a:fld>
            <a:endParaRPr lang="de-DE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Charm@PANDA</a:t>
            </a:r>
            <a:endParaRPr lang="de-DE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FEC7E3-FB4F-48BC-B5DE-8059FE71E5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0294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447771-B7DD-4B9B-B1DA-BC10DA4BF6E5}" type="datetime1">
              <a:rPr lang="de-DE" smtClean="0"/>
              <a:t>19.03.2015</a:t>
            </a:fld>
            <a:endParaRPr lang="de-DE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Charm@PANDA</a:t>
            </a:r>
            <a:endParaRPr lang="de-DE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FEC7E3-FB4F-48BC-B5DE-8059FE71E5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6467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E92404-D2AF-4643-B8F6-ED3DD0011EA1}" type="datetime1">
              <a:rPr lang="de-DE" smtClean="0"/>
              <a:t>19.03.2015</a:t>
            </a:fld>
            <a:endParaRPr lang="de-DE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Charm@PANDA</a:t>
            </a:r>
            <a:endParaRPr lang="de-DE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FEC7E3-FB4F-48BC-B5DE-8059FE71E5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2931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2B66B0-6808-4EBE-9A0F-2D8893DA0289}" type="datetime1">
              <a:rPr lang="de-DE" smtClean="0"/>
              <a:t>19.03.2015</a:t>
            </a:fld>
            <a:endParaRPr lang="de-DE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Charm@PANDA</a:t>
            </a:r>
            <a:endParaRPr lang="de-DE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FEC7E3-FB4F-48BC-B5DE-8059FE71E5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9213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5E79F4-C2E8-4AB7-8E3D-0E3FC54F337B}" type="datetime1">
              <a:rPr lang="de-DE" smtClean="0"/>
              <a:t>19.03.2015</a:t>
            </a:fld>
            <a:endParaRPr lang="de-DE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Charm@PANDA</a:t>
            </a:r>
            <a:endParaRPr lang="de-DE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FEC7E3-FB4F-48BC-B5DE-8059FE71E5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5452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grpSp>
        <p:nvGrpSpPr>
          <p:cNvPr id="7171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6148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grpSp>
          <p:nvGrpSpPr>
            <p:cNvPr id="7178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6150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6151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6152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6153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6154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6155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6156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6157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6158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6159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6160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</p:grpSp>
        <p:grpSp>
          <p:nvGrpSpPr>
            <p:cNvPr id="7179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6162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6163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6164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6165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6166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6167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6168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6169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6170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6171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6172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6173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6174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6175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6176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6177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6178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6179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</p:grpSp>
        <p:grpSp>
          <p:nvGrpSpPr>
            <p:cNvPr id="7180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6181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6182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6183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6184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6185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6186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6187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6188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6189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6190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6191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6192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6193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6194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6195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6196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6197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</p:grpSp>
        <p:grpSp>
          <p:nvGrpSpPr>
            <p:cNvPr id="7181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6199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6200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6201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6202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6203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6204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6205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grpSp>
            <p:nvGrpSpPr>
              <p:cNvPr id="7189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6207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cs typeface="+mn-cs"/>
                  </a:endParaRPr>
                </a:p>
              </p:txBody>
            </p:sp>
            <p:sp>
              <p:nvSpPr>
                <p:cNvPr id="6208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cs typeface="+mn-cs"/>
                  </a:endParaRPr>
                </a:p>
              </p:txBody>
            </p:sp>
            <p:sp>
              <p:nvSpPr>
                <p:cNvPr id="6209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cs typeface="+mn-cs"/>
                  </a:endParaRPr>
                </a:p>
              </p:txBody>
            </p:sp>
            <p:sp>
              <p:nvSpPr>
                <p:cNvPr id="6210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cs typeface="+mn-cs"/>
                  </a:endParaRPr>
                </a:p>
              </p:txBody>
            </p:sp>
          </p:grpSp>
        </p:grpSp>
      </p:grpSp>
      <p:sp>
        <p:nvSpPr>
          <p:cNvPr id="621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6212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6213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fld id="{2F29908B-3814-4292-87D7-2DA1DB5ED647}" type="datetime1">
              <a:rPr lang="de-DE" smtClean="0"/>
              <a:t>19.03.2015</a:t>
            </a:fld>
            <a:endParaRPr lang="de-DE"/>
          </a:p>
        </p:txBody>
      </p:sp>
      <p:sp>
        <p:nvSpPr>
          <p:cNvPr id="6214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r>
              <a:rPr lang="de-DE" smtClean="0"/>
              <a:t>Charm@PANDA</a:t>
            </a:r>
            <a:endParaRPr lang="de-DE"/>
          </a:p>
        </p:txBody>
      </p:sp>
      <p:sp>
        <p:nvSpPr>
          <p:cNvPr id="6215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fld id="{A7FEC7E3-FB4F-48BC-B5DE-8059FE71E53D}" type="slidenum">
              <a:rPr lang="de-DE" smtClean="0"/>
              <a:t>‹Nr.›</a:t>
            </a:fld>
            <a:endParaRPr lang="de-DE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4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1.wmf"/><Relationship Id="rId9" Type="http://schemas.openxmlformats.org/officeDocument/2006/relationships/image" Target="../media/image2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4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28.wmf"/><Relationship Id="rId4" Type="http://schemas.openxmlformats.org/officeDocument/2006/relationships/image" Target="../media/image29.png"/><Relationship Id="rId9" Type="http://schemas.openxmlformats.org/officeDocument/2006/relationships/oleObject" Target="../embeddings/oleObject11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oleObject" Target="../embeddings/oleObject12.bin"/><Relationship Id="rId7" Type="http://schemas.openxmlformats.org/officeDocument/2006/relationships/image" Target="../media/image35.png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4.png"/><Relationship Id="rId11" Type="http://schemas.openxmlformats.org/officeDocument/2006/relationships/image" Target="../media/image32.wmf"/><Relationship Id="rId5" Type="http://schemas.openxmlformats.org/officeDocument/2006/relationships/image" Target="../media/image33.png"/><Relationship Id="rId10" Type="http://schemas.openxmlformats.org/officeDocument/2006/relationships/oleObject" Target="../embeddings/oleObject14.bin"/><Relationship Id="rId4" Type="http://schemas.openxmlformats.org/officeDocument/2006/relationships/image" Target="../media/image30.wmf"/><Relationship Id="rId9" Type="http://schemas.openxmlformats.org/officeDocument/2006/relationships/image" Target="../media/image3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>
          <a:xfrm>
            <a:off x="43130" y="908720"/>
            <a:ext cx="9036496" cy="1470025"/>
          </a:xfrm>
        </p:spPr>
        <p:txBody>
          <a:bodyPr>
            <a:normAutofit/>
          </a:bodyPr>
          <a:lstStyle/>
          <a:p>
            <a:r>
              <a:rPr lang="de-DE" sz="4900" dirty="0" err="1" smtClean="0"/>
              <a:t>Charmed</a:t>
            </a:r>
            <a:r>
              <a:rPr lang="de-DE" sz="4900" dirty="0" smtClean="0"/>
              <a:t> </a:t>
            </a:r>
            <a:r>
              <a:rPr lang="de-DE" sz="4900" dirty="0" err="1" smtClean="0"/>
              <a:t>Hadrons@PANDA</a:t>
            </a:r>
            <a:endParaRPr lang="de-DE" sz="49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sz="quarter" idx="1"/>
          </p:nvPr>
        </p:nvSpPr>
        <p:spPr>
          <a:xfrm>
            <a:off x="107504" y="3861048"/>
            <a:ext cx="8712968" cy="1752600"/>
          </a:xfrm>
        </p:spPr>
        <p:txBody>
          <a:bodyPr/>
          <a:lstStyle/>
          <a:p>
            <a:r>
              <a:rPr lang="de-DE" dirty="0" smtClean="0"/>
              <a:t>H. </a:t>
            </a:r>
            <a:r>
              <a:rPr lang="de-DE" dirty="0" err="1" smtClean="0"/>
              <a:t>Lenske</a:t>
            </a:r>
            <a:endParaRPr lang="de-DE" dirty="0" smtClean="0"/>
          </a:p>
          <a:p>
            <a:endParaRPr lang="de-DE" sz="2600" dirty="0" smtClean="0"/>
          </a:p>
          <a:p>
            <a:r>
              <a:rPr lang="de-DE" sz="2600" dirty="0" smtClean="0"/>
              <a:t>Institut für Theoretische Physik, JLU </a:t>
            </a:r>
            <a:r>
              <a:rPr lang="de-DE" sz="2600" dirty="0" err="1" smtClean="0"/>
              <a:t>Giessen</a:t>
            </a:r>
            <a:r>
              <a:rPr lang="de-DE" sz="2600" dirty="0" smtClean="0"/>
              <a:t> </a:t>
            </a:r>
          </a:p>
          <a:p>
            <a:r>
              <a:rPr lang="de-DE" sz="2600" dirty="0" err="1" smtClean="0"/>
              <a:t>and</a:t>
            </a:r>
            <a:r>
              <a:rPr lang="de-DE" sz="2600" dirty="0" smtClean="0"/>
              <a:t> </a:t>
            </a:r>
          </a:p>
          <a:p>
            <a:r>
              <a:rPr lang="de-DE" sz="2600" dirty="0" smtClean="0"/>
              <a:t>GSI Darmstadt</a:t>
            </a:r>
            <a:endParaRPr lang="de-DE" sz="2600" dirty="0"/>
          </a:p>
        </p:txBody>
      </p:sp>
    </p:spTree>
    <p:extLst>
      <p:ext uri="{BB962C8B-B14F-4D97-AF65-F5344CB8AC3E}">
        <p14:creationId xmlns:p14="http://schemas.microsoft.com/office/powerpoint/2010/main" val="358137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145159"/>
            <a:ext cx="8229600" cy="1139825"/>
          </a:xfrm>
        </p:spPr>
        <p:txBody>
          <a:bodyPr/>
          <a:lstStyle/>
          <a:p>
            <a:r>
              <a:rPr lang="de-DE" dirty="0" err="1" smtClean="0"/>
              <a:t>Charmonium</a:t>
            </a:r>
            <a:r>
              <a:rPr lang="de-DE" dirty="0" smtClean="0"/>
              <a:t> </a:t>
            </a:r>
            <a:r>
              <a:rPr lang="de-DE" dirty="0" err="1" smtClean="0"/>
              <a:t>Production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Spectroscopy</a:t>
            </a:r>
            <a:r>
              <a:rPr lang="de-DE" dirty="0" smtClean="0"/>
              <a:t> at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Threshold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EC7E3-FB4F-48BC-B5DE-8059FE71E53D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3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11560" y="116632"/>
            <a:ext cx="79928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600" b="1" dirty="0" smtClean="0">
                <a:latin typeface="Comic Sans MS" panose="030F0702030302020204" pitchFamily="66" charset="0"/>
              </a:rPr>
              <a:t>The „BIC“-view of </a:t>
            </a:r>
            <a:r>
              <a:rPr lang="de-DE" sz="2600" b="1" dirty="0" err="1" smtClean="0">
                <a:latin typeface="Comic Sans MS" panose="030F0702030302020204" pitchFamily="66" charset="0"/>
              </a:rPr>
              <a:t>Continuum</a:t>
            </a:r>
            <a:r>
              <a:rPr lang="de-DE" sz="2600" b="1" dirty="0" smtClean="0">
                <a:latin typeface="Comic Sans MS" panose="030F0702030302020204" pitchFamily="66" charset="0"/>
              </a:rPr>
              <a:t> </a:t>
            </a:r>
            <a:r>
              <a:rPr lang="de-DE" sz="2600" b="1" dirty="0" err="1" smtClean="0">
                <a:latin typeface="Comic Sans MS" panose="030F0702030302020204" pitchFamily="66" charset="0"/>
              </a:rPr>
              <a:t>Spectra</a:t>
            </a:r>
            <a:endParaRPr lang="de-DE" sz="2600" b="1" dirty="0">
              <a:latin typeface="Comic Sans MS" panose="030F0702030302020204" pitchFamily="66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2008" y="4797152"/>
            <a:ext cx="896448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1" dirty="0" err="1"/>
              <a:t>C</a:t>
            </a:r>
            <a:r>
              <a:rPr lang="de-DE" sz="2000" b="1" dirty="0" err="1" smtClean="0"/>
              <a:t>losed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channel</a:t>
            </a:r>
            <a:r>
              <a:rPr lang="de-DE" sz="2000" b="1" dirty="0" smtClean="0"/>
              <a:t> E* </a:t>
            </a:r>
            <a:r>
              <a:rPr lang="de-DE" sz="2000" b="1" dirty="0" err="1" smtClean="0"/>
              <a:t>is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embedded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into</a:t>
            </a:r>
            <a:r>
              <a:rPr lang="de-DE" sz="2000" b="1" dirty="0" smtClean="0"/>
              <a:t> a </a:t>
            </a:r>
            <a:r>
              <a:rPr lang="de-DE" sz="2000" b="1" dirty="0" err="1" smtClean="0"/>
              <a:t>continuum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of</a:t>
            </a:r>
            <a:r>
              <a:rPr lang="de-DE" sz="2000" b="1" dirty="0" smtClean="0"/>
              <a:t> open </a:t>
            </a:r>
            <a:r>
              <a:rPr lang="de-DE" sz="2000" b="1" dirty="0" err="1" smtClean="0"/>
              <a:t>channels</a:t>
            </a:r>
            <a:endParaRPr lang="de-DE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1" dirty="0" smtClean="0"/>
              <a:t>E* </a:t>
            </a:r>
            <a:r>
              <a:rPr lang="de-DE" sz="2000" b="1" dirty="0" err="1" smtClean="0"/>
              <a:t>decays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only</a:t>
            </a:r>
            <a:r>
              <a:rPr lang="de-DE" sz="2000" b="1" dirty="0" smtClean="0"/>
              <a:t> via </a:t>
            </a:r>
            <a:r>
              <a:rPr lang="de-DE" sz="2000" b="1" dirty="0" err="1" smtClean="0"/>
              <a:t>interaction</a:t>
            </a:r>
            <a:r>
              <a:rPr lang="de-DE" sz="2000" b="1" dirty="0"/>
              <a:t> V</a:t>
            </a:r>
            <a:r>
              <a:rPr lang="de-DE" sz="2000" b="1" baseline="30000" dirty="0"/>
              <a:t>(r)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with</a:t>
            </a:r>
            <a:r>
              <a:rPr lang="de-DE" sz="2000" b="1" dirty="0" smtClean="0"/>
              <a:t> open </a:t>
            </a:r>
            <a:r>
              <a:rPr lang="de-DE" sz="2000" b="1" dirty="0" err="1" smtClean="0"/>
              <a:t>channels</a:t>
            </a:r>
            <a:endParaRPr lang="de-DE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b="1" dirty="0" smtClean="0"/>
          </a:p>
          <a:p>
            <a:pPr algn="ctr"/>
            <a:r>
              <a:rPr lang="de-DE" sz="2500" b="1" dirty="0" smtClean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BIC - </a:t>
            </a:r>
            <a:r>
              <a:rPr lang="de-DE" sz="2500" b="1" dirty="0" err="1" smtClean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Bound</a:t>
            </a:r>
            <a:r>
              <a:rPr lang="de-DE" sz="2500" b="1" dirty="0" smtClean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State Embedded </a:t>
            </a:r>
            <a:r>
              <a:rPr lang="de-DE" sz="2500" b="1" dirty="0" err="1" smtClean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into</a:t>
            </a:r>
            <a:r>
              <a:rPr lang="de-DE" sz="2500" b="1" dirty="0" smtClean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the </a:t>
            </a:r>
            <a:r>
              <a:rPr lang="de-DE" sz="2500" b="1" dirty="0" err="1" smtClean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Continuum</a:t>
            </a:r>
            <a:endParaRPr lang="de-DE" sz="2500" b="1" dirty="0" smtClean="0">
              <a:solidFill>
                <a:srgbClr val="FFFF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/>
            <a:r>
              <a:rPr lang="de-DE" sz="2000" b="1" dirty="0">
                <a:sym typeface="Wingdings" panose="05000000000000000000" pitchFamily="2" charset="2"/>
              </a:rPr>
              <a:t> </a:t>
            </a:r>
            <a:r>
              <a:rPr lang="de-DE" sz="2000" b="1" dirty="0" err="1" smtClean="0">
                <a:sym typeface="Wingdings" panose="05000000000000000000" pitchFamily="2" charset="2"/>
              </a:rPr>
              <a:t>Scale</a:t>
            </a:r>
            <a:r>
              <a:rPr lang="de-DE" sz="2000" b="1" dirty="0" smtClean="0">
                <a:sym typeface="Wingdings" panose="05000000000000000000" pitchFamily="2" charset="2"/>
              </a:rPr>
              <a:t>-independent, universal </a:t>
            </a:r>
            <a:r>
              <a:rPr lang="de-DE" sz="2000" b="1" dirty="0" err="1" smtClean="0">
                <a:sym typeface="Wingdings" panose="05000000000000000000" pitchFamily="2" charset="2"/>
              </a:rPr>
              <a:t>phenomenon</a:t>
            </a:r>
            <a:r>
              <a:rPr lang="de-DE" sz="2000" b="1" dirty="0" smtClean="0">
                <a:sym typeface="Wingdings" panose="05000000000000000000" pitchFamily="2" charset="2"/>
              </a:rPr>
              <a:t> </a:t>
            </a:r>
            <a:endParaRPr lang="de-DE" sz="2000" b="1" dirty="0"/>
          </a:p>
          <a:p>
            <a:pPr algn="ctr"/>
            <a:endParaRPr lang="de-DE" sz="20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EC7E3-FB4F-48BC-B5DE-8059FE71E53D}" type="slidenum">
              <a:rPr lang="de-DE" smtClean="0"/>
              <a:t>11</a:t>
            </a:fld>
            <a:endParaRPr lang="de-DE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764704"/>
            <a:ext cx="3448050" cy="3886200"/>
          </a:xfrm>
          <a:prstGeom prst="rect">
            <a:avLst/>
          </a:prstGeom>
          <a:noFill/>
          <a:ln w="603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29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EC7E3-FB4F-48BC-B5DE-8059FE71E53D}" type="slidenum">
              <a:rPr lang="de-DE" smtClean="0"/>
              <a:t>12</a:t>
            </a:fld>
            <a:endParaRPr lang="de-DE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56" y="1266332"/>
            <a:ext cx="7172729" cy="475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83568" y="188640"/>
            <a:ext cx="777686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500" b="1" dirty="0" smtClean="0"/>
              <a:t>The </a:t>
            </a:r>
            <a:r>
              <a:rPr lang="de-DE" sz="2500" b="1" dirty="0" err="1" smtClean="0"/>
              <a:t>spectroscopic</a:t>
            </a:r>
            <a:r>
              <a:rPr lang="de-DE" sz="2500" b="1" dirty="0" smtClean="0"/>
              <a:t> </a:t>
            </a:r>
            <a:r>
              <a:rPr lang="de-DE" sz="2500" b="1" dirty="0" err="1" smtClean="0"/>
              <a:t>environment</a:t>
            </a:r>
            <a:r>
              <a:rPr lang="de-DE" sz="2500" b="1" dirty="0" smtClean="0"/>
              <a:t> </a:t>
            </a:r>
            <a:r>
              <a:rPr lang="de-DE" sz="2500" b="1" dirty="0" err="1" smtClean="0"/>
              <a:t>of</a:t>
            </a:r>
            <a:r>
              <a:rPr lang="de-DE" sz="2500" b="1" dirty="0" smtClean="0"/>
              <a:t> </a:t>
            </a:r>
            <a:r>
              <a:rPr lang="de-DE" sz="2500" b="1" dirty="0" err="1"/>
              <a:t>c</a:t>
            </a:r>
            <a:r>
              <a:rPr lang="de-DE" sz="2500" b="1" dirty="0" err="1" smtClean="0"/>
              <a:t>harmonium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2552776" y="2037499"/>
            <a:ext cx="1978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accent4">
                    <a:lumMod val="10000"/>
                  </a:schemeClr>
                </a:solidFill>
              </a:rPr>
              <a:t>(</a:t>
            </a:r>
            <a:r>
              <a:rPr lang="de-DE" sz="1600" b="1" dirty="0" err="1" smtClean="0">
                <a:solidFill>
                  <a:schemeClr val="accent4">
                    <a:lumMod val="10000"/>
                  </a:schemeClr>
                </a:solidFill>
              </a:rPr>
              <a:t>closed</a:t>
            </a:r>
            <a:r>
              <a:rPr lang="de-DE" sz="1600" b="1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de-DE" sz="1600" b="1" dirty="0" err="1" smtClean="0">
                <a:solidFill>
                  <a:schemeClr val="accent4">
                    <a:lumMod val="10000"/>
                  </a:schemeClr>
                </a:solidFill>
              </a:rPr>
              <a:t>channels</a:t>
            </a:r>
            <a:r>
              <a:rPr lang="de-DE" sz="1600" b="1" dirty="0" smtClean="0">
                <a:solidFill>
                  <a:schemeClr val="accent4">
                    <a:lumMod val="10000"/>
                  </a:schemeClr>
                </a:solidFill>
              </a:rPr>
              <a:t>)</a:t>
            </a:r>
            <a:endParaRPr lang="de-DE" sz="16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363714" y="2746424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accent4">
                    <a:lumMod val="10000"/>
                  </a:schemeClr>
                </a:solidFill>
              </a:rPr>
              <a:t>(open </a:t>
            </a:r>
            <a:r>
              <a:rPr lang="de-DE" sz="1600" b="1" dirty="0" err="1" smtClean="0">
                <a:solidFill>
                  <a:schemeClr val="accent4">
                    <a:lumMod val="10000"/>
                  </a:schemeClr>
                </a:solidFill>
              </a:rPr>
              <a:t>channels</a:t>
            </a:r>
            <a:r>
              <a:rPr lang="de-DE" sz="1600" b="1" dirty="0" smtClean="0">
                <a:solidFill>
                  <a:schemeClr val="accent4">
                    <a:lumMod val="10000"/>
                  </a:schemeClr>
                </a:solidFill>
              </a:rPr>
              <a:t>)</a:t>
            </a:r>
            <a:endParaRPr lang="de-DE" sz="1600" b="1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EC7E3-FB4F-48BC-B5DE-8059FE71E53D}" type="slidenum">
              <a:rPr lang="de-DE" smtClean="0"/>
              <a:t>13</a:t>
            </a:fld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467544" y="3883695"/>
            <a:ext cx="82089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b="1" dirty="0" smtClean="0"/>
              <a:t>Quark </a:t>
            </a:r>
            <a:r>
              <a:rPr lang="de-DE" sz="2200" b="1" dirty="0" err="1" smtClean="0"/>
              <a:t>model</a:t>
            </a:r>
            <a:r>
              <a:rPr lang="de-DE" sz="2200" b="1" dirty="0" smtClean="0"/>
              <a:t> </a:t>
            </a:r>
            <a:r>
              <a:rPr lang="de-DE" sz="2200" b="1" dirty="0" err="1" smtClean="0"/>
              <a:t>description</a:t>
            </a:r>
            <a:r>
              <a:rPr lang="de-DE" sz="2200" b="1" dirty="0" smtClean="0"/>
              <a:t> of charmonium </a:t>
            </a:r>
            <a:r>
              <a:rPr lang="de-DE" sz="2200" b="1" dirty="0" err="1" smtClean="0"/>
              <a:t>and</a:t>
            </a:r>
            <a:r>
              <a:rPr lang="de-DE" sz="2200" b="1" dirty="0" smtClean="0"/>
              <a:t> D-mesons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b="1" dirty="0" smtClean="0"/>
              <a:t>„</a:t>
            </a:r>
            <a:r>
              <a:rPr lang="de-DE" sz="2200" b="1" baseline="30000" dirty="0" smtClean="0"/>
              <a:t>3</a:t>
            </a:r>
            <a:r>
              <a:rPr lang="de-DE" sz="2200" b="1" dirty="0" smtClean="0"/>
              <a:t>P</a:t>
            </a:r>
            <a:r>
              <a:rPr lang="de-DE" sz="2200" b="1" baseline="-25000" dirty="0" smtClean="0"/>
              <a:t>0</a:t>
            </a:r>
            <a:r>
              <a:rPr lang="de-DE" sz="2200" b="1" dirty="0" smtClean="0"/>
              <a:t>“ Lagrangian </a:t>
            </a:r>
            <a:r>
              <a:rPr lang="de-DE" sz="2200" b="1" dirty="0" err="1" smtClean="0"/>
              <a:t>for</a:t>
            </a:r>
            <a:r>
              <a:rPr lang="de-DE" sz="2200" b="1" dirty="0" smtClean="0"/>
              <a:t> pair </a:t>
            </a:r>
            <a:r>
              <a:rPr lang="de-DE" sz="2200" b="1" dirty="0" err="1" smtClean="0"/>
              <a:t>creation</a:t>
            </a:r>
            <a:r>
              <a:rPr lang="de-DE" sz="2200" b="1" dirty="0" smtClean="0"/>
              <a:t> in </a:t>
            </a:r>
            <a:r>
              <a:rPr lang="de-DE" sz="2200" b="1" dirty="0" err="1" smtClean="0"/>
              <a:t>cc</a:t>
            </a:r>
            <a:r>
              <a:rPr lang="de-DE" sz="2200" b="1" dirty="0" err="1" smtClean="0">
                <a:sym typeface="Wingdings" panose="05000000000000000000" pitchFamily="2" charset="2"/>
              </a:rPr>
              <a:t></a:t>
            </a:r>
            <a:r>
              <a:rPr lang="de-DE" sz="2200" b="1" dirty="0" err="1" smtClean="0"/>
              <a:t>DD</a:t>
            </a:r>
            <a:r>
              <a:rPr lang="de-DE" sz="2200" b="1" dirty="0" smtClean="0"/>
              <a:t> </a:t>
            </a:r>
            <a:r>
              <a:rPr lang="de-DE" sz="2200" b="1" dirty="0" err="1" smtClean="0"/>
              <a:t>coupling</a:t>
            </a:r>
            <a:endParaRPr lang="de-DE" sz="2200" b="1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3316668"/>
              </p:ext>
            </p:extLst>
          </p:nvPr>
        </p:nvGraphicFramePr>
        <p:xfrm>
          <a:off x="2179267" y="5165824"/>
          <a:ext cx="4380231" cy="783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5" name="Equation" r:id="rId3" imgW="1562040" imgH="279360" progId="Equation.DSMT4">
                  <p:embed/>
                </p:oleObj>
              </mc:Choice>
              <mc:Fallback>
                <p:oleObj name="Equation" r:id="rId3" imgW="15620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79267" y="5165824"/>
                        <a:ext cx="4380231" cy="783456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Gerade Verbindung 6"/>
          <p:cNvCxnSpPr/>
          <p:nvPr/>
        </p:nvCxnSpPr>
        <p:spPr>
          <a:xfrm>
            <a:off x="5887783" y="4347852"/>
            <a:ext cx="163655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6516216" y="4297739"/>
            <a:ext cx="163655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179512" y="404664"/>
            <a:ext cx="87129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600" b="1" dirty="0" smtClean="0">
                <a:latin typeface="Comic Sans MS" panose="030F0702030302020204" pitchFamily="66" charset="0"/>
              </a:rPr>
              <a:t>Charmonium Wave </a:t>
            </a:r>
            <a:r>
              <a:rPr lang="de-DE" sz="2600" b="1" dirty="0" err="1" smtClean="0">
                <a:latin typeface="Comic Sans MS" panose="030F0702030302020204" pitchFamily="66" charset="0"/>
              </a:rPr>
              <a:t>Function</a:t>
            </a:r>
            <a:r>
              <a:rPr lang="de-DE" sz="2600" b="1" dirty="0" smtClean="0">
                <a:latin typeface="Comic Sans MS" panose="030F0702030302020204" pitchFamily="66" charset="0"/>
              </a:rPr>
              <a:t> at the DD </a:t>
            </a:r>
            <a:r>
              <a:rPr lang="de-DE" sz="2600" b="1" dirty="0" err="1" smtClean="0">
                <a:latin typeface="Comic Sans MS" panose="030F0702030302020204" pitchFamily="66" charset="0"/>
              </a:rPr>
              <a:t>Threshold</a:t>
            </a:r>
            <a:endParaRPr lang="de-DE" sz="2600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9390907"/>
              </p:ext>
            </p:extLst>
          </p:nvPr>
        </p:nvGraphicFramePr>
        <p:xfrm>
          <a:off x="1000125" y="1358900"/>
          <a:ext cx="7085013" cy="190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6" name="Equation" r:id="rId5" imgW="3149280" imgH="850680" progId="Equation.DSMT4">
                  <p:embed/>
                </p:oleObj>
              </mc:Choice>
              <mc:Fallback>
                <p:oleObj name="Equation" r:id="rId5" imgW="3149280" imgH="850680" progId="Equation.DSMT4">
                  <p:embed/>
                  <p:pic>
                    <p:nvPicPr>
                      <p:cNvPr id="0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1358900"/>
                        <a:ext cx="7085013" cy="1909763"/>
                      </a:xfrm>
                      <a:prstGeom prst="rect">
                        <a:avLst/>
                      </a:prstGeom>
                      <a:solidFill>
                        <a:srgbClr val="AAB9D3"/>
                      </a:solidFill>
                      <a:ln w="60325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Gerade Verbindung 10"/>
          <p:cNvCxnSpPr/>
          <p:nvPr/>
        </p:nvCxnSpPr>
        <p:spPr>
          <a:xfrm>
            <a:off x="6476465" y="456420"/>
            <a:ext cx="217825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72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44352"/>
            <a:ext cx="1595142" cy="4153205"/>
          </a:xfrm>
          <a:prstGeom prst="rect">
            <a:avLst/>
          </a:prstGeom>
          <a:noFill/>
          <a:ln w="476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268760"/>
            <a:ext cx="1656184" cy="4128797"/>
          </a:xfrm>
          <a:prstGeom prst="rect">
            <a:avLst/>
          </a:prstGeom>
          <a:noFill/>
          <a:ln w="476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Pfeil nach rechts 1"/>
          <p:cNvSpPr/>
          <p:nvPr/>
        </p:nvSpPr>
        <p:spPr>
          <a:xfrm>
            <a:off x="2267744" y="3212976"/>
            <a:ext cx="540000" cy="216024"/>
          </a:xfrm>
          <a:prstGeom prst="rightArrow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 nach rechts 6"/>
          <p:cNvSpPr/>
          <p:nvPr/>
        </p:nvSpPr>
        <p:spPr>
          <a:xfrm flipH="1">
            <a:off x="6228184" y="3222050"/>
            <a:ext cx="540000" cy="216000"/>
          </a:xfrm>
          <a:prstGeom prst="rightArrow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1043608" y="116632"/>
            <a:ext cx="70567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600" b="1" dirty="0" smtClean="0"/>
              <a:t>Charmonium </a:t>
            </a:r>
            <a:r>
              <a:rPr lang="de-DE" sz="2600" b="1" dirty="0" err="1" smtClean="0"/>
              <a:t>Production</a:t>
            </a:r>
            <a:r>
              <a:rPr lang="de-DE" sz="2600" b="1" dirty="0" smtClean="0"/>
              <a:t> Scenario</a:t>
            </a:r>
            <a:endParaRPr lang="de-DE" sz="2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467544" y="5517232"/>
            <a:ext cx="18002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 err="1" smtClean="0"/>
              <a:t>Quarkonic</a:t>
            </a:r>
            <a:endParaRPr lang="de-DE" sz="22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6876256" y="5517232"/>
            <a:ext cx="18002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 err="1" smtClean="0"/>
              <a:t>Hadronic</a:t>
            </a:r>
            <a:endParaRPr lang="de-DE" sz="2200" b="1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EC7E3-FB4F-48BC-B5DE-8059FE71E53D}" type="slidenum">
              <a:rPr lang="de-DE" smtClean="0"/>
              <a:t>14</a:t>
            </a:fld>
            <a:endParaRPr lang="de-DE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128" y="2035692"/>
            <a:ext cx="3039032" cy="232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76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EC7E3-FB4F-48BC-B5DE-8059FE71E53D}" type="slidenum">
              <a:rPr lang="de-DE" smtClean="0"/>
              <a:t>15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259632" y="44624"/>
            <a:ext cx="662473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500" b="1" dirty="0" err="1" smtClean="0"/>
              <a:t>Spectral</a:t>
            </a:r>
            <a:r>
              <a:rPr lang="de-DE" sz="2500" b="1" dirty="0" smtClean="0"/>
              <a:t> Properties of  cc-States</a:t>
            </a:r>
          </a:p>
          <a:p>
            <a:pPr algn="ctr"/>
            <a:r>
              <a:rPr lang="de-DE" sz="2000" b="1" dirty="0" smtClean="0"/>
              <a:t>(Cornell-Breit Potential)</a:t>
            </a:r>
            <a:endParaRPr lang="de-DE" sz="2000" b="1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833" y="5730577"/>
            <a:ext cx="376237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323528" y="3933056"/>
            <a:ext cx="84249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 smtClean="0"/>
              <a:t>Quark Model </a:t>
            </a:r>
            <a:r>
              <a:rPr lang="de-DE" sz="2200" b="1" dirty="0" err="1" smtClean="0"/>
              <a:t>predictions</a:t>
            </a:r>
            <a:r>
              <a:rPr lang="de-DE" sz="2200" b="1" dirty="0" smtClean="0"/>
              <a:t> </a:t>
            </a:r>
            <a:r>
              <a:rPr lang="de-DE" sz="2200" b="1" dirty="0" err="1" smtClean="0"/>
              <a:t>for</a:t>
            </a:r>
            <a:r>
              <a:rPr lang="de-DE" sz="2200" b="1" dirty="0" smtClean="0"/>
              <a:t> </a:t>
            </a:r>
            <a:r>
              <a:rPr lang="de-DE" sz="2200" b="1" dirty="0" err="1" smtClean="0"/>
              <a:t>e</a:t>
            </a:r>
            <a:r>
              <a:rPr lang="de-DE" sz="2200" b="1" baseline="30000" dirty="0" err="1" smtClean="0"/>
              <a:t>+</a:t>
            </a:r>
            <a:r>
              <a:rPr lang="de-DE" sz="2200" b="1" dirty="0" err="1" smtClean="0"/>
              <a:t>e</a:t>
            </a:r>
            <a:r>
              <a:rPr lang="de-DE" sz="2200" b="1" baseline="30000" dirty="0" smtClean="0"/>
              <a:t>-</a:t>
            </a:r>
            <a:r>
              <a:rPr lang="de-DE" sz="2200" b="1" dirty="0" smtClean="0"/>
              <a:t> </a:t>
            </a:r>
            <a:r>
              <a:rPr lang="de-DE" sz="2200" b="1" dirty="0" err="1" smtClean="0"/>
              <a:t>width</a:t>
            </a:r>
            <a:r>
              <a:rPr lang="de-DE" sz="2200" b="1" dirty="0" smtClean="0"/>
              <a:t> </a:t>
            </a:r>
            <a:r>
              <a:rPr lang="de-DE" sz="2200" b="1" dirty="0" err="1" smtClean="0"/>
              <a:t>and</a:t>
            </a:r>
            <a:r>
              <a:rPr lang="de-DE" sz="2200" b="1" dirty="0" smtClean="0"/>
              <a:t> </a:t>
            </a:r>
            <a:r>
              <a:rPr lang="de-DE" sz="2200" b="1" baseline="30000" dirty="0" smtClean="0"/>
              <a:t>3</a:t>
            </a:r>
            <a:r>
              <a:rPr lang="de-DE" sz="2200" b="1" dirty="0" smtClean="0"/>
              <a:t>D</a:t>
            </a:r>
            <a:r>
              <a:rPr lang="de-DE" sz="2200" b="1" baseline="-25000" dirty="0" smtClean="0"/>
              <a:t>1</a:t>
            </a:r>
            <a:r>
              <a:rPr lang="de-DE" sz="2200" b="1" dirty="0" smtClean="0"/>
              <a:t> </a:t>
            </a:r>
            <a:r>
              <a:rPr lang="de-DE" sz="2200" b="1" dirty="0" err="1" smtClean="0"/>
              <a:t>suppression</a:t>
            </a:r>
            <a:r>
              <a:rPr lang="de-DE" sz="2200" b="1" dirty="0" smtClean="0"/>
              <a:t>:</a:t>
            </a:r>
            <a:endParaRPr lang="de-DE" sz="2200" b="1" dirty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80728"/>
            <a:ext cx="5852889" cy="250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509120"/>
            <a:ext cx="3303897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Gerade Verbindung 7"/>
          <p:cNvCxnSpPr/>
          <p:nvPr/>
        </p:nvCxnSpPr>
        <p:spPr>
          <a:xfrm>
            <a:off x="5784510" y="180014"/>
            <a:ext cx="163655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78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8708247"/>
              </p:ext>
            </p:extLst>
          </p:nvPr>
        </p:nvGraphicFramePr>
        <p:xfrm>
          <a:off x="1766888" y="836712"/>
          <a:ext cx="5548312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2" name="Equation" r:id="rId3" imgW="2755800" imgH="279360" progId="Equation.DSMT4">
                  <p:embed/>
                </p:oleObj>
              </mc:Choice>
              <mc:Fallback>
                <p:oleObj name="Equation" r:id="rId3" imgW="27558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6888" y="836712"/>
                        <a:ext cx="5548312" cy="560387"/>
                      </a:xfrm>
                      <a:prstGeom prst="rect">
                        <a:avLst/>
                      </a:prstGeom>
                      <a:solidFill>
                        <a:srgbClr val="AAB9D3"/>
                      </a:solidFill>
                      <a:ln w="60325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47CB-F25E-455C-9ED6-D1B6BCF5195B}" type="slidenum">
              <a:rPr lang="de-DE" smtClean="0"/>
              <a:t>16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79512" y="44624"/>
            <a:ext cx="87129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600" b="1" dirty="0" smtClean="0">
                <a:latin typeface="Comic Sans MS" panose="030F0702030302020204" pitchFamily="66" charset="0"/>
              </a:rPr>
              <a:t>Wave </a:t>
            </a:r>
            <a:r>
              <a:rPr lang="de-DE" sz="2600" b="1" dirty="0" err="1" smtClean="0">
                <a:latin typeface="Comic Sans MS" panose="030F0702030302020204" pitchFamily="66" charset="0"/>
              </a:rPr>
              <a:t>Function</a:t>
            </a:r>
            <a:r>
              <a:rPr lang="de-DE" sz="2600" b="1" dirty="0" smtClean="0">
                <a:latin typeface="Comic Sans MS" panose="030F0702030302020204" pitchFamily="66" charset="0"/>
              </a:rPr>
              <a:t> at </a:t>
            </a:r>
            <a:r>
              <a:rPr lang="de-DE" sz="2600" b="1" dirty="0" err="1" smtClean="0">
                <a:latin typeface="Comic Sans MS" panose="030F0702030302020204" pitchFamily="66" charset="0"/>
              </a:rPr>
              <a:t>the</a:t>
            </a:r>
            <a:r>
              <a:rPr lang="de-DE" sz="2600" b="1" dirty="0" smtClean="0">
                <a:latin typeface="Comic Sans MS" panose="030F0702030302020204" pitchFamily="66" charset="0"/>
              </a:rPr>
              <a:t> </a:t>
            </a:r>
            <a:r>
              <a:rPr lang="de-DE" sz="2600" b="1" dirty="0" err="1" smtClean="0">
                <a:latin typeface="Comic Sans MS" panose="030F0702030302020204" pitchFamily="66" charset="0"/>
              </a:rPr>
              <a:t>Charmonium</a:t>
            </a:r>
            <a:r>
              <a:rPr lang="de-DE" sz="2600" b="1" dirty="0" smtClean="0">
                <a:latin typeface="Comic Sans MS" panose="030F0702030302020204" pitchFamily="66" charset="0"/>
              </a:rPr>
              <a:t> </a:t>
            </a:r>
            <a:r>
              <a:rPr lang="de-DE" sz="2600" b="1" dirty="0" err="1" smtClean="0">
                <a:latin typeface="Comic Sans MS" panose="030F0702030302020204" pitchFamily="66" charset="0"/>
              </a:rPr>
              <a:t>Threshold</a:t>
            </a:r>
            <a:endParaRPr lang="de-DE" sz="2600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6575496"/>
              </p:ext>
            </p:extLst>
          </p:nvPr>
        </p:nvGraphicFramePr>
        <p:xfrm>
          <a:off x="2267744" y="4147422"/>
          <a:ext cx="4824536" cy="1153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3" name="Equation" r:id="rId5" imgW="2070000" imgH="495000" progId="Equation.DSMT4">
                  <p:embed/>
                </p:oleObj>
              </mc:Choice>
              <mc:Fallback>
                <p:oleObj name="Equation" r:id="rId5" imgW="207000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4147422"/>
                        <a:ext cx="4824536" cy="1153786"/>
                      </a:xfrm>
                      <a:prstGeom prst="rect">
                        <a:avLst/>
                      </a:prstGeom>
                      <a:solidFill>
                        <a:srgbClr val="AAB9D3"/>
                      </a:solidFill>
                      <a:ln w="60325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16210"/>
            <a:ext cx="8581195" cy="728814"/>
          </a:xfrm>
          <a:prstGeom prst="rect">
            <a:avLst/>
          </a:prstGeom>
          <a:noFill/>
          <a:ln w="603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529629"/>
              </p:ext>
            </p:extLst>
          </p:nvPr>
        </p:nvGraphicFramePr>
        <p:xfrm>
          <a:off x="3419872" y="5589240"/>
          <a:ext cx="2265740" cy="1035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4" name="Equation" r:id="rId8" imgW="1168200" imgH="533160" progId="Equation.DSMT4">
                  <p:embed/>
                </p:oleObj>
              </mc:Choice>
              <mc:Fallback>
                <p:oleObj name="Equation" r:id="rId8" imgW="116820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5589240"/>
                        <a:ext cx="2265740" cy="103562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60325">
                        <a:solidFill>
                          <a:srgbClr val="92D05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107504" y="2005390"/>
            <a:ext cx="87849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100" b="1" dirty="0" smtClean="0">
                <a:latin typeface="Comic Sans MS" panose="030F0702030302020204" pitchFamily="66" charset="0"/>
              </a:rPr>
              <a:t>Single </a:t>
            </a:r>
            <a:r>
              <a:rPr lang="de-DE" sz="2100" b="1" dirty="0" err="1" smtClean="0">
                <a:latin typeface="Comic Sans MS" panose="030F0702030302020204" pitchFamily="66" charset="0"/>
              </a:rPr>
              <a:t>confined</a:t>
            </a:r>
            <a:r>
              <a:rPr lang="de-DE" sz="2100" b="1" dirty="0" smtClean="0">
                <a:latin typeface="Comic Sans MS" panose="030F0702030302020204" pitchFamily="66" charset="0"/>
              </a:rPr>
              <a:t> </a:t>
            </a:r>
            <a:r>
              <a:rPr lang="de-DE" sz="2100" b="1" dirty="0" err="1" smtClean="0">
                <a:latin typeface="Comic Sans MS" panose="030F0702030302020204" pitchFamily="66" charset="0"/>
              </a:rPr>
              <a:t>channel</a:t>
            </a:r>
            <a:r>
              <a:rPr lang="de-DE" sz="2100" b="1" dirty="0" smtClean="0">
                <a:latin typeface="Comic Sans MS" panose="030F0702030302020204" pitchFamily="66" charset="0"/>
              </a:rPr>
              <a:t> b=</a:t>
            </a:r>
            <a:r>
              <a:rPr lang="de-DE" sz="2100" b="1" dirty="0" smtClean="0">
                <a:latin typeface="Symbol" panose="05050102010706020507" pitchFamily="18" charset="2"/>
              </a:rPr>
              <a:t>y</a:t>
            </a:r>
            <a:r>
              <a:rPr lang="de-DE" sz="2100" b="1" dirty="0" smtClean="0">
                <a:latin typeface="Comic Sans MS" panose="030F0702030302020204" pitchFamily="66" charset="0"/>
              </a:rPr>
              <a:t>(1</a:t>
            </a:r>
            <a:r>
              <a:rPr lang="de-DE" sz="2100" b="1" baseline="30000" dirty="0" smtClean="0">
                <a:latin typeface="Comic Sans MS" panose="030F0702030302020204" pitchFamily="66" charset="0"/>
              </a:rPr>
              <a:t>3</a:t>
            </a:r>
            <a:r>
              <a:rPr lang="de-DE" sz="2100" b="1" dirty="0" smtClean="0">
                <a:latin typeface="Comic Sans MS" panose="030F0702030302020204" pitchFamily="66" charset="0"/>
              </a:rPr>
              <a:t>D</a:t>
            </a:r>
            <a:r>
              <a:rPr lang="de-DE" sz="2100" b="1" baseline="-25000" dirty="0" smtClean="0">
                <a:latin typeface="Comic Sans MS" panose="030F0702030302020204" pitchFamily="66" charset="0"/>
              </a:rPr>
              <a:t>1</a:t>
            </a:r>
            <a:r>
              <a:rPr lang="de-DE" sz="2100" b="1" dirty="0" smtClean="0">
                <a:latin typeface="Comic Sans MS" panose="030F0702030302020204" pitchFamily="66" charset="0"/>
              </a:rPr>
              <a:t>) </a:t>
            </a:r>
            <a:r>
              <a:rPr lang="de-DE" sz="2100" b="1" dirty="0" err="1" smtClean="0">
                <a:latin typeface="Comic Sans MS" panose="030F0702030302020204" pitchFamily="66" charset="0"/>
              </a:rPr>
              <a:t>and</a:t>
            </a:r>
            <a:r>
              <a:rPr lang="de-DE" sz="2100" b="1" dirty="0" smtClean="0">
                <a:latin typeface="Comic Sans MS" panose="030F0702030302020204" pitchFamily="66" charset="0"/>
              </a:rPr>
              <a:t> </a:t>
            </a:r>
            <a:r>
              <a:rPr lang="de-DE" sz="2100" b="1" dirty="0" err="1" smtClean="0">
                <a:latin typeface="Comic Sans MS" panose="030F0702030302020204" pitchFamily="66" charset="0"/>
              </a:rPr>
              <a:t>single</a:t>
            </a:r>
            <a:r>
              <a:rPr lang="de-DE" sz="2100" b="1" dirty="0" smtClean="0">
                <a:latin typeface="Comic Sans MS" panose="030F0702030302020204" pitchFamily="66" charset="0"/>
              </a:rPr>
              <a:t> open </a:t>
            </a:r>
            <a:r>
              <a:rPr lang="de-DE" sz="2100" b="1" dirty="0" err="1" smtClean="0">
                <a:latin typeface="Comic Sans MS" panose="030F0702030302020204" pitchFamily="66" charset="0"/>
              </a:rPr>
              <a:t>channnel</a:t>
            </a:r>
            <a:r>
              <a:rPr lang="de-DE" sz="2100" b="1" dirty="0" smtClean="0">
                <a:latin typeface="Comic Sans MS" panose="030F0702030302020204" pitchFamily="66" charset="0"/>
              </a:rPr>
              <a:t> s=DD:</a:t>
            </a:r>
            <a:endParaRPr lang="de-DE" sz="2100" b="1" dirty="0">
              <a:latin typeface="Comic Sans MS" panose="030F0702030302020204" pitchFamily="66" charset="0"/>
            </a:endParaRPr>
          </a:p>
        </p:txBody>
      </p:sp>
      <p:cxnSp>
        <p:nvCxnSpPr>
          <p:cNvPr id="9" name="Gerade Verbindung 8"/>
          <p:cNvCxnSpPr/>
          <p:nvPr/>
        </p:nvCxnSpPr>
        <p:spPr>
          <a:xfrm>
            <a:off x="8478297" y="2060848"/>
            <a:ext cx="163655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90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47CB-F25E-455C-9ED6-D1B6BCF5195B}" type="slidenum">
              <a:rPr lang="de-DE" smtClean="0"/>
              <a:t>17</a:t>
            </a:fld>
            <a:endParaRPr lang="de-DE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3326121"/>
              </p:ext>
            </p:extLst>
          </p:nvPr>
        </p:nvGraphicFramePr>
        <p:xfrm>
          <a:off x="2279650" y="1250950"/>
          <a:ext cx="4513263" cy="253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1" name="Equation" r:id="rId3" imgW="2463480" imgH="1384200" progId="Equation.DSMT4">
                  <p:embed/>
                </p:oleObj>
              </mc:Choice>
              <mc:Fallback>
                <p:oleObj name="Equation" r:id="rId3" imgW="2463480" imgH="1384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1250950"/>
                        <a:ext cx="4513263" cy="2535238"/>
                      </a:xfrm>
                      <a:prstGeom prst="rect">
                        <a:avLst/>
                      </a:prstGeom>
                      <a:solidFill>
                        <a:srgbClr val="AAB9D3"/>
                      </a:solidFill>
                      <a:ln w="60325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179512" y="188640"/>
            <a:ext cx="87129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600" b="1" dirty="0" smtClean="0">
                <a:latin typeface="Comic Sans MS" panose="030F0702030302020204" pitchFamily="66" charset="0"/>
              </a:rPr>
              <a:t>Charmonium </a:t>
            </a:r>
            <a:r>
              <a:rPr lang="de-DE" sz="2600" b="1" dirty="0" err="1" smtClean="0">
                <a:latin typeface="Comic Sans MS" panose="030F0702030302020204" pitchFamily="66" charset="0"/>
              </a:rPr>
              <a:t>Production@BES</a:t>
            </a:r>
            <a:r>
              <a:rPr lang="de-DE" sz="2600" b="1" dirty="0" smtClean="0">
                <a:latin typeface="Comic Sans MS" panose="030F0702030302020204" pitchFamily="66" charset="0"/>
              </a:rPr>
              <a:t> III </a:t>
            </a:r>
            <a:r>
              <a:rPr lang="de-DE" sz="2600" b="1" dirty="0" err="1" smtClean="0">
                <a:latin typeface="Comic Sans MS" panose="030F0702030302020204" pitchFamily="66" charset="0"/>
              </a:rPr>
              <a:t>and</a:t>
            </a:r>
            <a:r>
              <a:rPr lang="de-DE" sz="2600" b="1" dirty="0" smtClean="0">
                <a:latin typeface="Comic Sans MS" panose="030F0702030302020204" pitchFamily="66" charset="0"/>
              </a:rPr>
              <a:t> PANDA:</a:t>
            </a:r>
          </a:p>
          <a:p>
            <a:pPr algn="ctr"/>
            <a:r>
              <a:rPr lang="de-DE" sz="2600" b="1" dirty="0" smtClean="0">
                <a:latin typeface="Comic Sans MS" panose="030F0702030302020204" pitchFamily="66" charset="0"/>
              </a:rPr>
              <a:t>BIC </a:t>
            </a:r>
            <a:r>
              <a:rPr lang="de-DE" sz="2600" b="1" dirty="0" err="1" smtClean="0">
                <a:latin typeface="Comic Sans MS" panose="030F0702030302020204" pitchFamily="66" charset="0"/>
              </a:rPr>
              <a:t>and</a:t>
            </a:r>
            <a:r>
              <a:rPr lang="de-DE" sz="2600" b="1" dirty="0" smtClean="0">
                <a:latin typeface="Comic Sans MS" panose="030F0702030302020204" pitchFamily="66" charset="0"/>
              </a:rPr>
              <a:t> </a:t>
            </a:r>
            <a:r>
              <a:rPr lang="de-DE" sz="2600" b="1" dirty="0" err="1" smtClean="0">
                <a:latin typeface="Comic Sans MS" panose="030F0702030302020204" pitchFamily="66" charset="0"/>
              </a:rPr>
              <a:t>Fano-Resonances</a:t>
            </a:r>
            <a:r>
              <a:rPr lang="de-DE" sz="2600" b="1" dirty="0" smtClean="0">
                <a:latin typeface="Comic Sans MS" panose="030F0702030302020204" pitchFamily="66" charset="0"/>
              </a:rPr>
              <a:t> </a:t>
            </a:r>
            <a:endParaRPr lang="de-DE" sz="2600" b="1" dirty="0">
              <a:latin typeface="Comic Sans MS" panose="030F0702030302020204" pitchFamily="66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79512" y="4077072"/>
            <a:ext cx="87129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 smtClean="0">
                <a:latin typeface="Comic Sans MS" panose="030F0702030302020204" pitchFamily="66" charset="0"/>
              </a:rPr>
              <a:t>The </a:t>
            </a:r>
            <a:r>
              <a:rPr lang="de-DE" sz="2200" b="1" dirty="0" err="1" smtClean="0">
                <a:latin typeface="Comic Sans MS" panose="030F0702030302020204" pitchFamily="66" charset="0"/>
              </a:rPr>
              <a:t>line</a:t>
            </a:r>
            <a:r>
              <a:rPr lang="de-DE" sz="2200" b="1" dirty="0" smtClean="0">
                <a:latin typeface="Comic Sans MS" panose="030F0702030302020204" pitchFamily="66" charset="0"/>
              </a:rPr>
              <a:t> </a:t>
            </a:r>
            <a:r>
              <a:rPr lang="de-DE" sz="2200" b="1" dirty="0" err="1" smtClean="0">
                <a:latin typeface="Comic Sans MS" panose="030F0702030302020204" pitchFamily="66" charset="0"/>
              </a:rPr>
              <a:t>shape</a:t>
            </a:r>
            <a:r>
              <a:rPr lang="de-DE" sz="2200" b="1" dirty="0" smtClean="0">
                <a:latin typeface="Comic Sans MS" panose="030F0702030302020204" pitchFamily="66" charset="0"/>
              </a:rPr>
              <a:t> </a:t>
            </a:r>
            <a:r>
              <a:rPr lang="de-DE" sz="2200" b="1" dirty="0" err="1" smtClean="0">
                <a:latin typeface="Comic Sans MS" panose="030F0702030302020204" pitchFamily="66" charset="0"/>
              </a:rPr>
              <a:t>parameter</a:t>
            </a:r>
            <a:r>
              <a:rPr lang="de-DE" sz="2200" b="1" dirty="0" smtClean="0">
                <a:latin typeface="Comic Sans MS" panose="030F0702030302020204" pitchFamily="66" charset="0"/>
              </a:rPr>
              <a:t>:</a:t>
            </a:r>
            <a:endParaRPr lang="de-DE" sz="2200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7491974"/>
              </p:ext>
            </p:extLst>
          </p:nvPr>
        </p:nvGraphicFramePr>
        <p:xfrm>
          <a:off x="3463925" y="4697413"/>
          <a:ext cx="2268538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2" name="Equation" r:id="rId5" imgW="1257120" imgH="533160" progId="Equation.DSMT4">
                  <p:embed/>
                </p:oleObj>
              </mc:Choice>
              <mc:Fallback>
                <p:oleObj name="Equation" r:id="rId5" imgW="1257120" imgH="533160" progId="Equation.DSMT4">
                  <p:embed/>
                  <p:pic>
                    <p:nvPicPr>
                      <p:cNvPr id="0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3925" y="4697413"/>
                        <a:ext cx="2268538" cy="96361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60325">
                        <a:solidFill>
                          <a:srgbClr val="92D05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331912" y="5755903"/>
            <a:ext cx="8712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200" b="1" dirty="0" smtClean="0">
                <a:latin typeface="Comic Sans MS" panose="030F0702030302020204" pitchFamily="66" charset="0"/>
              </a:rPr>
              <a:t>Controlling </a:t>
            </a:r>
            <a:r>
              <a:rPr lang="de-DE" sz="2200" b="1" dirty="0" err="1" smtClean="0">
                <a:latin typeface="Comic Sans MS" panose="030F0702030302020204" pitchFamily="66" charset="0"/>
              </a:rPr>
              <a:t>the</a:t>
            </a:r>
            <a:r>
              <a:rPr lang="de-DE" sz="2200" b="1" dirty="0" smtClean="0">
                <a:latin typeface="Comic Sans MS" panose="030F0702030302020204" pitchFamily="66" charset="0"/>
              </a:rPr>
              <a:t> </a:t>
            </a:r>
            <a:r>
              <a:rPr lang="de-DE" sz="2200" b="1" dirty="0" err="1" smtClean="0">
                <a:latin typeface="Comic Sans MS" panose="030F0702030302020204" pitchFamily="66" charset="0"/>
              </a:rPr>
              <a:t>line</a:t>
            </a:r>
            <a:r>
              <a:rPr lang="de-DE" sz="2200" b="1" dirty="0" smtClean="0">
                <a:latin typeface="Comic Sans MS" panose="030F0702030302020204" pitchFamily="66" charset="0"/>
              </a:rPr>
              <a:t> </a:t>
            </a:r>
            <a:r>
              <a:rPr lang="de-DE" sz="2200" b="1" dirty="0" err="1" smtClean="0">
                <a:latin typeface="Comic Sans MS" panose="030F0702030302020204" pitchFamily="66" charset="0"/>
              </a:rPr>
              <a:t>shape</a:t>
            </a:r>
            <a:r>
              <a:rPr lang="de-DE" sz="2200" b="1" dirty="0" smtClean="0">
                <a:latin typeface="Comic Sans MS" panose="030F0702030302020204" pitchFamily="66" charset="0"/>
              </a:rPr>
              <a:t> </a:t>
            </a:r>
            <a:r>
              <a:rPr lang="de-DE" sz="2200" b="1" dirty="0" err="1" smtClean="0">
                <a:latin typeface="Comic Sans MS" panose="030F0702030302020204" pitchFamily="66" charset="0"/>
              </a:rPr>
              <a:t>asymmetry</a:t>
            </a:r>
            <a:r>
              <a:rPr lang="de-DE" sz="2200" b="1" dirty="0" smtClean="0">
                <a:latin typeface="Comic Sans MS" panose="030F0702030302020204" pitchFamily="66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200" b="1" dirty="0" err="1" smtClean="0">
                <a:latin typeface="Comic Sans MS" panose="030F0702030302020204" pitchFamily="66" charset="0"/>
              </a:rPr>
              <a:t>Indicator</a:t>
            </a:r>
            <a:r>
              <a:rPr lang="de-DE" sz="2200" b="1" dirty="0" smtClean="0">
                <a:latin typeface="Comic Sans MS" panose="030F0702030302020204" pitchFamily="66" charset="0"/>
              </a:rPr>
              <a:t> </a:t>
            </a:r>
            <a:r>
              <a:rPr lang="de-DE" sz="2200" b="1" dirty="0">
                <a:latin typeface="Comic Sans MS" panose="030F0702030302020204" pitchFamily="66" charset="0"/>
              </a:rPr>
              <a:t>of the </a:t>
            </a:r>
            <a:r>
              <a:rPr lang="de-DE" sz="2200" b="1" dirty="0" err="1">
                <a:latin typeface="Comic Sans MS" panose="030F0702030302020204" pitchFamily="66" charset="0"/>
              </a:rPr>
              <a:t>reaction</a:t>
            </a:r>
            <a:r>
              <a:rPr lang="de-DE" sz="2200" b="1" dirty="0">
                <a:latin typeface="Comic Sans MS" panose="030F0702030302020204" pitchFamily="66" charset="0"/>
              </a:rPr>
              <a:t> </a:t>
            </a:r>
            <a:r>
              <a:rPr lang="de-DE" sz="2200" b="1" dirty="0" err="1">
                <a:latin typeface="Comic Sans MS" panose="030F0702030302020204" pitchFamily="66" charset="0"/>
              </a:rPr>
              <a:t>scenario</a:t>
            </a:r>
            <a:r>
              <a:rPr lang="de-DE" sz="2200" b="1" dirty="0">
                <a:latin typeface="Comic Sans MS" panose="030F0702030302020204" pitchFamily="66" charset="0"/>
              </a:rPr>
              <a:t>: </a:t>
            </a:r>
            <a:r>
              <a:rPr lang="de-DE" sz="2200" b="1" dirty="0" err="1">
                <a:latin typeface="Comic Sans MS" panose="030F0702030302020204" pitchFamily="66" charset="0"/>
              </a:rPr>
              <a:t>quarkonic</a:t>
            </a:r>
            <a:r>
              <a:rPr lang="de-DE" sz="2200" b="1" dirty="0">
                <a:latin typeface="Comic Sans MS" panose="030F0702030302020204" pitchFamily="66" charset="0"/>
              </a:rPr>
              <a:t> vs. </a:t>
            </a:r>
            <a:r>
              <a:rPr lang="de-DE" sz="2200" b="1" dirty="0" err="1" smtClean="0">
                <a:latin typeface="Comic Sans MS" panose="030F0702030302020204" pitchFamily="66" charset="0"/>
              </a:rPr>
              <a:t>hadronic</a:t>
            </a:r>
            <a:endParaRPr lang="de-DE" sz="2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19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96752"/>
            <a:ext cx="6120680" cy="4830785"/>
          </a:xfrm>
          <a:prstGeom prst="rect">
            <a:avLst/>
          </a:prstGeom>
          <a:noFill/>
          <a:ln w="603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5496" y="6474822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Xu Cao, H. L., PRL, </a:t>
            </a:r>
            <a:r>
              <a:rPr lang="de-DE" sz="1600" b="1" dirty="0" err="1" smtClean="0"/>
              <a:t>submitted</a:t>
            </a:r>
            <a:endParaRPr lang="de-DE" sz="16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323528" y="44624"/>
            <a:ext cx="8820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latin typeface="Comic Sans MS" pitchFamily="66" charset="0"/>
              </a:rPr>
              <a:t>DD-Dynamics </a:t>
            </a:r>
            <a:r>
              <a:rPr lang="de-DE" sz="2400" b="1" dirty="0" err="1" smtClean="0">
                <a:latin typeface="Comic Sans MS" pitchFamily="66" charset="0"/>
              </a:rPr>
              <a:t>at</a:t>
            </a:r>
            <a:r>
              <a:rPr lang="de-DE" sz="2400" b="1" dirty="0" smtClean="0">
                <a:latin typeface="Comic Sans MS" pitchFamily="66" charset="0"/>
              </a:rPr>
              <a:t> </a:t>
            </a:r>
            <a:r>
              <a:rPr lang="de-DE" sz="2400" b="1" dirty="0" err="1" smtClean="0">
                <a:latin typeface="Comic Sans MS" pitchFamily="66" charset="0"/>
              </a:rPr>
              <a:t>Threshold</a:t>
            </a:r>
            <a:r>
              <a:rPr lang="de-DE" sz="2400" b="1" dirty="0" smtClean="0">
                <a:latin typeface="Comic Sans MS" pitchFamily="66" charset="0"/>
              </a:rPr>
              <a:t> </a:t>
            </a:r>
          </a:p>
          <a:p>
            <a:pPr algn="ctr"/>
            <a:r>
              <a:rPr lang="de-DE" sz="2400" b="1" dirty="0" smtClean="0">
                <a:latin typeface="Comic Sans MS" pitchFamily="66" charset="0"/>
              </a:rPr>
              <a:t>Channel </a:t>
            </a:r>
            <a:r>
              <a:rPr lang="de-DE" sz="2400" b="1" dirty="0" err="1" smtClean="0">
                <a:latin typeface="Comic Sans MS" pitchFamily="66" charset="0"/>
              </a:rPr>
              <a:t>Coupling</a:t>
            </a:r>
            <a:r>
              <a:rPr lang="de-DE" sz="2400" b="1" dirty="0" smtClean="0">
                <a:latin typeface="Comic Sans MS" pitchFamily="66" charset="0"/>
              </a:rPr>
              <a:t> and the Line </a:t>
            </a:r>
            <a:r>
              <a:rPr lang="de-DE" sz="2400" b="1" dirty="0">
                <a:latin typeface="Comic Sans MS" pitchFamily="66" charset="0"/>
              </a:rPr>
              <a:t>S</a:t>
            </a:r>
            <a:r>
              <a:rPr lang="de-DE" sz="2400" b="1" dirty="0" smtClean="0">
                <a:latin typeface="Comic Sans MS" pitchFamily="66" charset="0"/>
              </a:rPr>
              <a:t>hape </a:t>
            </a:r>
            <a:r>
              <a:rPr lang="de-DE" sz="2400" b="1" dirty="0" err="1" smtClean="0">
                <a:latin typeface="Comic Sans MS" pitchFamily="66" charset="0"/>
              </a:rPr>
              <a:t>of</a:t>
            </a:r>
            <a:r>
              <a:rPr lang="de-DE" sz="2400" b="1" dirty="0" smtClean="0">
                <a:latin typeface="Comic Sans MS" pitchFamily="66" charset="0"/>
              </a:rPr>
              <a:t> </a:t>
            </a:r>
            <a:r>
              <a:rPr lang="de-DE" sz="2400" b="1" dirty="0" smtClean="0">
                <a:latin typeface="Symbol" pitchFamily="18" charset="2"/>
              </a:rPr>
              <a:t>y</a:t>
            </a:r>
            <a:r>
              <a:rPr lang="de-DE" sz="2400" b="1" dirty="0" smtClean="0">
                <a:latin typeface="Comic Sans MS" pitchFamily="66" charset="0"/>
              </a:rPr>
              <a:t>‘‘(</a:t>
            </a:r>
            <a:r>
              <a:rPr lang="de-DE" sz="2400" b="1" dirty="0">
                <a:latin typeface="Comic Sans MS" pitchFamily="66" charset="0"/>
              </a:rPr>
              <a:t>3770)</a:t>
            </a:r>
          </a:p>
        </p:txBody>
      </p:sp>
      <p:cxnSp>
        <p:nvCxnSpPr>
          <p:cNvPr id="5" name="Gerade Verbindung 4"/>
          <p:cNvCxnSpPr/>
          <p:nvPr/>
        </p:nvCxnSpPr>
        <p:spPr>
          <a:xfrm>
            <a:off x="2943632" y="102373"/>
            <a:ext cx="188208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63943D-E53C-4889-883A-BD8E60458CEE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cxnSp>
        <p:nvCxnSpPr>
          <p:cNvPr id="8" name="Gewinkelte Verbindung 7"/>
          <p:cNvCxnSpPr/>
          <p:nvPr/>
        </p:nvCxnSpPr>
        <p:spPr>
          <a:xfrm rot="16200000" flipH="1">
            <a:off x="575553" y="3104963"/>
            <a:ext cx="2592290" cy="1656187"/>
          </a:xfrm>
          <a:prstGeom prst="bentConnector3">
            <a:avLst>
              <a:gd name="adj1" fmla="val 50000"/>
            </a:avLst>
          </a:prstGeom>
          <a:ln w="603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789470"/>
              </p:ext>
            </p:extLst>
          </p:nvPr>
        </p:nvGraphicFramePr>
        <p:xfrm>
          <a:off x="107950" y="2187575"/>
          <a:ext cx="1401763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7" name="Equation" r:id="rId5" imgW="990360" imgH="431640" progId="Equation.DSMT4">
                  <p:embed/>
                </p:oleObj>
              </mc:Choice>
              <mc:Fallback>
                <p:oleObj name="Equation" r:id="rId5" imgW="9903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7950" y="2187575"/>
                        <a:ext cx="1401763" cy="6111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Gewinkelte Verbindung 17"/>
          <p:cNvCxnSpPr/>
          <p:nvPr/>
        </p:nvCxnSpPr>
        <p:spPr>
          <a:xfrm rot="16200000" flipH="1">
            <a:off x="258342" y="2643736"/>
            <a:ext cx="3384378" cy="1786553"/>
          </a:xfrm>
          <a:prstGeom prst="bentConnector3">
            <a:avLst>
              <a:gd name="adj1" fmla="val 5404"/>
            </a:avLst>
          </a:prstGeom>
          <a:ln w="60325">
            <a:solidFill>
              <a:srgbClr val="00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k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2171466"/>
              </p:ext>
            </p:extLst>
          </p:nvPr>
        </p:nvGraphicFramePr>
        <p:xfrm>
          <a:off x="107950" y="1196975"/>
          <a:ext cx="14382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8" name="Equation" r:id="rId7" imgW="1015920" imgH="431640" progId="Equation.DSMT4">
                  <p:embed/>
                </p:oleObj>
              </mc:Choice>
              <mc:Fallback>
                <p:oleObj name="Equation" r:id="rId7" imgW="10159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1196975"/>
                        <a:ext cx="1438275" cy="609600"/>
                      </a:xfrm>
                      <a:prstGeom prst="rect">
                        <a:avLst/>
                      </a:prstGeom>
                      <a:solidFill>
                        <a:srgbClr val="00CC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Gerade Verbindung 6"/>
          <p:cNvCxnSpPr/>
          <p:nvPr/>
        </p:nvCxnSpPr>
        <p:spPr>
          <a:xfrm flipH="1">
            <a:off x="1422402" y="5264644"/>
            <a:ext cx="773334" cy="20436"/>
          </a:xfrm>
          <a:prstGeom prst="line">
            <a:avLst/>
          </a:prstGeom>
          <a:ln w="31115"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899592" y="5266038"/>
            <a:ext cx="79208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900" b="1" dirty="0" smtClean="0">
                <a:solidFill>
                  <a:srgbClr val="002060"/>
                </a:solidFill>
                <a:latin typeface="+mj-lt"/>
              </a:rPr>
              <a:t>3.65</a:t>
            </a:r>
            <a:endParaRPr lang="de-DE" sz="1900" b="1" dirty="0">
              <a:solidFill>
                <a:srgbClr val="002060"/>
              </a:solidFill>
              <a:latin typeface="+mj-lt"/>
            </a:endParaRPr>
          </a:p>
        </p:txBody>
      </p:sp>
      <p:cxnSp>
        <p:nvCxnSpPr>
          <p:cNvPr id="14" name="Gerade Verbindung 13"/>
          <p:cNvCxnSpPr/>
          <p:nvPr/>
        </p:nvCxnSpPr>
        <p:spPr>
          <a:xfrm>
            <a:off x="1403648" y="5141062"/>
            <a:ext cx="0" cy="144018"/>
          </a:xfrm>
          <a:prstGeom prst="line">
            <a:avLst/>
          </a:prstGeom>
          <a:ln w="349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k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1756692"/>
              </p:ext>
            </p:extLst>
          </p:nvPr>
        </p:nvGraphicFramePr>
        <p:xfrm>
          <a:off x="1043608" y="6113006"/>
          <a:ext cx="1131888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9" name="Equation" r:id="rId9" imgW="799920" imgH="203040" progId="Equation.DSMT4">
                  <p:embed/>
                </p:oleObj>
              </mc:Choice>
              <mc:Fallback>
                <p:oleObj name="Equation" r:id="rId9" imgW="7999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6113006"/>
                        <a:ext cx="1131888" cy="287337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864" name="Gewinkelte Verbindung 35863"/>
          <p:cNvCxnSpPr/>
          <p:nvPr/>
        </p:nvCxnSpPr>
        <p:spPr>
          <a:xfrm>
            <a:off x="683568" y="5877272"/>
            <a:ext cx="914400" cy="9144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/>
          <p:cNvCxnSpPr/>
          <p:nvPr/>
        </p:nvCxnSpPr>
        <p:spPr>
          <a:xfrm flipV="1">
            <a:off x="1619672" y="5301208"/>
            <a:ext cx="0" cy="851203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78"/>
          <p:cNvCxnSpPr/>
          <p:nvPr/>
        </p:nvCxnSpPr>
        <p:spPr>
          <a:xfrm>
            <a:off x="2195736" y="4951926"/>
            <a:ext cx="0" cy="298792"/>
          </a:xfrm>
          <a:prstGeom prst="line">
            <a:avLst/>
          </a:prstGeom>
          <a:ln w="349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5220072" y="4139788"/>
            <a:ext cx="1368152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X(3900) ??</a:t>
            </a:r>
            <a:endParaRPr lang="de-DE" b="1" dirty="0">
              <a:solidFill>
                <a:srgbClr val="000000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4611317" y="3242812"/>
            <a:ext cx="1616867" cy="369332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q</a:t>
            </a:r>
            <a:r>
              <a:rPr lang="de-DE" b="1" dirty="0" smtClean="0">
                <a:solidFill>
                  <a:srgbClr val="FF0000"/>
                </a:solidFill>
              </a:rPr>
              <a:t>=-2.1</a:t>
            </a:r>
            <a:r>
              <a:rPr lang="de-DE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±0.3</a:t>
            </a:r>
            <a:endParaRPr lang="de-DE" b="1" dirty="0">
              <a:solidFill>
                <a:srgbClr val="FF0000"/>
              </a:solidFill>
            </a:endParaRPr>
          </a:p>
        </p:txBody>
      </p:sp>
      <p:cxnSp>
        <p:nvCxnSpPr>
          <p:cNvPr id="22" name="Gerade Verbindung mit Pfeil 21"/>
          <p:cNvCxnSpPr/>
          <p:nvPr/>
        </p:nvCxnSpPr>
        <p:spPr bwMode="auto">
          <a:xfrm flipH="1">
            <a:off x="4067944" y="3612144"/>
            <a:ext cx="540060" cy="1339782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73578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51520" y="44624"/>
            <a:ext cx="87129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600" b="1" dirty="0" smtClean="0">
                <a:latin typeface="Comic Sans MS" panose="030F0702030302020204" pitchFamily="66" charset="0"/>
              </a:rPr>
              <a:t>Line Shape of </a:t>
            </a:r>
            <a:r>
              <a:rPr lang="de-DE" sz="2600" b="1" dirty="0" err="1" smtClean="0">
                <a:latin typeface="Comic Sans MS" panose="030F0702030302020204" pitchFamily="66" charset="0"/>
              </a:rPr>
              <a:t>Reaction</a:t>
            </a:r>
            <a:r>
              <a:rPr lang="de-DE" sz="2600" b="1" dirty="0" smtClean="0">
                <a:latin typeface="Comic Sans MS" panose="030F0702030302020204" pitchFamily="66" charset="0"/>
              </a:rPr>
              <a:t> Form </a:t>
            </a:r>
            <a:r>
              <a:rPr lang="de-DE" sz="2600" b="1" dirty="0" err="1" smtClean="0">
                <a:latin typeface="Comic Sans MS" panose="030F0702030302020204" pitchFamily="66" charset="0"/>
              </a:rPr>
              <a:t>Factor</a:t>
            </a:r>
            <a:r>
              <a:rPr lang="de-DE" sz="2600" b="1" dirty="0" smtClean="0">
                <a:latin typeface="Comic Sans MS" panose="030F0702030302020204" pitchFamily="66" charset="0"/>
              </a:rPr>
              <a:t> </a:t>
            </a:r>
            <a:r>
              <a:rPr lang="de-DE" sz="2600" b="1" dirty="0" err="1" smtClean="0">
                <a:latin typeface="Comic Sans MS" panose="030F0702030302020204" pitchFamily="66" charset="0"/>
              </a:rPr>
              <a:t>and</a:t>
            </a:r>
            <a:r>
              <a:rPr lang="de-DE" sz="2600" b="1" dirty="0" smtClean="0">
                <a:latin typeface="Comic Sans MS" panose="030F0702030302020204" pitchFamily="66" charset="0"/>
              </a:rPr>
              <a:t> Physics Content</a:t>
            </a:r>
            <a:endParaRPr lang="de-DE" sz="2600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7186614"/>
              </p:ext>
            </p:extLst>
          </p:nvPr>
        </p:nvGraphicFramePr>
        <p:xfrm>
          <a:off x="1566863" y="999703"/>
          <a:ext cx="5972175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3" name="Equation" r:id="rId3" imgW="3632040" imgH="469800" progId="Equation.DSMT4">
                  <p:embed/>
                </p:oleObj>
              </mc:Choice>
              <mc:Fallback>
                <p:oleObj name="Equation" r:id="rId3" imgW="363204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6863" y="999703"/>
                        <a:ext cx="5972175" cy="7731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60325">
                        <a:solidFill>
                          <a:srgbClr val="92D05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2676298" cy="1728192"/>
          </a:xfrm>
          <a:prstGeom prst="rect">
            <a:avLst/>
          </a:prstGeom>
          <a:noFill/>
          <a:ln w="349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124230"/>
            <a:ext cx="2655094" cy="1714500"/>
          </a:xfrm>
          <a:prstGeom prst="rect">
            <a:avLst/>
          </a:prstGeom>
          <a:noFill/>
          <a:ln w="349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132856"/>
            <a:ext cx="2655094" cy="1714500"/>
          </a:xfrm>
          <a:prstGeom prst="rect">
            <a:avLst/>
          </a:prstGeom>
          <a:noFill/>
          <a:ln w="349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979712" y="2924944"/>
            <a:ext cx="6922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accent4">
                    <a:lumMod val="10000"/>
                  </a:schemeClr>
                </a:solidFill>
              </a:rPr>
              <a:t>q</a:t>
            </a:r>
            <a:r>
              <a:rPr lang="de-DE" sz="1200" b="1" dirty="0" smtClean="0">
                <a:solidFill>
                  <a:schemeClr val="accent4">
                    <a:lumMod val="10000"/>
                  </a:schemeClr>
                </a:solidFill>
              </a:rPr>
              <a:t>=-0.2</a:t>
            </a:r>
            <a:endParaRPr lang="de-DE" sz="12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269925" y="2924944"/>
            <a:ext cx="5262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accent4">
                    <a:lumMod val="10000"/>
                  </a:schemeClr>
                </a:solidFill>
              </a:rPr>
              <a:t>q</a:t>
            </a:r>
            <a:r>
              <a:rPr lang="de-DE" sz="1200" b="1" dirty="0" smtClean="0">
                <a:solidFill>
                  <a:schemeClr val="accent4">
                    <a:lumMod val="10000"/>
                  </a:schemeClr>
                </a:solidFill>
              </a:rPr>
              <a:t>=-1</a:t>
            </a:r>
            <a:endParaRPr lang="de-DE" sz="12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8162056" y="2924944"/>
            <a:ext cx="658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accent4">
                    <a:lumMod val="10000"/>
                  </a:schemeClr>
                </a:solidFill>
              </a:rPr>
              <a:t>q</a:t>
            </a:r>
            <a:r>
              <a:rPr lang="de-DE" sz="1200" b="1" dirty="0" smtClean="0">
                <a:solidFill>
                  <a:schemeClr val="accent4">
                    <a:lumMod val="10000"/>
                  </a:schemeClr>
                </a:solidFill>
              </a:rPr>
              <a:t>=-10</a:t>
            </a:r>
            <a:endParaRPr lang="de-DE" sz="12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67544" y="4149080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 smtClean="0"/>
              <a:t>Dominance</a:t>
            </a:r>
            <a:r>
              <a:rPr lang="de-DE" b="1" dirty="0" smtClean="0"/>
              <a:t> of </a:t>
            </a:r>
          </a:p>
          <a:p>
            <a:pPr algn="ctr"/>
            <a:r>
              <a:rPr lang="de-DE" b="1" dirty="0" err="1" smtClean="0"/>
              <a:t>hadronic</a:t>
            </a:r>
            <a:r>
              <a:rPr lang="de-DE" b="1" dirty="0" smtClean="0"/>
              <a:t> </a:t>
            </a:r>
            <a:r>
              <a:rPr lang="de-DE" b="1" dirty="0" err="1" smtClean="0"/>
              <a:t>production</a:t>
            </a:r>
            <a:endParaRPr lang="de-DE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3563888" y="3861048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 smtClean="0"/>
              <a:t>balanced</a:t>
            </a:r>
            <a:r>
              <a:rPr lang="de-DE" b="1" dirty="0" smtClean="0"/>
              <a:t> </a:t>
            </a:r>
            <a:r>
              <a:rPr lang="de-DE" b="1" dirty="0" err="1" smtClean="0"/>
              <a:t>quarkonic</a:t>
            </a:r>
            <a:r>
              <a:rPr lang="de-DE" b="1" dirty="0" smtClean="0"/>
              <a:t>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hadronic</a:t>
            </a:r>
            <a:r>
              <a:rPr lang="de-DE" b="1" dirty="0" smtClean="0"/>
              <a:t> </a:t>
            </a:r>
            <a:r>
              <a:rPr lang="de-DE" b="1" dirty="0" err="1" smtClean="0"/>
              <a:t>production</a:t>
            </a:r>
            <a:endParaRPr lang="de-DE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6649888" y="4149080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 smtClean="0"/>
              <a:t>Dominance</a:t>
            </a:r>
            <a:r>
              <a:rPr lang="de-DE" b="1" dirty="0" smtClean="0"/>
              <a:t> of  </a:t>
            </a:r>
            <a:r>
              <a:rPr lang="de-DE" b="1" dirty="0" err="1" smtClean="0"/>
              <a:t>quarkonic</a:t>
            </a:r>
            <a:r>
              <a:rPr lang="de-DE" b="1" dirty="0" smtClean="0"/>
              <a:t> </a:t>
            </a:r>
            <a:r>
              <a:rPr lang="de-DE" b="1" dirty="0" err="1" smtClean="0"/>
              <a:t>production</a:t>
            </a:r>
            <a:endParaRPr lang="de-DE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251520" y="5445224"/>
            <a:ext cx="8712968" cy="1015663"/>
          </a:xfrm>
          <a:prstGeom prst="rect">
            <a:avLst/>
          </a:prstGeom>
          <a:solidFill>
            <a:srgbClr val="92D050"/>
          </a:solidFill>
          <a:ln w="603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smtClean="0">
                <a:solidFill>
                  <a:schemeClr val="accent4">
                    <a:lumMod val="10000"/>
                  </a:schemeClr>
                </a:solidFill>
              </a:rPr>
              <a:t>Line </a:t>
            </a:r>
            <a:r>
              <a:rPr lang="de-DE" sz="2000" b="1" dirty="0" err="1" smtClean="0">
                <a:solidFill>
                  <a:schemeClr val="accent4">
                    <a:lumMod val="10000"/>
                  </a:schemeClr>
                </a:solidFill>
              </a:rPr>
              <a:t>shape</a:t>
            </a:r>
            <a:r>
              <a:rPr lang="de-DE" sz="2000" b="1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accent4">
                    <a:lumMod val="10000"/>
                  </a:schemeClr>
                </a:solidFill>
              </a:rPr>
              <a:t>controlled</a:t>
            </a:r>
            <a:r>
              <a:rPr lang="de-DE" sz="2000" b="1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accent4">
                    <a:lumMod val="10000"/>
                  </a:schemeClr>
                </a:solidFill>
              </a:rPr>
              <a:t>by</a:t>
            </a:r>
            <a:r>
              <a:rPr lang="de-DE" sz="2000" b="1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accent4">
                    <a:lumMod val="10000"/>
                  </a:schemeClr>
                </a:solidFill>
              </a:rPr>
              <a:t>quarkonic</a:t>
            </a:r>
            <a:r>
              <a:rPr lang="de-DE" sz="2000" b="1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accent4">
                    <a:lumMod val="10000"/>
                  </a:schemeClr>
                </a:solidFill>
              </a:rPr>
              <a:t>content</a:t>
            </a:r>
            <a:r>
              <a:rPr lang="de-DE" sz="2000" b="1" dirty="0" smtClean="0">
                <a:solidFill>
                  <a:schemeClr val="accent4">
                    <a:lumMod val="10000"/>
                  </a:schemeClr>
                </a:solidFill>
              </a:rPr>
              <a:t>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smtClean="0">
                <a:solidFill>
                  <a:schemeClr val="accent4">
                    <a:lumMod val="10000"/>
                  </a:schemeClr>
                </a:solidFill>
              </a:rPr>
              <a:t>Line </a:t>
            </a:r>
            <a:r>
              <a:rPr lang="de-DE" sz="2000" b="1" dirty="0" err="1" smtClean="0">
                <a:solidFill>
                  <a:schemeClr val="accent4">
                    <a:lumMod val="10000"/>
                  </a:schemeClr>
                </a:solidFill>
              </a:rPr>
              <a:t>shape</a:t>
            </a:r>
            <a:r>
              <a:rPr lang="de-DE" sz="2000" b="1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accent4">
                    <a:lumMod val="10000"/>
                  </a:schemeClr>
                </a:solidFill>
              </a:rPr>
              <a:t>depends</a:t>
            </a:r>
            <a:r>
              <a:rPr lang="de-DE" sz="2000" b="1" dirty="0" smtClean="0">
                <a:solidFill>
                  <a:schemeClr val="accent4">
                    <a:lumMod val="10000"/>
                  </a:schemeClr>
                </a:solidFill>
              </a:rPr>
              <a:t> on </a:t>
            </a:r>
            <a:r>
              <a:rPr lang="de-DE" sz="2000" b="1" dirty="0" err="1" smtClean="0">
                <a:solidFill>
                  <a:schemeClr val="accent4">
                    <a:lumMod val="10000"/>
                  </a:schemeClr>
                </a:solidFill>
              </a:rPr>
              <a:t>production</a:t>
            </a:r>
            <a:r>
              <a:rPr lang="de-DE" sz="2000" b="1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accent4">
                    <a:lumMod val="10000"/>
                  </a:schemeClr>
                </a:solidFill>
              </a:rPr>
              <a:t>reaction</a:t>
            </a:r>
            <a:endParaRPr lang="de-DE" sz="2000" b="1" dirty="0">
              <a:solidFill>
                <a:schemeClr val="accent4">
                  <a:lumMod val="1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err="1" smtClean="0">
                <a:solidFill>
                  <a:schemeClr val="accent4">
                    <a:lumMod val="10000"/>
                  </a:schemeClr>
                </a:solidFill>
              </a:rPr>
              <a:t>Spectral</a:t>
            </a:r>
            <a:r>
              <a:rPr lang="de-DE" sz="2000" b="1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accent4">
                    <a:lumMod val="10000"/>
                  </a:schemeClr>
                </a:solidFill>
              </a:rPr>
              <a:t>distribution</a:t>
            </a:r>
            <a:r>
              <a:rPr lang="de-DE" sz="2000" b="1" dirty="0" smtClean="0">
                <a:solidFill>
                  <a:schemeClr val="accent4">
                    <a:lumMod val="10000"/>
                  </a:schemeClr>
                </a:solidFill>
              </a:rPr>
              <a:t> of the SAME final </a:t>
            </a:r>
            <a:r>
              <a:rPr lang="de-DE" sz="2000" b="1" dirty="0" err="1" smtClean="0">
                <a:solidFill>
                  <a:schemeClr val="accent4">
                    <a:lumMod val="10000"/>
                  </a:schemeClr>
                </a:solidFill>
              </a:rPr>
              <a:t>state</a:t>
            </a:r>
            <a:r>
              <a:rPr lang="de-DE" sz="2000" b="1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accent4">
                    <a:lumMod val="10000"/>
                  </a:schemeClr>
                </a:solidFill>
              </a:rPr>
              <a:t>depend</a:t>
            </a:r>
            <a:r>
              <a:rPr lang="de-DE" sz="2000" b="1" dirty="0" smtClean="0">
                <a:solidFill>
                  <a:schemeClr val="accent4">
                    <a:lumMod val="10000"/>
                  </a:schemeClr>
                </a:solidFill>
              </a:rPr>
              <a:t> on initial </a:t>
            </a:r>
            <a:r>
              <a:rPr lang="de-DE" sz="2000" b="1" dirty="0" err="1" smtClean="0">
                <a:solidFill>
                  <a:schemeClr val="accent4">
                    <a:lumMod val="10000"/>
                  </a:schemeClr>
                </a:solidFill>
              </a:rPr>
              <a:t>state</a:t>
            </a:r>
            <a:r>
              <a:rPr lang="de-DE" sz="2000" b="1" dirty="0" smtClean="0">
                <a:solidFill>
                  <a:schemeClr val="accent4">
                    <a:lumMod val="10000"/>
                  </a:schemeClr>
                </a:solidFill>
              </a:rPr>
              <a:t>   </a:t>
            </a:r>
            <a:endParaRPr lang="de-DE" sz="20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EC7E3-FB4F-48BC-B5DE-8059FE71E53D}" type="slidenum">
              <a:rPr lang="de-DE" smtClean="0"/>
              <a:t>19</a:t>
            </a:fld>
            <a:endParaRPr lang="de-DE"/>
          </a:p>
        </p:txBody>
      </p:sp>
      <p:cxnSp>
        <p:nvCxnSpPr>
          <p:cNvPr id="12" name="Gerade Verbindung 11"/>
          <p:cNvCxnSpPr/>
          <p:nvPr/>
        </p:nvCxnSpPr>
        <p:spPr>
          <a:xfrm flipH="1">
            <a:off x="1187624" y="2708920"/>
            <a:ext cx="36004" cy="86409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 flipH="1">
            <a:off x="4338724" y="2708920"/>
            <a:ext cx="18002" cy="896194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 flipH="1">
            <a:off x="7351434" y="2708920"/>
            <a:ext cx="18002" cy="920632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k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8453412"/>
              </p:ext>
            </p:extLst>
          </p:nvPr>
        </p:nvGraphicFramePr>
        <p:xfrm>
          <a:off x="4457643" y="2743927"/>
          <a:ext cx="254818" cy="207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4" name="Equation" r:id="rId8" imgW="203040" imgH="164880" progId="Equation.DSMT4">
                  <p:embed/>
                </p:oleObj>
              </mc:Choice>
              <mc:Fallback>
                <p:oleObj name="Equation" r:id="rId8" imgW="20304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57643" y="2743927"/>
                        <a:ext cx="254818" cy="207040"/>
                      </a:xfrm>
                      <a:prstGeom prst="rect">
                        <a:avLst/>
                      </a:prstGeom>
                      <a:ln w="22225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k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9528575"/>
              </p:ext>
            </p:extLst>
          </p:nvPr>
        </p:nvGraphicFramePr>
        <p:xfrm>
          <a:off x="1141494" y="2446766"/>
          <a:ext cx="255587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5" name="Equation" r:id="rId10" imgW="203040" imgH="164880" progId="Equation.DSMT4">
                  <p:embed/>
                </p:oleObj>
              </mc:Choice>
              <mc:Fallback>
                <p:oleObj name="Equation" r:id="rId10" imgW="203040" imgH="164880" progId="Equation.DSMT4">
                  <p:embed/>
                  <p:pic>
                    <p:nvPicPr>
                      <p:cNvPr id="0" name="Objek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1494" y="2446766"/>
                        <a:ext cx="255587" cy="206375"/>
                      </a:xfrm>
                      <a:prstGeom prst="rect">
                        <a:avLst/>
                      </a:prstGeom>
                      <a:noFill/>
                      <a:ln w="22225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k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954420"/>
              </p:ext>
            </p:extLst>
          </p:nvPr>
        </p:nvGraphicFramePr>
        <p:xfrm>
          <a:off x="7520445" y="2741187"/>
          <a:ext cx="255587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6" name="Equation" r:id="rId12" imgW="203040" imgH="164880" progId="Equation.DSMT4">
                  <p:embed/>
                </p:oleObj>
              </mc:Choice>
              <mc:Fallback>
                <p:oleObj name="Equation" r:id="rId12" imgW="203040" imgH="164880" progId="Equation.DSMT4">
                  <p:embed/>
                  <p:pic>
                    <p:nvPicPr>
                      <p:cNvPr id="0" name="Objek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0445" y="2741187"/>
                        <a:ext cx="255587" cy="206375"/>
                      </a:xfrm>
                      <a:prstGeom prst="rect">
                        <a:avLst/>
                      </a:prstGeom>
                      <a:noFill/>
                      <a:ln w="222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006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23528" y="836712"/>
            <a:ext cx="856895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800" b="1" dirty="0" smtClean="0"/>
              <a:t>Agenda</a:t>
            </a:r>
            <a:r>
              <a:rPr lang="de-DE" sz="2400" b="1" dirty="0" smtClean="0"/>
              <a:t>:</a:t>
            </a:r>
          </a:p>
          <a:p>
            <a:pPr algn="ctr">
              <a:lnSpc>
                <a:spcPct val="150000"/>
              </a:lnSpc>
            </a:pPr>
            <a:endParaRPr lang="de-DE" sz="2400" b="1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b="1" dirty="0" err="1" smtClean="0"/>
              <a:t>Charmonium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Spectroscopy</a:t>
            </a:r>
            <a:endParaRPr lang="de-DE" sz="2400" b="1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b="1" dirty="0" err="1" smtClean="0"/>
              <a:t>Charmonium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Production</a:t>
            </a:r>
            <a:r>
              <a:rPr lang="de-DE" sz="2400" b="1" dirty="0" smtClean="0"/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b="1" dirty="0" err="1" smtClean="0"/>
              <a:t>Physics</a:t>
            </a:r>
            <a:r>
              <a:rPr lang="de-DE" sz="2400" b="1" dirty="0" smtClean="0"/>
              <a:t> Content </a:t>
            </a:r>
            <a:r>
              <a:rPr lang="de-DE" sz="2400" b="1" dirty="0" err="1" smtClean="0"/>
              <a:t>of</a:t>
            </a:r>
            <a:r>
              <a:rPr lang="de-DE" sz="2400" b="1" dirty="0" smtClean="0"/>
              <a:t> Line Shapes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b="1" dirty="0" err="1" smtClean="0"/>
              <a:t>Charmed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Baryons@PANDA</a:t>
            </a:r>
            <a:r>
              <a:rPr lang="de-DE" sz="2400" b="1" dirty="0" smtClean="0"/>
              <a:t>: pp</a:t>
            </a:r>
            <a:r>
              <a:rPr lang="de-DE" sz="2400" b="1" dirty="0" smtClean="0">
                <a:sym typeface="Wingdings" panose="05000000000000000000" pitchFamily="2" charset="2"/>
              </a:rPr>
              <a:t></a:t>
            </a:r>
            <a:r>
              <a:rPr lang="de-DE" sz="2400" b="1" dirty="0">
                <a:latin typeface="Symbol" panose="05050102010706020507" pitchFamily="18" charset="2"/>
                <a:sym typeface="Wingdings" panose="05000000000000000000" pitchFamily="2" charset="2"/>
              </a:rPr>
              <a:t> </a:t>
            </a:r>
            <a:r>
              <a:rPr lang="de-DE" sz="2400" b="1" dirty="0" err="1"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lang="de-DE" sz="2400" b="1" baseline="-25000" dirty="0" err="1">
                <a:sym typeface="Wingdings" panose="05000000000000000000" pitchFamily="2" charset="2"/>
              </a:rPr>
              <a:t>c</a:t>
            </a:r>
            <a:r>
              <a:rPr lang="de-DE" sz="2400" b="1" baseline="-25000" dirty="0">
                <a:sym typeface="Wingdings" panose="05000000000000000000" pitchFamily="2" charset="2"/>
              </a:rPr>
              <a:t> </a:t>
            </a:r>
            <a:r>
              <a:rPr lang="de-DE" sz="2400" b="1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lang="de-DE" sz="2400" b="1" baseline="-25000" dirty="0" err="1" smtClean="0">
                <a:sym typeface="Wingdings" panose="05000000000000000000" pitchFamily="2" charset="2"/>
              </a:rPr>
              <a:t>c</a:t>
            </a:r>
            <a:endParaRPr lang="de-DE" sz="2400" b="1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EC7E3-FB4F-48BC-B5DE-8059FE71E53D}" type="slidenum">
              <a:rPr lang="de-DE" smtClean="0"/>
              <a:t>2</a:t>
            </a:fld>
            <a:endParaRPr lang="de-DE"/>
          </a:p>
        </p:txBody>
      </p:sp>
      <p:cxnSp>
        <p:nvCxnSpPr>
          <p:cNvPr id="5" name="Gerade Verbindung 4"/>
          <p:cNvCxnSpPr/>
          <p:nvPr/>
        </p:nvCxnSpPr>
        <p:spPr>
          <a:xfrm>
            <a:off x="6020786" y="3861048"/>
            <a:ext cx="14401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/>
        </p:nvCxnSpPr>
        <p:spPr>
          <a:xfrm>
            <a:off x="5076056" y="3904178"/>
            <a:ext cx="14401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20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184137"/>
            <a:ext cx="3685738" cy="148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40074"/>
            <a:ext cx="3955510" cy="3069046"/>
          </a:xfrm>
          <a:prstGeom prst="rect">
            <a:avLst/>
          </a:prstGeom>
          <a:noFill/>
          <a:ln w="603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69519" y="180509"/>
            <a:ext cx="879496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500" b="1" dirty="0" err="1" smtClean="0"/>
              <a:t>Production</a:t>
            </a:r>
            <a:r>
              <a:rPr lang="de-DE" sz="2500" b="1" dirty="0" smtClean="0"/>
              <a:t> of </a:t>
            </a:r>
            <a:r>
              <a:rPr lang="de-DE" sz="2500" b="1" dirty="0" smtClean="0">
                <a:latin typeface="Symbol" panose="05050102010706020507" pitchFamily="18" charset="2"/>
              </a:rPr>
              <a:t>y</a:t>
            </a:r>
            <a:r>
              <a:rPr lang="de-DE" sz="2500" b="1" dirty="0" smtClean="0">
                <a:latin typeface="Comic Sans MS" pitchFamily="66" charset="0"/>
              </a:rPr>
              <a:t>‘‘</a:t>
            </a:r>
            <a:r>
              <a:rPr lang="de-DE" sz="2500" b="1" dirty="0" smtClean="0"/>
              <a:t>(3770) </a:t>
            </a:r>
            <a:r>
              <a:rPr lang="de-DE" sz="2500" b="1" dirty="0" err="1" smtClean="0"/>
              <a:t>and</a:t>
            </a:r>
            <a:r>
              <a:rPr lang="de-DE" sz="2500" b="1" dirty="0" smtClean="0"/>
              <a:t> the DD </a:t>
            </a:r>
            <a:r>
              <a:rPr lang="de-DE" sz="2500" b="1" dirty="0" err="1" smtClean="0"/>
              <a:t>Spectral</a:t>
            </a:r>
            <a:r>
              <a:rPr lang="de-DE" sz="2500" b="1" dirty="0" smtClean="0"/>
              <a:t> </a:t>
            </a:r>
            <a:r>
              <a:rPr lang="de-DE" sz="2500" b="1" dirty="0" err="1" smtClean="0"/>
              <a:t>Distributions</a:t>
            </a:r>
            <a:r>
              <a:rPr lang="de-DE" sz="2600" b="1" dirty="0" smtClean="0"/>
              <a:t> </a:t>
            </a:r>
          </a:p>
          <a:p>
            <a:pPr algn="ctr"/>
            <a:r>
              <a:rPr lang="de-DE" sz="2000" b="1" dirty="0" smtClean="0"/>
              <a:t>(Data: BES </a:t>
            </a:r>
            <a:r>
              <a:rPr lang="de-DE" sz="2000" b="1" dirty="0" err="1" smtClean="0"/>
              <a:t>Collaboration</a:t>
            </a:r>
            <a:r>
              <a:rPr lang="de-DE" sz="2000" b="1" dirty="0" smtClean="0"/>
              <a:t>)</a:t>
            </a:r>
            <a:endParaRPr lang="de-DE" sz="20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2229275" y="4753648"/>
            <a:ext cx="47909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 err="1" smtClean="0"/>
              <a:t>Derived</a:t>
            </a:r>
            <a:r>
              <a:rPr lang="de-DE" sz="2200" b="1" dirty="0" smtClean="0"/>
              <a:t> Parameters:</a:t>
            </a:r>
            <a:endParaRPr lang="de-DE" sz="2200" b="1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EC7E3-FB4F-48BC-B5DE-8059FE71E53D}" type="slidenum">
              <a:rPr lang="de-DE" smtClean="0"/>
              <a:t>20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69519" y="6237312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err="1" smtClean="0"/>
              <a:t>Xu</a:t>
            </a:r>
            <a:r>
              <a:rPr lang="de-DE" sz="1600" b="1" dirty="0" smtClean="0"/>
              <a:t> Cao, H.L., 2015</a:t>
            </a:r>
            <a:endParaRPr lang="de-DE" sz="1600" b="1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179" y="1440212"/>
            <a:ext cx="3877285" cy="3069046"/>
          </a:xfrm>
          <a:prstGeom prst="rect">
            <a:avLst/>
          </a:prstGeom>
          <a:noFill/>
          <a:ln w="603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1" name="Gerade Verbindung 10"/>
          <p:cNvCxnSpPr/>
          <p:nvPr/>
        </p:nvCxnSpPr>
        <p:spPr>
          <a:xfrm>
            <a:off x="5237324" y="256999"/>
            <a:ext cx="171098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05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52871"/>
            <a:ext cx="5711721" cy="4712433"/>
          </a:xfrm>
          <a:prstGeom prst="rect">
            <a:avLst/>
          </a:prstGeom>
          <a:noFill/>
          <a:ln w="603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2748728" cy="4784441"/>
          </a:xfrm>
          <a:prstGeom prst="rect">
            <a:avLst/>
          </a:prstGeom>
          <a:noFill/>
          <a:ln w="349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323528" y="6309320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Science </a:t>
            </a:r>
            <a:r>
              <a:rPr lang="de-DE" sz="1600" b="1" dirty="0" smtClean="0"/>
              <a:t>340</a:t>
            </a:r>
            <a:r>
              <a:rPr lang="de-DE" sz="1600" dirty="0" smtClean="0"/>
              <a:t>,716 (2013)</a:t>
            </a:r>
            <a:endParaRPr lang="de-DE" sz="1600" dirty="0"/>
          </a:p>
        </p:txBody>
      </p:sp>
      <p:sp>
        <p:nvSpPr>
          <p:cNvPr id="2" name="Textfeld 1"/>
          <p:cNvSpPr txBox="1"/>
          <p:nvPr/>
        </p:nvSpPr>
        <p:spPr>
          <a:xfrm>
            <a:off x="3347864" y="44624"/>
            <a:ext cx="56886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 smtClean="0">
                <a:latin typeface="Comic Sans MS" panose="030F0702030302020204" pitchFamily="66" charset="0"/>
              </a:rPr>
              <a:t>Laser-</a:t>
            </a:r>
            <a:r>
              <a:rPr lang="de-DE" sz="2200" b="1" dirty="0" err="1" smtClean="0">
                <a:latin typeface="Comic Sans MS" panose="030F0702030302020204" pitchFamily="66" charset="0"/>
              </a:rPr>
              <a:t>Modelling</a:t>
            </a:r>
            <a:r>
              <a:rPr lang="de-DE" sz="2200" b="1" dirty="0" smtClean="0">
                <a:latin typeface="Comic Sans MS" panose="030F0702030302020204" pitchFamily="66" charset="0"/>
              </a:rPr>
              <a:t> of </a:t>
            </a:r>
            <a:r>
              <a:rPr lang="de-DE" sz="2200" b="1" dirty="0" err="1" smtClean="0">
                <a:latin typeface="Comic Sans MS" panose="030F0702030302020204" pitchFamily="66" charset="0"/>
              </a:rPr>
              <a:t>Fano</a:t>
            </a:r>
            <a:r>
              <a:rPr lang="de-DE" sz="2200" b="1" dirty="0">
                <a:latin typeface="Comic Sans MS" panose="030F0702030302020204" pitchFamily="66" charset="0"/>
              </a:rPr>
              <a:t>-</a:t>
            </a:r>
            <a:r>
              <a:rPr lang="de-DE" sz="2200" b="1" dirty="0" smtClean="0">
                <a:latin typeface="Comic Sans MS" panose="030F0702030302020204" pitchFamily="66" charset="0"/>
              </a:rPr>
              <a:t>Line Shapes</a:t>
            </a:r>
          </a:p>
          <a:p>
            <a:pPr algn="ctr"/>
            <a:r>
              <a:rPr lang="de-DE" sz="2000" b="1" dirty="0" err="1">
                <a:solidFill>
                  <a:srgbClr val="FFFF00"/>
                </a:solidFill>
                <a:latin typeface="Comic Sans MS" panose="030F0702030302020204" pitchFamily="66" charset="0"/>
              </a:rPr>
              <a:t>Defining</a:t>
            </a:r>
            <a:r>
              <a:rPr lang="de-DE" sz="2000" b="1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de-DE" sz="2000" b="1" dirty="0" err="1">
                <a:solidFill>
                  <a:srgbClr val="FFFF00"/>
                </a:solidFill>
                <a:latin typeface="Comic Sans MS" panose="030F0702030302020204" pitchFamily="66" charset="0"/>
              </a:rPr>
              <a:t>features</a:t>
            </a:r>
            <a:r>
              <a:rPr lang="de-DE" sz="2000" b="1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de-DE" sz="20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of </a:t>
            </a:r>
            <a:r>
              <a:rPr lang="de-DE" sz="2000" b="1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Fano-Resonances</a:t>
            </a:r>
            <a:r>
              <a:rPr lang="de-DE" sz="2000" b="1" dirty="0">
                <a:solidFill>
                  <a:srgbClr val="FFFF00"/>
                </a:solidFill>
                <a:latin typeface="Comic Sans MS" panose="030F0702030302020204" pitchFamily="66" charset="0"/>
              </a:rPr>
              <a:t>: </a:t>
            </a:r>
          </a:p>
          <a:p>
            <a:pPr algn="ctr"/>
            <a:r>
              <a:rPr lang="de-DE" sz="2000" b="1" dirty="0" err="1">
                <a:solidFill>
                  <a:srgbClr val="FFFF00"/>
                </a:solidFill>
                <a:latin typeface="Comic Sans MS" panose="030F0702030302020204" pitchFamily="66" charset="0"/>
              </a:rPr>
              <a:t>A</a:t>
            </a:r>
            <a:r>
              <a:rPr lang="de-DE" sz="2000" b="1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symmetric</a:t>
            </a:r>
            <a:r>
              <a:rPr lang="de-DE" sz="20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de-DE" sz="2000" b="1" dirty="0" err="1">
                <a:solidFill>
                  <a:srgbClr val="FFFF00"/>
                </a:solidFill>
                <a:latin typeface="Comic Sans MS" panose="030F0702030302020204" pitchFamily="66" charset="0"/>
              </a:rPr>
              <a:t>line</a:t>
            </a:r>
            <a:r>
              <a:rPr lang="de-DE" sz="2000" b="1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de-DE" sz="2000" b="1" dirty="0" err="1">
                <a:solidFill>
                  <a:srgbClr val="FFFF00"/>
                </a:solidFill>
                <a:latin typeface="Comic Sans MS" panose="030F0702030302020204" pitchFamily="66" charset="0"/>
              </a:rPr>
              <a:t>shapes</a:t>
            </a:r>
            <a:r>
              <a:rPr lang="de-DE" sz="2000" b="1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de-DE" sz="2000" b="1" dirty="0" err="1">
                <a:solidFill>
                  <a:srgbClr val="FFFF00"/>
                </a:solidFill>
                <a:latin typeface="Comic Sans MS" panose="030F0702030302020204" pitchFamily="66" charset="0"/>
              </a:rPr>
              <a:t>and</a:t>
            </a:r>
            <a:r>
              <a:rPr lang="de-DE" sz="2000" b="1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de-DE" sz="2000" b="1" dirty="0">
                <a:solidFill>
                  <a:srgbClr val="FFFF00"/>
                </a:solidFill>
                <a:latin typeface="Symbol" panose="05050102010706020507" pitchFamily="18" charset="2"/>
              </a:rPr>
              <a:t>G</a:t>
            </a:r>
            <a:r>
              <a:rPr lang="de-DE" sz="2000" b="1" baseline="-25000" dirty="0">
                <a:solidFill>
                  <a:srgbClr val="FFFF00"/>
                </a:solidFill>
                <a:latin typeface="Comic Sans MS" panose="030F0702030302020204" pitchFamily="66" charset="0"/>
              </a:rPr>
              <a:t>R</a:t>
            </a:r>
            <a:r>
              <a:rPr lang="de-DE" sz="2000" b="1" dirty="0">
                <a:solidFill>
                  <a:srgbClr val="FFFF00"/>
                </a:solidFill>
                <a:latin typeface="Comic Sans MS" panose="030F0702030302020204" pitchFamily="66" charset="0"/>
              </a:rPr>
              <a:t>&lt;&lt;</a:t>
            </a:r>
            <a:r>
              <a:rPr lang="de-DE" sz="2000" b="1" dirty="0" err="1">
                <a:solidFill>
                  <a:srgbClr val="FFFF00"/>
                </a:solidFill>
                <a:latin typeface="Comic Sans MS" panose="030F0702030302020204" pitchFamily="66" charset="0"/>
              </a:rPr>
              <a:t>m</a:t>
            </a:r>
            <a:r>
              <a:rPr lang="de-DE" sz="2000" b="1" baseline="-250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R</a:t>
            </a:r>
            <a:endParaRPr lang="de-DE" sz="2000" b="1" baseline="-250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/>
            <a:endParaRPr lang="de-DE" sz="2200" b="1" dirty="0">
              <a:latin typeface="Comic Sans MS" panose="030F0702030302020204" pitchFamily="66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47CB-F25E-455C-9ED6-D1B6BCF5195B}" type="slidenum">
              <a:rPr lang="de-DE" smtClean="0"/>
              <a:t>21</a:t>
            </a:fld>
            <a:endParaRPr lang="de-D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2771800" cy="869205"/>
          </a:xfrm>
          <a:prstGeom prst="rect">
            <a:avLst/>
          </a:prstGeom>
          <a:noFill/>
          <a:ln w="603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52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EC7E3-FB4F-48BC-B5DE-8059FE71E53D}" type="slidenum">
              <a:rPr lang="de-DE" smtClean="0"/>
              <a:t>22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251520" y="116632"/>
            <a:ext cx="856895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/>
              <a:t>Summary </a:t>
            </a:r>
            <a:r>
              <a:rPr lang="de-DE" sz="2800" b="1" dirty="0" err="1" smtClean="0"/>
              <a:t>and</a:t>
            </a:r>
            <a:r>
              <a:rPr lang="de-DE" sz="2800" b="1" dirty="0" smtClean="0"/>
              <a:t> Outlook</a:t>
            </a:r>
          </a:p>
          <a:p>
            <a:endParaRPr lang="de-DE" sz="2400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b="1" dirty="0" err="1" smtClean="0"/>
              <a:t>Charmonium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Spectroscopy</a:t>
            </a:r>
            <a:r>
              <a:rPr lang="de-DE" sz="2400" b="1" dirty="0" smtClean="0"/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b="1" dirty="0" err="1" smtClean="0"/>
              <a:t>Reaction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mechanism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of</a:t>
            </a:r>
            <a:r>
              <a:rPr lang="de-DE" sz="2400" b="1" dirty="0" smtClean="0"/>
              <a:t> </a:t>
            </a:r>
            <a:r>
              <a:rPr lang="de-DE" sz="2400" b="1" dirty="0" err="1"/>
              <a:t>c</a:t>
            </a:r>
            <a:r>
              <a:rPr lang="de-DE" sz="2400" b="1" dirty="0" err="1" smtClean="0"/>
              <a:t>harmonium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production</a:t>
            </a:r>
            <a:endParaRPr lang="de-DE" sz="2400" b="1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b="1" dirty="0" err="1" smtClean="0"/>
              <a:t>Resonances</a:t>
            </a:r>
            <a:r>
              <a:rPr lang="de-DE" sz="2400" b="1" dirty="0" smtClean="0"/>
              <a:t>, </a:t>
            </a:r>
            <a:r>
              <a:rPr lang="de-DE" sz="2400" b="1" dirty="0" err="1" smtClean="0"/>
              <a:t>closed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and</a:t>
            </a:r>
            <a:r>
              <a:rPr lang="de-DE" sz="2400" b="1" dirty="0" smtClean="0"/>
              <a:t> open </a:t>
            </a:r>
            <a:r>
              <a:rPr lang="de-DE" sz="2400" b="1" dirty="0" err="1" smtClean="0"/>
              <a:t>channels</a:t>
            </a:r>
            <a:endParaRPr lang="de-DE" sz="2400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b="1" dirty="0" smtClean="0"/>
              <a:t>Charmonium </a:t>
            </a:r>
            <a:r>
              <a:rPr lang="de-DE" sz="2400" b="1" dirty="0" err="1" smtClean="0"/>
              <a:t>spectral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distributions</a:t>
            </a:r>
            <a:r>
              <a:rPr lang="de-DE" sz="2400" b="1" dirty="0" smtClean="0"/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b="1" dirty="0" smtClean="0"/>
              <a:t>Physics </a:t>
            </a:r>
            <a:r>
              <a:rPr lang="de-DE" sz="2400" b="1" dirty="0" err="1" smtClean="0"/>
              <a:t>content</a:t>
            </a:r>
            <a:r>
              <a:rPr lang="de-DE" sz="2400" b="1" dirty="0" smtClean="0"/>
              <a:t> of charmonium </a:t>
            </a:r>
            <a:r>
              <a:rPr lang="de-DE" sz="2400" b="1" dirty="0" err="1" smtClean="0"/>
              <a:t>line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shapes</a:t>
            </a:r>
            <a:endParaRPr lang="de-DE" sz="2400" b="1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b="1" dirty="0" smtClean="0"/>
              <a:t>Charmonium </a:t>
            </a:r>
            <a:r>
              <a:rPr lang="de-DE" sz="2400" b="1" dirty="0" err="1" smtClean="0"/>
              <a:t>production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and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spectroscopy</a:t>
            </a:r>
            <a:r>
              <a:rPr lang="de-DE" sz="2400" b="1" dirty="0" smtClean="0"/>
              <a:t> at PANDA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b="1" dirty="0" err="1" smtClean="0"/>
              <a:t>Production</a:t>
            </a:r>
            <a:r>
              <a:rPr lang="de-DE" sz="2400" b="1" dirty="0" smtClean="0"/>
              <a:t> of </a:t>
            </a:r>
            <a:r>
              <a:rPr lang="de-DE" sz="2400" b="1" dirty="0" err="1" smtClean="0"/>
              <a:t>charmed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baryons</a:t>
            </a:r>
            <a:r>
              <a:rPr lang="de-DE" sz="2400" b="1" dirty="0" smtClean="0"/>
              <a:t> at PANDA </a:t>
            </a:r>
            <a:endParaRPr lang="de-DE" sz="24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827584" y="5806425"/>
            <a:ext cx="7416824" cy="43088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 err="1" smtClean="0"/>
              <a:t>Credits</a:t>
            </a:r>
            <a:r>
              <a:rPr lang="de-DE" sz="2200" b="1" dirty="0" smtClean="0"/>
              <a:t> </a:t>
            </a:r>
            <a:r>
              <a:rPr lang="de-DE" sz="2200" b="1" dirty="0" err="1" smtClean="0"/>
              <a:t>to</a:t>
            </a:r>
            <a:r>
              <a:rPr lang="de-DE" sz="2200" b="1" dirty="0" smtClean="0"/>
              <a:t> </a:t>
            </a:r>
            <a:r>
              <a:rPr lang="de-DE" sz="2200" b="1" dirty="0" err="1" smtClean="0"/>
              <a:t>Xu</a:t>
            </a:r>
            <a:r>
              <a:rPr lang="de-DE" sz="2200" b="1" dirty="0" smtClean="0"/>
              <a:t> Cao, Juan Lopez, </a:t>
            </a:r>
            <a:r>
              <a:rPr lang="de-DE" sz="2200" b="1" dirty="0" err="1" smtClean="0"/>
              <a:t>and</a:t>
            </a:r>
            <a:r>
              <a:rPr lang="de-DE" sz="2200" b="1" dirty="0" smtClean="0"/>
              <a:t> </a:t>
            </a:r>
            <a:r>
              <a:rPr lang="de-DE" sz="2200" b="1" dirty="0" err="1" smtClean="0"/>
              <a:t>Radhey</a:t>
            </a:r>
            <a:r>
              <a:rPr lang="de-DE" sz="2200" b="1" dirty="0" smtClean="0"/>
              <a:t> </a:t>
            </a:r>
            <a:r>
              <a:rPr lang="de-DE" sz="2200" b="1" dirty="0" err="1" smtClean="0"/>
              <a:t>Shyam</a:t>
            </a:r>
            <a:endParaRPr lang="de-DE" sz="2200" b="1" dirty="0"/>
          </a:p>
        </p:txBody>
      </p:sp>
    </p:spTree>
    <p:extLst>
      <p:ext uri="{BB962C8B-B14F-4D97-AF65-F5344CB8AC3E}">
        <p14:creationId xmlns:p14="http://schemas.microsoft.com/office/powerpoint/2010/main" val="314545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437" y="4077072"/>
            <a:ext cx="3222051" cy="1296144"/>
          </a:xfrm>
          <a:prstGeom prst="rect">
            <a:avLst/>
          </a:prstGeom>
          <a:noFill/>
          <a:ln w="603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0" y="44624"/>
            <a:ext cx="9108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Symbol" panose="05050102010706020507" pitchFamily="18" charset="2"/>
              </a:rPr>
              <a:t>L</a:t>
            </a:r>
            <a:r>
              <a:rPr lang="de-DE" sz="2400" b="1" dirty="0">
                <a:latin typeface="Comic Sans MS" panose="030F0702030302020204" pitchFamily="66" charset="0"/>
              </a:rPr>
              <a:t>(</a:t>
            </a:r>
            <a:r>
              <a:rPr lang="de-DE" sz="2400" b="1" dirty="0" err="1">
                <a:latin typeface="Comic Sans MS" panose="030F0702030302020204" pitchFamily="66" charset="0"/>
              </a:rPr>
              <a:t>uds</a:t>
            </a:r>
            <a:r>
              <a:rPr lang="de-DE" sz="2400" b="1" dirty="0">
                <a:latin typeface="Comic Sans MS" panose="030F0702030302020204" pitchFamily="66" charset="0"/>
              </a:rPr>
              <a:t>) </a:t>
            </a:r>
            <a:r>
              <a:rPr lang="de-DE" sz="2400" b="1" dirty="0" err="1" smtClean="0">
                <a:latin typeface="Comic Sans MS" panose="030F0702030302020204" pitchFamily="66" charset="0"/>
              </a:rPr>
              <a:t>and</a:t>
            </a:r>
            <a:r>
              <a:rPr lang="de-DE" sz="2400" b="1" dirty="0" smtClean="0">
                <a:latin typeface="Comic Sans MS" panose="030F0702030302020204" pitchFamily="66" charset="0"/>
              </a:rPr>
              <a:t> </a:t>
            </a:r>
            <a:r>
              <a:rPr lang="de-DE" sz="2400" b="1" dirty="0" err="1" smtClean="0">
                <a:latin typeface="Symbol" panose="05050102010706020507" pitchFamily="18" charset="2"/>
              </a:rPr>
              <a:t>L</a:t>
            </a:r>
            <a:r>
              <a:rPr lang="de-DE" sz="2400" b="1" baseline="30000" dirty="0" err="1" smtClean="0">
                <a:latin typeface="Comic Sans MS" panose="030F0702030302020204" pitchFamily="66" charset="0"/>
              </a:rPr>
              <a:t>+</a:t>
            </a:r>
            <a:r>
              <a:rPr lang="de-DE" sz="2400" b="1" baseline="-25000" dirty="0" err="1" smtClean="0">
                <a:latin typeface="Comic Sans MS" panose="030F0702030302020204" pitchFamily="66" charset="0"/>
              </a:rPr>
              <a:t>c</a:t>
            </a:r>
            <a:r>
              <a:rPr lang="de-DE" sz="2400" b="1" dirty="0" smtClean="0">
                <a:latin typeface="Comic Sans MS" panose="030F0702030302020204" pitchFamily="66" charset="0"/>
              </a:rPr>
              <a:t>(</a:t>
            </a:r>
            <a:r>
              <a:rPr lang="de-DE" sz="2400" b="1" dirty="0" err="1" smtClean="0">
                <a:latin typeface="Comic Sans MS" panose="030F0702030302020204" pitchFamily="66" charset="0"/>
              </a:rPr>
              <a:t>udc</a:t>
            </a:r>
            <a:r>
              <a:rPr lang="de-DE" sz="2400" b="1" dirty="0" smtClean="0">
                <a:latin typeface="Comic Sans MS" panose="030F0702030302020204" pitchFamily="66" charset="0"/>
              </a:rPr>
              <a:t>) </a:t>
            </a:r>
            <a:r>
              <a:rPr lang="de-DE" sz="2400" b="1" dirty="0" err="1" smtClean="0">
                <a:latin typeface="Comic Sans MS" panose="030F0702030302020204" pitchFamily="66" charset="0"/>
              </a:rPr>
              <a:t>Production</a:t>
            </a:r>
            <a:r>
              <a:rPr lang="de-DE" sz="2400" b="1" dirty="0" smtClean="0">
                <a:latin typeface="Comic Sans MS" panose="030F0702030302020204" pitchFamily="66" charset="0"/>
              </a:rPr>
              <a:t> in Antiproton-Proton Annihilation</a:t>
            </a:r>
          </a:p>
        </p:txBody>
      </p:sp>
      <p:sp>
        <p:nvSpPr>
          <p:cNvPr id="5" name="Rechteck 4"/>
          <p:cNvSpPr/>
          <p:nvPr/>
        </p:nvSpPr>
        <p:spPr>
          <a:xfrm>
            <a:off x="1944076" y="6381328"/>
            <a:ext cx="5322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/>
              <a:t>R. </a:t>
            </a:r>
            <a:r>
              <a:rPr lang="de-DE" b="1" dirty="0" err="1" smtClean="0"/>
              <a:t>Shyam</a:t>
            </a:r>
            <a:r>
              <a:rPr lang="de-DE" b="1" dirty="0" smtClean="0"/>
              <a:t>, H.L., Phys</a:t>
            </a:r>
            <a:r>
              <a:rPr lang="de-DE" b="1" dirty="0"/>
              <a:t>. </a:t>
            </a:r>
            <a:r>
              <a:rPr lang="de-DE" b="1" dirty="0" err="1"/>
              <a:t>Rev</a:t>
            </a:r>
            <a:r>
              <a:rPr lang="de-DE" b="1" dirty="0"/>
              <a:t>. D 90, 014017 (2014) 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62633"/>
            <a:ext cx="3750630" cy="5002671"/>
          </a:xfrm>
          <a:prstGeom prst="rect">
            <a:avLst/>
          </a:prstGeom>
          <a:noFill/>
          <a:ln w="603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027" y="1556792"/>
            <a:ext cx="3178533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EC7E3-FB4F-48BC-B5DE-8059FE71E53D}" type="slidenum">
              <a:rPr lang="de-DE" smtClean="0"/>
              <a:t>23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6228184" y="321297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(</a:t>
            </a:r>
            <a:r>
              <a:rPr lang="de-DE" b="1" dirty="0" smtClean="0"/>
              <a:t>ISI/FSI </a:t>
            </a:r>
            <a:r>
              <a:rPr lang="de-DE" b="1" dirty="0" err="1" smtClean="0"/>
              <a:t>included</a:t>
            </a:r>
            <a:r>
              <a:rPr lang="de-DE" b="1" dirty="0" smtClean="0"/>
              <a:t>!)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2954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8864" y="1641103"/>
            <a:ext cx="8229600" cy="1139825"/>
          </a:xfrm>
        </p:spPr>
        <p:txBody>
          <a:bodyPr/>
          <a:lstStyle/>
          <a:p>
            <a:r>
              <a:rPr lang="de-DE" dirty="0" err="1" smtClean="0"/>
              <a:t>Charmed</a:t>
            </a:r>
            <a:r>
              <a:rPr lang="de-DE" dirty="0" smtClean="0"/>
              <a:t> </a:t>
            </a:r>
            <a:r>
              <a:rPr lang="de-DE" dirty="0" err="1" smtClean="0"/>
              <a:t>Baryons@PANDA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EC7E3-FB4F-48BC-B5DE-8059FE71E53D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163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1155042"/>
            <a:ext cx="4183732" cy="1683001"/>
          </a:xfrm>
          <a:prstGeom prst="rect">
            <a:avLst/>
          </a:prstGeom>
          <a:noFill/>
          <a:ln w="603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79512" y="44624"/>
            <a:ext cx="878497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600" b="1" dirty="0" err="1">
                <a:latin typeface="Comic Sans MS" panose="030F0702030302020204" pitchFamily="66" charset="0"/>
              </a:rPr>
              <a:t>Lagrangian</a:t>
            </a:r>
            <a:r>
              <a:rPr lang="de-DE" sz="2600" b="1" dirty="0">
                <a:latin typeface="Comic Sans MS" panose="030F0702030302020204" pitchFamily="66" charset="0"/>
              </a:rPr>
              <a:t> </a:t>
            </a:r>
            <a:r>
              <a:rPr lang="de-DE" sz="2600" b="1" dirty="0" err="1">
                <a:latin typeface="Comic Sans MS" panose="030F0702030302020204" pitchFamily="66" charset="0"/>
              </a:rPr>
              <a:t>Appraoch</a:t>
            </a:r>
            <a:r>
              <a:rPr lang="de-DE" sz="2600" b="1" dirty="0">
                <a:latin typeface="Comic Sans MS" panose="030F0702030302020204" pitchFamily="66" charset="0"/>
              </a:rPr>
              <a:t> </a:t>
            </a:r>
            <a:r>
              <a:rPr lang="de-DE" sz="2600" b="1" dirty="0" err="1" smtClean="0">
                <a:latin typeface="Comic Sans MS" panose="030F0702030302020204" pitchFamily="66" charset="0"/>
              </a:rPr>
              <a:t>to</a:t>
            </a:r>
            <a:r>
              <a:rPr lang="de-DE" sz="2600" b="1" dirty="0" smtClean="0">
                <a:latin typeface="Comic Sans MS" panose="030F0702030302020204" pitchFamily="66" charset="0"/>
              </a:rPr>
              <a:t> </a:t>
            </a:r>
            <a:r>
              <a:rPr lang="de-DE" sz="2600" b="1" dirty="0" err="1" smtClean="0">
                <a:latin typeface="Symbol" panose="05050102010706020507" pitchFamily="18" charset="2"/>
              </a:rPr>
              <a:t>L</a:t>
            </a:r>
            <a:r>
              <a:rPr lang="de-DE" sz="2600" b="1" baseline="30000" dirty="0" err="1" smtClean="0">
                <a:latin typeface="Comic Sans MS" panose="030F0702030302020204" pitchFamily="66" charset="0"/>
              </a:rPr>
              <a:t>+</a:t>
            </a:r>
            <a:r>
              <a:rPr lang="de-DE" sz="2600" b="1" baseline="-25000" dirty="0" err="1" smtClean="0">
                <a:latin typeface="Comic Sans MS" panose="030F0702030302020204" pitchFamily="66" charset="0"/>
              </a:rPr>
              <a:t>c</a:t>
            </a:r>
            <a:r>
              <a:rPr lang="de-DE" sz="2600" b="1" dirty="0" smtClean="0">
                <a:latin typeface="Comic Sans MS" panose="030F0702030302020204" pitchFamily="66" charset="0"/>
              </a:rPr>
              <a:t>(</a:t>
            </a:r>
            <a:r>
              <a:rPr lang="de-DE" sz="2600" b="1" dirty="0" err="1" smtClean="0">
                <a:latin typeface="Comic Sans MS" panose="030F0702030302020204" pitchFamily="66" charset="0"/>
              </a:rPr>
              <a:t>udc</a:t>
            </a:r>
            <a:r>
              <a:rPr lang="de-DE" sz="2600" b="1" dirty="0" smtClean="0">
                <a:latin typeface="Comic Sans MS" panose="030F0702030302020204" pitchFamily="66" charset="0"/>
              </a:rPr>
              <a:t>) </a:t>
            </a:r>
            <a:r>
              <a:rPr lang="de-DE" sz="2600" b="1" dirty="0" err="1" smtClean="0">
                <a:latin typeface="Comic Sans MS" panose="030F0702030302020204" pitchFamily="66" charset="0"/>
              </a:rPr>
              <a:t>Production</a:t>
            </a:r>
            <a:r>
              <a:rPr lang="de-DE" sz="2600" b="1" dirty="0" smtClean="0">
                <a:latin typeface="Comic Sans MS" panose="030F0702030302020204" pitchFamily="66" charset="0"/>
              </a:rPr>
              <a:t> in Antiproton-Proton Annihilation</a:t>
            </a:r>
          </a:p>
          <a:p>
            <a:pPr algn="ctr"/>
            <a:endParaRPr lang="de-DE" sz="2600" b="1" dirty="0" smtClean="0">
              <a:latin typeface="Comic Sans MS" panose="030F0702030302020204" pitchFamily="66" charset="0"/>
            </a:endParaRPr>
          </a:p>
          <a:p>
            <a:pPr algn="ctr"/>
            <a:endParaRPr lang="de-DE" sz="2600" b="1" dirty="0">
              <a:latin typeface="Comic Sans MS" panose="030F0702030302020204" pitchFamily="66" charset="0"/>
            </a:endParaRPr>
          </a:p>
          <a:p>
            <a:pPr algn="ctr"/>
            <a:endParaRPr lang="de-DE" sz="2600" b="1" dirty="0" smtClean="0">
              <a:latin typeface="Comic Sans MS" panose="030F0702030302020204" pitchFamily="66" charset="0"/>
            </a:endParaRPr>
          </a:p>
          <a:p>
            <a:pPr algn="ctr"/>
            <a:endParaRPr lang="de-DE" sz="2600" b="1" dirty="0">
              <a:latin typeface="Comic Sans MS" panose="030F0702030302020204" pitchFamily="66" charset="0"/>
            </a:endParaRPr>
          </a:p>
          <a:p>
            <a:pPr algn="ctr"/>
            <a:endParaRPr lang="de-DE" sz="2600" b="1" dirty="0" smtClean="0">
              <a:latin typeface="Comic Sans MS" panose="030F0702030302020204" pitchFamily="66" charset="0"/>
            </a:endParaRPr>
          </a:p>
          <a:p>
            <a:pPr algn="ctr"/>
            <a:endParaRPr lang="de-DE" sz="2600" b="1" dirty="0">
              <a:latin typeface="Comic Sans MS" panose="030F0702030302020204" pitchFamily="66" charset="0"/>
            </a:endParaRPr>
          </a:p>
          <a:p>
            <a:pPr algn="ctr"/>
            <a:endParaRPr lang="de-DE" sz="2600" b="1" dirty="0" smtClean="0">
              <a:latin typeface="Comic Sans MS" panose="030F0702030302020204" pitchFamily="66" charset="0"/>
            </a:endParaRPr>
          </a:p>
          <a:p>
            <a:pPr algn="ctr"/>
            <a:endParaRPr lang="de-DE" sz="2600" b="1" dirty="0">
              <a:latin typeface="Comic Sans MS" panose="030F0702030302020204" pitchFamily="66" charset="0"/>
            </a:endParaRPr>
          </a:p>
          <a:p>
            <a:pPr algn="ctr"/>
            <a:endParaRPr lang="de-DE" sz="2600" b="1" dirty="0" smtClean="0">
              <a:latin typeface="Comic Sans MS" panose="030F0702030302020204" pitchFamily="66" charset="0"/>
            </a:endParaRPr>
          </a:p>
          <a:p>
            <a:pPr algn="ctr"/>
            <a:endParaRPr lang="de-DE" sz="2600" b="1" dirty="0">
              <a:latin typeface="Comic Sans MS" panose="030F0702030302020204" pitchFamily="66" charset="0"/>
            </a:endParaRPr>
          </a:p>
          <a:p>
            <a:pPr algn="ctr"/>
            <a:endParaRPr lang="de-DE" sz="2600" b="1" dirty="0" smtClean="0">
              <a:latin typeface="Comic Sans MS" panose="030F0702030302020204" pitchFamily="66" charset="0"/>
            </a:endParaRPr>
          </a:p>
          <a:p>
            <a:pPr algn="ctr"/>
            <a:endParaRPr lang="de-DE" sz="2600" b="1" dirty="0">
              <a:latin typeface="Comic Sans MS" panose="030F0702030302020204" pitchFamily="66" charset="0"/>
            </a:endParaRPr>
          </a:p>
          <a:p>
            <a:pPr algn="ctr"/>
            <a:r>
              <a:rPr lang="de-DE" sz="2000" b="1" dirty="0" smtClean="0">
                <a:latin typeface="Comic Sans MS" panose="030F0702030302020204" pitchFamily="66" charset="0"/>
              </a:rPr>
              <a:t>[Lab System: </a:t>
            </a:r>
            <a:r>
              <a:rPr lang="de-DE" sz="2000" b="1" dirty="0" err="1" smtClean="0">
                <a:latin typeface="Comic Sans MS" panose="030F0702030302020204" pitchFamily="66" charset="0"/>
              </a:rPr>
              <a:t>T</a:t>
            </a:r>
            <a:r>
              <a:rPr lang="de-DE" sz="2000" b="1" baseline="-25000" dirty="0" err="1" smtClean="0">
                <a:latin typeface="Comic Sans MS" panose="030F0702030302020204" pitchFamily="66" charset="0"/>
              </a:rPr>
              <a:t>thres</a:t>
            </a:r>
            <a:r>
              <a:rPr lang="de-DE" sz="2000" b="1" dirty="0" smtClean="0">
                <a:latin typeface="Comic Sans MS" panose="030F0702030302020204" pitchFamily="66" charset="0"/>
              </a:rPr>
              <a:t>=9.24 </a:t>
            </a:r>
            <a:r>
              <a:rPr lang="de-DE" sz="2000" b="1" dirty="0" err="1" smtClean="0">
                <a:latin typeface="Comic Sans MS" panose="030F0702030302020204" pitchFamily="66" charset="0"/>
              </a:rPr>
              <a:t>GeV</a:t>
            </a:r>
            <a:r>
              <a:rPr lang="de-DE" sz="2000" b="1" dirty="0" smtClean="0">
                <a:latin typeface="Comic Sans MS" panose="030F0702030302020204" pitchFamily="66" charset="0"/>
              </a:rPr>
              <a:t>; </a:t>
            </a:r>
            <a:r>
              <a:rPr lang="de-DE" sz="2000" b="1" dirty="0" err="1" smtClean="0">
                <a:latin typeface="Comic Sans MS" panose="030F0702030302020204" pitchFamily="66" charset="0"/>
              </a:rPr>
              <a:t>p</a:t>
            </a:r>
            <a:r>
              <a:rPr lang="de-DE" sz="2000" b="1" baseline="-25000" dirty="0" err="1" smtClean="0">
                <a:latin typeface="Comic Sans MS" panose="030F0702030302020204" pitchFamily="66" charset="0"/>
              </a:rPr>
              <a:t>thres</a:t>
            </a:r>
            <a:r>
              <a:rPr lang="de-DE" sz="2000" b="1" dirty="0" smtClean="0">
                <a:latin typeface="Comic Sans MS" panose="030F0702030302020204" pitchFamily="66" charset="0"/>
              </a:rPr>
              <a:t>=10.14 </a:t>
            </a:r>
            <a:r>
              <a:rPr lang="de-DE" sz="2000" b="1" dirty="0" err="1" smtClean="0">
                <a:latin typeface="Comic Sans MS" panose="030F0702030302020204" pitchFamily="66" charset="0"/>
              </a:rPr>
              <a:t>GeV</a:t>
            </a:r>
            <a:r>
              <a:rPr lang="de-DE" sz="2000" b="1" dirty="0" smtClean="0">
                <a:latin typeface="Comic Sans MS" panose="030F0702030302020204" pitchFamily="66" charset="0"/>
              </a:rPr>
              <a:t>/c]</a:t>
            </a:r>
            <a:endParaRPr lang="de-DE" sz="2000" b="1" dirty="0">
              <a:latin typeface="Comic Sans MS" panose="030F0702030302020204" pitchFamily="66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944076" y="6381328"/>
            <a:ext cx="5322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/>
              <a:t>R. </a:t>
            </a:r>
            <a:r>
              <a:rPr lang="de-DE" b="1" dirty="0" err="1" smtClean="0"/>
              <a:t>Shyam</a:t>
            </a:r>
            <a:r>
              <a:rPr lang="de-DE" b="1" dirty="0" smtClean="0"/>
              <a:t>, H.L., Phys</a:t>
            </a:r>
            <a:r>
              <a:rPr lang="de-DE" b="1" dirty="0"/>
              <a:t>. </a:t>
            </a:r>
            <a:r>
              <a:rPr lang="de-DE" b="1" dirty="0" err="1"/>
              <a:t>Rev</a:t>
            </a:r>
            <a:r>
              <a:rPr lang="de-DE" b="1" dirty="0"/>
              <a:t>. D 90, 014017 (2014)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57245"/>
            <a:ext cx="7496175" cy="2009775"/>
          </a:xfrm>
          <a:prstGeom prst="rect">
            <a:avLst/>
          </a:prstGeom>
          <a:noFill/>
          <a:ln w="603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EC7E3-FB4F-48BC-B5DE-8059FE71E53D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488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437" y="4077072"/>
            <a:ext cx="3222051" cy="1296144"/>
          </a:xfrm>
          <a:prstGeom prst="rect">
            <a:avLst/>
          </a:prstGeom>
          <a:noFill/>
          <a:ln w="603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0" y="44624"/>
            <a:ext cx="9108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Symbol" panose="05050102010706020507" pitchFamily="18" charset="2"/>
              </a:rPr>
              <a:t>L</a:t>
            </a:r>
            <a:r>
              <a:rPr lang="de-DE" sz="2400" b="1" dirty="0">
                <a:latin typeface="Comic Sans MS" panose="030F0702030302020204" pitchFamily="66" charset="0"/>
              </a:rPr>
              <a:t>(</a:t>
            </a:r>
            <a:r>
              <a:rPr lang="de-DE" sz="2400" b="1" dirty="0" err="1">
                <a:latin typeface="Comic Sans MS" panose="030F0702030302020204" pitchFamily="66" charset="0"/>
              </a:rPr>
              <a:t>uds</a:t>
            </a:r>
            <a:r>
              <a:rPr lang="de-DE" sz="2400" b="1" dirty="0">
                <a:latin typeface="Comic Sans MS" panose="030F0702030302020204" pitchFamily="66" charset="0"/>
              </a:rPr>
              <a:t>) </a:t>
            </a:r>
            <a:r>
              <a:rPr lang="de-DE" sz="2400" b="1" dirty="0" err="1" smtClean="0">
                <a:latin typeface="Comic Sans MS" panose="030F0702030302020204" pitchFamily="66" charset="0"/>
              </a:rPr>
              <a:t>and</a:t>
            </a:r>
            <a:r>
              <a:rPr lang="de-DE" sz="2400" b="1" dirty="0" smtClean="0">
                <a:latin typeface="Comic Sans MS" panose="030F0702030302020204" pitchFamily="66" charset="0"/>
              </a:rPr>
              <a:t> </a:t>
            </a:r>
            <a:r>
              <a:rPr lang="de-DE" sz="2400" b="1" dirty="0" err="1" smtClean="0">
                <a:latin typeface="Symbol" panose="05050102010706020507" pitchFamily="18" charset="2"/>
              </a:rPr>
              <a:t>L</a:t>
            </a:r>
            <a:r>
              <a:rPr lang="de-DE" sz="2400" b="1" baseline="30000" dirty="0" err="1" smtClean="0">
                <a:latin typeface="Comic Sans MS" panose="030F0702030302020204" pitchFamily="66" charset="0"/>
              </a:rPr>
              <a:t>+</a:t>
            </a:r>
            <a:r>
              <a:rPr lang="de-DE" sz="2400" b="1" baseline="-25000" dirty="0" err="1" smtClean="0">
                <a:latin typeface="Comic Sans MS" panose="030F0702030302020204" pitchFamily="66" charset="0"/>
              </a:rPr>
              <a:t>c</a:t>
            </a:r>
            <a:r>
              <a:rPr lang="de-DE" sz="2400" b="1" dirty="0" smtClean="0">
                <a:latin typeface="Comic Sans MS" panose="030F0702030302020204" pitchFamily="66" charset="0"/>
              </a:rPr>
              <a:t>(</a:t>
            </a:r>
            <a:r>
              <a:rPr lang="de-DE" sz="2400" b="1" dirty="0" err="1" smtClean="0">
                <a:latin typeface="Comic Sans MS" panose="030F0702030302020204" pitchFamily="66" charset="0"/>
              </a:rPr>
              <a:t>udc</a:t>
            </a:r>
            <a:r>
              <a:rPr lang="de-DE" sz="2400" b="1" dirty="0" smtClean="0">
                <a:latin typeface="Comic Sans MS" panose="030F0702030302020204" pitchFamily="66" charset="0"/>
              </a:rPr>
              <a:t>) </a:t>
            </a:r>
            <a:r>
              <a:rPr lang="de-DE" sz="2400" b="1" dirty="0" err="1" smtClean="0">
                <a:latin typeface="Comic Sans MS" panose="030F0702030302020204" pitchFamily="66" charset="0"/>
              </a:rPr>
              <a:t>Production</a:t>
            </a:r>
            <a:r>
              <a:rPr lang="de-DE" sz="2400" b="1" dirty="0" smtClean="0">
                <a:latin typeface="Comic Sans MS" panose="030F0702030302020204" pitchFamily="66" charset="0"/>
              </a:rPr>
              <a:t> in Antiproton-Proton Annihilation</a:t>
            </a:r>
          </a:p>
        </p:txBody>
      </p:sp>
      <p:sp>
        <p:nvSpPr>
          <p:cNvPr id="5" name="Rechteck 4"/>
          <p:cNvSpPr/>
          <p:nvPr/>
        </p:nvSpPr>
        <p:spPr>
          <a:xfrm>
            <a:off x="1944076" y="6381328"/>
            <a:ext cx="5322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/>
              <a:t>R. </a:t>
            </a:r>
            <a:r>
              <a:rPr lang="de-DE" b="1" dirty="0" err="1" smtClean="0"/>
              <a:t>Shyam</a:t>
            </a:r>
            <a:r>
              <a:rPr lang="de-DE" b="1" dirty="0" smtClean="0"/>
              <a:t>, H.L., Phys</a:t>
            </a:r>
            <a:r>
              <a:rPr lang="de-DE" b="1" dirty="0"/>
              <a:t>. </a:t>
            </a:r>
            <a:r>
              <a:rPr lang="de-DE" b="1" dirty="0" err="1"/>
              <a:t>Rev</a:t>
            </a:r>
            <a:r>
              <a:rPr lang="de-DE" b="1" dirty="0"/>
              <a:t>. D 90, 014017 (2014) 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62633"/>
            <a:ext cx="3750630" cy="5002671"/>
          </a:xfrm>
          <a:prstGeom prst="rect">
            <a:avLst/>
          </a:prstGeom>
          <a:noFill/>
          <a:ln w="603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027" y="1556792"/>
            <a:ext cx="3178533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EC7E3-FB4F-48BC-B5DE-8059FE71E53D}" type="slidenum">
              <a:rPr lang="de-DE" smtClean="0"/>
              <a:t>26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6228184" y="321297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(</a:t>
            </a:r>
            <a:r>
              <a:rPr lang="de-DE" b="1" dirty="0" smtClean="0"/>
              <a:t>ISI/FSI </a:t>
            </a:r>
            <a:r>
              <a:rPr lang="de-DE" b="1" dirty="0" err="1" smtClean="0"/>
              <a:t>included</a:t>
            </a:r>
            <a:r>
              <a:rPr lang="de-DE" b="1" dirty="0" smtClean="0"/>
              <a:t>!)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8662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909" y="1052736"/>
            <a:ext cx="4129571" cy="3792463"/>
          </a:xfrm>
          <a:prstGeom prst="rect">
            <a:avLst/>
          </a:prstGeom>
          <a:noFill/>
          <a:ln w="603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8362"/>
            <a:ext cx="4183102" cy="3792463"/>
          </a:xfrm>
          <a:prstGeom prst="rect">
            <a:avLst/>
          </a:prstGeom>
          <a:noFill/>
          <a:ln w="603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971600" y="188640"/>
            <a:ext cx="7200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600" b="1" dirty="0"/>
              <a:t>Dynamics </a:t>
            </a:r>
            <a:r>
              <a:rPr lang="de-DE" sz="2600" b="1" dirty="0" err="1" smtClean="0"/>
              <a:t>of</a:t>
            </a:r>
            <a:r>
              <a:rPr lang="de-DE" sz="2600" b="1" dirty="0" smtClean="0"/>
              <a:t> </a:t>
            </a:r>
            <a:r>
              <a:rPr lang="de-DE" sz="2600" b="1" dirty="0" smtClean="0">
                <a:latin typeface="Symbol" panose="05050102010706020507" pitchFamily="18" charset="2"/>
              </a:rPr>
              <a:t>L</a:t>
            </a:r>
            <a:r>
              <a:rPr lang="de-DE" sz="2600" b="1" baseline="30000" dirty="0" smtClean="0"/>
              <a:t>- </a:t>
            </a:r>
            <a:r>
              <a:rPr lang="de-DE" sz="2600" b="1" dirty="0" smtClean="0">
                <a:latin typeface="Symbol" panose="05050102010706020507" pitchFamily="18" charset="2"/>
              </a:rPr>
              <a:t>L</a:t>
            </a:r>
            <a:r>
              <a:rPr lang="de-DE" sz="2600" b="1" baseline="30000" dirty="0" smtClean="0"/>
              <a:t>+</a:t>
            </a:r>
            <a:r>
              <a:rPr lang="de-DE" sz="2600" b="1" dirty="0" smtClean="0"/>
              <a:t> </a:t>
            </a:r>
            <a:r>
              <a:rPr lang="de-DE" sz="2600" b="1" dirty="0" err="1" smtClean="0"/>
              <a:t>Production</a:t>
            </a:r>
            <a:endParaRPr lang="de-DE" sz="2600" b="1" dirty="0"/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96061"/>
            <a:ext cx="4209860" cy="74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213101"/>
            <a:ext cx="4104456" cy="736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EC7E3-FB4F-48BC-B5DE-8059FE71E53D}" type="slidenum">
              <a:rPr lang="de-DE" smtClean="0"/>
              <a:t>27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3419872" y="616530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(</a:t>
            </a:r>
            <a:r>
              <a:rPr lang="de-DE" b="1" dirty="0" smtClean="0"/>
              <a:t>ISI/FSI </a:t>
            </a:r>
            <a:r>
              <a:rPr lang="de-DE" b="1" dirty="0" err="1" smtClean="0"/>
              <a:t>included</a:t>
            </a:r>
            <a:r>
              <a:rPr lang="de-DE" b="1" dirty="0" smtClean="0"/>
              <a:t>!)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82254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EC7E3-FB4F-48BC-B5DE-8059FE71E53D}" type="slidenum">
              <a:rPr lang="de-DE" smtClean="0"/>
              <a:t>28</a:t>
            </a:fld>
            <a:endParaRPr lang="de-DE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346" y="635272"/>
            <a:ext cx="4613910" cy="60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504" y="1675992"/>
            <a:ext cx="36576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402" y="2229792"/>
            <a:ext cx="32766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475656" y="116632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/>
              <a:t>Angular </a:t>
            </a:r>
            <a:r>
              <a:rPr lang="de-DE" sz="2400" b="1" dirty="0" err="1" smtClean="0"/>
              <a:t>Distributions</a:t>
            </a:r>
            <a:endParaRPr lang="de-DE" sz="2400" b="1" dirty="0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547" y="3259450"/>
            <a:ext cx="36576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396" y="4869160"/>
            <a:ext cx="36576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504" y="3789040"/>
            <a:ext cx="32766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972" y="5517232"/>
            <a:ext cx="32766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156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EC7E3-FB4F-48BC-B5DE-8059FE71E53D}" type="slidenum">
              <a:rPr lang="de-DE" smtClean="0"/>
              <a:t>29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467544" y="116632"/>
            <a:ext cx="820891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/>
              <a:t>Summary </a:t>
            </a:r>
            <a:r>
              <a:rPr lang="de-DE" sz="2800" b="1" dirty="0" err="1" smtClean="0"/>
              <a:t>and</a:t>
            </a:r>
            <a:r>
              <a:rPr lang="de-DE" sz="2800" b="1" dirty="0" smtClean="0"/>
              <a:t> Outlook</a:t>
            </a:r>
          </a:p>
          <a:p>
            <a:endParaRPr lang="de-DE" sz="2400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b="1" dirty="0" err="1" smtClean="0"/>
              <a:t>Charmonium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Spectroscopy</a:t>
            </a:r>
            <a:r>
              <a:rPr lang="de-DE" sz="2400" b="1" dirty="0" smtClean="0"/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b="1" dirty="0" err="1" smtClean="0"/>
              <a:t>Reaction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mechanism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of</a:t>
            </a:r>
            <a:r>
              <a:rPr lang="de-DE" sz="2400" b="1" dirty="0" smtClean="0"/>
              <a:t> </a:t>
            </a:r>
            <a:r>
              <a:rPr lang="de-DE" sz="2400" b="1" dirty="0" err="1"/>
              <a:t>c</a:t>
            </a:r>
            <a:r>
              <a:rPr lang="de-DE" sz="2400" b="1" dirty="0" err="1" smtClean="0"/>
              <a:t>harmonium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production</a:t>
            </a:r>
            <a:endParaRPr lang="de-DE" sz="2400" b="1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b="1" dirty="0" err="1" smtClean="0"/>
              <a:t>Resonances</a:t>
            </a:r>
            <a:r>
              <a:rPr lang="de-DE" sz="2400" b="1" dirty="0" smtClean="0"/>
              <a:t>, </a:t>
            </a:r>
            <a:r>
              <a:rPr lang="de-DE" sz="2400" b="1" dirty="0" err="1" smtClean="0"/>
              <a:t>closed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and</a:t>
            </a:r>
            <a:r>
              <a:rPr lang="de-DE" sz="2400" b="1" dirty="0" smtClean="0"/>
              <a:t> open </a:t>
            </a:r>
            <a:r>
              <a:rPr lang="de-DE" sz="2400" b="1" dirty="0" err="1" smtClean="0"/>
              <a:t>channels</a:t>
            </a:r>
            <a:endParaRPr lang="de-DE" sz="2400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b="1" dirty="0" smtClean="0"/>
              <a:t>Charmonium </a:t>
            </a:r>
            <a:r>
              <a:rPr lang="de-DE" sz="2400" b="1" dirty="0" err="1" smtClean="0"/>
              <a:t>spectral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distributions</a:t>
            </a:r>
            <a:r>
              <a:rPr lang="de-DE" sz="2400" b="1" dirty="0" smtClean="0"/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b="1" dirty="0" smtClean="0"/>
              <a:t>Physics </a:t>
            </a:r>
            <a:r>
              <a:rPr lang="de-DE" sz="2400" b="1" dirty="0" err="1" smtClean="0"/>
              <a:t>content</a:t>
            </a:r>
            <a:r>
              <a:rPr lang="de-DE" sz="2400" b="1" dirty="0" smtClean="0"/>
              <a:t> of charmonium </a:t>
            </a:r>
            <a:r>
              <a:rPr lang="de-DE" sz="2400" b="1" dirty="0" err="1" smtClean="0"/>
              <a:t>line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shapes</a:t>
            </a:r>
            <a:endParaRPr lang="de-DE" sz="2400" b="1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b="1" dirty="0" smtClean="0"/>
              <a:t>Charmonium </a:t>
            </a:r>
            <a:r>
              <a:rPr lang="de-DE" sz="2400" b="1" dirty="0" err="1" smtClean="0"/>
              <a:t>spectroscopy</a:t>
            </a:r>
            <a:r>
              <a:rPr lang="de-DE" sz="2400" b="1" dirty="0" smtClean="0"/>
              <a:t> at PANDA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b="1" dirty="0" err="1" smtClean="0"/>
              <a:t>Production</a:t>
            </a:r>
            <a:r>
              <a:rPr lang="de-DE" sz="2400" b="1" dirty="0" smtClean="0"/>
              <a:t> of </a:t>
            </a:r>
            <a:r>
              <a:rPr lang="de-DE" sz="2400" b="1" dirty="0" err="1" smtClean="0"/>
              <a:t>charmed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baryons</a:t>
            </a:r>
            <a:r>
              <a:rPr lang="de-DE" sz="2400" b="1" dirty="0" smtClean="0"/>
              <a:t> at PANDA </a:t>
            </a:r>
            <a:endParaRPr lang="de-DE" sz="24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827584" y="5806425"/>
            <a:ext cx="7416824" cy="43088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 err="1" smtClean="0"/>
              <a:t>Credits</a:t>
            </a:r>
            <a:r>
              <a:rPr lang="de-DE" sz="2200" b="1" dirty="0" smtClean="0"/>
              <a:t> </a:t>
            </a:r>
            <a:r>
              <a:rPr lang="de-DE" sz="2200" b="1" dirty="0" err="1" smtClean="0"/>
              <a:t>to</a:t>
            </a:r>
            <a:r>
              <a:rPr lang="de-DE" sz="2200" b="1" dirty="0" smtClean="0"/>
              <a:t> </a:t>
            </a:r>
            <a:r>
              <a:rPr lang="de-DE" sz="2200" b="1" dirty="0" err="1" smtClean="0"/>
              <a:t>Xu</a:t>
            </a:r>
            <a:r>
              <a:rPr lang="de-DE" sz="2200" b="1" dirty="0" smtClean="0"/>
              <a:t> Cao, Juan Lopez, </a:t>
            </a:r>
            <a:r>
              <a:rPr lang="de-DE" sz="2200" b="1" dirty="0" err="1" smtClean="0"/>
              <a:t>and</a:t>
            </a:r>
            <a:r>
              <a:rPr lang="de-DE" sz="2200" b="1" dirty="0" smtClean="0"/>
              <a:t> </a:t>
            </a:r>
            <a:r>
              <a:rPr lang="de-DE" sz="2200" b="1" dirty="0" err="1" smtClean="0"/>
              <a:t>Radhey</a:t>
            </a:r>
            <a:r>
              <a:rPr lang="de-DE" sz="2200" b="1" dirty="0" smtClean="0"/>
              <a:t> </a:t>
            </a:r>
            <a:r>
              <a:rPr lang="de-DE" sz="2200" b="1" dirty="0" err="1" smtClean="0"/>
              <a:t>Shyam</a:t>
            </a:r>
            <a:endParaRPr lang="de-DE" sz="2200" b="1" dirty="0"/>
          </a:p>
        </p:txBody>
      </p:sp>
    </p:spTree>
    <p:extLst>
      <p:ext uri="{BB962C8B-B14F-4D97-AF65-F5344CB8AC3E}">
        <p14:creationId xmlns:p14="http://schemas.microsoft.com/office/powerpoint/2010/main" val="313729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388" y="849610"/>
            <a:ext cx="3705225" cy="4019550"/>
          </a:xfrm>
          <a:prstGeom prst="rect">
            <a:avLst/>
          </a:prstGeom>
          <a:noFill/>
          <a:ln w="476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475656" y="116632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err="1" smtClean="0"/>
              <a:t>Charmonium</a:t>
            </a:r>
            <a:r>
              <a:rPr lang="de-DE" sz="2400" b="1" dirty="0" smtClean="0"/>
              <a:t> at </a:t>
            </a:r>
            <a:r>
              <a:rPr lang="de-DE" sz="2400" b="1" dirty="0" err="1" smtClean="0"/>
              <a:t>the</a:t>
            </a:r>
            <a:r>
              <a:rPr lang="de-DE" sz="2400" b="1" dirty="0" smtClean="0"/>
              <a:t> DD-</a:t>
            </a:r>
            <a:r>
              <a:rPr lang="de-DE" sz="2400" b="1" dirty="0" err="1" smtClean="0"/>
              <a:t>Threshold</a:t>
            </a:r>
            <a:endParaRPr lang="de-DE" sz="24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251520" y="5229200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 err="1" smtClean="0"/>
              <a:t>Closed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quarkonic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channels</a:t>
            </a:r>
            <a:r>
              <a:rPr lang="de-DE" sz="2400" b="1" dirty="0" smtClean="0"/>
              <a:t>: </a:t>
            </a:r>
            <a:r>
              <a:rPr lang="de-DE" sz="2400" b="1" dirty="0" err="1" smtClean="0"/>
              <a:t>confined</a:t>
            </a:r>
            <a:r>
              <a:rPr lang="de-DE" sz="2400" b="1" dirty="0" smtClean="0"/>
              <a:t> cc </a:t>
            </a:r>
            <a:r>
              <a:rPr lang="de-DE" sz="2400" b="1" dirty="0" err="1" smtClean="0"/>
              <a:t>states</a:t>
            </a:r>
            <a:endParaRPr lang="de-DE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 err="1" smtClean="0"/>
              <a:t>Closed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hadronic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channels</a:t>
            </a:r>
            <a:r>
              <a:rPr lang="de-DE" sz="2400" b="1" dirty="0" smtClean="0"/>
              <a:t>  : sub-</a:t>
            </a:r>
            <a:r>
              <a:rPr lang="de-DE" sz="2400" b="1" dirty="0" err="1" smtClean="0"/>
              <a:t>threshold</a:t>
            </a:r>
            <a:r>
              <a:rPr lang="de-DE" sz="2400" b="1" dirty="0" smtClean="0"/>
              <a:t> DD-</a:t>
            </a:r>
            <a:r>
              <a:rPr lang="de-DE" sz="2400" b="1" dirty="0" err="1" smtClean="0"/>
              <a:t>states</a:t>
            </a:r>
            <a:endParaRPr lang="de-DE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 smtClean="0"/>
              <a:t>Open </a:t>
            </a:r>
            <a:r>
              <a:rPr lang="de-DE" sz="2400" b="1" dirty="0" err="1" smtClean="0"/>
              <a:t>hadronic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channels</a:t>
            </a:r>
            <a:r>
              <a:rPr lang="de-DE" sz="2400" b="1" dirty="0" smtClean="0"/>
              <a:t>     : DD-</a:t>
            </a:r>
            <a:r>
              <a:rPr lang="de-DE" sz="2400" b="1" dirty="0" err="1" smtClean="0"/>
              <a:t>channels</a:t>
            </a:r>
            <a:endParaRPr lang="de-DE" sz="2400" b="1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6348827" y="5347338"/>
            <a:ext cx="18002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7183040" y="5687126"/>
            <a:ext cx="18002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5079056" y="6047166"/>
            <a:ext cx="18002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EC7E3-FB4F-48BC-B5DE-8059FE71E53D}" type="slidenum">
              <a:rPr lang="de-DE" smtClean="0"/>
              <a:t>3</a:t>
            </a:fld>
            <a:endParaRPr lang="de-DE"/>
          </a:p>
        </p:txBody>
      </p:sp>
      <p:cxnSp>
        <p:nvCxnSpPr>
          <p:cNvPr id="14" name="Gerade Verbindung 13"/>
          <p:cNvCxnSpPr/>
          <p:nvPr/>
        </p:nvCxnSpPr>
        <p:spPr>
          <a:xfrm>
            <a:off x="5276328" y="188640"/>
            <a:ext cx="18002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23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3527884" y="6237312"/>
            <a:ext cx="2052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(</a:t>
            </a:r>
            <a:r>
              <a:rPr lang="de-DE" b="1" dirty="0">
                <a:latin typeface="Symbol" panose="05050102010706020507" pitchFamily="18" charset="2"/>
              </a:rPr>
              <a:t>t</a:t>
            </a:r>
            <a:r>
              <a:rPr lang="de-DE" b="1" dirty="0"/>
              <a:t>=</a:t>
            </a:r>
            <a:r>
              <a:rPr lang="de-DE" b="1" dirty="0" err="1"/>
              <a:t>e</a:t>
            </a:r>
            <a:r>
              <a:rPr lang="de-DE" b="1" baseline="30000" dirty="0" err="1"/>
              <a:t>+</a:t>
            </a:r>
            <a:r>
              <a:rPr lang="de-DE" b="1" dirty="0" err="1"/>
              <a:t>e</a:t>
            </a:r>
            <a:r>
              <a:rPr lang="de-DE" b="1" baseline="30000" dirty="0"/>
              <a:t>-</a:t>
            </a:r>
            <a:r>
              <a:rPr lang="de-DE" b="1" dirty="0" smtClean="0"/>
              <a:t>,</a:t>
            </a:r>
            <a:r>
              <a:rPr lang="de-DE" b="1" dirty="0"/>
              <a:t>p</a:t>
            </a:r>
            <a:r>
              <a:rPr lang="de-DE" b="1" dirty="0" smtClean="0"/>
              <a:t>p…)</a:t>
            </a:r>
            <a:endParaRPr lang="de-DE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187" y="1078757"/>
            <a:ext cx="6161178" cy="1011706"/>
          </a:xfrm>
          <a:prstGeom prst="rect">
            <a:avLst/>
          </a:prstGeom>
          <a:noFill/>
          <a:ln w="603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11560" y="188640"/>
            <a:ext cx="777686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500" b="1" dirty="0" err="1" smtClean="0"/>
              <a:t>Charmonium</a:t>
            </a:r>
            <a:r>
              <a:rPr lang="de-DE" sz="2500" b="1" dirty="0" smtClean="0"/>
              <a:t> State </a:t>
            </a:r>
            <a:r>
              <a:rPr lang="de-DE" sz="2500" b="1" dirty="0" err="1" smtClean="0"/>
              <a:t>Vectors</a:t>
            </a:r>
            <a:endParaRPr lang="de-DE" sz="25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715072" y="2679035"/>
            <a:ext cx="7776864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b="1" dirty="0" err="1" smtClean="0"/>
              <a:t>Confined</a:t>
            </a:r>
            <a:r>
              <a:rPr lang="de-DE" sz="2200" b="1" dirty="0" smtClean="0"/>
              <a:t> cc </a:t>
            </a:r>
            <a:r>
              <a:rPr lang="de-DE" sz="2200" b="1" dirty="0" err="1" smtClean="0"/>
              <a:t>quarkonic</a:t>
            </a:r>
            <a:r>
              <a:rPr lang="de-DE" sz="2200" b="1" dirty="0" smtClean="0"/>
              <a:t> </a:t>
            </a:r>
            <a:r>
              <a:rPr lang="de-DE" sz="2200" b="1" dirty="0" err="1" smtClean="0"/>
              <a:t>component</a:t>
            </a:r>
            <a:r>
              <a:rPr lang="de-DE" sz="2200" b="1" dirty="0" smtClean="0"/>
              <a:t> </a:t>
            </a:r>
            <a:r>
              <a:rPr lang="de-DE" sz="2200" b="1" dirty="0" err="1" smtClean="0">
                <a:latin typeface="Symbol" panose="05050102010706020507" pitchFamily="18" charset="2"/>
              </a:rPr>
              <a:t>f</a:t>
            </a:r>
            <a:r>
              <a:rPr lang="de-DE" sz="2200" b="1" baseline="-25000" dirty="0" err="1" smtClean="0"/>
              <a:t>c</a:t>
            </a:r>
            <a:endParaRPr lang="de-DE" sz="2200" b="1" baseline="-250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b="1" dirty="0" err="1" smtClean="0"/>
              <a:t>Coupled</a:t>
            </a:r>
            <a:r>
              <a:rPr lang="de-DE" sz="2200" b="1" dirty="0" smtClean="0"/>
              <a:t> </a:t>
            </a:r>
            <a:r>
              <a:rPr lang="de-DE" sz="2200" b="1" dirty="0" err="1" smtClean="0"/>
              <a:t>to</a:t>
            </a:r>
            <a:r>
              <a:rPr lang="de-DE" sz="2200" b="1" dirty="0" smtClean="0"/>
              <a:t> </a:t>
            </a:r>
            <a:r>
              <a:rPr lang="de-DE" sz="2200" b="1" dirty="0" err="1" smtClean="0"/>
              <a:t>hadronic</a:t>
            </a:r>
            <a:r>
              <a:rPr lang="de-DE" sz="2200" b="1" dirty="0" smtClean="0"/>
              <a:t> DD </a:t>
            </a:r>
            <a:r>
              <a:rPr lang="de-DE" sz="2200" b="1" dirty="0" err="1" smtClean="0"/>
              <a:t>components</a:t>
            </a:r>
            <a:r>
              <a:rPr lang="de-DE" sz="2200" b="1" dirty="0" smtClean="0"/>
              <a:t> </a:t>
            </a:r>
            <a:r>
              <a:rPr lang="de-DE" sz="2200" b="1" dirty="0" err="1" smtClean="0">
                <a:latin typeface="Symbol" panose="05050102010706020507" pitchFamily="18" charset="2"/>
              </a:rPr>
              <a:t>f</a:t>
            </a:r>
            <a:r>
              <a:rPr lang="de-DE" sz="2200" b="1" baseline="-25000" dirty="0" err="1" smtClean="0"/>
              <a:t>s</a:t>
            </a:r>
            <a:r>
              <a:rPr lang="de-DE" sz="2200" b="1" baseline="-25000" dirty="0" err="1" smtClean="0">
                <a:latin typeface="Symbol" panose="05050102010706020507" pitchFamily="18" charset="2"/>
              </a:rPr>
              <a:t>w</a:t>
            </a:r>
            <a:endParaRPr lang="de-DE" sz="2200" b="1" baseline="-25000" dirty="0" smtClean="0">
              <a:latin typeface="Symbol" panose="05050102010706020507" pitchFamily="18" charset="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b="1" dirty="0" err="1" smtClean="0"/>
              <a:t>Coupling</a:t>
            </a:r>
            <a:r>
              <a:rPr lang="de-DE" sz="2200" b="1" dirty="0" smtClean="0"/>
              <a:t> via </a:t>
            </a:r>
            <a:r>
              <a:rPr lang="de-DE" sz="2200" b="1" dirty="0" err="1" smtClean="0"/>
              <a:t>qq-creation</a:t>
            </a:r>
            <a:r>
              <a:rPr lang="de-DE" sz="2200" b="1" dirty="0" smtClean="0"/>
              <a:t> out </a:t>
            </a:r>
            <a:r>
              <a:rPr lang="de-DE" sz="2200" b="1" dirty="0" err="1" smtClean="0"/>
              <a:t>of</a:t>
            </a:r>
            <a:r>
              <a:rPr lang="de-DE" sz="2200" b="1" dirty="0" smtClean="0"/>
              <a:t> </a:t>
            </a:r>
            <a:r>
              <a:rPr lang="de-DE" sz="2200" b="1" dirty="0" err="1" smtClean="0"/>
              <a:t>the</a:t>
            </a:r>
            <a:r>
              <a:rPr lang="de-DE" sz="2200" b="1" dirty="0" smtClean="0"/>
              <a:t> </a:t>
            </a:r>
            <a:r>
              <a:rPr lang="de-DE" sz="2200" b="1" dirty="0" err="1" smtClean="0"/>
              <a:t>vacuum</a:t>
            </a:r>
            <a:r>
              <a:rPr lang="de-DE" sz="2200" b="1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de-DE" sz="2200" b="1" dirty="0"/>
              <a:t> </a:t>
            </a:r>
            <a:r>
              <a:rPr lang="de-DE" sz="2200" b="1" dirty="0" smtClean="0"/>
              <a:t>                 cc </a:t>
            </a:r>
            <a:r>
              <a:rPr lang="de-DE" sz="2200" b="1" dirty="0" smtClean="0">
                <a:sym typeface="Wingdings" panose="05000000000000000000" pitchFamily="2" charset="2"/>
              </a:rPr>
              <a:t> </a:t>
            </a:r>
            <a:r>
              <a:rPr lang="de-DE" sz="2200" b="1" dirty="0" err="1" smtClean="0">
                <a:sym typeface="Wingdings" panose="05000000000000000000" pitchFamily="2" charset="2"/>
              </a:rPr>
              <a:t>cqqc</a:t>
            </a:r>
            <a:r>
              <a:rPr lang="de-DE" sz="2200" b="1" dirty="0" smtClean="0">
                <a:sym typeface="Wingdings" panose="05000000000000000000" pitchFamily="2" charset="2"/>
              </a:rPr>
              <a:t>  D(</a:t>
            </a:r>
            <a:r>
              <a:rPr lang="de-DE" sz="2200" b="1" dirty="0" err="1" smtClean="0">
                <a:sym typeface="Wingdings" panose="05000000000000000000" pitchFamily="2" charset="2"/>
              </a:rPr>
              <a:t>cq</a:t>
            </a:r>
            <a:r>
              <a:rPr lang="de-DE" sz="2200" b="1" dirty="0" smtClean="0">
                <a:sym typeface="Wingdings" panose="05000000000000000000" pitchFamily="2" charset="2"/>
              </a:rPr>
              <a:t>) D(</a:t>
            </a:r>
            <a:r>
              <a:rPr lang="de-DE" sz="2200" b="1" dirty="0" err="1" smtClean="0">
                <a:sym typeface="Wingdings" panose="05000000000000000000" pitchFamily="2" charset="2"/>
              </a:rPr>
              <a:t>qc</a:t>
            </a:r>
            <a:r>
              <a:rPr lang="de-DE" sz="2200" b="1" dirty="0" smtClean="0">
                <a:sym typeface="Wingdings" panose="05000000000000000000" pitchFamily="2" charset="2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b="1" dirty="0" err="1" smtClean="0"/>
              <a:t>Interfering</a:t>
            </a:r>
            <a:r>
              <a:rPr lang="de-DE" sz="2200" b="1" dirty="0" smtClean="0"/>
              <a:t> </a:t>
            </a:r>
            <a:r>
              <a:rPr lang="de-DE" sz="2200" b="1" dirty="0" err="1" smtClean="0"/>
              <a:t>production</a:t>
            </a:r>
            <a:r>
              <a:rPr lang="de-DE" sz="2200" b="1" dirty="0" smtClean="0"/>
              <a:t> </a:t>
            </a:r>
            <a:r>
              <a:rPr lang="de-DE" sz="2200" b="1" dirty="0" err="1" smtClean="0"/>
              <a:t>amplitudes</a:t>
            </a:r>
            <a:r>
              <a:rPr lang="de-DE" sz="2200" b="1" dirty="0" smtClean="0"/>
              <a:t>:</a:t>
            </a:r>
          </a:p>
          <a:p>
            <a:endParaRPr lang="de-DE" sz="2200" b="1" dirty="0"/>
          </a:p>
        </p:txBody>
      </p:sp>
      <p:cxnSp>
        <p:nvCxnSpPr>
          <p:cNvPr id="6" name="Gerade Verbindung 5"/>
          <p:cNvCxnSpPr/>
          <p:nvPr/>
        </p:nvCxnSpPr>
        <p:spPr>
          <a:xfrm>
            <a:off x="2365630" y="4418738"/>
            <a:ext cx="1440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>
            <a:off x="3116720" y="4409281"/>
            <a:ext cx="135252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3419872" y="4416244"/>
            <a:ext cx="135252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4798150" y="4355356"/>
            <a:ext cx="18002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4468252" y="4401486"/>
            <a:ext cx="135252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5283454" y="4418738"/>
            <a:ext cx="135252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85" y="5373216"/>
            <a:ext cx="8581195" cy="728814"/>
          </a:xfrm>
          <a:prstGeom prst="rect">
            <a:avLst/>
          </a:prstGeom>
          <a:noFill/>
          <a:ln w="603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4" name="Gerade Verbindung 13"/>
          <p:cNvCxnSpPr/>
          <p:nvPr/>
        </p:nvCxnSpPr>
        <p:spPr>
          <a:xfrm>
            <a:off x="2597784" y="2890440"/>
            <a:ext cx="148777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>
            <a:off x="4139952" y="3348366"/>
            <a:ext cx="18002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3091923" y="3895552"/>
            <a:ext cx="135252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4798150" y="6297206"/>
            <a:ext cx="122956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EC7E3-FB4F-48BC-B5DE-8059FE71E53D}" type="slidenum">
              <a:rPr lang="de-DE" smtClean="0"/>
              <a:t>4</a:t>
            </a:fld>
            <a:endParaRPr lang="de-DE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166" y="3068960"/>
            <a:ext cx="1628321" cy="1766457"/>
          </a:xfrm>
          <a:prstGeom prst="rect">
            <a:avLst/>
          </a:prstGeom>
          <a:noFill/>
          <a:ln w="476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75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353071"/>
            <a:ext cx="8229600" cy="1139825"/>
          </a:xfrm>
        </p:spPr>
        <p:txBody>
          <a:bodyPr/>
          <a:lstStyle/>
          <a:p>
            <a:r>
              <a:rPr lang="de-DE" dirty="0" smtClean="0"/>
              <a:t>Charmonium </a:t>
            </a:r>
            <a:r>
              <a:rPr lang="de-DE" dirty="0" err="1" smtClean="0"/>
              <a:t>Spectroscopy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in the Quark Model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EC7E3-FB4F-48BC-B5DE-8059FE71E53D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049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47CB-F25E-455C-9ED6-D1B6BCF5195B}" type="slidenum">
              <a:rPr lang="de-DE" smtClean="0"/>
              <a:t>6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323528" y="44624"/>
            <a:ext cx="842493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600" b="1" dirty="0" smtClean="0">
                <a:latin typeface="Comic Sans MS" panose="030F0702030302020204" pitchFamily="66" charset="0"/>
              </a:rPr>
              <a:t>Quarkonium: </a:t>
            </a:r>
          </a:p>
          <a:p>
            <a:pPr algn="ctr"/>
            <a:r>
              <a:rPr lang="de-DE" sz="2600" b="1" dirty="0" err="1" smtClean="0">
                <a:latin typeface="Comic Sans MS" panose="030F0702030302020204" pitchFamily="66" charset="0"/>
              </a:rPr>
              <a:t>Confined</a:t>
            </a:r>
            <a:r>
              <a:rPr lang="de-DE" sz="2600" b="1" dirty="0" smtClean="0">
                <a:latin typeface="Comic Sans MS" panose="030F0702030302020204" pitchFamily="66" charset="0"/>
              </a:rPr>
              <a:t> Systems </a:t>
            </a:r>
            <a:r>
              <a:rPr lang="de-DE" sz="2600" b="1" dirty="0" err="1" smtClean="0">
                <a:latin typeface="Comic Sans MS" panose="030F0702030302020204" pitchFamily="66" charset="0"/>
              </a:rPr>
              <a:t>of</a:t>
            </a:r>
            <a:r>
              <a:rPr lang="de-DE" sz="2600" b="1" dirty="0" smtClean="0">
                <a:latin typeface="Comic Sans MS" panose="030F0702030302020204" pitchFamily="66" charset="0"/>
              </a:rPr>
              <a:t> Heavy (</a:t>
            </a:r>
            <a:r>
              <a:rPr lang="de-DE" sz="2600" b="1" dirty="0" err="1" smtClean="0">
                <a:latin typeface="Comic Sans MS" panose="030F0702030302020204" pitchFamily="66" charset="0"/>
              </a:rPr>
              <a:t>cc,bb</a:t>
            </a:r>
            <a:r>
              <a:rPr lang="de-DE" sz="2600" b="1" dirty="0" smtClean="0">
                <a:latin typeface="Comic Sans MS" panose="030F0702030302020204" pitchFamily="66" charset="0"/>
              </a:rPr>
              <a:t>) Quarks</a:t>
            </a:r>
            <a:endParaRPr lang="de-DE" sz="2600" b="1" dirty="0">
              <a:latin typeface="Comic Sans MS" panose="030F0702030302020204" pitchFamily="66" charset="0"/>
            </a:endParaRP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04300"/>
            <a:ext cx="7066282" cy="4128956"/>
          </a:xfrm>
          <a:prstGeom prst="rect">
            <a:avLst/>
          </a:prstGeom>
          <a:noFill/>
          <a:ln w="603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Gerade Verbindung 7"/>
          <p:cNvCxnSpPr/>
          <p:nvPr/>
        </p:nvCxnSpPr>
        <p:spPr>
          <a:xfrm>
            <a:off x="5933688" y="583184"/>
            <a:ext cx="163655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6389452" y="499526"/>
            <a:ext cx="163655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78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854" y="2406808"/>
            <a:ext cx="6511515" cy="4334560"/>
          </a:xfrm>
          <a:prstGeom prst="rect">
            <a:avLst/>
          </a:prstGeom>
          <a:noFill/>
          <a:ln w="603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47CB-F25E-455C-9ED6-D1B6BCF5195B}" type="slidenum">
              <a:rPr lang="de-DE" smtClean="0"/>
              <a:t>7</a:t>
            </a:fld>
            <a:endParaRPr lang="de-DE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735" y="1019925"/>
            <a:ext cx="6530634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79512" y="44624"/>
            <a:ext cx="88569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600" b="1" dirty="0" smtClean="0">
                <a:latin typeface="Comic Sans MS" panose="030F0702030302020204" pitchFamily="66" charset="0"/>
              </a:rPr>
              <a:t>Quarkonium </a:t>
            </a:r>
            <a:r>
              <a:rPr lang="de-DE" sz="2600" b="1" dirty="0" err="1" smtClean="0">
                <a:latin typeface="Comic Sans MS" panose="030F0702030302020204" pitchFamily="66" charset="0"/>
              </a:rPr>
              <a:t>Spectroscopy</a:t>
            </a:r>
            <a:r>
              <a:rPr lang="de-DE" sz="2600" b="1" dirty="0" smtClean="0">
                <a:latin typeface="Comic Sans MS" panose="030F0702030302020204" pitchFamily="66" charset="0"/>
              </a:rPr>
              <a:t>:</a:t>
            </a:r>
          </a:p>
          <a:p>
            <a:pPr algn="ctr"/>
            <a:r>
              <a:rPr lang="de-DE" sz="2600" b="1" dirty="0" smtClean="0">
                <a:latin typeface="Comic Sans MS" panose="030F0702030302020204" pitchFamily="66" charset="0"/>
              </a:rPr>
              <a:t>Potential Model </a:t>
            </a:r>
            <a:r>
              <a:rPr lang="de-DE" sz="2600" b="1" dirty="0" err="1" smtClean="0">
                <a:latin typeface="Comic Sans MS" panose="030F0702030302020204" pitchFamily="66" charset="0"/>
              </a:rPr>
              <a:t>for</a:t>
            </a:r>
            <a:r>
              <a:rPr lang="de-DE" sz="2600" b="1" dirty="0" smtClean="0">
                <a:latin typeface="Comic Sans MS" panose="030F0702030302020204" pitchFamily="66" charset="0"/>
              </a:rPr>
              <a:t> Charmonium </a:t>
            </a:r>
            <a:r>
              <a:rPr lang="de-DE" sz="2600" b="1" dirty="0" err="1" smtClean="0">
                <a:latin typeface="Comic Sans MS" panose="030F0702030302020204" pitchFamily="66" charset="0"/>
              </a:rPr>
              <a:t>and</a:t>
            </a:r>
            <a:r>
              <a:rPr lang="de-DE" sz="2600" b="1" dirty="0" smtClean="0">
                <a:latin typeface="Comic Sans MS" panose="030F0702030302020204" pitchFamily="66" charset="0"/>
              </a:rPr>
              <a:t> Bottonium</a:t>
            </a:r>
            <a:endParaRPr lang="de-DE" sz="26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651" y="4941168"/>
            <a:ext cx="2736304" cy="84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959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50" y="1124744"/>
            <a:ext cx="8855146" cy="3206173"/>
          </a:xfrm>
          <a:prstGeom prst="rect">
            <a:avLst/>
          </a:prstGeom>
          <a:noFill/>
          <a:ln w="603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0" y="44624"/>
            <a:ext cx="90364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600" b="1" dirty="0" err="1" smtClean="0"/>
              <a:t>Modelling</a:t>
            </a:r>
            <a:r>
              <a:rPr lang="de-DE" sz="2600" b="1" dirty="0" smtClean="0"/>
              <a:t> </a:t>
            </a:r>
            <a:r>
              <a:rPr lang="de-DE" sz="2600" b="1" dirty="0" err="1" smtClean="0"/>
              <a:t>Gluon</a:t>
            </a:r>
            <a:r>
              <a:rPr lang="de-DE" sz="2600" b="1" dirty="0" smtClean="0"/>
              <a:t> Exchange </a:t>
            </a:r>
            <a:r>
              <a:rPr lang="de-DE" sz="2600" b="1" dirty="0" err="1" smtClean="0"/>
              <a:t>by</a:t>
            </a:r>
            <a:r>
              <a:rPr lang="de-DE" sz="2600" b="1" dirty="0" smtClean="0"/>
              <a:t> the Breit-Potential: </a:t>
            </a:r>
          </a:p>
          <a:p>
            <a:pPr algn="ctr"/>
            <a:r>
              <a:rPr lang="de-DE" sz="2600" b="1" dirty="0" smtClean="0"/>
              <a:t>Cornell-Potential </a:t>
            </a:r>
            <a:r>
              <a:rPr lang="de-DE" sz="2600" b="1" dirty="0" err="1" smtClean="0"/>
              <a:t>and</a:t>
            </a:r>
            <a:r>
              <a:rPr lang="de-DE" sz="2600" b="1" dirty="0" smtClean="0"/>
              <a:t> </a:t>
            </a:r>
            <a:r>
              <a:rPr lang="de-DE" sz="2600" b="1" dirty="0" err="1" smtClean="0"/>
              <a:t>relativistic</a:t>
            </a:r>
            <a:r>
              <a:rPr lang="de-DE" sz="2600" b="1" dirty="0" smtClean="0"/>
              <a:t> (</a:t>
            </a:r>
            <a:r>
              <a:rPr lang="de-DE" sz="2600" b="1" dirty="0" err="1" smtClean="0"/>
              <a:t>hyperfine</a:t>
            </a:r>
            <a:r>
              <a:rPr lang="de-DE" sz="2600" b="1" dirty="0" smtClean="0"/>
              <a:t>) </a:t>
            </a:r>
            <a:r>
              <a:rPr lang="de-DE" sz="2600" b="1" dirty="0" err="1" smtClean="0"/>
              <a:t>interactions</a:t>
            </a:r>
            <a:endParaRPr lang="de-DE" sz="26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179512" y="4581128"/>
            <a:ext cx="8856984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600" b="1" dirty="0" smtClean="0"/>
              <a:t>The Quark-Model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b="1" dirty="0" smtClean="0"/>
              <a:t>Cornell-Potential         : Eichten, Gottfried ~ 1980 </a:t>
            </a:r>
            <a:endParaRPr lang="de-DE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b="1" dirty="0"/>
              <a:t>H</a:t>
            </a:r>
            <a:r>
              <a:rPr lang="de-DE" sz="2400" b="1" dirty="0" smtClean="0"/>
              <a:t>yperfine </a:t>
            </a:r>
            <a:r>
              <a:rPr lang="de-DE" sz="2400" b="1" dirty="0" err="1" smtClean="0"/>
              <a:t>interactions</a:t>
            </a:r>
            <a:r>
              <a:rPr lang="de-DE" sz="2400" b="1" dirty="0" smtClean="0"/>
              <a:t>: </a:t>
            </a:r>
            <a:r>
              <a:rPr lang="de-DE" sz="2400" b="1" dirty="0" err="1" smtClean="0"/>
              <a:t>Isgur</a:t>
            </a:r>
            <a:r>
              <a:rPr lang="de-DE" sz="2400" b="1" dirty="0" smtClean="0"/>
              <a:t>, Godfrey ~ 1985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b="1" dirty="0" smtClean="0"/>
              <a:t>Description of D-mesons </a:t>
            </a:r>
            <a:r>
              <a:rPr lang="de-DE" sz="2400" b="1" dirty="0" err="1" smtClean="0"/>
              <a:t>and</a:t>
            </a:r>
            <a:r>
              <a:rPr lang="de-DE" sz="2400" b="1" dirty="0" smtClean="0"/>
              <a:t> charmonium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EC7E3-FB4F-48BC-B5DE-8059FE71E53D}" type="slidenum">
              <a:rPr lang="de-DE" smtClean="0"/>
              <a:t>8</a:t>
            </a:fld>
            <a:endParaRPr lang="de-DE"/>
          </a:p>
        </p:txBody>
      </p:sp>
      <p:cxnSp>
        <p:nvCxnSpPr>
          <p:cNvPr id="7" name="Gerade Verbindung 6"/>
          <p:cNvCxnSpPr/>
          <p:nvPr/>
        </p:nvCxnSpPr>
        <p:spPr>
          <a:xfrm>
            <a:off x="5724128" y="5954960"/>
            <a:ext cx="163655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6389452" y="5911776"/>
            <a:ext cx="163655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05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7735082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971600" y="116632"/>
            <a:ext cx="723102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600" b="1" dirty="0" err="1" smtClean="0"/>
              <a:t>Charmomium</a:t>
            </a:r>
            <a:r>
              <a:rPr lang="de-DE" sz="2600" b="1" dirty="0" smtClean="0"/>
              <a:t> </a:t>
            </a:r>
            <a:r>
              <a:rPr lang="de-DE" sz="2600" b="1" dirty="0" err="1" smtClean="0"/>
              <a:t>Spectrum</a:t>
            </a:r>
            <a:endParaRPr lang="de-DE" sz="2600" b="1" dirty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8301423"/>
              </p:ext>
            </p:extLst>
          </p:nvPr>
        </p:nvGraphicFramePr>
        <p:xfrm>
          <a:off x="4348411" y="4622668"/>
          <a:ext cx="3968005" cy="606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" name="Equation" r:id="rId4" imgW="2577960" imgH="393480" progId="Equation.DSMT4">
                  <p:embed/>
                </p:oleObj>
              </mc:Choice>
              <mc:Fallback>
                <p:oleObj name="Equation" r:id="rId4" imgW="25779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48411" y="4622668"/>
                        <a:ext cx="3968005" cy="60655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2225">
                        <a:solidFill>
                          <a:schemeClr val="accent4">
                            <a:lumMod val="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251520" y="637203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J. Lopez, H.L</a:t>
            </a:r>
            <a:r>
              <a:rPr lang="de-DE" b="1" smtClean="0"/>
              <a:t>., 2014</a:t>
            </a:r>
            <a:endParaRPr lang="de-DE" b="1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EC7E3-FB4F-48BC-B5DE-8059FE71E53D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447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leine Wasserwellen">
  <a:themeElements>
    <a:clrScheme name="Kleine Wasserwellen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Kleine Wasserwell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leine Wasserwellen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leine Wasserwellen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leine Wasserwellen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leine Wasserwellen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leine Wasserwellen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leine Wasserwellen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leine Wasserwellen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leine Wasserwellen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leine Wasserwellen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Kleine Wasserwellen</Template>
  <TotalTime>0</TotalTime>
  <Words>686</Words>
  <Application>Microsoft Office PowerPoint</Application>
  <PresentationFormat>Bildschirmpräsentation (4:3)</PresentationFormat>
  <Paragraphs>161</Paragraphs>
  <Slides>29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7" baseType="lpstr">
      <vt:lpstr>Arial</vt:lpstr>
      <vt:lpstr>Calibri</vt:lpstr>
      <vt:lpstr>Comic Sans MS</vt:lpstr>
      <vt:lpstr>Symbol</vt:lpstr>
      <vt:lpstr>Times New Roman</vt:lpstr>
      <vt:lpstr>Wingdings</vt:lpstr>
      <vt:lpstr>Kleine Wasserwellen</vt:lpstr>
      <vt:lpstr>Equation</vt:lpstr>
      <vt:lpstr>Charmed Hadrons@PANDA</vt:lpstr>
      <vt:lpstr>PowerPoint-Präsentation</vt:lpstr>
      <vt:lpstr>PowerPoint-Präsentation</vt:lpstr>
      <vt:lpstr>PowerPoint-Präsentation</vt:lpstr>
      <vt:lpstr>Charmonium Spectroscopy  in the Quark Model</vt:lpstr>
      <vt:lpstr>PowerPoint-Präsentation</vt:lpstr>
      <vt:lpstr>PowerPoint-Präsentation</vt:lpstr>
      <vt:lpstr>PowerPoint-Präsentation</vt:lpstr>
      <vt:lpstr>PowerPoint-Präsentation</vt:lpstr>
      <vt:lpstr>Charmonium Production and Spectroscopy at the Threshold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Charmed Baryons@PANDA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Charmed Hadrons  at PANDA</dc:title>
  <dc:creator>Horst Lenske</dc:creator>
  <cp:lastModifiedBy>Ausleihe</cp:lastModifiedBy>
  <cp:revision>77</cp:revision>
  <dcterms:created xsi:type="dcterms:W3CDTF">2015-03-15T21:06:59Z</dcterms:created>
  <dcterms:modified xsi:type="dcterms:W3CDTF">2015-03-19T12:48:50Z</dcterms:modified>
</cp:coreProperties>
</file>