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63" r:id="rId4"/>
    <p:sldId id="264" r:id="rId5"/>
    <p:sldId id="265" r:id="rId6"/>
    <p:sldId id="266" r:id="rId7"/>
    <p:sldId id="276" r:id="rId8"/>
    <p:sldId id="259" r:id="rId9"/>
    <p:sldId id="260" r:id="rId10"/>
    <p:sldId id="261" r:id="rId11"/>
    <p:sldId id="277" r:id="rId12"/>
    <p:sldId id="262" r:id="rId13"/>
    <p:sldId id="267" r:id="rId14"/>
    <p:sldId id="268" r:id="rId15"/>
    <p:sldId id="269" r:id="rId16"/>
    <p:sldId id="270" r:id="rId17"/>
    <p:sldId id="274" r:id="rId18"/>
    <p:sldId id="273" r:id="rId19"/>
    <p:sldId id="272" r:id="rId20"/>
  </p:sldIdLst>
  <p:sldSz cx="9144000" cy="6858000" type="screen4x3"/>
  <p:notesSz cx="6794500" cy="9906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2E8"/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1" autoAdjust="0"/>
  </p:normalViewPr>
  <p:slideViewPr>
    <p:cSldViewPr snapToGrid="0" snapToObjects="1">
      <p:cViewPr varScale="1">
        <p:scale>
          <a:sx n="111" d="100"/>
          <a:sy n="111" d="100"/>
        </p:scale>
        <p:origin x="-161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26.05.2014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26.05.2014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3193470" y="150090"/>
            <a:ext cx="5615712" cy="845209"/>
            <a:chOff x="3193470" y="150090"/>
            <a:chExt cx="5615712" cy="845209"/>
          </a:xfrm>
        </p:grpSpPr>
        <p:sp>
          <p:nvSpPr>
            <p:cNvPr id="9" name="Rechteck 8"/>
            <p:cNvSpPr/>
            <p:nvPr userDrawn="1"/>
          </p:nvSpPr>
          <p:spPr>
            <a:xfrm>
              <a:off x="7031182" y="150090"/>
              <a:ext cx="1778000" cy="560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 userDrawn="1"/>
          </p:nvSpPr>
          <p:spPr>
            <a:xfrm>
              <a:off x="3193470" y="595189"/>
              <a:ext cx="5530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dirty="0" smtClean="0">
                  <a:solidFill>
                    <a:srgbClr val="333333"/>
                  </a:solidFill>
                  <a:latin typeface="Arial"/>
                  <a:cs typeface="Arial"/>
                </a:rPr>
                <a:t>GSI Helmholtzzentrum für Schwerionenforschung GmbH</a:t>
              </a:r>
            </a:p>
            <a:p>
              <a:pPr algn="r"/>
              <a:endParaRPr lang="de-DE" sz="1000" dirty="0">
                <a:solidFill>
                  <a:srgbClr val="333333"/>
                </a:solidFill>
                <a:latin typeface="Arial"/>
                <a:cs typeface="Arial"/>
              </a:endParaRPr>
            </a:p>
          </p:txBody>
        </p:sp>
        <p:pic>
          <p:nvPicPr>
            <p:cNvPr id="10" name="Bild 9" descr="GSI_Logo_rgb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965" y="178975"/>
              <a:ext cx="1349516" cy="449839"/>
            </a:xfrm>
            <a:prstGeom prst="rect">
              <a:avLst/>
            </a:prstGeom>
          </p:spPr>
        </p:pic>
      </p:grp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6242342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Foliennummernplatzhalter 4"/>
          <p:cNvSpPr txBox="1">
            <a:spLocks/>
          </p:cNvSpPr>
          <p:nvPr userDrawn="1"/>
        </p:nvSpPr>
        <p:spPr>
          <a:xfrm>
            <a:off x="839910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1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Datumsplatzhalter 4"/>
          <p:cNvSpPr txBox="1">
            <a:spLocks/>
          </p:cNvSpPr>
          <p:nvPr userDrawn="1"/>
        </p:nvSpPr>
        <p:spPr>
          <a:xfrm>
            <a:off x="7549271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26.05.14</a:t>
            </a:r>
            <a:endParaRPr lang="de-DE" dirty="0"/>
          </a:p>
        </p:txBody>
      </p:sp>
      <p:sp>
        <p:nvSpPr>
          <p:cNvPr id="10" name="Fußzeilenplatzhalter 7"/>
          <p:cNvSpPr txBox="1">
            <a:spLocks/>
          </p:cNvSpPr>
          <p:nvPr userDrawn="1"/>
        </p:nvSpPr>
        <p:spPr>
          <a:xfrm>
            <a:off x="4203399" y="6560611"/>
            <a:ext cx="334587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Wolfgang Vinzenz   11</a:t>
            </a:r>
            <a:r>
              <a:rPr lang="en-US" baseline="30000" dirty="0" smtClean="0"/>
              <a:t>th</a:t>
            </a:r>
            <a:r>
              <a:rPr lang="en-US" dirty="0" smtClean="0"/>
              <a:t> MAC Meeting May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399102" y="6552643"/>
            <a:ext cx="744898" cy="365125"/>
          </a:xfrm>
        </p:spPr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549271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26.05.14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334587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Wolfgang Vinzenz   11</a:t>
            </a:r>
            <a:r>
              <a:rPr lang="en-US" baseline="30000" dirty="0" smtClean="0"/>
              <a:t>th</a:t>
            </a:r>
            <a:r>
              <a:rPr lang="en-US" dirty="0" smtClean="0"/>
              <a:t> MAC Meeting May 2014l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20368"/>
            <a:ext cx="378083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59790"/>
            <a:ext cx="6242342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FAIR Proton Linac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Status and plans with France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435267" y="6620368"/>
            <a:ext cx="378083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5" name="Datumsplatzhalter 4"/>
          <p:cNvSpPr txBox="1">
            <a:spLocks/>
          </p:cNvSpPr>
          <p:nvPr/>
        </p:nvSpPr>
        <p:spPr>
          <a:xfrm>
            <a:off x="7549271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26.05.14</a:t>
            </a:r>
            <a:endParaRPr lang="de-DE" dirty="0"/>
          </a:p>
        </p:txBody>
      </p:sp>
      <p:sp>
        <p:nvSpPr>
          <p:cNvPr id="6" name="Fußzeilenplatzhalter 7"/>
          <p:cNvSpPr txBox="1">
            <a:spLocks/>
          </p:cNvSpPr>
          <p:nvPr/>
        </p:nvSpPr>
        <p:spPr>
          <a:xfrm>
            <a:off x="4203399" y="6560611"/>
            <a:ext cx="334587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Wolfgang Vinzenz   11</a:t>
            </a:r>
            <a:r>
              <a:rPr lang="en-US" baseline="30000" dirty="0" smtClean="0"/>
              <a:t>th</a:t>
            </a:r>
            <a:r>
              <a:rPr lang="en-US" dirty="0" smtClean="0"/>
              <a:t> MAC Meeting May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08962" y="224767"/>
            <a:ext cx="3086101" cy="58477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3200" dirty="0" smtClean="0">
                <a:latin typeface="Calibri" panose="020F0502020204030204" pitchFamily="34" charset="0"/>
              </a:rPr>
              <a:t>FAIR Proton Linac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20000" y="1260000"/>
            <a:ext cx="5213287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 and Prototype    Galvanic tasks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472" y="1721665"/>
            <a:ext cx="2750691" cy="288901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470471" y="4610683"/>
            <a:ext cx="27506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smtClean="0"/>
              <a:t>Results of the  latest copper plating trial at the CH dummy_1</a:t>
            </a:r>
          </a:p>
        </p:txBody>
      </p:sp>
      <p:sp>
        <p:nvSpPr>
          <p:cNvPr id="13" name="Rechteck 12"/>
          <p:cNvSpPr/>
          <p:nvPr/>
        </p:nvSpPr>
        <p:spPr>
          <a:xfrm>
            <a:off x="6300192" y="1721665"/>
            <a:ext cx="2651154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Temporarily  manpower shortage at the mechanical workshop and a general shortage at the galvanic shop leads to delays in urgent problem-solving</a:t>
            </a:r>
          </a:p>
        </p:txBody>
      </p:sp>
      <p:pic>
        <p:nvPicPr>
          <p:cNvPr id="3074" name="Picture 2" descr="D:\FAIR\MAC 2014\MAC May 2014\Vorlagen\IMG_48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29" y="1721665"/>
            <a:ext cx="3105389" cy="232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14"/>
          <p:cNvSpPr/>
          <p:nvPr/>
        </p:nvSpPr>
        <p:spPr>
          <a:xfrm>
            <a:off x="172229" y="4050707"/>
            <a:ext cx="31053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smtClean="0"/>
              <a:t>Results of the nickel </a:t>
            </a:r>
            <a:r>
              <a:rPr lang="en-US" sz="1200" dirty="0" smtClean="0"/>
              <a:t>plating at dummy_1</a:t>
            </a:r>
            <a:endParaRPr lang="en-US" sz="1200" dirty="0" smtClean="0"/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2649485" y="2026533"/>
            <a:ext cx="169078" cy="168250"/>
          </a:xfrm>
          <a:prstGeom prst="straightConnector1">
            <a:avLst/>
          </a:prstGeom>
          <a:ln w="12700"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1957365" y="1780290"/>
            <a:ext cx="692120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solidFill>
                  <a:schemeClr val="bg1"/>
                </a:solidFill>
              </a:rPr>
              <a:t>3 cm</a:t>
            </a:r>
          </a:p>
        </p:txBody>
      </p:sp>
      <p:sp>
        <p:nvSpPr>
          <p:cNvPr id="14" name="Rechteck 13"/>
          <p:cNvSpPr/>
          <p:nvPr/>
        </p:nvSpPr>
        <p:spPr>
          <a:xfrm>
            <a:off x="172228" y="5365763"/>
            <a:ext cx="8779117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Latest end of July the feasibility of the copper plating should be shown 	→  ♦ Milestone</a:t>
            </a:r>
          </a:p>
          <a:p>
            <a:r>
              <a:rPr lang="en-US" sz="1600" dirty="0" smtClean="0"/>
              <a:t>Details to the production of the entire cavities are expected in October	→  </a:t>
            </a:r>
            <a:r>
              <a:rPr lang="en-US" sz="1600" dirty="0"/>
              <a:t>♦ </a:t>
            </a:r>
            <a:r>
              <a:rPr lang="en-US" sz="1600" dirty="0" smtClean="0"/>
              <a:t>Milestone</a:t>
            </a:r>
          </a:p>
        </p:txBody>
      </p:sp>
    </p:spTree>
    <p:extLst>
      <p:ext uri="{BB962C8B-B14F-4D97-AF65-F5344CB8AC3E}">
        <p14:creationId xmlns:p14="http://schemas.microsoft.com/office/powerpoint/2010/main" val="3862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08962" y="224767"/>
            <a:ext cx="3086101" cy="58477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3200" dirty="0" smtClean="0">
                <a:latin typeface="Calibri" panose="020F0502020204030204" pitchFamily="34" charset="0"/>
              </a:rPr>
              <a:t>FAIR Proton Linac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20000" y="1260000"/>
            <a:ext cx="2392065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 and Prototype</a:t>
            </a:r>
          </a:p>
        </p:txBody>
      </p:sp>
      <p:pic>
        <p:nvPicPr>
          <p:cNvPr id="4098" name="Picture 2" descr="D:\FAIR\MAC 2014\MAC May 2014\Vorlagen\tas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1" b="6865"/>
          <a:stretch/>
        </p:blipFill>
        <p:spPr bwMode="auto">
          <a:xfrm>
            <a:off x="720000" y="3241491"/>
            <a:ext cx="6057613" cy="337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719999" y="1841595"/>
            <a:ext cx="5979904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CH cavities of this kind were not build so far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As far as known a ‘completely composed’ cavity was never copper plated from inside before.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Difficulties because </a:t>
            </a:r>
            <a:r>
              <a:rPr lang="en-US" sz="1600" dirty="0"/>
              <a:t>of </a:t>
            </a:r>
            <a:r>
              <a:rPr lang="en-US" sz="1600" dirty="0" smtClean="0"/>
              <a:t>turbulent flow of the electrolyte</a:t>
            </a:r>
          </a:p>
        </p:txBody>
      </p:sp>
      <p:grpSp>
        <p:nvGrpSpPr>
          <p:cNvPr id="18" name="Gruppieren 17"/>
          <p:cNvGrpSpPr/>
          <p:nvPr/>
        </p:nvGrpSpPr>
        <p:grpSpPr>
          <a:xfrm>
            <a:off x="4575849" y="5059781"/>
            <a:ext cx="4403527" cy="1491609"/>
            <a:chOff x="4575849" y="5059781"/>
            <a:chExt cx="4403527" cy="1491609"/>
          </a:xfrm>
        </p:grpSpPr>
        <p:sp>
          <p:nvSpPr>
            <p:cNvPr id="9" name="Rechteck 8"/>
            <p:cNvSpPr/>
            <p:nvPr/>
          </p:nvSpPr>
          <p:spPr>
            <a:xfrm>
              <a:off x="4575849" y="5474172"/>
              <a:ext cx="4403527" cy="10772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600" b="1" dirty="0" smtClean="0"/>
                <a:t>Shorter </a:t>
              </a:r>
              <a:r>
                <a:rPr lang="en-US" sz="1600" b="1" dirty="0" smtClean="0"/>
                <a:t>cavity sections </a:t>
              </a:r>
              <a:r>
                <a:rPr lang="en-US" sz="1600" dirty="0" smtClean="0"/>
                <a:t>could be possible,</a:t>
              </a:r>
            </a:p>
            <a:p>
              <a:r>
                <a:rPr lang="en-US" sz="1600" dirty="0" smtClean="0"/>
                <a:t>but </a:t>
              </a:r>
              <a:r>
                <a:rPr lang="en-US" sz="1600" dirty="0" smtClean="0"/>
                <a:t>complication due to the stem </a:t>
              </a:r>
              <a:r>
                <a:rPr lang="en-US" sz="1600" dirty="0" smtClean="0"/>
                <a:t>shape at</a:t>
              </a:r>
            </a:p>
            <a:p>
              <a:r>
                <a:rPr lang="en-US" sz="1600" dirty="0" smtClean="0"/>
                <a:t>each side of the section,</a:t>
              </a:r>
              <a:endParaRPr lang="en-US" sz="1600" dirty="0" smtClean="0"/>
            </a:p>
            <a:p>
              <a:r>
                <a:rPr lang="en-US" sz="1600" dirty="0" smtClean="0"/>
                <a:t>plus much </a:t>
              </a:r>
              <a:r>
                <a:rPr lang="en-US" sz="1600" dirty="0" smtClean="0"/>
                <a:t>more flanges and vacuum seals</a:t>
              </a:r>
            </a:p>
          </p:txBody>
        </p:sp>
        <p:sp>
          <p:nvSpPr>
            <p:cNvPr id="2" name="Textfeld 1"/>
            <p:cNvSpPr txBox="1"/>
            <p:nvPr/>
          </p:nvSpPr>
          <p:spPr>
            <a:xfrm>
              <a:off x="5253015" y="5059781"/>
              <a:ext cx="3211135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 smtClean="0"/>
                <a:t>One of the possible solutions:</a:t>
              </a: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7360649" y="2503315"/>
            <a:ext cx="1320725" cy="3373957"/>
            <a:chOff x="7360649" y="2503315"/>
            <a:chExt cx="1320725" cy="3373957"/>
          </a:xfrm>
        </p:grpSpPr>
        <p:pic>
          <p:nvPicPr>
            <p:cNvPr id="4" name="Picture 2" descr="D:\FAIR\FAIR pLINAC Collab_IAP\CH Strukturen\Bilder\Nov 2013\Bilder CH\IMG_394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140529" y="2723435"/>
              <a:ext cx="1760966" cy="132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Gewinkelte Verbindung 11"/>
            <p:cNvCxnSpPr>
              <a:endCxn id="4" idx="3"/>
            </p:cNvCxnSpPr>
            <p:nvPr/>
          </p:nvCxnSpPr>
          <p:spPr>
            <a:xfrm rot="16200000" flipV="1">
              <a:off x="7542239" y="4743055"/>
              <a:ext cx="1612991" cy="65544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835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08962" y="224767"/>
            <a:ext cx="3086101" cy="58477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3200" dirty="0" smtClean="0">
                <a:latin typeface="Calibri" panose="020F0502020204030204" pitchFamily="34" charset="0"/>
              </a:rPr>
              <a:t>FAIR Proton Linac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20000" y="1260000"/>
            <a:ext cx="7850226" cy="470898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Test bench  activities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THALES klystron arrived in March </a:t>
            </a:r>
            <a:r>
              <a:rPr lang="en-US" sz="1400" dirty="0" smtClean="0"/>
              <a:t>[Many thanks to the colleagues at CNRS/IN2P3</a:t>
            </a:r>
            <a:r>
              <a:rPr lang="en-US" dirty="0" smtClean="0"/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Test bench is prepared for the modulator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loan-contract with CERN for the modulator is signed by GSI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at the moment at TE/EPC (CERN) for check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briefing and training at CERN is planned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Cavity support frame is under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Cooling water supply and distribution inside the bunker</a:t>
            </a:r>
          </a:p>
          <a:p>
            <a:r>
              <a:rPr lang="en-US" dirty="0"/>
              <a:t> </a:t>
            </a:r>
            <a:r>
              <a:rPr lang="en-US" dirty="0" smtClean="0"/>
              <a:t>    is in preparation</a:t>
            </a:r>
          </a:p>
          <a:p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 Level measurement (bead-pull) is in preparation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Housing for the quadrupole-triplet (dummy) for the CH</a:t>
            </a:r>
          </a:p>
          <a:p>
            <a:r>
              <a:rPr lang="en-US" dirty="0"/>
              <a:t> </a:t>
            </a:r>
            <a:r>
              <a:rPr lang="en-US" dirty="0" smtClean="0"/>
              <a:t>    is currently being reworked and prepared at the GSI work shop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next steps: welding, testing and copper plating</a:t>
            </a:r>
          </a:p>
        </p:txBody>
      </p:sp>
    </p:spTree>
    <p:extLst>
      <p:ext uri="{BB962C8B-B14F-4D97-AF65-F5344CB8AC3E}">
        <p14:creationId xmlns:p14="http://schemas.microsoft.com/office/powerpoint/2010/main" val="373833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08962" y="224767"/>
            <a:ext cx="3086101" cy="58477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3200" dirty="0" smtClean="0">
                <a:latin typeface="Calibri" panose="020F0502020204030204" pitchFamily="34" charset="0"/>
              </a:rPr>
              <a:t>FAIR Proton Linac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6414448" y="1340768"/>
            <a:ext cx="2568860" cy="2118429"/>
            <a:chOff x="6034713" y="1340768"/>
            <a:chExt cx="2948595" cy="2118429"/>
          </a:xfrm>
        </p:grpSpPr>
        <p:grpSp>
          <p:nvGrpSpPr>
            <p:cNvPr id="6" name="Gruppieren 5"/>
            <p:cNvGrpSpPr/>
            <p:nvPr/>
          </p:nvGrpSpPr>
          <p:grpSpPr>
            <a:xfrm>
              <a:off x="6034713" y="1340768"/>
              <a:ext cx="2948595" cy="1872208"/>
              <a:chOff x="6377206" y="4507458"/>
              <a:chExt cx="2646040" cy="1507967"/>
            </a:xfrm>
          </p:grpSpPr>
          <p:pic>
            <p:nvPicPr>
              <p:cNvPr id="8" name="Image 12"/>
              <p:cNvPicPr/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1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7206" y="4507458"/>
                <a:ext cx="2646040" cy="1507967"/>
              </a:xfrm>
              <a:prstGeom prst="rect">
                <a:avLst/>
              </a:prstGeom>
            </p:spPr>
          </p:pic>
          <p:sp>
            <p:nvSpPr>
              <p:cNvPr id="9" name="Rechteck 8"/>
              <p:cNvSpPr/>
              <p:nvPr/>
            </p:nvSpPr>
            <p:spPr>
              <a:xfrm>
                <a:off x="7202660" y="4581128"/>
                <a:ext cx="178064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100" dirty="0" smtClean="0"/>
                  <a:t>250 µs@1% pulse</a:t>
                </a:r>
              </a:p>
              <a:p>
                <a:r>
                  <a:rPr lang="en-US" sz="1100" dirty="0" smtClean="0"/>
                  <a:t>P = 45kW    on dummy load</a:t>
                </a:r>
                <a:endParaRPr lang="en-US" sz="1100" dirty="0"/>
              </a:p>
            </p:txBody>
          </p:sp>
        </p:grpSp>
        <p:sp>
          <p:nvSpPr>
            <p:cNvPr id="7" name="Textfeld 6"/>
            <p:cNvSpPr txBox="1"/>
            <p:nvPr/>
          </p:nvSpPr>
          <p:spPr>
            <a:xfrm>
              <a:off x="7509010" y="3212976"/>
              <a:ext cx="12202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Graph by SIGMAPHI</a:t>
              </a:r>
              <a:endParaRPr lang="en-US" sz="1000" dirty="0"/>
            </a:p>
          </p:txBody>
        </p:sp>
      </p:grpSp>
      <p:cxnSp>
        <p:nvCxnSpPr>
          <p:cNvPr id="13" name="Gewinkelte Verbindung 12"/>
          <p:cNvCxnSpPr/>
          <p:nvPr/>
        </p:nvCxnSpPr>
        <p:spPr>
          <a:xfrm>
            <a:off x="5178751" y="2381416"/>
            <a:ext cx="1235697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719998" y="1260000"/>
            <a:ext cx="8041941" cy="4841697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FRANCE [CNRS-IN2P3]  RF power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First 45 kW solid-state amplifier tested at SIGMAPHI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result not sufficient, rework required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delivery of 3 amplifiers is expected in July 2014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Klystrons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order is placed at THALES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delivery of the last one in June 2017 (fits this minute to the schedule)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Modulators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600" dirty="0"/>
              <a:t>b</a:t>
            </a:r>
            <a:r>
              <a:rPr lang="en-US" sz="1600" dirty="0" smtClean="0"/>
              <a:t>ecause of administrational delay, the call for tender will restart in June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3 years for construction (fits to the schedule as well)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Circulators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600" dirty="0"/>
              <a:t>c</a:t>
            </a:r>
            <a:r>
              <a:rPr lang="en-US" sz="1600" dirty="0" smtClean="0"/>
              <a:t>all for tender will start soon (French statement)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Wave guides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600" dirty="0"/>
              <a:t>c</a:t>
            </a:r>
            <a:r>
              <a:rPr lang="en-US" sz="1600" dirty="0" smtClean="0"/>
              <a:t>all for tender takes place in 2015</a:t>
            </a:r>
          </a:p>
        </p:txBody>
      </p:sp>
    </p:spTree>
    <p:extLst>
      <p:ext uri="{BB962C8B-B14F-4D97-AF65-F5344CB8AC3E}">
        <p14:creationId xmlns:p14="http://schemas.microsoft.com/office/powerpoint/2010/main" val="289378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08962" y="224767"/>
            <a:ext cx="3086101" cy="58477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3200" dirty="0" smtClean="0">
                <a:latin typeface="Calibri" panose="020F0502020204030204" pitchFamily="34" charset="0"/>
              </a:rPr>
              <a:t>FAIR Proton Linac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20000" y="1260000"/>
            <a:ext cx="7475123" cy="32624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FRANCE [GANIL]  Power converters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11 power converters for steerers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27 power converters for quadruples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 power converters for dipoles	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 the moment we are: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endParaRPr lang="en-US" sz="800" dirty="0"/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600" dirty="0"/>
              <a:t>w</a:t>
            </a:r>
            <a:r>
              <a:rPr lang="en-US" sz="1600" dirty="0" smtClean="0"/>
              <a:t>aiting for information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contractual issues with Spiral2 / France / Germany / GSI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if all that is not clear until mid of 2015, call for tender by </a:t>
            </a:r>
            <a:r>
              <a:rPr lang="en-US" sz="1600" dirty="0" smtClean="0"/>
              <a:t>GSI is proposed</a:t>
            </a:r>
            <a:endParaRPr lang="en-US" sz="16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8660891" y="6291618"/>
            <a:ext cx="420308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100" dirty="0" smtClean="0"/>
              <a:t>800</a:t>
            </a:r>
          </a:p>
        </p:txBody>
      </p:sp>
    </p:spTree>
    <p:extLst>
      <p:ext uri="{BB962C8B-B14F-4D97-AF65-F5344CB8AC3E}">
        <p14:creationId xmlns:p14="http://schemas.microsoft.com/office/powerpoint/2010/main" val="37761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08962" y="224767"/>
            <a:ext cx="3086101" cy="58477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3200" dirty="0" smtClean="0">
                <a:latin typeface="Calibri" panose="020F0502020204030204" pitchFamily="34" charset="0"/>
              </a:rPr>
              <a:t>FAIR Proton Linac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20000" y="1260000"/>
            <a:ext cx="7548861" cy="504753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Final remarks (1)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status to the production of a 4-vane RFQ is not clear at the moment.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contract with CERN is </a:t>
            </a:r>
            <a:r>
              <a:rPr lang="en-US" sz="1600" dirty="0" smtClean="0"/>
              <a:t>currently prepared and waiting for a decision at the management level</a:t>
            </a:r>
            <a:endParaRPr lang="en-US" sz="1600" dirty="0" smtClean="0"/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recently CEA </a:t>
            </a:r>
            <a:r>
              <a:rPr lang="en-US" sz="1600" dirty="0" smtClean="0"/>
              <a:t>is interested in fabrication, alignment and 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Most crucial items are the CH cavities.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partial success with the nickel plating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for copper plating a procedural method is currently not available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more skilled personal and more time is needed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verification of the method started with TU Darmstadt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endParaRPr lang="en-US" sz="1600" dirty="0" smtClean="0"/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manufacturing </a:t>
            </a:r>
            <a:r>
              <a:rPr lang="en-US" sz="1600" dirty="0" smtClean="0"/>
              <a:t>under professional conditions is not </a:t>
            </a:r>
            <a:r>
              <a:rPr lang="en-US" sz="1600" dirty="0" smtClean="0"/>
              <a:t>proofed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information to the feasibility of the series production is</a:t>
            </a:r>
            <a:r>
              <a:rPr lang="en-US" sz="1600" dirty="0" smtClean="0"/>
              <a:t> expected </a:t>
            </a:r>
          </a:p>
          <a:p>
            <a:pPr lvl="1"/>
            <a:r>
              <a:rPr lang="en-US" sz="1600" dirty="0"/>
              <a:t> </a:t>
            </a:r>
            <a:r>
              <a:rPr lang="en-US" sz="1600" dirty="0" smtClean="0"/>
              <a:t>    </a:t>
            </a:r>
            <a:r>
              <a:rPr lang="en-US" sz="1600" dirty="0" smtClean="0"/>
              <a:t>off </a:t>
            </a:r>
            <a:r>
              <a:rPr lang="en-US" sz="1600" dirty="0" smtClean="0"/>
              <a:t>September by </a:t>
            </a:r>
            <a:r>
              <a:rPr lang="en-US" sz="1600" dirty="0" smtClean="0"/>
              <a:t>CENBG</a:t>
            </a:r>
          </a:p>
          <a:p>
            <a:pPr lvl="1"/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 fall back position should be available (Plan B) </a:t>
            </a:r>
          </a:p>
        </p:txBody>
      </p:sp>
    </p:spTree>
    <p:extLst>
      <p:ext uri="{BB962C8B-B14F-4D97-AF65-F5344CB8AC3E}">
        <p14:creationId xmlns:p14="http://schemas.microsoft.com/office/powerpoint/2010/main" val="252740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08962" y="224767"/>
            <a:ext cx="3086101" cy="58477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3200" dirty="0" smtClean="0">
                <a:latin typeface="Calibri" panose="020F0502020204030204" pitchFamily="34" charset="0"/>
              </a:rPr>
              <a:t>FAIR Proton Linac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20000" y="1260000"/>
            <a:ext cx="8164693" cy="37548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Final remarks (2)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Looking at other proton </a:t>
            </a:r>
            <a:r>
              <a:rPr lang="en-US" dirty="0" smtClean="0"/>
              <a:t>projects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some solutions </a:t>
            </a:r>
            <a:r>
              <a:rPr lang="en-US" sz="1600" dirty="0"/>
              <a:t>could be applicable for FAIR as </a:t>
            </a:r>
            <a:r>
              <a:rPr lang="en-US" sz="1600" dirty="0" smtClean="0"/>
              <a:t>well </a:t>
            </a:r>
            <a:r>
              <a:rPr lang="en-US" sz="1400" dirty="0" smtClean="0"/>
              <a:t>(e.g. J-PARC/CERN)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600" dirty="0"/>
              <a:t>physical boundary conditions have to be worked out </a:t>
            </a:r>
            <a:r>
              <a:rPr lang="en-US" sz="1600" dirty="0" smtClean="0"/>
              <a:t>clearly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financial</a:t>
            </a:r>
            <a:r>
              <a:rPr lang="en-US" sz="1600" dirty="0"/>
              <a:t>, </a:t>
            </a:r>
            <a:r>
              <a:rPr lang="en-US" sz="1600" dirty="0" smtClean="0"/>
              <a:t>scheduling and </a:t>
            </a:r>
            <a:r>
              <a:rPr lang="en-US" sz="1600" dirty="0"/>
              <a:t>staff </a:t>
            </a:r>
            <a:r>
              <a:rPr lang="en-US" sz="1600" dirty="0" smtClean="0"/>
              <a:t>resources </a:t>
            </a:r>
            <a:r>
              <a:rPr lang="en-US" sz="1600" dirty="0"/>
              <a:t>effects as </a:t>
            </a:r>
            <a:r>
              <a:rPr lang="en-US" sz="1600" dirty="0" smtClean="0"/>
              <a:t>well</a:t>
            </a:r>
            <a:endParaRPr lang="en-US" sz="1600" dirty="0"/>
          </a:p>
          <a:p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of the most important issues is the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My personal suggestion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lvl="1"/>
            <a:r>
              <a:rPr lang="en-US" sz="1600" b="1" i="1" dirty="0" smtClean="0"/>
              <a:t>To be prepared for Plan B we </a:t>
            </a:r>
            <a:r>
              <a:rPr lang="en-US" sz="1600" b="1" i="1" dirty="0"/>
              <a:t>should use the opportunity to redesign the </a:t>
            </a:r>
            <a:r>
              <a:rPr lang="en-US" sz="1600" b="1" i="1" dirty="0" smtClean="0"/>
              <a:t>building to </a:t>
            </a:r>
            <a:r>
              <a:rPr lang="en-US" sz="1600" b="1" i="1" dirty="0"/>
              <a:t>accommodate two different DTLs</a:t>
            </a:r>
            <a:r>
              <a:rPr lang="en-US" sz="1600" b="1" i="1" dirty="0" smtClean="0"/>
              <a:t>.</a:t>
            </a:r>
          </a:p>
          <a:p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draft version describing the major changes and influences is at hand.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43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t="19843" r="3721" b="16117"/>
          <a:stretch/>
        </p:blipFill>
        <p:spPr bwMode="auto">
          <a:xfrm>
            <a:off x="0" y="1834967"/>
            <a:ext cx="9144000" cy="419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Gerade Verbindung mit Pfeil 20"/>
          <p:cNvCxnSpPr/>
          <p:nvPr/>
        </p:nvCxnSpPr>
        <p:spPr>
          <a:xfrm flipH="1">
            <a:off x="3851920" y="6028832"/>
            <a:ext cx="3600400" cy="0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4932040" y="6033029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~27 m</a:t>
            </a:r>
            <a:endParaRPr lang="de-DE" dirty="0">
              <a:solidFill>
                <a:srgbClr val="0070C0"/>
              </a:solidFill>
            </a:endParaRPr>
          </a:p>
        </p:txBody>
      </p:sp>
      <p:cxnSp>
        <p:nvCxnSpPr>
          <p:cNvPr id="23" name="Gerade Verbindung mit Pfeil 22"/>
          <p:cNvCxnSpPr/>
          <p:nvPr/>
        </p:nvCxnSpPr>
        <p:spPr>
          <a:xfrm flipH="1">
            <a:off x="2267744" y="6028832"/>
            <a:ext cx="1584176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2699792" y="6028832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~11 m</a:t>
            </a:r>
            <a:endParaRPr lang="de-DE" dirty="0">
              <a:solidFill>
                <a:srgbClr val="0070C0"/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2267744" y="4473796"/>
            <a:ext cx="5184576" cy="1229185"/>
            <a:chOff x="2267744" y="4797152"/>
            <a:chExt cx="5184576" cy="1229185"/>
          </a:xfrm>
        </p:grpSpPr>
        <p:cxnSp>
          <p:nvCxnSpPr>
            <p:cNvPr id="26" name="Gewinkelte Verbindung 25"/>
            <p:cNvCxnSpPr/>
            <p:nvPr/>
          </p:nvCxnSpPr>
          <p:spPr>
            <a:xfrm>
              <a:off x="2267744" y="4802201"/>
              <a:ext cx="1512168" cy="1224136"/>
            </a:xfrm>
            <a:prstGeom prst="bentConnector3">
              <a:avLst>
                <a:gd name="adj1" fmla="val -297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uppieren 26"/>
            <p:cNvGrpSpPr/>
            <p:nvPr/>
          </p:nvGrpSpPr>
          <p:grpSpPr>
            <a:xfrm>
              <a:off x="2267744" y="4797152"/>
              <a:ext cx="5184576" cy="1229184"/>
              <a:chOff x="2267744" y="4797152"/>
              <a:chExt cx="5184576" cy="1229184"/>
            </a:xfrm>
          </p:grpSpPr>
          <p:cxnSp>
            <p:nvCxnSpPr>
              <p:cNvPr id="28" name="Gewinkelte Verbindung 27"/>
              <p:cNvCxnSpPr/>
              <p:nvPr/>
            </p:nvCxnSpPr>
            <p:spPr>
              <a:xfrm>
                <a:off x="2267744" y="4797152"/>
                <a:ext cx="5184576" cy="360040"/>
              </a:xfrm>
              <a:prstGeom prst="bentConnector3">
                <a:avLst>
                  <a:gd name="adj1" fmla="val 40934"/>
                </a:avLst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winkelte Verbindung 28"/>
              <p:cNvCxnSpPr/>
              <p:nvPr/>
            </p:nvCxnSpPr>
            <p:spPr>
              <a:xfrm rot="10800000" flipV="1">
                <a:off x="3779914" y="5661247"/>
                <a:ext cx="3672406" cy="365089"/>
              </a:xfrm>
              <a:prstGeom prst="bentConnector3">
                <a:avLst>
                  <a:gd name="adj1" fmla="val 100031"/>
                </a:avLst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uppieren 29"/>
          <p:cNvGrpSpPr/>
          <p:nvPr/>
        </p:nvGrpSpPr>
        <p:grpSpPr>
          <a:xfrm>
            <a:off x="1115616" y="4472885"/>
            <a:ext cx="1152128" cy="1922943"/>
            <a:chOff x="1115616" y="4797152"/>
            <a:chExt cx="1152128" cy="1922943"/>
          </a:xfrm>
        </p:grpSpPr>
        <p:cxnSp>
          <p:nvCxnSpPr>
            <p:cNvPr id="31" name="Gerade Verbindung mit Pfeil 30"/>
            <p:cNvCxnSpPr/>
            <p:nvPr/>
          </p:nvCxnSpPr>
          <p:spPr>
            <a:xfrm flipH="1">
              <a:off x="1115616" y="6352188"/>
              <a:ext cx="1152128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/>
            <p:cNvSpPr txBox="1"/>
            <p:nvPr/>
          </p:nvSpPr>
          <p:spPr>
            <a:xfrm>
              <a:off x="1305403" y="6350763"/>
              <a:ext cx="654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0070C0"/>
                  </a:solidFill>
                </a:rPr>
                <a:t>~8 m</a:t>
              </a:r>
              <a:endParaRPr lang="de-DE" dirty="0">
                <a:solidFill>
                  <a:srgbClr val="0070C0"/>
                </a:solidFill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1115616" y="4797152"/>
              <a:ext cx="1152128" cy="1229185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aphicFrame>
        <p:nvGraphicFramePr>
          <p:cNvPr id="34" name="Objek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465500"/>
              </p:ext>
            </p:extLst>
          </p:nvPr>
        </p:nvGraphicFramePr>
        <p:xfrm>
          <a:off x="3761927" y="5030980"/>
          <a:ext cx="3362325" cy="13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" name="AutoSketch Drawing" r:id="rId4" imgW="4852080" imgH="195840" progId="AutoSketch.Drawing.9">
                  <p:embed/>
                </p:oleObj>
              </mc:Choice>
              <mc:Fallback>
                <p:oleObj name="AutoSketch Drawing" r:id="rId4" imgW="4852080" imgH="195840" progId="AutoSketch.Drawing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1927" y="5030980"/>
                        <a:ext cx="3362325" cy="13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k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078863"/>
              </p:ext>
            </p:extLst>
          </p:nvPr>
        </p:nvGraphicFramePr>
        <p:xfrm>
          <a:off x="1234800" y="4828244"/>
          <a:ext cx="6037574" cy="600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" name="AutoSketch Drawing" r:id="rId6" imgW="5897880" imgH="585720" progId="AutoSketch.Drawing.9">
                  <p:embed/>
                </p:oleObj>
              </mc:Choice>
              <mc:Fallback>
                <p:oleObj name="AutoSketch Drawing" r:id="rId6" imgW="5897880" imgH="585720" progId="AutoSketch.Drawing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800" y="4828244"/>
                        <a:ext cx="6037574" cy="6005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uppieren 35"/>
          <p:cNvGrpSpPr/>
          <p:nvPr/>
        </p:nvGrpSpPr>
        <p:grpSpPr>
          <a:xfrm>
            <a:off x="3059832" y="2529580"/>
            <a:ext cx="1424589" cy="485383"/>
            <a:chOff x="3059832" y="2852936"/>
            <a:chExt cx="1424589" cy="485383"/>
          </a:xfrm>
        </p:grpSpPr>
        <p:sp>
          <p:nvSpPr>
            <p:cNvPr id="37" name="Rechteck 36"/>
            <p:cNvSpPr/>
            <p:nvPr/>
          </p:nvSpPr>
          <p:spPr>
            <a:xfrm>
              <a:off x="3059832" y="2852936"/>
              <a:ext cx="539842" cy="47779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3944579" y="2860522"/>
              <a:ext cx="539842" cy="47779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9" name="Rechteck 38"/>
          <p:cNvSpPr/>
          <p:nvPr/>
        </p:nvSpPr>
        <p:spPr>
          <a:xfrm>
            <a:off x="4846567" y="2537166"/>
            <a:ext cx="539842" cy="47779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5721407" y="2529580"/>
            <a:ext cx="539842" cy="47779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4449362" y="3679131"/>
            <a:ext cx="539842" cy="47779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5343074" y="3679131"/>
            <a:ext cx="539842" cy="47779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/>
          <p:cNvSpPr/>
          <p:nvPr/>
        </p:nvSpPr>
        <p:spPr>
          <a:xfrm>
            <a:off x="6236785" y="3683269"/>
            <a:ext cx="539842" cy="47779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4" name="Gruppieren 43"/>
          <p:cNvGrpSpPr/>
          <p:nvPr/>
        </p:nvGrpSpPr>
        <p:grpSpPr>
          <a:xfrm>
            <a:off x="1640850" y="2280455"/>
            <a:ext cx="5523438" cy="2291519"/>
            <a:chOff x="1640850" y="2603811"/>
            <a:chExt cx="5523438" cy="2291519"/>
          </a:xfrm>
        </p:grpSpPr>
        <p:cxnSp>
          <p:nvCxnSpPr>
            <p:cNvPr id="45" name="Gewinkelte Verbindung 44"/>
            <p:cNvCxnSpPr/>
            <p:nvPr/>
          </p:nvCxnSpPr>
          <p:spPr>
            <a:xfrm rot="16200000" flipH="1">
              <a:off x="1253671" y="2990991"/>
              <a:ext cx="1545268" cy="770909"/>
            </a:xfrm>
            <a:prstGeom prst="bentConnector3">
              <a:avLst>
                <a:gd name="adj1" fmla="val 56158"/>
              </a:avLst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/>
          </p:nvCxnSpPr>
          <p:spPr>
            <a:xfrm>
              <a:off x="1640851" y="2603812"/>
              <a:ext cx="487413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/>
          </p:nvCxnSpPr>
          <p:spPr>
            <a:xfrm>
              <a:off x="2384922" y="4146431"/>
              <a:ext cx="2064440" cy="2649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/>
          </p:nvCxnSpPr>
          <p:spPr>
            <a:xfrm>
              <a:off x="4424737" y="4895329"/>
              <a:ext cx="2739551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>
            <a:xfrm flipH="1" flipV="1">
              <a:off x="6514981" y="2603811"/>
              <a:ext cx="649307" cy="2291519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/>
          </p:nvCxnSpPr>
          <p:spPr>
            <a:xfrm flipH="1" flipV="1">
              <a:off x="4439598" y="4149969"/>
              <a:ext cx="9764" cy="745361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hteck 50"/>
          <p:cNvSpPr/>
          <p:nvPr/>
        </p:nvSpPr>
        <p:spPr>
          <a:xfrm>
            <a:off x="2841078" y="2400370"/>
            <a:ext cx="1152128" cy="1229185"/>
          </a:xfrm>
          <a:prstGeom prst="rect">
            <a:avLst/>
          </a:prstGeom>
          <a:pattFill prst="wdUpDiag">
            <a:fgClr>
              <a:srgbClr val="FFFF00"/>
            </a:fgClr>
            <a:bgClr>
              <a:schemeClr val="bg1"/>
            </a:bgClr>
          </a:patt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extfeld 51"/>
          <p:cNvSpPr txBox="1"/>
          <p:nvPr/>
        </p:nvSpPr>
        <p:spPr>
          <a:xfrm>
            <a:off x="720000" y="1260000"/>
            <a:ext cx="2512226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Final remarks (3)</a:t>
            </a:r>
            <a:endParaRPr lang="en-US" sz="2400" dirty="0"/>
          </a:p>
        </p:txBody>
      </p:sp>
      <p:sp>
        <p:nvSpPr>
          <p:cNvPr id="53" name="Textfeld 52"/>
          <p:cNvSpPr txBox="1"/>
          <p:nvPr/>
        </p:nvSpPr>
        <p:spPr>
          <a:xfrm>
            <a:off x="4680000" y="1332000"/>
            <a:ext cx="1377300" cy="369332"/>
          </a:xfrm>
          <a:prstGeom prst="rect">
            <a:avLst/>
          </a:prstGeom>
          <a:solidFill>
            <a:srgbClr val="FF0000"/>
          </a:solidFill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CH solution</a:t>
            </a:r>
            <a:endParaRPr lang="en-US" dirty="0"/>
          </a:p>
        </p:txBody>
      </p:sp>
      <p:sp>
        <p:nvSpPr>
          <p:cNvPr id="54" name="Textfeld 53"/>
          <p:cNvSpPr txBox="1"/>
          <p:nvPr/>
        </p:nvSpPr>
        <p:spPr>
          <a:xfrm>
            <a:off x="308962" y="224767"/>
            <a:ext cx="3086101" cy="58477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3200" dirty="0" smtClean="0">
                <a:latin typeface="Calibri" panose="020F0502020204030204" pitchFamily="34" charset="0"/>
              </a:rPr>
              <a:t>FAIR Proton Linac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6261249" y="1352333"/>
            <a:ext cx="1813317" cy="369332"/>
          </a:xfrm>
          <a:prstGeom prst="rect">
            <a:avLst/>
          </a:prstGeom>
          <a:solidFill>
            <a:srgbClr val="00B050"/>
          </a:solidFill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Alvarez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2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51" grpId="0" animBg="1"/>
      <p:bldP spid="53" grpId="0" animBg="1"/>
      <p:bldP spid="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08962" y="224767"/>
            <a:ext cx="3086101" cy="58477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3200" dirty="0" smtClean="0">
                <a:latin typeface="Calibri" panose="020F0502020204030204" pitchFamily="34" charset="0"/>
              </a:rPr>
              <a:t>FAIR Proton Linac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20000" y="1260000"/>
            <a:ext cx="1638590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Next steps</a:t>
            </a:r>
            <a:endParaRPr lang="en-US" sz="2400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035831"/>
              </p:ext>
            </p:extLst>
          </p:nvPr>
        </p:nvGraphicFramePr>
        <p:xfrm>
          <a:off x="1211263" y="2690813"/>
          <a:ext cx="6611937" cy="208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Arbeitsblatt" r:id="rId3" imgW="4267290" imgH="1342980" progId="Excel.Sheet.12">
                  <p:embed/>
                </p:oleObj>
              </mc:Choice>
              <mc:Fallback>
                <p:oleObj name="Arbeitsblatt" r:id="rId3" imgW="4267290" imgH="13429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1263" y="2690813"/>
                        <a:ext cx="6611937" cy="208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5588826" y="4157117"/>
            <a:ext cx="1362319" cy="307777"/>
          </a:xfrm>
          <a:prstGeom prst="rect">
            <a:avLst/>
          </a:prstGeom>
        </p:spPr>
        <p:txBody>
          <a:bodyPr vert="horz" wrap="square" lIns="36000" tIns="45720" rIns="36000" bIns="45720" rtlCol="0" anchor="t">
            <a:spAutoFit/>
          </a:bodyPr>
          <a:lstStyle/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incl. all aspects</a:t>
            </a:r>
          </a:p>
        </p:txBody>
      </p:sp>
      <p:sp>
        <p:nvSpPr>
          <p:cNvPr id="8" name="Rechteckige Legende 7"/>
          <p:cNvSpPr/>
          <p:nvPr/>
        </p:nvSpPr>
        <p:spPr>
          <a:xfrm>
            <a:off x="6213579" y="1939483"/>
            <a:ext cx="1763641" cy="612648"/>
          </a:xfrm>
          <a:prstGeom prst="wedgeRectCallout">
            <a:avLst>
              <a:gd name="adj1" fmla="val -21480"/>
              <a:gd name="adj2" fmla="val 223433"/>
            </a:avLst>
          </a:prstGeom>
          <a:solidFill>
            <a:schemeClr val="bg2">
              <a:lumMod val="90000"/>
            </a:schemeClr>
          </a:solidFill>
          <a:ln w="127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Expert meeting</a:t>
            </a:r>
            <a:endParaRPr lang="en-US" dirty="0"/>
          </a:p>
        </p:txBody>
      </p:sp>
      <p:sp>
        <p:nvSpPr>
          <p:cNvPr id="10" name="Rechteckige Legende 9"/>
          <p:cNvSpPr/>
          <p:nvPr/>
        </p:nvSpPr>
        <p:spPr>
          <a:xfrm>
            <a:off x="6213579" y="4993499"/>
            <a:ext cx="668875" cy="612648"/>
          </a:xfrm>
          <a:prstGeom prst="wedgeRectCallout">
            <a:avLst>
              <a:gd name="adj1" fmla="val 160086"/>
              <a:gd name="adj2" fmla="val -142447"/>
            </a:avLst>
          </a:prstGeom>
          <a:solidFill>
            <a:schemeClr val="bg2">
              <a:lumMod val="90000"/>
            </a:schemeClr>
          </a:solidFill>
          <a:ln w="127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GSI</a:t>
            </a:r>
            <a:endParaRPr lang="en-US" dirty="0"/>
          </a:p>
        </p:txBody>
      </p:sp>
      <p:sp>
        <p:nvSpPr>
          <p:cNvPr id="11" name="Rechteckige Legende 10"/>
          <p:cNvSpPr/>
          <p:nvPr/>
        </p:nvSpPr>
        <p:spPr>
          <a:xfrm>
            <a:off x="4454742" y="4993499"/>
            <a:ext cx="624203" cy="612648"/>
          </a:xfrm>
          <a:prstGeom prst="wedgeRectCallout">
            <a:avLst>
              <a:gd name="adj1" fmla="val 167538"/>
              <a:gd name="adj2" fmla="val -115215"/>
            </a:avLst>
          </a:prstGeom>
          <a:solidFill>
            <a:schemeClr val="bg2">
              <a:lumMod val="90000"/>
            </a:schemeClr>
          </a:solidFill>
          <a:ln w="127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GSI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3841122" y="3635943"/>
            <a:ext cx="1349690" cy="21544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lang="en-US" sz="1400" dirty="0" smtClean="0"/>
              <a:t>expert meeting !</a:t>
            </a:r>
          </a:p>
        </p:txBody>
      </p:sp>
    </p:spTree>
    <p:extLst>
      <p:ext uri="{BB962C8B-B14F-4D97-AF65-F5344CB8AC3E}">
        <p14:creationId xmlns:p14="http://schemas.microsoft.com/office/powerpoint/2010/main" val="84666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08962" y="224767"/>
            <a:ext cx="3086101" cy="58477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3200" dirty="0" smtClean="0">
                <a:latin typeface="Calibri" panose="020F0502020204030204" pitchFamily="34" charset="0"/>
              </a:rPr>
              <a:t>FAIR Proton Linac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20000" y="1260000"/>
            <a:ext cx="1810111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Last remark</a:t>
            </a:r>
            <a:endParaRPr lang="en-US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715856" y="1943457"/>
            <a:ext cx="7888591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/>
              <a:t>I am highly pleased with the work of my work package leaders, they are very committed and doing an </a:t>
            </a:r>
            <a:r>
              <a:rPr lang="en-US" dirty="0" smtClean="0"/>
              <a:t>excellent job. Same is valid for the French colleagues and the friends at CERN. Thanks to all.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1091325" y="5020090"/>
            <a:ext cx="6771405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Thank you for listening and for your comments...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572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44919" y="1700808"/>
            <a:ext cx="7035131" cy="33239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914400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Status  GSI</a:t>
            </a:r>
          </a:p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RFQ progress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CH and Prototype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Test bench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Status France</a:t>
            </a:r>
          </a:p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CEA  -  Source, Magnets, Power converters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CNRS / IN2P3  -  Klystron, modulators + accessory, CH cavities, Buncher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GANIL  -  Power converters</a:t>
            </a:r>
          </a:p>
        </p:txBody>
      </p:sp>
      <p:pic>
        <p:nvPicPr>
          <p:cNvPr id="3" name="Image 22" descr="logo_CE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919" y="5157192"/>
            <a:ext cx="6821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23" descr="logo_ganil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2484" y="5251275"/>
            <a:ext cx="1191586" cy="38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cenbg.in2p3.fr/JPES2010/IMG/logoCNRSIN2P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206457"/>
            <a:ext cx="859561" cy="47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847" y="5232346"/>
            <a:ext cx="1248015" cy="42575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39788" y="5949280"/>
            <a:ext cx="1574470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...final remarks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08962" y="224767"/>
            <a:ext cx="3086101" cy="58477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3200" dirty="0" smtClean="0">
                <a:latin typeface="Calibri" panose="020F0502020204030204" pitchFamily="34" charset="0"/>
              </a:rPr>
              <a:t>FAIR Proton Linac</a:t>
            </a:r>
          </a:p>
        </p:txBody>
      </p:sp>
    </p:spTree>
    <p:extLst>
      <p:ext uri="{BB962C8B-B14F-4D97-AF65-F5344CB8AC3E}">
        <p14:creationId xmlns:p14="http://schemas.microsoft.com/office/powerpoint/2010/main" val="8046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08962" y="224767"/>
            <a:ext cx="3086101" cy="58477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3200" dirty="0" smtClean="0">
                <a:latin typeface="Calibri" panose="020F0502020204030204" pitchFamily="34" charset="0"/>
              </a:rPr>
              <a:t>FAIR Proton Linac</a:t>
            </a:r>
          </a:p>
        </p:txBody>
      </p:sp>
      <p:grpSp>
        <p:nvGrpSpPr>
          <p:cNvPr id="75" name="Gruppieren 74"/>
          <p:cNvGrpSpPr/>
          <p:nvPr/>
        </p:nvGrpSpPr>
        <p:grpSpPr>
          <a:xfrm>
            <a:off x="556592" y="4614294"/>
            <a:ext cx="683420" cy="540059"/>
            <a:chOff x="556592" y="4309945"/>
            <a:chExt cx="683420" cy="540059"/>
          </a:xfrm>
        </p:grpSpPr>
        <p:sp>
          <p:nvSpPr>
            <p:cNvPr id="76" name="Rechteckige Legende 75"/>
            <p:cNvSpPr/>
            <p:nvPr/>
          </p:nvSpPr>
          <p:spPr>
            <a:xfrm rot="10800000">
              <a:off x="556592" y="4309945"/>
              <a:ext cx="683420" cy="540059"/>
            </a:xfrm>
            <a:prstGeom prst="wedgeRectCallout">
              <a:avLst>
                <a:gd name="adj1" fmla="val -68676"/>
                <a:gd name="adj2" fmla="val 125347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591444" y="4405010"/>
              <a:ext cx="5474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CEA</a:t>
              </a:r>
              <a:endParaRPr lang="en-US" sz="1600" b="1" dirty="0"/>
            </a:p>
          </p:txBody>
        </p:sp>
      </p:grpSp>
      <p:cxnSp>
        <p:nvCxnSpPr>
          <p:cNvPr id="81" name="Gerade Verbindung mit Pfeil 80"/>
          <p:cNvCxnSpPr>
            <a:stCxn id="78" idx="2"/>
          </p:cNvCxnSpPr>
          <p:nvPr/>
        </p:nvCxnSpPr>
        <p:spPr>
          <a:xfrm flipH="1">
            <a:off x="5432484" y="3275011"/>
            <a:ext cx="1" cy="1262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uppieren 91"/>
          <p:cNvGrpSpPr/>
          <p:nvPr/>
        </p:nvGrpSpPr>
        <p:grpSpPr>
          <a:xfrm>
            <a:off x="2839010" y="4614294"/>
            <a:ext cx="1287057" cy="687062"/>
            <a:chOff x="2839010" y="4309945"/>
            <a:chExt cx="1287057" cy="687062"/>
          </a:xfrm>
        </p:grpSpPr>
        <p:sp>
          <p:nvSpPr>
            <p:cNvPr id="93" name="Rechteckige Legende 92"/>
            <p:cNvSpPr/>
            <p:nvPr/>
          </p:nvSpPr>
          <p:spPr>
            <a:xfrm rot="10800000">
              <a:off x="2839010" y="4309945"/>
              <a:ext cx="1287057" cy="687062"/>
            </a:xfrm>
            <a:prstGeom prst="wedgeRectCallout">
              <a:avLst>
                <a:gd name="adj1" fmla="val -46229"/>
                <a:gd name="adj2" fmla="val 111022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Textfeld 93"/>
            <p:cNvSpPr txBox="1"/>
            <p:nvPr/>
          </p:nvSpPr>
          <p:spPr>
            <a:xfrm>
              <a:off x="2862755" y="4356815"/>
              <a:ext cx="12078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CNRS/IN2P3</a:t>
              </a:r>
            </a:p>
            <a:p>
              <a:pPr algn="ctr"/>
              <a:r>
                <a:rPr lang="en-US" sz="1600" dirty="0" smtClean="0"/>
                <a:t>CENBG</a:t>
              </a:r>
              <a:endParaRPr lang="en-US" sz="1600" dirty="0"/>
            </a:p>
          </p:txBody>
        </p:sp>
      </p:grpSp>
      <p:grpSp>
        <p:nvGrpSpPr>
          <p:cNvPr id="99" name="Gruppieren 98"/>
          <p:cNvGrpSpPr/>
          <p:nvPr/>
        </p:nvGrpSpPr>
        <p:grpSpPr>
          <a:xfrm>
            <a:off x="5167107" y="4615829"/>
            <a:ext cx="683420" cy="540059"/>
            <a:chOff x="556592" y="4309945"/>
            <a:chExt cx="683420" cy="540059"/>
          </a:xfrm>
        </p:grpSpPr>
        <p:sp>
          <p:nvSpPr>
            <p:cNvPr id="100" name="Rechteckige Legende 99"/>
            <p:cNvSpPr/>
            <p:nvPr/>
          </p:nvSpPr>
          <p:spPr>
            <a:xfrm rot="10800000">
              <a:off x="556592" y="4309945"/>
              <a:ext cx="683420" cy="540059"/>
            </a:xfrm>
            <a:prstGeom prst="wedgeRectCallout">
              <a:avLst>
                <a:gd name="adj1" fmla="val -68676"/>
                <a:gd name="adj2" fmla="val 125347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Textfeld 100"/>
            <p:cNvSpPr txBox="1"/>
            <p:nvPr/>
          </p:nvSpPr>
          <p:spPr>
            <a:xfrm>
              <a:off x="569810" y="4422660"/>
              <a:ext cx="5474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CEA</a:t>
              </a:r>
              <a:endParaRPr lang="en-US" sz="1600" b="1" dirty="0"/>
            </a:p>
          </p:txBody>
        </p:sp>
      </p:grpSp>
      <p:grpSp>
        <p:nvGrpSpPr>
          <p:cNvPr id="102" name="Gruppieren 101"/>
          <p:cNvGrpSpPr/>
          <p:nvPr/>
        </p:nvGrpSpPr>
        <p:grpSpPr>
          <a:xfrm>
            <a:off x="7260114" y="4540540"/>
            <a:ext cx="1287057" cy="687062"/>
            <a:chOff x="7260114" y="4236191"/>
            <a:chExt cx="1287057" cy="687062"/>
          </a:xfrm>
        </p:grpSpPr>
        <p:sp>
          <p:nvSpPr>
            <p:cNvPr id="103" name="Rechteckige Legende 102"/>
            <p:cNvSpPr/>
            <p:nvPr/>
          </p:nvSpPr>
          <p:spPr>
            <a:xfrm rot="10800000">
              <a:off x="7260114" y="4236191"/>
              <a:ext cx="1287057" cy="687062"/>
            </a:xfrm>
            <a:prstGeom prst="wedgeRectCallout">
              <a:avLst>
                <a:gd name="adj1" fmla="val 46346"/>
                <a:gd name="adj2" fmla="val 96907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Textfeld 103"/>
            <p:cNvSpPr txBox="1"/>
            <p:nvPr/>
          </p:nvSpPr>
          <p:spPr>
            <a:xfrm>
              <a:off x="7299694" y="4301084"/>
              <a:ext cx="12078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CNRS/IN2P3</a:t>
              </a:r>
            </a:p>
            <a:p>
              <a:pPr algn="ctr"/>
              <a:r>
                <a:rPr lang="en-US" sz="1600" dirty="0" smtClean="0"/>
                <a:t>CENBG</a:t>
              </a:r>
              <a:endParaRPr lang="en-US" sz="1600" dirty="0"/>
            </a:p>
          </p:txBody>
        </p:sp>
      </p:grpSp>
      <p:grpSp>
        <p:nvGrpSpPr>
          <p:cNvPr id="143" name="Gruppieren 142"/>
          <p:cNvGrpSpPr/>
          <p:nvPr/>
        </p:nvGrpSpPr>
        <p:grpSpPr>
          <a:xfrm>
            <a:off x="-19410" y="2751209"/>
            <a:ext cx="9107488" cy="1355582"/>
            <a:chOff x="0" y="2564903"/>
            <a:chExt cx="9107488" cy="1355582"/>
          </a:xfrm>
        </p:grpSpPr>
        <p:pic>
          <p:nvPicPr>
            <p:cNvPr id="71" name="Picture 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14129"/>
            <a:stretch/>
          </p:blipFill>
          <p:spPr bwMode="auto">
            <a:xfrm>
              <a:off x="0" y="2564903"/>
              <a:ext cx="9107488" cy="130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Textfeld 71"/>
            <p:cNvSpPr txBox="1"/>
            <p:nvPr/>
          </p:nvSpPr>
          <p:spPr>
            <a:xfrm>
              <a:off x="612000" y="3612708"/>
              <a:ext cx="1436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Source and LEBT</a:t>
              </a:r>
              <a:endParaRPr lang="en-US" sz="1400" b="1" dirty="0"/>
            </a:p>
          </p:txBody>
        </p:sp>
        <p:sp>
          <p:nvSpPr>
            <p:cNvPr id="73" name="Textfeld 72"/>
            <p:cNvSpPr txBox="1"/>
            <p:nvPr/>
          </p:nvSpPr>
          <p:spPr>
            <a:xfrm>
              <a:off x="3312000" y="3612708"/>
              <a:ext cx="17543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 coupled CH Cavities</a:t>
              </a:r>
              <a:endParaRPr lang="en-US" sz="1400" b="1" dirty="0"/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6896566" y="3610599"/>
              <a:ext cx="1130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 CH Cavities</a:t>
              </a:r>
              <a:endParaRPr lang="en-US" sz="1400" b="1" dirty="0"/>
            </a:p>
          </p:txBody>
        </p:sp>
        <p:sp>
          <p:nvSpPr>
            <p:cNvPr id="78" name="Textfeld 77"/>
            <p:cNvSpPr txBox="1"/>
            <p:nvPr/>
          </p:nvSpPr>
          <p:spPr>
            <a:xfrm>
              <a:off x="5054991" y="2780928"/>
              <a:ext cx="7938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Buncher</a:t>
              </a:r>
              <a:endParaRPr lang="en-US" sz="1400" b="1" dirty="0"/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2123728" y="2780928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RFQ</a:t>
              </a:r>
              <a:endParaRPr lang="en-US" sz="1400" b="1" dirty="0"/>
            </a:p>
          </p:txBody>
        </p:sp>
        <p:cxnSp>
          <p:nvCxnSpPr>
            <p:cNvPr id="80" name="Gerade Verbindung mit Pfeil 79"/>
            <p:cNvCxnSpPr>
              <a:stCxn id="78" idx="1"/>
            </p:cNvCxnSpPr>
            <p:nvPr/>
          </p:nvCxnSpPr>
          <p:spPr>
            <a:xfrm flipH="1">
              <a:off x="2987824" y="2934817"/>
              <a:ext cx="2067167" cy="2801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feld 90"/>
            <p:cNvSpPr txBox="1"/>
            <p:nvPr/>
          </p:nvSpPr>
          <p:spPr>
            <a:xfrm>
              <a:off x="7721322" y="2767123"/>
              <a:ext cx="824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Magnets</a:t>
              </a:r>
              <a:endParaRPr lang="en-US" sz="1400" b="1" dirty="0"/>
            </a:p>
          </p:txBody>
        </p:sp>
        <p:sp>
          <p:nvSpPr>
            <p:cNvPr id="95" name="Textfeld 94"/>
            <p:cNvSpPr txBox="1"/>
            <p:nvPr/>
          </p:nvSpPr>
          <p:spPr>
            <a:xfrm>
              <a:off x="5364088" y="3612708"/>
              <a:ext cx="1400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Beam Diagnostic</a:t>
              </a:r>
              <a:endParaRPr lang="en-US" sz="1400" b="1" dirty="0"/>
            </a:p>
          </p:txBody>
        </p:sp>
        <p:cxnSp>
          <p:nvCxnSpPr>
            <p:cNvPr id="96" name="Gerade Verbindung mit Pfeil 95"/>
            <p:cNvCxnSpPr>
              <a:stCxn id="95" idx="1"/>
            </p:cNvCxnSpPr>
            <p:nvPr/>
          </p:nvCxnSpPr>
          <p:spPr>
            <a:xfrm flipH="1" flipV="1">
              <a:off x="4644008" y="3501008"/>
              <a:ext cx="720080" cy="2655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mit Pfeil 96"/>
            <p:cNvCxnSpPr/>
            <p:nvPr/>
          </p:nvCxnSpPr>
          <p:spPr>
            <a:xfrm flipV="1">
              <a:off x="6372200" y="3429000"/>
              <a:ext cx="72008" cy="20480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mit Pfeil 97"/>
            <p:cNvCxnSpPr/>
            <p:nvPr/>
          </p:nvCxnSpPr>
          <p:spPr>
            <a:xfrm flipH="1" flipV="1">
              <a:off x="5670094" y="3356992"/>
              <a:ext cx="54034" cy="2557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feld 104"/>
            <p:cNvSpPr txBox="1"/>
            <p:nvPr/>
          </p:nvSpPr>
          <p:spPr>
            <a:xfrm>
              <a:off x="6082432" y="2766264"/>
              <a:ext cx="14336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Internal Magnets</a:t>
              </a:r>
              <a:endParaRPr lang="en-US" sz="1400" b="1" dirty="0"/>
            </a:p>
          </p:txBody>
        </p:sp>
        <p:cxnSp>
          <p:nvCxnSpPr>
            <p:cNvPr id="106" name="Gerade Verbindung mit Pfeil 105"/>
            <p:cNvCxnSpPr>
              <a:stCxn id="105" idx="2"/>
            </p:cNvCxnSpPr>
            <p:nvPr/>
          </p:nvCxnSpPr>
          <p:spPr>
            <a:xfrm flipH="1">
              <a:off x="6516216" y="3074041"/>
              <a:ext cx="283047" cy="2109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mit Pfeil 106"/>
            <p:cNvCxnSpPr/>
            <p:nvPr/>
          </p:nvCxnSpPr>
          <p:spPr>
            <a:xfrm>
              <a:off x="6799263" y="3088705"/>
              <a:ext cx="460851" cy="1962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uppieren 107"/>
          <p:cNvGrpSpPr/>
          <p:nvPr/>
        </p:nvGrpSpPr>
        <p:grpSpPr>
          <a:xfrm>
            <a:off x="6392675" y="1810143"/>
            <a:ext cx="637999" cy="540059"/>
            <a:chOff x="1782521" y="1574793"/>
            <a:chExt cx="637999" cy="540059"/>
          </a:xfrm>
        </p:grpSpPr>
        <p:sp>
          <p:nvSpPr>
            <p:cNvPr id="109" name="Rechteckige Legende 108"/>
            <p:cNvSpPr/>
            <p:nvPr/>
          </p:nvSpPr>
          <p:spPr>
            <a:xfrm>
              <a:off x="1782521" y="1574793"/>
              <a:ext cx="637999" cy="540059"/>
            </a:xfrm>
            <a:prstGeom prst="wedgeRectCallout">
              <a:avLst>
                <a:gd name="adj1" fmla="val 26157"/>
                <a:gd name="adj2" fmla="val 151001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Textfeld 109"/>
            <p:cNvSpPr txBox="1"/>
            <p:nvPr/>
          </p:nvSpPr>
          <p:spPr>
            <a:xfrm>
              <a:off x="1871329" y="1674345"/>
              <a:ext cx="4603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GSI</a:t>
              </a:r>
              <a:endParaRPr lang="en-US" sz="1600" dirty="0"/>
            </a:p>
          </p:txBody>
        </p:sp>
      </p:grpSp>
      <p:grpSp>
        <p:nvGrpSpPr>
          <p:cNvPr id="111" name="Gruppieren 110"/>
          <p:cNvGrpSpPr/>
          <p:nvPr/>
        </p:nvGrpSpPr>
        <p:grpSpPr>
          <a:xfrm>
            <a:off x="4304116" y="5657211"/>
            <a:ext cx="2970747" cy="817608"/>
            <a:chOff x="4289367" y="5356567"/>
            <a:chExt cx="2532343" cy="817608"/>
          </a:xfrm>
        </p:grpSpPr>
        <p:sp>
          <p:nvSpPr>
            <p:cNvPr id="112" name="Rechteckige Legende 111"/>
            <p:cNvSpPr/>
            <p:nvPr/>
          </p:nvSpPr>
          <p:spPr>
            <a:xfrm rot="10800000">
              <a:off x="4304344" y="5356567"/>
              <a:ext cx="2517366" cy="817608"/>
            </a:xfrm>
            <a:prstGeom prst="wedgeRectCallout">
              <a:avLst>
                <a:gd name="adj1" fmla="val 56170"/>
                <a:gd name="adj2" fmla="val 91936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Rechteckige Legende 112"/>
            <p:cNvSpPr/>
            <p:nvPr/>
          </p:nvSpPr>
          <p:spPr>
            <a:xfrm rot="10800000">
              <a:off x="4289367" y="5356567"/>
              <a:ext cx="2517366" cy="817608"/>
            </a:xfrm>
            <a:prstGeom prst="wedgeRectCallout">
              <a:avLst>
                <a:gd name="adj1" fmla="val -67110"/>
                <a:gd name="adj2" fmla="val 105492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Textfeld 113"/>
            <p:cNvSpPr txBox="1"/>
            <p:nvPr/>
          </p:nvSpPr>
          <p:spPr>
            <a:xfrm>
              <a:off x="4368354" y="5444776"/>
              <a:ext cx="23893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Klystron, Modulator</a:t>
              </a:r>
            </a:p>
            <a:p>
              <a:pPr algn="ctr"/>
              <a:r>
                <a:rPr lang="en-US" dirty="0" smtClean="0"/>
                <a:t>Circulator, WaveGuides</a:t>
              </a:r>
              <a:endParaRPr lang="en-US" dirty="0"/>
            </a:p>
          </p:txBody>
        </p:sp>
      </p:grpSp>
      <p:grpSp>
        <p:nvGrpSpPr>
          <p:cNvPr id="115" name="Gruppieren 114"/>
          <p:cNvGrpSpPr/>
          <p:nvPr/>
        </p:nvGrpSpPr>
        <p:grpSpPr>
          <a:xfrm>
            <a:off x="4289366" y="898174"/>
            <a:ext cx="1287057" cy="540059"/>
            <a:chOff x="4865289" y="1574793"/>
            <a:chExt cx="1287057" cy="540059"/>
          </a:xfrm>
        </p:grpSpPr>
        <p:sp>
          <p:nvSpPr>
            <p:cNvPr id="116" name="Rechteckige Legende 115"/>
            <p:cNvSpPr/>
            <p:nvPr/>
          </p:nvSpPr>
          <p:spPr>
            <a:xfrm>
              <a:off x="4865289" y="1574793"/>
              <a:ext cx="1287057" cy="540059"/>
            </a:xfrm>
            <a:prstGeom prst="wedgeRectCallout">
              <a:avLst>
                <a:gd name="adj1" fmla="val 322"/>
                <a:gd name="adj2" fmla="val 112520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Textfeld 116"/>
            <p:cNvSpPr txBox="1"/>
            <p:nvPr/>
          </p:nvSpPr>
          <p:spPr>
            <a:xfrm>
              <a:off x="4928233" y="1677683"/>
              <a:ext cx="10215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45kW SSA</a:t>
              </a:r>
              <a:endParaRPr lang="en-US" sz="1600" dirty="0"/>
            </a:p>
          </p:txBody>
        </p:sp>
      </p:grpSp>
      <p:grpSp>
        <p:nvGrpSpPr>
          <p:cNvPr id="118" name="Gruppieren 117"/>
          <p:cNvGrpSpPr/>
          <p:nvPr/>
        </p:nvGrpSpPr>
        <p:grpSpPr>
          <a:xfrm>
            <a:off x="1404871" y="5677742"/>
            <a:ext cx="1255331" cy="781685"/>
            <a:chOff x="1420495" y="5506870"/>
            <a:chExt cx="1255331" cy="781685"/>
          </a:xfrm>
        </p:grpSpPr>
        <p:sp>
          <p:nvSpPr>
            <p:cNvPr id="119" name="Rechteckige Legende 118"/>
            <p:cNvSpPr/>
            <p:nvPr/>
          </p:nvSpPr>
          <p:spPr>
            <a:xfrm rot="10800000">
              <a:off x="1420495" y="5506870"/>
              <a:ext cx="1255331" cy="781685"/>
            </a:xfrm>
            <a:prstGeom prst="wedgeRectCallout">
              <a:avLst>
                <a:gd name="adj1" fmla="val -173267"/>
                <a:gd name="adj2" fmla="val 2209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0" name="Textfeld 119"/>
            <p:cNvSpPr txBox="1"/>
            <p:nvPr/>
          </p:nvSpPr>
          <p:spPr>
            <a:xfrm>
              <a:off x="1462061" y="5632978"/>
              <a:ext cx="11409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Tehnodrom</a:t>
              </a:r>
            </a:p>
            <a:p>
              <a:pPr algn="ctr"/>
              <a:r>
                <a:rPr lang="en-US" sz="1600" dirty="0" smtClean="0"/>
                <a:t>LLRF</a:t>
              </a:r>
              <a:endParaRPr lang="en-US" sz="1600" dirty="0"/>
            </a:p>
          </p:txBody>
        </p:sp>
      </p:grpSp>
      <p:grpSp>
        <p:nvGrpSpPr>
          <p:cNvPr id="121" name="Gruppieren 120"/>
          <p:cNvGrpSpPr/>
          <p:nvPr/>
        </p:nvGrpSpPr>
        <p:grpSpPr>
          <a:xfrm>
            <a:off x="6647987" y="898173"/>
            <a:ext cx="1544115" cy="584776"/>
            <a:chOff x="6647987" y="650502"/>
            <a:chExt cx="1544115" cy="584776"/>
          </a:xfrm>
        </p:grpSpPr>
        <p:sp>
          <p:nvSpPr>
            <p:cNvPr id="122" name="Rechteckige Legende 121"/>
            <p:cNvSpPr/>
            <p:nvPr/>
          </p:nvSpPr>
          <p:spPr>
            <a:xfrm>
              <a:off x="6652771" y="650502"/>
              <a:ext cx="1539331" cy="540059"/>
            </a:xfrm>
            <a:prstGeom prst="wedgeRectCallout">
              <a:avLst>
                <a:gd name="adj1" fmla="val 36234"/>
                <a:gd name="adj2" fmla="val 114926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3" name="Textfeld 122"/>
            <p:cNvSpPr txBox="1"/>
            <p:nvPr/>
          </p:nvSpPr>
          <p:spPr>
            <a:xfrm>
              <a:off x="6647987" y="650503"/>
              <a:ext cx="14713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GANIL</a:t>
              </a:r>
            </a:p>
            <a:p>
              <a:r>
                <a:rPr lang="en-US" sz="1600" dirty="0" smtClean="0">
                  <a:solidFill>
                    <a:schemeClr val="bg1"/>
                  </a:solidFill>
                </a:rPr>
                <a:t>Power supplies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4" name="Gruppieren 123"/>
          <p:cNvGrpSpPr/>
          <p:nvPr/>
        </p:nvGrpSpPr>
        <p:grpSpPr>
          <a:xfrm>
            <a:off x="128635" y="1824779"/>
            <a:ext cx="1539331" cy="584776"/>
            <a:chOff x="6652771" y="650502"/>
            <a:chExt cx="1539331" cy="584776"/>
          </a:xfrm>
        </p:grpSpPr>
        <p:sp>
          <p:nvSpPr>
            <p:cNvPr id="125" name="Rechteckige Legende 124"/>
            <p:cNvSpPr/>
            <p:nvPr/>
          </p:nvSpPr>
          <p:spPr>
            <a:xfrm>
              <a:off x="6652771" y="650502"/>
              <a:ext cx="1539331" cy="540059"/>
            </a:xfrm>
            <a:prstGeom prst="wedgeRectCallout">
              <a:avLst>
                <a:gd name="adj1" fmla="val 57835"/>
                <a:gd name="adj2" fmla="val 21241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Textfeld 125"/>
            <p:cNvSpPr txBox="1"/>
            <p:nvPr/>
          </p:nvSpPr>
          <p:spPr>
            <a:xfrm>
              <a:off x="6653643" y="650503"/>
              <a:ext cx="14713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GANIL</a:t>
              </a:r>
            </a:p>
            <a:p>
              <a:r>
                <a:rPr lang="en-US" sz="1600" dirty="0" smtClean="0">
                  <a:solidFill>
                    <a:schemeClr val="bg1"/>
                  </a:solidFill>
                </a:rPr>
                <a:t>Power supplies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7" name="Gruppieren 126"/>
          <p:cNvGrpSpPr/>
          <p:nvPr/>
        </p:nvGrpSpPr>
        <p:grpSpPr>
          <a:xfrm>
            <a:off x="2531201" y="1824779"/>
            <a:ext cx="1546814" cy="584776"/>
            <a:chOff x="6645288" y="650502"/>
            <a:chExt cx="1546814" cy="584776"/>
          </a:xfrm>
        </p:grpSpPr>
        <p:sp>
          <p:nvSpPr>
            <p:cNvPr id="128" name="Rechteckige Legende 127"/>
            <p:cNvSpPr/>
            <p:nvPr/>
          </p:nvSpPr>
          <p:spPr>
            <a:xfrm>
              <a:off x="6652771" y="650502"/>
              <a:ext cx="1539331" cy="540059"/>
            </a:xfrm>
            <a:prstGeom prst="wedgeRectCallout">
              <a:avLst>
                <a:gd name="adj1" fmla="val 57835"/>
                <a:gd name="adj2" fmla="val 21241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Textfeld 128"/>
            <p:cNvSpPr txBox="1"/>
            <p:nvPr/>
          </p:nvSpPr>
          <p:spPr>
            <a:xfrm>
              <a:off x="6645288" y="650503"/>
              <a:ext cx="14713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GANIL</a:t>
              </a:r>
            </a:p>
            <a:p>
              <a:r>
                <a:rPr lang="en-US" sz="1600" dirty="0" smtClean="0">
                  <a:solidFill>
                    <a:schemeClr val="bg1"/>
                  </a:solidFill>
                </a:rPr>
                <a:t>Power supplies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0" name="Gruppieren 129"/>
          <p:cNvGrpSpPr/>
          <p:nvPr/>
        </p:nvGrpSpPr>
        <p:grpSpPr>
          <a:xfrm>
            <a:off x="1727141" y="4605433"/>
            <a:ext cx="637999" cy="540059"/>
            <a:chOff x="1727141" y="4301084"/>
            <a:chExt cx="637999" cy="540059"/>
          </a:xfrm>
        </p:grpSpPr>
        <p:sp>
          <p:nvSpPr>
            <p:cNvPr id="131" name="Rechteckige Legende 130"/>
            <p:cNvSpPr/>
            <p:nvPr/>
          </p:nvSpPr>
          <p:spPr>
            <a:xfrm rot="10800000">
              <a:off x="1727141" y="4301084"/>
              <a:ext cx="637999" cy="540059"/>
            </a:xfrm>
            <a:prstGeom prst="wedgeRectCallout">
              <a:avLst>
                <a:gd name="adj1" fmla="val 95647"/>
                <a:gd name="adj2" fmla="val 125347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2" name="Textfeld 131"/>
            <p:cNvSpPr txBox="1"/>
            <p:nvPr/>
          </p:nvSpPr>
          <p:spPr>
            <a:xfrm>
              <a:off x="1798561" y="4389516"/>
              <a:ext cx="4603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GSI</a:t>
              </a:r>
              <a:endParaRPr lang="en-US" sz="1600" dirty="0"/>
            </a:p>
          </p:txBody>
        </p:sp>
      </p:grpSp>
      <p:grpSp>
        <p:nvGrpSpPr>
          <p:cNvPr id="133" name="Gruppieren 132"/>
          <p:cNvGrpSpPr/>
          <p:nvPr/>
        </p:nvGrpSpPr>
        <p:grpSpPr>
          <a:xfrm>
            <a:off x="6328988" y="4605433"/>
            <a:ext cx="637999" cy="540059"/>
            <a:chOff x="1727141" y="4301084"/>
            <a:chExt cx="637999" cy="540059"/>
          </a:xfrm>
        </p:grpSpPr>
        <p:sp>
          <p:nvSpPr>
            <p:cNvPr id="134" name="Rechteckige Legende 133"/>
            <p:cNvSpPr/>
            <p:nvPr/>
          </p:nvSpPr>
          <p:spPr>
            <a:xfrm rot="10800000">
              <a:off x="1727141" y="4301084"/>
              <a:ext cx="637999" cy="540059"/>
            </a:xfrm>
            <a:prstGeom prst="wedgeRectCallout">
              <a:avLst>
                <a:gd name="adj1" fmla="val 95647"/>
                <a:gd name="adj2" fmla="val 125347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5" name="Textfeld 134"/>
            <p:cNvSpPr txBox="1"/>
            <p:nvPr/>
          </p:nvSpPr>
          <p:spPr>
            <a:xfrm>
              <a:off x="1800843" y="4372853"/>
              <a:ext cx="4603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GSI</a:t>
              </a:r>
              <a:endParaRPr lang="en-US" sz="1600" dirty="0"/>
            </a:p>
          </p:txBody>
        </p:sp>
      </p:grpSp>
      <p:sp>
        <p:nvSpPr>
          <p:cNvPr id="136" name="Textfeld 135"/>
          <p:cNvSpPr txBox="1"/>
          <p:nvPr/>
        </p:nvSpPr>
        <p:spPr>
          <a:xfrm>
            <a:off x="720000" y="1260000"/>
            <a:ext cx="2877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...the parties involved</a:t>
            </a:r>
            <a:endParaRPr lang="en-US" sz="2400" dirty="0"/>
          </a:p>
        </p:txBody>
      </p:sp>
      <p:sp>
        <p:nvSpPr>
          <p:cNvPr id="137" name="Textfeld 136"/>
          <p:cNvSpPr txBox="1"/>
          <p:nvPr/>
        </p:nvSpPr>
        <p:spPr>
          <a:xfrm>
            <a:off x="7600391" y="5912566"/>
            <a:ext cx="13436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#</a:t>
            </a:r>
            <a:r>
              <a:rPr lang="en-US" sz="1100" dirty="0" smtClean="0"/>
              <a:t> just a basic display</a:t>
            </a:r>
            <a:endParaRPr lang="en-US" sz="1100" dirty="0"/>
          </a:p>
        </p:txBody>
      </p:sp>
      <p:grpSp>
        <p:nvGrpSpPr>
          <p:cNvPr id="85" name="Gruppieren 84"/>
          <p:cNvGrpSpPr/>
          <p:nvPr/>
        </p:nvGrpSpPr>
        <p:grpSpPr>
          <a:xfrm>
            <a:off x="4211960" y="1823998"/>
            <a:ext cx="1336090" cy="540059"/>
            <a:chOff x="4816256" y="1574793"/>
            <a:chExt cx="1336090" cy="540059"/>
          </a:xfrm>
        </p:grpSpPr>
        <p:sp>
          <p:nvSpPr>
            <p:cNvPr id="86" name="Rechteckige Legende 85"/>
            <p:cNvSpPr/>
            <p:nvPr/>
          </p:nvSpPr>
          <p:spPr>
            <a:xfrm>
              <a:off x="4865289" y="1574793"/>
              <a:ext cx="1287057" cy="540059"/>
            </a:xfrm>
            <a:prstGeom prst="wedgeRectCallout">
              <a:avLst>
                <a:gd name="adj1" fmla="val 37998"/>
                <a:gd name="adj2" fmla="val 168958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Textfeld 86"/>
            <p:cNvSpPr txBox="1"/>
            <p:nvPr/>
          </p:nvSpPr>
          <p:spPr>
            <a:xfrm>
              <a:off x="4816256" y="1667627"/>
              <a:ext cx="12078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CNRS/IN2P3</a:t>
              </a:r>
              <a:endParaRPr lang="en-US" sz="1600" dirty="0"/>
            </a:p>
          </p:txBody>
        </p:sp>
      </p:grpSp>
      <p:grpSp>
        <p:nvGrpSpPr>
          <p:cNvPr id="82" name="Gruppieren 81"/>
          <p:cNvGrpSpPr/>
          <p:nvPr/>
        </p:nvGrpSpPr>
        <p:grpSpPr>
          <a:xfrm>
            <a:off x="1782521" y="1822464"/>
            <a:ext cx="637999" cy="540059"/>
            <a:chOff x="1782521" y="1574793"/>
            <a:chExt cx="637999" cy="540059"/>
          </a:xfrm>
        </p:grpSpPr>
        <p:sp>
          <p:nvSpPr>
            <p:cNvPr id="83" name="Rechteckige Legende 82"/>
            <p:cNvSpPr/>
            <p:nvPr/>
          </p:nvSpPr>
          <p:spPr>
            <a:xfrm>
              <a:off x="1782521" y="1574793"/>
              <a:ext cx="637999" cy="540059"/>
            </a:xfrm>
            <a:prstGeom prst="wedgeRectCallout">
              <a:avLst>
                <a:gd name="adj1" fmla="val 26157"/>
                <a:gd name="adj2" fmla="val 151001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Textfeld 83"/>
            <p:cNvSpPr txBox="1"/>
            <p:nvPr/>
          </p:nvSpPr>
          <p:spPr>
            <a:xfrm>
              <a:off x="1841071" y="1675545"/>
              <a:ext cx="4603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GSI</a:t>
              </a:r>
              <a:endParaRPr lang="en-US" sz="1600" dirty="0"/>
            </a:p>
          </p:txBody>
        </p:sp>
      </p:grpSp>
      <p:grpSp>
        <p:nvGrpSpPr>
          <p:cNvPr id="88" name="Gruppieren 87"/>
          <p:cNvGrpSpPr/>
          <p:nvPr/>
        </p:nvGrpSpPr>
        <p:grpSpPr>
          <a:xfrm>
            <a:off x="7721322" y="1823998"/>
            <a:ext cx="683420" cy="540059"/>
            <a:chOff x="7721322" y="1576327"/>
            <a:chExt cx="683420" cy="540059"/>
          </a:xfrm>
        </p:grpSpPr>
        <p:sp>
          <p:nvSpPr>
            <p:cNvPr id="89" name="Rechteckige Legende 88"/>
            <p:cNvSpPr/>
            <p:nvPr/>
          </p:nvSpPr>
          <p:spPr>
            <a:xfrm>
              <a:off x="7721322" y="1576327"/>
              <a:ext cx="683420" cy="540059"/>
            </a:xfrm>
            <a:prstGeom prst="wedgeRectCallout">
              <a:avLst>
                <a:gd name="adj1" fmla="val 89449"/>
                <a:gd name="adj2" fmla="val 163828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Textfeld 89"/>
            <p:cNvSpPr txBox="1"/>
            <p:nvPr/>
          </p:nvSpPr>
          <p:spPr>
            <a:xfrm>
              <a:off x="7789287" y="1677080"/>
              <a:ext cx="5474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CEA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1069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08962" y="224767"/>
            <a:ext cx="3086101" cy="58477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3200" dirty="0" smtClean="0">
                <a:latin typeface="Calibri" panose="020F0502020204030204" pitchFamily="34" charset="0"/>
              </a:rPr>
              <a:t>FAIR Proton Linac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20000" y="1260000"/>
            <a:ext cx="5500224" cy="240065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FRANCE [CEA]  Source activities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Good progress at the source commissioning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Chopper design is taken over by CEA,</a:t>
            </a:r>
          </a:p>
          <a:p>
            <a:r>
              <a:rPr lang="en-US" dirty="0"/>
              <a:t> </a:t>
            </a:r>
            <a:r>
              <a:rPr lang="en-US" dirty="0" smtClean="0"/>
              <a:t>    production in collaboration with GSI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Mini control system will be installed in September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5893246" y="1637731"/>
            <a:ext cx="2916808" cy="1476504"/>
            <a:chOff x="4572000" y="1196752"/>
            <a:chExt cx="3648844" cy="1978398"/>
          </a:xfrm>
        </p:grpSpPr>
        <p:pic>
          <p:nvPicPr>
            <p:cNvPr id="6" name="Grafi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196752"/>
              <a:ext cx="3648844" cy="194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feld 4"/>
            <p:cNvSpPr txBox="1">
              <a:spLocks noChangeArrowheads="1"/>
            </p:cNvSpPr>
            <p:nvPr/>
          </p:nvSpPr>
          <p:spPr bwMode="auto">
            <a:xfrm>
              <a:off x="6779313" y="2923009"/>
              <a:ext cx="1419937" cy="252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altLang="de-DE" sz="800" dirty="0" smtClean="0">
                  <a:solidFill>
                    <a:srgbClr val="ED181E"/>
                  </a:solidFill>
                  <a:latin typeface="+mn-lt"/>
                  <a:sym typeface="Symbol" pitchFamily="18" charset="2"/>
                </a:rPr>
                <a:t>performed  by N. Chauvin</a:t>
              </a:r>
              <a:endParaRPr lang="en-US" altLang="de-DE" sz="800" dirty="0">
                <a:solidFill>
                  <a:srgbClr val="ED181E"/>
                </a:solidFill>
                <a:latin typeface="+mn-lt"/>
              </a:endParaRPr>
            </a:p>
          </p:txBody>
        </p:sp>
      </p:grpSp>
      <p:pic>
        <p:nvPicPr>
          <p:cNvPr id="8" name="Picture 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06" y="4145776"/>
            <a:ext cx="1052477" cy="199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053" y="3895400"/>
            <a:ext cx="3048001" cy="250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3470112" y="5441862"/>
            <a:ext cx="21133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altLang="de-DE" sz="1400" dirty="0">
                <a:latin typeface="+mn-lt"/>
              </a:rPr>
              <a:t>Sketch of assembling of</a:t>
            </a:r>
          </a:p>
          <a:p>
            <a:pPr algn="r">
              <a:defRPr/>
            </a:pPr>
            <a:r>
              <a:rPr lang="en-US" altLang="de-DE" sz="1400" dirty="0">
                <a:latin typeface="+mn-lt"/>
              </a:rPr>
              <a:t>the Faraday cage and </a:t>
            </a:r>
            <a:r>
              <a:rPr lang="en-US" altLang="de-DE" sz="1400" dirty="0" smtClean="0">
                <a:latin typeface="+mn-lt"/>
              </a:rPr>
              <a:t>LEBT</a:t>
            </a:r>
          </a:p>
          <a:p>
            <a:pPr algn="r">
              <a:defRPr/>
            </a:pPr>
            <a:r>
              <a:rPr lang="en-US" altLang="de-DE" sz="1400" dirty="0" smtClean="0">
                <a:latin typeface="+mn-lt"/>
              </a:rPr>
              <a:t>for </a:t>
            </a:r>
            <a:r>
              <a:rPr lang="en-US" altLang="de-DE" sz="1400" dirty="0">
                <a:latin typeface="+mn-lt"/>
              </a:rPr>
              <a:t>commissioning</a:t>
            </a:r>
          </a:p>
          <a:p>
            <a:pPr algn="r">
              <a:defRPr/>
            </a:pPr>
            <a:r>
              <a:rPr lang="en-US" altLang="de-DE" sz="1400" dirty="0">
                <a:latin typeface="+mn-lt"/>
              </a:rPr>
              <a:t>at </a:t>
            </a:r>
            <a:r>
              <a:rPr lang="en-US" altLang="de-DE" sz="1400" dirty="0" smtClean="0">
                <a:latin typeface="+mn-lt"/>
              </a:rPr>
              <a:t>CEA Saclay</a:t>
            </a: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2262283" y="4098388"/>
            <a:ext cx="13276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de-DE" sz="1400" dirty="0" smtClean="0">
                <a:latin typeface="+mn-lt"/>
              </a:rPr>
              <a:t>Chopper design</a:t>
            </a:r>
          </a:p>
          <a:p>
            <a:pPr>
              <a:defRPr/>
            </a:pPr>
            <a:r>
              <a:rPr lang="en-US" altLang="de-DE" sz="1400" dirty="0" smtClean="0">
                <a:latin typeface="+mn-lt"/>
              </a:rPr>
              <a:t>by CEA Saclay</a:t>
            </a:r>
          </a:p>
        </p:txBody>
      </p:sp>
    </p:spTree>
    <p:extLst>
      <p:ext uri="{BB962C8B-B14F-4D97-AF65-F5344CB8AC3E}">
        <p14:creationId xmlns:p14="http://schemas.microsoft.com/office/powerpoint/2010/main" val="122512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20000" y="1260000"/>
            <a:ext cx="4751622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FRANCE [CEA]  Source activities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565493"/>
              </p:ext>
            </p:extLst>
          </p:nvPr>
        </p:nvGraphicFramePr>
        <p:xfrm>
          <a:off x="1897039" y="1937981"/>
          <a:ext cx="6888038" cy="4553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9063"/>
                <a:gridCol w="3578975"/>
              </a:tblGrid>
              <a:tr h="337544">
                <a:tc>
                  <a:txBody>
                    <a:bodyPr/>
                    <a:lstStyle/>
                    <a:p>
                      <a:r>
                        <a:rPr lang="en-US" altLang="de-DE" sz="1400" b="0" dirty="0" smtClean="0">
                          <a:latin typeface="+mn-lt"/>
                        </a:rPr>
                        <a:t>Faraday cage, HV platform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7" marR="91457" marT="45743" marB="45743" anchor="ctr"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assembled</a:t>
                      </a:r>
                      <a:r>
                        <a:rPr lang="en-US" sz="14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 at CEA Saclay</a:t>
                      </a:r>
                      <a:endParaRPr lang="en-US" sz="14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1457" marR="91457" marT="45743" marB="45743" anchor="ctr">
                    <a:solidFill>
                      <a:srgbClr val="FEF2E8"/>
                    </a:solidFill>
                  </a:tcPr>
                </a:tc>
              </a:tr>
              <a:tr h="337544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Solenoids, ACCTs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91457" marR="91457" marT="45743" marB="45743" anchor="ctr"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assembled and tested at CEA Saclay</a:t>
                      </a:r>
                      <a:endParaRPr lang="en-US" sz="14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1457" marR="91457" marT="45743" marB="45743" anchor="ctr">
                    <a:solidFill>
                      <a:srgbClr val="FEF2E8"/>
                    </a:solidFill>
                  </a:tcPr>
                </a:tc>
              </a:tr>
              <a:tr h="337544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Allison scanner, Wien filter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91457" marR="91457" marT="45743" marB="45743" anchor="ctr"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7030A0"/>
                          </a:solidFill>
                          <a:latin typeface="+mn-lt"/>
                        </a:rPr>
                        <a:t>production in process at CEA  Saclay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 marL="91457" marR="91457" marT="45743" marB="45743" anchor="ctr">
                    <a:solidFill>
                      <a:srgbClr val="FEF2E8"/>
                    </a:solidFill>
                  </a:tcPr>
                </a:tc>
              </a:tr>
              <a:tr h="337544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Iris,</a:t>
                      </a:r>
                      <a:r>
                        <a:rPr lang="en-US" sz="1400" b="0" baseline="0" dirty="0" smtClean="0">
                          <a:latin typeface="+mn-lt"/>
                        </a:rPr>
                        <a:t> SEM-grid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91457" marR="91457" marT="45743" marB="45743" anchor="ctr"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assembled at GSI</a:t>
                      </a:r>
                      <a:endParaRPr lang="en-US" sz="14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1457" marR="91457" marT="45743" marB="45743" anchor="ctr">
                    <a:solidFill>
                      <a:srgbClr val="FEF2E8"/>
                    </a:solidFill>
                  </a:tcPr>
                </a:tc>
              </a:tr>
              <a:tr h="4939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Turbo pumps,</a:t>
                      </a:r>
                      <a:r>
                        <a:rPr lang="en-US" sz="1400" b="0" baseline="0" dirty="0" smtClean="0">
                          <a:latin typeface="+mn-lt"/>
                        </a:rPr>
                        <a:t> </a:t>
                      </a:r>
                      <a:r>
                        <a:rPr lang="en-US" sz="1400" b="0" dirty="0" smtClean="0">
                          <a:latin typeface="+mn-lt"/>
                        </a:rPr>
                        <a:t>valves, gauges, LEBT chamber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91457" marR="91457" marT="45743" marB="45743" anchor="ctr"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7030A0"/>
                          </a:solidFill>
                          <a:latin typeface="+mn-lt"/>
                        </a:rPr>
                        <a:t>delivered</a:t>
                      </a:r>
                      <a:r>
                        <a:rPr lang="en-US" sz="1400" b="0" baseline="0" dirty="0" smtClean="0">
                          <a:solidFill>
                            <a:srgbClr val="7030A0"/>
                          </a:solidFill>
                          <a:latin typeface="+mn-lt"/>
                        </a:rPr>
                        <a:t> to CEA Saclay</a:t>
                      </a:r>
                      <a:endParaRPr lang="en-US" sz="1400" b="0" dirty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 marL="91457" marR="91457" marT="45743" marB="45743" anchor="ctr">
                    <a:solidFill>
                      <a:srgbClr val="FEF2E8"/>
                    </a:solidFill>
                  </a:tcPr>
                </a:tc>
              </a:tr>
              <a:tr h="33754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Plasma chamber, source coils</a:t>
                      </a:r>
                      <a:endParaRPr lang="en-US" sz="1400" b="0" dirty="0" smtClean="0">
                        <a:latin typeface="+mn-lt"/>
                      </a:endParaRPr>
                    </a:p>
                  </a:txBody>
                  <a:tcPr marL="91457" marR="91457" marT="45743" marB="45743" anchor="ctr"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de-DE" sz="14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assembled at CEA</a:t>
                      </a:r>
                      <a:r>
                        <a:rPr lang="en-US" altLang="de-DE" sz="1400" b="0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de-DE" sz="14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Saclay</a:t>
                      </a:r>
                    </a:p>
                  </a:txBody>
                  <a:tcPr marL="91457" marR="91457" marT="45743" marB="45743" anchor="ctr">
                    <a:solidFill>
                      <a:srgbClr val="FEF2E8"/>
                    </a:solidFill>
                  </a:tcPr>
                </a:tc>
              </a:tr>
              <a:tr h="493947">
                <a:tc>
                  <a:txBody>
                    <a:bodyPr/>
                    <a:lstStyle/>
                    <a:p>
                      <a:r>
                        <a:rPr lang="en-US" alt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Accelerating column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91457" marR="91457" marT="45743" marB="45743" anchor="ctr"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de-DE" sz="14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assembled + vacuum tested at CEA</a:t>
                      </a:r>
                      <a:r>
                        <a:rPr lang="en-US" altLang="de-DE" sz="1400" b="0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de-DE" sz="14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Saclay</a:t>
                      </a:r>
                    </a:p>
                  </a:txBody>
                  <a:tcPr marL="91457" marR="91457" marT="45743" marB="45743" anchor="ctr">
                    <a:solidFill>
                      <a:srgbClr val="FEF2E8"/>
                    </a:solidFill>
                  </a:tcPr>
                </a:tc>
              </a:tr>
              <a:tr h="290575">
                <a:tc>
                  <a:txBody>
                    <a:bodyPr/>
                    <a:lstStyle/>
                    <a:p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Extraction</a:t>
                      </a:r>
                      <a:r>
                        <a:rPr lang="en-US" sz="14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system (Pentode)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7" marR="91457" marT="45743" marB="45743" anchor="ctr"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b="0" kern="1200" noProof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delivered and tested at CEA/Saclay</a:t>
                      </a:r>
                    </a:p>
                  </a:txBody>
                  <a:tcPr marL="91457" marR="91457" marT="45743" marB="45743" anchor="ctr">
                    <a:solidFill>
                      <a:srgbClr val="FEF2E8"/>
                    </a:solidFill>
                  </a:tcPr>
                </a:tc>
              </a:tr>
              <a:tr h="290575">
                <a:tc>
                  <a:txBody>
                    <a:bodyPr/>
                    <a:lstStyle/>
                    <a:p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HV Power Supply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7" marR="91457" marT="45743" marB="45743" anchor="ctr"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expected delivery in Q1</a:t>
                      </a:r>
                      <a:r>
                        <a:rPr lang="en-US" sz="14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2015</a:t>
                      </a:r>
                      <a:endParaRPr lang="en-US" sz="14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7" marR="91457" marT="45743" marB="45743" anchor="ctr">
                    <a:solidFill>
                      <a:srgbClr val="FEF2E8"/>
                    </a:solidFill>
                  </a:tcPr>
                </a:tc>
              </a:tr>
              <a:tr h="290575">
                <a:tc>
                  <a:txBody>
                    <a:bodyPr/>
                    <a:lstStyle/>
                    <a:p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Puller</a:t>
                      </a:r>
                      <a:r>
                        <a:rPr lang="en-US" sz="14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Power Supply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7" marR="91457" marT="45743" marB="45743" anchor="ctr"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expected delivery in Q4</a:t>
                      </a:r>
                      <a:r>
                        <a:rPr lang="en-US" sz="14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2014</a:t>
                      </a:r>
                      <a:endParaRPr lang="en-US" sz="14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7" marR="91457" marT="45743" marB="45743" anchor="ctr">
                    <a:solidFill>
                      <a:srgbClr val="FEF2E8"/>
                    </a:solidFill>
                  </a:tcPr>
                </a:tc>
              </a:tr>
              <a:tr h="290575">
                <a:tc>
                  <a:txBody>
                    <a:bodyPr/>
                    <a:lstStyle/>
                    <a:p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Repeller</a:t>
                      </a:r>
                      <a:r>
                        <a:rPr lang="en-US" sz="14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Power Supply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7" marR="91457" marT="45743" marB="45743" anchor="ctr"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expected delivery in Q4</a:t>
                      </a:r>
                      <a:r>
                        <a:rPr lang="en-US" sz="14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2014</a:t>
                      </a:r>
                      <a:endParaRPr lang="en-US" sz="14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7" marR="91457" marT="45743" marB="45743" anchor="ctr">
                    <a:solidFill>
                      <a:srgbClr val="FEF2E8"/>
                    </a:solidFill>
                  </a:tcPr>
                </a:tc>
              </a:tr>
              <a:tr h="290575">
                <a:tc>
                  <a:txBody>
                    <a:bodyPr/>
                    <a:lstStyle/>
                    <a:p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Coils Power Supplies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7" marR="91457" marT="45743" marB="45743" anchor="ctr"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expected delivery in Q4</a:t>
                      </a:r>
                      <a:r>
                        <a:rPr lang="en-US" sz="14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2014</a:t>
                      </a:r>
                      <a:endParaRPr lang="en-US" sz="14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7" marR="91457" marT="45743" marB="45743" anchor="ctr">
                    <a:solidFill>
                      <a:srgbClr val="FEF2E8"/>
                    </a:solidFill>
                  </a:tcPr>
                </a:tc>
              </a:tr>
              <a:tr h="290575">
                <a:tc>
                  <a:txBody>
                    <a:bodyPr/>
                    <a:lstStyle/>
                    <a:p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Commissioning at</a:t>
                      </a:r>
                      <a:r>
                        <a:rPr lang="en-US" sz="14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CEA/Saclay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7" marR="91457" marT="45743" marB="45743" anchor="ctr">
                    <a:solidFill>
                      <a:srgbClr val="FEF2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planed</a:t>
                      </a:r>
                      <a:r>
                        <a:rPr lang="en-US" sz="14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Q2 2015</a:t>
                      </a:r>
                      <a:endParaRPr lang="en-US" sz="14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7" marR="91457" marT="45743" marB="45743" anchor="ctr">
                    <a:solidFill>
                      <a:srgbClr val="FEF2E8"/>
                    </a:solidFill>
                  </a:tcPr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218365" y="5827091"/>
            <a:ext cx="15694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Table provided by Violetta Ivanova and Rustam Berezov</a:t>
            </a:r>
            <a:endParaRPr lang="en-US" sz="1000" dirty="0"/>
          </a:p>
        </p:txBody>
      </p:sp>
      <p:sp>
        <p:nvSpPr>
          <p:cNvPr id="7" name="Textfeld 6"/>
          <p:cNvSpPr txBox="1"/>
          <p:nvPr/>
        </p:nvSpPr>
        <p:spPr>
          <a:xfrm>
            <a:off x="308962" y="224767"/>
            <a:ext cx="3086101" cy="58477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3200" dirty="0" smtClean="0">
                <a:latin typeface="Calibri" panose="020F0502020204030204" pitchFamily="34" charset="0"/>
              </a:rPr>
              <a:t>FAIR Proton Linac</a:t>
            </a:r>
          </a:p>
        </p:txBody>
      </p:sp>
    </p:spTree>
    <p:extLst>
      <p:ext uri="{BB962C8B-B14F-4D97-AF65-F5344CB8AC3E}">
        <p14:creationId xmlns:p14="http://schemas.microsoft.com/office/powerpoint/2010/main" val="238197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08962" y="224767"/>
            <a:ext cx="3086101" cy="58477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3200" dirty="0" smtClean="0">
                <a:latin typeface="Calibri" panose="020F0502020204030204" pitchFamily="34" charset="0"/>
              </a:rPr>
              <a:t>FAIR Proton Linac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20000" y="1260000"/>
            <a:ext cx="4751622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FRANCE [CEA]  Source activities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308962" y="2178004"/>
            <a:ext cx="3862496" cy="2226282"/>
            <a:chOff x="308962" y="2178004"/>
            <a:chExt cx="3862496" cy="222628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962" y="2501785"/>
              <a:ext cx="2566445" cy="188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170" y="2516558"/>
              <a:ext cx="1019288" cy="188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feld 21"/>
            <p:cNvSpPr txBox="1">
              <a:spLocks noChangeArrowheads="1"/>
            </p:cNvSpPr>
            <p:nvPr/>
          </p:nvSpPr>
          <p:spPr bwMode="auto">
            <a:xfrm>
              <a:off x="425835" y="2178004"/>
              <a:ext cx="36066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r>
                <a:rPr lang="en-US" altLang="de-DE" sz="1600" dirty="0" smtClean="0">
                  <a:latin typeface="+mn-lt"/>
                </a:rPr>
                <a:t>Plasma </a:t>
              </a:r>
              <a:r>
                <a:rPr lang="en-US" altLang="de-DE" sz="1600" dirty="0">
                  <a:latin typeface="+mn-lt"/>
                </a:rPr>
                <a:t>c</a:t>
              </a:r>
              <a:r>
                <a:rPr lang="en-US" altLang="de-DE" sz="1600" dirty="0" smtClean="0">
                  <a:latin typeface="+mn-lt"/>
                </a:rPr>
                <a:t>hamber and RF components</a:t>
              </a: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294646" y="4459877"/>
            <a:ext cx="2511015" cy="2016359"/>
            <a:chOff x="318631" y="4500323"/>
            <a:chExt cx="2511015" cy="2016359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31" y="4836880"/>
              <a:ext cx="2511015" cy="1679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feld 21"/>
            <p:cNvSpPr txBox="1">
              <a:spLocks noChangeArrowheads="1"/>
            </p:cNvSpPr>
            <p:nvPr/>
          </p:nvSpPr>
          <p:spPr bwMode="auto">
            <a:xfrm>
              <a:off x="871089" y="4500323"/>
              <a:ext cx="116737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r>
                <a:rPr lang="en-US" altLang="de-DE" sz="1600" dirty="0" smtClean="0">
                  <a:latin typeface="+mn-lt"/>
                </a:rPr>
                <a:t>Source coils</a:t>
              </a: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3395063" y="4472870"/>
            <a:ext cx="2524961" cy="2018356"/>
            <a:chOff x="3444991" y="4498327"/>
            <a:chExt cx="2524961" cy="2018356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991" y="4836881"/>
              <a:ext cx="2524961" cy="1679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feld 21"/>
            <p:cNvSpPr txBox="1">
              <a:spLocks noChangeArrowheads="1"/>
            </p:cNvSpPr>
            <p:nvPr/>
          </p:nvSpPr>
          <p:spPr bwMode="auto">
            <a:xfrm>
              <a:off x="3734473" y="4498327"/>
              <a:ext cx="16520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r>
                <a:rPr lang="en-US" altLang="de-DE" sz="1600" dirty="0">
                  <a:latin typeface="+mn-lt"/>
                </a:rPr>
                <a:t>E</a:t>
              </a:r>
              <a:r>
                <a:rPr lang="en-US" altLang="de-DE" sz="1600" dirty="0" smtClean="0">
                  <a:latin typeface="+mn-lt"/>
                </a:rPr>
                <a:t>xtraction system</a:t>
              </a: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6548883" y="4583921"/>
            <a:ext cx="2053975" cy="1892315"/>
            <a:chOff x="6871124" y="3512981"/>
            <a:chExt cx="2053975" cy="1892315"/>
          </a:xfrm>
        </p:grpSpPr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1124" y="3832313"/>
              <a:ext cx="2053975" cy="1572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feld 21"/>
            <p:cNvSpPr txBox="1">
              <a:spLocks noChangeArrowheads="1"/>
            </p:cNvSpPr>
            <p:nvPr/>
          </p:nvSpPr>
          <p:spPr bwMode="auto">
            <a:xfrm>
              <a:off x="6960129" y="3512981"/>
              <a:ext cx="18759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r>
                <a:rPr lang="en-US" altLang="de-DE" sz="1600" dirty="0" smtClean="0">
                  <a:latin typeface="+mn-lt"/>
                </a:rPr>
                <a:t>Accelerating column</a:t>
              </a: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5669241" y="1247007"/>
            <a:ext cx="2933617" cy="3212870"/>
            <a:chOff x="155311" y="1183596"/>
            <a:chExt cx="2933617" cy="3212870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1" y="1521733"/>
              <a:ext cx="2933617" cy="2874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feld 21"/>
            <p:cNvSpPr txBox="1">
              <a:spLocks noChangeArrowheads="1"/>
            </p:cNvSpPr>
            <p:nvPr/>
          </p:nvSpPr>
          <p:spPr bwMode="auto">
            <a:xfrm>
              <a:off x="672435" y="1183596"/>
              <a:ext cx="125771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r>
                <a:rPr lang="en-US" altLang="de-DE" sz="1600" dirty="0" smtClean="0">
                  <a:latin typeface="+mn-lt"/>
                </a:rPr>
                <a:t>Faraday cage</a:t>
              </a:r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4211960" y="4005064"/>
            <a:ext cx="1362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Pictures provided by CEA</a:t>
            </a:r>
          </a:p>
        </p:txBody>
      </p:sp>
    </p:spTree>
    <p:extLst>
      <p:ext uri="{BB962C8B-B14F-4D97-AF65-F5344CB8AC3E}">
        <p14:creationId xmlns:p14="http://schemas.microsoft.com/office/powerpoint/2010/main" val="277138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08962" y="224767"/>
            <a:ext cx="3086101" cy="58477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3200" dirty="0" smtClean="0">
                <a:latin typeface="Calibri" panose="020F0502020204030204" pitchFamily="34" charset="0"/>
              </a:rPr>
              <a:t>FAIR Proton Linac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20000" y="1260000"/>
            <a:ext cx="5650136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FRANCE [CEA] and GSI  BMP activities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35" y="2153094"/>
            <a:ext cx="5121249" cy="341519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45469" y="4367958"/>
            <a:ext cx="2037737" cy="95410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dirty="0" smtClean="0"/>
              <a:t>BMP design</a:t>
            </a:r>
          </a:p>
          <a:p>
            <a:pPr algn="l"/>
            <a:r>
              <a:rPr lang="en-US" sz="1400" dirty="0" smtClean="0"/>
              <a:t>by Claire Simon (CEA),</a:t>
            </a:r>
          </a:p>
          <a:p>
            <a:pPr algn="l"/>
            <a:r>
              <a:rPr lang="en-US" sz="1400" dirty="0" smtClean="0"/>
              <a:t>Mohammed Almalki</a:t>
            </a:r>
          </a:p>
          <a:p>
            <a:pPr algn="l"/>
            <a:r>
              <a:rPr lang="en-US" sz="1400" dirty="0" smtClean="0"/>
              <a:t>and Peter Forck (GSI)</a:t>
            </a:r>
          </a:p>
        </p:txBody>
      </p:sp>
      <p:pic>
        <p:nvPicPr>
          <p:cNvPr id="8" name="Picture 6054" descr="p-linac-overview-bpm-cone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20" y="1890943"/>
            <a:ext cx="2806184" cy="199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60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08962" y="224767"/>
            <a:ext cx="3086101" cy="58477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3200" dirty="0" smtClean="0">
                <a:latin typeface="Calibri" panose="020F0502020204030204" pitchFamily="34" charset="0"/>
              </a:rPr>
              <a:t>FAIR Proton Linac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20000" y="1260000"/>
            <a:ext cx="7599196" cy="43396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RFQ  status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RFQ and Source/LEBT parameters have been finally fixed</a:t>
            </a:r>
          </a:p>
          <a:p>
            <a:r>
              <a:rPr lang="en-US" dirty="0"/>
              <a:t> </a:t>
            </a:r>
            <a:r>
              <a:rPr lang="en-US" dirty="0" smtClean="0"/>
              <a:t>    and agreed by a group of experts in March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Beam dynamic calculations are making good progress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 smtClean="0"/>
              <a:t>very fruitful collaboration with CERN experts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 smtClean="0"/>
              <a:t>GSI decided a constant vane-width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for easier fabrication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RF simulation to the cross section started </a:t>
            </a:r>
            <a:r>
              <a:rPr lang="en-US" sz="1100" dirty="0" smtClean="0"/>
              <a:t>352/325</a:t>
            </a:r>
          </a:p>
          <a:p>
            <a:r>
              <a:rPr lang="en-US" dirty="0" smtClean="0"/>
              <a:t>___________________________________________________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IAP Frankfurt is working on a 4-rod and a ladder model of 1 m length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 smtClean="0"/>
              <a:t>to be tested at the GSI test bench with the adequate power ?</a:t>
            </a:r>
          </a:p>
        </p:txBody>
      </p:sp>
      <p:sp>
        <p:nvSpPr>
          <p:cNvPr id="6" name="Rechteck 5"/>
          <p:cNvSpPr/>
          <p:nvPr/>
        </p:nvSpPr>
        <p:spPr>
          <a:xfrm>
            <a:off x="6166604" y="3123034"/>
            <a:ext cx="297739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 smtClean="0"/>
              <a:t>Energy (Input)              =  95.0 keV</a:t>
            </a:r>
          </a:p>
          <a:p>
            <a:r>
              <a:rPr lang="en-US" sz="1200" dirty="0" smtClean="0"/>
              <a:t>Energy (Output)           =  3000.0 keV</a:t>
            </a:r>
          </a:p>
          <a:p>
            <a:r>
              <a:rPr lang="en-US" sz="1200" dirty="0" smtClean="0"/>
              <a:t>Design Current             =  70 mA</a:t>
            </a:r>
          </a:p>
          <a:p>
            <a:r>
              <a:rPr lang="en-US" sz="1200" dirty="0" smtClean="0"/>
              <a:t>Current (Input)             =  100 mA (max.)</a:t>
            </a:r>
          </a:p>
          <a:p>
            <a:r>
              <a:rPr lang="en-US" sz="1200" dirty="0" smtClean="0"/>
              <a:t>Max. Field strength      =  333 kV/cm</a:t>
            </a:r>
          </a:p>
          <a:p>
            <a:r>
              <a:rPr lang="en-US" sz="1200" dirty="0" smtClean="0"/>
              <a:t>Max mech. Length       =  3500 mm</a:t>
            </a:r>
            <a:endParaRPr lang="en-US" sz="1200" dirty="0"/>
          </a:p>
        </p:txBody>
      </p:sp>
      <p:cxnSp>
        <p:nvCxnSpPr>
          <p:cNvPr id="7" name="Gewinkelte Verbindung 6"/>
          <p:cNvCxnSpPr>
            <a:endCxn id="6" idx="0"/>
          </p:cNvCxnSpPr>
          <p:nvPr/>
        </p:nvCxnSpPr>
        <p:spPr>
          <a:xfrm rot="16200000" flipH="1">
            <a:off x="6842698" y="2310430"/>
            <a:ext cx="990178" cy="635030"/>
          </a:xfrm>
          <a:prstGeom prst="bentConnector3">
            <a:avLst>
              <a:gd name="adj1" fmla="val 213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78850" y="5715853"/>
            <a:ext cx="831030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Decision to the RFQ type </a:t>
            </a:r>
            <a:r>
              <a:rPr lang="en-US" dirty="0"/>
              <a:t>latest in September </a:t>
            </a:r>
            <a:r>
              <a:rPr lang="en-US" dirty="0" smtClean="0"/>
              <a:t>2014 as requested by MAC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7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08962" y="224767"/>
            <a:ext cx="3086101" cy="58477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3200" dirty="0" smtClean="0">
                <a:latin typeface="Calibri" panose="020F0502020204030204" pitchFamily="34" charset="0"/>
              </a:rPr>
              <a:t>FAIR Proton Linac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20000" y="1260000"/>
            <a:ext cx="8566769" cy="378565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 and Prototype  status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Specifications to start the tendering process by CNRS/CENBG</a:t>
            </a:r>
          </a:p>
          <a:p>
            <a:r>
              <a:rPr lang="en-US" dirty="0"/>
              <a:t> </a:t>
            </a:r>
            <a:r>
              <a:rPr lang="en-US" dirty="0" smtClean="0"/>
              <a:t>    will be available mid of July 2014 </a:t>
            </a:r>
            <a:r>
              <a:rPr lang="en-US" sz="1400" dirty="0" smtClean="0"/>
              <a:t>[external order is in progress]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Contract with IAP for finalizing the very detailed</a:t>
            </a:r>
            <a:endParaRPr lang="en-US" dirty="0"/>
          </a:p>
          <a:p>
            <a:r>
              <a:rPr lang="en-US" dirty="0" smtClean="0"/>
              <a:t>     RF and </a:t>
            </a:r>
            <a:r>
              <a:rPr lang="en-US" dirty="0"/>
              <a:t>b</a:t>
            </a:r>
            <a:r>
              <a:rPr lang="en-US" dirty="0" smtClean="0"/>
              <a:t>eam dynamic simulation will be signed in May 2014 </a:t>
            </a:r>
          </a:p>
          <a:p>
            <a:r>
              <a:rPr lang="en-US" dirty="0" smtClean="0"/>
              <a:t>_________________________________________________________________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failed the milestone for copper plating the CH proto type in April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 smtClean="0"/>
              <a:t>tests with a </a:t>
            </a:r>
            <a:r>
              <a:rPr lang="en-US" dirty="0"/>
              <a:t>simplified </a:t>
            </a:r>
            <a:r>
              <a:rPr lang="en-US" dirty="0" smtClean="0"/>
              <a:t>cavity version are performed at present</a:t>
            </a:r>
            <a:endParaRPr lang="en-US" sz="1400" dirty="0" smtClean="0"/>
          </a:p>
          <a:p>
            <a:pPr lvl="1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RF coupling loop is currently under production</a:t>
            </a:r>
          </a:p>
        </p:txBody>
      </p:sp>
    </p:spTree>
    <p:extLst>
      <p:ext uri="{BB962C8B-B14F-4D97-AF65-F5344CB8AC3E}">
        <p14:creationId xmlns:p14="http://schemas.microsoft.com/office/powerpoint/2010/main" val="259525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i-folienmaster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</Template>
  <TotalTime>0</TotalTime>
  <Words>1282</Words>
  <Application>Microsoft Office PowerPoint</Application>
  <PresentationFormat>Bildschirmpräsentation (4:3)</PresentationFormat>
  <Paragraphs>276</Paragraphs>
  <Slides>19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22" baseType="lpstr">
      <vt:lpstr>gsi-folienmaster</vt:lpstr>
      <vt:lpstr>AutoSketch Drawing</vt:lpstr>
      <vt:lpstr>Microsoft Excel Worksheet</vt:lpstr>
      <vt:lpstr>FAIR Proton Linac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Vinzenz, Wolfgang</dc:creator>
  <cp:lastModifiedBy>Vinzenz, Wolfgang</cp:lastModifiedBy>
  <cp:revision>166</cp:revision>
  <cp:lastPrinted>2014-05-23T13:41:44Z</cp:lastPrinted>
  <dcterms:created xsi:type="dcterms:W3CDTF">2014-05-14T12:24:36Z</dcterms:created>
  <dcterms:modified xsi:type="dcterms:W3CDTF">2014-05-26T07:39:07Z</dcterms:modified>
</cp:coreProperties>
</file>