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91" r:id="rId19"/>
    <p:sldId id="275" r:id="rId20"/>
    <p:sldId id="276" r:id="rId21"/>
    <p:sldId id="277" r:id="rId22"/>
    <p:sldId id="278" r:id="rId23"/>
    <p:sldId id="26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 snapToGrid="0" snapToObjects="1">
      <p:cViewPr>
        <p:scale>
          <a:sx n="90" d="100"/>
          <a:sy n="90" d="100"/>
        </p:scale>
        <p:origin x="-50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MHeilmann\Projekte\Methan%20CH4-Strahl%20zu%20Proton\p-UNILAC_5_2014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033428581990974E-2"/>
          <c:y val="7.4032856649505513E-2"/>
          <c:w val="0.91353857860355192"/>
          <c:h val="0.835067860018371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00FF"/>
            </a:solidFill>
            <a:effectLst>
              <a:glow>
                <a:schemeClr val="accent1"/>
              </a:glow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strRef>
              <c:f>'May14'!$A$3:$A$10</c:f>
              <c:strCache>
                <c:ptCount val="8"/>
                <c:pt idx="0">
                  <c:v>LEBT</c:v>
                </c:pt>
                <c:pt idx="1">
                  <c:v>RFQ</c:v>
                </c:pt>
                <c:pt idx="2">
                  <c:v>HSI </c:v>
                </c:pt>
                <c:pt idx="3">
                  <c:v>Gasstripper</c:v>
                </c:pt>
                <c:pt idx="4">
                  <c:v>Alvarez</c:v>
                </c:pt>
                <c:pt idx="5">
                  <c:v>Single Gap Resonators</c:v>
                </c:pt>
                <c:pt idx="6">
                  <c:v>Transfer line</c:v>
                </c:pt>
                <c:pt idx="7">
                  <c:v>Emittance @ Transfer line </c:v>
                </c:pt>
              </c:strCache>
            </c:strRef>
          </c:cat>
          <c:val>
            <c:numRef>
              <c:f>'May14'!$C$3:$C$10</c:f>
              <c:numCache>
                <c:formatCode>General</c:formatCode>
                <c:ptCount val="8"/>
                <c:pt idx="0">
                  <c:v>2.1</c:v>
                </c:pt>
                <c:pt idx="1">
                  <c:v>0.64</c:v>
                </c:pt>
                <c:pt idx="2">
                  <c:v>0.55000000000000004</c:v>
                </c:pt>
                <c:pt idx="3">
                  <c:v>1.43</c:v>
                </c:pt>
                <c:pt idx="4">
                  <c:v>1.21</c:v>
                </c:pt>
                <c:pt idx="5">
                  <c:v>0.91</c:v>
                </c:pt>
                <c:pt idx="6">
                  <c:v>0.92</c:v>
                </c:pt>
                <c:pt idx="7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100"/>
        <c:axId val="110506368"/>
        <c:axId val="110507904"/>
      </c:barChart>
      <c:catAx>
        <c:axId val="11050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de-DE"/>
          </a:p>
        </c:txPr>
        <c:crossAx val="110507904"/>
        <c:crosses val="autoZero"/>
        <c:auto val="1"/>
        <c:lblAlgn val="ctr"/>
        <c:lblOffset val="100"/>
        <c:noMultiLvlLbl val="0"/>
      </c:catAx>
      <c:valAx>
        <c:axId val="110507904"/>
        <c:scaling>
          <c:orientation val="minMax"/>
          <c:max val="2.2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ion</a:t>
                </a:r>
                <a:r>
                  <a:rPr lang="de-DE" baseline="0" dirty="0" smtClean="0"/>
                  <a:t> </a:t>
                </a:r>
                <a:r>
                  <a:rPr lang="de-DE" dirty="0" err="1" smtClean="0"/>
                  <a:t>current</a:t>
                </a:r>
                <a:r>
                  <a:rPr lang="de-DE" dirty="0" smtClean="0"/>
                  <a:t>  [mA</a:t>
                </a:r>
                <a:r>
                  <a:rPr lang="de-DE" dirty="0"/>
                  <a:t>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506368"/>
        <c:crosses val="autoZero"/>
        <c:crossBetween val="between"/>
        <c:majorUnit val="0.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/>
      </a:pPr>
      <a:endParaRPr lang="de-DE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0.22648</cdr:x>
      <cdr:y>0.20969</cdr:y>
    </cdr:from>
    <cdr:to>
      <cdr:x>0.29948</cdr:x>
      <cdr:y>0.31497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954259" y="1053458"/>
          <a:ext cx="629917" cy="528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de-DE" sz="2400" dirty="0"/>
            <a:t>CH</a:t>
          </a:r>
          <a:r>
            <a:rPr lang="de-DE" sz="2400" baseline="-25000" dirty="0"/>
            <a:t>3</a:t>
          </a:r>
        </a:p>
      </cdr:txBody>
    </cdr:sp>
  </cdr:relSizeAnchor>
  <cdr:relSizeAnchor xmlns:cdr="http://schemas.openxmlformats.org/drawingml/2006/chartDrawing">
    <cdr:from>
      <cdr:x>0.6922</cdr:x>
      <cdr:y>0.33915</cdr:y>
    </cdr:from>
    <cdr:to>
      <cdr:x>0.7652</cdr:x>
      <cdr:y>0.40971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5973023" y="1703876"/>
          <a:ext cx="629917" cy="354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de-DE" sz="2400" dirty="0"/>
            <a:t>H</a:t>
          </a:r>
          <a:r>
            <a:rPr lang="de-DE" sz="2400" baseline="30000" dirty="0"/>
            <a:t>1+</a:t>
          </a:r>
        </a:p>
      </cdr:txBody>
    </cdr:sp>
  </cdr:relSizeAnchor>
  <cdr:relSizeAnchor xmlns:cdr="http://schemas.openxmlformats.org/drawingml/2006/chartDrawing">
    <cdr:from>
      <cdr:x>0.42668</cdr:x>
      <cdr:y>0.18736</cdr:y>
    </cdr:from>
    <cdr:to>
      <cdr:x>0.97721</cdr:x>
      <cdr:y>0.26233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3681830" y="941281"/>
          <a:ext cx="4750520" cy="37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600" b="1" dirty="0">
              <a:solidFill>
                <a:srgbClr val="FF0000"/>
              </a:solidFill>
            </a:rPr>
            <a:t>H</a:t>
          </a:r>
          <a:r>
            <a:rPr lang="de-DE" sz="1600" b="1" baseline="30000" dirty="0">
              <a:solidFill>
                <a:srgbClr val="FF0000"/>
              </a:solidFill>
            </a:rPr>
            <a:t>1</a:t>
          </a:r>
          <a:r>
            <a:rPr lang="de-DE" sz="1600" b="1" baseline="30000" dirty="0" smtClean="0">
              <a:solidFill>
                <a:srgbClr val="FF0000"/>
              </a:solidFill>
            </a:rPr>
            <a:t>+</a:t>
          </a:r>
          <a:r>
            <a:rPr lang="de-DE" sz="1600" b="1" dirty="0" smtClean="0">
              <a:solidFill>
                <a:srgbClr val="FF0000"/>
              </a:solidFill>
            </a:rPr>
            <a:t>- Alvarez </a:t>
          </a:r>
          <a:r>
            <a:rPr lang="de-DE" sz="1600" b="1" dirty="0">
              <a:solidFill>
                <a:srgbClr val="FF0000"/>
              </a:solidFill>
            </a:rPr>
            <a:t>design</a:t>
          </a:r>
          <a:r>
            <a:rPr lang="de-DE" sz="1600" b="1" baseline="0" dirty="0">
              <a:solidFill>
                <a:srgbClr val="FF0000"/>
              </a:solidFill>
            </a:rPr>
            <a:t> </a:t>
          </a:r>
          <a:r>
            <a:rPr lang="de-DE" sz="1600" b="1" baseline="0" dirty="0" err="1">
              <a:solidFill>
                <a:srgbClr val="FF0000"/>
              </a:solidFill>
            </a:rPr>
            <a:t>limit</a:t>
          </a:r>
          <a:endParaRPr lang="de-DE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0.15205</cdr:x>
      <cdr:y>0.55442</cdr:y>
    </cdr:from>
    <cdr:to>
      <cdr:x>0.40204</cdr:x>
      <cdr:y>0.62939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312068" y="2785358"/>
          <a:ext cx="2157162" cy="37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600" b="1" dirty="0">
              <a:solidFill>
                <a:srgbClr val="FF0000"/>
              </a:solidFill>
            </a:rPr>
            <a:t>H</a:t>
          </a:r>
          <a:r>
            <a:rPr lang="de-DE" sz="1600" b="1" baseline="30000" dirty="0">
              <a:solidFill>
                <a:srgbClr val="FF0000"/>
              </a:solidFill>
            </a:rPr>
            <a:t>1</a:t>
          </a:r>
          <a:r>
            <a:rPr lang="de-DE" sz="1600" b="1" baseline="30000" dirty="0" smtClean="0">
              <a:solidFill>
                <a:srgbClr val="FF0000"/>
              </a:solidFill>
            </a:rPr>
            <a:t>+</a:t>
          </a:r>
          <a:r>
            <a:rPr lang="de-DE" sz="1600" b="1" dirty="0" smtClean="0">
              <a:solidFill>
                <a:srgbClr val="FF0000"/>
              </a:solidFill>
            </a:rPr>
            <a:t>- HSI </a:t>
          </a:r>
          <a:r>
            <a:rPr lang="de-DE" sz="1600" b="1" dirty="0">
              <a:solidFill>
                <a:srgbClr val="FF0000"/>
              </a:solidFill>
            </a:rPr>
            <a:t>design </a:t>
          </a:r>
          <a:r>
            <a:rPr lang="de-DE" sz="1600" b="1" dirty="0" err="1">
              <a:solidFill>
                <a:srgbClr val="FF0000"/>
              </a:solidFill>
            </a:rPr>
            <a:t>limit</a:t>
          </a:r>
          <a:endParaRPr lang="de-DE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0.17407</cdr:x>
      <cdr:y>0.61408</cdr:y>
    </cdr:from>
    <cdr:to>
      <cdr:x>0.20264</cdr:x>
      <cdr:y>0.77972</cdr:y>
    </cdr:to>
    <cdr:cxnSp macro="">
      <cdr:nvCxnSpPr>
        <cdr:cNvPr id="9" name="Gerade Verbindung mit Pfeil 8"/>
        <cdr:cNvCxnSpPr/>
      </cdr:nvCxnSpPr>
      <cdr:spPr>
        <a:xfrm xmlns:a="http://schemas.openxmlformats.org/drawingml/2006/main" flipH="1">
          <a:off x="1502013" y="3085081"/>
          <a:ext cx="246581" cy="832207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0.69591</cdr:x>
      <cdr:y>0.79816</cdr:y>
    </cdr:from>
    <cdr:to>
      <cdr:x>0.92094</cdr:x>
      <cdr:y>0.8476</cdr:y>
    </cdr:to>
    <cdr:sp macro="" textlink="">
      <cdr:nvSpPr>
        <cdr:cNvPr id="7" name="Textfeld 1"/>
        <cdr:cNvSpPr txBox="1"/>
      </cdr:nvSpPr>
      <cdr:spPr>
        <a:xfrm xmlns:a="http://schemas.openxmlformats.org/drawingml/2006/main">
          <a:off x="6005002" y="4009907"/>
          <a:ext cx="1941780" cy="248384"/>
        </a:xfrm>
        <a:prstGeom xmlns:a="http://schemas.openxmlformats.org/drawingml/2006/main" prst="rect">
          <a:avLst/>
        </a:prstGeom>
        <a:solidFill xmlns:a="http://schemas.openxmlformats.org/drawingml/2006/main">
          <a:srgbClr val="00FFFF"/>
        </a:solidFill>
      </cdr:spPr>
      <cdr:txBody>
        <a:bodyPr xmlns:a="http://schemas.openxmlformats.org/drawingml/2006/main" wrap="none" lIns="0" tIns="0" rIns="0" bIns="0" rtlCol="0" anchor="ctr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b="1" dirty="0" err="1" smtClean="0">
              <a:solidFill>
                <a:schemeClr val="tx1"/>
              </a:solidFill>
            </a:rPr>
            <a:t>achieved</a:t>
          </a:r>
          <a:r>
            <a:rPr lang="de-DE" sz="1400" b="1" dirty="0" smtClean="0">
              <a:solidFill>
                <a:schemeClr val="tx1"/>
              </a:solidFill>
            </a:rPr>
            <a:t> (&lt;</a:t>
          </a:r>
          <a:r>
            <a:rPr lang="de-DE" sz="1400" b="1" dirty="0" smtClean="0">
              <a:solidFill>
                <a:schemeClr val="tx1"/>
              </a:solidFill>
              <a:effectLst/>
            </a:rPr>
            <a:t>2014</a:t>
          </a:r>
          <a:r>
            <a:rPr lang="de-DE" sz="1400" b="1" dirty="0" smtClean="0">
              <a:solidFill>
                <a:schemeClr val="tx1"/>
              </a:solidFill>
            </a:rPr>
            <a:t>)</a:t>
          </a:r>
          <a:endParaRPr lang="de-DE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0.86783</cdr:x>
      <cdr:y>0.92042</cdr:y>
    </cdr:from>
    <cdr:to>
      <cdr:x>0.99931</cdr:x>
      <cdr:y>0.99365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7488502" y="4624125"/>
          <a:ext cx="1134546" cy="3679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900" dirty="0" err="1" smtClean="0"/>
            <a:t>Emittance</a:t>
          </a:r>
          <a:r>
            <a:rPr lang="de-DE" sz="900" dirty="0" smtClean="0"/>
            <a:t> </a:t>
          </a:r>
          <a:r>
            <a:rPr lang="de-DE" sz="900" dirty="0" err="1" smtClean="0"/>
            <a:t>meter</a:t>
          </a:r>
          <a:r>
            <a:rPr lang="de-DE" sz="900" dirty="0" smtClean="0"/>
            <a:t> @Transfer Line</a:t>
          </a:r>
          <a:endParaRPr lang="de-DE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24.05.2014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24.05.2014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D3281A-5ECA-45B0-8A98-5C48143D49E1}" type="slidenum">
              <a:rPr lang="de-DE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76CCC7-3629-4891-9C01-198B0DE15BD6}" type="slidenum">
              <a:rPr lang="de-DE" altLang="de-DE" smtClean="0"/>
              <a:pPr eaLnBrk="1" hangingPunct="1">
                <a:spcBef>
                  <a:spcPct val="0"/>
                </a:spcBef>
              </a:pPr>
              <a:t>25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26.05.14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altLang="de-DE" dirty="0" smtClean="0"/>
              <a:t>W. Barth, </a:t>
            </a:r>
            <a:r>
              <a:rPr lang="en-US" altLang="de-DE" dirty="0" smtClean="0"/>
              <a:t>UNILAC: Review follow-up...</a:t>
            </a:r>
            <a:r>
              <a:rPr lang="de-DE" dirty="0" smtClean="0"/>
              <a:t>, FAIR-MAC 11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26.05.14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819525" y="6560611"/>
            <a:ext cx="327947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altLang="de-DE" dirty="0" smtClean="0"/>
              <a:t>W. Barth, </a:t>
            </a:r>
            <a:r>
              <a:rPr lang="en-US" altLang="de-DE" dirty="0" smtClean="0"/>
              <a:t>UNILAC: Review follow-up...</a:t>
            </a:r>
            <a:r>
              <a:rPr lang="de-DE" dirty="0" smtClean="0"/>
              <a:t>, FAIR-MAC 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26.05.14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781426" y="6560611"/>
            <a:ext cx="331757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altLang="de-DE" dirty="0" smtClean="0"/>
              <a:t>W. Barth, </a:t>
            </a:r>
            <a:r>
              <a:rPr lang="en-US" altLang="de-DE" dirty="0" smtClean="0"/>
              <a:t>UNILAC: Review follow-up...</a:t>
            </a:r>
            <a:r>
              <a:rPr lang="de-DE" dirty="0" smtClean="0"/>
              <a:t>, FAIR-MAC 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733799" y="6577013"/>
            <a:ext cx="4095751" cy="280987"/>
          </a:xfrm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r>
              <a:rPr lang="de-DE" altLang="de-DE" dirty="0" smtClean="0"/>
              <a:t>W. Barth, </a:t>
            </a:r>
            <a:r>
              <a:rPr lang="en-US" altLang="de-DE" dirty="0" smtClean="0"/>
              <a:t>UNILAC: Review follow-up ...</a:t>
            </a:r>
            <a:r>
              <a:rPr lang="de-DE" altLang="de-DE" dirty="0" smtClean="0"/>
              <a:t>, FAIR MAC 11</a:t>
            </a:r>
            <a:endParaRPr lang="de-DE" alt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4425" y="6577013"/>
            <a:ext cx="361950" cy="2809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66527-7EDA-44F4-8374-3FDC7B56BF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836969" y="6577013"/>
            <a:ext cx="849831" cy="280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26.05.14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5696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173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26.05.14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895725" y="6560611"/>
            <a:ext cx="320327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altLang="de-DE" dirty="0" smtClean="0"/>
              <a:t>W. Barth, </a:t>
            </a:r>
            <a:r>
              <a:rPr lang="en-US" altLang="de-DE" dirty="0" smtClean="0"/>
              <a:t>UNILAC: Review follow-up...</a:t>
            </a:r>
            <a:r>
              <a:rPr lang="de-DE" dirty="0" smtClean="0"/>
              <a:t>, FAIR-MAC 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emf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7.jpe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4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363508"/>
            <a:ext cx="6607516" cy="779866"/>
          </a:xfrm>
        </p:spPr>
        <p:txBody>
          <a:bodyPr/>
          <a:lstStyle/>
          <a:p>
            <a:r>
              <a:rPr lang="en-US" altLang="de-DE" dirty="0"/>
              <a:t>UNILAC: Review follow-up and upgrade plans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3374"/>
            <a:ext cx="6400800" cy="465515"/>
          </a:xfrm>
        </p:spPr>
        <p:txBody>
          <a:bodyPr/>
          <a:lstStyle/>
          <a:p>
            <a:r>
              <a:rPr lang="de-DE" dirty="0" smtClean="0"/>
              <a:t>W. Barth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195263"/>
            <a:ext cx="8229600" cy="6207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de-DE" sz="2800" dirty="0" smtClean="0"/>
              <a:t>Status Quo </a:t>
            </a:r>
          </a:p>
        </p:txBody>
      </p:sp>
      <p:graphicFrame>
        <p:nvGraphicFramePr>
          <p:cNvPr id="11269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1381346"/>
              </p:ext>
            </p:extLst>
          </p:nvPr>
        </p:nvGraphicFramePr>
        <p:xfrm>
          <a:off x="446088" y="1258888"/>
          <a:ext cx="8097837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hart" r:id="rId3" imgW="8439112" imgH="5343411" progId="Excel.Chart.8">
                  <p:embed/>
                </p:oleObj>
              </mc:Choice>
              <mc:Fallback>
                <p:oleObj name="Chart" r:id="rId3" imgW="8439112" imgH="5343411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33" t="2025" b="1755"/>
                      <a:stretch>
                        <a:fillRect/>
                      </a:stretch>
                    </p:blipFill>
                    <p:spPr bwMode="auto">
                      <a:xfrm>
                        <a:off x="446088" y="1258888"/>
                        <a:ext cx="8097837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5886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230188" y="257177"/>
            <a:ext cx="6684962" cy="5524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kern="0">
                <a:latin typeface="+mj-lt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de-DE" dirty="0"/>
              <a:t>Status of the </a:t>
            </a:r>
            <a:r>
              <a:rPr lang="en-US" altLang="de-DE" dirty="0" err="1"/>
              <a:t>Unilac</a:t>
            </a:r>
            <a:r>
              <a:rPr lang="en-US" altLang="de-DE" dirty="0"/>
              <a:t> High Current Performance</a:t>
            </a:r>
            <a:endParaRPr lang="de-DE" altLang="de-DE" dirty="0"/>
          </a:p>
        </p:txBody>
      </p:sp>
      <p:sp>
        <p:nvSpPr>
          <p:cNvPr id="12293" name="Textfeld 3"/>
          <p:cNvSpPr txBox="1">
            <a:spLocks noChangeArrowheads="1"/>
          </p:cNvSpPr>
          <p:nvPr/>
        </p:nvSpPr>
        <p:spPr bwMode="auto">
          <a:xfrm>
            <a:off x="211138" y="1382713"/>
            <a:ext cx="8721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marL="266700" indent="-2667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de-DE" altLang="de-DE" sz="2200" b="1" dirty="0">
                <a:solidFill>
                  <a:srgbClr val="FF0000"/>
                </a:solidFill>
              </a:rPr>
              <a:t>max. U</a:t>
            </a:r>
            <a:r>
              <a:rPr lang="de-DE" altLang="de-DE" sz="2200" b="1" baseline="30000" dirty="0">
                <a:solidFill>
                  <a:srgbClr val="FF0000"/>
                </a:solidFill>
              </a:rPr>
              <a:t>27+</a:t>
            </a:r>
            <a:r>
              <a:rPr lang="de-DE" altLang="de-DE" sz="2200" b="1" dirty="0">
                <a:solidFill>
                  <a:srgbClr val="FF0000"/>
                </a:solidFill>
              </a:rPr>
              <a:t>-beam </a:t>
            </a:r>
            <a:r>
              <a:rPr lang="de-DE" altLang="de-DE" sz="2200" b="1" dirty="0" err="1">
                <a:solidFill>
                  <a:srgbClr val="FF0000"/>
                </a:solidFill>
              </a:rPr>
              <a:t>intensity</a:t>
            </a:r>
            <a:r>
              <a:rPr lang="de-DE" altLang="de-DE" sz="2200" b="1" dirty="0">
                <a:solidFill>
                  <a:srgbClr val="FF0000"/>
                </a:solidFill>
              </a:rPr>
              <a:t> </a:t>
            </a:r>
            <a:r>
              <a:rPr lang="de-DE" altLang="de-DE" sz="2200" b="1" dirty="0">
                <a:solidFill>
                  <a:srgbClr val="FF0000"/>
                </a:solidFill>
                <a:sym typeface="Symbol" pitchFamily="18" charset="2"/>
              </a:rPr>
              <a:t> 5.5 </a:t>
            </a:r>
            <a:r>
              <a:rPr lang="de-DE" altLang="de-DE" sz="2200" b="1" dirty="0" err="1">
                <a:solidFill>
                  <a:srgbClr val="FF0000"/>
                </a:solidFill>
                <a:sym typeface="Symbol" pitchFamily="18" charset="2"/>
              </a:rPr>
              <a:t>emA</a:t>
            </a:r>
            <a:r>
              <a:rPr lang="de-DE" altLang="de-DE" sz="22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de-DE" altLang="de-DE" sz="2200" b="1" dirty="0">
                <a:solidFill>
                  <a:srgbClr val="FF0000"/>
                </a:solidFill>
              </a:rPr>
              <a:t>(0.200 </a:t>
            </a:r>
            <a:r>
              <a:rPr lang="de-DE" altLang="de-DE" sz="2200" b="1" dirty="0" err="1">
                <a:solidFill>
                  <a:srgbClr val="FF0000"/>
                </a:solidFill>
              </a:rPr>
              <a:t>pmA</a:t>
            </a:r>
            <a:r>
              <a:rPr lang="de-DE" altLang="de-DE" sz="2200" b="1" dirty="0">
                <a:solidFill>
                  <a:srgbClr val="FF0000"/>
                </a:solidFill>
              </a:rPr>
              <a:t>) </a:t>
            </a:r>
            <a:r>
              <a:rPr lang="de-DE" altLang="de-DE" sz="2200" b="1" dirty="0">
                <a:solidFill>
                  <a:srgbClr val="FF0000"/>
                </a:solidFill>
                <a:sym typeface="Symbol" pitchFamily="18" charset="2"/>
              </a:rPr>
              <a:t>(2007)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de-DE" altLang="de-DE" sz="2200" b="1" dirty="0">
                <a:solidFill>
                  <a:srgbClr val="FF0000"/>
                </a:solidFill>
              </a:rPr>
              <a:t>max. U</a:t>
            </a:r>
            <a:r>
              <a:rPr lang="de-DE" altLang="de-DE" sz="2200" b="1" baseline="30000" dirty="0">
                <a:solidFill>
                  <a:srgbClr val="FF0000"/>
                </a:solidFill>
              </a:rPr>
              <a:t>73+</a:t>
            </a:r>
            <a:r>
              <a:rPr lang="de-DE" altLang="de-DE" sz="2200" b="1" dirty="0">
                <a:solidFill>
                  <a:srgbClr val="FF0000"/>
                </a:solidFill>
              </a:rPr>
              <a:t>-beam </a:t>
            </a:r>
            <a:r>
              <a:rPr lang="de-DE" altLang="de-DE" sz="2200" b="1" dirty="0" err="1">
                <a:solidFill>
                  <a:srgbClr val="FF0000"/>
                </a:solidFill>
              </a:rPr>
              <a:t>intensity</a:t>
            </a:r>
            <a:r>
              <a:rPr lang="de-DE" altLang="de-DE" sz="2200" b="1" dirty="0">
                <a:solidFill>
                  <a:srgbClr val="FF0000"/>
                </a:solidFill>
              </a:rPr>
              <a:t> </a:t>
            </a:r>
            <a:r>
              <a:rPr lang="de-DE" altLang="de-DE" sz="2200" b="1" dirty="0">
                <a:solidFill>
                  <a:srgbClr val="FF0000"/>
                </a:solidFill>
                <a:sym typeface="Symbol" pitchFamily="18" charset="2"/>
              </a:rPr>
              <a:t> 2.7 </a:t>
            </a:r>
            <a:r>
              <a:rPr lang="de-DE" altLang="de-DE" sz="2200" b="1" dirty="0" err="1">
                <a:solidFill>
                  <a:srgbClr val="FF0000"/>
                </a:solidFill>
                <a:sym typeface="Symbol" pitchFamily="18" charset="2"/>
              </a:rPr>
              <a:t>emA</a:t>
            </a:r>
            <a:r>
              <a:rPr lang="de-DE" altLang="de-DE" sz="22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de-DE" altLang="de-DE" sz="2200" b="1" dirty="0">
                <a:solidFill>
                  <a:srgbClr val="FF0000"/>
                </a:solidFill>
              </a:rPr>
              <a:t>(0.037 </a:t>
            </a:r>
            <a:r>
              <a:rPr lang="de-DE" altLang="de-DE" sz="2200" b="1" dirty="0" err="1">
                <a:solidFill>
                  <a:srgbClr val="FF0000"/>
                </a:solidFill>
              </a:rPr>
              <a:t>pmA</a:t>
            </a:r>
            <a:r>
              <a:rPr lang="de-DE" altLang="de-DE" sz="2200" b="1" dirty="0">
                <a:solidFill>
                  <a:srgbClr val="FF0000"/>
                </a:solidFill>
              </a:rPr>
              <a:t>) </a:t>
            </a:r>
            <a:r>
              <a:rPr lang="de-DE" altLang="de-DE" sz="2200" b="1" dirty="0">
                <a:solidFill>
                  <a:srgbClr val="FF0000"/>
                </a:solidFill>
                <a:sym typeface="Symbol" pitchFamily="18" charset="2"/>
              </a:rPr>
              <a:t>(2007)</a:t>
            </a:r>
            <a:endParaRPr lang="de-DE" altLang="de-DE" sz="2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de-DE" altLang="de-DE" sz="2200" dirty="0"/>
              <a:t>max. U</a:t>
            </a:r>
            <a:r>
              <a:rPr lang="de-DE" altLang="de-DE" sz="2200" baseline="30000" dirty="0"/>
              <a:t>28+</a:t>
            </a:r>
            <a:r>
              <a:rPr lang="de-DE" altLang="de-DE" sz="2200" dirty="0"/>
              <a:t>-beam </a:t>
            </a:r>
            <a:r>
              <a:rPr lang="de-DE" altLang="de-DE" sz="2200" dirty="0" err="1"/>
              <a:t>intensity</a:t>
            </a:r>
            <a:r>
              <a:rPr lang="de-DE" altLang="de-DE" sz="2200" dirty="0"/>
              <a:t> </a:t>
            </a:r>
            <a:r>
              <a:rPr lang="de-DE" altLang="de-DE" sz="2200" dirty="0">
                <a:sym typeface="Symbol" pitchFamily="18" charset="2"/>
              </a:rPr>
              <a:t> 4.5 </a:t>
            </a:r>
            <a:r>
              <a:rPr lang="de-DE" altLang="de-DE" sz="2200" dirty="0" err="1">
                <a:sym typeface="Symbol" pitchFamily="18" charset="2"/>
              </a:rPr>
              <a:t>emA</a:t>
            </a:r>
            <a:r>
              <a:rPr lang="de-DE" altLang="de-DE" sz="2200" dirty="0">
                <a:sym typeface="Symbol" pitchFamily="18" charset="2"/>
              </a:rPr>
              <a:t> </a:t>
            </a:r>
            <a:r>
              <a:rPr lang="de-DE" altLang="de-DE" sz="2200" dirty="0"/>
              <a:t>(0.161 </a:t>
            </a:r>
            <a:r>
              <a:rPr lang="de-DE" altLang="de-DE" sz="2200" dirty="0" err="1"/>
              <a:t>pmA</a:t>
            </a:r>
            <a:r>
              <a:rPr lang="de-DE" altLang="de-DE" sz="2200" dirty="0"/>
              <a:t>) </a:t>
            </a:r>
            <a:r>
              <a:rPr lang="de-DE" altLang="de-DE" sz="2200" dirty="0">
                <a:sym typeface="Symbol" pitchFamily="18" charset="2"/>
              </a:rPr>
              <a:t>(2007)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de-DE" altLang="de-DE" sz="2200" dirty="0"/>
              <a:t>max. U</a:t>
            </a:r>
            <a:r>
              <a:rPr lang="de-DE" altLang="de-DE" sz="2200" baseline="30000" dirty="0"/>
              <a:t>40+</a:t>
            </a:r>
            <a:r>
              <a:rPr lang="de-DE" altLang="de-DE" sz="2200" dirty="0"/>
              <a:t>-beam </a:t>
            </a:r>
            <a:r>
              <a:rPr lang="de-DE" altLang="de-DE" sz="2200" dirty="0" err="1"/>
              <a:t>intensity</a:t>
            </a:r>
            <a:r>
              <a:rPr lang="de-DE" altLang="de-DE" sz="2200" dirty="0"/>
              <a:t> </a:t>
            </a:r>
            <a:r>
              <a:rPr lang="de-DE" altLang="de-DE" sz="2200" dirty="0">
                <a:sym typeface="Symbol" pitchFamily="18" charset="2"/>
              </a:rPr>
              <a:t> 6.0 </a:t>
            </a:r>
            <a:r>
              <a:rPr lang="de-DE" altLang="de-DE" sz="2200" dirty="0" err="1">
                <a:sym typeface="Symbol" pitchFamily="18" charset="2"/>
              </a:rPr>
              <a:t>emA</a:t>
            </a:r>
            <a:r>
              <a:rPr lang="de-DE" altLang="de-DE" sz="2200" dirty="0">
                <a:sym typeface="Symbol" pitchFamily="18" charset="2"/>
              </a:rPr>
              <a:t> </a:t>
            </a:r>
            <a:r>
              <a:rPr lang="de-DE" altLang="de-DE" sz="2200" dirty="0"/>
              <a:t>(0.150 </a:t>
            </a:r>
            <a:r>
              <a:rPr lang="de-DE" altLang="de-DE" sz="2200" dirty="0" err="1"/>
              <a:t>pmA</a:t>
            </a:r>
            <a:r>
              <a:rPr lang="de-DE" altLang="de-DE" sz="2200" dirty="0"/>
              <a:t>) </a:t>
            </a:r>
            <a:r>
              <a:rPr lang="de-DE" altLang="de-DE" sz="2200" dirty="0">
                <a:sym typeface="Symbol" pitchFamily="18" charset="2"/>
              </a:rPr>
              <a:t>(2010/11)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de-DE" altLang="de-DE" sz="2200" dirty="0" err="1">
                <a:sym typeface="Symbol" pitchFamily="18" charset="2"/>
              </a:rPr>
              <a:t>intensity</a:t>
            </a:r>
            <a:r>
              <a:rPr lang="de-DE" altLang="de-DE" sz="2200" dirty="0">
                <a:sym typeface="Symbol" pitchFamily="18" charset="2"/>
              </a:rPr>
              <a:t>/</a:t>
            </a:r>
            <a:r>
              <a:rPr lang="de-DE" altLang="de-DE" sz="2200" dirty="0" err="1">
                <a:sym typeface="Symbol" pitchFamily="18" charset="2"/>
              </a:rPr>
              <a:t>transmission</a:t>
            </a:r>
            <a:r>
              <a:rPr lang="de-DE" altLang="de-DE" sz="2200" dirty="0">
                <a:sym typeface="Symbol" pitchFamily="18" charset="2"/>
              </a:rPr>
              <a:t> </a:t>
            </a:r>
            <a:r>
              <a:rPr lang="de-DE" altLang="de-DE" sz="2200" dirty="0" err="1">
                <a:sym typeface="Symbol" pitchFamily="18" charset="2"/>
              </a:rPr>
              <a:t>data</a:t>
            </a:r>
            <a:r>
              <a:rPr lang="de-DE" altLang="de-DE" sz="2200" dirty="0">
                <a:sym typeface="Symbol" pitchFamily="18" charset="2"/>
              </a:rPr>
              <a:t> </a:t>
            </a:r>
            <a:r>
              <a:rPr lang="de-DE" altLang="de-DE" sz="2200" dirty="0" err="1">
                <a:sym typeface="Symbol" pitchFamily="18" charset="2"/>
              </a:rPr>
              <a:t>confirmed</a:t>
            </a:r>
            <a:r>
              <a:rPr lang="de-DE" altLang="de-DE" sz="2200" dirty="0">
                <a:sym typeface="Symbol" pitchFamily="18" charset="2"/>
              </a:rPr>
              <a:t> after RFQ-upgrade (</a:t>
            </a:r>
            <a:r>
              <a:rPr lang="de-DE" altLang="de-DE" sz="2200" dirty="0" smtClean="0">
                <a:sym typeface="Symbol" pitchFamily="18" charset="2"/>
              </a:rPr>
              <a:t>2009)</a:t>
            </a:r>
            <a:endParaRPr lang="de-DE" altLang="de-DE" sz="22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de-DE" altLang="de-DE" sz="2200" dirty="0">
                <a:sym typeface="Symbol" pitchFamily="18" charset="2"/>
              </a:rPr>
              <a:t>30% design </a:t>
            </a:r>
            <a:r>
              <a:rPr lang="de-DE" altLang="de-DE" sz="2200" dirty="0" err="1">
                <a:sym typeface="Symbol" pitchFamily="18" charset="2"/>
              </a:rPr>
              <a:t>intensity</a:t>
            </a:r>
            <a:endParaRPr lang="de-DE" altLang="de-DE" sz="22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de-DE" altLang="de-DE" sz="2200" dirty="0" err="1">
                <a:sym typeface="Symbol" pitchFamily="18" charset="2"/>
              </a:rPr>
              <a:t>Injector</a:t>
            </a:r>
            <a:r>
              <a:rPr lang="de-DE" altLang="de-DE" sz="2200" dirty="0">
                <a:sym typeface="Symbol" pitchFamily="18" charset="2"/>
              </a:rPr>
              <a:t> </a:t>
            </a:r>
            <a:r>
              <a:rPr lang="de-DE" altLang="de-DE" sz="2200" dirty="0" err="1">
                <a:sym typeface="Symbol" pitchFamily="18" charset="2"/>
              </a:rPr>
              <a:t>performance</a:t>
            </a:r>
            <a:r>
              <a:rPr lang="de-DE" altLang="de-DE" sz="2200" dirty="0">
                <a:sym typeface="Symbol" pitchFamily="18" charset="2"/>
              </a:rPr>
              <a:t> </a:t>
            </a:r>
            <a:r>
              <a:rPr lang="de-DE" altLang="de-DE" sz="2200" dirty="0" err="1">
                <a:sym typeface="Symbol" pitchFamily="18" charset="2"/>
              </a:rPr>
              <a:t>dropped</a:t>
            </a:r>
            <a:r>
              <a:rPr lang="de-DE" altLang="de-DE" sz="2200" dirty="0">
                <a:sym typeface="Symbol" pitchFamily="18" charset="2"/>
              </a:rPr>
              <a:t> down in 2012 ?!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endParaRPr lang="de-DE" altLang="de-DE" sz="22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de-DE" altLang="de-DE" sz="2200" dirty="0">
                <a:sym typeface="Symbol" pitchFamily="18" charset="2"/>
              </a:rPr>
              <a:t>High </a:t>
            </a:r>
            <a:r>
              <a:rPr lang="de-DE" altLang="de-DE" sz="2200" dirty="0" err="1">
                <a:sym typeface="Symbol" pitchFamily="18" charset="2"/>
              </a:rPr>
              <a:t>current</a:t>
            </a:r>
            <a:r>
              <a:rPr lang="de-DE" altLang="de-DE" sz="2200" dirty="0">
                <a:sym typeface="Symbol" pitchFamily="18" charset="2"/>
              </a:rPr>
              <a:t> </a:t>
            </a:r>
            <a:r>
              <a:rPr lang="de-DE" altLang="de-DE" sz="2200" dirty="0" err="1">
                <a:sym typeface="Symbol" pitchFamily="18" charset="2"/>
              </a:rPr>
              <a:t>emittance</a:t>
            </a:r>
            <a:r>
              <a:rPr lang="de-DE" altLang="de-DE" sz="2200" dirty="0">
                <a:sym typeface="Symbol" pitchFamily="18" charset="2"/>
              </a:rPr>
              <a:t> </a:t>
            </a:r>
            <a:r>
              <a:rPr lang="de-DE" altLang="de-DE" sz="2200" dirty="0" err="1">
                <a:sym typeface="Symbol" pitchFamily="18" charset="2"/>
              </a:rPr>
              <a:t>measurement</a:t>
            </a:r>
            <a:r>
              <a:rPr lang="de-DE" altLang="de-DE" sz="2200" dirty="0">
                <a:sym typeface="Symbol" pitchFamily="18" charset="2"/>
              </a:rPr>
              <a:t> </a:t>
            </a:r>
            <a:r>
              <a:rPr lang="de-DE" altLang="de-DE" sz="2200" dirty="0" err="1">
                <a:sym typeface="Symbol" pitchFamily="18" charset="2"/>
              </a:rPr>
              <a:t>performed</a:t>
            </a:r>
            <a:r>
              <a:rPr lang="de-DE" altLang="de-DE" sz="2200" dirty="0">
                <a:sym typeface="Symbol" pitchFamily="18" charset="2"/>
              </a:rPr>
              <a:t> in 2007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de-DE" altLang="de-DE" sz="2200" b="1" dirty="0">
                <a:solidFill>
                  <a:srgbClr val="00B050"/>
                </a:solidFill>
                <a:sym typeface="Symbol" pitchFamily="18" charset="2"/>
              </a:rPr>
              <a:t>25% </a:t>
            </a:r>
            <a:r>
              <a:rPr lang="de-DE" altLang="de-DE" sz="2200" b="1" dirty="0" err="1">
                <a:solidFill>
                  <a:srgbClr val="00B050"/>
                </a:solidFill>
                <a:sym typeface="Symbol" pitchFamily="18" charset="2"/>
              </a:rPr>
              <a:t>of</a:t>
            </a:r>
            <a:r>
              <a:rPr lang="de-DE" altLang="de-DE" sz="2200" b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de-DE" altLang="de-DE" sz="2200" b="1" dirty="0" err="1">
                <a:solidFill>
                  <a:srgbClr val="00B050"/>
                </a:solidFill>
                <a:sym typeface="Symbol" pitchFamily="18" charset="2"/>
              </a:rPr>
              <a:t>the</a:t>
            </a:r>
            <a:r>
              <a:rPr lang="de-DE" altLang="de-DE" sz="2200" b="1" dirty="0">
                <a:solidFill>
                  <a:srgbClr val="00B050"/>
                </a:solidFill>
                <a:sym typeface="Symbol" pitchFamily="18" charset="2"/>
              </a:rPr>
              <a:t> design </a:t>
            </a:r>
            <a:r>
              <a:rPr lang="de-DE" altLang="de-DE" sz="2200" b="1" dirty="0" err="1">
                <a:solidFill>
                  <a:srgbClr val="00B050"/>
                </a:solidFill>
                <a:sym typeface="Symbol" pitchFamily="18" charset="2"/>
              </a:rPr>
              <a:t>performance</a:t>
            </a:r>
            <a:r>
              <a:rPr lang="de-DE" altLang="de-DE" sz="2200" b="1" dirty="0">
                <a:solidFill>
                  <a:srgbClr val="00B050"/>
                </a:solidFill>
                <a:sym typeface="Symbol" pitchFamily="18" charset="2"/>
              </a:rPr>
              <a:t> w.r.t. beam </a:t>
            </a:r>
            <a:r>
              <a:rPr lang="de-DE" altLang="de-DE" sz="2200" b="1" dirty="0" err="1">
                <a:solidFill>
                  <a:srgbClr val="00B050"/>
                </a:solidFill>
                <a:sym typeface="Symbol" pitchFamily="18" charset="2"/>
              </a:rPr>
              <a:t>brilliance</a:t>
            </a:r>
            <a:endParaRPr lang="de-DE" altLang="de-DE" sz="2200" b="1" dirty="0">
              <a:solidFill>
                <a:srgbClr val="00B050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de-DE" altLang="de-DE" sz="2200" dirty="0"/>
              <a:t>Last </a:t>
            </a:r>
            <a:r>
              <a:rPr lang="de-DE" altLang="de-DE" sz="2200" dirty="0" err="1"/>
              <a:t>emittance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measurements</a:t>
            </a:r>
            <a:r>
              <a:rPr lang="de-DE" altLang="de-DE" sz="2200" dirty="0"/>
              <a:t> (2012) </a:t>
            </a:r>
            <a:r>
              <a:rPr lang="de-DE" altLang="de-DE" sz="2200" dirty="0" err="1"/>
              <a:t>for</a:t>
            </a:r>
            <a:r>
              <a:rPr lang="de-DE" altLang="de-DE" sz="2200" dirty="0"/>
              <a:t> 0.8mA </a:t>
            </a:r>
            <a:r>
              <a:rPr lang="de-DE" altLang="de-DE" sz="2200" dirty="0" err="1"/>
              <a:t>only</a:t>
            </a:r>
            <a:r>
              <a:rPr lang="de-DE" altLang="de-DE" sz="2200" dirty="0"/>
              <a:t> </a:t>
            </a:r>
            <a:r>
              <a:rPr lang="de-DE" altLang="de-DE" sz="2200" b="1" dirty="0">
                <a:solidFill>
                  <a:srgbClr val="FF0000"/>
                </a:solidFill>
              </a:rPr>
              <a:t>-&gt; </a:t>
            </a:r>
            <a:r>
              <a:rPr lang="de-DE" altLang="de-DE" sz="2200" b="1" dirty="0" err="1">
                <a:solidFill>
                  <a:srgbClr val="FF0000"/>
                </a:solidFill>
              </a:rPr>
              <a:t>tbd</a:t>
            </a:r>
            <a:r>
              <a:rPr lang="de-DE" altLang="de-DE" sz="2200" b="1" dirty="0">
                <a:solidFill>
                  <a:srgbClr val="FF0000"/>
                </a:solidFill>
              </a:rPr>
              <a:t>. 10/2014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endParaRPr lang="de-DE" altLang="de-DE" sz="1700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466582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r="6500" b="1234"/>
          <a:stretch>
            <a:fillRect/>
          </a:stretch>
        </p:blipFill>
        <p:spPr bwMode="auto">
          <a:xfrm>
            <a:off x="417513" y="4718050"/>
            <a:ext cx="23939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94" y="4560888"/>
            <a:ext cx="25923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713" y="206376"/>
            <a:ext cx="8229600" cy="593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800" dirty="0" smtClean="0"/>
              <a:t>Design </a:t>
            </a:r>
            <a:r>
              <a:rPr lang="de-DE" sz="2800" dirty="0" err="1" smtClean="0"/>
              <a:t>of</a:t>
            </a:r>
            <a:r>
              <a:rPr lang="de-DE" sz="2800" dirty="0" smtClean="0"/>
              <a:t> LEBT</a:t>
            </a:r>
            <a:endParaRPr lang="de-DE" sz="2800" dirty="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26"/>
          <a:stretch>
            <a:fillRect/>
          </a:stretch>
        </p:blipFill>
        <p:spPr bwMode="auto">
          <a:xfrm>
            <a:off x="2808288" y="1247775"/>
            <a:ext cx="59388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feld 6"/>
          <p:cNvSpPr txBox="1">
            <a:spLocks noChangeArrowheads="1"/>
          </p:cNvSpPr>
          <p:nvPr/>
        </p:nvSpPr>
        <p:spPr bwMode="auto">
          <a:xfrm>
            <a:off x="0" y="2967038"/>
            <a:ext cx="914400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30000"/>
              <a:buFont typeface="Symbol" panose="05050102010706020507" pitchFamily="18" charset="2"/>
              <a:buChar char="-"/>
            </a:pPr>
            <a:r>
              <a:rPr lang="de-DE" altLang="de-DE" sz="1800" u="sng" dirty="0" err="1"/>
              <a:t>Latest</a:t>
            </a:r>
            <a:r>
              <a:rPr lang="de-DE" altLang="de-DE" sz="1800" u="sng" dirty="0"/>
              <a:t> </a:t>
            </a:r>
            <a:r>
              <a:rPr lang="de-DE" altLang="de-DE" sz="1800" u="sng" dirty="0" err="1"/>
              <a:t>solution</a:t>
            </a:r>
            <a:r>
              <a:rPr lang="de-DE" altLang="de-DE" sz="1800" u="sng" dirty="0"/>
              <a:t>: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Use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existing</a:t>
            </a:r>
            <a:r>
              <a:rPr lang="de-DE" altLang="de-DE" sz="1800" dirty="0"/>
              <a:t> </a:t>
            </a:r>
            <a:r>
              <a:rPr lang="de-DE" altLang="de-DE" sz="1800" dirty="0" err="1"/>
              <a:t>quartet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before</a:t>
            </a:r>
            <a:r>
              <a:rPr lang="de-DE" altLang="de-DE" sz="1800" dirty="0"/>
              <a:t> RFQ,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a </a:t>
            </a:r>
            <a:r>
              <a:rPr lang="de-DE" altLang="de-DE" sz="1800" dirty="0" err="1"/>
              <a:t>new</a:t>
            </a:r>
            <a:r>
              <a:rPr lang="de-DE" altLang="de-DE" sz="1800" dirty="0"/>
              <a:t> </a:t>
            </a:r>
            <a:r>
              <a:rPr lang="de-DE" altLang="de-DE" sz="1800" dirty="0" err="1"/>
              <a:t>quartet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behind</a:t>
            </a:r>
            <a:r>
              <a:rPr lang="de-DE" altLang="de-DE" sz="1800" dirty="0"/>
              <a:t> </a:t>
            </a:r>
            <a:r>
              <a:rPr lang="de-DE" altLang="de-DE" sz="1800" dirty="0" err="1" smtClean="0"/>
              <a:t>source</a:t>
            </a:r>
            <a:endParaRPr lang="de-DE" altLang="de-DE" sz="1800" dirty="0" smtClean="0"/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30000"/>
              <a:buFont typeface="Symbol" panose="05050102010706020507" pitchFamily="18" charset="2"/>
              <a:buChar char="-"/>
            </a:pPr>
            <a:r>
              <a:rPr lang="de-DE" altLang="de-DE" sz="1800" dirty="0" smtClean="0"/>
              <a:t>(</a:t>
            </a:r>
            <a:r>
              <a:rPr lang="de-DE" altLang="de-DE" sz="1800" i="1" dirty="0" err="1" smtClean="0"/>
              <a:t>Alternatively</a:t>
            </a:r>
            <a:r>
              <a:rPr lang="de-DE" altLang="de-DE" sz="1800" i="1" dirty="0"/>
              <a:t>: </a:t>
            </a:r>
            <a:r>
              <a:rPr lang="de-DE" altLang="de-DE" sz="1800" i="1" dirty="0" err="1"/>
              <a:t>existing</a:t>
            </a:r>
            <a:r>
              <a:rPr lang="de-DE" altLang="de-DE" sz="1800" i="1" dirty="0"/>
              <a:t> </a:t>
            </a:r>
            <a:r>
              <a:rPr lang="de-DE" altLang="de-DE" sz="1800" i="1" dirty="0" err="1"/>
              <a:t>sc</a:t>
            </a:r>
            <a:r>
              <a:rPr lang="de-DE" altLang="de-DE" sz="1800" i="1" dirty="0"/>
              <a:t> </a:t>
            </a:r>
            <a:r>
              <a:rPr lang="de-DE" altLang="de-DE" sz="1800" i="1" dirty="0" err="1"/>
              <a:t>solenoid</a:t>
            </a:r>
            <a:r>
              <a:rPr lang="de-DE" altLang="de-DE" sz="1800" i="1" dirty="0"/>
              <a:t> </a:t>
            </a:r>
            <a:r>
              <a:rPr lang="de-DE" altLang="de-DE" sz="1800" i="1" dirty="0" err="1"/>
              <a:t>could</a:t>
            </a:r>
            <a:r>
              <a:rPr lang="de-DE" altLang="de-DE" sz="1800" i="1" dirty="0"/>
              <a:t> </a:t>
            </a:r>
            <a:r>
              <a:rPr lang="de-DE" altLang="de-DE" sz="1800" i="1" dirty="0" err="1"/>
              <a:t>be</a:t>
            </a:r>
            <a:r>
              <a:rPr lang="de-DE" altLang="de-DE" sz="1800" i="1" dirty="0"/>
              <a:t> </a:t>
            </a:r>
            <a:r>
              <a:rPr lang="de-DE" altLang="de-DE" sz="1800" i="1" dirty="0" err="1"/>
              <a:t>used</a:t>
            </a:r>
            <a:r>
              <a:rPr lang="de-DE" altLang="de-DE" sz="1800" i="1" dirty="0"/>
              <a:t>, additional </a:t>
            </a:r>
            <a:r>
              <a:rPr lang="de-DE" altLang="de-DE" sz="1800" i="1" dirty="0" err="1"/>
              <a:t>simulations</a:t>
            </a:r>
            <a:r>
              <a:rPr lang="de-DE" altLang="de-DE" sz="1800" i="1" dirty="0" smtClean="0"/>
              <a:t>...)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30000"/>
              <a:buFont typeface="Symbol" panose="05050102010706020507" pitchFamily="18" charset="2"/>
              <a:buChar char="-"/>
            </a:pPr>
            <a:r>
              <a:rPr lang="de-DE" altLang="de-DE" sz="1800" dirty="0" err="1" smtClean="0"/>
              <a:t>Measurements</a:t>
            </a:r>
            <a:r>
              <a:rPr lang="de-DE" altLang="de-DE" sz="1800" dirty="0" smtClean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uranium</a:t>
            </a:r>
            <a:r>
              <a:rPr lang="de-DE" altLang="de-DE" sz="1800" dirty="0"/>
              <a:t> beam </a:t>
            </a:r>
            <a:r>
              <a:rPr lang="de-DE" altLang="de-DE" sz="1800" dirty="0" err="1" smtClean="0"/>
              <a:t>emittance</a:t>
            </a:r>
            <a:r>
              <a:rPr lang="de-DE" altLang="de-DE" sz="1800" dirty="0" err="1"/>
              <a:t>@</a:t>
            </a:r>
            <a:r>
              <a:rPr lang="de-DE" altLang="de-DE" sz="1800" dirty="0" err="1" smtClean="0"/>
              <a:t>North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Terminal, </a:t>
            </a:r>
            <a:r>
              <a:rPr lang="de-DE" altLang="de-DE" sz="1800" dirty="0" err="1"/>
              <a:t>Oct</a:t>
            </a:r>
            <a:r>
              <a:rPr lang="de-DE" altLang="de-DE" sz="1800" dirty="0"/>
              <a:t>. </a:t>
            </a:r>
            <a:r>
              <a:rPr lang="de-DE" altLang="de-DE" sz="1800" dirty="0" smtClean="0"/>
              <a:t>2013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FF0000"/>
              </a:buClr>
              <a:buSzPct val="130000"/>
              <a:buFont typeface="Symbol" panose="05050102010706020507" pitchFamily="18" charset="2"/>
              <a:buChar char="-"/>
            </a:pPr>
            <a:r>
              <a:rPr lang="de-DE" altLang="de-DE" sz="1800" dirty="0" err="1" smtClean="0"/>
              <a:t>Results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emittance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measurements</a:t>
            </a:r>
            <a:r>
              <a:rPr lang="de-DE" altLang="de-DE" sz="1800" dirty="0" err="1"/>
              <a:t>@</a:t>
            </a:r>
            <a:r>
              <a:rPr lang="de-DE" altLang="de-DE" sz="1800" dirty="0" err="1" smtClean="0"/>
              <a:t>North</a:t>
            </a:r>
            <a:r>
              <a:rPr lang="de-DE" altLang="de-DE" sz="1800" dirty="0" smtClean="0"/>
              <a:t> Terminal </a:t>
            </a:r>
            <a:r>
              <a:rPr lang="de-DE" altLang="de-DE" sz="1800" dirty="0" err="1" smtClean="0"/>
              <a:t>for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medium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high </a:t>
            </a:r>
            <a:r>
              <a:rPr lang="de-DE" altLang="de-DE" sz="1800" dirty="0" err="1"/>
              <a:t>uranium</a:t>
            </a:r>
            <a:r>
              <a:rPr lang="de-DE" altLang="de-DE" sz="1800" dirty="0"/>
              <a:t> </a:t>
            </a:r>
            <a:r>
              <a:rPr lang="de-DE" altLang="de-DE" sz="1800" dirty="0" err="1" smtClean="0"/>
              <a:t>currents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(35 mA, 55 mA)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pic>
        <p:nvPicPr>
          <p:cNvPr id="14343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r="5511" b="2448"/>
          <a:stretch>
            <a:fillRect/>
          </a:stretch>
        </p:blipFill>
        <p:spPr bwMode="auto">
          <a:xfrm>
            <a:off x="2919413" y="4727575"/>
            <a:ext cx="241935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6663"/>
            <a:ext cx="2095500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3465513" y="2816225"/>
            <a:ext cx="488156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3668713" y="2806700"/>
            <a:ext cx="4391025" cy="952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feld 14"/>
          <p:cNvSpPr txBox="1">
            <a:spLocks noChangeArrowheads="1"/>
          </p:cNvSpPr>
          <p:nvPr/>
        </p:nvSpPr>
        <p:spPr bwMode="auto">
          <a:xfrm>
            <a:off x="5289550" y="2587625"/>
            <a:ext cx="11160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0000"/>
                </a:solidFill>
              </a:rPr>
              <a:t>9733mm</a:t>
            </a: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1607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817813"/>
            <a:ext cx="648493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el 1"/>
          <p:cNvSpPr>
            <a:spLocks noGrp="1"/>
          </p:cNvSpPr>
          <p:nvPr>
            <p:ph type="title"/>
          </p:nvPr>
        </p:nvSpPr>
        <p:spPr>
          <a:xfrm>
            <a:off x="261938" y="144463"/>
            <a:ext cx="8229600" cy="665162"/>
          </a:xfrm>
        </p:spPr>
        <p:txBody>
          <a:bodyPr>
            <a:normAutofit/>
          </a:bodyPr>
          <a:lstStyle/>
          <a:p>
            <a:r>
              <a:rPr lang="de-DE" altLang="de-DE" sz="2800" dirty="0" smtClean="0"/>
              <a:t>Terminal West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1938" y="1230313"/>
            <a:ext cx="8362950" cy="16557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de-DE" sz="2400" dirty="0" err="1" smtClean="0"/>
              <a:t>Dedicated</a:t>
            </a:r>
            <a:r>
              <a:rPr lang="de-DE" sz="2400" dirty="0" smtClean="0"/>
              <a:t> Terminal </a:t>
            </a:r>
            <a:r>
              <a:rPr lang="de-DE" sz="2400" dirty="0" err="1" smtClean="0"/>
              <a:t>exclusively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uranium</a:t>
            </a:r>
            <a:r>
              <a:rPr lang="de-DE" sz="2400" dirty="0" smtClean="0"/>
              <a:t> beam</a:t>
            </a:r>
          </a:p>
          <a:p>
            <a:pPr>
              <a:defRPr/>
            </a:pPr>
            <a:r>
              <a:rPr lang="de-DE" sz="2400" dirty="0" smtClean="0"/>
              <a:t>General </a:t>
            </a:r>
            <a:r>
              <a:rPr lang="de-DE" sz="2400" dirty="0" err="1" smtClean="0"/>
              <a:t>layout</a:t>
            </a:r>
            <a:r>
              <a:rPr lang="de-DE" sz="2400" dirty="0" smtClean="0"/>
              <a:t> </a:t>
            </a:r>
            <a:r>
              <a:rPr lang="de-DE" sz="2400" dirty="0" err="1" smtClean="0"/>
              <a:t>exists</a:t>
            </a:r>
            <a:r>
              <a:rPr lang="de-DE" sz="2400" dirty="0" smtClean="0"/>
              <a:t> (LOIS)</a:t>
            </a:r>
          </a:p>
          <a:p>
            <a:pPr>
              <a:defRPr/>
            </a:pPr>
            <a:r>
              <a:rPr lang="de-DE" sz="2400" dirty="0"/>
              <a:t>I</a:t>
            </a:r>
            <a:r>
              <a:rPr lang="de-DE" sz="2400" dirty="0" smtClean="0"/>
              <a:t>ntegrated </a:t>
            </a:r>
            <a:r>
              <a:rPr lang="de-DE" sz="2400" dirty="0" err="1" smtClean="0"/>
              <a:t>service</a:t>
            </a:r>
            <a:r>
              <a:rPr lang="de-DE" sz="2400" dirty="0" smtClean="0"/>
              <a:t> </a:t>
            </a:r>
            <a:r>
              <a:rPr lang="de-DE" sz="2400" dirty="0" err="1" smtClean="0"/>
              <a:t>area</a:t>
            </a:r>
            <a:endParaRPr lang="de-DE" sz="2400" dirty="0" smtClean="0"/>
          </a:p>
          <a:p>
            <a:pPr>
              <a:defRPr/>
            </a:pPr>
            <a:r>
              <a:rPr lang="de-DE" sz="2400" dirty="0" smtClean="0"/>
              <a:t>All power </a:t>
            </a:r>
            <a:r>
              <a:rPr lang="de-DE" sz="2400" dirty="0" err="1" smtClean="0"/>
              <a:t>supplies</a:t>
            </a:r>
            <a:r>
              <a:rPr lang="de-DE" sz="2400" dirty="0" smtClean="0"/>
              <a:t> </a:t>
            </a:r>
            <a:r>
              <a:rPr lang="de-DE" sz="2400" dirty="0" err="1" smtClean="0"/>
              <a:t>integrated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Faraday </a:t>
            </a:r>
            <a:r>
              <a:rPr lang="de-DE" sz="2400" dirty="0" err="1" smtClean="0"/>
              <a:t>room</a:t>
            </a:r>
            <a:endParaRPr lang="de-DE" sz="2400" dirty="0" smtClean="0"/>
          </a:p>
          <a:p>
            <a:pPr>
              <a:defRPr/>
            </a:pP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extension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within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basement</a:t>
            </a:r>
            <a:r>
              <a:rPr lang="de-DE" sz="2400" dirty="0" smtClean="0"/>
              <a:t>,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ground</a:t>
            </a:r>
            <a:r>
              <a:rPr lang="de-DE" sz="2400" dirty="0" smtClean="0"/>
              <a:t> </a:t>
            </a:r>
            <a:r>
              <a:rPr lang="de-DE" sz="2400" dirty="0" err="1" smtClean="0"/>
              <a:t>floor</a:t>
            </a:r>
            <a:endParaRPr lang="de-DE" sz="2400" dirty="0" smtClean="0"/>
          </a:p>
          <a:p>
            <a:pPr>
              <a:defRPr/>
            </a:pPr>
            <a:endParaRPr lang="de-DE" sz="2400" dirty="0" smtClean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260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77788" y="123825"/>
            <a:ext cx="9131300" cy="76517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altLang="de-DE" sz="2000"/>
              <a:t>Design of a Dedicated Uranium LEBT</a:t>
            </a:r>
            <a:br>
              <a:rPr lang="de-DE" altLang="de-DE" sz="2000"/>
            </a:br>
            <a:r>
              <a:rPr lang="de-DE" altLang="de-DE" sz="2000"/>
              <a:t>(long version, allows for three sources feeding the HSI) </a:t>
            </a:r>
          </a:p>
        </p:txBody>
      </p:sp>
      <p:pic>
        <p:nvPicPr>
          <p:cNvPr id="16389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7893" r="9346" b="2870"/>
          <a:stretch>
            <a:fillRect/>
          </a:stretch>
        </p:blipFill>
        <p:spPr bwMode="auto">
          <a:xfrm>
            <a:off x="2152650" y="1770680"/>
            <a:ext cx="4352925" cy="316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3" t="7988" r="3831" b="2586"/>
          <a:stretch>
            <a:fillRect/>
          </a:stretch>
        </p:blipFill>
        <p:spPr bwMode="auto">
          <a:xfrm>
            <a:off x="6804025" y="1550988"/>
            <a:ext cx="2016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t="7988" r="47897" b="2586"/>
          <a:stretch>
            <a:fillRect/>
          </a:stretch>
        </p:blipFill>
        <p:spPr bwMode="auto">
          <a:xfrm>
            <a:off x="6877050" y="3967163"/>
            <a:ext cx="2016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feld 9"/>
          <p:cNvSpPr txBox="1">
            <a:spLocks noChangeArrowheads="1"/>
          </p:cNvSpPr>
          <p:nvPr/>
        </p:nvSpPr>
        <p:spPr bwMode="auto">
          <a:xfrm>
            <a:off x="2844005" y="1462705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iris</a:t>
            </a:r>
            <a:r>
              <a:rPr lang="de-DE" altLang="de-DE" sz="1400" dirty="0"/>
              <a:t> (U</a:t>
            </a:r>
            <a:r>
              <a:rPr lang="de-DE" altLang="de-DE" sz="1400" baseline="30000" dirty="0"/>
              <a:t>3+ </a:t>
            </a:r>
            <a:r>
              <a:rPr lang="de-DE" altLang="de-DE" sz="1400" dirty="0" err="1"/>
              <a:t>suppression</a:t>
            </a:r>
            <a:r>
              <a:rPr lang="de-DE" altLang="de-DE" sz="1400" dirty="0"/>
              <a:t>)</a:t>
            </a:r>
            <a:endParaRPr lang="en-US" altLang="de-DE" sz="1400" dirty="0"/>
          </a:p>
        </p:txBody>
      </p:sp>
      <p:cxnSp>
        <p:nvCxnSpPr>
          <p:cNvPr id="16393" name="Gerade Verbindung mit Pfeil 10"/>
          <p:cNvCxnSpPr>
            <a:cxnSpLocks noChangeShapeType="1"/>
          </p:cNvCxnSpPr>
          <p:nvPr/>
        </p:nvCxnSpPr>
        <p:spPr bwMode="auto">
          <a:xfrm>
            <a:off x="3779837" y="1770680"/>
            <a:ext cx="143669" cy="99157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4" name="Textfeld 11"/>
          <p:cNvSpPr txBox="1">
            <a:spLocks noChangeArrowheads="1"/>
          </p:cNvSpPr>
          <p:nvPr/>
        </p:nvSpPr>
        <p:spPr bwMode="auto">
          <a:xfrm>
            <a:off x="2640013" y="5105543"/>
            <a:ext cx="3744913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15000"/>
            </a:pPr>
            <a:r>
              <a:rPr lang="de-DE" altLang="de-DE" sz="1400" dirty="0"/>
              <a:t>98% </a:t>
            </a:r>
            <a:r>
              <a:rPr lang="de-DE" altLang="de-DE" sz="1400" dirty="0" err="1"/>
              <a:t>space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charge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compensation</a:t>
            </a:r>
            <a:endParaRPr lang="de-DE" altLang="de-DE" sz="1400" dirty="0"/>
          </a:p>
          <a:p>
            <a:pPr marL="180975" indent="-180975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15000"/>
            </a:pPr>
            <a:r>
              <a:rPr lang="de-DE" altLang="de-DE" sz="1400" dirty="0" err="1"/>
              <a:t>magnet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field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maps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used</a:t>
            </a:r>
            <a:endParaRPr lang="de-DE" altLang="de-DE" sz="1400" dirty="0"/>
          </a:p>
          <a:p>
            <a:pPr marL="180975" indent="-180975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15000"/>
            </a:pPr>
            <a:r>
              <a:rPr lang="de-DE" altLang="de-DE" sz="1400" dirty="0" err="1"/>
              <a:t>two</a:t>
            </a:r>
            <a:r>
              <a:rPr lang="de-DE" altLang="de-DE" sz="1400" dirty="0"/>
              <a:t> </a:t>
            </a:r>
            <a:r>
              <a:rPr lang="de-DE" altLang="de-DE" sz="1400" dirty="0" err="1"/>
              <a:t>charge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states</a:t>
            </a:r>
            <a:endParaRPr lang="de-DE" altLang="de-DE" sz="1400" dirty="0"/>
          </a:p>
          <a:p>
            <a:pPr marL="180975" indent="-180975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15000"/>
            </a:pPr>
            <a:r>
              <a:rPr lang="de-DE" altLang="de-DE" sz="1400" dirty="0" err="1"/>
              <a:t>cutting</a:t>
            </a:r>
            <a:r>
              <a:rPr lang="de-DE" altLang="de-DE" sz="1400" dirty="0"/>
              <a:t> </a:t>
            </a:r>
            <a:r>
              <a:rPr lang="de-DE" altLang="de-DE" sz="1400" dirty="0" err="1"/>
              <a:t>of</a:t>
            </a:r>
            <a:r>
              <a:rPr lang="de-DE" altLang="de-DE" sz="1400" dirty="0"/>
              <a:t> off-</a:t>
            </a:r>
            <a:r>
              <a:rPr lang="de-DE" altLang="de-DE" sz="1400" dirty="0" err="1"/>
              <a:t>acceptance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ions</a:t>
            </a:r>
            <a:endParaRPr lang="en-US" altLang="de-DE" sz="1400" dirty="0"/>
          </a:p>
        </p:txBody>
      </p:sp>
      <p:sp>
        <p:nvSpPr>
          <p:cNvPr id="16395" name="Textfeld 12"/>
          <p:cNvSpPr txBox="1">
            <a:spLocks noChangeArrowheads="1"/>
          </p:cNvSpPr>
          <p:nvPr/>
        </p:nvSpPr>
        <p:spPr bwMode="auto">
          <a:xfrm>
            <a:off x="7740650" y="1200150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/>
              <a:t>final</a:t>
            </a:r>
            <a:endParaRPr lang="en-US" altLang="de-DE" sz="1400"/>
          </a:p>
        </p:txBody>
      </p:sp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6" r="53831"/>
          <a:stretch>
            <a:fillRect/>
          </a:stretch>
        </p:blipFill>
        <p:spPr bwMode="auto">
          <a:xfrm>
            <a:off x="34925" y="4254500"/>
            <a:ext cx="166528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6" b="51395"/>
          <a:stretch>
            <a:fillRect/>
          </a:stretch>
        </p:blipFill>
        <p:spPr bwMode="auto">
          <a:xfrm>
            <a:off x="34925" y="1446213"/>
            <a:ext cx="166528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feld 15"/>
          <p:cNvSpPr txBox="1">
            <a:spLocks noChangeArrowheads="1"/>
          </p:cNvSpPr>
          <p:nvPr/>
        </p:nvSpPr>
        <p:spPr bwMode="auto">
          <a:xfrm>
            <a:off x="687388" y="1200150"/>
            <a:ext cx="715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/>
              <a:t>initial</a:t>
            </a:r>
            <a:endParaRPr lang="en-US" altLang="de-DE" sz="1400"/>
          </a:p>
        </p:txBody>
      </p:sp>
      <p:sp>
        <p:nvSpPr>
          <p:cNvPr id="16399" name="Textfeld 16"/>
          <p:cNvSpPr txBox="1">
            <a:spLocks noChangeArrowheads="1"/>
          </p:cNvSpPr>
          <p:nvPr/>
        </p:nvSpPr>
        <p:spPr bwMode="auto">
          <a:xfrm>
            <a:off x="107950" y="3717925"/>
            <a:ext cx="170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14 mA U</a:t>
            </a:r>
            <a:r>
              <a:rPr lang="de-DE" altLang="de-DE" sz="1200" baseline="30000" dirty="0"/>
              <a:t>4+ </a:t>
            </a:r>
            <a:r>
              <a:rPr lang="de-DE" altLang="de-DE" sz="1200" dirty="0" err="1" smtClean="0"/>
              <a:t>inside</a:t>
            </a:r>
            <a:endParaRPr lang="de-DE" altLang="de-DE" sz="12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220 mm*</a:t>
            </a:r>
            <a:r>
              <a:rPr lang="de-DE" altLang="de-DE" sz="1200" dirty="0" err="1" smtClean="0"/>
              <a:t>mrad</a:t>
            </a:r>
            <a:endParaRPr lang="en-US" altLang="de-DE" sz="1200" dirty="0"/>
          </a:p>
        </p:txBody>
      </p:sp>
      <p:sp>
        <p:nvSpPr>
          <p:cNvPr id="16400" name="Textfeld 17"/>
          <p:cNvSpPr txBox="1">
            <a:spLocks noChangeArrowheads="1"/>
          </p:cNvSpPr>
          <p:nvPr/>
        </p:nvSpPr>
        <p:spPr bwMode="auto">
          <a:xfrm>
            <a:off x="8316913" y="6173788"/>
            <a:ext cx="823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C. Xiao</a:t>
            </a:r>
            <a:endParaRPr lang="en-US" altLang="de-DE" sz="1200"/>
          </a:p>
        </p:txBody>
      </p:sp>
      <p:sp>
        <p:nvSpPr>
          <p:cNvPr id="16401" name="Textfeld 18"/>
          <p:cNvSpPr txBox="1">
            <a:spLocks noChangeArrowheads="1"/>
          </p:cNvSpPr>
          <p:nvPr/>
        </p:nvSpPr>
        <p:spPr bwMode="auto">
          <a:xfrm>
            <a:off x="1808163" y="1307306"/>
            <a:ext cx="9271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U</a:t>
            </a:r>
            <a:r>
              <a:rPr lang="de-DE" altLang="de-DE" sz="1000" baseline="30000"/>
              <a:t>3+ </a:t>
            </a:r>
            <a:r>
              <a:rPr lang="de-DE" altLang="de-DE" sz="1000"/>
              <a:t>~ 20 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U</a:t>
            </a:r>
            <a:r>
              <a:rPr lang="de-DE" altLang="de-DE" sz="1000" baseline="30000"/>
              <a:t>4+ </a:t>
            </a:r>
            <a:r>
              <a:rPr lang="de-DE" altLang="de-DE" sz="1000"/>
              <a:t>~ 36 mA</a:t>
            </a:r>
            <a:endParaRPr lang="en-US" altLang="de-DE" sz="1000"/>
          </a:p>
        </p:txBody>
      </p:sp>
      <p:sp>
        <p:nvSpPr>
          <p:cNvPr id="2" name="Textfeld 1"/>
          <p:cNvSpPr txBox="1"/>
          <p:nvPr/>
        </p:nvSpPr>
        <p:spPr>
          <a:xfrm>
            <a:off x="7237474" y="5602893"/>
            <a:ext cx="1520655" cy="190240"/>
          </a:xfrm>
          <a:prstGeom prst="rect">
            <a:avLst/>
          </a:prstGeom>
          <a:solidFill>
            <a:schemeClr val="bg1"/>
          </a:solidFill>
        </p:spPr>
        <p:txBody>
          <a:bodyPr wrap="square" tIns="0" bIns="36000" rtlCol="0">
            <a:spAutoFit/>
          </a:bodyPr>
          <a:lstStyle/>
          <a:p>
            <a:pPr algn="ctr"/>
            <a:r>
              <a:rPr lang="de-DE" sz="1000" dirty="0" smtClean="0"/>
              <a:t>               220 mm*</a:t>
            </a:r>
            <a:r>
              <a:rPr lang="de-DE" sz="1000" dirty="0" err="1" smtClean="0"/>
              <a:t>mrad</a:t>
            </a:r>
            <a:endParaRPr lang="de-DE" sz="1000" dirty="0"/>
          </a:p>
        </p:txBody>
      </p:sp>
      <p:sp>
        <p:nvSpPr>
          <p:cNvPr id="19" name="Textfeld 18"/>
          <p:cNvSpPr txBox="1"/>
          <p:nvPr/>
        </p:nvSpPr>
        <p:spPr>
          <a:xfrm>
            <a:off x="7212787" y="4042315"/>
            <a:ext cx="1581918" cy="159462"/>
          </a:xfrm>
          <a:prstGeom prst="rect">
            <a:avLst/>
          </a:prstGeom>
          <a:solidFill>
            <a:schemeClr val="bg1"/>
          </a:solidFill>
        </p:spPr>
        <p:txBody>
          <a:bodyPr wrap="square" tIns="0" bIns="36000" rtlCol="0">
            <a:spAutoFit/>
          </a:bodyPr>
          <a:lstStyle/>
          <a:p>
            <a:r>
              <a:rPr lang="de-DE" sz="800" dirty="0" smtClean="0"/>
              <a:t>13.45 mA U</a:t>
            </a:r>
            <a:r>
              <a:rPr lang="de-DE" sz="800" baseline="30000" dirty="0" smtClean="0"/>
              <a:t>4+</a:t>
            </a:r>
            <a:r>
              <a:rPr lang="de-DE" sz="800" dirty="0" smtClean="0"/>
              <a:t> </a:t>
            </a:r>
            <a:r>
              <a:rPr lang="de-DE" sz="800" dirty="0" err="1" smtClean="0"/>
              <a:t>inside</a:t>
            </a:r>
            <a:r>
              <a:rPr lang="de-DE" sz="800" dirty="0" smtClean="0"/>
              <a:t> </a:t>
            </a:r>
            <a:r>
              <a:rPr lang="de-DE" sz="800" dirty="0" err="1" smtClean="0"/>
              <a:t>ellipse</a:t>
            </a:r>
            <a:endParaRPr lang="de-DE" sz="800" dirty="0"/>
          </a:p>
        </p:txBody>
      </p:sp>
      <p:sp>
        <p:nvSpPr>
          <p:cNvPr id="20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21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9431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79388" y="34926"/>
            <a:ext cx="9131300" cy="7651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spcBef>
                <a:spcPct val="0"/>
              </a:spcBef>
              <a:buNone/>
              <a:defRPr sz="28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dirty="0"/>
              <a:t>RFQ Matching</a:t>
            </a:r>
            <a:endParaRPr lang="de-DE" altLang="de-DE" dirty="0"/>
          </a:p>
        </p:txBody>
      </p:sp>
      <p:sp>
        <p:nvSpPr>
          <p:cNvPr id="17413" name="Rechteck 1"/>
          <p:cNvSpPr>
            <a:spLocks noChangeArrowheads="1"/>
          </p:cNvSpPr>
          <p:nvPr/>
        </p:nvSpPr>
        <p:spPr bwMode="auto">
          <a:xfrm>
            <a:off x="103188" y="1347788"/>
            <a:ext cx="6380162" cy="494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altLang="de-DE" sz="1800" dirty="0"/>
              <a:t>Data for required  advanced beam dynamics simulations (further optimization, upgrade, redesign and development of machine) were collected -&gt; </a:t>
            </a:r>
            <a:r>
              <a:rPr lang="de-DE" altLang="de-DE" sz="1800" dirty="0" err="1"/>
              <a:t>Measurements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are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complete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self-consistent</a:t>
            </a:r>
            <a:r>
              <a:rPr lang="de-DE" altLang="de-DE" sz="1800" dirty="0"/>
              <a:t>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altLang="de-DE" sz="1800" dirty="0"/>
              <a:t>A gain in particle transmission with new QQ settings was confirmed with Ta </a:t>
            </a:r>
            <a:r>
              <a:rPr lang="en-US" altLang="de-DE" sz="1800" baseline="30000" dirty="0"/>
              <a:t>4+</a:t>
            </a:r>
            <a:r>
              <a:rPr lang="en-US" altLang="de-DE" sz="1800" dirty="0"/>
              <a:t> (RFQ transmission of 75±2% instead of 51±4%; 4 mA) and with U </a:t>
            </a:r>
            <a:r>
              <a:rPr lang="en-US" altLang="de-DE" sz="1800" baseline="30000" dirty="0"/>
              <a:t>4+</a:t>
            </a:r>
            <a:r>
              <a:rPr lang="en-US" altLang="de-DE" sz="1800" dirty="0"/>
              <a:t> (77±7 instead of 74±1% ;10 mA</a:t>
            </a:r>
            <a:r>
              <a:rPr lang="en-US" altLang="de-DE" sz="1800" dirty="0" smtClean="0"/>
              <a:t>) – even with a lower RFQ-voltage.</a:t>
            </a:r>
            <a:endParaRPr lang="en-US" altLang="de-DE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altLang="de-DE" sz="1800" dirty="0"/>
              <a:t>Typically this effect is higher for medium and low beam current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altLang="de-DE" sz="1800" dirty="0">
                <a:solidFill>
                  <a:srgbClr val="FF0000"/>
                </a:solidFill>
              </a:rPr>
              <a:t>Additional tuning of the LEBT, based on dedicated beam dynamics simulations with recently measured beam </a:t>
            </a:r>
            <a:r>
              <a:rPr lang="en-US" altLang="de-DE" sz="1800" dirty="0" err="1">
                <a:solidFill>
                  <a:srgbClr val="FF0000"/>
                </a:solidFill>
              </a:rPr>
              <a:t>emittance</a:t>
            </a:r>
            <a:r>
              <a:rPr lang="en-US" altLang="de-DE" sz="1800" dirty="0">
                <a:solidFill>
                  <a:srgbClr val="FF0000"/>
                </a:solidFill>
              </a:rPr>
              <a:t> behind ion source terminal potentially could lead to increased particle transmission for the entire HSI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altLang="de-DE" sz="1800" dirty="0"/>
              <a:t>An optimization of the whole HSI for high current beam applying new QQ setting is proposed by means of medium ions (e.g. Argon or Xenon beam).</a:t>
            </a:r>
            <a:endParaRPr lang="de-DE" altLang="de-DE" sz="1800" dirty="0"/>
          </a:p>
        </p:txBody>
      </p:sp>
      <p:pic>
        <p:nvPicPr>
          <p:cNvPr id="17414" name="Picture 2" descr="134907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2283" r="53975" b="2718"/>
          <a:stretch>
            <a:fillRect/>
          </a:stretch>
        </p:blipFill>
        <p:spPr bwMode="auto">
          <a:xfrm>
            <a:off x="6648450" y="1466850"/>
            <a:ext cx="233362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" descr="13323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52461" r="53819" b="2145"/>
          <a:stretch>
            <a:fillRect/>
          </a:stretch>
        </p:blipFill>
        <p:spPr bwMode="auto">
          <a:xfrm>
            <a:off x="6667500" y="3951288"/>
            <a:ext cx="23304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91875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7" b="27107"/>
          <a:stretch>
            <a:fillRect/>
          </a:stretch>
        </p:blipFill>
        <p:spPr bwMode="auto">
          <a:xfrm>
            <a:off x="4818063" y="1860550"/>
            <a:ext cx="40322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13_30030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0500"/>
                    </a14:imgEffect>
                    <a14:imgEffect>
                      <a14:saturation sat="0"/>
                    </a14:imgEffect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68" y="279437"/>
            <a:ext cx="2698025" cy="161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81363" y="145380"/>
            <a:ext cx="2509837" cy="5603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8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dirty="0"/>
              <a:t>RFQ-Upgrade</a:t>
            </a:r>
            <a:endParaRPr lang="de-DE" altLang="de-DE" dirty="0"/>
          </a:p>
        </p:txBody>
      </p:sp>
      <p:sp>
        <p:nvSpPr>
          <p:cNvPr id="18437" name="Textfeld 4"/>
          <p:cNvSpPr txBox="1">
            <a:spLocks noChangeArrowheads="1"/>
          </p:cNvSpPr>
          <p:nvPr/>
        </p:nvSpPr>
        <p:spPr bwMode="auto">
          <a:xfrm>
            <a:off x="-42863" y="1511300"/>
            <a:ext cx="5008563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800" dirty="0"/>
              <a:t>RFQ-Upgrade 2004 (RFQ-</a:t>
            </a:r>
            <a:r>
              <a:rPr lang="de-DE" altLang="de-DE" sz="1800" dirty="0" err="1"/>
              <a:t>Matching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surface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quality</a:t>
            </a:r>
            <a:r>
              <a:rPr lang="de-DE" altLang="de-DE" sz="1800" dirty="0"/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800" dirty="0"/>
              <a:t>RFQ-Upgrade 2009 (</a:t>
            </a:r>
            <a:r>
              <a:rPr lang="de-DE" altLang="de-DE" sz="1800" dirty="0" err="1"/>
              <a:t>surface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quality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well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increase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acceptance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increased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field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gradient</a:t>
            </a:r>
            <a:endParaRPr lang="de-DE" altLang="de-DE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800" dirty="0"/>
              <a:t>extensive </a:t>
            </a:r>
            <a:r>
              <a:rPr lang="de-DE" altLang="de-DE" sz="1800" dirty="0" err="1"/>
              <a:t>mixed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operation</a:t>
            </a:r>
            <a:r>
              <a:rPr lang="de-DE" altLang="de-DE" sz="1800" dirty="0"/>
              <a:t> (high </a:t>
            </a:r>
            <a:r>
              <a:rPr lang="de-DE" altLang="de-DE" sz="1800" dirty="0" err="1"/>
              <a:t>duty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factor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operation</a:t>
            </a:r>
            <a:r>
              <a:rPr lang="de-DE" altLang="de-DE" sz="1800" dirty="0"/>
              <a:t> m/q=25 (</a:t>
            </a:r>
            <a:r>
              <a:rPr lang="de-DE" altLang="de-DE" sz="1800" baseline="30000" dirty="0"/>
              <a:t>50</a:t>
            </a:r>
            <a:r>
              <a:rPr lang="de-DE" altLang="de-DE" sz="1800" dirty="0"/>
              <a:t>Ti</a:t>
            </a:r>
            <a:r>
              <a:rPr lang="de-DE" altLang="de-DE" sz="1800" baseline="30000" dirty="0"/>
              <a:t>2+</a:t>
            </a:r>
            <a:r>
              <a:rPr lang="de-DE" altLang="de-DE" sz="1800" dirty="0"/>
              <a:t> + </a:t>
            </a:r>
            <a:r>
              <a:rPr lang="de-DE" altLang="de-DE" sz="1800" dirty="0" err="1"/>
              <a:t>short</a:t>
            </a:r>
            <a:r>
              <a:rPr lang="de-DE" altLang="de-DE" sz="1800" dirty="0"/>
              <a:t> pulse heavy </a:t>
            </a:r>
            <a:r>
              <a:rPr lang="de-DE" altLang="de-DE" sz="1800" dirty="0" err="1"/>
              <a:t>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beams</a:t>
            </a:r>
            <a:r>
              <a:rPr lang="de-DE" altLang="de-DE" sz="1800" dirty="0"/>
              <a:t> (m/q=59.5; </a:t>
            </a:r>
            <a:r>
              <a:rPr lang="de-DE" altLang="de-DE" sz="1800" baseline="30000" dirty="0"/>
              <a:t>238</a:t>
            </a:r>
            <a:r>
              <a:rPr lang="de-DE" altLang="de-DE" sz="1800" dirty="0"/>
              <a:t>U</a:t>
            </a:r>
            <a:r>
              <a:rPr lang="de-DE" altLang="de-DE" sz="1800" baseline="30000" dirty="0"/>
              <a:t>4+</a:t>
            </a:r>
            <a:r>
              <a:rPr lang="de-DE" altLang="de-DE" sz="1800" dirty="0"/>
              <a:t>) -&gt; </a:t>
            </a:r>
            <a:r>
              <a:rPr lang="de-DE" altLang="de-DE" sz="1800" dirty="0" err="1"/>
              <a:t>Reduced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performance</a:t>
            </a:r>
            <a:r>
              <a:rPr lang="de-DE" altLang="de-DE" sz="1800" dirty="0"/>
              <a:t> (10% </a:t>
            </a:r>
            <a:r>
              <a:rPr lang="de-DE" altLang="de-DE" sz="1800" dirty="0" err="1"/>
              <a:t>less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field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gradient</a:t>
            </a:r>
            <a:r>
              <a:rPr lang="de-DE" altLang="de-DE" sz="1800" dirty="0"/>
              <a:t>): </a:t>
            </a:r>
            <a:r>
              <a:rPr lang="de-DE" altLang="de-DE" sz="1800" dirty="0" err="1"/>
              <a:t>reduced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transmission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increased</a:t>
            </a:r>
            <a:r>
              <a:rPr lang="de-DE" altLang="de-DE" sz="1800" dirty="0"/>
              <a:t> beam </a:t>
            </a:r>
            <a:r>
              <a:rPr lang="de-DE" altLang="de-DE" sz="1800" dirty="0" err="1"/>
              <a:t>emittance</a:t>
            </a:r>
            <a:endParaRPr lang="de-DE" altLang="de-DE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800" dirty="0"/>
              <a:t>2014: </a:t>
            </a:r>
            <a:r>
              <a:rPr lang="de-DE" altLang="de-DE" sz="1800" dirty="0" err="1"/>
              <a:t>no</a:t>
            </a:r>
            <a:r>
              <a:rPr lang="de-DE" altLang="de-DE" sz="1800" dirty="0"/>
              <a:t> </a:t>
            </a:r>
            <a:r>
              <a:rPr lang="de-DE" altLang="de-DE" sz="1800" dirty="0" err="1"/>
              <a:t>mixed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operation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until</a:t>
            </a:r>
            <a:r>
              <a:rPr lang="de-DE" altLang="de-DE" sz="1800" dirty="0"/>
              <a:t> </a:t>
            </a:r>
            <a:r>
              <a:rPr lang="de-DE" altLang="de-DE" sz="1800" dirty="0" err="1"/>
              <a:t>now</a:t>
            </a:r>
            <a:r>
              <a:rPr lang="de-DE" altLang="de-DE" sz="1800" dirty="0"/>
              <a:t> -&gt; 96,4%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design </a:t>
            </a:r>
            <a:r>
              <a:rPr lang="de-DE" altLang="de-DE" sz="1800" dirty="0" err="1"/>
              <a:t>gradient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reached</a:t>
            </a:r>
            <a:r>
              <a:rPr lang="de-DE" altLang="de-DE" sz="1800" dirty="0"/>
              <a:t>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800" dirty="0"/>
              <a:t>High </a:t>
            </a:r>
            <a:r>
              <a:rPr lang="de-DE" altLang="de-DE" sz="1800" dirty="0" err="1"/>
              <a:t>probality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ireversible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damages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electrode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surface</a:t>
            </a:r>
            <a:r>
              <a:rPr lang="de-DE" altLang="de-DE" sz="1800" dirty="0"/>
              <a:t> (</a:t>
            </a:r>
            <a:r>
              <a:rPr lang="de-DE" altLang="de-DE" sz="1800" dirty="0" err="1"/>
              <a:t>field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emission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stimulated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by</a:t>
            </a:r>
            <a:r>
              <a:rPr lang="de-DE" altLang="de-DE" sz="1800" dirty="0"/>
              <a:t> thermal stress, high </a:t>
            </a:r>
            <a:r>
              <a:rPr lang="de-DE" altLang="de-DE" sz="1800" dirty="0" err="1"/>
              <a:t>voltage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breakdowns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caused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by</a:t>
            </a:r>
            <a:r>
              <a:rPr lang="de-DE" altLang="de-DE" sz="1800" dirty="0"/>
              <a:t> strong </a:t>
            </a:r>
            <a:r>
              <a:rPr lang="de-DE" altLang="de-DE" sz="1800" dirty="0" err="1"/>
              <a:t>particle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losses</a:t>
            </a:r>
            <a:r>
              <a:rPr lang="de-DE" altLang="de-DE" sz="1800" dirty="0"/>
              <a:t>)</a:t>
            </a:r>
          </a:p>
        </p:txBody>
      </p:sp>
      <p:pic>
        <p:nvPicPr>
          <p:cNvPr id="8" name="Picture 6" descr="DSCF00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7" y="-5553"/>
            <a:ext cx="1870894" cy="1519821"/>
          </a:xfrm>
          <a:prstGeom prst="rect">
            <a:avLst/>
          </a:prstGeom>
          <a:noFill/>
          <a:effectLst/>
          <a:scene3d>
            <a:camera prst="orthographicFront"/>
            <a:lightRig rig="harsh" dir="t">
              <a:rot lat="0" lon="0" rev="0"/>
            </a:lightRig>
          </a:scene3d>
          <a:sp3d contourW="12700" prstMaterial="powder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9" name="Picture 7" descr="DSCF00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0"/>
            <a:ext cx="18827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384471" y="367213"/>
            <a:ext cx="1639293" cy="33855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  <a:scene3d>
            <a:camera prst="orthographicFront">
              <a:rot lat="19180601" lon="498438" rev="20135523"/>
            </a:camera>
            <a:lightRig rig="sunrise" dir="t">
              <a:rot lat="0" lon="0" rev="21594000"/>
            </a:lightRig>
          </a:scene3d>
          <a:sp3d extrusionH="19050" prstMaterial="matte">
            <a:bevelT prst="relaxedInset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de-DE" altLang="de-DE" sz="1600" b="1" dirty="0" smtClean="0">
                <a:solidFill>
                  <a:srgbClr val="4D4D4D"/>
                </a:solidFill>
              </a:rPr>
              <a:t>New RFQ-</a:t>
            </a:r>
            <a:r>
              <a:rPr lang="de-DE" altLang="de-DE" sz="1600" b="1" dirty="0" err="1" smtClean="0">
                <a:solidFill>
                  <a:srgbClr val="4D4D4D"/>
                </a:solidFill>
              </a:rPr>
              <a:t>rods</a:t>
            </a:r>
            <a:endParaRPr lang="de-DE" altLang="de-DE" sz="1600" b="1" dirty="0" smtClean="0">
              <a:solidFill>
                <a:srgbClr val="4D4D4D"/>
              </a:solidFill>
            </a:endParaRPr>
          </a:p>
        </p:txBody>
      </p:sp>
      <p:sp>
        <p:nvSpPr>
          <p:cNvPr id="18442" name="Textfeld 1"/>
          <p:cNvSpPr txBox="1">
            <a:spLocks noChangeArrowheads="1"/>
          </p:cNvSpPr>
          <p:nvPr/>
        </p:nvSpPr>
        <p:spPr bwMode="auto">
          <a:xfrm>
            <a:off x="6102350" y="3587750"/>
            <a:ext cx="1462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tank voltage  [a.u.]</a:t>
            </a:r>
          </a:p>
        </p:txBody>
      </p:sp>
      <p:pic>
        <p:nvPicPr>
          <p:cNvPr id="1844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8" r="2704" b="17538"/>
          <a:stretch>
            <a:fillRect/>
          </a:stretch>
        </p:blipFill>
        <p:spPr bwMode="auto">
          <a:xfrm>
            <a:off x="4745038" y="4125913"/>
            <a:ext cx="43703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13"/>
          <p:cNvCxnSpPr/>
          <p:nvPr/>
        </p:nvCxnSpPr>
        <p:spPr>
          <a:xfrm flipH="1" flipV="1">
            <a:off x="7742238" y="3987800"/>
            <a:ext cx="31750" cy="232092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feld 20"/>
          <p:cNvSpPr txBox="1">
            <a:spLocks noChangeArrowheads="1"/>
          </p:cNvSpPr>
          <p:nvPr/>
        </p:nvSpPr>
        <p:spPr bwMode="auto">
          <a:xfrm>
            <a:off x="6092825" y="6145213"/>
            <a:ext cx="1460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tank voltage  [a.u.]</a:t>
            </a:r>
          </a:p>
        </p:txBody>
      </p:sp>
      <p:sp>
        <p:nvSpPr>
          <p:cNvPr id="22" name="Textfeld 21"/>
          <p:cNvSpPr txBox="1"/>
          <p:nvPr/>
        </p:nvSpPr>
        <p:spPr>
          <a:xfrm rot="1637120">
            <a:off x="7346950" y="4794250"/>
            <a:ext cx="820738" cy="3079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b="1" dirty="0">
                <a:solidFill>
                  <a:srgbClr val="FF0000"/>
                </a:solidFill>
              </a:rPr>
              <a:t>Design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452" y="370403"/>
            <a:ext cx="1680752" cy="27699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  <a:scene3d>
            <a:camera prst="orthographicFront">
              <a:rot lat="19180601" lon="498438" rev="20135523"/>
            </a:camera>
            <a:lightRig rig="sunrise" dir="t">
              <a:rot lat="0" lon="0" rev="21594000"/>
            </a:lightRig>
          </a:scene3d>
          <a:sp3d extrusionH="19050" prstMaterial="matte">
            <a:bevelT prst="relaxedInset"/>
          </a:sp3d>
        </p:spPr>
        <p:txBody>
          <a:bodyPr>
            <a:spAutoFit/>
          </a:bodyPr>
          <a:lstStyle>
            <a:defPPr>
              <a:defRPr lang="de-DE"/>
            </a:defPPr>
            <a:lvl1pPr eaLnBrk="0" hangingPunct="0">
              <a:spcBef>
                <a:spcPct val="50000"/>
              </a:spcBef>
              <a:defRPr sz="1600" b="1">
                <a:solidFill>
                  <a:srgbClr val="4D4D4D"/>
                </a:solidFill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sz="1200" dirty="0" smtClean="0"/>
              <a:t>5 </a:t>
            </a:r>
            <a:r>
              <a:rPr lang="de-DE" altLang="de-DE" sz="1200" dirty="0" err="1" smtClean="0"/>
              <a:t>years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of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operation</a:t>
            </a:r>
            <a:r>
              <a:rPr lang="de-DE" altLang="de-DE" sz="1200" dirty="0" smtClean="0"/>
              <a:t> </a:t>
            </a:r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4112202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2700" y="0"/>
            <a:ext cx="9131300" cy="7651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8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400" dirty="0"/>
              <a:t>Further Investigations III – MEBT performance</a:t>
            </a:r>
            <a:endParaRPr lang="de-DE" altLang="de-DE" sz="2400" dirty="0"/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117475" y="1325562"/>
            <a:ext cx="5910263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altLang="de-DE" sz="2000" dirty="0" err="1"/>
              <a:t>Beamload</a:t>
            </a:r>
            <a:r>
              <a:rPr lang="en-US" altLang="de-DE" sz="2000" dirty="0"/>
              <a:t> for a 6.5 mA Uranium beam was </a:t>
            </a:r>
            <a:r>
              <a:rPr lang="en-US" altLang="de-DE" sz="2000" dirty="0" err="1"/>
              <a:t>appr</a:t>
            </a:r>
            <a:r>
              <a:rPr lang="en-US" altLang="de-DE" sz="2000" dirty="0"/>
              <a:t>. 25 kW ( </a:t>
            </a:r>
            <a:r>
              <a:rPr lang="en-US" altLang="de-DE" sz="2000" dirty="0" err="1"/>
              <a:t>beamload</a:t>
            </a:r>
            <a:r>
              <a:rPr lang="en-US" altLang="de-DE" sz="2000" dirty="0"/>
              <a:t> with 2 mA Krypton beam 7.5 kW)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altLang="de-DE" sz="2000" dirty="0"/>
              <a:t>With improved setting for Krypton beam, the measured </a:t>
            </a:r>
            <a:r>
              <a:rPr lang="en-US" altLang="de-DE" sz="2000" dirty="0" err="1"/>
              <a:t>beamload</a:t>
            </a:r>
            <a:r>
              <a:rPr lang="en-US" altLang="de-DE" sz="2000" dirty="0"/>
              <a:t> was reduced to </a:t>
            </a:r>
            <a:r>
              <a:rPr lang="en-US" altLang="de-DE" sz="2000" dirty="0" err="1"/>
              <a:t>appr</a:t>
            </a:r>
            <a:r>
              <a:rPr lang="en-US" altLang="de-DE" sz="2000" dirty="0"/>
              <a:t>. 4 kW.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altLang="de-DE" sz="2000" dirty="0" err="1"/>
              <a:t>Beamload</a:t>
            </a:r>
            <a:r>
              <a:rPr lang="en-US" altLang="de-DE" sz="2000" dirty="0"/>
              <a:t> caused by a mismatch of the RF-power -&gt; reduced shunt impedance of the resonator (beam is hitting the surfaces).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altLang="de-DE" sz="2000" b="1" baseline="30000" dirty="0">
                <a:solidFill>
                  <a:srgbClr val="FF0000"/>
                </a:solidFill>
              </a:rPr>
              <a:t>86</a:t>
            </a:r>
            <a:r>
              <a:rPr lang="en-US" altLang="de-DE" sz="2000" b="1" dirty="0">
                <a:solidFill>
                  <a:srgbClr val="FF0000"/>
                </a:solidFill>
              </a:rPr>
              <a:t>Kr</a:t>
            </a:r>
            <a:r>
              <a:rPr lang="en-US" altLang="de-DE" sz="2000" b="1" baseline="30000" dirty="0">
                <a:solidFill>
                  <a:srgbClr val="FF0000"/>
                </a:solidFill>
              </a:rPr>
              <a:t>2+</a:t>
            </a:r>
            <a:r>
              <a:rPr lang="en-US" altLang="de-DE" sz="2000" b="1" dirty="0">
                <a:solidFill>
                  <a:srgbClr val="FF0000"/>
                </a:solidFill>
              </a:rPr>
              <a:t>: 10% higher </a:t>
            </a:r>
            <a:r>
              <a:rPr lang="en-US" altLang="de-DE" sz="2000" b="1" dirty="0" err="1">
                <a:solidFill>
                  <a:srgbClr val="FF0000"/>
                </a:solidFill>
              </a:rPr>
              <a:t>superlens</a:t>
            </a:r>
            <a:r>
              <a:rPr lang="en-US" altLang="de-DE" sz="2000" b="1" dirty="0">
                <a:solidFill>
                  <a:srgbClr val="FF0000"/>
                </a:solidFill>
              </a:rPr>
              <a:t> </a:t>
            </a:r>
            <a:r>
              <a:rPr lang="en-US" altLang="de-DE" sz="2000" b="1" dirty="0" err="1">
                <a:solidFill>
                  <a:srgbClr val="FF0000"/>
                </a:solidFill>
              </a:rPr>
              <a:t>rf</a:t>
            </a:r>
            <a:r>
              <a:rPr lang="en-US" altLang="de-DE" sz="2000" b="1" dirty="0">
                <a:solidFill>
                  <a:srgbClr val="FF0000"/>
                </a:solidFill>
              </a:rPr>
              <a:t>-amplitude &amp; 15% higher </a:t>
            </a:r>
            <a:r>
              <a:rPr lang="en-US" altLang="de-DE" sz="2000" b="1" dirty="0" err="1">
                <a:solidFill>
                  <a:srgbClr val="FF0000"/>
                </a:solidFill>
              </a:rPr>
              <a:t>quadrupole</a:t>
            </a:r>
            <a:r>
              <a:rPr lang="en-US" altLang="de-DE" sz="2000" b="1" dirty="0">
                <a:solidFill>
                  <a:srgbClr val="FF0000"/>
                </a:solidFill>
              </a:rPr>
              <a:t> field strength -&gt; MEBT-transmission increased 75% -&gt; 93%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altLang="de-DE" sz="2000" dirty="0">
                <a:solidFill>
                  <a:srgbClr val="00B050"/>
                </a:solidFill>
              </a:rPr>
              <a:t>Recommendation: new quad doublet with increased field strength, trapezoidal shaped </a:t>
            </a:r>
            <a:r>
              <a:rPr lang="en-US" altLang="de-DE" sz="2000" dirty="0" err="1">
                <a:solidFill>
                  <a:srgbClr val="00B050"/>
                </a:solidFill>
              </a:rPr>
              <a:t>superlens</a:t>
            </a:r>
            <a:r>
              <a:rPr lang="en-US" altLang="de-DE" sz="2000" dirty="0">
                <a:solidFill>
                  <a:srgbClr val="00B050"/>
                </a:solidFill>
              </a:rPr>
              <a:t> electrodes!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altLang="de-DE" sz="2000" i="1" dirty="0">
                <a:solidFill>
                  <a:srgbClr val="00B050"/>
                </a:solidFill>
              </a:rPr>
              <a:t>(Redesign of the MEBT in discussion</a:t>
            </a:r>
            <a:r>
              <a:rPr lang="en-US" altLang="de-DE" sz="2000" i="1" dirty="0" smtClean="0">
                <a:solidFill>
                  <a:srgbClr val="00B050"/>
                </a:solidFill>
              </a:rPr>
              <a:t>)</a:t>
            </a:r>
            <a:endParaRPr lang="de-DE" altLang="de-DE" sz="2000" i="1" dirty="0">
              <a:solidFill>
                <a:srgbClr val="00B050"/>
              </a:solidFill>
            </a:endParaRPr>
          </a:p>
        </p:txBody>
      </p:sp>
      <p:pic>
        <p:nvPicPr>
          <p:cNvPr id="7" name="Picture 5" descr="s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117850"/>
            <a:ext cx="2797175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0" b="4161"/>
          <a:stretch>
            <a:fillRect/>
          </a:stretch>
        </p:blipFill>
        <p:spPr bwMode="auto">
          <a:xfrm>
            <a:off x="6223000" y="1219200"/>
            <a:ext cx="27241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583363" y="3359150"/>
            <a:ext cx="2043112" cy="509588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793891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19484" y="171449"/>
            <a:ext cx="5768181" cy="5619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000" dirty="0" smtClean="0"/>
              <a:t>Optimization of </a:t>
            </a:r>
            <a:r>
              <a:rPr lang="en-US" altLang="de-DE" sz="2000" dirty="0">
                <a:solidFill>
                  <a:schemeClr val="tx1"/>
                </a:solidFill>
              </a:rPr>
              <a:t>gas stripper area (1.4 MeV/u) </a:t>
            </a:r>
          </a:p>
        </p:txBody>
      </p:sp>
      <p:sp>
        <p:nvSpPr>
          <p:cNvPr id="27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43324" y="6678613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28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67750" y="6621462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dirty="0" smtClean="0"/>
          </a:p>
        </p:txBody>
      </p:sp>
      <p:graphicFrame>
        <p:nvGraphicFramePr>
          <p:cNvPr id="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7425"/>
              </p:ext>
            </p:extLst>
          </p:nvPr>
        </p:nvGraphicFramePr>
        <p:xfrm>
          <a:off x="2803524" y="4598035"/>
          <a:ext cx="3410686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Chart" r:id="rId3" imgW="8848877" imgH="5181562" progId="Excel.Chart.8">
                  <p:embed/>
                </p:oleObj>
              </mc:Choice>
              <mc:Fallback>
                <p:oleObj name="Chart" r:id="rId3" imgW="8848877" imgH="51815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779" b="3474"/>
                      <a:stretch>
                        <a:fillRect/>
                      </a:stretch>
                    </p:blipFill>
                    <p:spPr bwMode="auto">
                      <a:xfrm>
                        <a:off x="2803524" y="4598035"/>
                        <a:ext cx="3410686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 descr="Stripperberei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8" y="2867025"/>
            <a:ext cx="2231816" cy="360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spectr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1279"/>
          <a:stretch>
            <a:fillRect/>
          </a:stretch>
        </p:blipFill>
        <p:spPr bwMode="auto">
          <a:xfrm>
            <a:off x="3390898" y="2876708"/>
            <a:ext cx="228600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MO204f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3183"/>
          <a:stretch>
            <a:fillRect/>
          </a:stretch>
        </p:blipFill>
        <p:spPr bwMode="auto">
          <a:xfrm>
            <a:off x="304578" y="1283085"/>
            <a:ext cx="1903495" cy="15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10" y="1601276"/>
            <a:ext cx="2767594" cy="181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46" y="3613943"/>
            <a:ext cx="1950904" cy="28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feld 8"/>
          <p:cNvSpPr txBox="1">
            <a:spLocks noChangeArrowheads="1"/>
          </p:cNvSpPr>
          <p:nvPr/>
        </p:nvSpPr>
        <p:spPr bwMode="auto">
          <a:xfrm>
            <a:off x="2547898" y="1288559"/>
            <a:ext cx="3515914" cy="17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85000" lnSpcReduction="20000"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de-DE" altLang="de-DE" sz="1800" dirty="0" err="1" smtClean="0"/>
              <a:t>enlarged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apertures</a:t>
            </a:r>
            <a:endParaRPr lang="de-DE" altLang="de-DE" sz="1800" dirty="0" smtClean="0"/>
          </a:p>
          <a:p>
            <a:pPr marL="182563" indent="-182563" eaLnBrk="1" hangingPunct="1">
              <a:spcBef>
                <a:spcPct val="0"/>
              </a:spcBef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de-DE" altLang="de-DE" sz="1800" dirty="0" smtClean="0"/>
              <a:t>high </a:t>
            </a:r>
            <a:r>
              <a:rPr lang="de-DE" altLang="de-DE" sz="1800" dirty="0" err="1" smtClean="0"/>
              <a:t>stripper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target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density</a:t>
            </a:r>
            <a:endParaRPr lang="de-DE" altLang="de-DE" sz="1800" dirty="0" smtClean="0"/>
          </a:p>
          <a:p>
            <a:pPr marL="182563" indent="-182563" eaLnBrk="1" hangingPunct="1">
              <a:spcBef>
                <a:spcPct val="0"/>
              </a:spcBef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de-DE" altLang="de-DE" sz="1800" dirty="0" smtClean="0"/>
              <a:t>high </a:t>
            </a:r>
            <a:r>
              <a:rPr lang="de-DE" altLang="de-DE" sz="1800" dirty="0" err="1"/>
              <a:t>current</a:t>
            </a:r>
            <a:r>
              <a:rPr lang="de-DE" altLang="de-DE" sz="1800" dirty="0"/>
              <a:t> </a:t>
            </a:r>
            <a:r>
              <a:rPr lang="de-DE" altLang="de-DE" sz="1800" dirty="0" err="1" smtClean="0"/>
              <a:t>operation</a:t>
            </a:r>
            <a:r>
              <a:rPr lang="de-DE" altLang="de-DE" sz="1800" dirty="0" smtClean="0"/>
              <a:t> (</a:t>
            </a:r>
            <a:r>
              <a:rPr lang="de-DE" altLang="de-DE" sz="1800" dirty="0" err="1" smtClean="0"/>
              <a:t>extremely</a:t>
            </a:r>
            <a:r>
              <a:rPr lang="de-DE" altLang="de-DE" sz="1800" dirty="0" smtClean="0"/>
              <a:t> high </a:t>
            </a:r>
            <a:r>
              <a:rPr lang="de-DE" altLang="de-DE" sz="1800" dirty="0" err="1" smtClean="0"/>
              <a:t>space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charge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forces</a:t>
            </a:r>
            <a:r>
              <a:rPr lang="de-DE" altLang="de-DE" sz="1800" dirty="0" smtClean="0"/>
              <a:t>)</a:t>
            </a:r>
            <a:endParaRPr lang="de-DE" altLang="de-DE" sz="1800" dirty="0"/>
          </a:p>
          <a:p>
            <a:pPr marL="182563" indent="-182563" eaLnBrk="1" hangingPunct="1">
              <a:spcBef>
                <a:spcPct val="0"/>
              </a:spcBef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de-DE" altLang="de-DE" sz="1800" dirty="0" err="1" smtClean="0"/>
              <a:t>full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transmission</a:t>
            </a:r>
            <a:endParaRPr lang="de-DE" altLang="de-DE" sz="1800" dirty="0" smtClean="0"/>
          </a:p>
          <a:p>
            <a:pPr marL="182563" indent="-182563" eaLnBrk="1" hangingPunct="1">
              <a:spcBef>
                <a:spcPct val="0"/>
              </a:spcBef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de-DE" altLang="de-DE" sz="1800" dirty="0" err="1"/>
              <a:t>separation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Uranium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charge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states</a:t>
            </a:r>
            <a:endParaRPr lang="de-DE" altLang="de-DE" sz="1800" dirty="0"/>
          </a:p>
          <a:p>
            <a:pPr marL="182563" indent="-182563" eaLnBrk="1" hangingPunct="1">
              <a:spcBef>
                <a:spcPct val="0"/>
              </a:spcBef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de-DE" altLang="de-DE" sz="1800" dirty="0" err="1" smtClean="0"/>
              <a:t>optimum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stripping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efficiency</a:t>
            </a:r>
            <a:endParaRPr lang="de-DE" altLang="de-DE" sz="1800" dirty="0"/>
          </a:p>
          <a:p>
            <a:pPr marL="182563" indent="-182563" eaLnBrk="1" hangingPunct="1">
              <a:spcBef>
                <a:spcPct val="0"/>
              </a:spcBef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de-DE" altLang="de-DE" sz="1800" dirty="0" err="1" smtClean="0"/>
              <a:t>less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long</a:t>
            </a:r>
            <a:r>
              <a:rPr lang="de-DE" altLang="de-DE" sz="1800" dirty="0" smtClean="0"/>
              <a:t>./</a:t>
            </a:r>
            <a:r>
              <a:rPr lang="de-DE" altLang="de-DE" sz="1800" dirty="0" err="1" smtClean="0"/>
              <a:t>transv</a:t>
            </a:r>
            <a:r>
              <a:rPr lang="de-DE" altLang="de-DE" sz="1800" dirty="0" smtClean="0"/>
              <a:t>. </a:t>
            </a:r>
            <a:r>
              <a:rPr lang="de-DE" altLang="de-DE" sz="1800" dirty="0" err="1" smtClean="0"/>
              <a:t>emittance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growth</a:t>
            </a:r>
            <a:endParaRPr lang="de-DE" altLang="de-DE" sz="18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8210550" y="1657350"/>
            <a:ext cx="0" cy="138112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517180" y="4271234"/>
            <a:ext cx="463914" cy="2462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00" dirty="0" smtClean="0">
                <a:solidFill>
                  <a:srgbClr val="FF0000"/>
                </a:solidFill>
              </a:rPr>
              <a:t>max.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6716846" y="1714512"/>
            <a:ext cx="92782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aseline="30000" dirty="0" smtClean="0"/>
              <a:t>40</a:t>
            </a:r>
            <a:r>
              <a:rPr lang="de-DE" dirty="0" smtClean="0"/>
              <a:t>Ar</a:t>
            </a:r>
            <a:r>
              <a:rPr lang="de-DE" baseline="30000" dirty="0"/>
              <a:t>10+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6920773" y="3699680"/>
            <a:ext cx="927827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aseline="30000" dirty="0" smtClean="0"/>
              <a:t>high </a:t>
            </a:r>
            <a:r>
              <a:rPr lang="de-DE" baseline="30000" dirty="0" err="1" smtClean="0"/>
              <a:t>current</a:t>
            </a:r>
            <a:endParaRPr lang="de-DE" baseline="30000" dirty="0"/>
          </a:p>
        </p:txBody>
      </p:sp>
      <p:sp>
        <p:nvSpPr>
          <p:cNvPr id="47" name="Textfeld 46"/>
          <p:cNvSpPr txBox="1"/>
          <p:nvPr/>
        </p:nvSpPr>
        <p:spPr>
          <a:xfrm>
            <a:off x="6951905" y="5385605"/>
            <a:ext cx="804002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aseline="30000" dirty="0" err="1" smtClean="0"/>
              <a:t>low</a:t>
            </a:r>
            <a:r>
              <a:rPr lang="de-DE" baseline="30000" dirty="0" smtClean="0"/>
              <a:t> </a:t>
            </a:r>
            <a:r>
              <a:rPr lang="de-DE" baseline="30000" dirty="0" err="1" smtClean="0"/>
              <a:t>current</a:t>
            </a:r>
            <a:endParaRPr lang="de-DE" baseline="300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7431011" y="4318940"/>
            <a:ext cx="608583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7881735" y="1309022"/>
            <a:ext cx="80010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FAIR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935293" y="4538530"/>
            <a:ext cx="927827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aseline="30000" dirty="0" smtClean="0"/>
              <a:t>high </a:t>
            </a:r>
            <a:r>
              <a:rPr lang="de-DE" baseline="30000" dirty="0" err="1" smtClean="0"/>
              <a:t>current</a:t>
            </a:r>
            <a:endParaRPr lang="de-DE" baseline="30000" dirty="0" smtClean="0"/>
          </a:p>
          <a:p>
            <a:pPr algn="l"/>
            <a:r>
              <a:rPr lang="de-DE" baseline="30000" dirty="0" smtClean="0"/>
              <a:t>(HSI)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3469478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OleChart spid="29" grpId="0"/>
      <p:bldP spid="39" grpId="0"/>
      <p:bldP spid="6" grpId="0"/>
      <p:bldP spid="45" grpId="0"/>
      <p:bldP spid="46" grpId="0"/>
      <p:bldP spid="47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27794" y="0"/>
            <a:ext cx="9131300" cy="7651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000" dirty="0"/>
              <a:t>Further Investigations – fast switching gas stripper</a:t>
            </a:r>
            <a:endParaRPr lang="de-DE" altLang="de-DE" sz="2000" dirty="0"/>
          </a:p>
        </p:txBody>
      </p:sp>
      <p:sp>
        <p:nvSpPr>
          <p:cNvPr id="20485" name="Textfeld 10"/>
          <p:cNvSpPr txBox="1">
            <a:spLocks noChangeArrowheads="1"/>
          </p:cNvSpPr>
          <p:nvPr/>
        </p:nvSpPr>
        <p:spPr bwMode="auto">
          <a:xfrm rot="1261253">
            <a:off x="1830388" y="2546350"/>
            <a:ext cx="234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tx2"/>
                </a:solidFill>
              </a:rPr>
              <a:t>How does the gas</a:t>
            </a:r>
            <a:br>
              <a:rPr lang="de-DE" altLang="de-DE" sz="1800">
                <a:solidFill>
                  <a:schemeClr val="tx2"/>
                </a:solidFill>
              </a:rPr>
            </a:br>
            <a:r>
              <a:rPr lang="de-DE" altLang="de-DE" sz="1800">
                <a:solidFill>
                  <a:schemeClr val="tx2"/>
                </a:solidFill>
              </a:rPr>
              <a:t>distribution looks like?</a:t>
            </a:r>
          </a:p>
        </p:txBody>
      </p:sp>
      <p:grpSp>
        <p:nvGrpSpPr>
          <p:cNvPr id="20486" name="Gruppieren 11"/>
          <p:cNvGrpSpPr>
            <a:grpSpLocks/>
          </p:cNvGrpSpPr>
          <p:nvPr/>
        </p:nvGrpSpPr>
        <p:grpSpPr bwMode="auto">
          <a:xfrm>
            <a:off x="41275" y="1346200"/>
            <a:ext cx="4368800" cy="2303463"/>
            <a:chOff x="40675" y="322884"/>
            <a:chExt cx="5745545" cy="3057449"/>
          </a:xfrm>
        </p:grpSpPr>
        <p:pic>
          <p:nvPicPr>
            <p:cNvPr id="20504" name="Grafik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" b="50661"/>
            <a:stretch>
              <a:fillRect/>
            </a:stretch>
          </p:blipFill>
          <p:spPr bwMode="auto">
            <a:xfrm>
              <a:off x="40675" y="322884"/>
              <a:ext cx="5745545" cy="305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hteck 14"/>
            <p:cNvSpPr/>
            <p:nvPr/>
          </p:nvSpPr>
          <p:spPr>
            <a:xfrm>
              <a:off x="742166" y="1110951"/>
              <a:ext cx="1826800" cy="1729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3138927" y="1108845"/>
              <a:ext cx="1895696" cy="1727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aphicFrame>
        <p:nvGraphicFramePr>
          <p:cNvPr id="20487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481250"/>
              </p:ext>
            </p:extLst>
          </p:nvPr>
        </p:nvGraphicFramePr>
        <p:xfrm>
          <a:off x="-153988" y="3787775"/>
          <a:ext cx="3816351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Graph" r:id="rId4" imgW="4140200" imgH="2895600" progId="Origin50.Graph">
                  <p:embed/>
                </p:oleObj>
              </mc:Choice>
              <mc:Fallback>
                <p:oleObj name="Graph" r:id="rId4" imgW="4140200" imgH="2895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3988" y="3787775"/>
                        <a:ext cx="3816351" cy="267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feld 19"/>
          <p:cNvSpPr txBox="1">
            <a:spLocks noChangeArrowheads="1"/>
          </p:cNvSpPr>
          <p:nvPr/>
        </p:nvSpPr>
        <p:spPr bwMode="auto">
          <a:xfrm>
            <a:off x="92075" y="6265863"/>
            <a:ext cx="1271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i="1"/>
              <a:t>V.P. Shevelko</a:t>
            </a:r>
          </a:p>
        </p:txBody>
      </p:sp>
      <p:graphicFrame>
        <p:nvGraphicFramePr>
          <p:cNvPr id="20489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96386"/>
              </p:ext>
            </p:extLst>
          </p:nvPr>
        </p:nvGraphicFramePr>
        <p:xfrm>
          <a:off x="5405438" y="1216025"/>
          <a:ext cx="3890962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Graph" r:id="rId6" imgW="4152900" imgH="2895600" progId="Origin50.Graph">
                  <p:embed/>
                </p:oleObj>
              </mc:Choice>
              <mc:Fallback>
                <p:oleObj name="Graph" r:id="rId6" imgW="4152900" imgH="2895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1216025"/>
                        <a:ext cx="3890962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99881"/>
              </p:ext>
            </p:extLst>
          </p:nvPr>
        </p:nvGraphicFramePr>
        <p:xfrm>
          <a:off x="5445125" y="3765550"/>
          <a:ext cx="3873500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Graph" r:id="rId8" imgW="4152900" imgH="2895600" progId="Origin50.Graph">
                  <p:embed/>
                </p:oleObj>
              </mc:Choice>
              <mc:Fallback>
                <p:oleObj name="Graph" r:id="rId8" imgW="4152900" imgH="2895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3765550"/>
                        <a:ext cx="3873500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feld 22"/>
          <p:cNvSpPr txBox="1"/>
          <p:nvPr/>
        </p:nvSpPr>
        <p:spPr>
          <a:xfrm>
            <a:off x="7642225" y="4064000"/>
            <a:ext cx="1504950" cy="3079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/>
              <a:t>U</a:t>
            </a:r>
            <a:r>
              <a:rPr lang="de-DE" sz="1400" b="1" baseline="30000" dirty="0"/>
              <a:t>4+ </a:t>
            </a:r>
            <a:r>
              <a:rPr lang="de-DE" sz="1400" b="1" dirty="0"/>
              <a:t>+ N</a:t>
            </a:r>
            <a:r>
              <a:rPr lang="de-DE" sz="1400" b="1" baseline="-25000" dirty="0"/>
              <a:t>2</a:t>
            </a:r>
            <a:r>
              <a:rPr lang="de-DE" sz="1400" b="1" dirty="0"/>
              <a:t>; 2,5 </a:t>
            </a:r>
            <a:r>
              <a:rPr lang="de-DE" sz="1400" b="1" dirty="0" err="1"/>
              <a:t>ms</a:t>
            </a:r>
            <a:endParaRPr lang="de-DE" sz="1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6140450" y="1352550"/>
            <a:ext cx="1387475" cy="3079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/>
              <a:t>U</a:t>
            </a:r>
            <a:r>
              <a:rPr lang="de-DE" sz="1400" b="1" baseline="30000" dirty="0"/>
              <a:t>4+ </a:t>
            </a:r>
            <a:r>
              <a:rPr lang="de-DE" sz="1400" b="1" dirty="0"/>
              <a:t>+ He; 4 </a:t>
            </a:r>
            <a:r>
              <a:rPr lang="de-DE" sz="1400" b="1" dirty="0" err="1"/>
              <a:t>ms</a:t>
            </a:r>
            <a:endParaRPr lang="de-DE" sz="1400" b="1" dirty="0"/>
          </a:p>
        </p:txBody>
      </p:sp>
      <p:sp>
        <p:nvSpPr>
          <p:cNvPr id="48" name="Rechteck 47"/>
          <p:cNvSpPr/>
          <p:nvPr/>
        </p:nvSpPr>
        <p:spPr>
          <a:xfrm>
            <a:off x="2751138" y="1216025"/>
            <a:ext cx="1947862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49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577975"/>
            <a:ext cx="25114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Bogen 48"/>
          <p:cNvSpPr/>
          <p:nvPr/>
        </p:nvSpPr>
        <p:spPr>
          <a:xfrm flipH="1">
            <a:off x="3155950" y="1973263"/>
            <a:ext cx="2947988" cy="1565275"/>
          </a:xfrm>
          <a:prstGeom prst="arc">
            <a:avLst>
              <a:gd name="adj1" fmla="val 16196903"/>
              <a:gd name="adj2" fmla="val 2156660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0496" name="Gruppieren 44"/>
          <p:cNvGrpSpPr>
            <a:grpSpLocks/>
          </p:cNvGrpSpPr>
          <p:nvPr/>
        </p:nvGrpSpPr>
        <p:grpSpPr bwMode="auto">
          <a:xfrm>
            <a:off x="1722438" y="3165475"/>
            <a:ext cx="917575" cy="357188"/>
            <a:chOff x="1709581" y="3105784"/>
            <a:chExt cx="918019" cy="288179"/>
          </a:xfrm>
        </p:grpSpPr>
        <p:sp>
          <p:nvSpPr>
            <p:cNvPr id="44" name="L-Form 43"/>
            <p:cNvSpPr/>
            <p:nvPr/>
          </p:nvSpPr>
          <p:spPr>
            <a:xfrm>
              <a:off x="2101883" y="3105784"/>
              <a:ext cx="525717" cy="288179"/>
            </a:xfrm>
            <a:prstGeom prst="corner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1" name="L-Form 50"/>
            <p:cNvSpPr/>
            <p:nvPr/>
          </p:nvSpPr>
          <p:spPr>
            <a:xfrm rot="10800000" flipV="1">
              <a:off x="1709581" y="3108346"/>
              <a:ext cx="525716" cy="285617"/>
            </a:xfrm>
            <a:prstGeom prst="corner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0497" name="Textfeld 45"/>
          <p:cNvSpPr txBox="1">
            <a:spLocks noChangeArrowheads="1"/>
          </p:cNvSpPr>
          <p:nvPr/>
        </p:nvSpPr>
        <p:spPr bwMode="auto">
          <a:xfrm>
            <a:off x="1825625" y="3308350"/>
            <a:ext cx="774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gas cell</a:t>
            </a:r>
          </a:p>
        </p:txBody>
      </p:sp>
      <p:sp>
        <p:nvSpPr>
          <p:cNvPr id="20498" name="Textfeld 53"/>
          <p:cNvSpPr txBox="1">
            <a:spLocks noChangeArrowheads="1"/>
          </p:cNvSpPr>
          <p:nvPr/>
        </p:nvSpPr>
        <p:spPr bwMode="auto">
          <a:xfrm>
            <a:off x="7793038" y="1279525"/>
            <a:ext cx="44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25+</a:t>
            </a:r>
          </a:p>
        </p:txBody>
      </p:sp>
      <p:sp>
        <p:nvSpPr>
          <p:cNvPr id="20499" name="Textfeld 54"/>
          <p:cNvSpPr txBox="1">
            <a:spLocks noChangeArrowheads="1"/>
          </p:cNvSpPr>
          <p:nvPr/>
        </p:nvSpPr>
        <p:spPr bwMode="auto">
          <a:xfrm>
            <a:off x="7305675" y="3857625"/>
            <a:ext cx="442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27+</a:t>
            </a:r>
          </a:p>
        </p:txBody>
      </p:sp>
      <p:sp>
        <p:nvSpPr>
          <p:cNvPr id="20500" name="Textfeld 56"/>
          <p:cNvSpPr txBox="1">
            <a:spLocks noChangeArrowheads="1"/>
          </p:cNvSpPr>
          <p:nvPr/>
        </p:nvSpPr>
        <p:spPr bwMode="auto">
          <a:xfrm>
            <a:off x="3155950" y="4103688"/>
            <a:ext cx="258127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200" dirty="0" err="1"/>
              <a:t>reduced</a:t>
            </a:r>
            <a:r>
              <a:rPr lang="de-DE" altLang="de-DE" sz="1200" dirty="0"/>
              <a:t> </a:t>
            </a:r>
            <a:r>
              <a:rPr lang="de-DE" altLang="de-DE" sz="1200" dirty="0" err="1"/>
              <a:t>average</a:t>
            </a:r>
            <a:r>
              <a:rPr lang="de-DE" altLang="de-DE" sz="1200" dirty="0"/>
              <a:t> gas </a:t>
            </a:r>
            <a:r>
              <a:rPr lang="de-DE" altLang="de-DE" sz="1200" dirty="0" err="1"/>
              <a:t>pressure</a:t>
            </a:r>
            <a:endParaRPr lang="de-DE" altLang="de-DE" sz="12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200" dirty="0" err="1"/>
              <a:t>increased</a:t>
            </a:r>
            <a:r>
              <a:rPr lang="de-DE" altLang="de-DE" sz="1200" dirty="0"/>
              <a:t> </a:t>
            </a:r>
            <a:r>
              <a:rPr lang="de-DE" altLang="de-DE" sz="1200" dirty="0" err="1"/>
              <a:t>target</a:t>
            </a:r>
            <a:r>
              <a:rPr lang="de-DE" altLang="de-DE" sz="1200" dirty="0"/>
              <a:t> </a:t>
            </a:r>
            <a:r>
              <a:rPr lang="de-DE" altLang="de-DE" sz="1200" dirty="0" err="1"/>
              <a:t>density</a:t>
            </a:r>
            <a:endParaRPr lang="de-DE" altLang="de-DE" sz="12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200" dirty="0"/>
              <a:t>pulse </a:t>
            </a:r>
            <a:r>
              <a:rPr lang="de-DE" altLang="de-DE" sz="1200" dirty="0" err="1"/>
              <a:t>to</a:t>
            </a:r>
            <a:r>
              <a:rPr lang="de-DE" altLang="de-DE" sz="1200" dirty="0"/>
              <a:t> pulse </a:t>
            </a:r>
            <a:r>
              <a:rPr lang="de-DE" altLang="de-DE" sz="1200" dirty="0" err="1"/>
              <a:t>variation</a:t>
            </a:r>
            <a:endParaRPr lang="de-DE" altLang="de-DE" sz="12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200" dirty="0" err="1"/>
              <a:t>lower</a:t>
            </a:r>
            <a:r>
              <a:rPr lang="de-DE" altLang="de-DE" sz="1200" dirty="0"/>
              <a:t> gas </a:t>
            </a:r>
            <a:r>
              <a:rPr lang="de-DE" altLang="de-DE" sz="1200" dirty="0" err="1"/>
              <a:t>consumption</a:t>
            </a:r>
            <a:endParaRPr lang="de-DE" altLang="de-DE" sz="12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200" dirty="0" smtClean="0">
                <a:sym typeface="Symbol"/>
              </a:rPr>
              <a:t></a:t>
            </a:r>
            <a:r>
              <a:rPr lang="de-DE" altLang="de-DE" sz="1200" dirty="0" smtClean="0"/>
              <a:t> </a:t>
            </a:r>
            <a:r>
              <a:rPr lang="de-DE" altLang="de-DE" sz="1200" dirty="0" err="1"/>
              <a:t>dense</a:t>
            </a:r>
            <a:r>
              <a:rPr lang="de-DE" altLang="de-DE" sz="1200" dirty="0"/>
              <a:t> noble gas </a:t>
            </a:r>
            <a:r>
              <a:rPr lang="de-DE" altLang="de-DE" sz="1200" dirty="0" err="1"/>
              <a:t>target</a:t>
            </a:r>
            <a:r>
              <a:rPr lang="de-DE" altLang="de-DE" sz="1200" dirty="0"/>
              <a:t> </a:t>
            </a:r>
            <a:r>
              <a:rPr lang="de-DE" altLang="de-DE" sz="1200" dirty="0" err="1"/>
              <a:t>available</a:t>
            </a:r>
            <a:endParaRPr lang="de-DE" altLang="de-DE" sz="12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200" dirty="0"/>
              <a:t>He -&gt; </a:t>
            </a:r>
            <a:r>
              <a:rPr lang="de-DE" altLang="de-DE" sz="1200" dirty="0" err="1"/>
              <a:t>lower</a:t>
            </a:r>
            <a:r>
              <a:rPr lang="de-DE" altLang="de-DE" sz="1200" dirty="0"/>
              <a:t> (</a:t>
            </a:r>
            <a:r>
              <a:rPr lang="de-DE" altLang="de-DE" sz="1200" dirty="0" err="1"/>
              <a:t>equilibrium</a:t>
            </a:r>
            <a:r>
              <a:rPr lang="de-DE" altLang="de-DE" sz="1200" dirty="0"/>
              <a:t>) </a:t>
            </a:r>
            <a:r>
              <a:rPr lang="de-DE" altLang="de-DE" sz="1200" dirty="0" err="1"/>
              <a:t>charge</a:t>
            </a:r>
            <a:r>
              <a:rPr lang="de-DE" altLang="de-DE" sz="1200" dirty="0"/>
              <a:t> </a:t>
            </a:r>
            <a:r>
              <a:rPr lang="de-DE" altLang="de-DE" sz="1200" dirty="0" err="1"/>
              <a:t>state</a:t>
            </a:r>
            <a:r>
              <a:rPr lang="de-DE" altLang="de-DE" sz="1200" dirty="0"/>
              <a:t>, </a:t>
            </a:r>
            <a:r>
              <a:rPr lang="de-DE" altLang="de-DE" sz="1200" dirty="0" err="1"/>
              <a:t>increased</a:t>
            </a:r>
            <a:r>
              <a:rPr lang="de-DE" altLang="de-DE" sz="1200" dirty="0"/>
              <a:t> </a:t>
            </a:r>
            <a:r>
              <a:rPr lang="de-DE" altLang="de-DE" sz="1200" dirty="0" err="1"/>
              <a:t>yield</a:t>
            </a:r>
            <a:endParaRPr lang="de-DE" altLang="de-DE" sz="1200" dirty="0"/>
          </a:p>
        </p:txBody>
      </p:sp>
      <p:sp>
        <p:nvSpPr>
          <p:cNvPr id="20501" name="Textfeld 19"/>
          <p:cNvSpPr txBox="1">
            <a:spLocks noChangeArrowheads="1"/>
          </p:cNvSpPr>
          <p:nvPr/>
        </p:nvSpPr>
        <p:spPr bwMode="auto">
          <a:xfrm>
            <a:off x="4102100" y="1279525"/>
            <a:ext cx="154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i="1"/>
              <a:t>P. Scharrer, et.al.</a:t>
            </a:r>
          </a:p>
        </p:txBody>
      </p:sp>
      <p:sp>
        <p:nvSpPr>
          <p:cNvPr id="27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43324" y="6678613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28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67750" y="6621462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865866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47638"/>
            <a:ext cx="6897687" cy="504825"/>
          </a:xfrm>
          <a:solidFill>
            <a:schemeClr val="bg1">
              <a:alpha val="45882"/>
            </a:schemeClr>
          </a:solidFill>
        </p:spPr>
        <p:txBody>
          <a:bodyPr/>
          <a:lstStyle/>
          <a:p>
            <a:pPr eaLnBrk="1" hangingPunct="1"/>
            <a:r>
              <a:rPr lang="en-US" altLang="de-DE" b="1" dirty="0" smtClean="0"/>
              <a:t>UNILAC: Review follow-up and upgrade plans</a:t>
            </a:r>
            <a:endParaRPr lang="de-DE" altLang="de-DE" b="1" dirty="0" smtClean="0"/>
          </a:p>
        </p:txBody>
      </p:sp>
      <p:pic>
        <p:nvPicPr>
          <p:cNvPr id="3075" name="Picture 3" descr="Rc26398"/>
          <p:cNvPicPr>
            <a:picLocks noChangeAspect="1" noChangeArrowheads="1"/>
          </p:cNvPicPr>
          <p:nvPr/>
        </p:nvPicPr>
        <p:blipFill>
          <a:blip r:embed="rId2">
            <a:lum bright="76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535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1122363"/>
            <a:ext cx="8424863" cy="518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27063" indent="-1698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de-DE" sz="2000" dirty="0">
                <a:solidFill>
                  <a:srgbClr val="0000FF"/>
                </a:solidFill>
              </a:rPr>
              <a:t>Introduction</a:t>
            </a:r>
          </a:p>
          <a:p>
            <a:pPr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de-DE" sz="2000" dirty="0">
                <a:solidFill>
                  <a:srgbClr val="0000FF"/>
                </a:solidFill>
              </a:rPr>
              <a:t>FAIR-requirements</a:t>
            </a:r>
          </a:p>
          <a:p>
            <a:pPr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de-DE" sz="2000" dirty="0">
                <a:solidFill>
                  <a:srgbClr val="0000FF"/>
                </a:solidFill>
              </a:rPr>
              <a:t>Recommendation UNILAC-Review</a:t>
            </a:r>
          </a:p>
          <a:p>
            <a:pPr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de-DE" sz="2000" dirty="0">
                <a:solidFill>
                  <a:srgbClr val="0000FF"/>
                </a:solidFill>
              </a:rPr>
              <a:t>Status of the </a:t>
            </a:r>
            <a:r>
              <a:rPr lang="en-US" altLang="de-DE" sz="2000" dirty="0" err="1">
                <a:solidFill>
                  <a:srgbClr val="0000FF"/>
                </a:solidFill>
              </a:rPr>
              <a:t>Unilac</a:t>
            </a:r>
            <a:r>
              <a:rPr lang="en-US" altLang="de-DE" sz="2000" dirty="0">
                <a:solidFill>
                  <a:srgbClr val="0000FF"/>
                </a:solidFill>
              </a:rPr>
              <a:t> High Current Performance</a:t>
            </a:r>
          </a:p>
          <a:p>
            <a:pPr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de-DE" sz="2000" dirty="0">
                <a:solidFill>
                  <a:srgbClr val="0000FF"/>
                </a:solidFill>
              </a:rPr>
              <a:t>Further Investigations</a:t>
            </a:r>
          </a:p>
          <a:p>
            <a:pPr lvl="1"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altLang="de-DE" sz="1400" dirty="0">
                <a:solidFill>
                  <a:srgbClr val="0000FF"/>
                </a:solidFill>
              </a:rPr>
              <a:t>ion source </a:t>
            </a:r>
            <a:r>
              <a:rPr lang="en-US" altLang="de-DE" sz="1400" dirty="0" err="1">
                <a:solidFill>
                  <a:srgbClr val="0000FF"/>
                </a:solidFill>
              </a:rPr>
              <a:t>emittance</a:t>
            </a:r>
            <a:endParaRPr lang="en-US" altLang="de-DE" sz="1400" dirty="0">
              <a:solidFill>
                <a:srgbClr val="0000FF"/>
              </a:solidFill>
            </a:endParaRPr>
          </a:p>
          <a:p>
            <a:pPr lvl="1"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altLang="de-DE" sz="1400" dirty="0">
                <a:solidFill>
                  <a:srgbClr val="0000FF"/>
                </a:solidFill>
              </a:rPr>
              <a:t>RFQ-Matching</a:t>
            </a:r>
          </a:p>
          <a:p>
            <a:pPr lvl="1"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altLang="de-DE" sz="1400" dirty="0" err="1">
                <a:solidFill>
                  <a:srgbClr val="0000FF"/>
                </a:solidFill>
              </a:rPr>
              <a:t>superlens</a:t>
            </a:r>
            <a:r>
              <a:rPr lang="en-US" altLang="de-DE" sz="1400" dirty="0">
                <a:solidFill>
                  <a:srgbClr val="0000FF"/>
                </a:solidFill>
              </a:rPr>
              <a:t> performance</a:t>
            </a:r>
          </a:p>
          <a:p>
            <a:pPr lvl="1"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altLang="de-DE" sz="1400" dirty="0">
                <a:solidFill>
                  <a:srgbClr val="0000FF"/>
                </a:solidFill>
              </a:rPr>
              <a:t>pulsed gas stripper</a:t>
            </a:r>
            <a:endParaRPr lang="en-US" altLang="de-DE" dirty="0">
              <a:solidFill>
                <a:srgbClr val="0000FF"/>
              </a:solidFill>
            </a:endParaRPr>
          </a:p>
          <a:p>
            <a:pPr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de-DE" sz="2000" dirty="0">
                <a:solidFill>
                  <a:srgbClr val="0000FF"/>
                </a:solidFill>
              </a:rPr>
              <a:t>UNILAC proton performance</a:t>
            </a:r>
          </a:p>
          <a:p>
            <a:pPr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de-DE" sz="2000" dirty="0">
                <a:solidFill>
                  <a:srgbClr val="0000FF"/>
                </a:solidFill>
              </a:rPr>
              <a:t>28 GHz-ECR ion source</a:t>
            </a:r>
          </a:p>
          <a:p>
            <a:pPr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de-DE" sz="2000" dirty="0">
                <a:solidFill>
                  <a:srgbClr val="0000FF"/>
                </a:solidFill>
              </a:rPr>
              <a:t>High Energy LINAC</a:t>
            </a:r>
          </a:p>
          <a:p>
            <a:pPr lvl="1"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altLang="de-DE" sz="1400" dirty="0" err="1">
                <a:solidFill>
                  <a:srgbClr val="0000FF"/>
                </a:solidFill>
              </a:rPr>
              <a:t>rf</a:t>
            </a:r>
            <a:r>
              <a:rPr lang="en-US" altLang="de-DE" sz="1400" dirty="0">
                <a:solidFill>
                  <a:srgbClr val="0000FF"/>
                </a:solidFill>
              </a:rPr>
              <a:t>-amplifiers</a:t>
            </a:r>
          </a:p>
          <a:p>
            <a:pPr lvl="1"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altLang="de-DE" sz="1400" dirty="0">
                <a:solidFill>
                  <a:srgbClr val="0000FF"/>
                </a:solidFill>
              </a:rPr>
              <a:t>beam dynamics studies</a:t>
            </a:r>
          </a:p>
          <a:p>
            <a:pPr lvl="1"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altLang="de-DE" sz="1400" dirty="0">
                <a:solidFill>
                  <a:srgbClr val="0000FF"/>
                </a:solidFill>
              </a:rPr>
              <a:t>accelerator cavity studies</a:t>
            </a:r>
          </a:p>
          <a:p>
            <a:pPr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de-DE" sz="2000" dirty="0">
                <a:solidFill>
                  <a:srgbClr val="0000FF"/>
                </a:solidFill>
              </a:rPr>
              <a:t>Aiming FAIR Uranium intensities (strategy)</a:t>
            </a:r>
          </a:p>
          <a:p>
            <a:pPr>
              <a:lnSpc>
                <a:spcPct val="97000"/>
              </a:lnSpc>
              <a:spcBef>
                <a:spcPct val="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de-DE" sz="2000" dirty="0" smtClean="0">
                <a:solidFill>
                  <a:srgbClr val="0000FF"/>
                </a:solidFill>
              </a:rPr>
              <a:t>Schedule</a:t>
            </a:r>
            <a:endParaRPr lang="en-US" altLang="de-DE" sz="2000" dirty="0">
              <a:solidFill>
                <a:srgbClr val="0000FF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25638" y="590550"/>
            <a:ext cx="4248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600" b="1" i="1" dirty="0"/>
              <a:t>W. Barth, GSI - Darmstadt</a:t>
            </a: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714749" y="6650038"/>
            <a:ext cx="4629151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734425" y="6650038"/>
            <a:ext cx="361950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921656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66700" y="82550"/>
            <a:ext cx="9131300" cy="647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altLang="de-DE" dirty="0" smtClean="0"/>
              <a:t>UNILAC </a:t>
            </a:r>
            <a:r>
              <a:rPr lang="de-DE" altLang="de-DE" dirty="0" err="1" smtClean="0"/>
              <a:t>proton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performance</a:t>
            </a:r>
            <a:endParaRPr lang="de-DE" alt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337061" y="1168420"/>
          <a:ext cx="8628993" cy="502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Gewinkelte Verbindung 7"/>
          <p:cNvCxnSpPr/>
          <p:nvPr/>
        </p:nvCxnSpPr>
        <p:spPr>
          <a:xfrm flipV="1">
            <a:off x="895350" y="2486025"/>
            <a:ext cx="7874000" cy="2762250"/>
          </a:xfrm>
          <a:prstGeom prst="bentConnector3">
            <a:avLst>
              <a:gd name="adj1" fmla="val 37734"/>
            </a:avLst>
          </a:prstGeom>
          <a:ln w="317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3894138" y="5486400"/>
            <a:ext cx="4895850" cy="20638"/>
          </a:xfrm>
          <a:prstGeom prst="line">
            <a:avLst/>
          </a:prstGeom>
          <a:ln w="25400">
            <a:solidFill>
              <a:srgbClr val="00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3098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621462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607427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284163" y="112713"/>
            <a:ext cx="8859837" cy="6524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altLang="de-DE" dirty="0"/>
              <a:t>High </a:t>
            </a:r>
            <a:r>
              <a:rPr lang="de-DE" altLang="de-DE" dirty="0" err="1"/>
              <a:t>intensity</a:t>
            </a:r>
            <a:r>
              <a:rPr lang="de-DE" altLang="de-DE" dirty="0"/>
              <a:t> </a:t>
            </a:r>
            <a:r>
              <a:rPr lang="de-DE" altLang="de-DE" dirty="0" err="1"/>
              <a:t>proton</a:t>
            </a:r>
            <a:r>
              <a:rPr lang="de-DE" altLang="de-DE" dirty="0"/>
              <a:t> </a:t>
            </a:r>
            <a:r>
              <a:rPr lang="de-DE" altLang="de-DE" dirty="0" err="1"/>
              <a:t>beam@UNILAC</a:t>
            </a:r>
            <a:endParaRPr lang="de-DE" altLang="de-DE" dirty="0"/>
          </a:p>
        </p:txBody>
      </p:sp>
      <p:pic>
        <p:nvPicPr>
          <p:cNvPr id="22533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8855" r="6232" b="-8855"/>
          <a:stretch>
            <a:fillRect/>
          </a:stretch>
        </p:blipFill>
        <p:spPr bwMode="auto">
          <a:xfrm>
            <a:off x="284163" y="1287463"/>
            <a:ext cx="3319462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t="7994" r="6352" b="-7994"/>
          <a:stretch>
            <a:fillRect/>
          </a:stretch>
        </p:blipFill>
        <p:spPr bwMode="auto">
          <a:xfrm>
            <a:off x="293688" y="3914775"/>
            <a:ext cx="33194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feld 8"/>
          <p:cNvSpPr txBox="1">
            <a:spLocks noChangeArrowheads="1"/>
          </p:cNvSpPr>
          <p:nvPr/>
        </p:nvSpPr>
        <p:spPr bwMode="auto">
          <a:xfrm>
            <a:off x="4279707" y="3850916"/>
            <a:ext cx="42941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 smtClean="0"/>
              <a:t>clean gas-</a:t>
            </a:r>
            <a:r>
              <a:rPr lang="de-DE" altLang="de-DE" sz="1800" dirty="0" err="1" smtClean="0"/>
              <a:t>stripperspectrum</a:t>
            </a:r>
            <a:endParaRPr lang="de-DE" altLang="de-DE" sz="180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 smtClean="0"/>
              <a:t>high </a:t>
            </a:r>
            <a:r>
              <a:rPr lang="de-DE" altLang="de-DE" sz="1800" dirty="0" err="1" smtClean="0"/>
              <a:t>brilliance</a:t>
            </a:r>
            <a:r>
              <a:rPr lang="de-DE" altLang="de-DE" sz="1800" dirty="0" smtClean="0"/>
              <a:t> beam</a:t>
            </a:r>
            <a:endParaRPr lang="de-DE" altLang="de-DE" sz="18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 err="1" smtClean="0"/>
              <a:t>main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limitations</a:t>
            </a:r>
            <a:r>
              <a:rPr lang="de-DE" altLang="de-DE" sz="1800" dirty="0" smtClean="0"/>
              <a:t>: </a:t>
            </a:r>
            <a:r>
              <a:rPr lang="de-DE" altLang="de-DE" sz="1800" dirty="0" err="1" smtClean="0"/>
              <a:t>ion</a:t>
            </a:r>
            <a:r>
              <a:rPr lang="de-DE" altLang="de-DE" sz="1800" dirty="0" smtClean="0"/>
              <a:t> </a:t>
            </a:r>
            <a:r>
              <a:rPr lang="de-DE" altLang="de-DE" sz="1800" dirty="0" err="1"/>
              <a:t>source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performance</a:t>
            </a:r>
            <a:r>
              <a:rPr lang="de-DE" altLang="de-DE" sz="1800" dirty="0"/>
              <a:t>, </a:t>
            </a:r>
            <a:r>
              <a:rPr lang="de-DE" altLang="de-DE" sz="1800" dirty="0" err="1" smtClean="0"/>
              <a:t>rf-controls</a:t>
            </a:r>
            <a:endParaRPr lang="de-DE" altLang="de-DE" sz="180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 smtClean="0"/>
              <a:t>parallel </a:t>
            </a:r>
            <a:r>
              <a:rPr lang="de-DE" altLang="de-DE" sz="1800" dirty="0" err="1"/>
              <a:t>operation</a:t>
            </a:r>
            <a:r>
              <a:rPr lang="de-DE" altLang="de-DE" sz="1800" dirty="0"/>
              <a:t> -&gt; </a:t>
            </a:r>
            <a:r>
              <a:rPr lang="de-DE" altLang="de-DE" sz="1800" dirty="0" err="1"/>
              <a:t>carbon</a:t>
            </a:r>
            <a:r>
              <a:rPr lang="de-DE" altLang="de-DE" sz="1800" dirty="0"/>
              <a:t> beam </a:t>
            </a:r>
            <a:r>
              <a:rPr lang="de-DE" altLang="de-DE" sz="1800" dirty="0" err="1"/>
              <a:t>operation</a:t>
            </a:r>
            <a:r>
              <a:rPr lang="de-DE" altLang="de-DE" sz="1800" dirty="0"/>
              <a:t>!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/>
              <a:t>Further </a:t>
            </a:r>
            <a:r>
              <a:rPr lang="de-DE" altLang="de-DE" sz="1800" dirty="0" err="1"/>
              <a:t>development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goal</a:t>
            </a:r>
            <a:r>
              <a:rPr lang="de-DE" altLang="de-DE" sz="1800" dirty="0"/>
              <a:t>: 2emA, </a:t>
            </a:r>
            <a:r>
              <a:rPr lang="de-DE" altLang="de-DE" sz="1800" dirty="0" err="1"/>
              <a:t>improved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source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performance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careful</a:t>
            </a:r>
            <a:r>
              <a:rPr lang="de-DE" altLang="de-DE" sz="1800" dirty="0"/>
              <a:t> UNILAC-</a:t>
            </a:r>
            <a:r>
              <a:rPr lang="de-DE" altLang="de-DE" sz="1800" dirty="0" err="1"/>
              <a:t>optimization</a:t>
            </a:r>
            <a:r>
              <a:rPr lang="de-DE" altLang="de-DE" sz="1800" dirty="0"/>
              <a:t> (</a:t>
            </a:r>
            <a:r>
              <a:rPr lang="de-DE" altLang="de-DE" sz="1800" dirty="0" err="1"/>
              <a:t>transmission</a:t>
            </a:r>
            <a:r>
              <a:rPr lang="de-DE" altLang="de-DE" sz="1800" dirty="0"/>
              <a:t>)</a:t>
            </a:r>
          </a:p>
        </p:txBody>
      </p:sp>
      <p:pic>
        <p:nvPicPr>
          <p:cNvPr id="22536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11105" r="13092" b="4311"/>
          <a:stretch>
            <a:fillRect/>
          </a:stretch>
        </p:blipFill>
        <p:spPr bwMode="auto">
          <a:xfrm>
            <a:off x="4525963" y="1270000"/>
            <a:ext cx="324961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172624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112713"/>
            <a:ext cx="9131300" cy="6365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de-DE" altLang="de-DE" dirty="0"/>
              <a:t>High </a:t>
            </a:r>
            <a:r>
              <a:rPr lang="de-DE" altLang="de-DE" dirty="0" err="1"/>
              <a:t>Intensity</a:t>
            </a:r>
            <a:r>
              <a:rPr lang="de-DE" altLang="de-DE" dirty="0"/>
              <a:t> </a:t>
            </a:r>
            <a:r>
              <a:rPr lang="de-DE" altLang="de-DE" dirty="0" err="1"/>
              <a:t>protons@FAIR</a:t>
            </a:r>
            <a:endParaRPr lang="de-DE" alt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59324"/>
              </p:ext>
            </p:extLst>
          </p:nvPr>
        </p:nvGraphicFramePr>
        <p:xfrm>
          <a:off x="857250" y="2474913"/>
          <a:ext cx="7300913" cy="298300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658908"/>
                <a:gridCol w="686975"/>
                <a:gridCol w="1122620"/>
                <a:gridCol w="944137"/>
                <a:gridCol w="959871"/>
                <a:gridCol w="928402"/>
              </a:tblGrid>
              <a:tr h="323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 [</a:t>
                      </a:r>
                      <a:r>
                        <a:rPr lang="de-DE" sz="1400" dirty="0" err="1">
                          <a:effectLst/>
                        </a:rPr>
                        <a:t>MeV</a:t>
                      </a:r>
                      <a:r>
                        <a:rPr lang="de-DE" sz="1400" dirty="0">
                          <a:effectLst/>
                        </a:rPr>
                        <a:t>]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70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11,4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11,4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15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15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</a:tr>
              <a:tr h="323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 [mA]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35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</a:tr>
              <a:tr h="574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Ex,y</a:t>
                      </a:r>
                      <a:r>
                        <a:rPr lang="de-DE" sz="1400" dirty="0">
                          <a:effectLst/>
                        </a:rPr>
                        <a:t> (phys. 4*</a:t>
                      </a:r>
                      <a:r>
                        <a:rPr lang="de-DE" sz="1400" dirty="0" err="1">
                          <a:effectLst/>
                        </a:rPr>
                        <a:t>rms</a:t>
                      </a:r>
                      <a:r>
                        <a:rPr lang="de-DE" sz="1400" dirty="0">
                          <a:effectLst/>
                        </a:rPr>
                        <a:t>) [mm </a:t>
                      </a:r>
                      <a:r>
                        <a:rPr lang="de-DE" sz="1400" dirty="0" err="1">
                          <a:effectLst/>
                        </a:rPr>
                        <a:t>mrad</a:t>
                      </a:r>
                      <a:r>
                        <a:rPr lang="de-DE" sz="1400" dirty="0">
                          <a:effectLst/>
                        </a:rPr>
                        <a:t>]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7/8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7/8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7/8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6/7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6/7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</a:tr>
              <a:tr h="305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gamma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1,07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1,01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1,01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1,02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1,02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</a:tr>
              <a:tr h="287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beta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0,37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0,15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0,15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0,18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0,18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</a:tr>
              <a:tr h="287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beta</a:t>
                      </a:r>
                      <a:r>
                        <a:rPr lang="de-DE" sz="1400" dirty="0">
                          <a:effectLst/>
                        </a:rPr>
                        <a:t>**2*</a:t>
                      </a:r>
                      <a:r>
                        <a:rPr lang="de-DE" sz="1400" dirty="0" err="1">
                          <a:effectLst/>
                        </a:rPr>
                        <a:t>gamma</a:t>
                      </a:r>
                      <a:r>
                        <a:rPr lang="de-DE" sz="1400" dirty="0">
                          <a:effectLst/>
                        </a:rPr>
                        <a:t>**3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0,17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0,03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0,03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</a:tr>
              <a:tr h="305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Space </a:t>
                      </a:r>
                      <a:r>
                        <a:rPr lang="de-DE" sz="1400" dirty="0" err="1" smtClean="0">
                          <a:effectLst/>
                        </a:rPr>
                        <a:t>charge</a:t>
                      </a:r>
                      <a:r>
                        <a:rPr lang="de-DE" sz="1400" dirty="0" smtClean="0">
                          <a:effectLst/>
                        </a:rPr>
                        <a:t> </a:t>
                      </a:r>
                      <a:r>
                        <a:rPr lang="de-DE" sz="1400" dirty="0" err="1" smtClean="0">
                          <a:effectLst/>
                        </a:rPr>
                        <a:t>limit</a:t>
                      </a:r>
                      <a:r>
                        <a:rPr lang="de-DE" sz="1400" dirty="0" smtClean="0">
                          <a:effectLst/>
                        </a:rPr>
                        <a:t> (N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5,8E+12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8,6E+11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8,6E+11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1,1E+12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1,1E+12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</a:tr>
              <a:tr h="287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SIS100 </a:t>
                      </a:r>
                      <a:r>
                        <a:rPr lang="de-DE" sz="1400" dirty="0" err="1">
                          <a:effectLst/>
                        </a:rPr>
                        <a:t>output</a:t>
                      </a:r>
                      <a:r>
                        <a:rPr lang="de-DE" sz="1400" dirty="0">
                          <a:effectLst/>
                        </a:rPr>
                        <a:t> (</a:t>
                      </a:r>
                      <a:r>
                        <a:rPr lang="de-DE" sz="1400" dirty="0" err="1">
                          <a:effectLst/>
                        </a:rPr>
                        <a:t>particles</a:t>
                      </a:r>
                      <a:r>
                        <a:rPr lang="de-DE" sz="1400" dirty="0">
                          <a:effectLst/>
                        </a:rPr>
                        <a:t>/</a:t>
                      </a:r>
                      <a:r>
                        <a:rPr lang="de-DE" sz="1400" dirty="0" err="1">
                          <a:effectLst/>
                        </a:rPr>
                        <a:t>cycle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</a:rPr>
                        <a:t>1,7E+13</a:t>
                      </a:r>
                      <a:endParaRPr lang="de-DE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</a:rPr>
                        <a:t>1,2E+12</a:t>
                      </a:r>
                      <a:endParaRPr lang="de-DE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</a:rPr>
                        <a:t>2,3E+12</a:t>
                      </a:r>
                      <a:endParaRPr lang="de-DE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1,2E+12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2,3E+12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</a:tr>
              <a:tr h="287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SIS100 </a:t>
                      </a:r>
                      <a:r>
                        <a:rPr lang="de-DE" sz="1400" dirty="0" err="1">
                          <a:effectLst/>
                        </a:rPr>
                        <a:t>output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smtClean="0">
                          <a:effectLst/>
                        </a:rPr>
                        <a:t> (relative)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de-DE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7,1%</a:t>
                      </a:r>
                      <a:endParaRPr lang="de-DE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13,5%</a:t>
                      </a:r>
                      <a:endParaRPr lang="de-DE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7,1%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13,5%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3643" name="Textfeld 8"/>
          <p:cNvSpPr txBox="1">
            <a:spLocks noChangeArrowheads="1"/>
          </p:cNvSpPr>
          <p:nvPr/>
        </p:nvSpPr>
        <p:spPr bwMode="auto">
          <a:xfrm rot="-5400000">
            <a:off x="3359944" y="1618457"/>
            <a:ext cx="1057275" cy="5857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FFFFCC"/>
                </a:solidFill>
              </a:rPr>
              <a:t>FAIR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FFFFCC"/>
                </a:solidFill>
              </a:rPr>
              <a:t>p-LINAC</a:t>
            </a:r>
          </a:p>
        </p:txBody>
      </p:sp>
      <p:sp>
        <p:nvSpPr>
          <p:cNvPr id="23644" name="Textfeld 9"/>
          <p:cNvSpPr txBox="1">
            <a:spLocks noChangeArrowheads="1"/>
          </p:cNvSpPr>
          <p:nvPr/>
        </p:nvSpPr>
        <p:spPr bwMode="auto">
          <a:xfrm>
            <a:off x="4262438" y="1741488"/>
            <a:ext cx="3905250" cy="3397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GSI-UNILAC</a:t>
            </a:r>
          </a:p>
        </p:txBody>
      </p:sp>
      <p:sp>
        <p:nvSpPr>
          <p:cNvPr id="29789" name="Textfeld 10"/>
          <p:cNvSpPr txBox="1">
            <a:spLocks noChangeArrowheads="1"/>
          </p:cNvSpPr>
          <p:nvPr/>
        </p:nvSpPr>
        <p:spPr bwMode="auto">
          <a:xfrm rot="20783121">
            <a:off x="161925" y="1165017"/>
            <a:ext cx="1704975" cy="36988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i="1" dirty="0" smtClean="0"/>
              <a:t>S. Appel, GSI</a:t>
            </a:r>
          </a:p>
        </p:txBody>
      </p:sp>
      <p:pic>
        <p:nvPicPr>
          <p:cNvPr id="23646" name="Picture 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730375"/>
            <a:ext cx="26352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82137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15106" y="340519"/>
            <a:ext cx="6761162" cy="50006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kern="0" dirty="0">
                <a:latin typeface="+mj-lt"/>
                <a:ea typeface="+mj-ea"/>
                <a:cs typeface="+mj-cs"/>
              </a:rPr>
              <a:t>28 GHz-ECR ion source (to be ordered 2014!)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41425"/>
            <a:ext cx="40989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2"/>
          <p:cNvGrpSpPr>
            <a:grpSpLocks/>
          </p:cNvGrpSpPr>
          <p:nvPr/>
        </p:nvGrpSpPr>
        <p:grpSpPr bwMode="auto">
          <a:xfrm>
            <a:off x="217488" y="3884613"/>
            <a:ext cx="3829050" cy="2706687"/>
            <a:chOff x="1066" y="1401"/>
            <a:chExt cx="3492" cy="2619"/>
          </a:xfrm>
        </p:grpSpPr>
        <p:pic>
          <p:nvPicPr>
            <p:cNvPr id="13325" name="Picture 2" descr="0005-RIMG04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401"/>
              <a:ext cx="3492" cy="2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5"/>
            <p:cNvSpPr txBox="1">
              <a:spLocks noChangeArrowheads="1"/>
            </p:cNvSpPr>
            <p:nvPr/>
          </p:nvSpPr>
          <p:spPr bwMode="auto">
            <a:xfrm>
              <a:off x="1115" y="2019"/>
              <a:ext cx="986" cy="447"/>
            </a:xfrm>
            <a:prstGeom prst="rect">
              <a:avLst/>
            </a:prstGeom>
            <a:solidFill>
              <a:srgbClr val="FFC000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200" b="1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RF injection side</a:t>
              </a:r>
            </a:p>
          </p:txBody>
        </p:sp>
        <p:sp>
          <p:nvSpPr>
            <p:cNvPr id="13327" name="Text Box 6"/>
            <p:cNvSpPr txBox="1">
              <a:spLocks noChangeArrowheads="1"/>
            </p:cNvSpPr>
            <p:nvPr/>
          </p:nvSpPr>
          <p:spPr bwMode="auto">
            <a:xfrm>
              <a:off x="3301" y="3455"/>
              <a:ext cx="1195" cy="447"/>
            </a:xfrm>
            <a:prstGeom prst="rect">
              <a:avLst/>
            </a:prstGeom>
            <a:solidFill>
              <a:srgbClr val="FFCC66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200" b="1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Beam extraction side</a:t>
              </a:r>
            </a:p>
          </p:txBody>
        </p:sp>
      </p:grpSp>
      <p:pic>
        <p:nvPicPr>
          <p:cNvPr id="13319" name="Picture 2" descr="カラー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3751263"/>
            <a:ext cx="11080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25"/>
          <p:cNvSpPr txBox="1">
            <a:spLocks noChangeArrowheads="1"/>
          </p:cNvSpPr>
          <p:nvPr/>
        </p:nvSpPr>
        <p:spPr bwMode="auto">
          <a:xfrm rot="-1207217">
            <a:off x="962025" y="2257425"/>
            <a:ext cx="2582863" cy="40005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66"/>
              </a:gs>
            </a:gsLst>
            <a:lin ang="5400000"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b="1"/>
              <a:t>Increase </a:t>
            </a:r>
            <a:r>
              <a:rPr lang="de-DE" altLang="de-DE" sz="1000" b="1"/>
              <a:t>pulse intensities for medium and heavy ions</a:t>
            </a:r>
            <a:r>
              <a:rPr lang="en-US" altLang="de-DE" sz="1000" b="1"/>
              <a:t> by a factor of 10-15!</a:t>
            </a:r>
            <a:endParaRPr lang="de-DE" altLang="de-DE" sz="1000" b="1"/>
          </a:p>
        </p:txBody>
      </p:sp>
      <p:sp>
        <p:nvSpPr>
          <p:cNvPr id="13" name="Rechteck 12"/>
          <p:cNvSpPr/>
          <p:nvPr/>
        </p:nvSpPr>
        <p:spPr>
          <a:xfrm>
            <a:off x="4111625" y="1133475"/>
            <a:ext cx="4978400" cy="2789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latin typeface="Arial" pitchFamily="34" charset="0"/>
              </a:rPr>
              <a:t>GOAL: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200" b="1" dirty="0">
                <a:latin typeface="Arial" pitchFamily="34" charset="0"/>
              </a:rPr>
              <a:t>Higher Charge State </a:t>
            </a:r>
            <a:r>
              <a:rPr lang="de-DE" sz="1200" b="1" dirty="0">
                <a:latin typeface="Arial" pitchFamily="34" charset="0"/>
                <a:sym typeface="Symbol"/>
              </a:rPr>
              <a:t> </a:t>
            </a:r>
            <a:r>
              <a:rPr lang="de-DE" sz="1200" b="1" dirty="0" err="1">
                <a:latin typeface="Arial" pitchFamily="34" charset="0"/>
              </a:rPr>
              <a:t>higher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energy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gain</a:t>
            </a:r>
            <a:endParaRPr lang="de-DE" sz="1200" b="1" dirty="0">
              <a:latin typeface="Arial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200" b="1" dirty="0">
                <a:latin typeface="Arial" pitchFamily="34" charset="0"/>
              </a:rPr>
              <a:t>Higher Charge State </a:t>
            </a:r>
            <a:r>
              <a:rPr lang="de-DE" sz="1200" b="1" dirty="0">
                <a:latin typeface="Arial" pitchFamily="34" charset="0"/>
                <a:sym typeface="Symbol"/>
              </a:rPr>
              <a:t> 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higher</a:t>
            </a:r>
            <a:r>
              <a:rPr lang="de-DE" sz="1200" b="1" dirty="0">
                <a:latin typeface="Arial" pitchFamily="34" charset="0"/>
              </a:rPr>
              <a:t> beam </a:t>
            </a:r>
            <a:r>
              <a:rPr lang="de-DE" sz="1200" b="1" dirty="0" err="1">
                <a:latin typeface="Arial" pitchFamily="34" charset="0"/>
              </a:rPr>
              <a:t>intensity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without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stripping</a:t>
            </a:r>
            <a:endParaRPr lang="de-DE" sz="1200" b="1" dirty="0">
              <a:latin typeface="Arial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200" b="1" dirty="0">
                <a:latin typeface="Arial" pitchFamily="34" charset="0"/>
              </a:rPr>
              <a:t>Higher heavy </a:t>
            </a:r>
            <a:r>
              <a:rPr lang="de-DE" sz="1200" b="1" dirty="0" err="1">
                <a:latin typeface="Arial" pitchFamily="34" charset="0"/>
              </a:rPr>
              <a:t>ion</a:t>
            </a:r>
            <a:r>
              <a:rPr lang="de-DE" sz="1200" b="1" dirty="0">
                <a:latin typeface="Arial" pitchFamily="34" charset="0"/>
              </a:rPr>
              <a:t> beam </a:t>
            </a:r>
            <a:r>
              <a:rPr lang="de-DE" sz="1200" b="1" dirty="0" err="1">
                <a:latin typeface="Arial" pitchFamily="34" charset="0"/>
              </a:rPr>
              <a:t>intensity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>
                <a:latin typeface="Arial" pitchFamily="34" charset="0"/>
                <a:sym typeface="Symbol"/>
              </a:rPr>
              <a:t> </a:t>
            </a:r>
            <a:r>
              <a:rPr lang="de-DE" sz="1200" b="1" dirty="0" err="1">
                <a:latin typeface="Arial" pitchFamily="34" charset="0"/>
              </a:rPr>
              <a:t>cw</a:t>
            </a:r>
            <a:r>
              <a:rPr lang="de-DE" sz="1200" b="1" dirty="0">
                <a:latin typeface="Arial" pitchFamily="34" charset="0"/>
              </a:rPr>
              <a:t>-/ pulse-mode </a:t>
            </a:r>
            <a:r>
              <a:rPr lang="de-DE" sz="1200" b="1" dirty="0" err="1">
                <a:latin typeface="Arial" pitchFamily="34" charset="0"/>
              </a:rPr>
              <a:t>operation</a:t>
            </a:r>
            <a:endParaRPr lang="de-DE" sz="1200" b="1" dirty="0">
              <a:latin typeface="Arial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200" b="1" dirty="0">
                <a:latin typeface="Arial" pitchFamily="34" charset="0"/>
              </a:rPr>
              <a:t>Compact </a:t>
            </a:r>
            <a:r>
              <a:rPr lang="de-DE" sz="1200" b="1" dirty="0" err="1">
                <a:latin typeface="Arial" pitchFamily="34" charset="0"/>
              </a:rPr>
              <a:t>accelerator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>
                <a:latin typeface="Arial" pitchFamily="34" charset="0"/>
                <a:sym typeface="Symbol"/>
              </a:rPr>
              <a:t> </a:t>
            </a:r>
            <a:r>
              <a:rPr lang="de-DE" sz="1200" b="1" dirty="0" err="1">
                <a:latin typeface="Arial" pitchFamily="34" charset="0"/>
              </a:rPr>
              <a:t>lower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cost</a:t>
            </a:r>
            <a:endParaRPr lang="de-DE" sz="1200" b="1" dirty="0">
              <a:latin typeface="Arial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200" b="1" dirty="0" err="1">
                <a:latin typeface="Arial" pitchFamily="34" charset="0"/>
              </a:rPr>
              <a:t>low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consumption</a:t>
            </a:r>
            <a:r>
              <a:rPr lang="de-DE" sz="1200" b="1" dirty="0">
                <a:latin typeface="Arial" pitchFamily="34" charset="0"/>
              </a:rPr>
              <a:t> rate -&gt; </a:t>
            </a:r>
            <a:r>
              <a:rPr lang="de-DE" sz="1200" b="1" dirty="0" err="1">
                <a:latin typeface="Arial" pitchFamily="34" charset="0"/>
              </a:rPr>
              <a:t>operation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with</a:t>
            </a:r>
            <a:r>
              <a:rPr lang="de-DE" sz="1200" b="1" dirty="0">
                <a:latin typeface="Arial" pitchFamily="34" charset="0"/>
              </a:rPr>
              <a:t> rare isotope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latin typeface="Arial" pitchFamily="34" charset="0"/>
              </a:rPr>
              <a:t>ECR-projects/</a:t>
            </a:r>
            <a:r>
              <a:rPr lang="de-DE" sz="1200" b="1" dirty="0" err="1">
                <a:latin typeface="Arial" pitchFamily="34" charset="0"/>
              </a:rPr>
              <a:t>developments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for</a:t>
            </a:r>
            <a:r>
              <a:rPr lang="de-DE" sz="1200" b="1" dirty="0">
                <a:latin typeface="Arial" pitchFamily="34" charset="0"/>
              </a:rPr>
              <a:t> heavy </a:t>
            </a:r>
            <a:r>
              <a:rPr lang="de-DE" sz="1200" b="1" dirty="0" err="1">
                <a:latin typeface="Arial" pitchFamily="34" charset="0"/>
              </a:rPr>
              <a:t>ion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application</a:t>
            </a:r>
            <a:r>
              <a:rPr lang="de-DE" sz="1200" b="1" dirty="0">
                <a:latin typeface="Arial" pitchFamily="34" charset="0"/>
              </a:rPr>
              <a:t>: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="1" i="1" dirty="0">
                <a:latin typeface="Arial" pitchFamily="34" charset="0"/>
              </a:rPr>
              <a:t>VENUS (LBNL)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="1" i="1" dirty="0">
                <a:latin typeface="Arial" pitchFamily="34" charset="0"/>
              </a:rPr>
              <a:t>SERSE (INFN)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="1" i="1" dirty="0">
                <a:latin typeface="Arial" pitchFamily="34" charset="0"/>
              </a:rPr>
              <a:t>SUSI (NSCL/MSU) -&gt; FRIB (U33+/34+)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="1" i="1" dirty="0">
                <a:latin typeface="Arial" pitchFamily="34" charset="0"/>
              </a:rPr>
              <a:t>MS-ECRIS@RIKEN (U35+)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="1" i="1" dirty="0">
                <a:latin typeface="Arial" pitchFamily="34" charset="0"/>
              </a:rPr>
              <a:t>SECRAL (IMP-HIRFL) (U41+)</a:t>
            </a:r>
          </a:p>
        </p:txBody>
      </p: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1746"/>
          <a:stretch>
            <a:fillRect/>
          </a:stretch>
        </p:blipFill>
        <p:spPr bwMode="auto">
          <a:xfrm>
            <a:off x="4640263" y="3881438"/>
            <a:ext cx="3941762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hteck 14"/>
          <p:cNvSpPr>
            <a:spLocks noChangeArrowheads="1"/>
          </p:cNvSpPr>
          <p:nvPr/>
        </p:nvSpPr>
        <p:spPr bwMode="auto">
          <a:xfrm rot="1783550">
            <a:off x="6594475" y="3775075"/>
            <a:ext cx="2622550" cy="40005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66"/>
              </a:gs>
            </a:gsLst>
            <a:lin ang="5400000"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b="1"/>
              <a:t>Uranium-Charge state distribution from the RIKEN 28 GHz SC-ECRIS</a:t>
            </a:r>
            <a:endParaRPr lang="de-DE" altLang="de-DE" sz="1000" b="1"/>
          </a:p>
        </p:txBody>
      </p:sp>
      <p:sp>
        <p:nvSpPr>
          <p:cNvPr id="13324" name="Rechteck 16"/>
          <p:cNvSpPr>
            <a:spLocks noChangeArrowheads="1"/>
          </p:cNvSpPr>
          <p:nvPr/>
        </p:nvSpPr>
        <p:spPr bwMode="auto">
          <a:xfrm>
            <a:off x="3406775" y="1431925"/>
            <a:ext cx="481013" cy="20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indent="127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  <a:buFontTx/>
              <a:buNone/>
            </a:pPr>
            <a:endParaRPr lang="de-DE" altLang="de-DE" sz="2400">
              <a:solidFill>
                <a:srgbClr val="515151"/>
              </a:solidFill>
            </a:endParaRPr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9563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602412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723834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58750" y="28576"/>
            <a:ext cx="7169150" cy="5524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 algn="ctr"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altLang="de-DE" dirty="0"/>
              <a:t>High Energy LINAC - </a:t>
            </a:r>
            <a:r>
              <a:rPr lang="en-US" altLang="de-DE" dirty="0" err="1"/>
              <a:t>rf</a:t>
            </a:r>
            <a:r>
              <a:rPr lang="en-US" altLang="de-DE" dirty="0"/>
              <a:t>-amplifiers (2015-2017)</a:t>
            </a:r>
            <a:endParaRPr lang="de-DE" altLang="de-DE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/>
          <a:srcRect t="1" b="22794"/>
          <a:stretch/>
        </p:blipFill>
        <p:spPr bwMode="auto">
          <a:xfrm>
            <a:off x="-38100" y="749300"/>
            <a:ext cx="9213850" cy="154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24582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2573338"/>
            <a:ext cx="47498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58750" y="2592388"/>
            <a:ext cx="3800475" cy="395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SzPct val="140000"/>
              <a:defRPr/>
            </a:pPr>
            <a:r>
              <a:rPr lang="de-DE" sz="1400" b="1" u="sng" dirty="0" err="1"/>
              <a:t>Modularized</a:t>
            </a:r>
            <a:r>
              <a:rPr lang="de-DE" sz="1400" b="1" u="sng" dirty="0"/>
              <a:t> Upgrade </a:t>
            </a:r>
            <a:r>
              <a:rPr lang="de-DE" sz="1400" b="1" u="sng" dirty="0" err="1"/>
              <a:t>strategy</a:t>
            </a:r>
            <a:endParaRPr lang="de-DE" sz="1400" b="1" u="sng" dirty="0"/>
          </a:p>
          <a:p>
            <a:pPr marL="182563" indent="-182563">
              <a:spcAft>
                <a:spcPts val="600"/>
              </a:spcAft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FF0000"/>
                </a:solidFill>
              </a:rPr>
              <a:t>Exchange </a:t>
            </a:r>
            <a:r>
              <a:rPr lang="de-DE" sz="1400" dirty="0" err="1">
                <a:solidFill>
                  <a:srgbClr val="FF0000"/>
                </a:solidFill>
              </a:rPr>
              <a:t>of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supply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and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control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units</a:t>
            </a:r>
            <a:endParaRPr lang="de-DE" sz="1400" dirty="0">
              <a:solidFill>
                <a:srgbClr val="FF0000"/>
              </a:solidFill>
            </a:endParaRPr>
          </a:p>
          <a:p>
            <a:pPr marL="182563" indent="-182563">
              <a:spcAft>
                <a:spcPts val="600"/>
              </a:spcAft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FF0000"/>
                </a:solidFill>
              </a:rPr>
              <a:t>Exchange LLRF, Measurement, interlock</a:t>
            </a:r>
          </a:p>
          <a:p>
            <a:pPr marL="182563" indent="-182563">
              <a:spcAft>
                <a:spcPts val="600"/>
              </a:spcAft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FF0000"/>
                </a:solidFill>
              </a:rPr>
              <a:t>Independent </a:t>
            </a:r>
            <a:r>
              <a:rPr lang="de-DE" sz="1400" dirty="0" err="1">
                <a:solidFill>
                  <a:srgbClr val="FF0000"/>
                </a:solidFill>
              </a:rPr>
              <a:t>exchange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of</a:t>
            </a:r>
            <a:r>
              <a:rPr lang="de-DE" sz="1400" dirty="0">
                <a:solidFill>
                  <a:srgbClr val="FF0000"/>
                </a:solidFill>
              </a:rPr>
              <a:t>  </a:t>
            </a:r>
            <a:r>
              <a:rPr lang="de-DE" sz="1400" dirty="0" err="1">
                <a:solidFill>
                  <a:srgbClr val="FF0000"/>
                </a:solidFill>
              </a:rPr>
              <a:t>driver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amplifier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system</a:t>
            </a:r>
            <a:r>
              <a:rPr lang="de-DE" sz="1400" dirty="0">
                <a:solidFill>
                  <a:srgbClr val="FF0000"/>
                </a:solidFill>
              </a:rPr>
              <a:t> (Solid </a:t>
            </a:r>
            <a:r>
              <a:rPr lang="de-DE" sz="1400" dirty="0" err="1">
                <a:solidFill>
                  <a:srgbClr val="FF0000"/>
                </a:solidFill>
              </a:rPr>
              <a:t>state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amplifiers</a:t>
            </a:r>
            <a:r>
              <a:rPr lang="de-DE" sz="1400" dirty="0">
                <a:solidFill>
                  <a:srgbClr val="FF0000"/>
                </a:solidFill>
              </a:rPr>
              <a:t>)</a:t>
            </a:r>
          </a:p>
          <a:p>
            <a:pPr marL="182563" indent="-182563">
              <a:spcAft>
                <a:spcPts val="600"/>
              </a:spcAft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00FF"/>
                </a:solidFill>
              </a:rPr>
              <a:t>Independent </a:t>
            </a:r>
            <a:r>
              <a:rPr lang="de-DE" sz="1400" dirty="0" err="1">
                <a:solidFill>
                  <a:srgbClr val="0000FF"/>
                </a:solidFill>
              </a:rPr>
              <a:t>exchange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of</a:t>
            </a:r>
            <a:r>
              <a:rPr lang="de-DE" sz="1400" dirty="0">
                <a:solidFill>
                  <a:srgbClr val="0000FF"/>
                </a:solidFill>
              </a:rPr>
              <a:t> high power </a:t>
            </a:r>
            <a:r>
              <a:rPr lang="de-DE" sz="1400" dirty="0" err="1">
                <a:solidFill>
                  <a:srgbClr val="0000FF"/>
                </a:solidFill>
              </a:rPr>
              <a:t>amplifiers</a:t>
            </a:r>
            <a:endParaRPr lang="de-DE" sz="1400" dirty="0">
              <a:solidFill>
                <a:srgbClr val="0000FF"/>
              </a:solidFill>
            </a:endParaRPr>
          </a:p>
          <a:p>
            <a:pPr marL="444500" lvl="1" indent="-261938">
              <a:spcAft>
                <a:spcPts val="600"/>
              </a:spcAft>
              <a:buClr>
                <a:srgbClr val="FF0000"/>
              </a:buClr>
              <a:buSzPct val="140000"/>
              <a:buFont typeface="Symbol" panose="05050102010706020507" pitchFamily="18" charset="2"/>
              <a:buChar char="-"/>
              <a:defRPr/>
            </a:pPr>
            <a:r>
              <a:rPr lang="de-DE" sz="1400" dirty="0">
                <a:solidFill>
                  <a:srgbClr val="0000FF"/>
                </a:solidFill>
              </a:rPr>
              <a:t>Prototype (THALES) </a:t>
            </a:r>
            <a:r>
              <a:rPr lang="de-DE" sz="1400" dirty="0" err="1">
                <a:solidFill>
                  <a:srgbClr val="0000FF"/>
                </a:solidFill>
              </a:rPr>
              <a:t>ordered</a:t>
            </a:r>
            <a:endParaRPr lang="de-DE" sz="1400" dirty="0">
              <a:solidFill>
                <a:srgbClr val="0000FF"/>
              </a:solidFill>
            </a:endParaRPr>
          </a:p>
          <a:p>
            <a:pPr marL="444500" lvl="1" indent="-261938">
              <a:spcAft>
                <a:spcPts val="600"/>
              </a:spcAft>
              <a:buClr>
                <a:srgbClr val="FF0000"/>
              </a:buClr>
              <a:buSzPct val="140000"/>
              <a:buFont typeface="Symbol" panose="05050102010706020507" pitchFamily="18" charset="2"/>
              <a:buChar char="-"/>
              <a:defRPr/>
            </a:pPr>
            <a:r>
              <a:rPr lang="de-DE" sz="1400" dirty="0" err="1">
                <a:solidFill>
                  <a:srgbClr val="0000FF"/>
                </a:solidFill>
              </a:rPr>
              <a:t>Dedicated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test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area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allocated</a:t>
            </a:r>
            <a:endParaRPr lang="de-DE" sz="1400" dirty="0">
              <a:solidFill>
                <a:srgbClr val="0000FF"/>
              </a:solidFill>
            </a:endParaRPr>
          </a:p>
          <a:p>
            <a:pPr marL="444500" lvl="1" indent="-261938">
              <a:spcAft>
                <a:spcPts val="600"/>
              </a:spcAft>
              <a:buClr>
                <a:srgbClr val="FF0000"/>
              </a:buClr>
              <a:buSzPct val="140000"/>
              <a:buFont typeface="Symbol" panose="05050102010706020507" pitchFamily="18" charset="2"/>
              <a:buChar char="-"/>
              <a:defRPr/>
            </a:pPr>
            <a:r>
              <a:rPr lang="de-DE" sz="1400" dirty="0">
                <a:solidFill>
                  <a:srgbClr val="0000FF"/>
                </a:solidFill>
              </a:rPr>
              <a:t>Milestone: </a:t>
            </a:r>
            <a:r>
              <a:rPr lang="de-DE" sz="1400" dirty="0" err="1">
                <a:solidFill>
                  <a:srgbClr val="0000FF"/>
                </a:solidFill>
              </a:rPr>
              <a:t>Successful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test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operation</a:t>
            </a:r>
            <a:endParaRPr lang="de-DE" sz="1400" dirty="0">
              <a:solidFill>
                <a:srgbClr val="0000FF"/>
              </a:solidFill>
            </a:endParaRPr>
          </a:p>
          <a:p>
            <a:pPr marL="444500" lvl="1" indent="-261938">
              <a:spcAft>
                <a:spcPts val="600"/>
              </a:spcAft>
              <a:buClr>
                <a:srgbClr val="FF0000"/>
              </a:buClr>
              <a:buSzPct val="140000"/>
              <a:buFont typeface="Symbol" panose="05050102010706020507" pitchFamily="18" charset="2"/>
              <a:buChar char="-"/>
              <a:defRPr/>
            </a:pPr>
            <a:r>
              <a:rPr lang="de-DE" sz="1400" dirty="0" err="1">
                <a:solidFill>
                  <a:srgbClr val="0000FF"/>
                </a:solidFill>
              </a:rPr>
              <a:t>Procurement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of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series</a:t>
            </a:r>
            <a:r>
              <a:rPr lang="de-DE" sz="1400" dirty="0">
                <a:solidFill>
                  <a:srgbClr val="0000FF"/>
                </a:solidFill>
              </a:rPr>
              <a:t>: 2017</a:t>
            </a:r>
          </a:p>
          <a:p>
            <a:pPr marL="444500" lvl="1" indent="-261938">
              <a:spcAft>
                <a:spcPts val="600"/>
              </a:spcAft>
              <a:buClr>
                <a:srgbClr val="FF0000"/>
              </a:buClr>
              <a:buSzPct val="140000"/>
              <a:buFont typeface="Symbol" panose="05050102010706020507" pitchFamily="18" charset="2"/>
              <a:buChar char="-"/>
              <a:defRPr/>
            </a:pPr>
            <a:r>
              <a:rPr lang="de-DE" sz="1400" dirty="0" err="1">
                <a:solidFill>
                  <a:srgbClr val="0000FF"/>
                </a:solidFill>
              </a:rPr>
              <a:t>Step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by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step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mounting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shutdowns</a:t>
            </a:r>
            <a:endParaRPr lang="de-DE" sz="1400" dirty="0">
              <a:solidFill>
                <a:srgbClr val="0000FF"/>
              </a:solidFill>
            </a:endParaRPr>
          </a:p>
          <a:p>
            <a:pPr marL="182563" indent="-182563">
              <a:spcAft>
                <a:spcPts val="600"/>
              </a:spcAft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solidFill>
                  <a:srgbClr val="FF0000"/>
                </a:solidFill>
              </a:rPr>
              <a:t>Potentially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finalized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until</a:t>
            </a:r>
            <a:r>
              <a:rPr lang="de-DE" sz="1400" dirty="0">
                <a:solidFill>
                  <a:srgbClr val="FF0000"/>
                </a:solidFill>
              </a:rPr>
              <a:t> 2020!</a:t>
            </a:r>
          </a:p>
          <a:p>
            <a:pPr marL="444500" lvl="1" indent="-261938">
              <a:spcAft>
                <a:spcPts val="600"/>
              </a:spcAft>
              <a:buClr>
                <a:srgbClr val="FF0000"/>
              </a:buClr>
              <a:buSzPct val="140000"/>
              <a:buFont typeface="Symbol" panose="05050102010706020507" pitchFamily="18" charset="2"/>
              <a:buChar char="-"/>
              <a:defRPr/>
            </a:pP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39524" y="926993"/>
            <a:ext cx="2966451" cy="646331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noFill/>
          </a:ln>
          <a:effectLst/>
          <a:scene3d>
            <a:camera prst="orthographicFront">
              <a:rot lat="19180601" lon="498438" rev="20135523"/>
            </a:camera>
            <a:lightRig rig="sunrise" dir="t">
              <a:rot lat="0" lon="0" rev="21594000"/>
            </a:lightRig>
          </a:scene3d>
          <a:sp3d extrusionH="19050" prstMaterial="matte">
            <a:bevelT prst="relaxedInset"/>
          </a:sp3d>
        </p:spPr>
        <p:txBody>
          <a:bodyPr>
            <a:spAutoFit/>
          </a:bodyPr>
          <a:lstStyle>
            <a:defPPr>
              <a:defRPr lang="de-DE"/>
            </a:defPPr>
            <a:lvl1pPr eaLnBrk="0" hangingPunct="0">
              <a:spcBef>
                <a:spcPct val="50000"/>
              </a:spcBef>
              <a:defRPr sz="1600" b="1">
                <a:solidFill>
                  <a:srgbClr val="4D4D4D"/>
                </a:solidFill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sz="1800" dirty="0" smtClean="0">
                <a:solidFill>
                  <a:srgbClr val="FFFF00"/>
                </a:solidFill>
              </a:rPr>
              <a:t>UNILAC </a:t>
            </a:r>
            <a:r>
              <a:rPr lang="de-DE" altLang="de-DE" sz="1800" dirty="0" err="1" smtClean="0">
                <a:solidFill>
                  <a:srgbClr val="FFFF00"/>
                </a:solidFill>
              </a:rPr>
              <a:t>rf-amplifier</a:t>
            </a:r>
            <a:r>
              <a:rPr lang="de-DE" altLang="de-DE" sz="1800" dirty="0" smtClean="0">
                <a:solidFill>
                  <a:srgbClr val="FFFF00"/>
                </a:solidFill>
              </a:rPr>
              <a:t> </a:t>
            </a:r>
            <a:r>
              <a:rPr lang="de-DE" altLang="de-DE" sz="1800" dirty="0" err="1" smtClean="0">
                <a:solidFill>
                  <a:srgbClr val="FFFF00"/>
                </a:solidFill>
              </a:rPr>
              <a:t>gallery</a:t>
            </a:r>
            <a:r>
              <a:rPr lang="de-DE" altLang="de-DE" sz="1800" dirty="0" smtClean="0">
                <a:solidFill>
                  <a:srgbClr val="FFFF00"/>
                </a:solidFill>
              </a:rPr>
              <a:t> (</a:t>
            </a:r>
            <a:r>
              <a:rPr lang="de-DE" altLang="de-DE" sz="1800" dirty="0" err="1" smtClean="0">
                <a:solidFill>
                  <a:srgbClr val="FFFF00"/>
                </a:solidFill>
              </a:rPr>
              <a:t>since</a:t>
            </a:r>
            <a:r>
              <a:rPr lang="de-DE" altLang="de-DE" sz="1800" dirty="0" smtClean="0">
                <a:solidFill>
                  <a:srgbClr val="FFFF00"/>
                </a:solidFill>
              </a:rPr>
              <a:t> 1975)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-3175" y="2130425"/>
            <a:ext cx="895985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Textfeld 14"/>
          <p:cNvSpPr txBox="1">
            <a:spLocks noChangeArrowheads="1"/>
          </p:cNvSpPr>
          <p:nvPr/>
        </p:nvSpPr>
        <p:spPr bwMode="auto">
          <a:xfrm>
            <a:off x="3743325" y="1954213"/>
            <a:ext cx="9620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de-DE" altLang="de-DE" sz="1800">
                <a:solidFill>
                  <a:srgbClr val="FF0000"/>
                </a:solidFill>
              </a:rPr>
              <a:t>120m</a:t>
            </a: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502078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7787" y="284163"/>
            <a:ext cx="8561388" cy="463550"/>
          </a:xfrm>
          <a:prstGeom prst="rect">
            <a:avLst/>
          </a:prstGeom>
          <a:extLst/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altLang="en-US" sz="2000" dirty="0" err="1"/>
              <a:t>Emittance</a:t>
            </a:r>
            <a:r>
              <a:rPr lang="de-DE" altLang="en-US" sz="2000" dirty="0"/>
              <a:t> Growth </a:t>
            </a:r>
            <a:r>
              <a:rPr lang="de-DE" altLang="en-US" sz="2000" dirty="0" err="1"/>
              <a:t>Reduction</a:t>
            </a:r>
            <a:r>
              <a:rPr lang="de-DE" altLang="en-US" sz="2000" dirty="0"/>
              <a:t> </a:t>
            </a:r>
            <a:r>
              <a:rPr lang="de-DE" altLang="en-US" sz="2000" dirty="0" err="1"/>
              <a:t>for</a:t>
            </a:r>
            <a:r>
              <a:rPr lang="de-DE" altLang="en-US" sz="2000" dirty="0"/>
              <a:t> KONUS Beam Dynamics</a:t>
            </a:r>
          </a:p>
        </p:txBody>
      </p:sp>
      <p:sp>
        <p:nvSpPr>
          <p:cNvPr id="25605" name="Textfeld 5"/>
          <p:cNvSpPr txBox="1">
            <a:spLocks noChangeArrowheads="1"/>
          </p:cNvSpPr>
          <p:nvPr/>
        </p:nvSpPr>
        <p:spPr bwMode="auto">
          <a:xfrm>
            <a:off x="123825" y="1195388"/>
            <a:ext cx="8813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400" dirty="0"/>
              <a:t>KONUS beam </a:t>
            </a:r>
            <a:r>
              <a:rPr lang="de-DE" altLang="de-DE" sz="1400" dirty="0" err="1"/>
              <a:t>dynamics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features</a:t>
            </a:r>
            <a:r>
              <a:rPr lang="de-DE" altLang="de-DE" sz="1400" dirty="0"/>
              <a:t> high </a:t>
            </a:r>
            <a:r>
              <a:rPr lang="de-DE" altLang="de-DE" sz="1400" dirty="0" err="1"/>
              <a:t>effective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R</a:t>
            </a:r>
            <a:r>
              <a:rPr lang="de-DE" altLang="de-DE" sz="1400" baseline="-25000" dirty="0" err="1"/>
              <a:t>s</a:t>
            </a:r>
            <a:endParaRPr lang="de-DE" altLang="de-DE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400" dirty="0" err="1"/>
              <a:t>the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price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to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pay</a:t>
            </a:r>
            <a:r>
              <a:rPr lang="de-DE" altLang="de-DE" sz="1400" dirty="0"/>
              <a:t> </a:t>
            </a:r>
            <a:r>
              <a:rPr lang="de-DE" altLang="de-DE" sz="1400" dirty="0" err="1"/>
              <a:t>is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reduced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focusing</a:t>
            </a:r>
            <a:r>
              <a:rPr lang="de-DE" altLang="de-DE" sz="1400" dirty="0"/>
              <a:t> &amp; </a:t>
            </a:r>
            <a:r>
              <a:rPr lang="de-DE" altLang="de-DE" sz="1400" dirty="0" err="1"/>
              <a:t>periodicity</a:t>
            </a:r>
            <a:r>
              <a:rPr lang="de-DE" altLang="de-DE" sz="1400" dirty="0"/>
              <a:t> in </a:t>
            </a:r>
            <a:r>
              <a:rPr lang="de-DE" altLang="de-DE" sz="1400" dirty="0" err="1"/>
              <a:t>transv</a:t>
            </a:r>
            <a:r>
              <a:rPr lang="de-DE" altLang="de-DE" sz="1400" dirty="0"/>
              <a:t>. &amp; </a:t>
            </a:r>
            <a:r>
              <a:rPr lang="de-DE" altLang="de-DE" sz="1400" dirty="0" err="1"/>
              <a:t>long</a:t>
            </a:r>
            <a:r>
              <a:rPr lang="de-DE" altLang="de-DE" sz="1400" dirty="0"/>
              <a:t>. planes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400" dirty="0" err="1"/>
              <a:t>for</a:t>
            </a:r>
            <a:r>
              <a:rPr lang="de-DE" altLang="de-DE" sz="1400" dirty="0"/>
              <a:t> time </a:t>
            </a:r>
            <a:r>
              <a:rPr lang="de-DE" altLang="de-DE" sz="1400" dirty="0" err="1"/>
              <a:t>being</a:t>
            </a:r>
            <a:r>
              <a:rPr lang="de-DE" altLang="de-DE" sz="1400" dirty="0"/>
              <a:t> KONUS </a:t>
            </a:r>
            <a:r>
              <a:rPr lang="de-DE" altLang="de-DE" sz="1400" dirty="0" err="1"/>
              <a:t>lattices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were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designed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manually</a:t>
            </a:r>
            <a:r>
              <a:rPr lang="de-DE" altLang="de-DE" sz="1400" dirty="0"/>
              <a:t> </a:t>
            </a:r>
            <a:r>
              <a:rPr lang="de-DE" altLang="de-DE" sz="1400" dirty="0" err="1"/>
              <a:t>wrt</a:t>
            </a:r>
            <a:r>
              <a:rPr lang="de-DE" altLang="de-DE" sz="1400" dirty="0"/>
              <a:t> </a:t>
            </a:r>
            <a:r>
              <a:rPr lang="de-DE" altLang="de-DE" sz="1400" dirty="0" err="1"/>
              <a:t>emittance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growth</a:t>
            </a:r>
            <a:r>
              <a:rPr lang="de-DE" altLang="de-DE" sz="1400" dirty="0"/>
              <a:t> </a:t>
            </a:r>
            <a:r>
              <a:rPr lang="de-DE" altLang="de-DE" sz="1400" dirty="0" err="1"/>
              <a:t>reduction</a:t>
            </a:r>
            <a:endParaRPr lang="de-DE" altLang="de-DE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400" dirty="0" err="1"/>
              <a:t>efforts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were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put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to</a:t>
            </a:r>
            <a:r>
              <a:rPr lang="de-DE" altLang="de-DE" sz="1400" dirty="0"/>
              <a:t> </a:t>
            </a:r>
            <a:r>
              <a:rPr lang="de-DE" altLang="de-DE" sz="1400" dirty="0" err="1"/>
              <a:t>establish</a:t>
            </a:r>
            <a:r>
              <a:rPr lang="de-DE" altLang="de-DE" sz="1400" dirty="0"/>
              <a:t> a semi-</a:t>
            </a:r>
            <a:r>
              <a:rPr lang="de-DE" altLang="de-DE" sz="1400" dirty="0" err="1"/>
              <a:t>empirical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procedure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for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providing</a:t>
            </a:r>
            <a:r>
              <a:rPr lang="de-DE" altLang="de-DE" sz="1400" dirty="0"/>
              <a:t> a quasi-</a:t>
            </a:r>
            <a:r>
              <a:rPr lang="de-DE" altLang="de-DE" sz="1400" dirty="0" err="1"/>
              <a:t>periodic</a:t>
            </a:r>
            <a:r>
              <a:rPr lang="de-DE" altLang="de-DE" sz="1400" dirty="0"/>
              <a:t> </a:t>
            </a:r>
            <a:r>
              <a:rPr lang="de-DE" altLang="de-DE" sz="1400" dirty="0" err="1"/>
              <a:t>lattice</a:t>
            </a:r>
            <a:r>
              <a:rPr lang="de-DE" altLang="de-DE" sz="1400" dirty="0"/>
              <a:t> &amp; per. </a:t>
            </a:r>
            <a:r>
              <a:rPr lang="de-DE" altLang="de-DE" sz="1400" dirty="0" err="1"/>
              <a:t>matching</a:t>
            </a:r>
            <a:endParaRPr lang="de-DE" altLang="de-DE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40000"/>
            </a:pPr>
            <a:r>
              <a:rPr lang="de-DE" altLang="de-DE" sz="1400" dirty="0" smtClean="0"/>
              <a:t>but, </a:t>
            </a:r>
            <a:r>
              <a:rPr lang="de-DE" altLang="de-DE" sz="1400" dirty="0" err="1" smtClean="0"/>
              <a:t>straight</a:t>
            </a:r>
            <a:r>
              <a:rPr lang="de-DE" altLang="de-DE" sz="1400" dirty="0" smtClean="0"/>
              <a:t> </a:t>
            </a:r>
            <a:r>
              <a:rPr lang="de-DE" altLang="de-DE" sz="1400" dirty="0" err="1"/>
              <a:t>forward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recipe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for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periodic</a:t>
            </a:r>
            <a:r>
              <a:rPr lang="de-DE" altLang="de-DE" sz="1400" dirty="0"/>
              <a:t> KONUS </a:t>
            </a:r>
            <a:r>
              <a:rPr lang="de-DE" altLang="de-DE" sz="1400" dirty="0" err="1"/>
              <a:t>lattice</a:t>
            </a:r>
            <a:r>
              <a:rPr lang="de-DE" altLang="de-DE" sz="1400" dirty="0"/>
              <a:t> design still </a:t>
            </a:r>
            <a:r>
              <a:rPr lang="de-DE" altLang="de-DE" sz="1400" dirty="0" err="1"/>
              <a:t>missing</a:t>
            </a:r>
            <a:endParaRPr lang="de-DE" altLang="de-DE" sz="1400" dirty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4846638"/>
            <a:ext cx="34750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81638"/>
            <a:ext cx="10541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feld 8"/>
          <p:cNvSpPr txBox="1">
            <a:spLocks noChangeArrowheads="1"/>
          </p:cNvSpPr>
          <p:nvPr/>
        </p:nvSpPr>
        <p:spPr bwMode="auto">
          <a:xfrm>
            <a:off x="5588000" y="5768975"/>
            <a:ext cx="355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keep constant C1/C2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/>
              <a:t>find individual per. solution for each section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/>
              <a:t>try to match between them</a:t>
            </a:r>
            <a:endParaRPr lang="en-US" altLang="de-DE" sz="1200"/>
          </a:p>
        </p:txBody>
      </p:sp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63863"/>
            <a:ext cx="46529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feld 10"/>
          <p:cNvSpPr txBox="1">
            <a:spLocks noChangeArrowheads="1"/>
          </p:cNvSpPr>
          <p:nvPr/>
        </p:nvSpPr>
        <p:spPr bwMode="auto">
          <a:xfrm>
            <a:off x="6335713" y="27701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/>
              <a:t>scan for first section</a:t>
            </a:r>
            <a:endParaRPr lang="en-US" altLang="de-DE" sz="1400"/>
          </a:p>
        </p:txBody>
      </p:sp>
      <p:sp>
        <p:nvSpPr>
          <p:cNvPr id="25611" name="Textfeld 11"/>
          <p:cNvSpPr txBox="1">
            <a:spLocks noChangeArrowheads="1"/>
          </p:cNvSpPr>
          <p:nvPr/>
        </p:nvSpPr>
        <p:spPr bwMode="auto">
          <a:xfrm>
            <a:off x="7559675" y="902494"/>
            <a:ext cx="1503362" cy="277812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A. Orzhekhovskaya</a:t>
            </a:r>
            <a:endParaRPr lang="en-US" altLang="de-DE" sz="1200"/>
          </a:p>
        </p:txBody>
      </p:sp>
      <p:sp>
        <p:nvSpPr>
          <p:cNvPr id="25612" name="Textfeld 12"/>
          <p:cNvSpPr txBox="1">
            <a:spLocks noChangeArrowheads="1"/>
          </p:cNvSpPr>
          <p:nvPr/>
        </p:nvSpPr>
        <p:spPr bwMode="auto">
          <a:xfrm>
            <a:off x="6057900" y="4464050"/>
            <a:ext cx="182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alfa</a:t>
            </a:r>
            <a:endParaRPr lang="en-US" altLang="de-DE" sz="800"/>
          </a:p>
        </p:txBody>
      </p:sp>
      <p:sp>
        <p:nvSpPr>
          <p:cNvPr id="25613" name="TextBox 10"/>
          <p:cNvSpPr txBox="1">
            <a:spLocks noChangeArrowheads="1"/>
          </p:cNvSpPr>
          <p:nvPr/>
        </p:nvSpPr>
        <p:spPr bwMode="auto">
          <a:xfrm>
            <a:off x="123825" y="5721350"/>
            <a:ext cx="4197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	              </a:t>
            </a:r>
            <a:r>
              <a:rPr lang="en-US" altLang="en-US" sz="1400" dirty="0" smtClean="0"/>
              <a:t>           </a:t>
            </a:r>
            <a:r>
              <a:rPr lang="en-US" altLang="en-US" sz="1400" b="1" u="sng" dirty="0">
                <a:solidFill>
                  <a:srgbClr val="00B050"/>
                </a:solidFill>
              </a:rPr>
              <a:t>new:</a:t>
            </a:r>
            <a:r>
              <a:rPr lang="en-US" altLang="en-US" sz="1400" dirty="0"/>
              <a:t>          </a:t>
            </a:r>
            <a:r>
              <a:rPr lang="en-US" altLang="en-US" sz="1400" b="1" u="sng" dirty="0">
                <a:solidFill>
                  <a:srgbClr val="FF0000"/>
                </a:solidFill>
              </a:rPr>
              <a:t>old:</a:t>
            </a:r>
            <a:r>
              <a:rPr lang="en-US" altLang="en-US" sz="1400" b="1" dirty="0">
                <a:solidFill>
                  <a:srgbClr val="FF0000"/>
                </a:solidFill>
              </a:rPr>
              <a:t>     </a:t>
            </a:r>
            <a:r>
              <a:rPr lang="en-US" altLang="en-US" sz="1400" b="1" u="sng" dirty="0" smtClean="0"/>
              <a:t>UNILAC*:</a:t>
            </a:r>
            <a:endParaRPr lang="en-US" altLang="en-US" sz="1400" b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/>
              <a:t>Transmission:</a:t>
            </a:r>
            <a:r>
              <a:rPr lang="en-US" altLang="en-US" sz="1400" dirty="0"/>
              <a:t>           </a:t>
            </a:r>
            <a:r>
              <a:rPr lang="en-US" altLang="en-US" sz="1400" b="1" dirty="0">
                <a:solidFill>
                  <a:srgbClr val="00B050"/>
                </a:solidFill>
              </a:rPr>
              <a:t>92%          </a:t>
            </a:r>
            <a:r>
              <a:rPr lang="en-US" altLang="en-US" sz="1400" b="1" dirty="0">
                <a:solidFill>
                  <a:srgbClr val="FF0000"/>
                </a:solidFill>
              </a:rPr>
              <a:t>88%        </a:t>
            </a:r>
            <a:r>
              <a:rPr lang="en-US" altLang="en-US" sz="1400" b="1" dirty="0"/>
              <a:t>100%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 err="1"/>
              <a:t>Emittance</a:t>
            </a:r>
            <a:r>
              <a:rPr lang="en-US" altLang="en-US" sz="1400" b="1" u="sng" dirty="0"/>
              <a:t> growth:</a:t>
            </a:r>
            <a:r>
              <a:rPr lang="en-US" altLang="en-US" sz="1400" dirty="0"/>
              <a:t> </a:t>
            </a:r>
            <a:r>
              <a:rPr lang="en-US" altLang="en-US" sz="1400" b="1" dirty="0">
                <a:solidFill>
                  <a:srgbClr val="00B050"/>
                </a:solidFill>
              </a:rPr>
              <a:t>~ 35%       </a:t>
            </a:r>
            <a:r>
              <a:rPr lang="en-US" altLang="en-US" sz="1400" b="1" dirty="0">
                <a:solidFill>
                  <a:srgbClr val="FF0000"/>
                </a:solidFill>
              </a:rPr>
              <a:t>~ 50%       </a:t>
            </a:r>
            <a:r>
              <a:rPr lang="en-US" altLang="en-US" sz="1400" b="1" dirty="0" smtClean="0"/>
              <a:t>20-40%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	</a:t>
            </a:r>
            <a:r>
              <a:rPr lang="en-US" altLang="en-US" sz="1400" b="1" dirty="0" smtClean="0"/>
              <a:t>						</a:t>
            </a:r>
            <a:r>
              <a:rPr lang="en-US" altLang="en-US" sz="1000" b="1" dirty="0" smtClean="0"/>
              <a:t>*measured</a:t>
            </a:r>
            <a:r>
              <a:rPr lang="en-US" altLang="en-US" sz="1000" b="1" dirty="0" smtClean="0"/>
              <a:t>  </a:t>
            </a:r>
            <a:endParaRPr lang="en-US" altLang="en-US" sz="1000" dirty="0">
              <a:solidFill>
                <a:srgbClr val="006600"/>
              </a:solidFill>
            </a:endParaRPr>
          </a:p>
        </p:txBody>
      </p:sp>
      <p:sp>
        <p:nvSpPr>
          <p:cNvPr id="25614" name="TextBox 12"/>
          <p:cNvSpPr txBox="1">
            <a:spLocks noChangeArrowheads="1"/>
          </p:cNvSpPr>
          <p:nvPr/>
        </p:nvSpPr>
        <p:spPr bwMode="auto">
          <a:xfrm>
            <a:off x="1446213" y="2886075"/>
            <a:ext cx="172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new design (2014)</a:t>
            </a:r>
          </a:p>
        </p:txBody>
      </p:sp>
      <p:pic>
        <p:nvPicPr>
          <p:cNvPr id="256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160713"/>
            <a:ext cx="38893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76169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107950" y="49213"/>
            <a:ext cx="10536238" cy="7889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altLang="de-DE" dirty="0" err="1"/>
              <a:t>Rf-Simulations</a:t>
            </a:r>
            <a:r>
              <a:rPr lang="de-DE" altLang="de-DE" dirty="0"/>
              <a:t> on Drift Tube Design </a:t>
            </a:r>
            <a:r>
              <a:rPr lang="de-DE" altLang="de-DE" dirty="0" err="1" smtClean="0"/>
              <a:t>for</a:t>
            </a:r>
            <a:endParaRPr lang="de-DE" altLang="de-DE" dirty="0" smtClean="0"/>
          </a:p>
          <a:p>
            <a:r>
              <a:rPr lang="de-DE" altLang="de-DE" dirty="0" smtClean="0"/>
              <a:t>HE-</a:t>
            </a:r>
            <a:r>
              <a:rPr lang="de-DE" altLang="de-DE" dirty="0" err="1" smtClean="0"/>
              <a:t>Linac</a:t>
            </a:r>
            <a:r>
              <a:rPr lang="de-DE" altLang="de-DE" dirty="0" smtClean="0"/>
              <a:t> Alvarez-DTL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</a:t>
            </a:r>
            <a:r>
              <a:rPr lang="de-DE" altLang="de-DE" dirty="0"/>
              <a:t>strong </a:t>
            </a:r>
            <a:r>
              <a:rPr lang="de-DE" altLang="de-DE" dirty="0" err="1"/>
              <a:t>periodic</a:t>
            </a:r>
            <a:r>
              <a:rPr lang="de-DE" altLang="de-DE" dirty="0"/>
              <a:t> </a:t>
            </a:r>
            <a:r>
              <a:rPr lang="de-DE" altLang="de-DE" dirty="0" err="1"/>
              <a:t>Focusing</a:t>
            </a:r>
            <a:endParaRPr lang="de-DE" altLang="de-DE" dirty="0"/>
          </a:p>
        </p:txBody>
      </p:sp>
      <p:grpSp>
        <p:nvGrpSpPr>
          <p:cNvPr id="26629" name="Gruppieren 4"/>
          <p:cNvGrpSpPr>
            <a:grpSpLocks/>
          </p:cNvGrpSpPr>
          <p:nvPr/>
        </p:nvGrpSpPr>
        <p:grpSpPr bwMode="auto">
          <a:xfrm>
            <a:off x="34925" y="3470275"/>
            <a:ext cx="4681538" cy="3162300"/>
            <a:chOff x="35496" y="3248147"/>
            <a:chExt cx="4680520" cy="3161879"/>
          </a:xfrm>
        </p:grpSpPr>
        <p:pic>
          <p:nvPicPr>
            <p:cNvPr id="26644" name="Picture 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7"/>
            <a:stretch>
              <a:fillRect/>
            </a:stretch>
          </p:blipFill>
          <p:spPr bwMode="auto">
            <a:xfrm>
              <a:off x="35496" y="3533234"/>
              <a:ext cx="4680520" cy="273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5" name="Textfeld 6"/>
            <p:cNvSpPr txBox="1">
              <a:spLocks noChangeArrowheads="1"/>
            </p:cNvSpPr>
            <p:nvPr/>
          </p:nvSpPr>
          <p:spPr bwMode="auto">
            <a:xfrm>
              <a:off x="107504" y="3248147"/>
              <a:ext cx="46085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/>
                <a:t>mod. geometry promises higher R</a:t>
              </a:r>
              <a:r>
                <a:rPr lang="de-DE" altLang="de-DE" sz="1400" baseline="-25000"/>
                <a:t>s</a:t>
              </a:r>
              <a:r>
                <a:rPr lang="de-DE" altLang="de-DE" sz="1400"/>
                <a:t> per surface field</a:t>
              </a:r>
              <a:endParaRPr lang="en-US" altLang="de-DE" sz="1400"/>
            </a:p>
          </p:txBody>
        </p:sp>
        <p:sp>
          <p:nvSpPr>
            <p:cNvPr id="26646" name="Textfeld 7"/>
            <p:cNvSpPr txBox="1">
              <a:spLocks noChangeArrowheads="1"/>
            </p:cNvSpPr>
            <p:nvPr/>
          </p:nvSpPr>
          <p:spPr bwMode="auto">
            <a:xfrm>
              <a:off x="1259632" y="6194582"/>
              <a:ext cx="26642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/>
                <a:t>(varied through changing L</a:t>
              </a:r>
              <a:r>
                <a:rPr lang="de-DE" altLang="de-DE" sz="800" baseline="-25000"/>
                <a:t>gap/</a:t>
              </a:r>
              <a:r>
                <a:rPr lang="de-DE" altLang="de-DE" sz="800"/>
                <a:t>L</a:t>
              </a:r>
              <a:r>
                <a:rPr lang="de-DE" altLang="de-DE" sz="800" baseline="-25000"/>
                <a:t>cell</a:t>
              </a:r>
              <a:r>
                <a:rPr lang="de-DE" altLang="de-DE" sz="800"/>
                <a:t> from 0.15 to 0.35)</a:t>
              </a:r>
              <a:endParaRPr lang="en-US" altLang="de-DE" sz="800"/>
            </a:p>
          </p:txBody>
        </p:sp>
      </p:grpSp>
      <p:grpSp>
        <p:nvGrpSpPr>
          <p:cNvPr id="26630" name="Gruppieren 8"/>
          <p:cNvGrpSpPr>
            <a:grpSpLocks/>
          </p:cNvGrpSpPr>
          <p:nvPr/>
        </p:nvGrpSpPr>
        <p:grpSpPr bwMode="auto">
          <a:xfrm>
            <a:off x="4921250" y="2719388"/>
            <a:ext cx="4114800" cy="2579687"/>
            <a:chOff x="5027829" y="3913311"/>
            <a:chExt cx="4114752" cy="2579936"/>
          </a:xfrm>
        </p:grpSpPr>
        <p:pic>
          <p:nvPicPr>
            <p:cNvPr id="26639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0" t="6552" b="5099"/>
            <a:stretch>
              <a:fillRect/>
            </a:stretch>
          </p:blipFill>
          <p:spPr bwMode="auto">
            <a:xfrm>
              <a:off x="5272755" y="4173651"/>
              <a:ext cx="3869826" cy="207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771" y="5226347"/>
              <a:ext cx="936837" cy="81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1" name="Textfeld 11"/>
            <p:cNvSpPr txBox="1">
              <a:spLocks noChangeArrowheads="1"/>
            </p:cNvSpPr>
            <p:nvPr/>
          </p:nvSpPr>
          <p:spPr bwMode="auto">
            <a:xfrm>
              <a:off x="6516216" y="6247026"/>
              <a:ext cx="14761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Curve Length [mm]</a:t>
              </a:r>
              <a:endParaRPr lang="en-US" altLang="de-DE" sz="1000"/>
            </a:p>
          </p:txBody>
        </p:sp>
        <p:sp>
          <p:nvSpPr>
            <p:cNvPr id="26642" name="Textfeld 12"/>
            <p:cNvSpPr txBox="1">
              <a:spLocks noChangeArrowheads="1"/>
            </p:cNvSpPr>
            <p:nvPr/>
          </p:nvSpPr>
          <p:spPr bwMode="auto">
            <a:xfrm rot="-5400000">
              <a:off x="4304846" y="5040651"/>
              <a:ext cx="16921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Epeak @ Ugap=1V  [V/m]</a:t>
              </a:r>
              <a:endParaRPr lang="en-US" altLang="de-DE" sz="1000"/>
            </a:p>
          </p:txBody>
        </p:sp>
        <p:sp>
          <p:nvSpPr>
            <p:cNvPr id="26643" name="Textfeld 13"/>
            <p:cNvSpPr txBox="1">
              <a:spLocks noChangeArrowheads="1"/>
            </p:cNvSpPr>
            <p:nvPr/>
          </p:nvSpPr>
          <p:spPr bwMode="auto">
            <a:xfrm>
              <a:off x="5364088" y="3913311"/>
              <a:ext cx="3672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/>
                <a:t>homogeneous distribution of surface field</a:t>
              </a:r>
              <a:endParaRPr lang="en-US" altLang="de-DE" sz="1400"/>
            </a:p>
          </p:txBody>
        </p:sp>
      </p:grpSp>
      <p:pic>
        <p:nvPicPr>
          <p:cNvPr id="26631" name="Picture 1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39900"/>
            <a:ext cx="2124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30375"/>
            <a:ext cx="212248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feld 16"/>
          <p:cNvSpPr txBox="1">
            <a:spLocks noChangeArrowheads="1"/>
          </p:cNvSpPr>
          <p:nvPr/>
        </p:nvSpPr>
        <p:spPr bwMode="auto">
          <a:xfrm>
            <a:off x="468313" y="1492250"/>
            <a:ext cx="70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present</a:t>
            </a:r>
            <a:endParaRPr lang="en-US" altLang="de-DE" sz="1000"/>
          </a:p>
        </p:txBody>
      </p:sp>
      <p:sp>
        <p:nvSpPr>
          <p:cNvPr id="26634" name="Textfeld 17"/>
          <p:cNvSpPr txBox="1">
            <a:spLocks noChangeArrowheads="1"/>
          </p:cNvSpPr>
          <p:nvPr/>
        </p:nvSpPr>
        <p:spPr bwMode="auto">
          <a:xfrm>
            <a:off x="2513013" y="1500188"/>
            <a:ext cx="1627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modified (current status)</a:t>
            </a:r>
            <a:endParaRPr lang="en-US" altLang="de-DE" sz="1000"/>
          </a:p>
        </p:txBody>
      </p:sp>
      <p:sp>
        <p:nvSpPr>
          <p:cNvPr id="26635" name="Textfeld 18"/>
          <p:cNvSpPr txBox="1">
            <a:spLocks noChangeArrowheads="1"/>
          </p:cNvSpPr>
          <p:nvPr/>
        </p:nvSpPr>
        <p:spPr bwMode="auto">
          <a:xfrm>
            <a:off x="320675" y="3238500"/>
            <a:ext cx="9858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R</a:t>
            </a:r>
            <a:r>
              <a:rPr lang="de-DE" altLang="de-DE" sz="1000" baseline="-25000"/>
              <a:t>s</a:t>
            </a:r>
            <a:r>
              <a:rPr lang="de-DE" altLang="de-DE" sz="1000"/>
              <a:t> = 53 M</a:t>
            </a:r>
            <a:r>
              <a:rPr lang="el-GR" altLang="de-DE" sz="1000"/>
              <a:t>Ω</a:t>
            </a:r>
            <a:r>
              <a:rPr lang="de-DE" altLang="de-DE" sz="1000"/>
              <a:t>/m</a:t>
            </a:r>
            <a:endParaRPr lang="en-US" altLang="de-DE" sz="1000"/>
          </a:p>
        </p:txBody>
      </p:sp>
      <p:sp>
        <p:nvSpPr>
          <p:cNvPr id="26636" name="Textfeld 19"/>
          <p:cNvSpPr txBox="1">
            <a:spLocks noChangeArrowheads="1"/>
          </p:cNvSpPr>
          <p:nvPr/>
        </p:nvSpPr>
        <p:spPr bwMode="auto">
          <a:xfrm>
            <a:off x="2722563" y="3243263"/>
            <a:ext cx="984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R</a:t>
            </a:r>
            <a:r>
              <a:rPr lang="de-DE" altLang="de-DE" sz="1000" baseline="-25000"/>
              <a:t>s</a:t>
            </a:r>
            <a:r>
              <a:rPr lang="de-DE" altLang="de-DE" sz="1000"/>
              <a:t> = 60 M</a:t>
            </a:r>
            <a:r>
              <a:rPr lang="el-GR" altLang="de-DE" sz="1000"/>
              <a:t>Ω</a:t>
            </a:r>
            <a:r>
              <a:rPr lang="de-DE" altLang="de-DE" sz="1000"/>
              <a:t>/m</a:t>
            </a:r>
            <a:endParaRPr lang="en-US" altLang="de-DE" sz="1000"/>
          </a:p>
        </p:txBody>
      </p:sp>
      <p:sp>
        <p:nvSpPr>
          <p:cNvPr id="26637" name="Textfeld 20"/>
          <p:cNvSpPr txBox="1">
            <a:spLocks noChangeArrowheads="1"/>
          </p:cNvSpPr>
          <p:nvPr/>
        </p:nvSpPr>
        <p:spPr bwMode="auto">
          <a:xfrm>
            <a:off x="407988" y="1211263"/>
            <a:ext cx="4308475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/>
              <a:t>108 MHz, example: L</a:t>
            </a:r>
            <a:r>
              <a:rPr lang="de-DE" altLang="de-DE" sz="1200" baseline="-25000"/>
              <a:t>cell</a:t>
            </a:r>
            <a:r>
              <a:rPr lang="de-DE" altLang="de-DE" sz="1400"/>
              <a:t> = 200 mm ≙ 2.45 MeV/u</a:t>
            </a:r>
            <a:endParaRPr lang="en-US" altLang="de-DE" sz="1400"/>
          </a:p>
        </p:txBody>
      </p:sp>
      <p:sp>
        <p:nvSpPr>
          <p:cNvPr id="26638" name="Textfeld 21"/>
          <p:cNvSpPr txBox="1">
            <a:spLocks noChangeArrowheads="1"/>
          </p:cNvSpPr>
          <p:nvPr/>
        </p:nvSpPr>
        <p:spPr bwMode="auto">
          <a:xfrm>
            <a:off x="8532813" y="6226175"/>
            <a:ext cx="576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X. Du</a:t>
            </a:r>
            <a:endParaRPr lang="en-US" altLang="de-DE" sz="1200"/>
          </a:p>
        </p:txBody>
      </p:sp>
      <p:sp>
        <p:nvSpPr>
          <p:cNvPr id="23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24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695572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88925" y="238125"/>
            <a:ext cx="7112000" cy="7651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dirty="0"/>
              <a:t>Aiming FAIR Uranium intensities (strategy)</a:t>
            </a:r>
            <a:br>
              <a:rPr lang="en-US" altLang="de-DE" dirty="0"/>
            </a:b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600200"/>
            <a:ext cx="8229600" cy="4640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kern="0" smtClean="0"/>
          </a:p>
          <a:p>
            <a:pPr marL="0" indent="0">
              <a:buFontTx/>
              <a:buNone/>
              <a:defRPr/>
            </a:pPr>
            <a:endParaRPr lang="de-DE" kern="0" dirty="0"/>
          </a:p>
        </p:txBody>
      </p:sp>
      <p:sp>
        <p:nvSpPr>
          <p:cNvPr id="6" name="Rechteck 5"/>
          <p:cNvSpPr/>
          <p:nvPr/>
        </p:nvSpPr>
        <p:spPr>
          <a:xfrm>
            <a:off x="47746" y="1248032"/>
            <a:ext cx="9061451" cy="5516562"/>
          </a:xfrm>
          <a:prstGeom prst="rect">
            <a:avLst/>
          </a:prstGeom>
        </p:spPr>
        <p:txBody>
          <a:bodyPr lIns="36000" tIns="0" rIns="36000" bIns="0">
            <a:normAutofit fontScale="92500" lnSpcReduction="10000"/>
          </a:bodyPr>
          <a:lstStyle/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/>
              <a:t>Terminal West., Compact LEBT –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beam </a:t>
            </a:r>
            <a:r>
              <a:rPr lang="de-DE" dirty="0" err="1"/>
              <a:t>intensity</a:t>
            </a:r>
            <a:endParaRPr lang="de-DE" dirty="0"/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/>
              <a:t>RFQ-upgrade (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rods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, medium </a:t>
            </a:r>
            <a:r>
              <a:rPr lang="de-DE" dirty="0" err="1"/>
              <a:t>range</a:t>
            </a:r>
            <a:r>
              <a:rPr lang="de-DE" dirty="0"/>
              <a:t>)</a:t>
            </a:r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 err="1"/>
              <a:t>Avoiding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duty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(in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mixed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pulse heavy </a:t>
            </a:r>
            <a:r>
              <a:rPr lang="de-DE" dirty="0" err="1"/>
              <a:t>ion</a:t>
            </a:r>
            <a:r>
              <a:rPr lang="de-DE" dirty="0"/>
              <a:t> </a:t>
            </a:r>
            <a:r>
              <a:rPr lang="de-DE" dirty="0" err="1"/>
              <a:t>beams</a:t>
            </a:r>
            <a:r>
              <a:rPr lang="de-DE" dirty="0"/>
              <a:t>) -&gt; </a:t>
            </a:r>
            <a:r>
              <a:rPr lang="de-DE" dirty="0" err="1"/>
              <a:t>applying</a:t>
            </a:r>
            <a:r>
              <a:rPr lang="de-DE" dirty="0"/>
              <a:t> HSI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injector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UNILAC </a:t>
            </a:r>
            <a:r>
              <a:rPr lang="de-DE" dirty="0" err="1"/>
              <a:t>only</a:t>
            </a:r>
            <a:endParaRPr lang="de-DE" dirty="0"/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/>
              <a:t>MEBT-upgrade</a:t>
            </a:r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 err="1"/>
              <a:t>Careful</a:t>
            </a:r>
            <a:r>
              <a:rPr lang="de-DE" dirty="0"/>
              <a:t> beam </a:t>
            </a:r>
            <a:r>
              <a:rPr lang="de-DE" dirty="0" err="1"/>
              <a:t>matching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HSI (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additional </a:t>
            </a:r>
            <a:r>
              <a:rPr lang="de-DE" dirty="0" err="1"/>
              <a:t>quadrupole</a:t>
            </a:r>
            <a:r>
              <a:rPr lang="de-DE" dirty="0"/>
              <a:t> PS </a:t>
            </a:r>
            <a:r>
              <a:rPr lang="de-DE" dirty="0" err="1"/>
              <a:t>for</a:t>
            </a:r>
            <a:r>
              <a:rPr lang="de-DE" dirty="0"/>
              <a:t> individual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)</a:t>
            </a:r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/>
              <a:t>High </a:t>
            </a:r>
            <a:r>
              <a:rPr lang="de-DE" dirty="0" err="1"/>
              <a:t>current</a:t>
            </a:r>
            <a:r>
              <a:rPr lang="de-DE" dirty="0"/>
              <a:t> beam </a:t>
            </a:r>
            <a:r>
              <a:rPr lang="de-DE" dirty="0" err="1"/>
              <a:t>diagnostic</a:t>
            </a:r>
            <a:r>
              <a:rPr lang="de-DE" dirty="0"/>
              <a:t> (beam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monitors</a:t>
            </a:r>
            <a:r>
              <a:rPr lang="de-DE" dirty="0"/>
              <a:t>, online </a:t>
            </a:r>
            <a:r>
              <a:rPr lang="de-DE" dirty="0" err="1"/>
              <a:t>transmission</a:t>
            </a:r>
            <a:r>
              <a:rPr lang="de-DE" dirty="0"/>
              <a:t>, BIF </a:t>
            </a:r>
            <a:r>
              <a:rPr lang="de-DE" dirty="0" err="1"/>
              <a:t>monitors</a:t>
            </a:r>
            <a:r>
              <a:rPr lang="de-DE" dirty="0"/>
              <a:t>) </a:t>
            </a:r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HSI-IH-DTL </a:t>
            </a:r>
            <a:r>
              <a:rPr lang="de-DE" dirty="0" err="1"/>
              <a:t>focusing</a:t>
            </a:r>
            <a:r>
              <a:rPr lang="de-DE" dirty="0"/>
              <a:t> </a:t>
            </a:r>
            <a:r>
              <a:rPr lang="de-DE" dirty="0" err="1"/>
              <a:t>scheme</a:t>
            </a:r>
            <a:endParaRPr lang="de-DE" dirty="0"/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stripper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incl.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separation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 err="1"/>
              <a:t>Optionally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-design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matching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(</a:t>
            </a: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DTL </a:t>
            </a:r>
            <a:r>
              <a:rPr lang="de-DE" dirty="0" err="1"/>
              <a:t>solution</a:t>
            </a:r>
            <a:r>
              <a:rPr lang="de-DE" dirty="0"/>
              <a:t>)</a:t>
            </a:r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 alternatives: ALVAREZ type DTL (strong </a:t>
            </a:r>
            <a:r>
              <a:rPr lang="de-DE" dirty="0" err="1"/>
              <a:t>periodic</a:t>
            </a:r>
            <a:r>
              <a:rPr lang="de-DE" dirty="0"/>
              <a:t> </a:t>
            </a:r>
            <a:r>
              <a:rPr lang="de-DE" dirty="0" err="1"/>
              <a:t>focusing</a:t>
            </a:r>
            <a:r>
              <a:rPr lang="de-DE" dirty="0"/>
              <a:t>) </a:t>
            </a:r>
            <a:r>
              <a:rPr lang="de-DE" dirty="0" err="1"/>
              <a:t>or</a:t>
            </a:r>
            <a:r>
              <a:rPr lang="de-DE" dirty="0"/>
              <a:t> IH-type DTL: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tanks</a:t>
            </a:r>
            <a:r>
              <a:rPr lang="de-DE" dirty="0"/>
              <a:t>, </a:t>
            </a:r>
            <a:r>
              <a:rPr lang="de-DE" dirty="0" err="1"/>
              <a:t>triplet</a:t>
            </a:r>
            <a:r>
              <a:rPr lang="de-DE" dirty="0"/>
              <a:t> </a:t>
            </a:r>
            <a:r>
              <a:rPr lang="de-DE" dirty="0" err="1"/>
              <a:t>focusing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 – </a:t>
            </a:r>
            <a:r>
              <a:rPr lang="de-DE" dirty="0" err="1"/>
              <a:t>avoiding</a:t>
            </a:r>
            <a:r>
              <a:rPr lang="de-DE" dirty="0"/>
              <a:t> </a:t>
            </a:r>
            <a:r>
              <a:rPr lang="de-DE" dirty="0" err="1"/>
              <a:t>emittance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strong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forces</a:t>
            </a:r>
            <a:r>
              <a:rPr lang="de-DE" dirty="0"/>
              <a:t>! -&gt; </a:t>
            </a:r>
            <a:r>
              <a:rPr lang="de-DE" dirty="0" err="1"/>
              <a:t>further</a:t>
            </a:r>
            <a:r>
              <a:rPr lang="de-DE" dirty="0"/>
              <a:t> beam </a:t>
            </a:r>
            <a:r>
              <a:rPr lang="de-DE" dirty="0" err="1"/>
              <a:t>dynamics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!</a:t>
            </a:r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/>
              <a:t>Design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layout</a:t>
            </a:r>
            <a:r>
              <a:rPr lang="de-DE" dirty="0"/>
              <a:t>,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: </a:t>
            </a:r>
            <a:r>
              <a:rPr lang="de-DE" dirty="0" err="1"/>
              <a:t>rf</a:t>
            </a:r>
            <a:r>
              <a:rPr lang="de-DE" dirty="0"/>
              <a:t> </a:t>
            </a:r>
            <a:r>
              <a:rPr lang="de-DE" dirty="0" err="1"/>
              <a:t>acceleration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, </a:t>
            </a:r>
            <a:r>
              <a:rPr lang="de-DE" dirty="0" smtClean="0"/>
              <a:t>(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) </a:t>
            </a:r>
            <a:r>
              <a:rPr lang="de-DE" dirty="0" err="1"/>
              <a:t>focusing</a:t>
            </a:r>
            <a:r>
              <a:rPr lang="de-DE" dirty="0"/>
              <a:t> </a:t>
            </a:r>
            <a:r>
              <a:rPr lang="de-DE" dirty="0" err="1"/>
              <a:t>lenses</a:t>
            </a:r>
            <a:r>
              <a:rPr lang="de-DE" dirty="0"/>
              <a:t> (</a:t>
            </a:r>
            <a:r>
              <a:rPr lang="de-DE" dirty="0" err="1"/>
              <a:t>until</a:t>
            </a:r>
            <a:r>
              <a:rPr lang="de-DE" dirty="0"/>
              <a:t> 4/2017)</a:t>
            </a:r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/>
              <a:t>FAIR </a:t>
            </a:r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upgraded</a:t>
            </a:r>
            <a:r>
              <a:rPr lang="de-DE" dirty="0"/>
              <a:t> HSI, but </a:t>
            </a:r>
            <a:r>
              <a:rPr lang="de-DE" dirty="0" err="1"/>
              <a:t>existing</a:t>
            </a:r>
            <a:r>
              <a:rPr lang="de-DE" dirty="0"/>
              <a:t> UNILAC DTL (</a:t>
            </a:r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reliability</a:t>
            </a:r>
            <a:r>
              <a:rPr lang="de-DE" dirty="0"/>
              <a:t>)</a:t>
            </a:r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/>
              <a:t>UNILAC </a:t>
            </a:r>
            <a:r>
              <a:rPr lang="de-DE" dirty="0" err="1"/>
              <a:t>usefull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smtClean="0"/>
              <a:t>(medium) high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proton</a:t>
            </a:r>
            <a:r>
              <a:rPr lang="de-DE" dirty="0"/>
              <a:t> </a:t>
            </a:r>
            <a:r>
              <a:rPr lang="de-DE" dirty="0" err="1"/>
              <a:t>injector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time!</a:t>
            </a:r>
          </a:p>
          <a:p>
            <a:pPr marL="266700" indent="-266700">
              <a:lnSpc>
                <a:spcPct val="90000"/>
              </a:lnSpc>
              <a:spcAft>
                <a:spcPts val="8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dirty="0" err="1"/>
              <a:t>Reconstruction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rf-amplifier</a:t>
            </a:r>
            <a:r>
              <a:rPr lang="de-DE" dirty="0"/>
              <a:t> </a:t>
            </a:r>
            <a:r>
              <a:rPr lang="de-DE" dirty="0" err="1"/>
              <a:t>gallery</a:t>
            </a:r>
            <a:r>
              <a:rPr lang="de-DE" dirty="0"/>
              <a:t> -&gt; </a:t>
            </a:r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HE-LINAC 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&gt;2020!)</a:t>
            </a: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386894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17475" y="306388"/>
            <a:ext cx="9131300" cy="468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dirty="0"/>
              <a:t>Time schedule I (Ion source, LEBT, HSI-Upgrade)</a:t>
            </a:r>
            <a:endParaRPr lang="de-DE" altLang="de-DE" dirty="0"/>
          </a:p>
        </p:txBody>
      </p:sp>
      <p:graphicFrame>
        <p:nvGraphicFramePr>
          <p:cNvPr id="28677" name="Objekt 7"/>
          <p:cNvGraphicFramePr>
            <a:graphicFrameLocks noChangeAspect="1"/>
          </p:cNvGraphicFramePr>
          <p:nvPr/>
        </p:nvGraphicFramePr>
        <p:xfrm>
          <a:off x="11113" y="1535113"/>
          <a:ext cx="9150350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Arbeitsblatt" r:id="rId3" imgW="7429466" imgH="3086100" progId="Excel.Sheet.8">
                  <p:embed/>
                </p:oleObj>
              </mc:Choice>
              <mc:Fallback>
                <p:oleObj name="Arbeitsblatt" r:id="rId3" imgW="7429466" imgH="3086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1535113"/>
                        <a:ext cx="9150350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961332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07950" y="231776"/>
            <a:ext cx="9131300" cy="468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dirty="0"/>
              <a:t>Time schedule II (UNILAC-</a:t>
            </a:r>
            <a:r>
              <a:rPr lang="en-US" altLang="de-DE" dirty="0" err="1"/>
              <a:t>rf</a:t>
            </a:r>
            <a:r>
              <a:rPr lang="en-US" altLang="de-DE" dirty="0"/>
              <a:t> system)</a:t>
            </a:r>
            <a:endParaRPr lang="de-DE" altLang="de-DE" dirty="0"/>
          </a:p>
        </p:txBody>
      </p:sp>
      <p:graphicFrame>
        <p:nvGraphicFramePr>
          <p:cNvPr id="29701" name="Objekt 7"/>
          <p:cNvGraphicFramePr>
            <a:graphicFrameLocks noChangeAspect="1"/>
          </p:cNvGraphicFramePr>
          <p:nvPr/>
        </p:nvGraphicFramePr>
        <p:xfrm>
          <a:off x="25400" y="1239838"/>
          <a:ext cx="9070975" cy="495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Arbeitsblatt" r:id="rId3" imgW="7429466" imgH="4057785" progId="Excel.Sheet.8">
                  <p:embed/>
                </p:oleObj>
              </mc:Choice>
              <mc:Fallback>
                <p:oleObj name="Arbeitsblatt" r:id="rId3" imgW="7429466" imgH="40577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239838"/>
                        <a:ext cx="9070975" cy="495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772857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700" y="141288"/>
            <a:ext cx="9131300" cy="51911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de-DE" b="1" kern="0" smtClean="0">
                <a:solidFill>
                  <a:srgbClr val="4D4D4D"/>
                </a:solidFill>
              </a:rPr>
              <a:t>The GSI </a:t>
            </a:r>
            <a:r>
              <a:rPr lang="en-US" altLang="de-DE" b="1" u="sng" kern="0" smtClean="0">
                <a:solidFill>
                  <a:srgbClr val="FF0000"/>
                </a:solidFill>
              </a:rPr>
              <a:t>UNI</a:t>
            </a:r>
            <a:r>
              <a:rPr lang="en-US" altLang="de-DE" b="1" kern="0" smtClean="0">
                <a:solidFill>
                  <a:srgbClr val="4D4D4D"/>
                </a:solidFill>
              </a:rPr>
              <a:t>versal </a:t>
            </a:r>
            <a:r>
              <a:rPr lang="en-US" altLang="de-DE" b="1" u="sng" kern="0" smtClean="0">
                <a:solidFill>
                  <a:srgbClr val="FF0000"/>
                </a:solidFill>
              </a:rPr>
              <a:t>L</a:t>
            </a:r>
            <a:r>
              <a:rPr lang="en-US" altLang="de-DE" b="1" kern="0" smtClean="0">
                <a:solidFill>
                  <a:srgbClr val="4D4D4D"/>
                </a:solidFill>
              </a:rPr>
              <a:t>inear </a:t>
            </a:r>
            <a:r>
              <a:rPr lang="en-US" altLang="de-DE" b="1" u="sng" kern="0" smtClean="0">
                <a:solidFill>
                  <a:srgbClr val="FF0000"/>
                </a:solidFill>
              </a:rPr>
              <a:t>AC</a:t>
            </a:r>
            <a:r>
              <a:rPr lang="en-US" altLang="de-DE" b="1" kern="0" smtClean="0">
                <a:solidFill>
                  <a:srgbClr val="4D4D4D"/>
                </a:solidFill>
              </a:rPr>
              <a:t>celerator</a:t>
            </a:r>
          </a:p>
        </p:txBody>
      </p:sp>
      <p:pic>
        <p:nvPicPr>
          <p:cNvPr id="5" name="Picture 3" descr="Figure-3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r="20001" b="48605"/>
          <a:stretch>
            <a:fillRect/>
          </a:stretch>
        </p:blipFill>
        <p:spPr bwMode="auto">
          <a:xfrm>
            <a:off x="179388" y="4273550"/>
            <a:ext cx="36004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u103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7" b="53162"/>
          <a:stretch>
            <a:fillRect/>
          </a:stretch>
        </p:blipFill>
        <p:spPr bwMode="auto">
          <a:xfrm>
            <a:off x="136525" y="1216025"/>
            <a:ext cx="89789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lvar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23622" r="4724" b="11417"/>
          <a:stretch>
            <a:fillRect/>
          </a:stretch>
        </p:blipFill>
        <p:spPr bwMode="auto">
          <a:xfrm>
            <a:off x="4129088" y="4267200"/>
            <a:ext cx="19431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21408" r="2083" b="9375"/>
          <a:stretch>
            <a:fillRect/>
          </a:stretch>
        </p:blipFill>
        <p:spPr bwMode="auto">
          <a:xfrm>
            <a:off x="6186488" y="4584700"/>
            <a:ext cx="284321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1175" y="3883025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/>
              <a:t>High Current Injector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00563" y="3878263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/>
              <a:t>Alvarez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759575" y="3806825"/>
            <a:ext cx="2376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/>
              <a:t>Single Gap Resonators</a:t>
            </a: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714749" y="6650038"/>
            <a:ext cx="4629151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734425" y="6650038"/>
            <a:ext cx="361950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68920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98425" y="261938"/>
            <a:ext cx="9131300" cy="468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dirty="0"/>
              <a:t>Time schedule III (UNILAC-</a:t>
            </a:r>
            <a:r>
              <a:rPr lang="en-US" altLang="de-DE" dirty="0" err="1"/>
              <a:t>availibility</a:t>
            </a:r>
            <a:r>
              <a:rPr lang="en-US" altLang="de-DE" dirty="0"/>
              <a:t>)</a:t>
            </a:r>
            <a:endParaRPr lang="de-DE" altLang="de-DE" dirty="0"/>
          </a:p>
        </p:txBody>
      </p:sp>
      <p:graphicFrame>
        <p:nvGraphicFramePr>
          <p:cNvPr id="30725" name="Objekt 7"/>
          <p:cNvGraphicFramePr>
            <a:graphicFrameLocks noChangeAspect="1"/>
          </p:cNvGraphicFramePr>
          <p:nvPr/>
        </p:nvGraphicFramePr>
        <p:xfrm>
          <a:off x="22225" y="1836738"/>
          <a:ext cx="9088438" cy="317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Arbeitsblatt" r:id="rId3" imgW="7429466" imgH="2600257" progId="Excel.Sheet.8">
                  <p:embed/>
                </p:oleObj>
              </mc:Choice>
              <mc:Fallback>
                <p:oleObj name="Arbeitsblatt" r:id="rId3" imgW="7429466" imgH="260025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1836738"/>
                        <a:ext cx="9088438" cy="317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221224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422565" y="378619"/>
            <a:ext cx="6644985" cy="468312"/>
          </a:xfrm>
        </p:spPr>
        <p:txBody>
          <a:bodyPr>
            <a:normAutofit fontScale="90000"/>
          </a:bodyPr>
          <a:lstStyle/>
          <a:p>
            <a:r>
              <a:rPr lang="en-US" altLang="de-DE" sz="4000" dirty="0" smtClean="0"/>
              <a:t>Backup</a:t>
            </a:r>
            <a:endParaRPr lang="de-DE" altLang="de-DE" sz="40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 dirty="0" smtClean="0"/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4506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76225" y="104775"/>
            <a:ext cx="6819900" cy="7651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>
              <a:spcBef>
                <a:spcPct val="0"/>
              </a:spcBef>
              <a:buNone/>
              <a:defRPr sz="40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altLang="de-DE" dirty="0"/>
              <a:t>Compact-LEBT – Status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0850" y="1155700"/>
            <a:ext cx="8229600" cy="4640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altLang="de-DE" sz="1800" kern="0" dirty="0" smtClean="0"/>
              <a:t>Design </a:t>
            </a:r>
            <a:r>
              <a:rPr lang="de-DE" altLang="de-DE" sz="1800" kern="0" dirty="0" err="1" smtClean="0"/>
              <a:t>of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the</a:t>
            </a:r>
            <a:r>
              <a:rPr lang="de-DE" altLang="de-DE" sz="1800" kern="0" dirty="0" smtClean="0"/>
              <a:t> LEBT in </a:t>
            </a:r>
            <a:r>
              <a:rPr lang="de-DE" altLang="de-DE" sz="1800" kern="0" dirty="0" err="1" smtClean="0"/>
              <a:t>progress</a:t>
            </a:r>
            <a:r>
              <a:rPr lang="de-DE" altLang="de-DE" sz="1800" kern="0" dirty="0" smtClean="0"/>
              <a:t>, </a:t>
            </a:r>
            <a:r>
              <a:rPr lang="de-DE" altLang="de-DE" sz="1800" kern="0" dirty="0" err="1" smtClean="0"/>
              <a:t>optimum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solution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proposed</a:t>
            </a:r>
            <a:r>
              <a:rPr lang="de-DE" altLang="de-DE" sz="1800" kern="0" dirty="0" smtClean="0"/>
              <a:t>, </a:t>
            </a:r>
            <a:r>
              <a:rPr lang="de-DE" altLang="de-DE" sz="1800" kern="0" dirty="0" err="1" smtClean="0"/>
              <a:t>other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solutions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under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investigation</a:t>
            </a:r>
            <a:r>
              <a:rPr lang="de-DE" altLang="de-DE" sz="1800" kern="0" dirty="0" smtClean="0"/>
              <a:t>.</a:t>
            </a:r>
          </a:p>
          <a:p>
            <a:pPr>
              <a:defRPr/>
            </a:pPr>
            <a:r>
              <a:rPr lang="de-DE" altLang="de-DE" sz="1800" kern="0" dirty="0" smtClean="0"/>
              <a:t>Optimum </a:t>
            </a:r>
            <a:r>
              <a:rPr lang="de-DE" altLang="de-DE" sz="1800" kern="0" dirty="0" err="1" smtClean="0"/>
              <a:t>solution</a:t>
            </a:r>
            <a:r>
              <a:rPr lang="de-DE" altLang="de-DE" sz="1800" kern="0" dirty="0" smtClean="0"/>
              <a:t>: </a:t>
            </a:r>
            <a:r>
              <a:rPr lang="de-DE" altLang="de-DE" sz="1800" kern="0" dirty="0" err="1" smtClean="0"/>
              <a:t>Length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appr</a:t>
            </a:r>
            <a:r>
              <a:rPr lang="de-DE" altLang="de-DE" sz="1800" kern="0" dirty="0" smtClean="0"/>
              <a:t>. 9.7 m , </a:t>
            </a:r>
            <a:r>
              <a:rPr lang="de-DE" altLang="de-DE" sz="1800" kern="0" dirty="0" err="1" smtClean="0"/>
              <a:t>two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focusing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magnets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up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to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switching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magnet</a:t>
            </a:r>
            <a:r>
              <a:rPr lang="de-DE" altLang="de-DE" sz="1800" kern="0" dirty="0" smtClean="0"/>
              <a:t> (</a:t>
            </a:r>
            <a:r>
              <a:rPr lang="de-DE" altLang="de-DE" sz="1800" kern="0" dirty="0" err="1" smtClean="0"/>
              <a:t>quadrupole</a:t>
            </a:r>
            <a:r>
              <a:rPr lang="de-DE" altLang="de-DE" sz="1800" kern="0" dirty="0" smtClean="0"/>
              <a:t>/</a:t>
            </a:r>
            <a:r>
              <a:rPr lang="de-DE" altLang="de-DE" sz="1800" kern="0" dirty="0" err="1" smtClean="0"/>
              <a:t>solenoid</a:t>
            </a:r>
            <a:r>
              <a:rPr lang="de-DE" altLang="de-DE" sz="1800" kern="0" dirty="0" smtClean="0"/>
              <a:t> not </a:t>
            </a:r>
            <a:r>
              <a:rPr lang="de-DE" altLang="de-DE" sz="1800" kern="0" dirty="0" err="1" smtClean="0"/>
              <a:t>yet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decided</a:t>
            </a:r>
            <a:r>
              <a:rPr lang="de-DE" altLang="de-DE" sz="1800" kern="0" dirty="0" smtClean="0"/>
              <a:t>): </a:t>
            </a:r>
            <a:r>
              <a:rPr lang="de-DE" altLang="de-DE" sz="1800" kern="0" dirty="0" err="1" smtClean="0"/>
              <a:t>Appropriate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for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various</a:t>
            </a:r>
            <a:r>
              <a:rPr lang="de-DE" altLang="de-DE" sz="1800" kern="0" dirty="0" smtClean="0"/>
              <a:t> alternative </a:t>
            </a:r>
            <a:r>
              <a:rPr lang="de-DE" altLang="de-DE" sz="1800" kern="0" dirty="0" err="1" smtClean="0"/>
              <a:t>scenarios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of</a:t>
            </a:r>
            <a:r>
              <a:rPr lang="de-DE" altLang="de-DE" sz="1800" kern="0" dirty="0" smtClean="0"/>
              <a:t> RFQ (</a:t>
            </a:r>
            <a:r>
              <a:rPr lang="de-DE" altLang="de-DE" sz="1800" kern="0" dirty="0" err="1" smtClean="0"/>
              <a:t>unchanged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or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redesigned</a:t>
            </a:r>
            <a:r>
              <a:rPr lang="de-DE" altLang="de-DE" sz="1800" kern="0" dirty="0" smtClean="0"/>
              <a:t>), </a:t>
            </a:r>
            <a:r>
              <a:rPr lang="de-DE" altLang="de-DE" sz="1800" kern="0" dirty="0" err="1" smtClean="0"/>
              <a:t>adjustable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for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various</a:t>
            </a:r>
            <a:r>
              <a:rPr lang="de-DE" altLang="de-DE" sz="1800" kern="0" dirty="0" smtClean="0"/>
              <a:t> beam </a:t>
            </a:r>
            <a:r>
              <a:rPr lang="de-DE" altLang="de-DE" sz="1800" kern="0" dirty="0" err="1" smtClean="0"/>
              <a:t>emittances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from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ion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source</a:t>
            </a:r>
            <a:r>
              <a:rPr lang="de-DE" altLang="de-DE" sz="1800" kern="0" dirty="0" smtClean="0"/>
              <a:t>. </a:t>
            </a:r>
          </a:p>
          <a:p>
            <a:pPr>
              <a:defRPr/>
            </a:pPr>
            <a:r>
              <a:rPr lang="de-DE" altLang="de-DE" sz="1800" kern="0" dirty="0" err="1" smtClean="0"/>
              <a:t>Measurements</a:t>
            </a:r>
            <a:r>
              <a:rPr lang="de-DE" altLang="de-DE" sz="1800" kern="0" dirty="0" smtClean="0"/>
              <a:t> at North terminal </a:t>
            </a:r>
            <a:r>
              <a:rPr lang="de-DE" altLang="de-DE" sz="1800" kern="0" dirty="0" err="1" smtClean="0"/>
              <a:t>with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Uranium</a:t>
            </a:r>
            <a:r>
              <a:rPr lang="de-DE" altLang="de-DE" sz="1800" kern="0" dirty="0" smtClean="0"/>
              <a:t> und </a:t>
            </a:r>
            <a:r>
              <a:rPr lang="de-DE" altLang="de-DE" sz="1800" kern="0" dirty="0" err="1" smtClean="0"/>
              <a:t>Tantalum</a:t>
            </a:r>
            <a:r>
              <a:rPr lang="de-DE" altLang="de-DE" sz="1800" kern="0" dirty="0" smtClean="0"/>
              <a:t> June-</a:t>
            </a:r>
            <a:r>
              <a:rPr lang="de-DE" altLang="de-DE" sz="1800" kern="0" dirty="0" err="1" smtClean="0"/>
              <a:t>October</a:t>
            </a:r>
            <a:r>
              <a:rPr lang="de-DE" altLang="de-DE" sz="1800" kern="0" dirty="0" smtClean="0"/>
              <a:t> 2013, </a:t>
            </a:r>
            <a:r>
              <a:rPr lang="de-DE" altLang="de-DE" sz="1800" kern="0" dirty="0" err="1" smtClean="0"/>
              <a:t>used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for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simulations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for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proposed</a:t>
            </a:r>
            <a:r>
              <a:rPr lang="de-DE" altLang="de-DE" sz="1800" kern="0" dirty="0" smtClean="0"/>
              <a:t> LEBT-design!</a:t>
            </a: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657600"/>
            <a:ext cx="3065462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657600"/>
            <a:ext cx="48418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239603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441326" y="150813"/>
            <a:ext cx="4284662" cy="7100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40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altLang="en-US" sz="2400" dirty="0" err="1"/>
              <a:t>Emittance</a:t>
            </a:r>
            <a:r>
              <a:rPr lang="de-DE" altLang="en-US" sz="2400" dirty="0"/>
              <a:t> Growth </a:t>
            </a:r>
            <a:r>
              <a:rPr lang="de-DE" altLang="en-US" sz="2400" dirty="0" err="1"/>
              <a:t>Reduction</a:t>
            </a:r>
            <a:r>
              <a:rPr lang="de-DE" altLang="en-US" sz="2400" dirty="0"/>
              <a:t> </a:t>
            </a:r>
            <a:r>
              <a:rPr lang="de-DE" altLang="en-US" sz="2400" dirty="0" err="1"/>
              <a:t>for</a:t>
            </a:r>
            <a:r>
              <a:rPr lang="de-DE" altLang="en-US" sz="2400" dirty="0"/>
              <a:t> KONUS Beam Dynamics</a:t>
            </a:r>
          </a:p>
        </p:txBody>
      </p:sp>
      <p:pic>
        <p:nvPicPr>
          <p:cNvPr id="33795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54213"/>
            <a:ext cx="42687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755650" y="5238750"/>
            <a:ext cx="2973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Transmission              </a:t>
            </a:r>
            <a:r>
              <a:rPr lang="en-US" altLang="en-US" sz="1400">
                <a:solidFill>
                  <a:srgbClr val="990000"/>
                </a:solidFill>
              </a:rPr>
              <a:t>88 %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Emittance growth    </a:t>
            </a:r>
            <a:r>
              <a:rPr lang="en-US" altLang="en-US" sz="1400">
                <a:solidFill>
                  <a:srgbClr val="990000"/>
                </a:solidFill>
              </a:rPr>
              <a:t>~ 50 %</a:t>
            </a: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5364163" y="5238750"/>
            <a:ext cx="2973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Transmission              </a:t>
            </a:r>
            <a:r>
              <a:rPr lang="en-US" altLang="en-US" sz="1400">
                <a:solidFill>
                  <a:srgbClr val="006600"/>
                </a:solidFill>
              </a:rPr>
              <a:t>92 %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Emittance growth    </a:t>
            </a:r>
            <a:r>
              <a:rPr lang="en-US" altLang="en-US" sz="1400">
                <a:solidFill>
                  <a:srgbClr val="006600"/>
                </a:solidFill>
              </a:rPr>
              <a:t>~ 35 %</a:t>
            </a:r>
          </a:p>
        </p:txBody>
      </p:sp>
      <p:sp>
        <p:nvSpPr>
          <p:cNvPr id="33798" name="TextBox 11"/>
          <p:cNvSpPr txBox="1">
            <a:spLocks noChangeArrowheads="1"/>
          </p:cNvSpPr>
          <p:nvPr/>
        </p:nvSpPr>
        <p:spPr bwMode="auto">
          <a:xfrm>
            <a:off x="1489075" y="1574800"/>
            <a:ext cx="164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old design (2012)</a:t>
            </a:r>
          </a:p>
        </p:txBody>
      </p:sp>
      <p:sp>
        <p:nvSpPr>
          <p:cNvPr id="33799" name="TextBox 12"/>
          <p:cNvSpPr txBox="1">
            <a:spLocks noChangeArrowheads="1"/>
          </p:cNvSpPr>
          <p:nvPr/>
        </p:nvSpPr>
        <p:spPr bwMode="auto">
          <a:xfrm>
            <a:off x="5872163" y="1646238"/>
            <a:ext cx="172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6600"/>
                </a:solidFill>
              </a:rPr>
              <a:t>new design (2014)</a:t>
            </a:r>
          </a:p>
        </p:txBody>
      </p:sp>
      <p:sp>
        <p:nvSpPr>
          <p:cNvPr id="12" name="Rectangle 13"/>
          <p:cNvSpPr/>
          <p:nvPr/>
        </p:nvSpPr>
        <p:spPr>
          <a:xfrm>
            <a:off x="179388" y="1019175"/>
            <a:ext cx="4248150" cy="4949825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3" name="Rectangle 14"/>
          <p:cNvSpPr/>
          <p:nvPr/>
        </p:nvSpPr>
        <p:spPr>
          <a:xfrm>
            <a:off x="4643438" y="1019175"/>
            <a:ext cx="4249737" cy="494982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3380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54213"/>
            <a:ext cx="38893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3125788" y="5661025"/>
            <a:ext cx="123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G. Clemente</a:t>
            </a:r>
          </a:p>
        </p:txBody>
      </p:sp>
      <p:sp>
        <p:nvSpPr>
          <p:cNvPr id="33804" name="Textfeld 15"/>
          <p:cNvSpPr txBox="1">
            <a:spLocks noChangeArrowheads="1"/>
          </p:cNvSpPr>
          <p:nvPr/>
        </p:nvSpPr>
        <p:spPr bwMode="auto">
          <a:xfrm>
            <a:off x="7451725" y="6165850"/>
            <a:ext cx="167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A. Orzhekhovskaya</a:t>
            </a:r>
            <a:endParaRPr lang="en-US" altLang="de-DE" sz="1200"/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714749" y="6650038"/>
            <a:ext cx="4629151" cy="2079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2887"/>
            <a:ext cx="457199" cy="23653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227472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370" y="311150"/>
            <a:ext cx="6013450" cy="431800"/>
          </a:xfrm>
        </p:spPr>
        <p:txBody>
          <a:bodyPr>
            <a:normAutofit fontScale="90000"/>
          </a:bodyPr>
          <a:lstStyle/>
          <a:p>
            <a:r>
              <a:rPr lang="de-DE" altLang="de-DE" b="1" dirty="0" err="1" smtClean="0"/>
              <a:t>Active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defects</a:t>
            </a:r>
            <a:endParaRPr lang="de-DE" altLang="de-DE" b="1" dirty="0" smtClean="0"/>
          </a:p>
        </p:txBody>
      </p:sp>
      <p:pic>
        <p:nvPicPr>
          <p:cNvPr id="5123" name="Picture 4" descr="IMG_4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146300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IMG_4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154238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-55563" y="1371600"/>
            <a:ext cx="4557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de-DE" altLang="de-DE" sz="2000" b="1">
                <a:solidFill>
                  <a:srgbClr val="0000FF"/>
                </a:solidFill>
              </a:rPr>
              <a:t>178 tank-quadrupoles</a:t>
            </a:r>
            <a:endParaRPr lang="de-DE" altLang="de-DE" sz="200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120000"/>
              <a:buFontTx/>
              <a:buNone/>
            </a:pPr>
            <a:r>
              <a:rPr lang="de-DE" altLang="de-DE" sz="1200"/>
              <a:t>(leak tightness/water/pre-vakuum, el. properties, ground faults), drift tubes + supports (water&amp; vakuum leaks)</a:t>
            </a:r>
          </a:p>
        </p:txBody>
      </p:sp>
      <p:pic>
        <p:nvPicPr>
          <p:cNvPr id="5126" name="Picture 4" descr="A1_Zerleg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222375"/>
            <a:ext cx="3584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5237163" y="1333500"/>
            <a:ext cx="31511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>
                <a:solidFill>
                  <a:srgbClr val="0000FF"/>
                </a:solidFill>
              </a:rPr>
              <a:t>Leak tightness of all tanks</a:t>
            </a:r>
          </a:p>
        </p:txBody>
      </p:sp>
      <p:pic>
        <p:nvPicPr>
          <p:cNvPr id="5128" name="Picture 6" descr="Driftröhre 0 Ausgang (halb) 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4840288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 descr="57 Eingang 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833938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117475" y="4133850"/>
            <a:ext cx="4557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de-DE" altLang="de-DE" sz="2000" b="1">
                <a:solidFill>
                  <a:srgbClr val="0000FF"/>
                </a:solidFill>
              </a:rPr>
              <a:t>Drift tubes</a:t>
            </a:r>
            <a:endParaRPr lang="de-DE" altLang="de-DE" sz="20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120000"/>
              <a:buFontTx/>
              <a:buNone/>
            </a:pPr>
            <a:r>
              <a:rPr lang="de-DE" altLang="de-DE" sz="1200"/>
              <a:t>        massive sparkovers	         beam induced surface defects </a:t>
            </a:r>
          </a:p>
        </p:txBody>
      </p:sp>
      <p:sp>
        <p:nvSpPr>
          <p:cNvPr id="5131" name="Oval 6"/>
          <p:cNvSpPr>
            <a:spLocks noChangeArrowheads="1"/>
          </p:cNvSpPr>
          <p:nvPr/>
        </p:nvSpPr>
        <p:spPr bwMode="auto">
          <a:xfrm>
            <a:off x="2868613" y="5657850"/>
            <a:ext cx="747712" cy="612775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5132" name="Picture 5" descr="Blase 002 Innentank 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848225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4" descr="Blase 006 Innentank A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4843463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4348163" y="4140200"/>
            <a:ext cx="4557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de-DE" altLang="de-DE" sz="2000" b="1">
                <a:solidFill>
                  <a:srgbClr val="0000FF"/>
                </a:solidFill>
              </a:rPr>
              <a:t>Copper surface quality</a:t>
            </a:r>
            <a:endParaRPr lang="de-DE" altLang="de-DE" sz="200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120000"/>
              <a:buFontTx/>
              <a:buNone/>
            </a:pPr>
            <a:r>
              <a:rPr lang="de-DE" altLang="de-DE" sz="1200"/>
              <a:t>... inner tank blanket at different positions</a:t>
            </a:r>
          </a:p>
        </p:txBody>
      </p:sp>
      <p:sp>
        <p:nvSpPr>
          <p:cNvPr id="5135" name="Oval 6"/>
          <p:cNvSpPr>
            <a:spLocks noChangeArrowheads="1"/>
          </p:cNvSpPr>
          <p:nvPr/>
        </p:nvSpPr>
        <p:spPr bwMode="auto">
          <a:xfrm>
            <a:off x="3706813" y="2395538"/>
            <a:ext cx="454025" cy="449262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 rot="-1378925">
            <a:off x="330200" y="2073275"/>
            <a:ext cx="3989388" cy="1209675"/>
          </a:xfrm>
          <a:prstGeom prst="rect">
            <a:avLst/>
          </a:prstGeom>
          <a:solidFill>
            <a:srgbClr val="CCFFFF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Reduced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availibility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of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the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focussing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system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 limited beam 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intensity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and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quality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(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no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multi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beam 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operation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!</a:t>
            </a:r>
            <a:endParaRPr lang="de-DE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 rot="-1378925">
            <a:off x="4694238" y="2185988"/>
            <a:ext cx="3989387" cy="660400"/>
          </a:xfrm>
          <a:prstGeom prst="rect">
            <a:avLst/>
          </a:prstGeom>
          <a:solidFill>
            <a:srgbClr val="CCFFFF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Regular and substantial repairing program for all tanks!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08050" y="5305425"/>
            <a:ext cx="7367588" cy="660400"/>
          </a:xfrm>
          <a:prstGeom prst="rect">
            <a:avLst/>
          </a:prstGeom>
          <a:solidFill>
            <a:srgbClr val="CCFFFF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High probality of long term-break downs, significant limitations during operation (reduced duty factor, limited rf-voltage, ...)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714749" y="6650038"/>
            <a:ext cx="4629151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734425" y="6650038"/>
            <a:ext cx="361950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037281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6063" y="263525"/>
            <a:ext cx="6469062" cy="4572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b="1" kern="0" dirty="0" smtClean="0">
                <a:solidFill>
                  <a:schemeClr val="tx1"/>
                </a:solidFill>
              </a:rPr>
              <a:t>FAIR-</a:t>
            </a:r>
            <a:r>
              <a:rPr lang="de-DE" altLang="de-DE" b="1" kern="0" dirty="0" err="1" smtClean="0">
                <a:solidFill>
                  <a:schemeClr val="tx1"/>
                </a:solidFill>
              </a:rPr>
              <a:t>Requirements</a:t>
            </a:r>
            <a:endParaRPr lang="de-DE" altLang="de-DE" b="1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690091"/>
              </p:ext>
            </p:extLst>
          </p:nvPr>
        </p:nvGraphicFramePr>
        <p:xfrm>
          <a:off x="525463" y="1206500"/>
          <a:ext cx="7850187" cy="53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11751812" imgH="8033966" progId="Word.Document.8">
                  <p:embed/>
                </p:oleObj>
              </mc:Choice>
              <mc:Fallback>
                <p:oleObj name="Document" r:id="rId3" imgW="11751812" imgH="80339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18" r="-2168" b="974"/>
                      <a:stretch>
                        <a:fillRect/>
                      </a:stretch>
                    </p:blipFill>
                    <p:spPr bwMode="auto">
                      <a:xfrm>
                        <a:off x="525463" y="1206500"/>
                        <a:ext cx="7850187" cy="537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714749" y="6650038"/>
            <a:ext cx="4629151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734425" y="6650038"/>
            <a:ext cx="361950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04411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79400"/>
            <a:ext cx="6202362" cy="5619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de-DE" b="1" dirty="0" smtClean="0"/>
              <a:t>UNILAC-Upgrade for FAIR</a:t>
            </a:r>
          </a:p>
        </p:txBody>
      </p:sp>
      <p:graphicFrame>
        <p:nvGraphicFramePr>
          <p:cNvPr id="7173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972362"/>
              </p:ext>
            </p:extLst>
          </p:nvPr>
        </p:nvGraphicFramePr>
        <p:xfrm>
          <a:off x="1346200" y="1292225"/>
          <a:ext cx="6948488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4" imgW="5214685" imgH="6442659" progId="Word.Document.8">
                  <p:embed/>
                </p:oleObj>
              </mc:Choice>
              <mc:Fallback>
                <p:oleObj name="Document" r:id="rId4" imgW="5214685" imgH="6442659" progId="Word.Documen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7415"/>
                      <a:stretch>
                        <a:fillRect/>
                      </a:stretch>
                    </p:blipFill>
                    <p:spPr bwMode="auto">
                      <a:xfrm>
                        <a:off x="1346200" y="1292225"/>
                        <a:ext cx="6948488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4"/>
          <p:cNvSpPr txBox="1">
            <a:spLocks noChangeArrowheads="1"/>
          </p:cNvSpPr>
          <p:nvPr/>
        </p:nvSpPr>
        <p:spPr bwMode="auto">
          <a:xfrm rot="-4101152">
            <a:off x="-523081" y="2277269"/>
            <a:ext cx="2135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600" dirty="0">
                <a:solidFill>
                  <a:srgbClr val="FF3300"/>
                </a:solidFill>
              </a:rPr>
              <a:t>Front End Upgrade</a:t>
            </a: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714749" y="6650038"/>
            <a:ext cx="4629151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734425" y="6650038"/>
            <a:ext cx="361950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3999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213" y="265113"/>
            <a:ext cx="6923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b="1" dirty="0"/>
              <a:t>Recommendation UNILAC-Review</a:t>
            </a:r>
          </a:p>
        </p:txBody>
      </p:sp>
      <p:pic>
        <p:nvPicPr>
          <p:cNvPr id="5" name="Picture 3" descr="Figure-3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r="20001" b="48605"/>
          <a:stretch>
            <a:fillRect/>
          </a:stretch>
        </p:blipFill>
        <p:spPr bwMode="auto">
          <a:xfrm>
            <a:off x="179388" y="4197350"/>
            <a:ext cx="36004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u103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7" b="53162"/>
          <a:stretch>
            <a:fillRect/>
          </a:stretch>
        </p:blipFill>
        <p:spPr bwMode="auto">
          <a:xfrm>
            <a:off x="179388" y="1235075"/>
            <a:ext cx="89789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lvar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23622" r="4724" b="11417"/>
          <a:stretch>
            <a:fillRect/>
          </a:stretch>
        </p:blipFill>
        <p:spPr bwMode="auto">
          <a:xfrm>
            <a:off x="4129088" y="4191000"/>
            <a:ext cx="19431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21408" r="2083" b="9375"/>
          <a:stretch>
            <a:fillRect/>
          </a:stretch>
        </p:blipFill>
        <p:spPr bwMode="auto">
          <a:xfrm>
            <a:off x="6186488" y="4508500"/>
            <a:ext cx="284321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1175" y="3806825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/>
              <a:t>High Current Injector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00563" y="3802063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/>
              <a:t>Alvarez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86487" y="4030663"/>
            <a:ext cx="2949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de-DE" altLang="de-DE" sz="2000" strike="sngStrike" dirty="0" smtClean="0"/>
              <a:t>Single Gap </a:t>
            </a:r>
            <a:r>
              <a:rPr lang="de-DE" altLang="de-DE" sz="2000" strike="sngStrike" dirty="0" err="1" smtClean="0"/>
              <a:t>resonators</a:t>
            </a:r>
            <a:endParaRPr lang="de-DE" altLang="de-DE" sz="2000" strike="sngStrike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179388" y="1235075"/>
            <a:ext cx="1519237" cy="698500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lIns="36000" tIns="36000" rIns="36000" bIns="36000" anchor="ctr">
            <a:normAutofit fontScale="85000" lnSpcReduction="20000"/>
          </a:bodyPr>
          <a:lstStyle/>
          <a:p>
            <a:pPr algn="ctr">
              <a:defRPr/>
            </a:pPr>
            <a:r>
              <a:rPr lang="de-DE" sz="1400" b="1" dirty="0" err="1" smtClean="0"/>
              <a:t>Increase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U</a:t>
            </a:r>
            <a:r>
              <a:rPr lang="de-DE" sz="1400" b="1" baseline="30000" dirty="0" smtClean="0"/>
              <a:t>4</a:t>
            </a:r>
            <a:r>
              <a:rPr lang="de-DE" sz="1400" b="1" baseline="30000" dirty="0"/>
              <a:t>+</a:t>
            </a:r>
          </a:p>
          <a:p>
            <a:pPr algn="ctr">
              <a:defRPr/>
            </a:pPr>
            <a:r>
              <a:rPr lang="de-DE" sz="1400" b="1" dirty="0" smtClean="0"/>
              <a:t>beam </a:t>
            </a:r>
            <a:r>
              <a:rPr lang="de-DE" sz="1400" b="1" dirty="0" err="1" smtClean="0"/>
              <a:t>intensity</a:t>
            </a:r>
            <a:r>
              <a:rPr lang="de-DE" sz="1400" b="1" dirty="0" smtClean="0"/>
              <a:t>:</a:t>
            </a:r>
          </a:p>
          <a:p>
            <a:pPr algn="ctr">
              <a:defRPr/>
            </a:pPr>
            <a:r>
              <a:rPr lang="de-DE" sz="1400" b="1" dirty="0" smtClean="0"/>
              <a:t>Terminal West&amp;</a:t>
            </a:r>
          </a:p>
          <a:p>
            <a:pPr algn="ctr">
              <a:defRPr/>
            </a:pPr>
            <a:r>
              <a:rPr lang="de-DE" sz="1400" b="1" dirty="0" smtClean="0"/>
              <a:t>Compact LEBT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914400" y="4808538"/>
            <a:ext cx="2290763" cy="989012"/>
          </a:xfrm>
          <a:prstGeom prst="rect">
            <a:avLst/>
          </a:prstGeom>
          <a:solidFill>
            <a:srgbClr val="FFC000">
              <a:alpha val="87000"/>
            </a:srgbClr>
          </a:solidFill>
          <a:ln w="25400">
            <a:solidFill>
              <a:srgbClr val="FF0000"/>
            </a:solidFill>
          </a:ln>
        </p:spPr>
        <p:txBody>
          <a:bodyPr lIns="36000" tIns="36000" rIns="36000" bIns="36000" anchor="ctr">
            <a:normAutofit fontScale="92500" lnSpcReduction="10000"/>
          </a:bodyPr>
          <a:lstStyle/>
          <a:p>
            <a:pPr>
              <a:defRPr/>
            </a:pPr>
            <a:r>
              <a:rPr lang="de-DE" sz="1400" b="1" dirty="0"/>
              <a:t>- RFQ-Upgrade (</a:t>
            </a:r>
            <a:r>
              <a:rPr lang="de-DE" sz="1400" b="1" dirty="0" err="1"/>
              <a:t>rf-sparking</a:t>
            </a:r>
            <a:r>
              <a:rPr lang="de-DE" sz="1400" b="1" dirty="0"/>
              <a:t>)</a:t>
            </a:r>
          </a:p>
          <a:p>
            <a:pPr marL="92075" indent="-92075">
              <a:defRPr/>
            </a:pPr>
            <a:r>
              <a:rPr lang="de-DE" sz="1400" b="1" dirty="0"/>
              <a:t>- KONUS beam </a:t>
            </a:r>
            <a:r>
              <a:rPr lang="de-DE" sz="1400" b="1" dirty="0" err="1"/>
              <a:t>dynamics</a:t>
            </a:r>
            <a:r>
              <a:rPr lang="de-DE" sz="1400" b="1" dirty="0"/>
              <a:t> vs. strong </a:t>
            </a:r>
            <a:r>
              <a:rPr lang="de-DE" sz="1400" b="1" dirty="0" err="1"/>
              <a:t>periodic</a:t>
            </a:r>
            <a:r>
              <a:rPr lang="de-DE" sz="1400" b="1" dirty="0"/>
              <a:t> </a:t>
            </a:r>
            <a:r>
              <a:rPr lang="de-DE" sz="1400" b="1" dirty="0" err="1"/>
              <a:t>focusing</a:t>
            </a:r>
            <a:r>
              <a:rPr lang="de-DE" sz="1400" b="1" dirty="0"/>
              <a:t> -&gt; beam </a:t>
            </a:r>
            <a:r>
              <a:rPr lang="de-DE" sz="1400" b="1" dirty="0" err="1"/>
              <a:t>brilliance</a:t>
            </a:r>
            <a:r>
              <a:rPr lang="de-DE" sz="1400" b="1" dirty="0"/>
              <a:t>!</a:t>
            </a:r>
          </a:p>
        </p:txBody>
      </p:sp>
      <p:sp>
        <p:nvSpPr>
          <p:cNvPr id="8206" name="Textfeld 13"/>
          <p:cNvSpPr txBox="1">
            <a:spLocks noChangeArrowheads="1"/>
          </p:cNvSpPr>
          <p:nvPr/>
        </p:nvSpPr>
        <p:spPr bwMode="auto">
          <a:xfrm>
            <a:off x="2524919" y="1703387"/>
            <a:ext cx="1360487" cy="763588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smtClean="0"/>
              <a:t>Short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smtClean="0"/>
              <a:t>gas-stripper </a:t>
            </a:r>
            <a:r>
              <a:rPr lang="de-DE" altLang="de-DE" sz="1400" b="1" dirty="0" err="1"/>
              <a:t>section</a:t>
            </a:r>
            <a:endParaRPr lang="de-DE" altLang="de-DE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4364038" y="4552950"/>
            <a:ext cx="1498600" cy="1427163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lIns="36000" tIns="36000" rIns="36000" bIns="36000" anchor="ctr">
            <a:normAutofit fontScale="92500" lnSpcReduction="10000"/>
          </a:bodyPr>
          <a:lstStyle>
            <a:defPPr>
              <a:defRPr lang="de-DE"/>
            </a:defPPr>
            <a:lvl1pPr algn="ctr">
              <a:defRPr sz="1400" b="1"/>
            </a:lvl1pPr>
          </a:lstStyle>
          <a:p>
            <a:pPr marL="92075" indent="-92075" algn="l">
              <a:defRPr/>
            </a:pPr>
            <a:r>
              <a:rPr lang="de-DE" dirty="0" smtClean="0"/>
              <a:t>- strong </a:t>
            </a:r>
            <a:r>
              <a:rPr lang="de-DE" dirty="0" err="1" smtClean="0"/>
              <a:t>periodic</a:t>
            </a:r>
            <a:r>
              <a:rPr lang="de-DE" dirty="0" smtClean="0"/>
              <a:t> </a:t>
            </a:r>
            <a:r>
              <a:rPr lang="de-DE" dirty="0" err="1" smtClean="0"/>
              <a:t>focussing</a:t>
            </a:r>
            <a:r>
              <a:rPr lang="de-DE" dirty="0" smtClean="0"/>
              <a:t> -&gt; </a:t>
            </a:r>
            <a:r>
              <a:rPr lang="de-DE" dirty="0"/>
              <a:t>(</a:t>
            </a:r>
            <a:r>
              <a:rPr lang="de-DE" dirty="0" smtClean="0"/>
              <a:t>ALVAREZ type DTL  </a:t>
            </a:r>
            <a:r>
              <a:rPr lang="de-DE" dirty="0" err="1" smtClean="0"/>
              <a:t>prefered</a:t>
            </a:r>
            <a:r>
              <a:rPr lang="de-DE" dirty="0" smtClean="0"/>
              <a:t>)</a:t>
            </a:r>
          </a:p>
          <a:p>
            <a:pPr marL="92075" indent="-92075" algn="l">
              <a:defRPr/>
            </a:pPr>
            <a:r>
              <a:rPr lang="de-DE" dirty="0" smtClean="0"/>
              <a:t>-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limitations</a:t>
            </a:r>
            <a:r>
              <a:rPr lang="de-DE" dirty="0" smtClean="0"/>
              <a:t> (vs. </a:t>
            </a:r>
            <a:r>
              <a:rPr lang="de-DE" dirty="0" err="1" smtClean="0"/>
              <a:t>costs</a:t>
            </a:r>
            <a:r>
              <a:rPr lang="de-DE" dirty="0" smtClean="0"/>
              <a:t>, </a:t>
            </a:r>
            <a:r>
              <a:rPr lang="de-DE" dirty="0" err="1" smtClean="0"/>
              <a:t>length</a:t>
            </a:r>
            <a:r>
              <a:rPr lang="de-DE" dirty="0" smtClean="0"/>
              <a:t>, ...)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15100" y="4772025"/>
            <a:ext cx="2166938" cy="989013"/>
          </a:xfrm>
          <a:prstGeom prst="rect">
            <a:avLst/>
          </a:prstGeom>
          <a:solidFill>
            <a:srgbClr val="FFC000">
              <a:alpha val="87000"/>
            </a:srgbClr>
          </a:solidFill>
          <a:ln w="25400">
            <a:solidFill>
              <a:srgbClr val="FF0000"/>
            </a:solidFill>
          </a:ln>
        </p:spPr>
        <p:txBody>
          <a:bodyPr lIns="36000" tIns="36000" rIns="36000" bIns="36000" anchor="ctr">
            <a:normAutofit fontScale="92500" lnSpcReduction="10000"/>
          </a:bodyPr>
          <a:lstStyle/>
          <a:p>
            <a:pPr marL="92075" indent="-92075">
              <a:defRPr/>
            </a:pPr>
            <a:r>
              <a:rPr lang="de-DE" sz="1400" b="1" dirty="0"/>
              <a:t>- UNILAC </a:t>
            </a:r>
            <a:r>
              <a:rPr lang="de-DE" sz="1400" b="1" dirty="0" err="1"/>
              <a:t>as</a:t>
            </a:r>
            <a:r>
              <a:rPr lang="de-DE" sz="1400" b="1" dirty="0"/>
              <a:t> FAIR </a:t>
            </a:r>
            <a:r>
              <a:rPr lang="de-DE" sz="1400" b="1" dirty="0" err="1"/>
              <a:t>injector</a:t>
            </a:r>
            <a:r>
              <a:rPr lang="de-DE" sz="1400" b="1" dirty="0"/>
              <a:t> </a:t>
            </a:r>
            <a:r>
              <a:rPr lang="de-DE" sz="1400" b="1" dirty="0" err="1"/>
              <a:t>only</a:t>
            </a:r>
            <a:r>
              <a:rPr lang="de-DE" sz="1400" b="1" dirty="0"/>
              <a:t> !!!</a:t>
            </a:r>
          </a:p>
          <a:p>
            <a:pPr marL="92075" indent="-92075">
              <a:buFontTx/>
              <a:buChar char="-"/>
              <a:defRPr/>
            </a:pPr>
            <a:r>
              <a:rPr lang="de-DE" sz="1400" b="1" dirty="0"/>
              <a:t>Strong </a:t>
            </a:r>
            <a:r>
              <a:rPr lang="de-DE" sz="1400" b="1" dirty="0" err="1"/>
              <a:t>performance</a:t>
            </a:r>
            <a:r>
              <a:rPr lang="de-DE" sz="1400" b="1" dirty="0"/>
              <a:t> </a:t>
            </a:r>
            <a:r>
              <a:rPr lang="de-DE" sz="1400" b="1" dirty="0" err="1"/>
              <a:t>issues</a:t>
            </a:r>
            <a:endParaRPr lang="de-DE" sz="1400" b="1" dirty="0"/>
          </a:p>
          <a:p>
            <a:pPr marL="92075" indent="-92075">
              <a:buFontTx/>
              <a:buChar char="-"/>
              <a:defRPr/>
            </a:pPr>
            <a:r>
              <a:rPr lang="de-DE" sz="1400" b="1" dirty="0" err="1"/>
              <a:t>overall</a:t>
            </a:r>
            <a:r>
              <a:rPr lang="de-DE" sz="1400" b="1" dirty="0"/>
              <a:t> </a:t>
            </a:r>
            <a:r>
              <a:rPr lang="de-DE" sz="1400" b="1" dirty="0" err="1"/>
              <a:t>injector</a:t>
            </a:r>
            <a:r>
              <a:rPr lang="de-DE" sz="1400" b="1" dirty="0"/>
              <a:t> </a:t>
            </a:r>
            <a:r>
              <a:rPr lang="de-DE" sz="1400" b="1" dirty="0" err="1"/>
              <a:t>strategy</a:t>
            </a:r>
            <a:r>
              <a:rPr lang="de-DE" sz="1400" b="1" dirty="0"/>
              <a:t>?</a:t>
            </a:r>
          </a:p>
        </p:txBody>
      </p:sp>
      <p:sp>
        <p:nvSpPr>
          <p:cNvPr id="8209" name="Textfeld 17"/>
          <p:cNvSpPr txBox="1">
            <a:spLocks noChangeArrowheads="1"/>
          </p:cNvSpPr>
          <p:nvPr/>
        </p:nvSpPr>
        <p:spPr bwMode="auto">
          <a:xfrm>
            <a:off x="5437188" y="1158874"/>
            <a:ext cx="1498600" cy="677863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err="1"/>
              <a:t>injector</a:t>
            </a:r>
            <a:r>
              <a:rPr lang="de-DE" altLang="de-DE" sz="1400" b="1" dirty="0"/>
              <a:t> </a:t>
            </a:r>
            <a:r>
              <a:rPr lang="de-DE" altLang="de-DE" sz="1400" b="1" dirty="0" err="1" smtClean="0"/>
              <a:t>requirements</a:t>
            </a:r>
            <a:r>
              <a:rPr lang="de-DE" altLang="de-DE" sz="1400" b="1" dirty="0" smtClean="0"/>
              <a:t> w.r.t MTI ?</a:t>
            </a:r>
            <a:endParaRPr lang="de-DE" altLang="de-DE" sz="1400" b="1" dirty="0"/>
          </a:p>
        </p:txBody>
      </p:sp>
      <p:sp>
        <p:nvSpPr>
          <p:cNvPr id="18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714749" y="6650038"/>
            <a:ext cx="4629151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734425" y="6650038"/>
            <a:ext cx="361950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163479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3925"/>
            <a:ext cx="8186738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3"/>
          <p:cNvSpPr txBox="1">
            <a:spLocks/>
          </p:cNvSpPr>
          <p:nvPr/>
        </p:nvSpPr>
        <p:spPr>
          <a:xfrm>
            <a:off x="153988" y="257175"/>
            <a:ext cx="6599237" cy="581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de-DE" sz="2400" kern="0" dirty="0" smtClean="0">
                <a:solidFill>
                  <a:schemeClr val="tx1"/>
                </a:solidFill>
              </a:rPr>
              <a:t>Status of the </a:t>
            </a:r>
            <a:r>
              <a:rPr lang="en-US" altLang="de-DE" sz="2400" kern="0" dirty="0" err="1" smtClean="0">
                <a:solidFill>
                  <a:schemeClr val="tx1"/>
                </a:solidFill>
              </a:rPr>
              <a:t>Unilac</a:t>
            </a:r>
            <a:r>
              <a:rPr lang="en-US" altLang="de-DE" sz="2400" kern="0" dirty="0" smtClean="0">
                <a:solidFill>
                  <a:schemeClr val="tx1"/>
                </a:solidFill>
              </a:rPr>
              <a:t> High Current Performance</a:t>
            </a:r>
            <a:endParaRPr lang="de-DE" altLang="de-DE" sz="2400" kern="0" dirty="0" smtClean="0">
              <a:solidFill>
                <a:schemeClr val="tx1"/>
              </a:solidFill>
            </a:endParaRPr>
          </a:p>
        </p:txBody>
      </p:sp>
      <p:sp>
        <p:nvSpPr>
          <p:cNvPr id="9222" name="Textfeld 6"/>
          <p:cNvSpPr txBox="1">
            <a:spLocks noChangeArrowheads="1"/>
          </p:cNvSpPr>
          <p:nvPr/>
        </p:nvSpPr>
        <p:spPr bwMode="auto">
          <a:xfrm>
            <a:off x="985838" y="6100763"/>
            <a:ext cx="4705350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March 14: 2.35 emA, U</a:t>
            </a:r>
            <a:r>
              <a:rPr lang="de-DE" altLang="de-DE" sz="1800" baseline="30000"/>
              <a:t>28+</a:t>
            </a:r>
            <a:r>
              <a:rPr lang="de-DE" altLang="de-DE" sz="1800"/>
              <a:t>@Transfer Line</a:t>
            </a:r>
          </a:p>
        </p:txBody>
      </p:sp>
      <p:sp>
        <p:nvSpPr>
          <p:cNvPr id="9223" name="Textfeld 7"/>
          <p:cNvSpPr txBox="1">
            <a:spLocks noChangeArrowheads="1"/>
          </p:cNvSpPr>
          <p:nvPr/>
        </p:nvSpPr>
        <p:spPr bwMode="auto">
          <a:xfrm>
            <a:off x="5168900" y="1417638"/>
            <a:ext cx="728663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U </a:t>
            </a:r>
            <a:r>
              <a:rPr lang="de-DE" altLang="de-DE" sz="1800" baseline="30000"/>
              <a:t>28+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586288" y="4292600"/>
            <a:ext cx="0" cy="457200"/>
          </a:xfrm>
          <a:prstGeom prst="straightConnector1">
            <a:avLst/>
          </a:prstGeom>
          <a:ln w="38100">
            <a:solidFill>
              <a:srgbClr val="8D331B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 rot="1476425">
            <a:off x="4090988" y="3567113"/>
            <a:ext cx="1058862" cy="393700"/>
          </a:xfrm>
          <a:prstGeom prst="rect">
            <a:avLst/>
          </a:prstGeom>
          <a:solidFill>
            <a:srgbClr val="8D331B"/>
          </a:solidFill>
        </p:spPr>
        <p:txBody>
          <a:bodyPr lIns="36000" tIns="36000" rIns="36000" bIns="36000">
            <a:normAutofit fontScale="70000" lnSpcReduction="20000"/>
          </a:bodyPr>
          <a:lstStyle/>
          <a:p>
            <a:pPr algn="ctr">
              <a:defRPr/>
            </a:pP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Injector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per-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formance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???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1338263" y="1179513"/>
            <a:ext cx="0" cy="16160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 rot="1476425">
            <a:off x="755650" y="1790700"/>
            <a:ext cx="1163638" cy="393700"/>
          </a:xfrm>
          <a:prstGeom prst="rect">
            <a:avLst/>
          </a:prstGeom>
          <a:solidFill>
            <a:srgbClr val="FF0000"/>
          </a:solidFill>
        </p:spPr>
        <p:txBody>
          <a:bodyPr lIns="36000" tIns="36000" rIns="36000" bIns="36000">
            <a:normAutofit fontScale="70000" lnSpcReduction="20000"/>
          </a:bodyPr>
          <a:lstStyle/>
          <a:p>
            <a:pPr algn="ctr">
              <a:defRPr/>
            </a:pP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source+LEBT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performance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714749" y="6650038"/>
            <a:ext cx="4629151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734425" y="6650038"/>
            <a:ext cx="361950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930083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274763"/>
            <a:ext cx="7286625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3"/>
          <p:cNvSpPr txBox="1">
            <a:spLocks/>
          </p:cNvSpPr>
          <p:nvPr/>
        </p:nvSpPr>
        <p:spPr>
          <a:xfrm>
            <a:off x="233362" y="290512"/>
            <a:ext cx="6569075" cy="5810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kern="0">
                <a:latin typeface="+mj-lt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de-DE" dirty="0"/>
              <a:t>Status of the </a:t>
            </a:r>
            <a:r>
              <a:rPr lang="en-US" altLang="de-DE" dirty="0" err="1"/>
              <a:t>Unilac</a:t>
            </a:r>
            <a:r>
              <a:rPr lang="en-US" altLang="de-DE" dirty="0"/>
              <a:t> High Current Performance</a:t>
            </a:r>
            <a:endParaRPr lang="de-DE" alt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714749" y="6650038"/>
            <a:ext cx="4629151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W. Barth, </a:t>
            </a:r>
            <a:r>
              <a:rPr lang="en-US" altLang="de-DE" sz="800" dirty="0" smtClean="0"/>
              <a:t>UNILAC: Review follow-up and upgrade plans</a:t>
            </a:r>
            <a:r>
              <a:rPr lang="de-DE" altLang="de-DE" sz="800" dirty="0" smtClean="0"/>
              <a:t>, MAC Meeting May,26, 2014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734425" y="6650038"/>
            <a:ext cx="361950" cy="2079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850450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2585</Words>
  <Application>Microsoft Office PowerPoint</Application>
  <PresentationFormat>Bildschirmpräsentation (4:3)</PresentationFormat>
  <Paragraphs>390</Paragraphs>
  <Slides>33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gsi-folienmaster</vt:lpstr>
      <vt:lpstr>Document</vt:lpstr>
      <vt:lpstr>Chart</vt:lpstr>
      <vt:lpstr>Graph</vt:lpstr>
      <vt:lpstr>Arbeitsblatt</vt:lpstr>
      <vt:lpstr>UNILAC: Review follow-up and upgrade plans</vt:lpstr>
      <vt:lpstr>UNILAC: Review follow-up and upgrade plans</vt:lpstr>
      <vt:lpstr>PowerPoint-Präsentation</vt:lpstr>
      <vt:lpstr>Active defects</vt:lpstr>
      <vt:lpstr>PowerPoint-Präsentation</vt:lpstr>
      <vt:lpstr>UNILAC-Upgrade for FAIR</vt:lpstr>
      <vt:lpstr>PowerPoint-Präsentation</vt:lpstr>
      <vt:lpstr>PowerPoint-Präsentation</vt:lpstr>
      <vt:lpstr>PowerPoint-Präsentation</vt:lpstr>
      <vt:lpstr>Status Quo </vt:lpstr>
      <vt:lpstr>PowerPoint-Präsentation</vt:lpstr>
      <vt:lpstr>Design of LEBT</vt:lpstr>
      <vt:lpstr>Terminal West</vt:lpstr>
      <vt:lpstr>Design of a Dedicated Uranium LEBT (long version, allows for three sources feeding the HSI)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Backup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Barth, Winfried Dr.</dc:creator>
  <cp:lastModifiedBy>Barth, Winfried Dr.</cp:lastModifiedBy>
  <cp:revision>29</cp:revision>
  <dcterms:created xsi:type="dcterms:W3CDTF">2014-05-22T15:06:17Z</dcterms:created>
  <dcterms:modified xsi:type="dcterms:W3CDTF">2014-05-25T20:31:52Z</dcterms:modified>
</cp:coreProperties>
</file>