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7"/>
  </p:notesMasterIdLst>
  <p:sldIdLst>
    <p:sldId id="452" r:id="rId2"/>
    <p:sldId id="534" r:id="rId3"/>
    <p:sldId id="655" r:id="rId4"/>
    <p:sldId id="656" r:id="rId5"/>
    <p:sldId id="657" r:id="rId6"/>
    <p:sldId id="661" r:id="rId7"/>
    <p:sldId id="660" r:id="rId8"/>
    <p:sldId id="659" r:id="rId9"/>
    <p:sldId id="662" r:id="rId10"/>
    <p:sldId id="663" r:id="rId11"/>
    <p:sldId id="666" r:id="rId12"/>
    <p:sldId id="669" r:id="rId13"/>
    <p:sldId id="658" r:id="rId14"/>
    <p:sldId id="671" r:id="rId15"/>
    <p:sldId id="674" r:id="rId16"/>
    <p:sldId id="672" r:id="rId17"/>
    <p:sldId id="699" r:id="rId18"/>
    <p:sldId id="698" r:id="rId19"/>
    <p:sldId id="642" r:id="rId20"/>
    <p:sldId id="598" r:id="rId21"/>
    <p:sldId id="594" r:id="rId22"/>
    <p:sldId id="686" r:id="rId23"/>
    <p:sldId id="670" r:id="rId24"/>
    <p:sldId id="682" r:id="rId25"/>
    <p:sldId id="680" r:id="rId26"/>
    <p:sldId id="681" r:id="rId27"/>
    <p:sldId id="683" r:id="rId28"/>
    <p:sldId id="685" r:id="rId29"/>
    <p:sldId id="697" r:id="rId30"/>
    <p:sldId id="643" r:id="rId31"/>
    <p:sldId id="687" r:id="rId32"/>
    <p:sldId id="688" r:id="rId33"/>
    <p:sldId id="689" r:id="rId34"/>
    <p:sldId id="691" r:id="rId35"/>
    <p:sldId id="644" r:id="rId36"/>
    <p:sldId id="692" r:id="rId37"/>
    <p:sldId id="693" r:id="rId38"/>
    <p:sldId id="695" r:id="rId39"/>
    <p:sldId id="453" r:id="rId40"/>
    <p:sldId id="676" r:id="rId41"/>
    <p:sldId id="677" r:id="rId42"/>
    <p:sldId id="679" r:id="rId43"/>
    <p:sldId id="678" r:id="rId44"/>
    <p:sldId id="684" r:id="rId45"/>
    <p:sldId id="696" r:id="rId4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5A4E"/>
    <a:srgbClr val="CC9900"/>
    <a:srgbClr val="FFFFCC"/>
    <a:srgbClr val="92D050"/>
    <a:srgbClr val="009900"/>
    <a:srgbClr val="FFFFFF"/>
    <a:srgbClr val="F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>
        <p:scale>
          <a:sx n="70" d="100"/>
          <a:sy n="70" d="100"/>
        </p:scale>
        <p:origin x="-129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local_wbayer\PCPP\Berichte\2014\20140512_PBL-Klausur\MTA_Rev_100201_201405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200" dirty="0" err="1" smtClean="0"/>
              <a:t>MilestoneTrend</a:t>
            </a:r>
            <a:r>
              <a:rPr lang="de-DE" sz="1200" dirty="0" smtClean="0"/>
              <a:t> Analysis</a:t>
            </a:r>
            <a:r>
              <a:rPr lang="de-DE" sz="1200" baseline="0" dirty="0" smtClean="0"/>
              <a:t> </a:t>
            </a:r>
            <a:r>
              <a:rPr lang="de-DE" sz="1200" baseline="0" dirty="0"/>
              <a:t>SIS100 </a:t>
            </a:r>
            <a:r>
              <a:rPr lang="de-DE" sz="1200" baseline="0" dirty="0" smtClean="0"/>
              <a:t>Dipole </a:t>
            </a:r>
            <a:r>
              <a:rPr lang="de-DE" sz="1200" baseline="0" dirty="0"/>
              <a:t>(2.8.2.1)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Quadrupole </a:t>
            </a:r>
            <a:r>
              <a:rPr lang="de-DE" sz="1200" baseline="0" dirty="0"/>
              <a:t>(2.8.2.10)</a:t>
            </a:r>
          </a:p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500" kern="0" baseline="0" dirty="0"/>
              <a:t>
</a:t>
            </a:r>
            <a:r>
              <a:rPr lang="de-DE" kern="0" baseline="0" dirty="0"/>
              <a:t>- </a:t>
            </a:r>
            <a:r>
              <a:rPr lang="de-DE" kern="0" baseline="0" dirty="0" smtClean="0"/>
              <a:t>Source: </a:t>
            </a:r>
            <a:r>
              <a:rPr lang="de-DE" kern="0" baseline="0" dirty="0"/>
              <a:t>Major Milestones FAIR </a:t>
            </a:r>
            <a:r>
              <a:rPr lang="de-DE" kern="0" baseline="0" dirty="0" err="1"/>
              <a:t>Accelerator.mpp</a:t>
            </a:r>
            <a:r>
              <a:rPr lang="de-DE" kern="0" baseline="0" dirty="0"/>
              <a:t>, </a:t>
            </a:r>
            <a:r>
              <a:rPr lang="de-DE" kern="0" baseline="0" dirty="0" smtClean="0"/>
              <a:t>Status </a:t>
            </a:r>
            <a:r>
              <a:rPr lang="de-DE" kern="0" baseline="0" dirty="0"/>
              <a:t>08.05.2014 - </a:t>
            </a:r>
          </a:p>
        </c:rich>
      </c:tx>
      <c:layout>
        <c:manualLayout>
          <c:xMode val="edge"/>
          <c:yMode val="edge"/>
          <c:x val="0.19111435212117733"/>
          <c:y val="6.765722581473268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58333333333333"/>
          <c:y val="0.18243243243243243"/>
          <c:w val="0.6947916666666667"/>
          <c:h val="0.77871621621621623"/>
        </c:manualLayout>
      </c:layout>
      <c:lineChart>
        <c:grouping val="standard"/>
        <c:varyColors val="0"/>
        <c:ser>
          <c:idx val="0"/>
          <c:order val="0"/>
          <c:tx>
            <c:strRef>
              <c:f>Milestones!$G$6</c:f>
              <c:strCache>
                <c:ptCount val="1"/>
                <c:pt idx="0">
                  <c:v>Projektstart 2.8.2.1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0"/>
            <c:marker>
              <c:symbol val="square"/>
              <c:size val="6"/>
            </c:marker>
            <c:bubble3D val="0"/>
          </c:dPt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Milestones!$G$7:$G$31</c:f>
              <c:numCache>
                <c:formatCode>General</c:formatCode>
                <c:ptCount val="25"/>
                <c:pt idx="0" formatCode="m/d/yyyy">
                  <c:v>41158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Milestones!$H$6</c:f>
              <c:strCache>
                <c:ptCount val="1"/>
                <c:pt idx="0">
                  <c:v>2.8 M11</c:v>
                </c:pt>
              </c:strCache>
            </c:strRef>
          </c:tx>
          <c:spPr>
            <a:ln w="12700">
              <a:solidFill>
                <a:srgbClr val="92D05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92D05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Milestones!$H$7:$H$31</c:f>
              <c:numCache>
                <c:formatCode>m/d/yyyy</c:formatCode>
                <c:ptCount val="25"/>
                <c:pt idx="1">
                  <c:v>43281</c:v>
                </c:pt>
                <c:pt idx="2">
                  <c:v>43586</c:v>
                </c:pt>
                <c:pt idx="3">
                  <c:v>43676</c:v>
                </c:pt>
                <c:pt idx="4">
                  <c:v>43655</c:v>
                </c:pt>
                <c:pt idx="5">
                  <c:v>43655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Milestones!$I$6</c:f>
              <c:strCache>
                <c:ptCount val="1"/>
                <c:pt idx="0">
                  <c:v>2.8.2.1 M81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Milestones!$I$7:$I$31</c:f>
              <c:numCache>
                <c:formatCode>m/d/yyyy</c:formatCode>
                <c:ptCount val="25"/>
                <c:pt idx="1">
                  <c:v>41639</c:v>
                </c:pt>
                <c:pt idx="2">
                  <c:v>41855</c:v>
                </c:pt>
                <c:pt idx="3">
                  <c:v>42039</c:v>
                </c:pt>
                <c:pt idx="4">
                  <c:v>42004</c:v>
                </c:pt>
                <c:pt idx="5">
                  <c:v>42030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Milestones!$J$6</c:f>
              <c:strCache>
                <c:ptCount val="1"/>
                <c:pt idx="0">
                  <c:v>2.8.2.1 M10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Milestones!$J$7:$J$31</c:f>
              <c:numCache>
                <c:formatCode>m/d/yyyy</c:formatCode>
                <c:ptCount val="25"/>
                <c:pt idx="1">
                  <c:v>42825</c:v>
                </c:pt>
                <c:pt idx="2">
                  <c:v>43041</c:v>
                </c:pt>
                <c:pt idx="3">
                  <c:v>43049</c:v>
                </c:pt>
                <c:pt idx="4">
                  <c:v>43035</c:v>
                </c:pt>
                <c:pt idx="5">
                  <c:v>43040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Milestones!$K$6</c:f>
              <c:strCache>
                <c:ptCount val="1"/>
                <c:pt idx="0">
                  <c:v>2.8.2.1 M102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Milestones!$K$7:$K$31</c:f>
              <c:numCache>
                <c:formatCode>m/d/yyyy</c:formatCode>
                <c:ptCount val="25"/>
                <c:pt idx="1">
                  <c:v>43008</c:v>
                </c:pt>
                <c:pt idx="2">
                  <c:v>43384</c:v>
                </c:pt>
                <c:pt idx="3">
                  <c:v>43119</c:v>
                </c:pt>
                <c:pt idx="4">
                  <c:v>43138</c:v>
                </c:pt>
                <c:pt idx="5">
                  <c:v>43108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Milestones!$L$6</c:f>
              <c:strCache>
                <c:ptCount val="1"/>
                <c:pt idx="0">
                  <c:v>2.8.2.10 M4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Milestones!$L$7:$L$31</c:f>
              <c:numCache>
                <c:formatCode>m/d/yyyy</c:formatCode>
                <c:ptCount val="25"/>
                <c:pt idx="1">
                  <c:v>41455</c:v>
                </c:pt>
                <c:pt idx="2">
                  <c:v>41495</c:v>
                </c:pt>
                <c:pt idx="3">
                  <c:v>41667</c:v>
                </c:pt>
                <c:pt idx="4">
                  <c:v>41736</c:v>
                </c:pt>
                <c:pt idx="5">
                  <c:v>41758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Milestones!$M$6</c:f>
              <c:strCache>
                <c:ptCount val="1"/>
                <c:pt idx="0">
                  <c:v>2.8.2.10 M81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Milestones!$M$7:$M$31</c:f>
              <c:numCache>
                <c:formatCode>m/d/yyyy</c:formatCode>
                <c:ptCount val="25"/>
                <c:pt idx="1">
                  <c:v>42004</c:v>
                </c:pt>
                <c:pt idx="2">
                  <c:v>42284</c:v>
                </c:pt>
                <c:pt idx="3">
                  <c:v>42486</c:v>
                </c:pt>
                <c:pt idx="4">
                  <c:v>42516</c:v>
                </c:pt>
                <c:pt idx="5">
                  <c:v>42712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Milestones!$N$6</c:f>
              <c:strCache>
                <c:ptCount val="1"/>
                <c:pt idx="0">
                  <c:v>2.8.2.10 M10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Milestones!$N$7:$N$31</c:f>
              <c:numCache>
                <c:formatCode>m/d/yyyy</c:formatCode>
                <c:ptCount val="25"/>
                <c:pt idx="1">
                  <c:v>42916</c:v>
                </c:pt>
                <c:pt idx="2">
                  <c:v>43362</c:v>
                </c:pt>
                <c:pt idx="3">
                  <c:v>43249</c:v>
                </c:pt>
                <c:pt idx="4">
                  <c:v>43329</c:v>
                </c:pt>
                <c:pt idx="5">
                  <c:v>43475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Milestones!$O$6</c:f>
              <c:strCache>
                <c:ptCount val="1"/>
                <c:pt idx="0">
                  <c:v>2.8.2.10 M102</c:v>
                </c:pt>
              </c:strCache>
            </c:strRef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Milestones!$O$7:$O$31</c:f>
              <c:numCache>
                <c:formatCode>m/d/yyyy</c:formatCode>
                <c:ptCount val="25"/>
                <c:pt idx="1">
                  <c:v>43100</c:v>
                </c:pt>
                <c:pt idx="2">
                  <c:v>43327</c:v>
                </c:pt>
                <c:pt idx="3">
                  <c:v>43173</c:v>
                </c:pt>
                <c:pt idx="4">
                  <c:v>43173</c:v>
                </c:pt>
                <c:pt idx="5">
                  <c:v>43496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Milestones!$P$6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Milestones!$P$7:$P$31</c:f>
              <c:numCache>
                <c:formatCode>General</c:formatCode>
                <c:ptCount val="25"/>
              </c:numCache>
            </c:numRef>
          </c:val>
          <c:smooth val="0"/>
        </c:ser>
        <c:ser>
          <c:idx val="10"/>
          <c:order val="10"/>
          <c:tx>
            <c:strRef>
              <c:f>Milestones!$Q$6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Milestones!$Q$7:$Q$31</c:f>
              <c:numCache>
                <c:formatCode>General</c:formatCode>
                <c:ptCount val="25"/>
              </c:numCache>
            </c:numRef>
          </c:val>
          <c:smooth val="0"/>
        </c:ser>
        <c:ser>
          <c:idx val="11"/>
          <c:order val="11"/>
          <c:tx>
            <c:strRef>
              <c:f>Milestones!$R$6</c:f>
              <c:strCache>
                <c:ptCount val="1"/>
                <c:pt idx="0">
                  <c:v>Projektende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24"/>
            <c:marker>
              <c:symbol val="square"/>
              <c:size val="6"/>
            </c:marker>
            <c:bubble3D val="0"/>
          </c:dPt>
          <c:cat>
            <c:numRef>
              <c:f>Milestones!$F$7:$F$31</c:f>
              <c:numCache>
                <c:formatCode>m/d/yyyy</c:formatCode>
                <c:ptCount val="25"/>
                <c:pt idx="0">
                  <c:v>41158</c:v>
                </c:pt>
                <c:pt idx="1">
                  <c:v>41158</c:v>
                </c:pt>
                <c:pt idx="2">
                  <c:v>41541</c:v>
                </c:pt>
                <c:pt idx="3">
                  <c:v>41656</c:v>
                </c:pt>
                <c:pt idx="4">
                  <c:v>41709</c:v>
                </c:pt>
                <c:pt idx="5">
                  <c:v>41767</c:v>
                </c:pt>
                <c:pt idx="6">
                  <c:v>41837</c:v>
                </c:pt>
                <c:pt idx="7">
                  <c:v>41907</c:v>
                </c:pt>
                <c:pt idx="8">
                  <c:v>41977</c:v>
                </c:pt>
                <c:pt idx="9">
                  <c:v>42047</c:v>
                </c:pt>
                <c:pt idx="10">
                  <c:v>42117</c:v>
                </c:pt>
                <c:pt idx="11">
                  <c:v>42187</c:v>
                </c:pt>
                <c:pt idx="12">
                  <c:v>42257</c:v>
                </c:pt>
                <c:pt idx="13">
                  <c:v>42327</c:v>
                </c:pt>
                <c:pt idx="14">
                  <c:v>42397</c:v>
                </c:pt>
                <c:pt idx="15">
                  <c:v>42467</c:v>
                </c:pt>
                <c:pt idx="16">
                  <c:v>42537</c:v>
                </c:pt>
                <c:pt idx="17">
                  <c:v>42607</c:v>
                </c:pt>
                <c:pt idx="18">
                  <c:v>42677</c:v>
                </c:pt>
                <c:pt idx="19">
                  <c:v>42747</c:v>
                </c:pt>
                <c:pt idx="20">
                  <c:v>42817</c:v>
                </c:pt>
                <c:pt idx="21">
                  <c:v>42887</c:v>
                </c:pt>
                <c:pt idx="22">
                  <c:v>42957</c:v>
                </c:pt>
                <c:pt idx="23">
                  <c:v>43027</c:v>
                </c:pt>
                <c:pt idx="24">
                  <c:v>43281</c:v>
                </c:pt>
              </c:numCache>
            </c:numRef>
          </c:cat>
          <c:val>
            <c:numRef>
              <c:f>Milestones!$R$7:$R$31</c:f>
              <c:numCache>
                <c:formatCode>General</c:formatCode>
                <c:ptCount val="25"/>
                <c:pt idx="24" formatCode="m/d/yyyy">
                  <c:v>43281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>
              <a:solidFill>
                <a:srgbClr val="808080"/>
              </a:solidFill>
              <a:prstDash val="sysDash"/>
            </a:ln>
          </c:spPr>
        </c:dropLines>
        <c:marker val="1"/>
        <c:smooth val="0"/>
        <c:axId val="82244736"/>
        <c:axId val="82246656"/>
      </c:lineChart>
      <c:dateAx>
        <c:axId val="82244736"/>
        <c:scaling>
          <c:orientation val="minMax"/>
          <c:max val="44098"/>
          <c:min val="41158"/>
        </c:scaling>
        <c:delete val="0"/>
        <c:axPos val="t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dirty="0" smtClean="0"/>
                  <a:t>Report</a:t>
                </a:r>
                <a:r>
                  <a:rPr lang="de-DE" sz="1200" baseline="0" dirty="0" smtClean="0"/>
                  <a:t> Date</a:t>
                </a:r>
                <a:endParaRPr lang="de-DE" sz="1200" dirty="0"/>
              </a:p>
            </c:rich>
          </c:tx>
          <c:layout>
            <c:manualLayout>
              <c:xMode val="edge"/>
              <c:yMode val="edge"/>
              <c:x val="4.6301288301501334E-3"/>
              <c:y val="0.10811169683047629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cross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246656"/>
        <c:crosses val="max"/>
        <c:auto val="0"/>
        <c:lblOffset val="100"/>
        <c:baseTimeUnit val="days"/>
        <c:majorUnit val="210"/>
        <c:majorTimeUnit val="days"/>
        <c:minorUnit val="30"/>
        <c:minorTimeUnit val="days"/>
      </c:dateAx>
      <c:valAx>
        <c:axId val="82246656"/>
        <c:scaling>
          <c:orientation val="minMax"/>
          <c:max val="44098"/>
          <c:min val="41158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dirty="0" smtClean="0"/>
                  <a:t>Milestone</a:t>
                </a:r>
                <a:r>
                  <a:rPr lang="de-DE" sz="1200" baseline="0" dirty="0" smtClean="0"/>
                  <a:t> Date</a:t>
                </a:r>
                <a:endParaRPr lang="de-DE" sz="1200" dirty="0"/>
              </a:p>
            </c:rich>
          </c:tx>
          <c:layout>
            <c:manualLayout>
              <c:xMode val="edge"/>
              <c:yMode val="edge"/>
              <c:x val="1.2853299685093996E-2"/>
              <c:y val="0.45777376478867626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244736"/>
        <c:crossesAt val="40938"/>
        <c:crossBetween val="midCat"/>
        <c:majorUnit val="2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26482966944436"/>
          <c:y val="0.18241921277546883"/>
          <c:w val="0.18473517033055564"/>
          <c:h val="0.779299349807243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0.1155</cdr:x>
      <cdr:y>0.1855</cdr:y>
    </cdr:from>
    <cdr:to>
      <cdr:x>0.80853</cdr:x>
      <cdr:y>0.95953</cdr:y>
    </cdr:to>
    <cdr:sp macro="" textlink="">
      <cdr:nvSpPr>
        <cdr:cNvPr id="1032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2043079" y="61917"/>
          <a:ext cx="4371973" cy="6343668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2">
            <a:lumMod val="60000"/>
            <a:lumOff val="40000"/>
            <a:alpha val="67000"/>
          </a:schemeClr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 dirty="0"/>
        </a:p>
      </cdr:txBody>
    </cdr:sp>
  </cdr:relSizeAnchor>
  <cdr:relSizeAnchor xmlns:cdr="http://schemas.openxmlformats.org/drawingml/2006/chartDrawing">
    <cdr:from>
      <cdr:x>0.82351</cdr:x>
      <cdr:y>0.78533</cdr:y>
    </cdr:from>
    <cdr:to>
      <cdr:x>0.87244</cdr:x>
      <cdr:y>0.88329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34275" y="4429126"/>
          <a:ext cx="447675" cy="5524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0.8512</cdr:x>
      <cdr:y>0.11298</cdr:y>
    </cdr:from>
    <cdr:to>
      <cdr:x>0.95864</cdr:x>
      <cdr:y>0.15514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7791480" y="638148"/>
          <a:ext cx="983426" cy="23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 err="1">
              <a:latin typeface="Symbol" panose="05050102010706020507" pitchFamily="18" charset="2"/>
              <a:cs typeface="Arial" panose="020B0604020202020204" pitchFamily="34" charset="0"/>
            </a:rPr>
            <a:t>D</a:t>
          </a:r>
          <a:r>
            <a:rPr lang="de-DE" sz="1100" dirty="0" err="1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de-DE" sz="1100" dirty="0">
              <a:latin typeface="Arial" panose="020B0604020202020204" pitchFamily="34" charset="0"/>
              <a:cs typeface="Arial" panose="020B0604020202020204" pitchFamily="34" charset="0"/>
            </a:rPr>
            <a:t>=210 Tage</a:t>
          </a:r>
        </a:p>
      </cdr:txBody>
    </cdr:sp>
  </cdr:relSizeAnchor>
  <cdr:relSizeAnchor xmlns:cdr="http://schemas.openxmlformats.org/drawingml/2006/chartDrawing">
    <cdr:from>
      <cdr:x>0.11372</cdr:x>
      <cdr:y>0.3987</cdr:y>
    </cdr:from>
    <cdr:to>
      <cdr:x>0.61617</cdr:x>
      <cdr:y>0.3987</cdr:y>
    </cdr:to>
    <cdr:cxnSp macro="">
      <cdr:nvCxnSpPr>
        <cdr:cNvPr id="5" name="Gerade Verbindung 4"/>
        <cdr:cNvCxnSpPr/>
      </cdr:nvCxnSpPr>
      <cdr:spPr bwMode="auto">
        <a:xfrm xmlns:a="http://schemas.openxmlformats.org/drawingml/2006/main">
          <a:off x="1040946" y="2251982"/>
          <a:ext cx="4599215" cy="0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0.61561</cdr:x>
      <cdr:y>0.18347</cdr:y>
    </cdr:from>
    <cdr:to>
      <cdr:x>0.61602</cdr:x>
      <cdr:y>0.39865</cdr:y>
    </cdr:to>
    <cdr:cxnSp macro="">
      <cdr:nvCxnSpPr>
        <cdr:cNvPr id="8" name="Gerade Verbindung 7"/>
        <cdr:cNvCxnSpPr/>
      </cdr:nvCxnSpPr>
      <cdr:spPr bwMode="auto">
        <a:xfrm xmlns:a="http://schemas.openxmlformats.org/drawingml/2006/main">
          <a:off x="5634990" y="1036320"/>
          <a:ext cx="3810" cy="1215390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BA11BAC-37F9-407B-9AED-0267B3F9DE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1980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FollowUp</a:t>
            </a:r>
            <a:r>
              <a:rPr lang="de-DE" dirty="0" smtClean="0"/>
              <a:t> der Folie vom letzten Mal.</a:t>
            </a:r>
          </a:p>
          <a:p>
            <a:r>
              <a:rPr lang="de-DE" dirty="0" smtClean="0"/>
              <a:t>Quintessenz: Personalrekrutierung</a:t>
            </a:r>
            <a:r>
              <a:rPr lang="de-DE" baseline="0" dirty="0" smtClean="0"/>
              <a:t> ist zäh.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74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Übersichtsplan</a:t>
            </a:r>
            <a:r>
              <a:rPr lang="de-DE" baseline="0" dirty="0" smtClean="0"/>
              <a:t> Major Milestones FAIR </a:t>
            </a:r>
            <a:r>
              <a:rPr lang="de-DE" baseline="0" dirty="0" err="1" smtClean="0"/>
              <a:t>Accelerator</a:t>
            </a:r>
            <a:r>
              <a:rPr lang="de-DE" baseline="0" dirty="0" smtClean="0"/>
              <a:t> mit Status vom 08. Mai 2014.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0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95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0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4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5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58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3218E-6D67-4F1D-94A4-5AA50F40D8F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74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25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600200"/>
            <a:ext cx="8718697" cy="4673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62936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usszeile_querforma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3" r="3468"/>
          <a:stretch>
            <a:fillRect/>
          </a:stretch>
        </p:blipFill>
        <p:spPr bwMode="auto">
          <a:xfrm>
            <a:off x="0" y="6119813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kopf_querforma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0" name="Text Box 10"/>
          <p:cNvSpPr txBox="1">
            <a:spLocks noChangeArrowheads="1"/>
          </p:cNvSpPr>
          <p:nvPr userDrawn="1"/>
        </p:nvSpPr>
        <p:spPr bwMode="auto">
          <a:xfrm>
            <a:off x="11113" y="6453188"/>
            <a:ext cx="4044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ea typeface="+mn-ea"/>
              </a:rPr>
              <a:t>O. Kester, 11</a:t>
            </a:r>
            <a:r>
              <a:rPr lang="en-US" sz="1200" baseline="30000" dirty="0" smtClean="0">
                <a:ea typeface="+mn-ea"/>
              </a:rPr>
              <a:t>th</a:t>
            </a:r>
            <a:r>
              <a:rPr lang="en-US" sz="1200" dirty="0" smtClean="0">
                <a:ea typeface="+mn-ea"/>
              </a:rPr>
              <a:t> MAC meeting, Darmstadt, 26.-27.05.2014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4150"/>
            <a:ext cx="8964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pic>
        <p:nvPicPr>
          <p:cNvPr id="1030" name="Picture 12" descr="HG_LOGO_S_RGB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84913"/>
            <a:ext cx="981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FAI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2" r="-8363"/>
          <a:stretch>
            <a:fillRect/>
          </a:stretch>
        </p:blipFill>
        <p:spPr bwMode="auto">
          <a:xfrm>
            <a:off x="5651500" y="6237288"/>
            <a:ext cx="830263" cy="51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4265613" y="6445250"/>
            <a:ext cx="7191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de-DE" sz="1200" dirty="0" smtClean="0"/>
              <a:t>- </a:t>
            </a:r>
            <a:fld id="{A15C5911-C4F4-45D9-B63D-C5271D62DDE5}" type="slidenum">
              <a:rPr lang="en-US" altLang="de-DE" sz="1200" smtClean="0"/>
              <a:pPr algn="ctr">
                <a:defRPr/>
              </a:pPr>
              <a:t>‹Nr.›</a:t>
            </a:fld>
            <a:r>
              <a:rPr lang="en-US" altLang="de-DE" sz="1200" dirty="0" smtClean="0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600200"/>
            <a:ext cx="8569325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 smtClean="0">
                <a:cs typeface="+mn-cs"/>
              </a:rPr>
              <a:t>Status FAIR@GSI</a:t>
            </a:r>
            <a:br>
              <a:rPr lang="en-US" b="1" dirty="0" smtClean="0">
                <a:cs typeface="+mn-cs"/>
              </a:rPr>
            </a:br>
            <a:r>
              <a:rPr lang="en-US" b="1" dirty="0" smtClean="0">
                <a:cs typeface="+mn-cs"/>
              </a:rPr>
              <a:t>project planning and procurement</a:t>
            </a:r>
            <a:endParaRPr lang="en-US" b="1" dirty="0">
              <a:cs typeface="+mn-cs"/>
            </a:endParaRPr>
          </a:p>
          <a:p>
            <a:pPr algn="ctr">
              <a:buFontTx/>
              <a:buNone/>
              <a:defRPr/>
            </a:pPr>
            <a:endParaRPr lang="en-US" dirty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sz="2700" dirty="0">
                <a:cs typeface="+mn-cs"/>
              </a:rPr>
              <a:t>O. Kester</a:t>
            </a:r>
          </a:p>
          <a:p>
            <a:pPr algn="ctr">
              <a:buFontTx/>
              <a:buNone/>
              <a:defRPr/>
            </a:pPr>
            <a:endParaRPr lang="en-US" sz="2700" dirty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GB" sz="2700" dirty="0" smtClean="0">
                <a:cs typeface="+mn-cs"/>
              </a:rPr>
              <a:t>11</a:t>
            </a:r>
            <a:r>
              <a:rPr lang="en-GB" sz="2700" baseline="30000" dirty="0" smtClean="0">
                <a:cs typeface="+mn-cs"/>
              </a:rPr>
              <a:t>th</a:t>
            </a:r>
            <a:r>
              <a:rPr lang="en-GB" sz="2700" dirty="0" smtClean="0">
                <a:cs typeface="+mn-cs"/>
              </a:rPr>
              <a:t> </a:t>
            </a:r>
            <a:r>
              <a:rPr lang="en-GB" sz="2700" dirty="0">
                <a:cs typeface="+mn-cs"/>
              </a:rPr>
              <a:t>FAIR - Machine Advisory Committee Meeting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0921" y="1294414"/>
            <a:ext cx="3375130" cy="14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737" y="1094265"/>
            <a:ext cx="545480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Batch1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content: 51 dipoles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vacuum chambers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contracts signed with BINP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2013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exchange on working-level with BINP started in Feb.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2013,</a:t>
            </a:r>
            <a:b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in October 2013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kick-off meeting at GSI on 10.-11.12.2013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meeting at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Inst. on 13.-14.5.2014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367" y="2722011"/>
            <a:ext cx="5349553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Batch2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17 dipoles, 102 </a:t>
            </a:r>
            <a:r>
              <a:rPr lang="en-US" sz="14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quadrupoles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80 steering magnets and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chambers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Specs in 2</a:t>
            </a:r>
            <a:r>
              <a:rPr lang="en-US" sz="1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EDMS approval process (release expected 30.05.), draft given to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BINP in 12/ 2013.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in preparation; draft version will be sent to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beginning of June, to BINP at mid of June</a:t>
            </a:r>
            <a:endParaRPr lang="en-US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750" y="4630714"/>
            <a:ext cx="74285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Batch3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5 dipoles, 71 </a:t>
            </a:r>
            <a:r>
              <a:rPr lang="en-US" sz="14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quadrupoles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 steering magnets and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chambers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tables </a:t>
            </a: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and given to </a:t>
            </a:r>
            <a:r>
              <a:rPr lang="en-US" sz="14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BINP in December 2013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and 2D drawings ready </a:t>
            </a:r>
          </a:p>
          <a:p>
            <a:pPr marL="171450" indent="-171450" algn="l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Specs ready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summer; draft version will be given to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BINP within the next 4 weeks</a:t>
            </a:r>
            <a:endParaRPr lang="en-US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HEBT </a:t>
            </a:r>
            <a:r>
              <a:rPr lang="de-DE" dirty="0" err="1" smtClean="0"/>
              <a:t>magnets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1-3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296" y="2752017"/>
            <a:ext cx="2201167" cy="20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897" y="4411837"/>
            <a:ext cx="1955779" cy="17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17461"/>
            <a:ext cx="1247613" cy="255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M:\Dorn\Bilder Beata\FP-DL 2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r="11248"/>
          <a:stretch/>
        </p:blipFill>
        <p:spPr bwMode="auto">
          <a:xfrm>
            <a:off x="7308304" y="3581048"/>
            <a:ext cx="853085" cy="25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M:\Dorn\Bilder Beata\FT-DK 2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r="2380" b="5040"/>
          <a:stretch/>
        </p:blipFill>
        <p:spPr bwMode="auto">
          <a:xfrm>
            <a:off x="2380832" y="4661401"/>
            <a:ext cx="2278315" cy="15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54253"/>
            <a:ext cx="3779913" cy="240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M:\Dorn\Bilder Beata\FT-DK 21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0314" r="9063" b="5113"/>
          <a:stretch/>
        </p:blipFill>
        <p:spPr bwMode="auto">
          <a:xfrm>
            <a:off x="395536" y="4795127"/>
            <a:ext cx="1739887" cy="12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260350"/>
            <a:ext cx="9252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Beam Diagnostics Progress: Mechanics HEBT</a:t>
            </a:r>
            <a:endParaRPr lang="en-US" sz="24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183205"/>
            <a:ext cx="532859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detailed, technical drawing and specification of all standard diagnostic chamber and BPM chamber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detailed, technical drawing of diagnostic chamber  with collimator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3D models for special diagnostic chamber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pre-series production of first diagnostic chamber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detailed, technical drawing of FCT/RT assembly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detailed, technical drawing of FAIR standard pneumatic drive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pre-series production of first FAIR pneumatic drive</a:t>
            </a:r>
          </a:p>
        </p:txBody>
      </p:sp>
    </p:spTree>
    <p:extLst>
      <p:ext uri="{BB962C8B-B14F-4D97-AF65-F5344CB8AC3E}">
        <p14:creationId xmlns:p14="http://schemas.microsoft.com/office/powerpoint/2010/main" val="2810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810121"/>
            <a:ext cx="403244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6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/>
              <a:t>BD acquired extensive expertise with the software architecture of the new control system, </a:t>
            </a:r>
            <a:r>
              <a:rPr lang="en-US" sz="1400" dirty="0" err="1" smtClean="0"/>
              <a:t>FrontEnd</a:t>
            </a:r>
            <a:r>
              <a:rPr lang="en-US" sz="1400" dirty="0" smtClean="0"/>
              <a:t> Software (FESA) as well as expert GUIs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/>
              <a:t>future software architecture  for DAQ and expert GUIs have been implemented for major beam diagnostic devices: beam position monitors, beam transformers, GigE cameras for scintillating screens, counting devices like scintillators, ionization chambers or SEM-Grids</a:t>
            </a:r>
            <a:endParaRPr lang="en-US" sz="1400" b="1" dirty="0" smtClean="0"/>
          </a:p>
          <a:p>
            <a:pPr>
              <a:spcBef>
                <a:spcPct val="50000"/>
              </a:spcBef>
            </a:pPr>
            <a:r>
              <a:rPr lang="en-US" sz="1600" b="1" dirty="0" smtClean="0"/>
              <a:t>Electronics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pre-series production and beam test of new MWPC and SEM-Grid electronics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new concept for pneumatic drive and stepping motor control system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60350"/>
            <a:ext cx="9252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Beam Diagnostics Progress: DAQ systems</a:t>
            </a:r>
            <a:endParaRPr lang="en-US" sz="2400" b="1" dirty="0"/>
          </a:p>
        </p:txBody>
      </p:sp>
      <p:pic>
        <p:nvPicPr>
          <p:cNvPr id="8" name="Picture 5" descr="IMG_20131205_213501_sma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2" b="13939"/>
          <a:stretch/>
        </p:blipFill>
        <p:spPr bwMode="auto">
          <a:xfrm>
            <a:off x="4447531" y="4446040"/>
            <a:ext cx="4334332" cy="18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02_strahl_X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9661"/>
            <a:ext cx="2781220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04" y="722014"/>
            <a:ext cx="4691787" cy="35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709294" y="1561617"/>
            <a:ext cx="7434706" cy="4735041"/>
            <a:chOff x="1601790" y="1787663"/>
            <a:chExt cx="7434706" cy="47350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309" y="2293558"/>
              <a:ext cx="6543187" cy="4229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63310" y="178766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m</a:t>
              </a:r>
              <a:r>
                <a:rPr lang="en-GB" dirty="0" err="1" smtClean="0"/>
                <a:t>ultiplets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7164288" y="2156995"/>
              <a:ext cx="252536" cy="767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56376" y="2142148"/>
              <a:ext cx="108520" cy="49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12360" y="3501008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storage</a:t>
              </a:r>
            </a:p>
            <a:p>
              <a:r>
                <a:rPr lang="en-GB" dirty="0" smtClean="0"/>
                <a:t>area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4509120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 test benches</a:t>
              </a:r>
              <a:endParaRPr lang="en-GB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139952" y="4797152"/>
              <a:ext cx="3096344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688124" y="4693786"/>
              <a:ext cx="1548172" cy="1039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39337" y="4693786"/>
              <a:ext cx="16969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71907" y="1864851"/>
              <a:ext cx="207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power converters</a:t>
              </a:r>
              <a:endParaRPr lang="en-GB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28184" y="2293558"/>
              <a:ext cx="72008" cy="919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01790" y="353236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cold box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2239" y="1933732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control room</a:t>
              </a:r>
              <a:endParaRPr lang="en-GB" dirty="0"/>
            </a:p>
          </p:txBody>
        </p:sp>
        <p:cxnSp>
          <p:nvCxnSpPr>
            <p:cNvPr id="27" name="Straight Connector 26"/>
            <p:cNvCxnSpPr>
              <a:stCxn id="25" idx="2"/>
            </p:cNvCxnSpPr>
            <p:nvPr/>
          </p:nvCxnSpPr>
          <p:spPr>
            <a:xfrm>
              <a:off x="4045773" y="2303064"/>
              <a:ext cx="1138674" cy="670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45666" y="3717032"/>
              <a:ext cx="1206254" cy="116142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81529" y="5213521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satellite valve box</a:t>
              </a:r>
              <a:endParaRPr lang="en-GB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36096" y="5582853"/>
              <a:ext cx="14454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Testing </a:t>
            </a:r>
            <a:r>
              <a:rPr lang="en-GB" dirty="0" err="1" smtClean="0"/>
              <a:t>SuperFRS</a:t>
            </a:r>
            <a:r>
              <a:rPr lang="en-GB" dirty="0" smtClean="0"/>
              <a:t> @ CERN: Planning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182946"/>
            <a:ext cx="8605837" cy="52562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Test Facility Layout in </a:t>
            </a:r>
            <a:r>
              <a:rPr lang="en-GB" sz="2000" dirty="0" err="1"/>
              <a:t>b</a:t>
            </a:r>
            <a:r>
              <a:rPr lang="en-GB" sz="2000" dirty="0" err="1" smtClean="0"/>
              <a:t>lg</a:t>
            </a:r>
            <a:r>
              <a:rPr lang="en-GB" sz="2000" dirty="0" smtClean="0"/>
              <a:t>. 180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3 Test benches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9 power converter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cryogenic infrastructure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measurement systems</a:t>
            </a:r>
          </a:p>
        </p:txBody>
      </p:sp>
    </p:spTree>
    <p:extLst>
      <p:ext uri="{BB962C8B-B14F-4D97-AF65-F5344CB8AC3E}">
        <p14:creationId xmlns:p14="http://schemas.microsoft.com/office/powerpoint/2010/main" val="18797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on the Collector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7185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62865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The </a:t>
            </a: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TDR CR has been updated and approved in February 2014. </a:t>
            </a:r>
          </a:p>
          <a:p>
            <a:pPr marL="62865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IKRB meeting (01.04.20014) assigns a major part of the CR components (63 %) to the BINP </a:t>
            </a:r>
          </a:p>
          <a:p>
            <a:pPr marL="62865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Contract on transfer of the CR </a:t>
            </a: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system responsibility </a:t>
            </a: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to BINP is prepared. After Council decision it </a:t>
            </a: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can </a:t>
            </a: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be signed</a:t>
            </a: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.</a:t>
            </a:r>
            <a:r>
              <a:rPr lang="en-US" altLang="de-DE" kern="1200" dirty="0"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endParaRPr lang="en-US" altLang="de-DE" kern="1200" dirty="0" smtClean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628650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BINP and GSI make good progress in design</a:t>
            </a:r>
            <a:b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lang="en-US" altLang="de-DE" kern="1200" dirty="0" smtClean="0">
                <a:latin typeface="Arial" pitchFamily="34" charset="0"/>
                <a:ea typeface="ＭＳ Ｐゴシック" pitchFamily="34" charset="-128"/>
                <a:cs typeface="+mn-cs"/>
              </a:rPr>
              <a:t>and procurement of CR components</a:t>
            </a:r>
          </a:p>
        </p:txBody>
      </p:sp>
    </p:spTree>
    <p:extLst>
      <p:ext uri="{BB962C8B-B14F-4D97-AF65-F5344CB8AC3E}">
        <p14:creationId xmlns:p14="http://schemas.microsoft.com/office/powerpoint/2010/main" val="20403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err="1" smtClean="0">
                <a:ea typeface="ＭＳ Ｐゴシック" pitchFamily="34" charset="-128"/>
              </a:rPr>
              <a:t>Collector</a:t>
            </a:r>
            <a:r>
              <a:rPr lang="de-DE" altLang="de-DE" dirty="0" smtClean="0">
                <a:ea typeface="ＭＳ Ｐゴシック" pitchFamily="34" charset="-128"/>
              </a:rPr>
              <a:t> Ring: </a:t>
            </a:r>
            <a:r>
              <a:rPr lang="de-DE" altLang="de-DE" dirty="0" err="1" smtClean="0">
                <a:ea typeface="ＭＳ Ｐゴシック" pitchFamily="34" charset="-128"/>
              </a:rPr>
              <a:t>Stochastic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cooling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54" y="967339"/>
            <a:ext cx="2882120" cy="29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57280"/>
            <a:ext cx="3031186" cy="2273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14" y="2538591"/>
            <a:ext cx="3790637" cy="28363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28253" y="1340768"/>
            <a:ext cx="48747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b="1" dirty="0">
                <a:cs typeface="Arial" charset="0"/>
              </a:rPr>
              <a:t>The contract with external company for production of 34 power amplifiers has been signed. The procurement is started. </a:t>
            </a:r>
          </a:p>
        </p:txBody>
      </p:sp>
      <p:sp>
        <p:nvSpPr>
          <p:cNvPr id="3" name="Rechteck 2"/>
          <p:cNvSpPr/>
          <p:nvPr/>
        </p:nvSpPr>
        <p:spPr>
          <a:xfrm>
            <a:off x="499922" y="5559793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Prototype Pick-up tank at GSI</a:t>
            </a:r>
          </a:p>
        </p:txBody>
      </p:sp>
      <p:sp>
        <p:nvSpPr>
          <p:cNvPr id="4" name="Rechteck 3"/>
          <p:cNvSpPr/>
          <p:nvPr/>
        </p:nvSpPr>
        <p:spPr>
          <a:xfrm>
            <a:off x="4565619" y="4394010"/>
            <a:ext cx="12747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Cryoshield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Pick-Up)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at GSI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>
                <a:ea typeface="ＭＳ Ｐゴシック" pitchFamily="34" charset="-128"/>
              </a:rPr>
              <a:t>Collector</a:t>
            </a:r>
            <a:r>
              <a:rPr lang="de-DE" altLang="de-DE" dirty="0" smtClean="0">
                <a:ea typeface="ＭＳ Ｐゴシック" pitchFamily="34" charset="-128"/>
              </a:rPr>
              <a:t> Ring: Dipole </a:t>
            </a:r>
            <a:r>
              <a:rPr lang="de-DE" altLang="de-DE" dirty="0" err="1" smtClean="0">
                <a:ea typeface="ＭＳ Ｐゴシック" pitchFamily="34" charset="-128"/>
              </a:rPr>
              <a:t>magnet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and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its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vacuum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chamber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5366" name="Textfeld 3"/>
          <p:cNvSpPr txBox="1">
            <a:spLocks noChangeArrowheads="1"/>
          </p:cNvSpPr>
          <p:nvPr/>
        </p:nvSpPr>
        <p:spPr bwMode="auto">
          <a:xfrm>
            <a:off x="4355976" y="1085816"/>
            <a:ext cx="4536504" cy="209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b="1" dirty="0" smtClean="0">
                <a:cs typeface="Arial" charset="0"/>
              </a:rPr>
              <a:t>The final specifications </a:t>
            </a:r>
            <a:r>
              <a:rPr lang="en-US" altLang="de-DE" b="1" dirty="0">
                <a:cs typeface="Arial" charset="0"/>
              </a:rPr>
              <a:t>for the laminated dipole magnets </a:t>
            </a:r>
            <a:r>
              <a:rPr lang="en-US" altLang="de-DE" b="1" dirty="0" smtClean="0">
                <a:cs typeface="Arial" charset="0"/>
              </a:rPr>
              <a:t>has been agreed with BINP experts and officially   approved.  The contract between FAIR and BINP for the dipole production can be established.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24" y="1167704"/>
            <a:ext cx="3804908" cy="20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24" y="3592698"/>
            <a:ext cx="3314104" cy="25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10" y="3210582"/>
            <a:ext cx="3017865" cy="21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4082172" y="5536409"/>
            <a:ext cx="4603750" cy="66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sz="1600" b="1" dirty="0" smtClean="0">
                <a:cs typeface="Arial" charset="0"/>
              </a:rPr>
              <a:t>The preliminary specifications for dipole vacuum chamber have  been prepared.  </a:t>
            </a:r>
          </a:p>
        </p:txBody>
      </p:sp>
    </p:spTree>
    <p:extLst>
      <p:ext uri="{BB962C8B-B14F-4D97-AF65-F5344CB8AC3E}">
        <p14:creationId xmlns:p14="http://schemas.microsoft.com/office/powerpoint/2010/main" val="19588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on dipole magnet design – p-bar separator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" y="978384"/>
            <a:ext cx="8460177" cy="5355237"/>
          </a:xfrm>
        </p:spPr>
      </p:pic>
    </p:spTree>
    <p:extLst>
      <p:ext uri="{BB962C8B-B14F-4D97-AF65-F5344CB8AC3E}">
        <p14:creationId xmlns:p14="http://schemas.microsoft.com/office/powerpoint/2010/main" val="2267889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Study on transport concept of used target / horn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17314"/>
            <a:ext cx="8212138" cy="4903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study is started in cooperation with </a:t>
            </a:r>
            <a:r>
              <a:rPr lang="en-GB" sz="2000" dirty="0" err="1" smtClean="0"/>
              <a:t>Kraftanlagen</a:t>
            </a:r>
            <a:r>
              <a:rPr lang="en-GB" sz="2000" dirty="0" smtClean="0"/>
              <a:t> Heidelberg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1" y="1772816"/>
            <a:ext cx="3760985" cy="28082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127" y="1484785"/>
            <a:ext cx="4982165" cy="292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852" y="4293096"/>
            <a:ext cx="3113046" cy="18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70" y="4648053"/>
            <a:ext cx="2754202" cy="153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4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59632" y="1760538"/>
            <a:ext cx="6912768" cy="23760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Some technical highlights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ea typeface="+mn-ea"/>
              </a:rPr>
              <a:t>Project management and planning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Status specifications and procurement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Quality assurance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79388"/>
            <a:ext cx="8964612" cy="576262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15616" y="1760538"/>
            <a:ext cx="7272808" cy="295773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ea typeface="+mn-ea"/>
              </a:rPr>
              <a:t>Some </a:t>
            </a:r>
            <a:r>
              <a:rPr lang="en-US" sz="2800" b="1" dirty="0">
                <a:ea typeface="+mn-ea"/>
              </a:rPr>
              <a:t>t</a:t>
            </a:r>
            <a:r>
              <a:rPr lang="en-US" sz="2800" b="1" dirty="0" smtClean="0">
                <a:ea typeface="+mn-ea"/>
              </a:rPr>
              <a:t>echnical highlights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Project management and planning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Status specifications and procurement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Quality assurance</a:t>
            </a:r>
          </a:p>
          <a:p>
            <a:pPr marL="0" indent="0" eaLnBrk="1" hangingPunct="1">
              <a:lnSpc>
                <a:spcPct val="125000"/>
              </a:lnSpc>
              <a:spcBef>
                <a:spcPct val="10000"/>
              </a:spcBef>
              <a:defRPr/>
            </a:pPr>
            <a:r>
              <a:rPr lang="en-US" sz="2800" dirty="0" smtClean="0">
                <a:ea typeface="+mn-ea"/>
              </a:rPr>
              <a:t>Outlook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feld 1"/>
          <p:cNvSpPr txBox="1">
            <a:spLocks noChangeArrowheads="1"/>
          </p:cNvSpPr>
          <p:nvPr/>
        </p:nvSpPr>
        <p:spPr bwMode="auto">
          <a:xfrm>
            <a:off x="250825" y="231775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de-DE" sz="2400" b="1" dirty="0" err="1" smtClean="0">
                <a:cs typeface="Arial" pitchFamily="34" charset="0"/>
              </a:rPr>
              <a:t>Ressource</a:t>
            </a:r>
            <a:r>
              <a:rPr lang="en-US" altLang="de-DE" sz="2400" b="1" dirty="0" smtClean="0">
                <a:cs typeface="Arial" pitchFamily="34" charset="0"/>
              </a:rPr>
              <a:t> loaded schedule</a:t>
            </a:r>
            <a:endParaRPr lang="en-US" altLang="de-DE" sz="2400" b="1" dirty="0">
              <a:cs typeface="Arial" pitchFamily="34" charset="0"/>
            </a:endParaRPr>
          </a:p>
        </p:txBody>
      </p:sp>
      <p:sp>
        <p:nvSpPr>
          <p:cNvPr id="30723" name="Textfeld 4"/>
          <p:cNvSpPr txBox="1">
            <a:spLocks noChangeArrowheads="1"/>
          </p:cNvSpPr>
          <p:nvPr/>
        </p:nvSpPr>
        <p:spPr bwMode="auto">
          <a:xfrm>
            <a:off x="468312" y="1412776"/>
            <a:ext cx="8567737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000" u="sng" dirty="0" smtClean="0">
                <a:cs typeface="Arial" pitchFamily="34" charset="0"/>
              </a:rPr>
              <a:t>Critical path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000" u="sng" dirty="0" smtClean="0">
                <a:cs typeface="Arial" pitchFamily="34" charset="0"/>
              </a:rPr>
              <a:t>MILESTONE trend analysis</a:t>
            </a:r>
            <a:r>
              <a:rPr lang="en-US" altLang="de-DE" sz="2000" dirty="0" smtClean="0">
                <a:cs typeface="Arial" pitchFamily="34" charset="0"/>
              </a:rPr>
              <a:t>: </a:t>
            </a:r>
            <a:r>
              <a:rPr lang="en-US" altLang="de-DE" sz="2000" dirty="0">
                <a:cs typeface="Arial" pitchFamily="34" charset="0"/>
              </a:rPr>
              <a:t/>
            </a:r>
            <a:br>
              <a:rPr lang="en-US" altLang="de-DE" sz="2000" dirty="0">
                <a:cs typeface="Arial" pitchFamily="34" charset="0"/>
              </a:rPr>
            </a:br>
            <a:r>
              <a:rPr lang="en-US" altLang="de-DE" sz="2000" u="sng" dirty="0" smtClean="0">
                <a:cs typeface="Arial" pitchFamily="34" charset="0"/>
              </a:rPr>
              <a:t>COST</a:t>
            </a:r>
            <a:r>
              <a:rPr lang="en-US" altLang="de-DE" sz="2000" dirty="0">
                <a:cs typeface="Arial" pitchFamily="34" charset="0"/>
              </a:rPr>
              <a:t>:</a:t>
            </a:r>
            <a:br>
              <a:rPr lang="en-US" altLang="de-DE" sz="2000" dirty="0">
                <a:cs typeface="Arial" pitchFamily="34" charset="0"/>
              </a:rPr>
            </a:br>
            <a:r>
              <a:rPr lang="en-US" altLang="de-DE" sz="2000" dirty="0">
                <a:cs typeface="Arial" pitchFamily="34" charset="0"/>
              </a:rPr>
              <a:t>- detailed payment plans for each work package</a:t>
            </a:r>
            <a:br>
              <a:rPr lang="en-US" altLang="de-DE" sz="2000" dirty="0">
                <a:cs typeface="Arial" pitchFamily="34" charset="0"/>
              </a:rPr>
            </a:br>
            <a:r>
              <a:rPr lang="en-US" altLang="de-DE" sz="2000" dirty="0">
                <a:cs typeface="Arial" pitchFamily="34" charset="0"/>
              </a:rPr>
              <a:t>- agreement on cost targets, tracking and evaluation of measures for </a:t>
            </a:r>
            <a:br>
              <a:rPr lang="en-US" altLang="de-DE" sz="2000" dirty="0">
                <a:cs typeface="Arial" pitchFamily="34" charset="0"/>
              </a:rPr>
            </a:br>
            <a:r>
              <a:rPr lang="en-US" altLang="de-DE" sz="2000" dirty="0">
                <a:cs typeface="Arial" pitchFamily="34" charset="0"/>
              </a:rPr>
              <a:t>   cost reduction</a:t>
            </a:r>
          </a:p>
          <a:p>
            <a:pPr lvl="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000" u="sng" dirty="0">
                <a:cs typeface="Arial" pitchFamily="34" charset="0"/>
              </a:rPr>
              <a:t>RESSOURCES</a:t>
            </a:r>
            <a:r>
              <a:rPr lang="en-US" altLang="de-DE" sz="2000" dirty="0">
                <a:cs typeface="Arial" pitchFamily="34" charset="0"/>
              </a:rPr>
              <a:t>:</a:t>
            </a:r>
            <a:br>
              <a:rPr lang="en-US" altLang="de-DE" sz="2000" dirty="0">
                <a:cs typeface="Arial" pitchFamily="34" charset="0"/>
              </a:rPr>
            </a:br>
            <a:r>
              <a:rPr lang="en-US" altLang="de-DE" sz="2000" dirty="0">
                <a:cs typeface="Arial" pitchFamily="34" charset="0"/>
              </a:rPr>
              <a:t>Detailed planning of necessary personnel and qualification based on analysis of tasks in the work </a:t>
            </a:r>
            <a:r>
              <a:rPr lang="en-US" altLang="de-DE" sz="2000" dirty="0" smtClean="0">
                <a:cs typeface="Arial" pitchFamily="34" charset="0"/>
              </a:rPr>
              <a:t>packages</a:t>
            </a:r>
          </a:p>
          <a:p>
            <a:pPr lvl="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000" dirty="0" smtClean="0">
                <a:cs typeface="Arial" pitchFamily="34" charset="0"/>
              </a:rPr>
              <a:t>Component data </a:t>
            </a:r>
            <a:r>
              <a:rPr lang="en-US" altLang="de-DE" sz="2000" dirty="0" smtClean="0">
                <a:cs typeface="Arial" pitchFamily="34" charset="0"/>
                <a:sym typeface="Wingdings" panose="05000000000000000000" pitchFamily="2" charset="2"/>
              </a:rPr>
              <a:t>Common component data base</a:t>
            </a:r>
            <a:endParaRPr lang="en-US" altLang="de-DE" sz="2000" dirty="0" smtClean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179388" y="385763"/>
            <a:ext cx="6577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de-DE" sz="2400" b="1" dirty="0">
                <a:cs typeface="Arial" pitchFamily="34" charset="0"/>
              </a:rPr>
              <a:t>Project organization </a:t>
            </a:r>
            <a:r>
              <a:rPr lang="en-US" altLang="de-DE" sz="2400" b="1" dirty="0" smtClean="0">
                <a:cs typeface="Arial" pitchFamily="34" charset="0"/>
                <a:sym typeface="Wingdings" pitchFamily="2" charset="2"/>
              </a:rPr>
              <a:t>along the accelerators</a:t>
            </a:r>
            <a:endParaRPr lang="en-US" altLang="de-DE" sz="2400" b="1" dirty="0">
              <a:cs typeface="Arial" pitchFamily="34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/>
          <a:stretch/>
        </p:blipFill>
        <p:spPr>
          <a:xfrm>
            <a:off x="401405" y="847428"/>
            <a:ext cx="7987019" cy="555400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Resource Planning (05/08/2014)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31522"/>
            <a:ext cx="89439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Major Milestones FAIR </a:t>
            </a:r>
            <a:r>
              <a:rPr lang="de-DE" dirty="0" err="1" smtClean="0"/>
              <a:t>Accelerator</a:t>
            </a:r>
            <a:r>
              <a:rPr lang="de-DE" dirty="0" smtClean="0"/>
              <a:t> (05/08/2014)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92696"/>
            <a:ext cx="8712968" cy="59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M</a:t>
            </a:r>
            <a:r>
              <a:rPr lang="de-DE" dirty="0" smtClean="0"/>
              <a:t>ilestone </a:t>
            </a:r>
            <a:r>
              <a:rPr lang="de-DE" u="sng" dirty="0" smtClean="0"/>
              <a:t>T</a:t>
            </a:r>
            <a:r>
              <a:rPr lang="de-DE" dirty="0" smtClean="0"/>
              <a:t>rend </a:t>
            </a:r>
            <a:r>
              <a:rPr lang="de-DE" u="sng" dirty="0" smtClean="0"/>
              <a:t>A</a:t>
            </a:r>
            <a:r>
              <a:rPr lang="de-DE" dirty="0" smtClean="0"/>
              <a:t>nalysis (MTA)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4315533"/>
              </p:ext>
            </p:extLst>
          </p:nvPr>
        </p:nvGraphicFramePr>
        <p:xfrm>
          <a:off x="187605" y="836712"/>
          <a:ext cx="8926117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3480576" y="4649368"/>
            <a:ext cx="386867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Milestones:</a:t>
            </a:r>
          </a:p>
          <a:p>
            <a:r>
              <a:rPr lang="en-US" sz="1400" dirty="0" smtClean="0"/>
              <a:t>M4 – Contract closed,</a:t>
            </a:r>
          </a:p>
          <a:p>
            <a:r>
              <a:rPr lang="en-US" sz="1400" dirty="0" smtClean="0"/>
              <a:t>M81 – Series Production started</a:t>
            </a:r>
          </a:p>
          <a:p>
            <a:r>
              <a:rPr lang="en-US" sz="1400" dirty="0" smtClean="0"/>
              <a:t>M10 – Component Ready for Installation</a:t>
            </a:r>
          </a:p>
          <a:p>
            <a:r>
              <a:rPr lang="en-US" sz="1400" dirty="0" smtClean="0"/>
              <a:t>M102 – Component Assembled and Aligned</a:t>
            </a:r>
          </a:p>
          <a:p>
            <a:r>
              <a:rPr lang="en-US" sz="1400" dirty="0" smtClean="0"/>
              <a:t>M11 – Component accepted without beam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06113" y="1830015"/>
            <a:ext cx="124289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err="1" smtClean="0"/>
              <a:t>start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milestone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err="1" smtClean="0"/>
              <a:t>tracking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67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Workpackages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7770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800" dirty="0" smtClean="0"/>
              <a:t>Principle of critical path: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forward calculation of the whole project schedule </a:t>
            </a:r>
            <a:r>
              <a:rPr lang="en-US" sz="1600" dirty="0" smtClean="0">
                <a:sym typeface="Symbol"/>
              </a:rPr>
              <a:t> earliest start and end dates of all tasks</a:t>
            </a: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backward calculation of the whole project schedule </a:t>
            </a:r>
            <a:r>
              <a:rPr lang="en-US" sz="1600" dirty="0" smtClean="0">
                <a:sym typeface="Symbol"/>
              </a:rPr>
              <a:t> latest start and end dates of all tasks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>
                <a:sym typeface="Symbol"/>
              </a:rPr>
              <a:t> result: tasks without buffer time determine critical path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rgbClr val="FF0000"/>
                </a:solidFill>
                <a:sym typeface="Symbol"/>
              </a:rPr>
              <a:t>Due to complex linking between project plans automated determination of critical path not possible – preparation &amp; maintenance by hand extremely time consuming, lifetime of result comparable short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Concept:</a:t>
            </a:r>
          </a:p>
          <a:p>
            <a:pPr lvl="1"/>
            <a:r>
              <a:rPr lang="en-US" sz="1600" dirty="0" smtClean="0"/>
              <a:t>linking of dedicated summary tasks of each WP to a </a:t>
            </a:r>
            <a:r>
              <a:rPr lang="en-US" sz="1600" dirty="0" err="1" smtClean="0"/>
              <a:t>separat</a:t>
            </a:r>
            <a:r>
              <a:rPr lang="en-US" sz="1600" dirty="0" smtClean="0"/>
              <a:t> project plan for each machine and</a:t>
            </a:r>
          </a:p>
          <a:p>
            <a:pPr lvl="1"/>
            <a:r>
              <a:rPr lang="en-US" sz="1600" dirty="0" smtClean="0"/>
              <a:t>additional linking of corresponding milestone, e.g. M11</a:t>
            </a:r>
            <a:br>
              <a:rPr lang="en-US" sz="1600" dirty="0" smtClean="0"/>
            </a:br>
            <a:r>
              <a:rPr lang="en-US" sz="1600" dirty="0" smtClean="0">
                <a:sym typeface="Symbol"/>
              </a:rPr>
              <a:t> validation of end date of summary task</a:t>
            </a:r>
          </a:p>
          <a:p>
            <a:pPr marL="457200" lvl="1" indent="0">
              <a:buNone/>
            </a:pPr>
            <a:r>
              <a:rPr lang="en-US" sz="1600" dirty="0" smtClean="0">
                <a:sym typeface="Symbol"/>
              </a:rPr>
              <a:t> automated overview of currently time critical WP</a:t>
            </a:r>
          </a:p>
          <a:p>
            <a:pPr lvl="1"/>
            <a:r>
              <a:rPr lang="en-US" sz="1600" dirty="0" smtClean="0"/>
              <a:t>paths of critical WPs can be displayed in MS Project for further evaluation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3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Critical WP Project Plan</a:t>
            </a:r>
            <a:endParaRPr lang="de-DE" dirty="0"/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" y="1206881"/>
            <a:ext cx="9052561" cy="517404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17898" y="1301930"/>
            <a:ext cx="39677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corresponds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WBS</a:t>
            </a:r>
          </a:p>
        </p:txBody>
      </p:sp>
      <p:cxnSp>
        <p:nvCxnSpPr>
          <p:cNvPr id="6" name="Gerade Verbindung mit Pfeil 5"/>
          <p:cNvCxnSpPr>
            <a:stCxn id="2" idx="1"/>
          </p:cNvCxnSpPr>
          <p:nvPr/>
        </p:nvCxnSpPr>
        <p:spPr>
          <a:xfrm flipH="1">
            <a:off x="1626782" y="1486596"/>
            <a:ext cx="691116" cy="1527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8100392" y="5725075"/>
            <a:ext cx="720080" cy="511717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206794" y="5162481"/>
            <a:ext cx="419858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additional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summary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end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fit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milestone</a:t>
            </a:r>
            <a:endParaRPr lang="de-DE" dirty="0" smtClean="0"/>
          </a:p>
        </p:txBody>
      </p:sp>
      <p:cxnSp>
        <p:nvCxnSpPr>
          <p:cNvPr id="9" name="Gerade Verbindung mit Pfeil 8"/>
          <p:cNvCxnSpPr>
            <a:stCxn id="8" idx="3"/>
            <a:endCxn id="7" idx="1"/>
          </p:cNvCxnSpPr>
          <p:nvPr/>
        </p:nvCxnSpPr>
        <p:spPr>
          <a:xfrm>
            <a:off x="5405379" y="5485647"/>
            <a:ext cx="2800466" cy="314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568914" y="2505940"/>
            <a:ext cx="414728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end </a:t>
            </a:r>
            <a:r>
              <a:rPr lang="de-DE" b="1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/>
              <a:t> </a:t>
            </a:r>
            <a:r>
              <a:rPr lang="de-DE" dirty="0" err="1" smtClean="0"/>
              <a:t>presently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endParaRPr lang="de-DE" dirty="0" smtClean="0"/>
          </a:p>
          <a:p>
            <a:pPr algn="l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 &amp; </a:t>
            </a:r>
            <a:r>
              <a:rPr lang="de-DE" dirty="0" err="1" smtClean="0"/>
              <a:t>injection</a:t>
            </a:r>
            <a:r>
              <a:rPr lang="de-DE" dirty="0" smtClean="0"/>
              <a:t>/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</a:p>
        </p:txBody>
      </p:sp>
      <p:cxnSp>
        <p:nvCxnSpPr>
          <p:cNvPr id="16" name="Gerade Verbindung mit Pfeil 15"/>
          <p:cNvCxnSpPr>
            <a:stCxn id="15" idx="3"/>
          </p:cNvCxnSpPr>
          <p:nvPr/>
        </p:nvCxnSpPr>
        <p:spPr>
          <a:xfrm>
            <a:off x="6716203" y="2829106"/>
            <a:ext cx="2002495" cy="631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4" y="136958"/>
            <a:ext cx="8275399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Building Milestones – 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ACC-</a:t>
            </a:r>
            <a:r>
              <a:rPr lang="de-DE" dirty="0" err="1" smtClean="0"/>
              <a:t>Planning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7" y="846162"/>
            <a:ext cx="8261226" cy="584483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5991367" y="1951620"/>
            <a:ext cx="0" cy="668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718402" y="1460304"/>
            <a:ext cx="165782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Milestones </a:t>
            </a:r>
            <a:r>
              <a:rPr lang="de-DE" sz="1400" dirty="0" err="1" smtClean="0"/>
              <a:t>without</a:t>
            </a:r>
            <a:endParaRPr lang="de-DE" sz="1400" dirty="0"/>
          </a:p>
          <a:p>
            <a:pPr algn="l"/>
            <a:r>
              <a:rPr lang="de-DE" sz="1400" dirty="0" err="1" smtClean="0"/>
              <a:t>schedule</a:t>
            </a:r>
            <a:endParaRPr lang="de-DE" sz="1400" dirty="0" smtClean="0"/>
          </a:p>
        </p:txBody>
      </p:sp>
      <p:cxnSp>
        <p:nvCxnSpPr>
          <p:cNvPr id="9" name="Gerade Verbindung 8"/>
          <p:cNvCxnSpPr/>
          <p:nvPr/>
        </p:nvCxnSpPr>
        <p:spPr>
          <a:xfrm>
            <a:off x="5991367" y="2620359"/>
            <a:ext cx="0" cy="41216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77411" y="1555757"/>
            <a:ext cx="8785290" cy="332398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Hidden milestones: Low Voltage Distribution (MB10-LV) and Communication Active (MB10-CA)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Status of linking: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all milestones are linked to each machine major milestone plan incl. common systems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following milestones are linked to WP plans and have successors there</a:t>
            </a:r>
          </a:p>
          <a:p>
            <a:pPr marL="742950" lvl="1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 smtClean="0"/>
              <a:t>MB09 Building shell completed</a:t>
            </a:r>
          </a:p>
          <a:p>
            <a:pPr marL="742950" lvl="1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 smtClean="0"/>
              <a:t>MB10 Building ready for installation</a:t>
            </a:r>
          </a:p>
          <a:p>
            <a:pPr marL="742950" lvl="1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 smtClean="0"/>
              <a:t>MB11 Building ready for accelerator commissioning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52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4150"/>
            <a:ext cx="9144000" cy="576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Milestones – influence on accelerator completion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50824" y="1173224"/>
            <a:ext cx="8270875" cy="5110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Latest MB10 schedule – building ready for installation</a:t>
            </a:r>
          </a:p>
          <a:p>
            <a:pPr marL="182563" lvl="1" indent="0">
              <a:buNone/>
              <a:tabLst>
                <a:tab pos="1787525" algn="l"/>
                <a:tab pos="3043238" algn="r"/>
                <a:tab pos="4394200" algn="l"/>
                <a:tab pos="6454775" algn="r"/>
              </a:tabLst>
            </a:pPr>
            <a:r>
              <a:rPr lang="en-US" sz="2000" dirty="0" smtClean="0"/>
              <a:t>			</a:t>
            </a:r>
          </a:p>
          <a:p>
            <a:pPr marL="182563" lvl="1" indent="0"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	earliest MB10 date in	latest MB10 date </a:t>
            </a:r>
          </a:p>
          <a:p>
            <a:pPr marL="182563" lvl="1" indent="0"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	project plan* 		in project plan**</a:t>
            </a:r>
            <a:endParaRPr lang="en-US" sz="1200" dirty="0" smtClean="0"/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HEBT		12/2016		3/2018	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SFRS		6/2016		9/2017	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CR		1/2017		11/2017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p-</a:t>
            </a:r>
            <a:r>
              <a:rPr lang="en-US" sz="2000" dirty="0" err="1" smtClean="0"/>
              <a:t>linac</a:t>
            </a:r>
            <a:r>
              <a:rPr lang="en-US" sz="2000" dirty="0" smtClean="0"/>
              <a:t>		4/2016		3/2017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smtClean="0"/>
              <a:t>SIS100		10/2016		9/2017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2000" dirty="0" err="1" smtClean="0"/>
              <a:t>pbar</a:t>
            </a:r>
            <a:r>
              <a:rPr lang="en-US" sz="2000" dirty="0" smtClean="0"/>
              <a:t>		11/2016		10/2017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endParaRPr lang="en-US" sz="1400" dirty="0" smtClean="0"/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r>
              <a:rPr lang="en-US" sz="1400" dirty="0" smtClean="0"/>
              <a:t>	* machine </a:t>
            </a:r>
            <a:r>
              <a:rPr lang="en-US" sz="1400" i="1" dirty="0" smtClean="0"/>
              <a:t>might</a:t>
            </a:r>
            <a:r>
              <a:rPr lang="en-US" sz="1400" dirty="0" smtClean="0"/>
              <a:t> delay the project		** machine </a:t>
            </a:r>
            <a:r>
              <a:rPr lang="en-US" sz="1400" i="1" dirty="0" smtClean="0"/>
              <a:t>will</a:t>
            </a:r>
            <a:r>
              <a:rPr lang="en-US" sz="1400" dirty="0" smtClean="0"/>
              <a:t> be delayed</a:t>
            </a:r>
          </a:p>
          <a:p>
            <a:pPr marL="182563" lvl="1" indent="0">
              <a:spcBef>
                <a:spcPts val="1000"/>
              </a:spcBef>
              <a:buNone/>
              <a:tabLst>
                <a:tab pos="1787525" algn="l"/>
                <a:tab pos="3043238" algn="r"/>
                <a:tab pos="5199063" algn="l"/>
                <a:tab pos="6727825" algn="r"/>
              </a:tabLst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012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Database (CDB)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16" y="1340768"/>
            <a:ext cx="8718697" cy="4673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Goal:</a:t>
            </a:r>
            <a:endParaRPr lang="en-US" sz="2200" dirty="0" smtClean="0"/>
          </a:p>
          <a:p>
            <a:r>
              <a:rPr lang="en-US" sz="2200" dirty="0" smtClean="0"/>
              <a:t>Central and common database, up-to-date and accurate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Status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Basic technical conditions are created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basic structure is sound and prepared for all known components – possibility for further expansion in the future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Perspective 2014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Q2 / 2014: NC magnets implemented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Q3 / 2014: Power converters implemented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Q4 / 2014: Test version for vacuum systems und SC magnets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71578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SIS100 dipole testing status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6516216" cy="52022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Cycle tests: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injection field → maximum field → injection field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period T = 1.1 s achieved → minimum</a:t>
            </a:r>
            <a:br>
              <a:rPr lang="en-GB" sz="2000" dirty="0" smtClean="0"/>
            </a:br>
            <a:r>
              <a:rPr lang="en-GB" sz="2000" dirty="0" smtClean="0"/>
              <a:t>cycle time still to be checked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Magnetic field: DC </a:t>
            </a:r>
            <a:r>
              <a:rPr lang="en-GB" sz="2400" dirty="0" smtClean="0"/>
              <a:t>measured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>→ evaluation in progress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central field → </a:t>
            </a:r>
            <a:r>
              <a:rPr lang="en-GB" sz="2000" dirty="0" smtClean="0"/>
              <a:t>focus</a:t>
            </a:r>
            <a:br>
              <a:rPr lang="en-GB" sz="2000" dirty="0" smtClean="0"/>
            </a:br>
            <a:r>
              <a:rPr lang="en-GB" sz="2000" dirty="0" smtClean="0"/>
              <a:t>→ </a:t>
            </a:r>
            <a:r>
              <a:rPr lang="en-GB" sz="2000" dirty="0"/>
              <a:t>see </a:t>
            </a:r>
            <a:r>
              <a:rPr lang="en-GB" sz="2000" dirty="0" smtClean="0"/>
              <a:t>contribution from</a:t>
            </a:r>
            <a:br>
              <a:rPr lang="en-GB" sz="2000" dirty="0" smtClean="0"/>
            </a:br>
            <a:r>
              <a:rPr lang="en-GB" sz="2000" dirty="0" smtClean="0"/>
              <a:t>Pierre </a:t>
            </a:r>
            <a:r>
              <a:rPr lang="en-GB" sz="2000" dirty="0" err="1" smtClean="0"/>
              <a:t>Schnizer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Next activities</a:t>
            </a:r>
          </a:p>
          <a:p>
            <a:pPr marL="712788" lvl="2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mapping </a:t>
            </a:r>
            <a:r>
              <a:rPr lang="en-GB" sz="1800" dirty="0" err="1" smtClean="0"/>
              <a:t>B</a:t>
            </a:r>
            <a:r>
              <a:rPr lang="en-GB" sz="1800" baseline="-25000" dirty="0" err="1" smtClean="0"/>
              <a:t>x</a:t>
            </a:r>
            <a:endParaRPr lang="en-GB" sz="1800" baseline="-25000" dirty="0" smtClean="0"/>
          </a:p>
          <a:p>
            <a:pPr marL="712788" lvl="2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cold rotating coil probe </a:t>
            </a:r>
          </a:p>
          <a:p>
            <a:pPr marL="712788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end insert optimisation</a:t>
            </a:r>
          </a:p>
        </p:txBody>
      </p:sp>
      <p:pic>
        <p:nvPicPr>
          <p:cNvPr id="5122" name="Picture 2" descr="\\winfilesvf\bilder\Test_SIS_100\001_0104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085" y="3548917"/>
            <a:ext cx="3924816" cy="26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2" y="1317017"/>
            <a:ext cx="2726280" cy="20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6079" y="2182180"/>
            <a:ext cx="94533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dirty="0" smtClean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2344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71600" y="1760538"/>
            <a:ext cx="7345313" cy="23760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Some technical highlights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Project management and planning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ea typeface="+mn-ea"/>
              </a:rPr>
              <a:t>Status specifications and procurement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Quality assurance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Specifications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71429"/>
              </p:ext>
            </p:extLst>
          </p:nvPr>
        </p:nvGraphicFramePr>
        <p:xfrm>
          <a:off x="323850" y="2244725"/>
          <a:ext cx="8496299" cy="32448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6016"/>
                <a:gridCol w="1470466"/>
                <a:gridCol w="1628367"/>
                <a:gridCol w="1235314"/>
                <a:gridCol w="1926136"/>
              </a:tblGrid>
              <a:tr h="864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 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Open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Draft in internal review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Draft</a:t>
                      </a:r>
                      <a:r>
                        <a:rPr lang="en-US" sz="1800" u="none" strike="noStrike" baseline="0" noProof="0" dirty="0" smtClean="0">
                          <a:effectLst/>
                        </a:rPr>
                        <a:t> in release process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Released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36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Technical guideline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(+4)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0 (+0)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8 (+6)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174 (+0)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15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Common specification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11</a:t>
                      </a:r>
                      <a:r>
                        <a:rPr lang="en-US" sz="1800" u="none" strike="noStrike" baseline="0" noProof="0" dirty="0" smtClean="0">
                          <a:effectLst/>
                        </a:rPr>
                        <a:t> (+1)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8</a:t>
                      </a:r>
                      <a:r>
                        <a:rPr lang="en-US" sz="1800" u="none" strike="noStrike" baseline="0" noProof="0" dirty="0" smtClean="0">
                          <a:effectLst/>
                        </a:rPr>
                        <a:t> (+0)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 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5 (+1)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19 (+0)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15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Detailed specification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241 (-1)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10 (+0)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55 (+18)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76 (+5)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1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Sum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256 (+4)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18 (+0)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68 (+25)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</a:rPr>
                        <a:t>269 (+5)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2565" y="1416962"/>
            <a:ext cx="7403274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b="1" dirty="0"/>
              <a:t>Status: </a:t>
            </a:r>
            <a:r>
              <a:rPr lang="en-US" sz="1600" b="1" dirty="0" smtClean="0"/>
              <a:t>19.05.2014:</a:t>
            </a:r>
            <a:endParaRPr lang="en-US" sz="1600" b="1" dirty="0"/>
          </a:p>
          <a:p>
            <a:r>
              <a:rPr lang="en-US" sz="1400" dirty="0"/>
              <a:t>(Numbers in brackets show the difference from </a:t>
            </a:r>
            <a:r>
              <a:rPr lang="en-US" sz="1400" dirty="0" smtClean="0"/>
              <a:t>25.11.2013</a:t>
            </a:r>
            <a:r>
              <a:rPr lang="en-US" sz="1400" dirty="0"/>
              <a:t>)</a:t>
            </a:r>
          </a:p>
          <a:p>
            <a:pPr algn="l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4705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Procurement -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GSI in-kind,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endParaRPr lang="en-GB" sz="180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80934"/>
              </p:ext>
            </p:extLst>
          </p:nvPr>
        </p:nvGraphicFramePr>
        <p:xfrm>
          <a:off x="841154" y="823983"/>
          <a:ext cx="6977424" cy="5486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5490"/>
                <a:gridCol w="2101934"/>
              </a:tblGrid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Work package/Components</a:t>
                      </a:r>
                      <a:endParaRPr lang="en-US" sz="1400" i="1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PSP-Code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SIS100 dipole modules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2.8.2.1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Magnet Testing</a:t>
                      </a:r>
                      <a:r>
                        <a:rPr lang="en-US" sz="1400" baseline="0" noProof="0" dirty="0" smtClean="0"/>
                        <a:t> cold </a:t>
                      </a:r>
                      <a:r>
                        <a:rPr lang="en-US" sz="1400" noProof="0" dirty="0" smtClean="0"/>
                        <a:t>Super-FRS magnets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2.14.13.22</a:t>
                      </a:r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CR </a:t>
                      </a:r>
                      <a:r>
                        <a:rPr lang="en-US" sz="1400" noProof="0" dirty="0" err="1" smtClean="0"/>
                        <a:t>Debuncher</a:t>
                      </a:r>
                      <a:r>
                        <a:rPr lang="en-US" sz="1400" noProof="0" dirty="0" smtClean="0"/>
                        <a:t> cavity and amplifier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2.5.4.1.1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Steel for</a:t>
                      </a:r>
                      <a:r>
                        <a:rPr lang="en-US" sz="1400" baseline="0" noProof="0" dirty="0" smtClean="0"/>
                        <a:t> vacuum chambers (Dipoles &amp; QMs)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2.8.2.x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Vacuum chambers SIS100 dipoles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2.8.7.1.2.2</a:t>
                      </a: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Superconducting wire SIS100</a:t>
                      </a:r>
                      <a:r>
                        <a:rPr lang="en-US" sz="1400" baseline="0" noProof="0" dirty="0" smtClean="0"/>
                        <a:t> dipole modules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2.8.2.7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Cryogenic</a:t>
                      </a:r>
                      <a:r>
                        <a:rPr lang="en-US" sz="1400" baseline="0" noProof="0" dirty="0" smtClean="0"/>
                        <a:t> Plant Test Facility SIS100 dipoles</a:t>
                      </a:r>
                      <a:endParaRPr lang="en-US" sz="140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2.14.8.1.6</a:t>
                      </a: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Cryogenic</a:t>
                      </a:r>
                      <a:r>
                        <a:rPr lang="en-US" sz="1400" baseline="0" noProof="0" dirty="0" smtClean="0"/>
                        <a:t> Helium Supply Unit</a:t>
                      </a:r>
                      <a:endParaRPr lang="en-US" sz="140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2.14.8.1.5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noProof="0" dirty="0" smtClean="0"/>
                        <a:t>Upgrade SIS18 dipole power supply</a:t>
                      </a:r>
                      <a:endParaRPr lang="en-US" sz="140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2.14.11.4.2</a:t>
                      </a:r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Design SIS100 </a:t>
                      </a:r>
                      <a:r>
                        <a:rPr lang="en-GB" sz="1400" noProof="0" dirty="0" err="1" smtClean="0"/>
                        <a:t>quadrupole</a:t>
                      </a:r>
                      <a:r>
                        <a:rPr lang="en-GB" sz="1400" noProof="0" dirty="0" smtClean="0"/>
                        <a:t> modules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2.8.2.2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Quench detection system for</a:t>
                      </a:r>
                      <a:r>
                        <a:rPr lang="en-GB" sz="1400" baseline="0" noProof="0" dirty="0" smtClean="0"/>
                        <a:t> Magnet Testing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2.14.14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/>
                        <a:t>Building for SIS100 dipole test </a:t>
                      </a:r>
                      <a:r>
                        <a:rPr lang="en-GB" sz="1400" kern="1200" noProof="0" dirty="0" err="1" smtClean="0"/>
                        <a:t>cryo</a:t>
                      </a:r>
                      <a:r>
                        <a:rPr lang="en-GB" sz="1400" kern="1200" noProof="0" dirty="0" smtClean="0"/>
                        <a:t> plant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33" marB="4573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/>
                        <a:t>2.14.13.20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33" marB="45733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HTS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Current Leads  for SIS100 dipole</a:t>
                      </a:r>
                      <a:r>
                        <a:rPr lang="en-GB" sz="1400" baseline="0" noProof="0" dirty="0" smtClean="0"/>
                        <a:t> test bench (asap)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2.14.13.20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HTS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Current Leads  for SIS100 dipole</a:t>
                      </a:r>
                      <a:r>
                        <a:rPr lang="en-GB" sz="1400" baseline="0" noProof="0" dirty="0" smtClean="0"/>
                        <a:t> series (asap)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2.8.2.13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SIS100 Bunch Compression System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2.8.4.3.1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Power Converter SIS100 Dipole Test Facility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2.14.13.20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  <a:tr h="272397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CR Stochastic Cooling (RF-Power Amplifier)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2.5.10.2.2.1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Procurement - </a:t>
            </a:r>
            <a:r>
              <a:rPr lang="en-GB" sz="2000" dirty="0" smtClean="0"/>
              <a:t>GSI In-Kind, Call for tender</a:t>
            </a:r>
            <a:endParaRPr lang="en-GB" sz="2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81105"/>
              </p:ext>
            </p:extLst>
          </p:nvPr>
        </p:nvGraphicFramePr>
        <p:xfrm>
          <a:off x="331076" y="1080032"/>
          <a:ext cx="6977424" cy="1528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5490"/>
                <a:gridCol w="2101934"/>
              </a:tblGrid>
              <a:tr h="309864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Work package/Components</a:t>
                      </a:r>
                      <a:endParaRPr lang="en-US" sz="1400" i="1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PSP-Code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Super-FRS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Superferric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Multiplets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2.4.2.2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Quench Detection System Series (Negotiation with KIT)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2.14.14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CR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Debuncher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Power Converters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2.5.4.1.3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Cabinets for Low Level RF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2.x.4.y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4555"/>
              </p:ext>
            </p:extLst>
          </p:nvPr>
        </p:nvGraphicFramePr>
        <p:xfrm>
          <a:off x="323528" y="2780928"/>
          <a:ext cx="6977424" cy="3357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5490"/>
                <a:gridCol w="2101934"/>
              </a:tblGrid>
              <a:tr h="309864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Work package/Components</a:t>
                      </a:r>
                      <a:endParaRPr lang="en-US" sz="1400" i="1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PSP-Code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SIS18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Ionisation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Profile Monitor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2.14.11.x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SIS100 Adsorption pumps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2.8.7.1.1.5.x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SIS100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collimators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2.7.4.1.x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SIS100 Barrier Bucket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2.8.4.4.1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Cryogenic plant 2 (SIS100)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2.14.8.1.2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Compressor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station plant 1+2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2.14.8.1.3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SIS100 </a:t>
                      </a:r>
                      <a:r>
                        <a:rPr lang="en-US" sz="1400" baseline="0" noProof="0" dirty="0" err="1" smtClean="0">
                          <a:solidFill>
                            <a:schemeClr val="tx1"/>
                          </a:solidFill>
                        </a:rPr>
                        <a:t>Quadrupole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chambers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2.8.7.1.2.3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SIS100 SC wire for corrector magnets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2.8.2.7.2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P-bar magnetic horn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2.9.11.2</a:t>
                      </a:r>
                    </a:p>
                  </a:txBody>
                  <a:tcPr marL="91436" marR="91436" marT="45711" marB="45711"/>
                </a:tc>
              </a:tr>
              <a:tr h="284041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SIS100 NC Resonance </a:t>
                      </a:r>
                      <a:r>
                        <a:rPr lang="en-US" sz="1400" baseline="0" noProof="0" dirty="0" err="1" smtClean="0">
                          <a:solidFill>
                            <a:schemeClr val="tx1"/>
                          </a:solidFill>
                        </a:rPr>
                        <a:t>Sextupole</a:t>
                      </a:r>
                      <a:endParaRPr lang="en-US" sz="140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2.8.2.3.3</a:t>
                      </a: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24328" y="18137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442005" y="419002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5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Status Procurement</a:t>
            </a:r>
            <a:br>
              <a:rPr lang="en-GB" sz="2700" dirty="0"/>
            </a:br>
            <a:r>
              <a:rPr lang="en-GB" sz="2200" dirty="0" smtClean="0"/>
              <a:t>FAIR, Tendering in progress / in preparation</a:t>
            </a:r>
            <a:endParaRPr lang="de-DE" sz="22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0524"/>
              </p:ext>
            </p:extLst>
          </p:nvPr>
        </p:nvGraphicFramePr>
        <p:xfrm>
          <a:off x="622786" y="1545194"/>
          <a:ext cx="6977424" cy="201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5490"/>
                <a:gridCol w="210193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Work package/Components</a:t>
                      </a:r>
                      <a:endParaRPr lang="en-US" sz="1600" i="1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PSP-Code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SIS100 Acceleration System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2.8.4.1.1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SIS100 Supply Units for Acceleration System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2.8.4.1.3</a:t>
                      </a:r>
                    </a:p>
                  </a:txBody>
                  <a:tcPr marL="91436" marR="91436" marT="45711" marB="45711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P-Bar Power Converter for magnetic horn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2.9.11.4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Super-FRS </a:t>
                      </a:r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</a:rPr>
                        <a:t>Quadrupole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2.4.2.2.1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Super-FRS </a:t>
                      </a:r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</a:rPr>
                        <a:t>Quadrupole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2.4.2.2.2</a:t>
                      </a: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9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99592" y="1746867"/>
            <a:ext cx="7272808" cy="23760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Some technical highlights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Project management and planning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dirty="0" smtClean="0">
                <a:ea typeface="+mn-ea"/>
              </a:rPr>
              <a:t>Status specifications and procurement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ea typeface="+mn-ea"/>
              </a:rPr>
              <a:t>Quality assurance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Quality Assurance - SIS100 </a:t>
            </a:r>
            <a:r>
              <a:rPr lang="en-US" sz="2200" dirty="0" err="1" smtClean="0">
                <a:ea typeface="ＭＳ Ｐゴシック" pitchFamily="34" charset="-128"/>
              </a:rPr>
              <a:t>Dipol</a:t>
            </a:r>
            <a:r>
              <a:rPr lang="en-US" sz="2200" dirty="0" smtClean="0">
                <a:ea typeface="ＭＳ Ｐゴシック" pitchFamily="34" charset="-128"/>
              </a:rPr>
              <a:t> FOS</a:t>
            </a:r>
            <a:endParaRPr lang="en-US" sz="2000" b="0" dirty="0">
              <a:ea typeface="ＭＳ Ｐゴシック" pitchFamily="34" charset="-128"/>
            </a:endParaRPr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108304" y="1113995"/>
            <a:ext cx="8674992" cy="52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46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dirty="0" smtClean="0">
                <a:cs typeface="Arial" pitchFamily="34" charset="0"/>
              </a:rPr>
              <a:t>Based on internal tests GSI identified 95 variations/ modifications with influence for  the following main categories are identified: </a:t>
            </a:r>
          </a:p>
          <a:p>
            <a:pPr marL="444500" lvl="1" indent="-269875">
              <a:lnSpc>
                <a:spcPct val="120000"/>
              </a:lnSpc>
              <a:spcAft>
                <a:spcPts val="1275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cs typeface="Arial" pitchFamily="34" charset="0"/>
              </a:rPr>
              <a:t>Adjustments with impact on electrical properties 			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(wiring, insulation, etc.) </a:t>
            </a:r>
          </a:p>
          <a:p>
            <a:pPr marL="444500" lvl="1" indent="-269875">
              <a:lnSpc>
                <a:spcPct val="120000"/>
              </a:lnSpc>
              <a:spcAft>
                <a:spcPts val="1275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cs typeface="Arial" pitchFamily="34" charset="0"/>
              </a:rPr>
              <a:t>Design modifications (connection of helium line system,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position of the </a:t>
            </a:r>
            <a:r>
              <a:rPr lang="en-US" dirty="0" err="1" smtClean="0">
                <a:cs typeface="Arial" pitchFamily="34" charset="0"/>
              </a:rPr>
              <a:t>busbars</a:t>
            </a:r>
            <a:r>
              <a:rPr lang="en-US" dirty="0" smtClean="0">
                <a:cs typeface="Arial" pitchFamily="34" charset="0"/>
              </a:rPr>
              <a:t>, etc.) </a:t>
            </a:r>
          </a:p>
          <a:p>
            <a:pPr marL="444500" lvl="1" indent="-269875">
              <a:lnSpc>
                <a:spcPct val="120000"/>
              </a:lnSpc>
              <a:spcAft>
                <a:spcPts val="1275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cs typeface="Arial" pitchFamily="34" charset="0"/>
              </a:rPr>
              <a:t>Optimization of the production at supplier BNG,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including deviation yoke sagging and flanges </a:t>
            </a:r>
          </a:p>
          <a:p>
            <a:pPr marL="444500" lvl="1" indent="-269875">
              <a:lnSpc>
                <a:spcPct val="120000"/>
              </a:lnSpc>
              <a:spcAft>
                <a:spcPts val="1275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cs typeface="Arial" pitchFamily="34" charset="0"/>
              </a:rPr>
              <a:t>Drawing- and documentation adjustments </a:t>
            </a:r>
          </a:p>
          <a:p>
            <a:pPr marL="1619250" lvl="1" indent="-1619250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dirty="0" smtClean="0">
                <a:cs typeface="Arial" pitchFamily="34" charset="0"/>
              </a:rPr>
              <a:t>Magnetic field: 	The measurement of the magnetic field does not reflect the expected characteristic, stamping tools for the yoke plates are still not release </a:t>
            </a:r>
            <a:r>
              <a:rPr lang="en-US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cs typeface="Arial" pitchFamily="34" charset="0"/>
                <a:sym typeface="Wingdings" panose="05000000000000000000" pitchFamily="2" charset="2"/>
              </a:rPr>
              <a:t>talk of Pierre Schnizer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marL="1619250" lvl="1" indent="-1619250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dirty="0" smtClean="0">
                <a:cs typeface="Arial" pitchFamily="34" charset="0"/>
              </a:rPr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cs typeface="Arial" pitchFamily="34" charset="0"/>
                <a:sym typeface="Wingdings"/>
              </a:rPr>
              <a:t> </a:t>
            </a:r>
            <a:r>
              <a:rPr lang="en-US" dirty="0" smtClean="0">
                <a:cs typeface="Arial" pitchFamily="34" charset="0"/>
              </a:rPr>
              <a:t>Root cause analyses is running together with supplier BNG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2" name="Bild 1" descr="20130529_1029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73" y="1916832"/>
            <a:ext cx="25137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4-05-13 um 18.15.45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53" y="3626663"/>
            <a:ext cx="5556738" cy="2509507"/>
          </a:xfrm>
          <a:prstGeom prst="rect">
            <a:avLst/>
          </a:prstGeom>
        </p:spPr>
      </p:pic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215412" y="1200150"/>
            <a:ext cx="8412773" cy="46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sz="2000" dirty="0" smtClean="0">
                <a:latin typeface="+mj-lt"/>
                <a:sym typeface="Wingdings"/>
              </a:rPr>
              <a:t>The </a:t>
            </a:r>
            <a:r>
              <a:rPr lang="en-US" sz="2000" b="1" dirty="0" smtClean="0">
                <a:latin typeface="+mj-lt"/>
              </a:rPr>
              <a:t>Process Control Plan</a:t>
            </a:r>
            <a:r>
              <a:rPr lang="en-US" sz="2000" dirty="0" smtClean="0">
                <a:latin typeface="+mj-lt"/>
                <a:sym typeface="Wingdings"/>
              </a:rPr>
              <a:t> of </a:t>
            </a:r>
            <a:r>
              <a:rPr lang="en-US" sz="2000" dirty="0" err="1" smtClean="0">
                <a:latin typeface="+mj-lt"/>
                <a:sym typeface="Wingdings"/>
              </a:rPr>
              <a:t>Efremov</a:t>
            </a:r>
            <a:r>
              <a:rPr lang="en-US" sz="2000" dirty="0" smtClean="0">
                <a:latin typeface="+mj-lt"/>
                <a:sym typeface="Wingdings"/>
              </a:rPr>
              <a:t> is showing following information</a:t>
            </a:r>
            <a:r>
              <a:rPr lang="en-US" sz="1800" dirty="0" smtClean="0">
                <a:latin typeface="+mj-lt"/>
                <a:sym typeface="Wingdings"/>
              </a:rPr>
              <a:t>: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General data of test specimen and administrative information (PSP number, part-description, responsible member, release data,  etc.)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Description of production step and test step (quality gates)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Number of production- and test steps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Location of production and testing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Requirement and reference (per number)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Test equipment and test instruction</a:t>
            </a:r>
          </a:p>
          <a:p>
            <a:pPr marL="444500" lvl="2" indent="-269875" defTabSz="723900">
              <a:spcAft>
                <a:spcPts val="1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sym typeface="Wingdings"/>
              </a:rPr>
              <a:t>Test record and escalation process (in case of non-conforming parts)</a:t>
            </a:r>
          </a:p>
          <a:p>
            <a:pPr marL="365125" lvl="2" indent="-365125" defTabSz="723900">
              <a:spcAft>
                <a:spcPts val="1200"/>
              </a:spcAft>
              <a:buClr>
                <a:srgbClr val="FF0000"/>
              </a:buClr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ym typeface="Wingdings"/>
              </a:rPr>
              <a:t> 	We released the Q- Plan of </a:t>
            </a:r>
            <a:r>
              <a:rPr lang="en-US" sz="1800" dirty="0" err="1" smtClean="0">
                <a:sym typeface="Wingdings"/>
              </a:rPr>
              <a:t>Efremov</a:t>
            </a:r>
            <a:r>
              <a:rPr lang="en-US" sz="1800" dirty="0" smtClean="0">
                <a:sym typeface="Wingdings"/>
              </a:rPr>
              <a:t>, all required production steps and quality gates are defined.</a:t>
            </a:r>
          </a:p>
          <a:p>
            <a:pPr marL="444500" lvl="2" indent="0" defTabSz="723900">
              <a:spcAft>
                <a:spcPts val="1200"/>
              </a:spcAft>
              <a:buClr>
                <a:srgbClr val="FF0000"/>
              </a:buClr>
            </a:pPr>
            <a:endParaRPr lang="en-US" sz="1800" dirty="0">
              <a:latin typeface="+mj-lt"/>
              <a:sym typeface="Wingding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HEBT NC Dipoles – Q-Plan </a:t>
            </a:r>
            <a:r>
              <a:rPr lang="en-US" dirty="0"/>
              <a:t>from NIIEFA/ </a:t>
            </a:r>
            <a:r>
              <a:rPr lang="en-US" dirty="0" smtClean="0"/>
              <a:t>Russia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7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140218" y="1175721"/>
            <a:ext cx="8392257" cy="48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890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533400" indent="-26670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>
              <a:spcAft>
                <a:spcPts val="1275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1800" dirty="0" smtClean="0">
                <a:cs typeface="Arial" pitchFamily="34" charset="0"/>
              </a:rPr>
              <a:t>It</a:t>
            </a:r>
            <a:r>
              <a:rPr lang="en-US" altLang="de-DE" sz="1800" dirty="0" smtClean="0">
                <a:cs typeface="Arial" pitchFamily="34" charset="0"/>
              </a:rPr>
              <a:t>’</a:t>
            </a:r>
            <a:r>
              <a:rPr lang="en-US" altLang="en-US" sz="1800" dirty="0" smtClean="0">
                <a:cs typeface="Arial" pitchFamily="34" charset="0"/>
              </a:rPr>
              <a:t>s </a:t>
            </a:r>
            <a:r>
              <a:rPr lang="en-US" altLang="en-US" sz="1800" dirty="0">
                <a:cs typeface="Arial" pitchFamily="34" charset="0"/>
              </a:rPr>
              <a:t>planed, to establish a central Quality Assurance office in </a:t>
            </a:r>
            <a:r>
              <a:rPr lang="en-US" altLang="en-US" sz="1800" dirty="0" smtClean="0">
                <a:cs typeface="Arial" pitchFamily="34" charset="0"/>
              </a:rPr>
              <a:t>Moscow</a:t>
            </a:r>
            <a:br>
              <a:rPr lang="en-US" altLang="en-US" sz="1800" dirty="0" smtClean="0">
                <a:cs typeface="Arial" pitchFamily="34" charset="0"/>
              </a:rPr>
            </a:br>
            <a:r>
              <a:rPr lang="en-US" altLang="en-US" sz="1800" dirty="0" smtClean="0">
                <a:cs typeface="Arial" pitchFamily="34" charset="0"/>
              </a:rPr>
              <a:t> (within </a:t>
            </a:r>
            <a:r>
              <a:rPr lang="en-US" altLang="en-US" sz="1800" b="1" dirty="0" smtClean="0">
                <a:cs typeface="Arial" pitchFamily="34" charset="0"/>
              </a:rPr>
              <a:t>F</a:t>
            </a:r>
            <a:r>
              <a:rPr lang="en-US" altLang="en-US" sz="1800" dirty="0" smtClean="0">
                <a:cs typeface="Arial" pitchFamily="34" charset="0"/>
              </a:rPr>
              <a:t>AIR </a:t>
            </a:r>
            <a:r>
              <a:rPr lang="en-US" altLang="en-US" sz="1800" dirty="0">
                <a:cs typeface="Arial" pitchFamily="34" charset="0"/>
              </a:rPr>
              <a:t>- </a:t>
            </a:r>
            <a:r>
              <a:rPr lang="en-US" altLang="en-US" sz="1800" b="1" dirty="0">
                <a:cs typeface="Arial" pitchFamily="34" charset="0"/>
              </a:rPr>
              <a:t>R</a:t>
            </a:r>
            <a:r>
              <a:rPr lang="en-US" altLang="en-US" sz="1800" dirty="0">
                <a:cs typeface="Arial" pitchFamily="34" charset="0"/>
              </a:rPr>
              <a:t>ussia </a:t>
            </a:r>
            <a:r>
              <a:rPr lang="en-US" altLang="en-US" sz="1800" b="1" dirty="0">
                <a:cs typeface="Arial" pitchFamily="34" charset="0"/>
              </a:rPr>
              <a:t>R</a:t>
            </a:r>
            <a:r>
              <a:rPr lang="en-US" altLang="en-US" sz="1800" dirty="0">
                <a:cs typeface="Arial" pitchFamily="34" charset="0"/>
              </a:rPr>
              <a:t>esearch </a:t>
            </a:r>
            <a:r>
              <a:rPr lang="en-US" altLang="en-US" sz="1800" b="1" dirty="0">
                <a:cs typeface="Arial" pitchFamily="34" charset="0"/>
              </a:rPr>
              <a:t>C</a:t>
            </a:r>
            <a:r>
              <a:rPr lang="en-US" altLang="en-US" sz="1800" dirty="0">
                <a:cs typeface="Arial" pitchFamily="34" charset="0"/>
              </a:rPr>
              <a:t>enter</a:t>
            </a:r>
            <a:r>
              <a:rPr lang="en-US" altLang="en-US" sz="1800" dirty="0" smtClean="0">
                <a:cs typeface="Arial" pitchFamily="34" charset="0"/>
              </a:rPr>
              <a:t>)</a:t>
            </a:r>
          </a:p>
          <a:p>
            <a:pPr lvl="2">
              <a:spcAft>
                <a:spcPts val="1275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1800" dirty="0" smtClean="0">
                <a:cs typeface="Arial" pitchFamily="34" charset="0"/>
              </a:rPr>
              <a:t>It is provided, to place 3 Russian speaking GSI QA-staff members in Moscow</a:t>
            </a:r>
            <a:br>
              <a:rPr lang="en-US" altLang="en-US" sz="1800" dirty="0" smtClean="0">
                <a:cs typeface="Arial" pitchFamily="34" charset="0"/>
              </a:rPr>
            </a:br>
            <a:r>
              <a:rPr lang="en-US" altLang="en-US" sz="1800" dirty="0" smtClean="0">
                <a:cs typeface="Arial" pitchFamily="34" charset="0"/>
              </a:rPr>
              <a:t>These employees will be responsible for all Russian suppliers or institutes, which will deliver components of accelerators to the FAIR project</a:t>
            </a:r>
          </a:p>
          <a:p>
            <a:pPr lvl="2">
              <a:spcAft>
                <a:spcPts val="1275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1800" dirty="0" smtClean="0">
                <a:cs typeface="Arial" pitchFamily="34" charset="0"/>
              </a:rPr>
              <a:t>1 employee will be the team leader </a:t>
            </a:r>
            <a:r>
              <a:rPr lang="en-US" altLang="en-US" sz="1800" dirty="0" smtClean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800" dirty="0" smtClean="0">
                <a:cs typeface="Arial" pitchFamily="34" charset="0"/>
              </a:rPr>
              <a:t> he/she will report directly to the</a:t>
            </a:r>
            <a:br>
              <a:rPr lang="en-US" altLang="en-US" sz="1800" dirty="0" smtClean="0">
                <a:cs typeface="Arial" pitchFamily="34" charset="0"/>
              </a:rPr>
            </a:br>
            <a:r>
              <a:rPr lang="en-US" altLang="en-US" sz="1800" dirty="0" smtClean="0">
                <a:cs typeface="Arial" pitchFamily="34" charset="0"/>
              </a:rPr>
              <a:t> Head of Quality Assurance at GSI/ Darmstadt </a:t>
            </a:r>
          </a:p>
          <a:p>
            <a:pPr lvl="2">
              <a:spcAft>
                <a:spcPts val="1275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1800" dirty="0">
                <a:cs typeface="Arial" pitchFamily="34" charset="0"/>
              </a:rPr>
              <a:t>QA methods like Q-Planning, control plans, acceptance, approval- and release processes will be equal  to all other FAIR and GSI suppliers, defined standards are </a:t>
            </a:r>
            <a:r>
              <a:rPr lang="en-US" altLang="en-US" sz="1800" dirty="0" smtClean="0">
                <a:cs typeface="Arial" pitchFamily="34" charset="0"/>
              </a:rPr>
              <a:t>used</a:t>
            </a:r>
            <a:endParaRPr lang="en-US" altLang="en-US" sz="1800" dirty="0">
              <a:cs typeface="Arial" pitchFamily="34" charset="0"/>
            </a:endParaRPr>
          </a:p>
          <a:p>
            <a:pPr lvl="2">
              <a:spcAft>
                <a:spcPts val="1275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1800" dirty="0">
                <a:cs typeface="Arial" pitchFamily="34" charset="0"/>
              </a:rPr>
              <a:t>The existing IT infrastructure will continue to be used, central measurement and other data will be stored in the DMS- or SAP- system of GSI.</a:t>
            </a:r>
          </a:p>
          <a:p>
            <a:pPr lvl="2">
              <a:spcAft>
                <a:spcPts val="675"/>
              </a:spcAft>
              <a:buClr>
                <a:srgbClr val="FF0000"/>
              </a:buClr>
              <a:defRPr/>
            </a:pPr>
            <a:endParaRPr lang="en-US" altLang="en-US" sz="1800" dirty="0" smtClean="0"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361574"/>
            <a:ext cx="8964612" cy="576263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Russian Quality Assurance </a:t>
            </a:r>
            <a:r>
              <a:rPr lang="en-US" dirty="0" smtClean="0">
                <a:cs typeface="Arial" charset="0"/>
              </a:rPr>
              <a:t>Center</a:t>
            </a:r>
            <a:br>
              <a:rPr lang="en-US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(Resident QA engineers </a:t>
            </a:r>
            <a:r>
              <a:rPr lang="en-US" sz="2400" b="0" dirty="0">
                <a:cs typeface="Arial" charset="0"/>
              </a:rPr>
              <a:t>in Russia)</a:t>
            </a:r>
            <a:r>
              <a:rPr lang="en-US" b="0" dirty="0">
                <a:ea typeface="ＭＳ Ｐゴシック" pitchFamily="34" charset="-128"/>
              </a:rPr>
              <a:t/>
            </a:r>
            <a:br>
              <a:rPr lang="en-US" b="0" dirty="0">
                <a:ea typeface="ＭＳ Ｐゴシック" pitchFamily="34" charset="-128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08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 Outlook – key points for the next 6 months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20456" y="1289944"/>
            <a:ext cx="8712968" cy="479438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 sz="20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2100" dirty="0" smtClean="0">
                <a:ea typeface="+mn-ea"/>
              </a:rPr>
              <a:t> Recruitment of personnel, external support 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Optimization of </a:t>
            </a:r>
            <a:r>
              <a:rPr lang="en-US" sz="2100" dirty="0">
                <a:ea typeface="+mn-ea"/>
              </a:rPr>
              <a:t>MS-Project </a:t>
            </a:r>
            <a:r>
              <a:rPr lang="en-US" sz="2100" dirty="0" smtClean="0">
                <a:ea typeface="+mn-ea"/>
              </a:rPr>
              <a:t>plans </a:t>
            </a:r>
            <a:r>
              <a:rPr lang="en-US" sz="2100" dirty="0" smtClean="0">
                <a:ea typeface="+mn-ea"/>
                <a:sym typeface="Wingdings" panose="05000000000000000000" pitchFamily="2" charset="2"/>
              </a:rPr>
              <a:t> Tracking of milestones and</a:t>
            </a:r>
            <a:br>
              <a:rPr lang="en-US" sz="2100" dirty="0" smtClean="0">
                <a:ea typeface="+mn-ea"/>
                <a:sym typeface="Wingdings" panose="05000000000000000000" pitchFamily="2" charset="2"/>
              </a:rPr>
            </a:br>
            <a:r>
              <a:rPr lang="en-US" sz="2100" dirty="0" smtClean="0">
                <a:ea typeface="+mn-ea"/>
                <a:sym typeface="Wingdings" panose="05000000000000000000" pitchFamily="2" charset="2"/>
              </a:rPr>
              <a:t> budget  project steering via </a:t>
            </a:r>
            <a:r>
              <a:rPr lang="en-US" sz="2100" dirty="0" smtClean="0">
                <a:ea typeface="+mn-ea"/>
              </a:rPr>
              <a:t>release processes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Matching of the FAIR ACC master schedule with civil </a:t>
            </a:r>
            <a:br>
              <a:rPr lang="en-US" sz="2100" dirty="0" smtClean="0">
                <a:ea typeface="+mn-ea"/>
              </a:rPr>
            </a:br>
            <a:r>
              <a:rPr lang="en-US" sz="2100" dirty="0" smtClean="0">
                <a:ea typeface="+mn-ea"/>
              </a:rPr>
              <a:t> construction planning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Follow up of the specification process and procurement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Implementation of Component </a:t>
            </a:r>
            <a:r>
              <a:rPr lang="en-US" sz="2100" dirty="0">
                <a:ea typeface="+mn-ea"/>
              </a:rPr>
              <a:t>D</a:t>
            </a:r>
            <a:r>
              <a:rPr lang="en-US" sz="2100" dirty="0" smtClean="0">
                <a:ea typeface="+mn-ea"/>
              </a:rPr>
              <a:t>ata Base and change management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Cost and technical reviews (cryogenics for instance)</a:t>
            </a:r>
          </a:p>
          <a:p>
            <a:pPr>
              <a:defRPr/>
            </a:pPr>
            <a:r>
              <a:rPr lang="en-US" sz="2100" dirty="0">
                <a:ea typeface="+mn-ea"/>
              </a:rPr>
              <a:t> </a:t>
            </a:r>
            <a:r>
              <a:rPr lang="en-US" sz="2100" dirty="0" smtClean="0">
                <a:ea typeface="+mn-ea"/>
              </a:rPr>
              <a:t>QA office in Moscow</a:t>
            </a:r>
          </a:p>
          <a:p>
            <a:pPr>
              <a:defRPr/>
            </a:pPr>
            <a:r>
              <a:rPr lang="en-US" sz="2100" dirty="0" smtClean="0">
                <a:ea typeface="+mn-ea"/>
              </a:rPr>
              <a:t> Series production start of SIS100 dipoles</a:t>
            </a:r>
          </a:p>
          <a:p>
            <a:pPr>
              <a:defRPr/>
            </a:pPr>
            <a:r>
              <a:rPr lang="en-US" sz="2100" dirty="0">
                <a:ea typeface="+mn-ea"/>
              </a:rPr>
              <a:t> </a:t>
            </a:r>
            <a:r>
              <a:rPr lang="en-US" sz="2100" dirty="0" smtClean="0">
                <a:ea typeface="+mn-ea"/>
              </a:rPr>
              <a:t>SIS100 QDMs (FDR of BNG design for the other QDM families)</a:t>
            </a:r>
            <a:endParaRPr lang="en-US" sz="2100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SIS100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69082" y="1253853"/>
            <a:ext cx="8605837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Preparing Test station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Cryogenic infrastructure procurement ongoing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Power converters (2 pcs, 20 kA, 22/66 V) ordered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HTS current leads: based on already tested ones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Quench detection system ordered (1. test setup delivered)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Preparing measurements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measurement systems described, procurements to be launched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HV tests ← contribution Gdansk TU </a:t>
            </a:r>
            <a:endParaRPr lang="en-GB" dirty="0">
              <a:solidFill>
                <a:schemeClr val="tx1"/>
              </a:solidFill>
            </a:endParaRP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Software stack build up started (control system, software)</a:t>
            </a:r>
          </a:p>
          <a:p>
            <a:pPr marL="676275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colleagues from other groups → participating at current measurements → training</a:t>
            </a:r>
          </a:p>
          <a:p>
            <a:pPr marL="676275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61936" y="3140968"/>
            <a:ext cx="7200799" cy="578043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2000" sy="102000" algn="tl" rotWithShape="0">
              <a:srgbClr val="808080">
                <a:alpha val="39998"/>
              </a:srgbClr>
            </a:outerShdw>
          </a:effectLst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25000"/>
              </a:lnSpc>
              <a:spcBef>
                <a:spcPct val="10000"/>
              </a:spcBef>
              <a:defRPr/>
            </a:pPr>
            <a:r>
              <a:rPr lang="en-US" sz="2800" dirty="0" smtClean="0">
                <a:ea typeface="+mn-ea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4024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471487" y="2621171"/>
            <a:ext cx="8117048" cy="3631779"/>
            <a:chOff x="471487" y="2874987"/>
            <a:chExt cx="8117048" cy="3631779"/>
          </a:xfrm>
        </p:grpSpPr>
        <p:pic>
          <p:nvPicPr>
            <p:cNvPr id="6" name="Grafik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"/>
            <a:stretch/>
          </p:blipFill>
          <p:spPr bwMode="auto">
            <a:xfrm>
              <a:off x="620713" y="2874987"/>
              <a:ext cx="7967822" cy="363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877175" y="3284562"/>
              <a:ext cx="704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 dirty="0">
                  <a:solidFill>
                    <a:schemeClr val="bg1"/>
                  </a:solidFill>
                </a:rPr>
                <a:t>SIS18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915150" y="6132537"/>
              <a:ext cx="1200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 dirty="0">
                  <a:solidFill>
                    <a:schemeClr val="bg1"/>
                  </a:solidFill>
                </a:rPr>
                <a:t>SIS100/300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71650" y="6142062"/>
              <a:ext cx="1200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 dirty="0">
                  <a:solidFill>
                    <a:schemeClr val="bg1"/>
                  </a:solidFill>
                </a:rPr>
                <a:t>SIS100/300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1487" y="4409889"/>
              <a:ext cx="800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 dirty="0">
                  <a:solidFill>
                    <a:schemeClr val="bg1"/>
                  </a:solidFill>
                </a:rPr>
                <a:t>CBM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557212" y="3483024"/>
              <a:ext cx="704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 dirty="0" smtClean="0">
                  <a:solidFill>
                    <a:schemeClr val="bg1"/>
                  </a:solidFill>
                </a:rPr>
                <a:t>SFRS</a:t>
              </a:r>
              <a:endParaRPr lang="de-DE" alt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81025" y="2874987"/>
              <a:ext cx="1247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400" dirty="0" err="1" smtClean="0">
                  <a:solidFill>
                    <a:schemeClr val="bg1"/>
                  </a:solidFill>
                </a:rPr>
                <a:t>pbar</a:t>
              </a:r>
              <a:r>
                <a:rPr lang="de-DE" altLang="de-DE" sz="1400" dirty="0" smtClean="0">
                  <a:solidFill>
                    <a:schemeClr val="bg1"/>
                  </a:solidFill>
                </a:rPr>
                <a:t>, APPA</a:t>
              </a:r>
              <a:endParaRPr lang="de-DE" alt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242308" y="1138263"/>
            <a:ext cx="2271440" cy="1396156"/>
            <a:chOff x="5165068" y="44624"/>
            <a:chExt cx="2271440" cy="1396156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068" y="44624"/>
              <a:ext cx="2271440" cy="139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" name="Oval 7"/>
            <p:cNvSpPr>
              <a:spLocks noChangeAspect="1" noChangeArrowheads="1"/>
            </p:cNvSpPr>
            <p:nvPr/>
          </p:nvSpPr>
          <p:spPr bwMode="auto">
            <a:xfrm>
              <a:off x="6025206" y="332656"/>
              <a:ext cx="313682" cy="3136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" y="1192451"/>
            <a:ext cx="17986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594977" y="1051511"/>
            <a:ext cx="3943349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dirty="0" smtClean="0"/>
              <a:t>Central Transfer Building H0705A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branching and crossing point for 8 beam lines (full version)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several beam lines inclined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components of many other beam lines are transported through this building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design HEBT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www.thyssenkrupp-stainless-usa.com/tk_gallery/cache/construction-photos/finished-coil-20100918_55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452" y="1674890"/>
            <a:ext cx="3417201" cy="261690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9464" name="Прямоугольник 23"/>
          <p:cNvSpPr>
            <a:spLocks noChangeArrowheads="1"/>
          </p:cNvSpPr>
          <p:nvPr/>
        </p:nvSpPr>
        <p:spPr bwMode="auto">
          <a:xfrm>
            <a:off x="390525" y="1300163"/>
            <a:ext cx="1589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yoke steel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Прямоугольник 24"/>
          <p:cNvSpPr>
            <a:spLocks noChangeArrowheads="1"/>
          </p:cNvSpPr>
          <p:nvPr/>
        </p:nvSpPr>
        <p:spPr bwMode="auto">
          <a:xfrm>
            <a:off x="390525" y="4831341"/>
            <a:ext cx="2686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Forecast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material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delivery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date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September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2014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of materials for HEBT magnets</a:t>
            </a:r>
            <a:endParaRPr lang="en-US" dirty="0"/>
          </a:p>
        </p:txBody>
      </p:sp>
      <p:pic>
        <p:nvPicPr>
          <p:cNvPr id="11" name="Picture 2" descr="Hollow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34" y="1295474"/>
            <a:ext cx="442915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угольник 23"/>
          <p:cNvSpPr>
            <a:spLocks noChangeArrowheads="1"/>
          </p:cNvSpPr>
          <p:nvPr/>
        </p:nvSpPr>
        <p:spPr bwMode="auto">
          <a:xfrm>
            <a:off x="5112060" y="1095419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Copper conductors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194" y="3321263"/>
            <a:ext cx="3139282" cy="304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6695728" y="4437112"/>
            <a:ext cx="2340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Tooling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compression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impregnation of coils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216460" y="1143061"/>
            <a:ext cx="2895600" cy="3571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dirty="0" smtClean="0"/>
              <a:t>F. Hagenbuck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5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7576" y="260350"/>
            <a:ext cx="9074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Progress: Scintillating Screen Complete System</a:t>
            </a:r>
            <a:endParaRPr lang="en-US" sz="2400" b="1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7576" y="1094986"/>
            <a:ext cx="41063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A </a:t>
            </a:r>
            <a:r>
              <a:rPr lang="en-US" sz="1600" dirty="0"/>
              <a:t>new, fully FAIR-conformal system for standard </a:t>
            </a:r>
            <a:r>
              <a:rPr lang="en-US" sz="1600" dirty="0" smtClean="0"/>
              <a:t>scintillating </a:t>
            </a:r>
            <a:r>
              <a:rPr lang="en-US" sz="1600" dirty="0"/>
              <a:t>screen based beam </a:t>
            </a:r>
            <a:r>
              <a:rPr lang="en-US" sz="1600" dirty="0" smtClean="0"/>
              <a:t>diagnostics </a:t>
            </a:r>
            <a:r>
              <a:rPr lang="de-DE" sz="1600" dirty="0" err="1" smtClean="0"/>
              <a:t>including</a:t>
            </a:r>
            <a:r>
              <a:rPr lang="de-DE" sz="1600" dirty="0" smtClean="0"/>
              <a:t> </a:t>
            </a:r>
            <a:r>
              <a:rPr lang="de-DE" sz="1600" dirty="0"/>
              <a:t>digital </a:t>
            </a:r>
            <a:r>
              <a:rPr lang="de-DE" sz="1600" dirty="0" err="1"/>
              <a:t>image</a:t>
            </a:r>
            <a:r>
              <a:rPr lang="de-DE" sz="1600" dirty="0"/>
              <a:t> </a:t>
            </a:r>
            <a:r>
              <a:rPr lang="de-DE" sz="1600" dirty="0" err="1"/>
              <a:t>acquisition</a:t>
            </a:r>
            <a:r>
              <a:rPr lang="de-DE" sz="1600" dirty="0"/>
              <a:t>, remote </a:t>
            </a:r>
            <a:r>
              <a:rPr lang="de-DE" sz="1600" dirty="0" err="1"/>
              <a:t>controllable</a:t>
            </a:r>
            <a:r>
              <a:rPr lang="de-DE" sz="1600" dirty="0"/>
              <a:t> </a:t>
            </a:r>
            <a:r>
              <a:rPr lang="de-DE" sz="1600" dirty="0" err="1" smtClean="0"/>
              <a:t>op</a:t>
            </a:r>
            <a:r>
              <a:rPr lang="en-US" sz="1600" dirty="0" err="1" smtClean="0"/>
              <a:t>tical</a:t>
            </a:r>
            <a:r>
              <a:rPr lang="en-US" sz="1600" dirty="0" smtClean="0"/>
              <a:t> </a:t>
            </a:r>
            <a:r>
              <a:rPr lang="en-US" sz="1600" dirty="0"/>
              <a:t>system and mechanical </a:t>
            </a:r>
            <a:r>
              <a:rPr lang="en-US" sz="1600" dirty="0" smtClean="0"/>
              <a:t>design</a:t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commissioned </a:t>
            </a:r>
            <a:r>
              <a:rPr lang="en-US" sz="1600" dirty="0"/>
              <a:t>with beam </a:t>
            </a:r>
            <a:endParaRPr lang="en-US" sz="1600" dirty="0" smtClean="0"/>
          </a:p>
          <a:p>
            <a:r>
              <a:rPr lang="en-US" sz="1600" dirty="0"/>
              <a:t>CUPID (Control Unit for Profile and Image Data) </a:t>
            </a:r>
            <a:r>
              <a:rPr lang="en-US" sz="1600" dirty="0" smtClean="0"/>
              <a:t>is based </a:t>
            </a:r>
            <a:r>
              <a:rPr lang="en-US" sz="1600" dirty="0"/>
              <a:t>on the Front-End Software Architecture (FESA</a:t>
            </a:r>
            <a:r>
              <a:rPr lang="en-US" sz="1600" dirty="0" smtClean="0"/>
              <a:t>) to </a:t>
            </a:r>
            <a:r>
              <a:rPr lang="en-US" sz="1600" dirty="0"/>
              <a:t>control beam diagnostic devices.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17" y="4101376"/>
            <a:ext cx="4432338" cy="24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3133" r="800" b="1154"/>
          <a:stretch/>
        </p:blipFill>
        <p:spPr bwMode="auto">
          <a:xfrm>
            <a:off x="4680730" y="725302"/>
            <a:ext cx="4254917" cy="33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760"/>
            <a:ext cx="2880320" cy="24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 txBox="1">
            <a:spLocks/>
          </p:cNvSpPr>
          <p:nvPr/>
        </p:nvSpPr>
        <p:spPr>
          <a:xfrm>
            <a:off x="2159732" y="3465603"/>
            <a:ext cx="2520280" cy="3571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dirty="0" smtClean="0"/>
              <a:t>LOBI – M. Schwickert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1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Building Milestones – Explanation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8697" cy="5040560"/>
          </a:xfrm>
        </p:spPr>
        <p:txBody>
          <a:bodyPr/>
          <a:lstStyle/>
          <a:p>
            <a:r>
              <a:rPr lang="en-US" sz="2000" dirty="0" smtClean="0"/>
              <a:t>MB10 – Building ready for installation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roads to buildings accessible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technical infrastructure building available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cable trace and cables with large diameters and bending radius installed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on site power distribution active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false floor, coverage, rails installed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floors prepared, cranes, lifts &amp; bring-in ducts usable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basic communication exists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in case of tunnels: Network measurements for alignment done</a:t>
            </a:r>
          </a:p>
          <a:p>
            <a:pPr marL="360000" lvl="1">
              <a:spcBef>
                <a:spcPts val="0"/>
              </a:spcBef>
            </a:pPr>
            <a:endParaRPr lang="en-US" sz="1800" dirty="0"/>
          </a:p>
          <a:p>
            <a:pPr marL="3175" lvl="1">
              <a:spcBef>
                <a:spcPts val="0"/>
              </a:spcBef>
            </a:pPr>
            <a:r>
              <a:rPr lang="en-US" dirty="0">
                <a:cs typeface="ＭＳ Ｐゴシック" charset="0"/>
              </a:rPr>
              <a:t>MB11 – Building ready for accelerator commissioning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20kV </a:t>
            </a:r>
            <a:r>
              <a:rPr lang="en-US" sz="1800" dirty="0"/>
              <a:t>low voltage distribution boards active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Ethernet, </a:t>
            </a:r>
            <a:r>
              <a:rPr lang="en-US" sz="1800" dirty="0" err="1"/>
              <a:t>ProfiNet</a:t>
            </a:r>
            <a:r>
              <a:rPr lang="en-US" sz="1800" dirty="0"/>
              <a:t>, timing network and IP </a:t>
            </a:r>
            <a:r>
              <a:rPr lang="en-US" sz="1800" dirty="0" smtClean="0"/>
              <a:t>telephones </a:t>
            </a:r>
            <a:r>
              <a:rPr lang="en-US" sz="1800" dirty="0"/>
              <a:t>fully available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/>
              <a:t>technical infrastructure works </a:t>
            </a:r>
            <a:r>
              <a:rPr lang="en-US" sz="1800" dirty="0" smtClean="0"/>
              <a:t>completely</a:t>
            </a:r>
            <a:endParaRPr lang="en-US" sz="1800" dirty="0"/>
          </a:p>
          <a:p>
            <a:pPr marL="360000" lvl="1">
              <a:spcBef>
                <a:spcPts val="0"/>
              </a:spcBef>
            </a:pPr>
            <a:r>
              <a:rPr lang="en-US" sz="1800" dirty="0"/>
              <a:t>uninterruptable power supply available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/>
              <a:t>all cables of MSV0-3 installed, labeled and surveyed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/>
              <a:t>doors, fire protection separations, banisters installed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/>
              <a:t>cryogenics supply available if needed</a:t>
            </a:r>
          </a:p>
          <a:p>
            <a:pPr marL="360000"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796136" y="1268760"/>
            <a:ext cx="2895600" cy="35715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 smtClean="0"/>
              <a:t>PCPP - W. Bayer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5280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3"/>
          <p:cNvSpPr txBox="1">
            <a:spLocks noChangeArrowheads="1"/>
          </p:cNvSpPr>
          <p:nvPr/>
        </p:nvSpPr>
        <p:spPr bwMode="auto">
          <a:xfrm>
            <a:off x="216000" y="1238400"/>
            <a:ext cx="6228208" cy="521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163" tIns="51581" rIns="103163" bIns="51581"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5600" indent="-2667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22300" indent="-1778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8900" lvl="1" indent="0" algn="just">
              <a:spcAft>
                <a:spcPts val="675"/>
              </a:spcAft>
              <a:buClr>
                <a:srgbClr val="FF0000"/>
              </a:buClr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Results of measuring system analyses at HEBT vacuum chambers: </a:t>
            </a:r>
          </a:p>
          <a:p>
            <a:pPr marL="450850" lvl="2" indent="-266400" algn="just">
              <a:buClr>
                <a:srgbClr val="FF0000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Our measurements showed that measuring equipment used by partners for checking permeability of vacuum chamber walls is not capable of controlling the tolerance specified (µ</a:t>
            </a:r>
            <a:r>
              <a:rPr lang="en-US" sz="1800" baseline="-25000" dirty="0" err="1" smtClean="0">
                <a:solidFill>
                  <a:srgbClr val="000000"/>
                </a:solidFill>
                <a:cs typeface="Arial" charset="0"/>
              </a:rPr>
              <a:t>rel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≤ 1,010).</a:t>
            </a:r>
          </a:p>
          <a:p>
            <a:pPr marL="450850" lvl="2" indent="-266700" algn="just">
              <a:spcBef>
                <a:spcPts val="6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QA has tested a new measuring instrument at its manufacturer‘s site, has it proven capable, and has it recommended for purchase (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Institut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Dr. 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Foerster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Prüfgerätebau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cs typeface="Arial" charset="0"/>
              </a:rPr>
              <a:t>Magnetoscop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1.069).</a:t>
            </a:r>
          </a:p>
          <a:p>
            <a:pPr marL="0" lvl="1" indent="0">
              <a:spcBef>
                <a:spcPts val="1200"/>
              </a:spcBef>
              <a:buClr>
                <a:srgbClr val="FF0000"/>
              </a:buClr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Consequences and benefits for other parts of the project: </a:t>
            </a:r>
          </a:p>
          <a:p>
            <a:pPr marL="450850" lvl="2" indent="-266700" algn="just">
              <a:spcBef>
                <a:spcPts val="6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Specifications for SIS100 vacuum chambers will be modified accordingly (µ</a:t>
            </a:r>
            <a:r>
              <a:rPr lang="en-US" sz="1800" baseline="-25000" dirty="0" err="1" smtClean="0">
                <a:solidFill>
                  <a:srgbClr val="000000"/>
                </a:solidFill>
                <a:cs typeface="Arial" charset="0"/>
              </a:rPr>
              <a:t>rel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≤ 1,010)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  <a:sym typeface="Wingdings"/>
              </a:rPr>
              <a:t> standardization of specifications.</a:t>
            </a:r>
            <a:endParaRPr lang="en-US" sz="1800" dirty="0" smtClean="0">
              <a:solidFill>
                <a:srgbClr val="000000"/>
              </a:solidFill>
              <a:cs typeface="Arial" charset="0"/>
            </a:endParaRPr>
          </a:p>
          <a:p>
            <a:pPr marL="450850" lvl="2" indent="-266700" algn="just">
              <a:spcAft>
                <a:spcPts val="675"/>
              </a:spcAft>
              <a:buClr>
                <a:srgbClr val="FF0000"/>
              </a:buClr>
              <a:buFont typeface="Wingdings" charset="0"/>
              <a:buChar char="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Presentations and trainings for elementary measuring system analysis were held for GSI and in-kind partners.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39332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82880" y="22373"/>
            <a:ext cx="72624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Quality Assurance – HEBT Vacuum Chambers Tests </a:t>
            </a:r>
            <a:br>
              <a:rPr lang="en-US" sz="2200" dirty="0" smtClean="0">
                <a:ea typeface="ＭＳ Ｐゴシック" pitchFamily="34" charset="-128"/>
              </a:rPr>
            </a:b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ＭＳ Ｐゴシック" pitchFamily="34" charset="-128"/>
                <a:sym typeface="Wingdings"/>
              </a:rPr>
              <a:t> </a:t>
            </a:r>
            <a:r>
              <a:rPr lang="en-US" sz="2000" b="0" dirty="0" smtClean="0">
                <a:ea typeface="ＭＳ Ｐゴシック" pitchFamily="34" charset="-128"/>
                <a:sym typeface="Wingdings"/>
              </a:rPr>
              <a:t>Measuring System Analysis</a:t>
            </a:r>
            <a:endParaRPr lang="en-US" sz="2000" b="0" dirty="0">
              <a:ea typeface="ＭＳ Ｐゴシック" pitchFamily="34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975119"/>
            <a:ext cx="2384531" cy="19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1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Cryogenics</a:t>
            </a:r>
            <a:endParaRPr lang="de-DE" dirty="0"/>
          </a:p>
        </p:txBody>
      </p:sp>
      <p:pic>
        <p:nvPicPr>
          <p:cNvPr id="8" name="Inhaltsplatzhalt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8098" y="3483323"/>
            <a:ext cx="4211442" cy="23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45" y="3483322"/>
            <a:ext cx="4385005" cy="227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8"/>
          <p:cNvSpPr txBox="1"/>
          <p:nvPr/>
        </p:nvSpPr>
        <p:spPr>
          <a:xfrm>
            <a:off x="1075441" y="2897705"/>
            <a:ext cx="256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/>
            <a:r>
              <a:rPr lang="de-DE" dirty="0" smtClean="0"/>
              <a:t>SH5 </a:t>
            </a:r>
            <a:r>
              <a:rPr lang="de-DE" dirty="0" err="1" smtClean="0"/>
              <a:t>January</a:t>
            </a:r>
            <a:r>
              <a:rPr lang="de-DE" dirty="0" smtClean="0"/>
              <a:t> 2014</a:t>
            </a:r>
            <a:endParaRPr lang="de-DE" dirty="0"/>
          </a:p>
        </p:txBody>
      </p:sp>
      <p:sp>
        <p:nvSpPr>
          <p:cNvPr id="12" name="Textfeld 10"/>
          <p:cNvSpPr txBox="1"/>
          <p:nvPr/>
        </p:nvSpPr>
        <p:spPr>
          <a:xfrm>
            <a:off x="5796136" y="286882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/>
            <a:r>
              <a:rPr lang="de-DE" dirty="0" smtClean="0"/>
              <a:t>SH5 March 2014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0061" y="1376037"/>
            <a:ext cx="82089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dirty="0" smtClean="0"/>
              <a:t>Civil construction series test facility will be finished including all technical infrastructure in may 2014</a:t>
            </a:r>
          </a:p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dirty="0" err="1" smtClean="0"/>
              <a:t>Conceptional</a:t>
            </a:r>
            <a:r>
              <a:rPr lang="en-GB" altLang="de-DE" dirty="0" smtClean="0"/>
              <a:t> design studies on CRYO2 and CRYO1 running at LINDE and Air </a:t>
            </a:r>
            <a:r>
              <a:rPr lang="en-GB" altLang="de-DE" dirty="0" err="1" smtClean="0"/>
              <a:t>Liquide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8662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 infrastructure</a:t>
            </a:r>
            <a:endParaRPr lang="en-GB" dirty="0"/>
          </a:p>
        </p:txBody>
      </p:sp>
      <p:pic>
        <p:nvPicPr>
          <p:cNvPr id="47" name="Inhaltsplatzhalter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2" y="1212274"/>
            <a:ext cx="3443690" cy="19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95536" y="3221882"/>
            <a:ext cx="5194874" cy="82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1600" dirty="0" smtClean="0">
                <a:solidFill>
                  <a:schemeClr val="tx1"/>
                </a:solidFill>
              </a:rPr>
              <a:t>STF : cryogenic infrastructure  (LINDE) </a:t>
            </a:r>
            <a:r>
              <a:rPr lang="en-US" altLang="de-DE" sz="1600" dirty="0" smtClean="0">
                <a:solidFill>
                  <a:schemeClr val="tx1"/>
                </a:solidFill>
                <a:sym typeface="Wingdings" pitchFamily="2" charset="2"/>
              </a:rPr>
              <a:t> delivery May-June 2014, installation and commissioning (by LINDE) August 2014</a:t>
            </a:r>
            <a:endParaRPr lang="en-US" altLang="de-DE" sz="1600" b="0" dirty="0" smtClean="0">
              <a:solidFill>
                <a:schemeClr val="tx1"/>
              </a:solidFill>
            </a:endParaRPr>
          </a:p>
        </p:txBody>
      </p:sp>
      <p:pic>
        <p:nvPicPr>
          <p:cNvPr id="39" name="Picture 7" descr="AirLiquideHELIAL ArtistView29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6" y="1295602"/>
            <a:ext cx="3154350" cy="19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"/>
          <p:cNvSpPr txBox="1">
            <a:spLocks noChangeArrowheads="1"/>
          </p:cNvSpPr>
          <p:nvPr/>
        </p:nvSpPr>
        <p:spPr bwMode="auto">
          <a:xfrm>
            <a:off x="6876256" y="3487326"/>
            <a:ext cx="1964389" cy="1742995"/>
          </a:xfrm>
          <a:prstGeom prst="rect">
            <a:avLst/>
          </a:prstGeom>
          <a:extLst/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defTabSz="457200" eaLnBrk="1" latinLnBrk="0" hangingPunct="1"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dirty="0" err="1" smtClean="0"/>
              <a:t>HeSu</a:t>
            </a:r>
            <a:r>
              <a:rPr lang="en-US" altLang="de-DE" dirty="0" smtClean="0"/>
              <a:t> :</a:t>
            </a:r>
            <a:br>
              <a:rPr lang="en-US" altLang="de-DE" dirty="0" smtClean="0"/>
            </a:br>
            <a:r>
              <a:rPr lang="en-US" altLang="de-DE" dirty="0" smtClean="0"/>
              <a:t>cryogenic infrastructure delivery May 2014, installation (by </a:t>
            </a:r>
            <a:r>
              <a:rPr lang="en-US" altLang="de-DE" dirty="0" err="1" smtClean="0"/>
              <a:t>AirLiquide</a:t>
            </a:r>
            <a:r>
              <a:rPr lang="en-US" altLang="de-DE" dirty="0" smtClean="0"/>
              <a:t>) June 2014</a:t>
            </a:r>
            <a:endParaRPr lang="en-US" altLang="de-DE" dirty="0"/>
          </a:p>
        </p:txBody>
      </p:sp>
      <p:pic>
        <p:nvPicPr>
          <p:cNvPr id="1026" name="Picture 2" descr="D:\FAIR@GSI\CSCY\STF 2014\Bilder\CIMG2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30" y="4149172"/>
            <a:ext cx="2742081" cy="20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3" y="4167181"/>
            <a:ext cx="2725420" cy="20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/>
          </p:cNvSpPr>
          <p:nvPr/>
        </p:nvSpPr>
        <p:spPr bwMode="auto">
          <a:xfrm>
            <a:off x="233432" y="2866328"/>
            <a:ext cx="310407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15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cs typeface="Arial" charset="0"/>
                <a:sym typeface="Arial" charset="0"/>
              </a:rPr>
              <a:t>Example of a </a:t>
            </a:r>
            <a:r>
              <a:rPr lang="en-US" b="1" dirty="0" smtClean="0">
                <a:latin typeface="Calibri"/>
                <a:cs typeface="Arial" charset="0"/>
                <a:sym typeface="Arial" charset="0"/>
              </a:rPr>
              <a:t>Doublet</a:t>
            </a:r>
            <a:br>
              <a:rPr lang="en-US" b="1" dirty="0" smtClean="0">
                <a:latin typeface="Calibri"/>
                <a:cs typeface="Arial" charset="0"/>
                <a:sym typeface="Arial" charset="0"/>
              </a:rPr>
            </a:br>
            <a:r>
              <a:rPr lang="en-US" dirty="0" smtClean="0">
                <a:latin typeface="Calibri"/>
                <a:cs typeface="Arial" charset="0"/>
                <a:sym typeface="Arial" charset="0"/>
              </a:rPr>
              <a:t>(with </a:t>
            </a:r>
            <a:r>
              <a:rPr lang="en-US" dirty="0" err="1" smtClean="0">
                <a:latin typeface="Calibri"/>
                <a:cs typeface="Arial" charset="0"/>
                <a:sym typeface="Arial" charset="0"/>
              </a:rPr>
              <a:t>Cryo</a:t>
            </a:r>
            <a:r>
              <a:rPr lang="en-US" dirty="0" smtClean="0">
                <a:latin typeface="Calibri"/>
                <a:cs typeface="Arial" charset="0"/>
                <a:sym typeface="Arial" charset="0"/>
              </a:rPr>
              <a:t>-catcher </a:t>
            </a:r>
            <a:r>
              <a:rPr lang="en-US" dirty="0">
                <a:latin typeface="Calibri"/>
                <a:cs typeface="Arial" charset="0"/>
                <a:sym typeface="Arial" charset="0"/>
              </a:rPr>
              <a:t>module</a:t>
            </a:r>
            <a:r>
              <a:rPr lang="en-US" dirty="0" smtClean="0">
                <a:latin typeface="Calibri"/>
                <a:cs typeface="Arial" charset="0"/>
                <a:sym typeface="Arial" charset="0"/>
              </a:rPr>
              <a:t>):</a:t>
            </a:r>
            <a:endParaRPr lang="en-US" dirty="0">
              <a:latin typeface="Calibri"/>
              <a:cs typeface="Arial" charset="0"/>
              <a:sym typeface="Arial" charset="0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" y="3465383"/>
            <a:ext cx="4933828" cy="221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62" y="5641999"/>
            <a:ext cx="3303501" cy="72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7" y="5713248"/>
            <a:ext cx="2692431" cy="71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39" y="3406008"/>
            <a:ext cx="40102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4"/>
          <p:cNvSpPr>
            <a:spLocks/>
          </p:cNvSpPr>
          <p:nvPr/>
        </p:nvSpPr>
        <p:spPr bwMode="auto">
          <a:xfrm>
            <a:off x="323528" y="1412776"/>
            <a:ext cx="3706937" cy="5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15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cs typeface="Arial" charset="0"/>
                <a:sym typeface="Arial" charset="0"/>
              </a:rPr>
              <a:t>Example </a:t>
            </a:r>
            <a:r>
              <a:rPr lang="en-US" b="1" dirty="0">
                <a:latin typeface="Calibri"/>
                <a:cs typeface="Arial" charset="0"/>
                <a:sym typeface="Arial" charset="0"/>
              </a:rPr>
              <a:t>of a </a:t>
            </a:r>
            <a:r>
              <a:rPr lang="en-US" b="1" dirty="0" smtClean="0">
                <a:latin typeface="Calibri"/>
                <a:cs typeface="Arial" charset="0"/>
                <a:sym typeface="Arial" charset="0"/>
              </a:rPr>
              <a:t>Unit </a:t>
            </a:r>
            <a:br>
              <a:rPr lang="en-US" b="1" dirty="0" smtClean="0">
                <a:latin typeface="Calibri"/>
                <a:cs typeface="Arial" charset="0"/>
                <a:sym typeface="Arial" charset="0"/>
              </a:rPr>
            </a:br>
            <a:r>
              <a:rPr lang="en-US" dirty="0" smtClean="0">
                <a:latin typeface="Calibri"/>
                <a:cs typeface="Arial" charset="0"/>
                <a:sym typeface="Arial" charset="0"/>
              </a:rPr>
              <a:t>(with BPM, QP and </a:t>
            </a:r>
            <a:r>
              <a:rPr lang="en-US" dirty="0" err="1" smtClean="0">
                <a:latin typeface="Calibri"/>
                <a:cs typeface="Arial" charset="0"/>
                <a:sym typeface="Arial" charset="0"/>
              </a:rPr>
              <a:t>chrom</a:t>
            </a:r>
            <a:r>
              <a:rPr lang="en-US" dirty="0" smtClean="0">
                <a:latin typeface="Calibri"/>
                <a:cs typeface="Arial" charset="0"/>
                <a:sym typeface="Arial" charset="0"/>
              </a:rPr>
              <a:t>. SP):</a:t>
            </a:r>
            <a:endParaRPr lang="en-US" sz="1600" dirty="0">
              <a:latin typeface="Arial" charset="0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pic>
        <p:nvPicPr>
          <p:cNvPr id="4098" name="Picture 2" descr="R:\Publications\MAC\2013\MAC_10\MagnetTesting\figs\quadrupole_un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131615"/>
            <a:ext cx="5566328" cy="20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SIS100 quadrupole </a:t>
            </a:r>
            <a:r>
              <a:rPr lang="de-DE" dirty="0" err="1" smtClean="0"/>
              <a:t>modules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5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SIS100 </a:t>
            </a:r>
            <a:r>
              <a:rPr lang="de-DE" dirty="0" err="1" smtClean="0"/>
              <a:t>Quadrupoles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Units </a:t>
            </a:r>
            <a:r>
              <a:rPr lang="de-DE" dirty="0" err="1" smtClean="0"/>
              <a:t>Testing</a:t>
            </a:r>
            <a:r>
              <a:rPr lang="de-DE" dirty="0" smtClean="0"/>
              <a:t> @ JINR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301" y="1305520"/>
            <a:ext cx="5802012" cy="3234141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Common Test facility: NICA &amp; FAIR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share of:</a:t>
            </a:r>
          </a:p>
          <a:p>
            <a:pPr marL="534988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infrastructure (power converters,</a:t>
            </a:r>
            <a:br>
              <a:rPr lang="en-US" sz="2000" dirty="0" smtClean="0"/>
            </a:br>
            <a:r>
              <a:rPr lang="en-US" sz="2000" dirty="0" err="1" smtClean="0"/>
              <a:t>cryo</a:t>
            </a:r>
            <a:r>
              <a:rPr lang="en-US" sz="2000" dirty="0" smtClean="0"/>
              <a:t>-supply)</a:t>
            </a:r>
          </a:p>
          <a:p>
            <a:pPr marL="534988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benches</a:t>
            </a:r>
          </a:p>
          <a:p>
            <a:pPr marL="534988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measurement systems:</a:t>
            </a:r>
          </a:p>
          <a:p>
            <a:pPr marL="534988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magnetic field</a:t>
            </a:r>
          </a:p>
          <a:p>
            <a:pPr marL="534988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thermodynamic parameters</a:t>
            </a:r>
          </a:p>
          <a:p>
            <a:pPr marL="771525" lvl="2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771525" lvl="2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33375" lvl="1" indent="0">
              <a:buNone/>
            </a:pPr>
            <a:endParaRPr lang="en-US" sz="2000" dirty="0"/>
          </a:p>
        </p:txBody>
      </p:sp>
      <p:pic>
        <p:nvPicPr>
          <p:cNvPr id="6" name="Picture 2" descr="R:\adr\Publications\MAC\2012\MAC8\Contributions\HGK\Plakat_21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5" t="51389" r="13627"/>
          <a:stretch/>
        </p:blipFill>
        <p:spPr bwMode="auto">
          <a:xfrm>
            <a:off x="5400471" y="3369195"/>
            <a:ext cx="3697661" cy="273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:\adr\Publications\MAC\2012\MAC8\Contributions\HGK\Панорама_08_31_001-2_s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4474" y="1051978"/>
            <a:ext cx="3410149" cy="22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9410" y="5923537"/>
            <a:ext cx="18389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converter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7200671" y="3803947"/>
            <a:ext cx="18518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NICA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896415" y="5532139"/>
            <a:ext cx="2069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SIS100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64567" y="3587923"/>
            <a:ext cx="984734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6756934" y="3988613"/>
            <a:ext cx="4437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44687" y="4091979"/>
            <a:ext cx="14401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8543" y="4524027"/>
            <a:ext cx="72008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64567" y="4956075"/>
            <a:ext cx="288032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3"/>
          </p:cNvCxnSpPr>
          <p:nvPr/>
        </p:nvCxnSpPr>
        <p:spPr>
          <a:xfrm flipH="1">
            <a:off x="6966212" y="5532139"/>
            <a:ext cx="234459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56934" y="5316115"/>
            <a:ext cx="326507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26598" y="5465677"/>
            <a:ext cx="349863" cy="483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01529" y="5028083"/>
            <a:ext cx="267294" cy="921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R:\Publications\MAC\2013\MAC_10\MagnetTesting\figs\quadrupole_un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" y="4344385"/>
            <a:ext cx="5332966" cy="19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9512" y="453966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SIS100 </a:t>
            </a:r>
            <a:r>
              <a:rPr lang="de-DE" dirty="0" err="1" smtClean="0"/>
              <a:t>unit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11676" y="1083750"/>
            <a:ext cx="3419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 dirty="0" smtClean="0"/>
              <a:t> 75 </a:t>
            </a:r>
            <a:r>
              <a:rPr lang="de-DE" altLang="de-DE" sz="1400" dirty="0" err="1" smtClean="0"/>
              <a:t>dipole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magnets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(19 </a:t>
            </a:r>
            <a:r>
              <a:rPr lang="de-DE" altLang="de-DE" sz="1400" dirty="0" err="1" smtClean="0"/>
              <a:t>types</a:t>
            </a:r>
            <a:r>
              <a:rPr lang="de-DE" altLang="de-DE" sz="1400" dirty="0" smtClean="0"/>
              <a:t>) </a:t>
            </a:r>
            <a:r>
              <a:rPr lang="de-DE" altLang="de-DE" sz="1400" dirty="0"/>
              <a:t>in </a:t>
            </a:r>
            <a:r>
              <a:rPr lang="de-DE" altLang="de-DE" sz="1400" dirty="0" smtClean="0"/>
              <a:t>M0-3</a:t>
            </a:r>
            <a:endParaRPr lang="en-US" altLang="de-DE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6" y="1380513"/>
            <a:ext cx="3907447" cy="508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4745551" y="1285783"/>
            <a:ext cx="4057650" cy="2253211"/>
            <a:chOff x="4638676" y="1202158"/>
            <a:chExt cx="4057650" cy="2253211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638676" y="1202158"/>
              <a:ext cx="405765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400" dirty="0" smtClean="0"/>
                <a:t>189 </a:t>
              </a:r>
              <a:r>
                <a:rPr lang="de-DE" altLang="de-DE" sz="1400" dirty="0" err="1" smtClean="0"/>
                <a:t>quadrupole</a:t>
              </a:r>
              <a:r>
                <a:rPr lang="de-DE" altLang="de-DE" sz="1400" dirty="0" smtClean="0"/>
                <a:t>  </a:t>
              </a:r>
              <a:r>
                <a:rPr lang="de-DE" altLang="de-DE" sz="1400" dirty="0" err="1" smtClean="0"/>
                <a:t>magnets</a:t>
              </a:r>
              <a:r>
                <a:rPr lang="de-DE" altLang="de-DE" sz="1400" dirty="0" smtClean="0"/>
                <a:t> (</a:t>
              </a:r>
              <a:r>
                <a:rPr lang="de-DE" altLang="de-DE" sz="1400" dirty="0"/>
                <a:t>7</a:t>
              </a:r>
              <a:r>
                <a:rPr lang="de-DE" altLang="de-DE" sz="1400" dirty="0" smtClean="0"/>
                <a:t>types) </a:t>
              </a:r>
              <a:r>
                <a:rPr lang="de-DE" altLang="de-DE" sz="1400" dirty="0"/>
                <a:t>in </a:t>
              </a:r>
              <a:r>
                <a:rPr lang="de-DE" altLang="de-DE" sz="1400" dirty="0" smtClean="0"/>
                <a:t>M0-3</a:t>
              </a:r>
              <a:endParaRPr lang="en-US" altLang="de-DE" sz="1400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838" y="1495426"/>
              <a:ext cx="2960765" cy="195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4658635" y="4409774"/>
            <a:ext cx="4231479" cy="1812581"/>
            <a:chOff x="4551760" y="4716674"/>
            <a:chExt cx="4231479" cy="181258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760" y="5000626"/>
              <a:ext cx="4231479" cy="1528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30339" y="4716674"/>
              <a:ext cx="405765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400" dirty="0" smtClean="0"/>
                <a:t>92 </a:t>
              </a:r>
              <a:r>
                <a:rPr lang="de-DE" altLang="de-DE" sz="1400" dirty="0" err="1" smtClean="0"/>
                <a:t>steering</a:t>
              </a:r>
              <a:r>
                <a:rPr lang="de-DE" altLang="de-DE" sz="1400" dirty="0" smtClean="0"/>
                <a:t>  </a:t>
              </a:r>
              <a:r>
                <a:rPr lang="de-DE" altLang="de-DE" sz="1400" dirty="0" err="1" smtClean="0"/>
                <a:t>magnets</a:t>
              </a:r>
              <a:r>
                <a:rPr lang="de-DE" altLang="de-DE" sz="1400" dirty="0" smtClean="0"/>
                <a:t> (3types) </a:t>
              </a:r>
              <a:r>
                <a:rPr lang="de-DE" altLang="de-DE" sz="1400" dirty="0"/>
                <a:t>in </a:t>
              </a:r>
              <a:r>
                <a:rPr lang="de-DE" altLang="de-DE" sz="1400" dirty="0" smtClean="0"/>
                <a:t>M0-3</a:t>
              </a:r>
              <a:endParaRPr lang="en-US" altLang="de-DE" sz="1400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999448" y="2235112"/>
            <a:ext cx="7339806" cy="2025224"/>
            <a:chOff x="900113" y="2364802"/>
            <a:chExt cx="7339806" cy="2025224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00113" y="2364802"/>
              <a:ext cx="7339012" cy="14465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§"/>
              </a:pP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Almost all HEBT Magnets (338/356)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Efremov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institute (Council V, VI, VII)</a:t>
              </a:r>
              <a:endParaRPr lang="en-US" alt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§"/>
              </a:pP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Magnets similar to CR Magnets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(2+5)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Budker</a:t>
              </a: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 institute (IKRB VIII)</a:t>
              </a:r>
            </a:p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§"/>
              </a:pP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Super-FRS </a:t>
              </a:r>
              <a:r>
                <a:rPr lang="en-US" alt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Quadrupoles</a:t>
              </a: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(9)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GSI in-kind </a:t>
              </a: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(Council IV)</a:t>
              </a:r>
            </a:p>
            <a:p>
              <a:pPr marL="0" indent="0" algn="ctr" eaLnBrk="1" hangingPunct="1">
                <a:spcBef>
                  <a:spcPct val="50000"/>
                </a:spcBef>
              </a:pPr>
              <a:r>
                <a:rPr lang="en-US" alt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HEBT magnets completed</a:t>
              </a:r>
              <a:endPara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900907" y="3805251"/>
              <a:ext cx="7339012" cy="5847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§"/>
              </a:pPr>
              <a:r>
                <a:rPr lang="en-US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verbal confirmation that BINP will take over all related vacuum chambers (not yet all PSP-codes assigned to BINP, some PSP-codes unclear)</a:t>
              </a:r>
              <a:endParaRPr lang="en-US" alt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HEBT </a:t>
            </a:r>
            <a:r>
              <a:rPr lang="de-DE" dirty="0" err="1" smtClean="0"/>
              <a:t>magnets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6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2139</Words>
  <Application>Microsoft Office PowerPoint</Application>
  <PresentationFormat>Bildschirmpräsentation (4:3)</PresentationFormat>
  <Paragraphs>422</Paragraphs>
  <Slides>45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1_Standarddesign</vt:lpstr>
      <vt:lpstr>PowerPoint-Präsentation</vt:lpstr>
      <vt:lpstr>Outline</vt:lpstr>
      <vt:lpstr>SIS100 dipole testing status</vt:lpstr>
      <vt:lpstr>SIS100 magnet series test facility</vt:lpstr>
      <vt:lpstr>Cryogenics</vt:lpstr>
      <vt:lpstr>Cryogenic infrastructure</vt:lpstr>
      <vt:lpstr>SIS100 quadrupole modules</vt:lpstr>
      <vt:lpstr>Testing SIS100 Quadrupoles:  Units Testing @ JINR</vt:lpstr>
      <vt:lpstr>HEBT magnets</vt:lpstr>
      <vt:lpstr>Status HEBT magnets batch 1-3</vt:lpstr>
      <vt:lpstr>PowerPoint-Präsentation</vt:lpstr>
      <vt:lpstr>PowerPoint-Präsentation</vt:lpstr>
      <vt:lpstr>Testing SuperFRS @ CERN: Planning</vt:lpstr>
      <vt:lpstr>Progress on the Collector Ring</vt:lpstr>
      <vt:lpstr>Collector Ring: Stochastic cooling </vt:lpstr>
      <vt:lpstr>Collector Ring: Dipole magnet and its vacuum chamber </vt:lpstr>
      <vt:lpstr>Work on dipole magnet design – p-bar separator</vt:lpstr>
      <vt:lpstr>Study on transport concept of used target / horn</vt:lpstr>
      <vt:lpstr>PowerPoint-Präsentation</vt:lpstr>
      <vt:lpstr>PowerPoint-Präsentation</vt:lpstr>
      <vt:lpstr>PowerPoint-Präsentation</vt:lpstr>
      <vt:lpstr>Status of Resource Planning (05/08/2014)</vt:lpstr>
      <vt:lpstr>Major Milestones FAIR Accelerator (05/08/2014)</vt:lpstr>
      <vt:lpstr>Milestone Trend Analysis (MTA)</vt:lpstr>
      <vt:lpstr>Critical Workpackages</vt:lpstr>
      <vt:lpstr>Example of Critical WP Project Plan</vt:lpstr>
      <vt:lpstr>Building Milestones – Estimates for ACC-Planning</vt:lpstr>
      <vt:lpstr>Building Milestones – influence on accelerator completion </vt:lpstr>
      <vt:lpstr>Component Database (CDB)</vt:lpstr>
      <vt:lpstr>PowerPoint-Präsentation</vt:lpstr>
      <vt:lpstr>Status Specifications</vt:lpstr>
      <vt:lpstr>Status Procurement - GSI in-kind, contracts signed</vt:lpstr>
      <vt:lpstr>Status Procurement - GSI In-Kind, Call for tender</vt:lpstr>
      <vt:lpstr>Status Procurement FAIR, Tendering in progress / in preparation</vt:lpstr>
      <vt:lpstr>PowerPoint-Präsentation</vt:lpstr>
      <vt:lpstr>Quality Assurance - SIS100 Dipol FOS</vt:lpstr>
      <vt:lpstr>HEBT NC Dipoles – Q-Plan from NIIEFA/ Russia</vt:lpstr>
      <vt:lpstr>Russian Quality Assurance Center (Resident QA engineers in Russia) </vt:lpstr>
      <vt:lpstr> Outlook – key points for the next 6 months</vt:lpstr>
      <vt:lpstr>PowerPoint-Präsentation</vt:lpstr>
      <vt:lpstr>System design HEBT</vt:lpstr>
      <vt:lpstr>Purchase of materials for HEBT magnets</vt:lpstr>
      <vt:lpstr>PowerPoint-Präsentation</vt:lpstr>
      <vt:lpstr>Building Milestones – Explanation </vt:lpstr>
      <vt:lpstr>PowerPoint-Präsentation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HITRAP coordination meeting 27.09.2007</dc:title>
  <dc:creator>Oliver Kester</dc:creator>
  <cp:lastModifiedBy>Kester, Oliver Prof. Dr.</cp:lastModifiedBy>
  <cp:revision>1654</cp:revision>
  <cp:lastPrinted>2014-05-25T22:02:11Z</cp:lastPrinted>
  <dcterms:created xsi:type="dcterms:W3CDTF">2005-05-05T14:29:38Z</dcterms:created>
  <dcterms:modified xsi:type="dcterms:W3CDTF">2014-05-25T22:03:36Z</dcterms:modified>
</cp:coreProperties>
</file>