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7"/>
  </p:notesMasterIdLst>
  <p:sldIdLst>
    <p:sldId id="460" r:id="rId2"/>
    <p:sldId id="389" r:id="rId3"/>
    <p:sldId id="489" r:id="rId4"/>
    <p:sldId id="499" r:id="rId5"/>
    <p:sldId id="494" r:id="rId6"/>
    <p:sldId id="496" r:id="rId7"/>
    <p:sldId id="497" r:id="rId8"/>
    <p:sldId id="490" r:id="rId9"/>
    <p:sldId id="484" r:id="rId10"/>
    <p:sldId id="451" r:id="rId11"/>
    <p:sldId id="450" r:id="rId12"/>
    <p:sldId id="502" r:id="rId13"/>
    <p:sldId id="492" r:id="rId14"/>
    <p:sldId id="501" r:id="rId15"/>
    <p:sldId id="505" r:id="rId16"/>
    <p:sldId id="506" r:id="rId17"/>
    <p:sldId id="509" r:id="rId18"/>
    <p:sldId id="476" r:id="rId19"/>
    <p:sldId id="475" r:id="rId20"/>
    <p:sldId id="512" r:id="rId21"/>
    <p:sldId id="511" r:id="rId22"/>
    <p:sldId id="474" r:id="rId23"/>
    <p:sldId id="477" r:id="rId24"/>
    <p:sldId id="503" r:id="rId25"/>
    <p:sldId id="486" r:id="rId26"/>
    <p:sldId id="487" r:id="rId27"/>
    <p:sldId id="455" r:id="rId28"/>
    <p:sldId id="480" r:id="rId29"/>
    <p:sldId id="481" r:id="rId30"/>
    <p:sldId id="482" r:id="rId31"/>
    <p:sldId id="483" r:id="rId32"/>
    <p:sldId id="462" r:id="rId33"/>
    <p:sldId id="478" r:id="rId34"/>
    <p:sldId id="463" r:id="rId35"/>
    <p:sldId id="400" r:id="rId36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FF"/>
    <a:srgbClr val="CCFF99"/>
    <a:srgbClr val="0066FF"/>
    <a:srgbClr val="009900"/>
    <a:srgbClr val="99FF33"/>
    <a:srgbClr val="FF0000"/>
    <a:srgbClr val="FF505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5" autoAdjust="0"/>
    <p:restoredTop sz="86457" autoAdjust="0"/>
  </p:normalViewPr>
  <p:slideViewPr>
    <p:cSldViewPr>
      <p:cViewPr>
        <p:scale>
          <a:sx n="70" d="100"/>
          <a:sy n="70" d="100"/>
        </p:scale>
        <p:origin x="-81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49825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1F0EDDA-F759-4FB7-8060-AA168C9AB5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506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1BD8A5-D6FE-422F-9079-D0A29A85703D}" type="slidenum">
              <a:rPr lang="de-DE" smtClean="0"/>
              <a:pPr eaLnBrk="1" hangingPunct="1"/>
              <a:t>2</a:t>
            </a:fld>
            <a:endParaRPr lang="de-DE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344" y="4705678"/>
            <a:ext cx="4983813" cy="417991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5193" tIns="41849" rIns="85193" bIns="41849"/>
          <a:lstStyle/>
          <a:p>
            <a:pPr eaLnBrk="1" hangingPunct="1"/>
            <a:r>
              <a:rPr lang="de-DE" smtClean="0">
                <a:latin typeface="Arial" charset="0"/>
              </a:rPr>
              <a:t>In-Flight </a:t>
            </a:r>
            <a:r>
              <a:rPr lang="de-DE" smtClean="0">
                <a:latin typeface="Arial" charset="0"/>
                <a:sym typeface="Wingdings" pitchFamily="2" charset="2"/>
              </a:rPr>
              <a:t> energies as high as 1500 MeV/u</a:t>
            </a:r>
            <a:endParaRPr lang="de-DE" smtClean="0">
              <a:latin typeface="Arial" charset="0"/>
            </a:endParaRPr>
          </a:p>
        </p:txBody>
      </p:sp>
      <p:sp>
        <p:nvSpPr>
          <p:cNvPr id="307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913" y="98425"/>
            <a:ext cx="6677025" cy="5008563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30BA96-FFEC-4F3F-B40B-8FDFD78E41C5}" type="slidenum">
              <a:rPr lang="de-DE" altLang="de-DE" smtClean="0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spcBef>
                  <a:spcPct val="0"/>
                </a:spcBef>
              </a:pPr>
              <a:t>33</a:t>
            </a:fld>
            <a:endParaRPr lang="de-DE" altLang="de-DE" smtClean="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8438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4945" y="5079119"/>
            <a:ext cx="6048403" cy="481050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16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algn="l" eaLnBrk="0" hangingPunct="0">
              <a:spcBef>
                <a:spcPct val="30000"/>
              </a:spcBef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algn="l" eaLnBrk="0" hangingPunct="0">
              <a:spcBef>
                <a:spcPct val="30000"/>
              </a:spcBef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algn="l" eaLnBrk="0" hangingPunct="0">
              <a:spcBef>
                <a:spcPct val="30000"/>
              </a:spcBef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algn="l" eaLnBrk="0" hangingPunct="0">
              <a:spcBef>
                <a:spcPct val="30000"/>
              </a:spcBef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20132" indent="-229103" defTabSz="45025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8338" indent="-229103" defTabSz="45025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36544" indent="-229103" defTabSz="45025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94750" indent="-229103" defTabSz="45025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6412" algn="l"/>
                <a:tab pos="1832823" algn="l"/>
                <a:tab pos="2749235" algn="l"/>
                <a:tab pos="3665647" algn="l"/>
                <a:tab pos="4582058" algn="l"/>
                <a:tab pos="5498470" algn="l"/>
                <a:tab pos="6414882" algn="l"/>
                <a:tab pos="7331293" algn="l"/>
                <a:tab pos="8247705" algn="l"/>
                <a:tab pos="9164117" algn="l"/>
                <a:tab pos="1008052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A0524F-EE77-4E84-AEE0-93F73E9D3370}" type="slidenum">
              <a:rPr lang="de-DE" altLang="de-DE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33" y="4704713"/>
            <a:ext cx="5436236" cy="445801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48447" y="9409719"/>
            <a:ext cx="2943104" cy="4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093" tIns="44047" rIns="88093" bIns="44047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0C04ECF-BC5E-4E23-AC91-DA32DF3FC19B}" type="slidenum">
              <a:rPr lang="de-DE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10</a:t>
            </a:fld>
            <a:endParaRPr lang="de-DE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3848447" y="9409718"/>
            <a:ext cx="2944579" cy="4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093" tIns="44047" rIns="88093" bIns="44047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CAFCA7A-D615-44FC-85E2-7DDB369F4996}" type="slidenum">
              <a:rPr lang="de-DE" sz="120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10</a:t>
            </a:fld>
            <a:endParaRPr lang="de-DE" sz="120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2950"/>
            <a:ext cx="4954587" cy="3716338"/>
          </a:xfrm>
          <a:solidFill>
            <a:srgbClr val="FFFFFF"/>
          </a:solidFill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46" y="4707316"/>
            <a:ext cx="5435010" cy="44550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38"/>
              </a:spcBef>
              <a:tabLst>
                <a:tab pos="0" algn="l"/>
                <a:tab pos="879475" algn="l"/>
                <a:tab pos="1760538" algn="l"/>
                <a:tab pos="2641600" algn="l"/>
                <a:tab pos="3522663" algn="l"/>
                <a:tab pos="4403725" algn="l"/>
                <a:tab pos="5284788" algn="l"/>
                <a:tab pos="6165850" algn="l"/>
                <a:tab pos="7046913" algn="l"/>
                <a:tab pos="7927975" algn="l"/>
                <a:tab pos="8809038" algn="l"/>
                <a:tab pos="9690100" algn="l"/>
              </a:tabLst>
            </a:pPr>
            <a:endParaRPr lang="en-US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48447" y="9409719"/>
            <a:ext cx="2943104" cy="4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093" tIns="44047" rIns="88093" bIns="44047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0C04ECF-BC5E-4E23-AC91-DA32DF3FC19B}" type="slidenum">
              <a:rPr lang="de-DE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11</a:t>
            </a:fld>
            <a:endParaRPr lang="de-DE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3848447" y="9409718"/>
            <a:ext cx="2944579" cy="4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093" tIns="44047" rIns="88093" bIns="44047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CAFCA7A-D615-44FC-85E2-7DDB369F4996}" type="slidenum">
              <a:rPr lang="de-DE" sz="120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11</a:t>
            </a:fld>
            <a:endParaRPr lang="de-DE" sz="120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2950"/>
            <a:ext cx="4954587" cy="3716338"/>
          </a:xfrm>
          <a:solidFill>
            <a:srgbClr val="FFFFFF"/>
          </a:solidFill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46" y="4707316"/>
            <a:ext cx="5435010" cy="44550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38"/>
              </a:spcBef>
              <a:tabLst>
                <a:tab pos="0" algn="l"/>
                <a:tab pos="879475" algn="l"/>
                <a:tab pos="1760538" algn="l"/>
                <a:tab pos="2641600" algn="l"/>
                <a:tab pos="3522663" algn="l"/>
                <a:tab pos="4403725" algn="l"/>
                <a:tab pos="5284788" algn="l"/>
                <a:tab pos="6165850" algn="l"/>
                <a:tab pos="7046913" algn="l"/>
                <a:tab pos="7927975" algn="l"/>
                <a:tab pos="8809038" algn="l"/>
                <a:tab pos="9690100" algn="l"/>
              </a:tabLst>
            </a:pPr>
            <a:endParaRPr lang="en-US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693522-2426-4150-A262-E73E676D19E9}" type="slidenum">
              <a:rPr lang="de-DE" altLang="de-DE" smtClean="0">
                <a:latin typeface="Monotype Corsiva" pitchFamily="66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de-DE" altLang="de-DE" smtClean="0">
              <a:latin typeface="Monotype Corsiva" pitchFamily="66" charset="0"/>
            </a:endParaRPr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3855821" y="9427734"/>
            <a:ext cx="2951951" cy="4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107F69-B727-4DA8-8C52-183F12BB334F}" type="slidenum">
              <a:rPr lang="de-DE" altLang="de-DE">
                <a:solidFill>
                  <a:srgbClr val="000000"/>
                </a:solidFill>
                <a:latin typeface="Monotype Corsiva" pitchFamily="66" charset="0"/>
                <a:ea typeface="Microsoft YaHei" pitchFamily="34" charset="-122"/>
                <a:cs typeface="Segoe UI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de-DE" altLang="de-DE">
              <a:solidFill>
                <a:srgbClr val="000000"/>
              </a:solidFill>
              <a:latin typeface="Monotype Corsiva" pitchFamily="66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2950"/>
            <a:ext cx="4953000" cy="3714750"/>
          </a:xfrm>
          <a:solidFill>
            <a:srgbClr val="FFFFFF"/>
          </a:solidFill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46" y="4705678"/>
            <a:ext cx="5435010" cy="44567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163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163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82A5B153-A4C6-415D-AEEE-11F00D7751BD}" type="slidenum">
              <a:rPr lang="de-DE" b="0" smtClean="0">
                <a:latin typeface="Arial" pitchFamily="34" charset="0"/>
              </a:rPr>
              <a:pPr eaLnBrk="1" hangingPunct="1"/>
              <a:t>31</a:t>
            </a:fld>
            <a:endParaRPr lang="de-DE" b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16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2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27.05.14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M. Winkler, Super-FRS Status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48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6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86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5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8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Martin Winkler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EMAC GSI, Oct. 1, 2003</a:t>
            </a:r>
          </a:p>
        </p:txBody>
      </p:sp>
    </p:spTree>
    <p:extLst>
      <p:ext uri="{BB962C8B-B14F-4D97-AF65-F5344CB8AC3E}">
        <p14:creationId xmlns:p14="http://schemas.microsoft.com/office/powerpoint/2010/main" val="33438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27.05.14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smtClean="0"/>
              <a:t>M. Winkler; Super-FRS Status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662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2937166"/>
            <a:ext cx="6607516" cy="779866"/>
          </a:xfrm>
        </p:spPr>
        <p:txBody>
          <a:bodyPr/>
          <a:lstStyle/>
          <a:p>
            <a:r>
              <a:rPr lang="en-US" altLang="de-DE" dirty="0"/>
              <a:t>Super-FRS Status </a:t>
            </a:r>
            <a:r>
              <a:rPr lang="en-US" altLang="de-DE" sz="3200" dirty="0"/>
              <a:t>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584660"/>
          </a:xfrm>
        </p:spPr>
        <p:txBody>
          <a:bodyPr>
            <a:normAutofit fontScale="85000" lnSpcReduction="20000"/>
          </a:bodyPr>
          <a:lstStyle/>
          <a:p>
            <a:r>
              <a:rPr lang="en-US" altLang="de-DE" dirty="0"/>
              <a:t>M. Winkler</a:t>
            </a:r>
          </a:p>
          <a:p>
            <a:r>
              <a:rPr lang="en-GB" altLang="de-DE" dirty="0"/>
              <a:t>11</a:t>
            </a:r>
            <a:r>
              <a:rPr lang="en-GB" altLang="de-DE" baseline="30000" dirty="0"/>
              <a:t>th</a:t>
            </a:r>
            <a:r>
              <a:rPr lang="en-GB" altLang="de-DE" dirty="0"/>
              <a:t> FAIR - Machine Advisory Committee Meeting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4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36513" y="0"/>
            <a:ext cx="91440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defRPr/>
            </a:pPr>
            <a:endParaRPr lang="de-DE" sz="32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5496" y="1268760"/>
            <a:ext cx="4896544" cy="306968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GSI-CERN Agreement K1727/DG &amp; Addendum #2 (signed)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Scope (separator magnets): </a:t>
            </a:r>
          </a:p>
          <a:p>
            <a:pPr marL="800100" lvl="1" indent="-34290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24 Dipoles (PS &amp; MS), </a:t>
            </a:r>
          </a:p>
          <a:p>
            <a:pPr marL="800100" lvl="1" indent="-34290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31 </a:t>
            </a:r>
            <a:r>
              <a:rPr lang="en-GB" sz="1800" dirty="0" err="1" smtClean="0">
                <a:cs typeface="Arial" charset="0"/>
              </a:rPr>
              <a:t>Multipletts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smtClean="0">
                <a:cs typeface="Arial" charset="0"/>
              </a:rPr>
              <a:t>(+ 2 spare) 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Place: CERN building 180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3 universal test benches, basically: 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1 setting-up &amp; cool-down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1 measuring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1 warm-up &amp; </a:t>
            </a:r>
            <a:r>
              <a:rPr lang="en-GB" sz="1800" dirty="0" smtClean="0">
                <a:cs typeface="Arial" charset="0"/>
              </a:rPr>
              <a:t>disassemble</a:t>
            </a:r>
            <a:endParaRPr lang="en-GB" sz="1800" dirty="0">
              <a:cs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91681" y="4437112"/>
            <a:ext cx="5760639" cy="1884748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Ready for testing: </a:t>
            </a:r>
            <a:r>
              <a:rPr lang="en-GB" sz="1800" dirty="0" smtClean="0">
                <a:cs typeface="Arial" charset="0"/>
              </a:rPr>
              <a:t>Q4/2015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Time estimate (single </a:t>
            </a:r>
            <a:r>
              <a:rPr lang="en-GB" sz="1800" dirty="0" err="1">
                <a:cs typeface="Arial" charset="0"/>
              </a:rPr>
              <a:t>multiplet</a:t>
            </a:r>
            <a:r>
              <a:rPr lang="en-GB" sz="1800" dirty="0">
                <a:cs typeface="Arial" charset="0"/>
              </a:rPr>
              <a:t>):   44 days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Installation, connection, cool-down:  15 days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Cold test (powering, magnetic field): 15 days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>
                <a:cs typeface="Arial" charset="0"/>
              </a:rPr>
              <a:t>Warm-up, disassembly:	        14 days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overall series measurement time: ≈ 3-3.5 years</a:t>
            </a:r>
            <a:endParaRPr lang="en-GB" sz="1800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80" y="1275669"/>
            <a:ext cx="4744713" cy="306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rtl="0" eaLnBrk="1" fontAlgn="base" hangingPunct="1"/>
            <a:r>
              <a:rPr lang="de-DE" sz="2400" kern="1200" dirty="0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+mn-lt"/>
              </a:rPr>
              <a:t>Magnet </a:t>
            </a:r>
            <a:r>
              <a:rPr lang="de-DE" sz="2400" kern="1200" dirty="0" err="1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+mn-lt"/>
              </a:rPr>
              <a:t>Testing</a:t>
            </a:r>
            <a:r>
              <a:rPr lang="de-DE" sz="2400" kern="1200" dirty="0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+mn-lt"/>
              </a:rPr>
              <a:t> &amp; Mapping @ CERN        </a:t>
            </a:r>
            <a:endParaRPr lang="de-DE" sz="2400" dirty="0" smtClean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53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36513" y="0"/>
            <a:ext cx="91440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defRPr/>
            </a:pPr>
            <a:endParaRPr lang="de-DE" sz="32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41" y="3763543"/>
            <a:ext cx="4461963" cy="304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36512" y="1124744"/>
            <a:ext cx="5112567" cy="246439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solidFill>
                  <a:srgbClr val="FFC000"/>
                </a:solidFill>
                <a:cs typeface="Arial" charset="0"/>
              </a:rPr>
              <a:t>Existing equipment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magnet-measurement station, crane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err="1" smtClean="0">
                <a:cs typeface="Arial" charset="0"/>
              </a:rPr>
              <a:t>Cryo</a:t>
            </a:r>
            <a:r>
              <a:rPr lang="en-GB" sz="1800" dirty="0" smtClean="0">
                <a:cs typeface="Arial" charset="0"/>
              </a:rPr>
              <a:t>: </a:t>
            </a:r>
            <a:r>
              <a:rPr lang="en-GB" sz="1800" dirty="0" err="1" smtClean="0">
                <a:cs typeface="Arial" charset="0"/>
              </a:rPr>
              <a:t>Ghe</a:t>
            </a:r>
            <a:r>
              <a:rPr lang="en-GB" sz="1800" dirty="0" smtClean="0">
                <a:cs typeface="Arial" charset="0"/>
              </a:rPr>
              <a:t> Buffer, distribution box       pre-cooler (10kW) + compressor</a:t>
            </a:r>
          </a:p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ü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solidFill>
                  <a:srgbClr val="0066FF"/>
                </a:solidFill>
                <a:cs typeface="Arial" charset="0"/>
              </a:rPr>
              <a:t>New required equipment (mainly </a:t>
            </a:r>
            <a:r>
              <a:rPr lang="en-GB" sz="1800" dirty="0" err="1" smtClean="0">
                <a:solidFill>
                  <a:srgbClr val="0066FF"/>
                </a:solidFill>
                <a:cs typeface="Arial" charset="0"/>
              </a:rPr>
              <a:t>cryo</a:t>
            </a:r>
            <a:r>
              <a:rPr lang="en-GB" sz="1800" dirty="0" smtClean="0">
                <a:solidFill>
                  <a:srgbClr val="0066FF"/>
                </a:solidFill>
                <a:cs typeface="Arial" charset="0"/>
              </a:rPr>
              <a:t>-parts):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2</a:t>
            </a:r>
            <a:r>
              <a:rPr lang="en-GB" sz="1800" baseline="30000" dirty="0" smtClean="0">
                <a:cs typeface="Arial" charset="0"/>
              </a:rPr>
              <a:t>nd</a:t>
            </a:r>
            <a:r>
              <a:rPr lang="en-GB" sz="1800" dirty="0" smtClean="0">
                <a:cs typeface="Arial" charset="0"/>
              </a:rPr>
              <a:t> pre-cooler (10kW) + compressor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3 satellite valve-boxes &amp; cryogenic lines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/>
            </a:pPr>
            <a:r>
              <a:rPr lang="en-GB" sz="1800" dirty="0" smtClean="0">
                <a:cs typeface="Arial" charset="0"/>
              </a:rPr>
              <a:t>LN2 &amp; </a:t>
            </a:r>
            <a:r>
              <a:rPr lang="en-GB" sz="1800" dirty="0" err="1" smtClean="0">
                <a:cs typeface="Arial" charset="0"/>
              </a:rPr>
              <a:t>LHe</a:t>
            </a:r>
            <a:r>
              <a:rPr lang="en-GB" sz="1800" dirty="0" smtClean="0">
                <a:cs typeface="Arial" charset="0"/>
              </a:rPr>
              <a:t> tank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0" y="3574151"/>
            <a:ext cx="4315904" cy="3311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9938" y="1060246"/>
            <a:ext cx="4020574" cy="25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fontAlgn="base" hangingPunct="1"/>
            <a:r>
              <a:rPr lang="de-DE" sz="2400" kern="1200" dirty="0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+mn-lt"/>
              </a:rPr>
              <a:t>Magnet </a:t>
            </a:r>
            <a:r>
              <a:rPr lang="de-DE" sz="2400" kern="1200" dirty="0" err="1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+mn-lt"/>
              </a:rPr>
              <a:t>Testing</a:t>
            </a:r>
            <a:r>
              <a:rPr lang="de-DE" sz="2400" kern="1200" dirty="0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+mn-lt"/>
              </a:rPr>
              <a:t> Area @ CERN        </a:t>
            </a:r>
            <a:endParaRPr lang="de-DE" sz="2400" dirty="0" smtClean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2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Super-FRS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Cryogenics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26936"/>
            <a:ext cx="4452739" cy="246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" r="16053" b="11842"/>
          <a:stretch/>
        </p:blipFill>
        <p:spPr bwMode="auto">
          <a:xfrm>
            <a:off x="35496" y="4293096"/>
            <a:ext cx="4342329" cy="256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15573"/>
          <a:stretch/>
        </p:blipFill>
        <p:spPr bwMode="auto">
          <a:xfrm>
            <a:off x="2766941" y="4450944"/>
            <a:ext cx="1574371" cy="9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622472" cy="259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496" y="1037729"/>
            <a:ext cx="4896544" cy="337015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 scheme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Cooldown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processes </a:t>
            </a:r>
          </a:p>
          <a:p>
            <a:pPr marL="742950" lvl="1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 controls: 3 dipoles / 2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multiplets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cold mass (PS + MS):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≈1.100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</a:t>
            </a:r>
          </a:p>
          <a:p>
            <a:pPr marL="742950" lvl="1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operation modes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Revision of feedboxes </a:t>
            </a: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cryogenic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 cases</a:t>
            </a:r>
          </a:p>
          <a:p>
            <a:pPr marL="742950" lvl="1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quench → 70% of energy deposited in quench protection system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Worst case scenario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full energy in He</a:t>
            </a:r>
          </a:p>
          <a:p>
            <a:pPr marL="742950" lvl="1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dimensioning of safety valves/burst disc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57" y="3140968"/>
            <a:ext cx="2668463" cy="150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4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 Local Cryogenics Routing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0" r="19293" b="11750"/>
          <a:stretch/>
        </p:blipFill>
        <p:spPr>
          <a:xfrm>
            <a:off x="18285" y="1685662"/>
            <a:ext cx="7506043" cy="4503626"/>
          </a:xfrm>
          <a:prstGeom prst="rect">
            <a:avLst/>
          </a:prstGeom>
        </p:spPr>
      </p:pic>
      <p:pic>
        <p:nvPicPr>
          <p:cNvPr id="5" name="Grafik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2084"/>
          <a:stretch/>
        </p:blipFill>
        <p:spPr bwMode="auto">
          <a:xfrm>
            <a:off x="3419872" y="1054915"/>
            <a:ext cx="2916000" cy="179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0" y="1307694"/>
            <a:ext cx="3095125" cy="1905282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 bwMode="auto">
          <a:xfrm rot="1089666">
            <a:off x="504005" y="4873160"/>
            <a:ext cx="576064" cy="87279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Gerade Verbindung mit Pfeil 7"/>
          <p:cNvCxnSpPr>
            <a:stCxn id="7" idx="0"/>
          </p:cNvCxnSpPr>
          <p:nvPr/>
        </p:nvCxnSpPr>
        <p:spPr bwMode="auto">
          <a:xfrm flipH="1" flipV="1">
            <a:off x="382333" y="3212976"/>
            <a:ext cx="545725" cy="16819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Ellipse 8"/>
          <p:cNvSpPr/>
          <p:nvPr/>
        </p:nvSpPr>
        <p:spPr bwMode="auto">
          <a:xfrm>
            <a:off x="5702974" y="3450708"/>
            <a:ext cx="957258" cy="9143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686217" y="5850734"/>
            <a:ext cx="7553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/>
              <a:t>100 m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873190"/>
            <a:ext cx="3095383" cy="1940186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 bwMode="auto">
          <a:xfrm rot="3734700">
            <a:off x="1646810" y="3641032"/>
            <a:ext cx="423745" cy="87688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1858682" y="4365104"/>
            <a:ext cx="697094" cy="792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>
            <a:stCxn id="22" idx="1"/>
          </p:cNvCxnSpPr>
          <p:nvPr/>
        </p:nvCxnSpPr>
        <p:spPr bwMode="auto">
          <a:xfrm flipH="1" flipV="1">
            <a:off x="5281504" y="2062121"/>
            <a:ext cx="849689" cy="9247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Grafik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r="19307"/>
          <a:stretch/>
        </p:blipFill>
        <p:spPr bwMode="auto">
          <a:xfrm>
            <a:off x="6804248" y="1340768"/>
            <a:ext cx="2592000" cy="196056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165" y="4581128"/>
            <a:ext cx="3805743" cy="206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770592" y="4940227"/>
            <a:ext cx="684803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smtClean="0">
                <a:latin typeface="Times New Roman" pitchFamily="18" charset="0"/>
              </a:rPr>
              <a:t>FPF2</a:t>
            </a:r>
            <a:endParaRPr lang="de-DE" sz="1800" dirty="0">
              <a:latin typeface="Times New Roman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956256" y="1254630"/>
            <a:ext cx="1729961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err="1" smtClean="0">
                <a:latin typeface="Times New Roman" pitchFamily="18" charset="0"/>
              </a:rPr>
              <a:t>Focusing</a:t>
            </a:r>
            <a:r>
              <a:rPr lang="de-DE" sz="1800" dirty="0" smtClean="0">
                <a:latin typeface="Times New Roman" pitchFamily="18" charset="0"/>
              </a:rPr>
              <a:t> </a:t>
            </a:r>
            <a:r>
              <a:rPr lang="de-DE" sz="1800" dirty="0" err="1" smtClean="0">
                <a:latin typeface="Times New Roman" pitchFamily="18" charset="0"/>
              </a:rPr>
              <a:t>system</a:t>
            </a:r>
            <a:endParaRPr lang="de-DE" sz="1800" dirty="0">
              <a:latin typeface="Times New Roman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558958" y="5666068"/>
            <a:ext cx="723275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smtClean="0">
                <a:latin typeface="Times New Roman" pitchFamily="18" charset="0"/>
              </a:rPr>
              <a:t>FHF1</a:t>
            </a:r>
            <a:endParaRPr lang="de-DE" sz="1800" dirty="0">
              <a:latin typeface="Times New Roman" pitchFamily="18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 bwMode="auto">
          <a:xfrm>
            <a:off x="6444208" y="4365103"/>
            <a:ext cx="576064" cy="10800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607501" y="1700808"/>
            <a:ext cx="620683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smtClean="0">
                <a:latin typeface="Times New Roman" pitchFamily="18" charset="0"/>
              </a:rPr>
              <a:t>LEB</a:t>
            </a:r>
            <a:endParaRPr lang="de-DE" sz="1800" dirty="0">
              <a:latin typeface="Times New Roman" pitchFamily="18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991006" y="2852936"/>
            <a:ext cx="957258" cy="9143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6719470" y="3429000"/>
            <a:ext cx="804858" cy="76199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Gerade Verbindung mit Pfeil 23"/>
          <p:cNvCxnSpPr>
            <a:stCxn id="23" idx="7"/>
          </p:cNvCxnSpPr>
          <p:nvPr/>
        </p:nvCxnSpPr>
        <p:spPr bwMode="auto">
          <a:xfrm flipV="1">
            <a:off x="7406459" y="2852937"/>
            <a:ext cx="837949" cy="6876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599778" y="1586676"/>
            <a:ext cx="607859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smtClean="0">
                <a:latin typeface="Times New Roman" pitchFamily="18" charset="0"/>
              </a:rPr>
              <a:t>R3B</a:t>
            </a:r>
            <a:endParaRPr lang="de-DE" sz="1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de-DE" dirty="0">
                <a:latin typeface="Times New Roman" pitchFamily="18" charset="0"/>
              </a:rPr>
              <a:t>Warm gas lines for local cryogenics in the main tunnel of </a:t>
            </a:r>
            <a:r>
              <a:rPr lang="en-US" altLang="de-DE" dirty="0" smtClean="0">
                <a:latin typeface="Times New Roman" pitchFamily="18" charset="0"/>
              </a:rPr>
              <a:t>Super-FRS</a:t>
            </a:r>
            <a:endParaRPr lang="de-DE" dirty="0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107504" y="1214016"/>
            <a:ext cx="8776188" cy="5167312"/>
            <a:chOff x="4774" y="4006"/>
            <a:chExt cx="7219" cy="395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4774" y="4006"/>
              <a:ext cx="7219" cy="3958"/>
              <a:chOff x="4774" y="4006"/>
              <a:chExt cx="7219" cy="3958"/>
            </a:xfrm>
          </p:grpSpPr>
          <p:pic>
            <p:nvPicPr>
              <p:cNvPr id="7" name="Grafik 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4" y="4006"/>
                <a:ext cx="7219" cy="3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5"/>
              <p:cNvGrpSpPr>
                <a:grpSpLocks/>
              </p:cNvGrpSpPr>
              <p:nvPr/>
            </p:nvGrpSpPr>
            <p:grpSpPr bwMode="auto">
              <a:xfrm>
                <a:off x="4909" y="4937"/>
                <a:ext cx="6600" cy="1782"/>
                <a:chOff x="4909" y="4937"/>
                <a:chExt cx="6600" cy="1782"/>
              </a:xfrm>
            </p:grpSpPr>
            <p:grpSp>
              <p:nvGrpSpPr>
                <p:cNvPr id="9" name="Group 6"/>
                <p:cNvGrpSpPr>
                  <a:grpSpLocks/>
                </p:cNvGrpSpPr>
                <p:nvPr/>
              </p:nvGrpSpPr>
              <p:grpSpPr bwMode="auto">
                <a:xfrm>
                  <a:off x="4909" y="5466"/>
                  <a:ext cx="2252" cy="1128"/>
                  <a:chOff x="4909" y="5466"/>
                  <a:chExt cx="2252" cy="1128"/>
                </a:xfrm>
              </p:grpSpPr>
              <p:sp>
                <p:nvSpPr>
                  <p:cNvPr id="85" name="Line 7"/>
                  <p:cNvSpPr>
                    <a:spLocks noChangeShapeType="1"/>
                  </p:cNvSpPr>
                  <p:nvPr/>
                </p:nvSpPr>
                <p:spPr bwMode="auto">
                  <a:xfrm rot="-1489303" flipH="1" flipV="1">
                    <a:off x="5941" y="5797"/>
                    <a:ext cx="536" cy="77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6" name="Line 8"/>
                  <p:cNvSpPr>
                    <a:spLocks noChangeShapeType="1"/>
                  </p:cNvSpPr>
                  <p:nvPr/>
                </p:nvSpPr>
                <p:spPr bwMode="auto">
                  <a:xfrm rot="-1489303">
                    <a:off x="5940" y="5685"/>
                    <a:ext cx="1221" cy="18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7" name="Line 9"/>
                  <p:cNvSpPr>
                    <a:spLocks noChangeShapeType="1"/>
                  </p:cNvSpPr>
                  <p:nvPr/>
                </p:nvSpPr>
                <p:spPr bwMode="auto">
                  <a:xfrm rot="-1489303" flipH="1" flipV="1">
                    <a:off x="5947" y="5701"/>
                    <a:ext cx="679" cy="110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8" name="Line 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09" y="5684"/>
                    <a:ext cx="809" cy="13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9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997" y="5735"/>
                    <a:ext cx="680" cy="10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0" name="Line 1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19" y="5651"/>
                    <a:ext cx="746" cy="122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1" name="Line 13"/>
                  <p:cNvSpPr>
                    <a:spLocks noChangeShapeType="1"/>
                  </p:cNvSpPr>
                  <p:nvPr/>
                </p:nvSpPr>
                <p:spPr bwMode="auto">
                  <a:xfrm rot="5110388" flipH="1" flipV="1">
                    <a:off x="5530" y="5954"/>
                    <a:ext cx="346" cy="47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2" name="Line 14"/>
                  <p:cNvSpPr>
                    <a:spLocks noChangeShapeType="1"/>
                  </p:cNvSpPr>
                  <p:nvPr/>
                </p:nvSpPr>
                <p:spPr bwMode="auto">
                  <a:xfrm rot="5110388">
                    <a:off x="5501" y="5975"/>
                    <a:ext cx="321" cy="4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3" name="Line 15"/>
                  <p:cNvSpPr>
                    <a:spLocks noChangeShapeType="1"/>
                  </p:cNvSpPr>
                  <p:nvPr/>
                </p:nvSpPr>
                <p:spPr bwMode="auto">
                  <a:xfrm rot="5110388" flipH="1" flipV="1">
                    <a:off x="5605" y="5894"/>
                    <a:ext cx="281" cy="38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4" name="Line 16"/>
                  <p:cNvSpPr>
                    <a:spLocks noChangeShapeType="1"/>
                  </p:cNvSpPr>
                  <p:nvPr/>
                </p:nvSpPr>
                <p:spPr bwMode="auto">
                  <a:xfrm rot="-3277586" flipH="1" flipV="1">
                    <a:off x="5656" y="5990"/>
                    <a:ext cx="345" cy="71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5" name="Line 17"/>
                  <p:cNvSpPr>
                    <a:spLocks noChangeShapeType="1"/>
                  </p:cNvSpPr>
                  <p:nvPr/>
                </p:nvSpPr>
                <p:spPr bwMode="auto">
                  <a:xfrm rot="-3277586">
                    <a:off x="5644" y="6042"/>
                    <a:ext cx="373" cy="7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6" name="Line 18"/>
                  <p:cNvSpPr>
                    <a:spLocks noChangeShapeType="1"/>
                  </p:cNvSpPr>
                  <p:nvPr/>
                </p:nvSpPr>
                <p:spPr bwMode="auto">
                  <a:xfrm rot="-3277586" flipH="1" flipV="1">
                    <a:off x="5710" y="5912"/>
                    <a:ext cx="281" cy="67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7" name="Line 19"/>
                  <p:cNvSpPr>
                    <a:spLocks noChangeShapeType="1"/>
                  </p:cNvSpPr>
                  <p:nvPr/>
                </p:nvSpPr>
                <p:spPr bwMode="auto">
                  <a:xfrm rot="5110388" flipH="1">
                    <a:off x="5645" y="6160"/>
                    <a:ext cx="53" cy="5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8" name="Line 20"/>
                  <p:cNvSpPr>
                    <a:spLocks noChangeShapeType="1"/>
                  </p:cNvSpPr>
                  <p:nvPr/>
                </p:nvSpPr>
                <p:spPr bwMode="auto">
                  <a:xfrm rot="20110697" flipH="1">
                    <a:off x="6449" y="5466"/>
                    <a:ext cx="346" cy="471"/>
                  </a:xfrm>
                  <a:prstGeom prst="line">
                    <a:avLst/>
                  </a:prstGeom>
                  <a:noFill/>
                  <a:ln w="5715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9" name="Line 21"/>
                  <p:cNvSpPr>
                    <a:spLocks noChangeShapeType="1"/>
                  </p:cNvSpPr>
                  <p:nvPr/>
                </p:nvSpPr>
                <p:spPr bwMode="auto">
                  <a:xfrm rot="20110697" flipH="1">
                    <a:off x="6597" y="5953"/>
                    <a:ext cx="16" cy="235"/>
                  </a:xfrm>
                  <a:prstGeom prst="line">
                    <a:avLst/>
                  </a:prstGeom>
                  <a:noFill/>
                  <a:ln w="5715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0" name="Line 22"/>
                  <p:cNvSpPr>
                    <a:spLocks noChangeShapeType="1"/>
                  </p:cNvSpPr>
                  <p:nvPr/>
                </p:nvSpPr>
                <p:spPr bwMode="auto">
                  <a:xfrm rot="20110697" flipH="1">
                    <a:off x="6435" y="6222"/>
                    <a:ext cx="256" cy="88"/>
                  </a:xfrm>
                  <a:prstGeom prst="line">
                    <a:avLst/>
                  </a:prstGeom>
                  <a:noFill/>
                  <a:ln w="5715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1" name="Line 23"/>
                  <p:cNvSpPr>
                    <a:spLocks noChangeShapeType="1"/>
                  </p:cNvSpPr>
                  <p:nvPr/>
                </p:nvSpPr>
                <p:spPr bwMode="auto">
                  <a:xfrm rot="-1489303">
                    <a:off x="6523" y="6296"/>
                    <a:ext cx="169" cy="298"/>
                  </a:xfrm>
                  <a:prstGeom prst="line">
                    <a:avLst/>
                  </a:prstGeom>
                  <a:noFill/>
                  <a:ln w="57150">
                    <a:solidFill>
                      <a:srgbClr val="7030A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2" name="Line 24"/>
                  <p:cNvSpPr>
                    <a:spLocks noChangeShapeType="1"/>
                  </p:cNvSpPr>
                  <p:nvPr/>
                </p:nvSpPr>
                <p:spPr bwMode="auto">
                  <a:xfrm rot="20110697" flipH="1">
                    <a:off x="6513" y="5738"/>
                    <a:ext cx="30" cy="46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3" name="Line 25"/>
                  <p:cNvSpPr>
                    <a:spLocks noChangeShapeType="1"/>
                  </p:cNvSpPr>
                  <p:nvPr/>
                </p:nvSpPr>
                <p:spPr bwMode="auto">
                  <a:xfrm rot="20110697" flipH="1">
                    <a:off x="6376" y="6215"/>
                    <a:ext cx="267" cy="97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4" name="Line 26"/>
                  <p:cNvSpPr>
                    <a:spLocks noChangeShapeType="1"/>
                  </p:cNvSpPr>
                  <p:nvPr/>
                </p:nvSpPr>
                <p:spPr bwMode="auto">
                  <a:xfrm rot="-1489303">
                    <a:off x="6449" y="6316"/>
                    <a:ext cx="129" cy="233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5" name="Line 27"/>
                  <p:cNvSpPr>
                    <a:spLocks noChangeShapeType="1"/>
                  </p:cNvSpPr>
                  <p:nvPr/>
                </p:nvSpPr>
                <p:spPr bwMode="auto">
                  <a:xfrm rot="-1489303" flipH="1" flipV="1">
                    <a:off x="6458" y="5640"/>
                    <a:ext cx="542" cy="79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6" name="Line 28"/>
                  <p:cNvSpPr>
                    <a:spLocks noChangeShapeType="1"/>
                  </p:cNvSpPr>
                  <p:nvPr/>
                </p:nvSpPr>
                <p:spPr bwMode="auto">
                  <a:xfrm rot="-1489303">
                    <a:off x="6641" y="5598"/>
                    <a:ext cx="270" cy="47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7" name="Line 29"/>
                  <p:cNvSpPr>
                    <a:spLocks noChangeShapeType="1"/>
                  </p:cNvSpPr>
                  <p:nvPr/>
                </p:nvSpPr>
                <p:spPr bwMode="auto">
                  <a:xfrm rot="20110697" flipH="1">
                    <a:off x="6944" y="5522"/>
                    <a:ext cx="56" cy="81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8" name="Line 30"/>
                  <p:cNvSpPr>
                    <a:spLocks noChangeShapeType="1"/>
                  </p:cNvSpPr>
                  <p:nvPr/>
                </p:nvSpPr>
                <p:spPr bwMode="auto">
                  <a:xfrm rot="5110388" flipH="1">
                    <a:off x="6306" y="5940"/>
                    <a:ext cx="366" cy="10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9" name="Line 31"/>
                  <p:cNvSpPr>
                    <a:spLocks noChangeShapeType="1"/>
                  </p:cNvSpPr>
                  <p:nvPr/>
                </p:nvSpPr>
                <p:spPr bwMode="auto">
                  <a:xfrm rot="5110388">
                    <a:off x="6371" y="6157"/>
                    <a:ext cx="181" cy="21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0" name="Line 32"/>
                  <p:cNvSpPr>
                    <a:spLocks noChangeShapeType="1"/>
                  </p:cNvSpPr>
                  <p:nvPr/>
                </p:nvSpPr>
                <p:spPr bwMode="auto">
                  <a:xfrm rot="5110388" flipH="1">
                    <a:off x="6390" y="6327"/>
                    <a:ext cx="234" cy="27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0" name="Group 33"/>
                <p:cNvGrpSpPr>
                  <a:grpSpLocks/>
                </p:cNvGrpSpPr>
                <p:nvPr/>
              </p:nvGrpSpPr>
              <p:grpSpPr bwMode="auto">
                <a:xfrm>
                  <a:off x="6943" y="5748"/>
                  <a:ext cx="4566" cy="801"/>
                  <a:chOff x="6943" y="5748"/>
                  <a:chExt cx="4566" cy="801"/>
                </a:xfrm>
              </p:grpSpPr>
              <p:sp>
                <p:nvSpPr>
                  <p:cNvPr id="6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016" y="5966"/>
                    <a:ext cx="493" cy="328"/>
                  </a:xfrm>
                  <a:prstGeom prst="line">
                    <a:avLst/>
                  </a:prstGeom>
                  <a:noFill/>
                  <a:ln w="38100">
                    <a:solidFill>
                      <a:srgbClr val="FF00FF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66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6943" y="5748"/>
                    <a:ext cx="4519" cy="801"/>
                    <a:chOff x="6943" y="5748"/>
                    <a:chExt cx="4519" cy="801"/>
                  </a:xfrm>
                </p:grpSpPr>
                <p:sp>
                  <p:nvSpPr>
                    <p:cNvPr id="67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969" y="6065"/>
                      <a:ext cx="493" cy="340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 type="stealth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8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775" y="6053"/>
                      <a:ext cx="1194" cy="384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 type="stealth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9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719" y="6291"/>
                      <a:ext cx="56" cy="146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0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55" y="6277"/>
                      <a:ext cx="264" cy="98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1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576" y="6230"/>
                      <a:ext cx="893" cy="145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2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64" y="5845"/>
                      <a:ext cx="612" cy="399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3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53" y="5748"/>
                      <a:ext cx="690" cy="82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4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943" y="5759"/>
                      <a:ext cx="284" cy="86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5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54" y="5860"/>
                      <a:ext cx="114" cy="402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0000"/>
                      </a:solidFill>
                      <a:prstDash val="sysDot"/>
                      <a:round/>
                      <a:headEnd/>
                      <a:tailEnd type="stealth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6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682" y="6125"/>
                      <a:ext cx="1251" cy="424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7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642" y="6346"/>
                      <a:ext cx="77" cy="203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8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30" y="6375"/>
                      <a:ext cx="212" cy="61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79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554" y="6291"/>
                      <a:ext cx="894" cy="146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0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41" y="5906"/>
                      <a:ext cx="613" cy="398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1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32" y="5809"/>
                      <a:ext cx="690" cy="83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035" y="5809"/>
                      <a:ext cx="206" cy="65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68" y="5853"/>
                      <a:ext cx="115" cy="404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 type="stealth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885" y="6125"/>
                      <a:ext cx="514" cy="371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C000"/>
                      </a:solidFill>
                      <a:prstDash val="sysDot"/>
                      <a:round/>
                      <a:headEnd/>
                      <a:tailEnd type="stealth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1" name="Group 54"/>
                <p:cNvGrpSpPr>
                  <a:grpSpLocks/>
                </p:cNvGrpSpPr>
                <p:nvPr/>
              </p:nvGrpSpPr>
              <p:grpSpPr bwMode="auto">
                <a:xfrm>
                  <a:off x="5316" y="4937"/>
                  <a:ext cx="5854" cy="1538"/>
                  <a:chOff x="5316" y="4937"/>
                  <a:chExt cx="5854" cy="1538"/>
                </a:xfrm>
              </p:grpSpPr>
              <p:sp>
                <p:nvSpPr>
                  <p:cNvPr id="24" name="Line 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01" y="5966"/>
                    <a:ext cx="1003" cy="35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5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9876" y="6079"/>
                    <a:ext cx="125" cy="2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455" y="6079"/>
                    <a:ext cx="421" cy="12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7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9910" y="6003"/>
                    <a:ext cx="121" cy="274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8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31" y="5966"/>
                    <a:ext cx="854" cy="296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9" name="Line 60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0991" y="5286"/>
                    <a:ext cx="84" cy="199"/>
                  </a:xfrm>
                  <a:prstGeom prst="line">
                    <a:avLst/>
                  </a:prstGeom>
                  <a:noFill/>
                  <a:ln w="1270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0" name="Line 61"/>
                  <p:cNvSpPr>
                    <a:spLocks noChangeShapeType="1"/>
                  </p:cNvSpPr>
                  <p:nvPr/>
                </p:nvSpPr>
                <p:spPr bwMode="auto">
                  <a:xfrm rot="19622812" flipH="1">
                    <a:off x="10823" y="5691"/>
                    <a:ext cx="347" cy="8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1" name="Line 62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0918" y="5830"/>
                    <a:ext cx="53" cy="158"/>
                  </a:xfrm>
                  <a:prstGeom prst="line">
                    <a:avLst/>
                  </a:prstGeom>
                  <a:noFill/>
                  <a:ln w="12700">
                    <a:solidFill>
                      <a:srgbClr val="FF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2" name="Line 63"/>
                  <p:cNvSpPr>
                    <a:spLocks noChangeShapeType="1"/>
                  </p:cNvSpPr>
                  <p:nvPr/>
                </p:nvSpPr>
                <p:spPr bwMode="auto">
                  <a:xfrm rot="19622812" flipH="1">
                    <a:off x="10741" y="5706"/>
                    <a:ext cx="389" cy="91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3" name="Line 64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0828" y="5868"/>
                    <a:ext cx="33" cy="112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" name="Line 65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0969" y="5338"/>
                    <a:ext cx="67" cy="155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455" y="6021"/>
                    <a:ext cx="465" cy="13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10885" y="5938"/>
                    <a:ext cx="65" cy="127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7" name="Line 68"/>
                  <p:cNvSpPr>
                    <a:spLocks noChangeShapeType="1"/>
                  </p:cNvSpPr>
                  <p:nvPr/>
                </p:nvSpPr>
                <p:spPr bwMode="auto">
                  <a:xfrm rot="19622812" flipH="1">
                    <a:off x="11004" y="5474"/>
                    <a:ext cx="140" cy="48"/>
                  </a:xfrm>
                  <a:prstGeom prst="line">
                    <a:avLst/>
                  </a:prstGeom>
                  <a:noFill/>
                  <a:ln w="1270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8" name="Line 69"/>
                  <p:cNvSpPr>
                    <a:spLocks noChangeShapeType="1"/>
                  </p:cNvSpPr>
                  <p:nvPr/>
                </p:nvSpPr>
                <p:spPr bwMode="auto">
                  <a:xfrm rot="19622812" flipH="1">
                    <a:off x="10969" y="5484"/>
                    <a:ext cx="124" cy="35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9" name="Line 70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1049" y="5524"/>
                    <a:ext cx="46" cy="98"/>
                  </a:xfrm>
                  <a:prstGeom prst="line">
                    <a:avLst/>
                  </a:prstGeom>
                  <a:noFill/>
                  <a:ln w="1270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0" name="Line 71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1003" y="5527"/>
                    <a:ext cx="44" cy="109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1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9943" y="5936"/>
                    <a:ext cx="121" cy="272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2" name="Line 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48" y="5952"/>
                    <a:ext cx="726" cy="245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3" name="Line 74"/>
                  <p:cNvSpPr>
                    <a:spLocks noChangeShapeType="1"/>
                  </p:cNvSpPr>
                  <p:nvPr/>
                </p:nvSpPr>
                <p:spPr bwMode="auto">
                  <a:xfrm rot="19622812" flipH="1">
                    <a:off x="10669" y="5724"/>
                    <a:ext cx="390" cy="90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4" name="Line 75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0748" y="5892"/>
                    <a:ext cx="10" cy="79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5" name="Line 76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0916" y="5377"/>
                    <a:ext cx="55" cy="128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6" name="Line 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646" y="6038"/>
                    <a:ext cx="809" cy="113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7" name="Line 78"/>
                  <p:cNvSpPr>
                    <a:spLocks noChangeShapeType="1"/>
                  </p:cNvSpPr>
                  <p:nvPr/>
                </p:nvSpPr>
                <p:spPr bwMode="auto">
                  <a:xfrm rot="19622812" flipH="1">
                    <a:off x="10886" y="5505"/>
                    <a:ext cx="136" cy="36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8" name="Line 79"/>
                  <p:cNvSpPr>
                    <a:spLocks noChangeShapeType="1"/>
                  </p:cNvSpPr>
                  <p:nvPr/>
                </p:nvSpPr>
                <p:spPr bwMode="auto">
                  <a:xfrm rot="-1977188">
                    <a:off x="10933" y="5541"/>
                    <a:ext cx="40" cy="110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9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455" y="5952"/>
                    <a:ext cx="497" cy="144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8646" y="6096"/>
                    <a:ext cx="809" cy="11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1" name="Line 8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655" y="5988"/>
                    <a:ext cx="800" cy="108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2" name="Line 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111" y="5691"/>
                    <a:ext cx="535" cy="347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3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8104" y="5737"/>
                    <a:ext cx="551" cy="35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4" name="Line 8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111" y="5636"/>
                    <a:ext cx="544" cy="352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5" name="Line 8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71" y="5468"/>
                    <a:ext cx="1451" cy="223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6689" y="5522"/>
                    <a:ext cx="1422" cy="21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" name="Line 8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80" y="5417"/>
                    <a:ext cx="1431" cy="220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8" name="Line 8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337" y="4992"/>
                    <a:ext cx="809" cy="13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9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5316" y="5039"/>
                    <a:ext cx="823" cy="12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0" name="Line 9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361" y="4937"/>
                    <a:ext cx="785" cy="130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1" name="Line 9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114" y="5103"/>
                    <a:ext cx="566" cy="365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2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6114" y="5168"/>
                    <a:ext cx="575" cy="35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" name="Line 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139" y="5067"/>
                    <a:ext cx="550" cy="350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4" name="Line 95"/>
                  <p:cNvSpPr>
                    <a:spLocks noChangeShapeType="1"/>
                  </p:cNvSpPr>
                  <p:nvPr/>
                </p:nvSpPr>
                <p:spPr bwMode="auto">
                  <a:xfrm rot="1552486" flipH="1" flipV="1">
                    <a:off x="5317" y="6403"/>
                    <a:ext cx="361" cy="72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" name="Group 96"/>
                <p:cNvGrpSpPr>
                  <a:grpSpLocks/>
                </p:cNvGrpSpPr>
                <p:nvPr/>
              </p:nvGrpSpPr>
              <p:grpSpPr bwMode="auto">
                <a:xfrm>
                  <a:off x="5195" y="6289"/>
                  <a:ext cx="988" cy="430"/>
                  <a:chOff x="5195" y="6289"/>
                  <a:chExt cx="988" cy="430"/>
                </a:xfrm>
              </p:grpSpPr>
              <p:sp>
                <p:nvSpPr>
                  <p:cNvPr id="13" name="Line 97"/>
                  <p:cNvSpPr>
                    <a:spLocks noChangeShapeType="1"/>
                  </p:cNvSpPr>
                  <p:nvPr/>
                </p:nvSpPr>
                <p:spPr bwMode="auto">
                  <a:xfrm rot="1552486" flipH="1" flipV="1">
                    <a:off x="5808" y="6475"/>
                    <a:ext cx="321" cy="55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" name="Line 98"/>
                  <p:cNvSpPr>
                    <a:spLocks noChangeShapeType="1"/>
                  </p:cNvSpPr>
                  <p:nvPr/>
                </p:nvSpPr>
                <p:spPr bwMode="auto">
                  <a:xfrm rot="1552486">
                    <a:off x="5809" y="6527"/>
                    <a:ext cx="374" cy="6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" name="Line 99"/>
                  <p:cNvSpPr>
                    <a:spLocks noChangeShapeType="1"/>
                  </p:cNvSpPr>
                  <p:nvPr/>
                </p:nvSpPr>
                <p:spPr bwMode="auto">
                  <a:xfrm rot="1552486" flipH="1" flipV="1">
                    <a:off x="5794" y="6433"/>
                    <a:ext cx="369" cy="59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 type="stealth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6" name="Line 100"/>
                  <p:cNvSpPr>
                    <a:spLocks noChangeShapeType="1"/>
                  </p:cNvSpPr>
                  <p:nvPr/>
                </p:nvSpPr>
                <p:spPr bwMode="auto">
                  <a:xfrm rot="-3277586" flipH="1" flipV="1">
                    <a:off x="5594" y="6413"/>
                    <a:ext cx="278" cy="66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" name="Line 101"/>
                  <p:cNvSpPr>
                    <a:spLocks noChangeShapeType="1"/>
                  </p:cNvSpPr>
                  <p:nvPr/>
                </p:nvSpPr>
                <p:spPr bwMode="auto">
                  <a:xfrm rot="-3277586" flipH="1" flipV="1">
                    <a:off x="5595" y="6462"/>
                    <a:ext cx="287" cy="71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" name="Line 102"/>
                  <p:cNvSpPr>
                    <a:spLocks noChangeShapeType="1"/>
                  </p:cNvSpPr>
                  <p:nvPr/>
                </p:nvSpPr>
                <p:spPr bwMode="auto">
                  <a:xfrm rot="-3277586">
                    <a:off x="5591" y="6505"/>
                    <a:ext cx="287" cy="6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03"/>
                  <p:cNvSpPr>
                    <a:spLocks noChangeShapeType="1"/>
                  </p:cNvSpPr>
                  <p:nvPr/>
                </p:nvSpPr>
                <p:spPr bwMode="auto">
                  <a:xfrm rot="1552486" flipH="1" flipV="1">
                    <a:off x="5323" y="6463"/>
                    <a:ext cx="349" cy="64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04"/>
                  <p:cNvSpPr>
                    <a:spLocks noChangeShapeType="1"/>
                  </p:cNvSpPr>
                  <p:nvPr/>
                </p:nvSpPr>
                <p:spPr bwMode="auto">
                  <a:xfrm rot="1552486">
                    <a:off x="5323" y="6500"/>
                    <a:ext cx="338" cy="6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" name="Line 105"/>
                  <p:cNvSpPr>
                    <a:spLocks noChangeShapeType="1"/>
                  </p:cNvSpPr>
                  <p:nvPr/>
                </p:nvSpPr>
                <p:spPr bwMode="auto">
                  <a:xfrm rot="-3277586" flipH="1" flipV="1">
                    <a:off x="5053" y="6466"/>
                    <a:ext cx="356" cy="72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" name="Line 106"/>
                  <p:cNvSpPr>
                    <a:spLocks noChangeShapeType="1"/>
                  </p:cNvSpPr>
                  <p:nvPr/>
                </p:nvSpPr>
                <p:spPr bwMode="auto">
                  <a:xfrm rot="-3277586">
                    <a:off x="5068" y="6512"/>
                    <a:ext cx="341" cy="7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" name="Line 107"/>
                  <p:cNvSpPr>
                    <a:spLocks noChangeShapeType="1"/>
                  </p:cNvSpPr>
                  <p:nvPr/>
                </p:nvSpPr>
                <p:spPr bwMode="auto">
                  <a:xfrm rot="-3277586" flipH="1" flipV="1">
                    <a:off x="5109" y="6396"/>
                    <a:ext cx="280" cy="66"/>
                  </a:xfrm>
                  <a:prstGeom prst="line">
                    <a:avLst/>
                  </a:prstGeom>
                  <a:noFill/>
                  <a:ln w="38100">
                    <a:solidFill>
                      <a:srgbClr val="7030A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6" name="Rectangle 108"/>
            <p:cNvSpPr>
              <a:spLocks noChangeArrowheads="1"/>
            </p:cNvSpPr>
            <p:nvPr/>
          </p:nvSpPr>
          <p:spPr bwMode="auto">
            <a:xfrm>
              <a:off x="5047" y="4925"/>
              <a:ext cx="5742" cy="1747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777777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200">
                <a:latin typeface="Times New Roman" pitchFamily="18" charset="0"/>
              </a:endParaRPr>
            </a:p>
          </p:txBody>
        </p:sp>
      </p:grpSp>
      <p:grpSp>
        <p:nvGrpSpPr>
          <p:cNvPr id="111" name="Gruppieren 110"/>
          <p:cNvGrpSpPr>
            <a:grpSpLocks/>
          </p:cNvGrpSpPr>
          <p:nvPr/>
        </p:nvGrpSpPr>
        <p:grpSpPr bwMode="auto">
          <a:xfrm>
            <a:off x="1184031" y="5202238"/>
            <a:ext cx="7924800" cy="1611312"/>
            <a:chOff x="1282700" y="5201654"/>
            <a:chExt cx="8585313" cy="1612264"/>
          </a:xfrm>
        </p:grpSpPr>
        <p:grpSp>
          <p:nvGrpSpPr>
            <p:cNvPr id="112" name="Gruppieren 111"/>
            <p:cNvGrpSpPr>
              <a:grpSpLocks/>
            </p:cNvGrpSpPr>
            <p:nvPr/>
          </p:nvGrpSpPr>
          <p:grpSpPr bwMode="auto">
            <a:xfrm>
              <a:off x="5751293" y="5201654"/>
              <a:ext cx="4116720" cy="1612264"/>
              <a:chOff x="7964" y="4006"/>
              <a:chExt cx="3281" cy="1297"/>
            </a:xfrm>
            <a:solidFill>
              <a:schemeClr val="bg1"/>
            </a:solidFill>
          </p:grpSpPr>
          <p:grpSp>
            <p:nvGrpSpPr>
              <p:cNvPr id="124" name="Group 358"/>
              <p:cNvGrpSpPr>
                <a:grpSpLocks/>
              </p:cNvGrpSpPr>
              <p:nvPr/>
            </p:nvGrpSpPr>
            <p:grpSpPr bwMode="auto">
              <a:xfrm>
                <a:off x="7964" y="4558"/>
                <a:ext cx="3281" cy="367"/>
                <a:chOff x="7964" y="4562"/>
                <a:chExt cx="3281" cy="366"/>
              </a:xfrm>
              <a:grpFill/>
            </p:grpSpPr>
            <p:sp>
              <p:nvSpPr>
                <p:cNvPr id="136" name="Text Box 359"/>
                <p:cNvSpPr txBox="1">
                  <a:spLocks noChangeArrowheads="1"/>
                </p:cNvSpPr>
                <p:nvPr/>
              </p:nvSpPr>
              <p:spPr bwMode="auto">
                <a:xfrm>
                  <a:off x="7964" y="4649"/>
                  <a:ext cx="2278" cy="27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upright="1"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  <a:defRPr/>
                  </a:pPr>
                  <a:r>
                    <a:rPr lang="en-GB" sz="1100">
                      <a:latin typeface="Calibri"/>
                      <a:ea typeface="Calibri"/>
                      <a:cs typeface="Times New Roman"/>
                    </a:rPr>
                    <a:t>Main 300 K high pressure Gas Supply line (HD)</a:t>
                  </a:r>
                  <a:endParaRPr lang="de-DE" sz="1100">
                    <a:latin typeface="Calibri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137" name="Group 360"/>
                <p:cNvGrpSpPr>
                  <a:grpSpLocks/>
                </p:cNvGrpSpPr>
                <p:nvPr/>
              </p:nvGrpSpPr>
              <p:grpSpPr bwMode="auto">
                <a:xfrm>
                  <a:off x="10333" y="4562"/>
                  <a:ext cx="912" cy="183"/>
                  <a:chOff x="8602" y="7958"/>
                  <a:chExt cx="912" cy="183"/>
                </a:xfrm>
                <a:grpFill/>
              </p:grpSpPr>
              <p:cxnSp>
                <p:nvCxnSpPr>
                  <p:cNvPr id="138" name="Line 361"/>
                  <p:cNvCxnSpPr/>
                  <p:nvPr/>
                </p:nvCxnSpPr>
                <p:spPr bwMode="auto">
                  <a:xfrm flipH="1" flipV="1">
                    <a:off x="8602" y="8050"/>
                    <a:ext cx="364" cy="2"/>
                  </a:xfrm>
                  <a:prstGeom prst="line">
                    <a:avLst/>
                  </a:prstGeom>
                  <a:grp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/>
                  </a:ln>
                  <a:extLst/>
                </p:spPr>
              </p:cxnSp>
              <p:sp>
                <p:nvSpPr>
                  <p:cNvPr id="139" name="Text Box 3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67" y="7958"/>
                    <a:ext cx="547" cy="18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upright="1"/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  <a:defRPr/>
                    </a:pPr>
                    <a:r>
                      <a:rPr lang="en-GB" sz="1100" dirty="0">
                        <a:latin typeface="Calibri"/>
                        <a:ea typeface="Calibri"/>
                        <a:cs typeface="Times New Roman"/>
                      </a:rPr>
                      <a:t>DN 80</a:t>
                    </a:r>
                    <a:endParaRPr lang="de-DE" sz="1100" dirty="0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  <p:grpSp>
            <p:nvGrpSpPr>
              <p:cNvPr id="125" name="Group 363"/>
              <p:cNvGrpSpPr>
                <a:grpSpLocks/>
              </p:cNvGrpSpPr>
              <p:nvPr/>
            </p:nvGrpSpPr>
            <p:grpSpPr bwMode="auto">
              <a:xfrm>
                <a:off x="7967" y="4324"/>
                <a:ext cx="3269" cy="279"/>
                <a:chOff x="7967" y="4324"/>
                <a:chExt cx="3269" cy="279"/>
              </a:xfrm>
              <a:grpFill/>
            </p:grpSpPr>
            <p:sp>
              <p:nvSpPr>
                <p:cNvPr id="132" name="Text Box 364"/>
                <p:cNvSpPr txBox="1">
                  <a:spLocks noChangeArrowheads="1"/>
                </p:cNvSpPr>
                <p:nvPr/>
              </p:nvSpPr>
              <p:spPr bwMode="auto">
                <a:xfrm>
                  <a:off x="7967" y="4324"/>
                  <a:ext cx="2275" cy="27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upright="1"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  <a:defRPr/>
                  </a:pPr>
                  <a:r>
                    <a:rPr lang="en-GB" sz="1100" dirty="0">
                      <a:latin typeface="Calibri"/>
                      <a:ea typeface="Calibri"/>
                      <a:cs typeface="Times New Roman"/>
                    </a:rPr>
                    <a:t>Main Current Leads Gas Return line (ND)</a:t>
                  </a:r>
                  <a:endParaRPr lang="de-DE" sz="1100" dirty="0">
                    <a:latin typeface="Calibri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133" name="Group 365"/>
                <p:cNvGrpSpPr>
                  <a:grpSpLocks/>
                </p:cNvGrpSpPr>
                <p:nvPr/>
              </p:nvGrpSpPr>
              <p:grpSpPr bwMode="auto">
                <a:xfrm>
                  <a:off x="10324" y="4419"/>
                  <a:ext cx="912" cy="182"/>
                  <a:chOff x="8602" y="8234"/>
                  <a:chExt cx="912" cy="182"/>
                </a:xfrm>
                <a:grpFill/>
              </p:grpSpPr>
              <p:cxnSp>
                <p:nvCxnSpPr>
                  <p:cNvPr id="134" name="Line 366"/>
                  <p:cNvCxnSpPr/>
                  <p:nvPr/>
                </p:nvCxnSpPr>
                <p:spPr bwMode="auto">
                  <a:xfrm flipH="1" flipV="1">
                    <a:off x="8602" y="8326"/>
                    <a:ext cx="364" cy="1"/>
                  </a:xfrm>
                  <a:prstGeom prst="line">
                    <a:avLst/>
                  </a:prstGeom>
                  <a:grpFill/>
                  <a:ln w="19050">
                    <a:solidFill>
                      <a:srgbClr val="FF00FF"/>
                    </a:solidFill>
                    <a:round/>
                    <a:headEnd type="triangle" w="med" len="med"/>
                    <a:tailEnd/>
                  </a:ln>
                  <a:extLst/>
                </p:spPr>
              </p:cxnSp>
              <p:sp>
                <p:nvSpPr>
                  <p:cNvPr id="135" name="Text Box 3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67" y="8234"/>
                    <a:ext cx="547" cy="18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upright="1"/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  <a:defRPr/>
                    </a:pPr>
                    <a:r>
                      <a:rPr lang="en-GB" sz="1100">
                        <a:latin typeface="Calibri"/>
                        <a:ea typeface="Calibri"/>
                        <a:cs typeface="Times New Roman"/>
                      </a:rPr>
                      <a:t>DN 80</a:t>
                    </a:r>
                    <a:endParaRPr lang="de-DE" sz="1100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  <p:sp>
            <p:nvSpPr>
              <p:cNvPr id="126" name="Text Box 368"/>
              <p:cNvSpPr txBox="1">
                <a:spLocks noChangeArrowheads="1"/>
              </p:cNvSpPr>
              <p:nvPr/>
            </p:nvSpPr>
            <p:spPr bwMode="auto">
              <a:xfrm>
                <a:off x="7967" y="4006"/>
                <a:ext cx="3278" cy="2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upright="1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GB" sz="1100" dirty="0">
                    <a:latin typeface="Calibri"/>
                    <a:ea typeface="Calibri"/>
                    <a:cs typeface="Times New Roman"/>
                  </a:rPr>
                  <a:t>After the Super-FRS target and throughout the Super-FRS tunnel:</a:t>
                </a:r>
                <a:endParaRPr lang="de-DE" sz="1100" dirty="0">
                  <a:latin typeface="Calibri"/>
                  <a:ea typeface="Calibri"/>
                  <a:cs typeface="Times New Roman"/>
                </a:endParaRPr>
              </a:p>
            </p:txBody>
          </p:sp>
          <p:grpSp>
            <p:nvGrpSpPr>
              <p:cNvPr id="127" name="Group 369"/>
              <p:cNvGrpSpPr>
                <a:grpSpLocks/>
              </p:cNvGrpSpPr>
              <p:nvPr/>
            </p:nvGrpSpPr>
            <p:grpSpPr bwMode="auto">
              <a:xfrm>
                <a:off x="7964" y="4925"/>
                <a:ext cx="2779" cy="378"/>
                <a:chOff x="7964" y="4933"/>
                <a:chExt cx="2779" cy="377"/>
              </a:xfrm>
              <a:grpFill/>
            </p:grpSpPr>
            <p:sp>
              <p:nvSpPr>
                <p:cNvPr id="128" name="Text Box 370"/>
                <p:cNvSpPr txBox="1">
                  <a:spLocks noChangeArrowheads="1"/>
                </p:cNvSpPr>
                <p:nvPr/>
              </p:nvSpPr>
              <p:spPr bwMode="auto">
                <a:xfrm>
                  <a:off x="7964" y="4933"/>
                  <a:ext cx="1790" cy="37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upright="1"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  <a:defRPr/>
                  </a:pPr>
                  <a:r>
                    <a:rPr lang="en-GB" sz="1100">
                      <a:latin typeface="Calibri"/>
                      <a:ea typeface="Calibri"/>
                      <a:cs typeface="Times New Roman"/>
                    </a:rPr>
                    <a:t>Vacuum jacketed warm multipurpose line (ND - HD)</a:t>
                  </a:r>
                  <a:endParaRPr lang="de-DE" sz="1100">
                    <a:latin typeface="Calibri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129" name="Group 371"/>
                <p:cNvGrpSpPr>
                  <a:grpSpLocks/>
                </p:cNvGrpSpPr>
                <p:nvPr/>
              </p:nvGrpSpPr>
              <p:grpSpPr bwMode="auto">
                <a:xfrm>
                  <a:off x="9833" y="4949"/>
                  <a:ext cx="910" cy="184"/>
                  <a:chOff x="9833" y="4949"/>
                  <a:chExt cx="910" cy="184"/>
                </a:xfrm>
                <a:grpFill/>
              </p:grpSpPr>
              <p:cxnSp>
                <p:nvCxnSpPr>
                  <p:cNvPr id="130" name="Line 372"/>
                  <p:cNvCxnSpPr/>
                  <p:nvPr/>
                </p:nvCxnSpPr>
                <p:spPr bwMode="auto">
                  <a:xfrm flipH="1" flipV="1">
                    <a:off x="9833" y="5042"/>
                    <a:ext cx="363" cy="2"/>
                  </a:xfrm>
                  <a:prstGeom prst="line">
                    <a:avLst/>
                  </a:prstGeom>
                  <a:grpFill/>
                  <a:ln w="76200">
                    <a:solidFill>
                      <a:srgbClr val="7030A0"/>
                    </a:solidFill>
                    <a:round/>
                    <a:headEnd type="triangle" w="med" len="med"/>
                    <a:tailEnd/>
                  </a:ln>
                  <a:extLst/>
                </p:spPr>
              </p:cxnSp>
              <p:sp>
                <p:nvSpPr>
                  <p:cNvPr id="131" name="Text Box 3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97" y="4949"/>
                    <a:ext cx="546" cy="18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upright="1"/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  <a:defRPr/>
                    </a:pPr>
                    <a:r>
                      <a:rPr lang="en-GB" sz="1100">
                        <a:latin typeface="Calibri"/>
                        <a:ea typeface="Calibri"/>
                        <a:cs typeface="Times New Roman"/>
                      </a:rPr>
                      <a:t>DN 200</a:t>
                    </a:r>
                    <a:endParaRPr lang="de-DE" sz="1100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</p:grpSp>
        <p:grpSp>
          <p:nvGrpSpPr>
            <p:cNvPr id="113" name="Gruppieren 144"/>
            <p:cNvGrpSpPr>
              <a:grpSpLocks/>
            </p:cNvGrpSpPr>
            <p:nvPr/>
          </p:nvGrpSpPr>
          <p:grpSpPr bwMode="auto">
            <a:xfrm>
              <a:off x="1282700" y="6062663"/>
              <a:ext cx="4468813" cy="750887"/>
              <a:chOff x="6779" y="6730"/>
              <a:chExt cx="3564" cy="605"/>
            </a:xfrm>
          </p:grpSpPr>
          <p:grpSp>
            <p:nvGrpSpPr>
              <p:cNvPr id="114" name="Group 375"/>
              <p:cNvGrpSpPr>
                <a:grpSpLocks/>
              </p:cNvGrpSpPr>
              <p:nvPr/>
            </p:nvGrpSpPr>
            <p:grpSpPr bwMode="auto">
              <a:xfrm>
                <a:off x="6779" y="7044"/>
                <a:ext cx="3564" cy="291"/>
                <a:chOff x="6779" y="7044"/>
                <a:chExt cx="3564" cy="291"/>
              </a:xfrm>
            </p:grpSpPr>
            <p:sp>
              <p:nvSpPr>
                <p:cNvPr id="120" name="Text Box 376"/>
                <p:cNvSpPr txBox="1">
                  <a:spLocks noChangeArrowheads="1"/>
                </p:cNvSpPr>
                <p:nvPr/>
              </p:nvSpPr>
              <p:spPr bwMode="auto">
                <a:xfrm>
                  <a:off x="6779" y="7055"/>
                  <a:ext cx="2552" cy="2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Blip>
                      <a:blip r:embed="rId3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Blip>
                      <a:blip r:embed="rId4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777777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115000"/>
                    </a:lnSpc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GB" altLang="de-DE" sz="1100">
                      <a:latin typeface="Calibri" pitchFamily="34" charset="0"/>
                      <a:ea typeface="Calibri" pitchFamily="34" charset="0"/>
                      <a:cs typeface="Times New Roman" pitchFamily="18" charset="0"/>
                    </a:rPr>
                    <a:t>Branching 300 K high pressure Gas Supply line (HD)</a:t>
                  </a:r>
                  <a:endParaRPr lang="de-DE" altLang="de-DE" sz="1100">
                    <a:latin typeface="Calibri" pitchFamily="34" charset="0"/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121" name="Group 377"/>
                <p:cNvGrpSpPr>
                  <a:grpSpLocks/>
                </p:cNvGrpSpPr>
                <p:nvPr/>
              </p:nvGrpSpPr>
              <p:grpSpPr bwMode="auto">
                <a:xfrm>
                  <a:off x="9431" y="7044"/>
                  <a:ext cx="912" cy="183"/>
                  <a:chOff x="8602" y="7958"/>
                  <a:chExt cx="912" cy="183"/>
                </a:xfrm>
              </p:grpSpPr>
              <p:cxnSp>
                <p:nvCxnSpPr>
                  <p:cNvPr id="122" name="Line 378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02" y="8050"/>
                    <a:ext cx="364" cy="2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23" name="Text Box 3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67" y="7958"/>
                    <a:ext cx="547" cy="18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Blip>
                        <a:blip r:embed="rId3"/>
                      </a:buBlip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Blip>
                        <a:blip r:embed="rId4"/>
                      </a:buBlip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rgbClr val="777777"/>
                      </a:buClr>
                      <a:buChar char="•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lnSpc>
                        <a:spcPct val="115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FontTx/>
                      <a:buNone/>
                    </a:pPr>
                    <a:r>
                      <a:rPr lang="en-GB" altLang="de-DE" sz="1100">
                        <a:latin typeface="Calibri" pitchFamily="34" charset="0"/>
                        <a:ea typeface="Calibri" pitchFamily="34" charset="0"/>
                        <a:cs typeface="Times New Roman" pitchFamily="18" charset="0"/>
                      </a:rPr>
                      <a:t>DN 80</a:t>
                    </a:r>
                    <a:endParaRPr lang="de-DE" altLang="de-DE" sz="1100">
                      <a:latin typeface="Calibri" pitchFamily="34" charset="0"/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115" name="Group 380"/>
              <p:cNvGrpSpPr>
                <a:grpSpLocks/>
              </p:cNvGrpSpPr>
              <p:nvPr/>
            </p:nvGrpSpPr>
            <p:grpSpPr bwMode="auto">
              <a:xfrm>
                <a:off x="6782" y="6730"/>
                <a:ext cx="3269" cy="279"/>
                <a:chOff x="7967" y="4324"/>
                <a:chExt cx="3269" cy="279"/>
              </a:xfrm>
            </p:grpSpPr>
            <p:sp>
              <p:nvSpPr>
                <p:cNvPr id="116" name="Text Box 381"/>
                <p:cNvSpPr txBox="1">
                  <a:spLocks noChangeArrowheads="1"/>
                </p:cNvSpPr>
                <p:nvPr/>
              </p:nvSpPr>
              <p:spPr bwMode="auto">
                <a:xfrm>
                  <a:off x="7967" y="4324"/>
                  <a:ext cx="2275" cy="27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Blip>
                      <a:blip r:embed="rId3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Blip>
                      <a:blip r:embed="rId4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777777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115000"/>
                    </a:lnSpc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GB" altLang="de-DE" sz="1100">
                      <a:latin typeface="Calibri" pitchFamily="34" charset="0"/>
                      <a:ea typeface="Calibri" pitchFamily="34" charset="0"/>
                      <a:cs typeface="Times New Roman" pitchFamily="18" charset="0"/>
                    </a:rPr>
                    <a:t>Branching Current Leads Gas Return line (ND)</a:t>
                  </a:r>
                  <a:endParaRPr lang="de-DE" altLang="de-DE" sz="1100">
                    <a:latin typeface="Calibri" pitchFamily="34" charset="0"/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117" name="Group 382"/>
                <p:cNvGrpSpPr>
                  <a:grpSpLocks/>
                </p:cNvGrpSpPr>
                <p:nvPr/>
              </p:nvGrpSpPr>
              <p:grpSpPr bwMode="auto">
                <a:xfrm>
                  <a:off x="10324" y="4419"/>
                  <a:ext cx="912" cy="182"/>
                  <a:chOff x="8602" y="8234"/>
                  <a:chExt cx="912" cy="182"/>
                </a:xfrm>
              </p:grpSpPr>
              <p:cxnSp>
                <p:nvCxnSpPr>
                  <p:cNvPr id="118" name="Line 383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02" y="8326"/>
                    <a:ext cx="364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9" name="Text Box 3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67" y="8234"/>
                    <a:ext cx="547" cy="18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Blip>
                        <a:blip r:embed="rId3"/>
                      </a:buBlip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Blip>
                        <a:blip r:embed="rId4"/>
                      </a:buBlip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rgbClr val="777777"/>
                      </a:buClr>
                      <a:buChar char="•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lnSpc>
                        <a:spcPct val="115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FontTx/>
                      <a:buNone/>
                    </a:pPr>
                    <a:r>
                      <a:rPr lang="en-GB" altLang="de-DE" sz="1100">
                        <a:latin typeface="Calibri" pitchFamily="34" charset="0"/>
                        <a:ea typeface="Calibri" pitchFamily="34" charset="0"/>
                        <a:cs typeface="Times New Roman" pitchFamily="18" charset="0"/>
                      </a:rPr>
                      <a:t>DN 80</a:t>
                    </a:r>
                    <a:endParaRPr lang="de-DE" altLang="de-DE" sz="1100">
                      <a:latin typeface="Calibri" pitchFamily="34" charset="0"/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7444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Radiation Resistant Magnets</a:t>
            </a:r>
            <a:br>
              <a:rPr lang="en-US" dirty="0"/>
            </a:br>
            <a:r>
              <a:rPr lang="en-US" dirty="0"/>
              <a:t>(at the Target Area of Super-FRS)</a:t>
            </a:r>
            <a:endParaRPr lang="de-DE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7504" y="1274514"/>
            <a:ext cx="6192688" cy="309059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Normal conducting magnets using MIC cable 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3 dipole units, 3 </a:t>
            </a:r>
            <a:r>
              <a:rPr lang="en-US" sz="2000" dirty="0" err="1" smtClean="0">
                <a:latin typeface="+mj-lt"/>
              </a:rPr>
              <a:t>quadrupoles</a:t>
            </a:r>
            <a:r>
              <a:rPr lang="en-US" sz="2000" dirty="0" smtClean="0">
                <a:latin typeface="+mj-lt"/>
              </a:rPr>
              <a:t>, 2 </a:t>
            </a:r>
            <a:r>
              <a:rPr lang="en-US" sz="2000" dirty="0" err="1" smtClean="0">
                <a:latin typeface="+mj-lt"/>
              </a:rPr>
              <a:t>sextupoles</a:t>
            </a:r>
            <a:endParaRPr lang="en-US" sz="2000" dirty="0" smtClean="0">
              <a:latin typeface="+mj-lt"/>
            </a:endParaRP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Prototype dipole built (95 ton) and tested by BINP   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Handling tests at GSI under way</a:t>
            </a:r>
          </a:p>
          <a:p>
            <a:pPr marL="285750" indent="-285750">
              <a:lnSpc>
                <a:spcPct val="115000"/>
              </a:lnSpc>
              <a:spcBef>
                <a:spcPts val="1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Remote alignment under revision </a:t>
            </a:r>
          </a:p>
          <a:p>
            <a:pPr marL="285750" indent="-285750">
              <a:lnSpc>
                <a:spcPct val="115000"/>
              </a:lnSpc>
              <a:spcBef>
                <a:spcPts val="1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Remote </a:t>
            </a:r>
            <a:r>
              <a:rPr lang="en-US" sz="2000" dirty="0"/>
              <a:t>connectors </a:t>
            </a:r>
            <a:r>
              <a:rPr lang="en-US" sz="2000" dirty="0" smtClean="0"/>
              <a:t>(current, water, and interlocks) under revision</a:t>
            </a:r>
          </a:p>
          <a:p>
            <a:pPr marL="285750" indent="-28575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Specification in preparation, </a:t>
            </a:r>
          </a:p>
          <a:p>
            <a:pPr marL="285750" indent="-28575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Tendering via FAIR 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120375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319552" y="980727"/>
            <a:ext cx="2716944" cy="3266101"/>
          </a:xfrm>
          <a:prstGeom prst="rect">
            <a:avLst/>
          </a:prstGeom>
          <a:ln>
            <a:noFill/>
          </a:ln>
        </p:spPr>
      </p:pic>
      <p:pic>
        <p:nvPicPr>
          <p:cNvPr id="13" name="Picture 16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3768" y="4293096"/>
            <a:ext cx="3096040" cy="2571096"/>
          </a:xfrm>
          <a:prstGeom prst="rect">
            <a:avLst/>
          </a:prstGeom>
          <a:ln>
            <a:noFill/>
          </a:ln>
        </p:spPr>
      </p:pic>
      <p:sp>
        <p:nvSpPr>
          <p:cNvPr id="14" name="Textfeld 13"/>
          <p:cNvSpPr txBox="1"/>
          <p:nvPr/>
        </p:nvSpPr>
        <p:spPr>
          <a:xfrm>
            <a:off x="7363989" y="980728"/>
            <a:ext cx="1816523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Prototype  </a:t>
            </a:r>
            <a:r>
              <a:rPr lang="de-DE" sz="1600" dirty="0" err="1" smtClean="0"/>
              <a:t>dipole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at GSI </a:t>
            </a:r>
            <a:r>
              <a:rPr lang="de-DE" sz="1600" dirty="0" err="1" smtClean="0"/>
              <a:t>testing</a:t>
            </a:r>
            <a:r>
              <a:rPr lang="de-DE" sz="1600" dirty="0" smtClean="0"/>
              <a:t>-hall</a:t>
            </a:r>
            <a:endParaRPr lang="en-US" sz="16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6" y="4246829"/>
            <a:ext cx="1473779" cy="261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ustomShape 17"/>
          <p:cNvSpPr/>
          <p:nvPr/>
        </p:nvSpPr>
        <p:spPr>
          <a:xfrm>
            <a:off x="1099340" y="6309320"/>
            <a:ext cx="1096396" cy="57606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dirty="0" err="1" smtClean="0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6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</a:rPr>
              <a:t>water</a:t>
            </a:r>
            <a:r>
              <a:rPr lang="de-DE" sz="160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DE" sz="1600" dirty="0" err="1" smtClean="0">
                <a:solidFill>
                  <a:srgbClr val="000000"/>
                </a:solidFill>
                <a:latin typeface="Arial"/>
              </a:rPr>
              <a:t>connector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22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Radiation Resistant Magnets</a:t>
            </a:r>
            <a:br>
              <a:rPr lang="en-US" dirty="0"/>
            </a:br>
            <a:r>
              <a:rPr lang="en-US" dirty="0"/>
              <a:t>(at the Target Area of Super-FRS)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07504" y="4005064"/>
            <a:ext cx="5199142" cy="2559265"/>
            <a:chOff x="498733" y="3720694"/>
            <a:chExt cx="5569905" cy="2806503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2" t="-1" r="-5562" b="9291"/>
            <a:stretch/>
          </p:blipFill>
          <p:spPr>
            <a:xfrm>
              <a:off x="555082" y="3900538"/>
              <a:ext cx="5513556" cy="2452224"/>
            </a:xfrm>
            <a:prstGeom prst="rect">
              <a:avLst/>
            </a:prstGeom>
          </p:spPr>
        </p:pic>
        <p:cxnSp>
          <p:nvCxnSpPr>
            <p:cNvPr id="18" name="Gerade Verbindung mit Pfeil 17"/>
            <p:cNvCxnSpPr/>
            <p:nvPr/>
          </p:nvCxnSpPr>
          <p:spPr bwMode="auto">
            <a:xfrm flipV="1">
              <a:off x="555082" y="6060778"/>
              <a:ext cx="792088" cy="2384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feld 18"/>
            <p:cNvSpPr txBox="1"/>
            <p:nvPr/>
          </p:nvSpPr>
          <p:spPr>
            <a:xfrm rot="20629885">
              <a:off x="592105" y="6188643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Beam</a:t>
              </a:r>
              <a:endParaRPr lang="de-DE" sz="16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98733" y="4044554"/>
              <a:ext cx="920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/>
                <a:t>Target</a:t>
              </a:r>
            </a:p>
            <a:p>
              <a:pPr algn="ctr"/>
              <a:r>
                <a:rPr lang="de-DE" sz="1400" dirty="0" err="1" smtClean="0"/>
                <a:t>Chamber</a:t>
              </a:r>
              <a:endParaRPr lang="de-DE" sz="14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396230" y="3884455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BC1</a:t>
              </a:r>
              <a:endParaRPr lang="de-DE" sz="14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476350" y="3792702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BC2</a:t>
              </a:r>
              <a:endParaRPr lang="de-DE" sz="14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700486" y="3720694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BC3</a:t>
              </a:r>
              <a:endParaRPr lang="de-DE" sz="1400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62" y="3085545"/>
            <a:ext cx="3688642" cy="1605243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53422"/>
              </p:ext>
            </p:extLst>
          </p:nvPr>
        </p:nvGraphicFramePr>
        <p:xfrm>
          <a:off x="5220072" y="4709879"/>
          <a:ext cx="3744415" cy="1815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9229"/>
                <a:gridCol w="1377593"/>
                <a:gridCol w="1377593"/>
              </a:tblGrid>
              <a:tr h="295120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 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Quad 1a 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Quad 1b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52356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 dirty="0" err="1">
                          <a:effectLst/>
                        </a:rPr>
                        <a:t>L</a:t>
                      </a:r>
                      <a:r>
                        <a:rPr lang="de-DE" sz="2400" u="none" strike="noStrike" baseline="-25000" dirty="0" err="1">
                          <a:effectLst/>
                        </a:rPr>
                        <a:t>eff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</a:rPr>
                        <a:t>0,9 m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 dirty="0">
                          <a:effectLst/>
                        </a:rPr>
                        <a:t>1,2 m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52356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 dirty="0">
                          <a:effectLst/>
                        </a:rPr>
                        <a:t>(</a:t>
                      </a:r>
                      <a:r>
                        <a:rPr lang="de-DE" sz="2400" u="none" strike="noStrike" dirty="0" err="1">
                          <a:effectLst/>
                        </a:rPr>
                        <a:t>Br</a:t>
                      </a:r>
                      <a:r>
                        <a:rPr lang="de-DE" sz="2400" u="none" strike="noStrike" dirty="0">
                          <a:effectLst/>
                        </a:rPr>
                        <a:t>)</a:t>
                      </a:r>
                      <a:r>
                        <a:rPr lang="de-DE" sz="2400" u="none" strike="noStrike" baseline="-25000" dirty="0" err="1">
                          <a:effectLst/>
                        </a:rPr>
                        <a:t>max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</a:rPr>
                        <a:t>15,9 T/m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 dirty="0">
                          <a:effectLst/>
                        </a:rPr>
                        <a:t>12,2 T/m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52356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R</a:t>
                      </a:r>
                      <a:r>
                        <a:rPr lang="de-DE" sz="2400" u="none" strike="noStrike" baseline="-25000">
                          <a:effectLst/>
                        </a:rPr>
                        <a:t>Pol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</a:rPr>
                        <a:t>70 mm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</a:rPr>
                        <a:t>95 mm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52356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I</a:t>
                      </a:r>
                      <a:r>
                        <a:rPr lang="de-DE" sz="2400" u="none" strike="noStrike" baseline="-25000">
                          <a:effectLst/>
                        </a:rPr>
                        <a:t>Max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</a:rPr>
                        <a:t>980 A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 dirty="0">
                          <a:effectLst/>
                        </a:rPr>
                        <a:t>1.400 A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7504" y="1196752"/>
            <a:ext cx="5832648" cy="286232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1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New design of first two NC </a:t>
            </a:r>
            <a:r>
              <a:rPr lang="en-US" sz="2000" dirty="0" err="1" smtClean="0">
                <a:latin typeface="+mj-lt"/>
              </a:rPr>
              <a:t>quadrupoles</a:t>
            </a:r>
            <a:r>
              <a:rPr lang="en-US" sz="2000" dirty="0" smtClean="0">
                <a:latin typeface="+mj-lt"/>
              </a:rPr>
              <a:t>  </a:t>
            </a:r>
          </a:p>
          <a:p>
            <a:pPr marL="800100" lvl="1" indent="-342900">
              <a:lnSpc>
                <a:spcPct val="115000"/>
              </a:lnSpc>
              <a:spcBef>
                <a:spcPts val="100"/>
              </a:spcBef>
              <a:buSzPct val="110000"/>
              <a:buFont typeface="Symbol" panose="05050102010706020507" pitchFamily="18" charset="2"/>
              <a:buChar char="-"/>
              <a:defRPr/>
            </a:pPr>
            <a:r>
              <a:rPr lang="en-US" sz="2000" dirty="0" smtClean="0">
                <a:latin typeface="+mj-lt"/>
              </a:rPr>
              <a:t>required field gradients were too high</a:t>
            </a:r>
          </a:p>
          <a:p>
            <a:pPr marL="800100" lvl="1" indent="-342900">
              <a:lnSpc>
                <a:spcPct val="115000"/>
              </a:lnSpc>
              <a:spcBef>
                <a:spcPts val="100"/>
              </a:spcBef>
              <a:buSzPct val="110000"/>
              <a:buFont typeface="Symbol" panose="05050102010706020507" pitchFamily="18" charset="2"/>
              <a:buChar char="-"/>
              <a:defRPr/>
            </a:pPr>
            <a:r>
              <a:rPr lang="en-US" sz="2000" dirty="0" smtClean="0">
                <a:latin typeface="+mj-lt"/>
              </a:rPr>
              <a:t>no technical/mechanical solution found due to too large bending radius of MIC</a:t>
            </a:r>
          </a:p>
          <a:p>
            <a:pPr marL="800100" lvl="1" indent="-342900">
              <a:lnSpc>
                <a:spcPct val="115000"/>
              </a:lnSpc>
              <a:spcBef>
                <a:spcPts val="100"/>
              </a:spcBef>
              <a:buSzPct val="110000"/>
              <a:buFont typeface="Symbol" panose="05050102010706020507" pitchFamily="18" charset="2"/>
              <a:buChar char="-"/>
              <a:defRPr/>
            </a:pPr>
            <a:r>
              <a:rPr lang="en-US" sz="2000" dirty="0" smtClean="0">
                <a:latin typeface="+mj-lt"/>
              </a:rPr>
              <a:t>individual designs for the each NC quad </a:t>
            </a:r>
          </a:p>
          <a:p>
            <a:pPr marL="285750" indent="-28575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Specification in preparation, </a:t>
            </a:r>
          </a:p>
          <a:p>
            <a:pPr marL="285750" indent="-28575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GSI resigned </a:t>
            </a:r>
            <a:r>
              <a:rPr lang="en-US" sz="2000" dirty="0" err="1" smtClean="0">
                <a:latin typeface="+mj-lt"/>
              </a:rPr>
              <a:t>EoI</a:t>
            </a:r>
            <a:r>
              <a:rPr lang="en-US" sz="2000" dirty="0" smtClean="0">
                <a:latin typeface="+mj-lt"/>
              </a:rPr>
              <a:t> on quads at last IKRB </a:t>
            </a:r>
          </a:p>
          <a:p>
            <a:pPr marL="285750" indent="-28575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Tendering via FAIR (together with dipoles)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20" y="1340768"/>
            <a:ext cx="3490875" cy="151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Target Area Installation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Overview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96" y="980728"/>
            <a:ext cx="6793857" cy="590465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Major Installation</a:t>
            </a:r>
          </a:p>
          <a:p>
            <a:pPr marL="57150" indent="-342900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Target chamber &amp; plug inserts </a:t>
            </a:r>
          </a:p>
          <a:p>
            <a:pPr marL="8001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German in-kind </a:t>
            </a:r>
          </a:p>
          <a:p>
            <a:pPr marL="800100" lvl="1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collaboration contract with KVI-CART in preparation</a:t>
            </a:r>
          </a:p>
          <a:p>
            <a:pPr marL="57150" indent="-342900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Target wheel &amp; plug inserts </a:t>
            </a:r>
          </a:p>
          <a:p>
            <a:pPr marL="8001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el"/>
                <a:cs typeface="Times New Roman" pitchFamily="18" charset="0"/>
              </a:rPr>
              <a:t>German in-kind </a:t>
            </a:r>
          </a:p>
          <a:p>
            <a:pPr marL="800100" lvl="1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el"/>
                <a:cs typeface="Times New Roman" pitchFamily="18" charset="0"/>
              </a:rPr>
              <a:t>collaboration contract with KVI-CART in </a:t>
            </a: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preparation</a:t>
            </a:r>
          </a:p>
          <a:p>
            <a:pPr marL="57150" indent="-342900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Beam catcher </a:t>
            </a:r>
          </a:p>
          <a:p>
            <a:pPr marL="8001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Indian in-kind</a:t>
            </a:r>
          </a:p>
          <a:p>
            <a:pPr marL="800100" lvl="1" indent="-342900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chamber and plug inserts for </a:t>
            </a:r>
          </a:p>
          <a:p>
            <a:pPr marL="457200" lvl="1" indent="0" eaLnBrk="1" hangingPunct="1"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latin typeface="Ariel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     slow and fast extracted beams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Major Infrastructure</a:t>
            </a:r>
          </a:p>
          <a:p>
            <a:pPr marL="342900" indent="-342900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Ariel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Hot Cell Complex</a:t>
            </a:r>
          </a:p>
          <a:p>
            <a:pPr marL="800100" lvl="3" indent="-342900" eaLnBrk="1" hangingPunct="1">
              <a:spcAft>
                <a:spcPts val="1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German </a:t>
            </a:r>
            <a:r>
              <a:rPr lang="en-US" sz="1800" dirty="0">
                <a:solidFill>
                  <a:srgbClr val="000000"/>
                </a:solidFill>
                <a:latin typeface="Ariel"/>
                <a:cs typeface="Times New Roman" pitchFamily="18" charset="0"/>
              </a:rPr>
              <a:t>in-kind  </a:t>
            </a:r>
            <a:endParaRPr lang="en-US" sz="1800" dirty="0" smtClean="0">
              <a:solidFill>
                <a:srgbClr val="000000"/>
              </a:solidFill>
              <a:latin typeface="Ariel"/>
              <a:cs typeface="Times New Roman" pitchFamily="18" charset="0"/>
            </a:endParaRPr>
          </a:p>
          <a:p>
            <a:pPr marL="800100" lvl="3" indent="-342900" eaLnBrk="1" hangingPunct="1">
              <a:spcAft>
                <a:spcPts val="3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rgbClr val="000000"/>
                </a:solidFill>
                <a:latin typeface="Ariel"/>
              </a:rPr>
              <a:t>So far planning by nuclear </a:t>
            </a:r>
            <a:r>
              <a:rPr lang="en-US" altLang="en-US" sz="1800" dirty="0">
                <a:solidFill>
                  <a:srgbClr val="000000"/>
                </a:solidFill>
                <a:latin typeface="Ariel"/>
              </a:rPr>
              <a:t>engineering company </a:t>
            </a:r>
            <a:endParaRPr lang="en-US" sz="1800" dirty="0">
              <a:solidFill>
                <a:srgbClr val="000000"/>
              </a:solidFill>
              <a:latin typeface="Ariel"/>
              <a:cs typeface="Times New Roman" pitchFamily="18" charset="0"/>
            </a:endParaRPr>
          </a:p>
          <a:p>
            <a:pPr marL="342900" indent="-342900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Ariel"/>
                <a:cs typeface="Times New Roman" pitchFamily="18" charset="0"/>
              </a:rPr>
              <a:t> Shielding flask </a:t>
            </a:r>
          </a:p>
          <a:p>
            <a:pPr marL="108585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el"/>
                <a:cs typeface="Times New Roman" pitchFamily="18" charset="0"/>
              </a:rPr>
              <a:t>Finnish in-kind</a:t>
            </a:r>
            <a:r>
              <a:rPr lang="en-US" sz="1800" dirty="0">
                <a:latin typeface="Ariel"/>
              </a:rPr>
              <a:t>	</a:t>
            </a:r>
          </a:p>
          <a:p>
            <a:pPr marL="1085850" lvl="1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el"/>
              </a:rPr>
              <a:t>requires special authority approval.</a:t>
            </a:r>
          </a:p>
          <a:p>
            <a:pPr marL="342900" indent="-342900" eaLnBrk="1" hangingPunct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Ariel"/>
                <a:cs typeface="Times New Roman" pitchFamily="18" charset="0"/>
              </a:rPr>
              <a:t>Iron shielding (approximately 6.000 ton)</a:t>
            </a:r>
            <a:endParaRPr lang="en-US" sz="1800" dirty="0">
              <a:latin typeface="Arie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0953"/>
            <a:ext cx="2699792" cy="191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50" r="36924" b="4731"/>
          <a:stretch/>
        </p:blipFill>
        <p:spPr bwMode="auto">
          <a:xfrm>
            <a:off x="6627057" y="2314792"/>
            <a:ext cx="2516943" cy="26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r="5440"/>
          <a:stretch/>
        </p:blipFill>
        <p:spPr bwMode="auto">
          <a:xfrm>
            <a:off x="6516216" y="1191590"/>
            <a:ext cx="1152000" cy="165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303" y="1487002"/>
            <a:ext cx="1202201" cy="15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mit Pfeil 7"/>
          <p:cNvCxnSpPr/>
          <p:nvPr/>
        </p:nvCxnSpPr>
        <p:spPr bwMode="auto">
          <a:xfrm>
            <a:off x="6829353" y="2420888"/>
            <a:ext cx="319662" cy="1368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 flipH="1">
            <a:off x="7814107" y="2276872"/>
            <a:ext cx="358293" cy="11786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 flipH="1">
            <a:off x="8172400" y="2276872"/>
            <a:ext cx="179148" cy="11066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8507403" y="2420888"/>
            <a:ext cx="0" cy="9542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 flipV="1">
            <a:off x="7906303" y="4221088"/>
            <a:ext cx="418498" cy="10801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18" y="3743758"/>
            <a:ext cx="2164306" cy="148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Gerade Verbindung mit Pfeil 25"/>
          <p:cNvCxnSpPr/>
          <p:nvPr/>
        </p:nvCxnSpPr>
        <p:spPr bwMode="auto">
          <a:xfrm flipV="1">
            <a:off x="6372200" y="3933056"/>
            <a:ext cx="1080120" cy="8280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537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Target Chamber</a:t>
            </a:r>
            <a:br>
              <a:rPr lang="de-DE" altLang="de-DE" smtClean="0"/>
            </a:br>
            <a:r>
              <a:rPr lang="de-DE" altLang="de-DE" sz="1800" smtClean="0"/>
              <a:t>(needs revised layout)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7083" r="12798"/>
          <a:stretch>
            <a:fillRect/>
          </a:stretch>
        </p:blipFill>
        <p:spPr bwMode="auto">
          <a:xfrm>
            <a:off x="-138113" y="1171575"/>
            <a:ext cx="9282113" cy="567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GB" altLang="de-DE"/>
          </a:p>
        </p:txBody>
      </p:sp>
      <p:pic>
        <p:nvPicPr>
          <p:cNvPr id="1163269" name="Picture 5"/>
          <p:cNvPicPr>
            <a:picLocks noGrp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7083" r="12798"/>
          <a:stretch>
            <a:fillRect/>
          </a:stretch>
        </p:blipFill>
        <p:spPr bwMode="auto">
          <a:xfrm>
            <a:off x="39688" y="1217613"/>
            <a:ext cx="9093200" cy="5688012"/>
          </a:xfr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62000" y="2319338"/>
            <a:ext cx="1846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dirty="0" err="1">
                <a:solidFill>
                  <a:srgbClr val="FFFF99"/>
                </a:solidFill>
              </a:rPr>
              <a:t>vacuum</a:t>
            </a:r>
            <a:r>
              <a:rPr lang="de-DE" altLang="de-DE" sz="2000" dirty="0">
                <a:solidFill>
                  <a:srgbClr val="FFFF99"/>
                </a:solidFill>
              </a:rPr>
              <a:t> </a:t>
            </a:r>
            <a:r>
              <a:rPr lang="de-DE" altLang="de-DE" sz="2000" dirty="0" err="1">
                <a:solidFill>
                  <a:srgbClr val="FFFF99"/>
                </a:solidFill>
              </a:rPr>
              <a:t>seals</a:t>
            </a:r>
            <a:endParaRPr lang="de-DE" altLang="de-DE" sz="2000" dirty="0">
              <a:solidFill>
                <a:srgbClr val="FFFF99"/>
              </a:solidFill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223000" y="1217613"/>
            <a:ext cx="1677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>
                <a:solidFill>
                  <a:srgbClr val="FFFF99"/>
                </a:solidFill>
              </a:rPr>
              <a:t>connections</a:t>
            </a:r>
          </a:p>
          <a:p>
            <a:pPr eaLnBrk="1" hangingPunct="1"/>
            <a:r>
              <a:rPr lang="de-DE" altLang="de-DE" sz="2000">
                <a:solidFill>
                  <a:srgbClr val="FFFF99"/>
                </a:solidFill>
              </a:rPr>
              <a:t> (hands on)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1911350" y="1704975"/>
            <a:ext cx="900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>
                <a:solidFill>
                  <a:srgbClr val="FFFF99"/>
                </a:solidFill>
              </a:rPr>
              <a:t>motor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2619375" y="2519363"/>
            <a:ext cx="1055688" cy="346075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2806700" y="1935163"/>
            <a:ext cx="1306513" cy="328612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H="1">
            <a:off x="5956300" y="1935163"/>
            <a:ext cx="579438" cy="792162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1163276" name="Line 12"/>
          <p:cNvSpPr>
            <a:spLocks noChangeShapeType="1"/>
          </p:cNvSpPr>
          <p:nvPr/>
        </p:nvSpPr>
        <p:spPr bwMode="auto">
          <a:xfrm flipH="1" flipV="1">
            <a:off x="4859338" y="4583113"/>
            <a:ext cx="1749425" cy="141287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1163277" name="Text Box 13"/>
          <p:cNvSpPr txBox="1">
            <a:spLocks noChangeArrowheads="1"/>
          </p:cNvSpPr>
          <p:nvPr/>
        </p:nvSpPr>
        <p:spPr bwMode="auto">
          <a:xfrm>
            <a:off x="5759450" y="6340475"/>
            <a:ext cx="2141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>
                <a:solidFill>
                  <a:srgbClr val="FFFF99"/>
                </a:solidFill>
              </a:rPr>
              <a:t>devices in beam</a:t>
            </a:r>
          </a:p>
        </p:txBody>
      </p:sp>
      <p:sp>
        <p:nvSpPr>
          <p:cNvPr id="1163278" name="Line 14"/>
          <p:cNvSpPr>
            <a:spLocks noChangeShapeType="1"/>
          </p:cNvSpPr>
          <p:nvPr/>
        </p:nvSpPr>
        <p:spPr bwMode="auto">
          <a:xfrm flipH="1" flipV="1">
            <a:off x="5183188" y="5943600"/>
            <a:ext cx="576262" cy="581025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  <p:pic>
        <p:nvPicPr>
          <p:cNvPr id="116327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1090613"/>
            <a:ext cx="1484312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3280" name="Text Box 16"/>
          <p:cNvSpPr txBox="1">
            <a:spLocks noChangeArrowheads="1"/>
          </p:cNvSpPr>
          <p:nvPr/>
        </p:nvSpPr>
        <p:spPr bwMode="auto">
          <a:xfrm>
            <a:off x="6608763" y="4368800"/>
            <a:ext cx="885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>
                <a:solidFill>
                  <a:srgbClr val="FFFF99"/>
                </a:solidFill>
              </a:rPr>
              <a:t>target</a:t>
            </a:r>
          </a:p>
          <a:p>
            <a:pPr eaLnBrk="1" hangingPunct="1"/>
            <a:r>
              <a:rPr lang="de-DE" altLang="de-DE" sz="2000">
                <a:solidFill>
                  <a:srgbClr val="FFFF99"/>
                </a:solidFill>
              </a:rPr>
              <a:t>plug</a:t>
            </a:r>
          </a:p>
        </p:txBody>
      </p:sp>
      <p:sp>
        <p:nvSpPr>
          <p:cNvPr id="1163281" name="Line 17"/>
          <p:cNvSpPr>
            <a:spLocks noChangeShapeType="1"/>
          </p:cNvSpPr>
          <p:nvPr/>
        </p:nvSpPr>
        <p:spPr bwMode="auto">
          <a:xfrm flipV="1">
            <a:off x="7494588" y="4483100"/>
            <a:ext cx="180975" cy="241300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51520" y="2888109"/>
            <a:ext cx="161804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dirty="0" err="1" smtClean="0">
                <a:solidFill>
                  <a:srgbClr val="FFFF99"/>
                </a:solidFill>
              </a:rPr>
              <a:t>pillow</a:t>
            </a:r>
            <a:r>
              <a:rPr lang="de-DE" altLang="de-DE" sz="2000" dirty="0" smtClean="0">
                <a:solidFill>
                  <a:srgbClr val="FFFF99"/>
                </a:solidFill>
              </a:rPr>
              <a:t> </a:t>
            </a:r>
            <a:r>
              <a:rPr lang="de-DE" altLang="de-DE" sz="2000" dirty="0" err="1">
                <a:solidFill>
                  <a:srgbClr val="FFFF99"/>
                </a:solidFill>
              </a:rPr>
              <a:t>seals</a:t>
            </a:r>
            <a:endParaRPr lang="de-DE" altLang="de-DE" sz="2000" dirty="0">
              <a:solidFill>
                <a:srgbClr val="FFFF99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1932136" y="3212976"/>
            <a:ext cx="1055688" cy="346075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763505" y="2214877"/>
            <a:ext cx="97684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dirty="0" err="1" smtClean="0">
                <a:solidFill>
                  <a:srgbClr val="FFFF99"/>
                </a:solidFill>
              </a:rPr>
              <a:t>pillow</a:t>
            </a:r>
            <a:r>
              <a:rPr lang="de-DE" altLang="de-DE" sz="2000" dirty="0" smtClean="0">
                <a:solidFill>
                  <a:srgbClr val="FFFF99"/>
                </a:solidFill>
              </a:rPr>
              <a:t> </a:t>
            </a:r>
          </a:p>
          <a:p>
            <a:pPr eaLnBrk="1" hangingPunct="1"/>
            <a:r>
              <a:rPr lang="de-DE" altLang="de-DE" sz="2000" dirty="0" err="1" smtClean="0">
                <a:solidFill>
                  <a:srgbClr val="FFFF99"/>
                </a:solidFill>
              </a:rPr>
              <a:t>seals</a:t>
            </a:r>
            <a:endParaRPr lang="de-DE" altLang="de-DE" sz="2000" dirty="0">
              <a:solidFill>
                <a:srgbClr val="FFFF99"/>
              </a:solidFill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H="1">
            <a:off x="6802560" y="2996952"/>
            <a:ext cx="289719" cy="792162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6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76" grpId="0" animBg="1"/>
      <p:bldP spid="1163277" grpId="0"/>
      <p:bldP spid="1163278" grpId="0" animBg="1"/>
      <p:bldP spid="1163280" grpId="0"/>
      <p:bldP spid="11632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de-DE" altLang="de-DE" dirty="0" smtClean="0"/>
              <a:t>Target Wheel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6436" r="19685" b="5792"/>
          <a:stretch>
            <a:fillRect/>
          </a:stretch>
        </p:blipFill>
        <p:spPr bwMode="auto">
          <a:xfrm>
            <a:off x="2699792" y="2564904"/>
            <a:ext cx="3240360" cy="35007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AutoShape 4"/>
          <p:cNvSpPr>
            <a:spLocks noChangeArrowheads="1"/>
          </p:cNvSpPr>
          <p:nvPr/>
        </p:nvSpPr>
        <p:spPr bwMode="auto">
          <a:xfrm>
            <a:off x="3765550" y="5572125"/>
            <a:ext cx="88900" cy="114300"/>
          </a:xfrm>
          <a:custGeom>
            <a:avLst/>
            <a:gdLst>
              <a:gd name="T0" fmla="*/ 88900 w 88900"/>
              <a:gd name="T1" fmla="*/ 57150 h 114300"/>
              <a:gd name="T2" fmla="*/ 44450 w 88900"/>
              <a:gd name="T3" fmla="*/ 114300 h 114300"/>
              <a:gd name="T4" fmla="*/ 0 w 88900"/>
              <a:gd name="T5" fmla="*/ 57150 h 114300"/>
              <a:gd name="T6" fmla="*/ 44450 w 88900"/>
              <a:gd name="T7" fmla="*/ 0 h 1143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8900"/>
              <a:gd name="T13" fmla="*/ 0 h 114300"/>
              <a:gd name="T14" fmla="*/ 88900 w 88900"/>
              <a:gd name="T15" fmla="*/ 114300 h 114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900" h="114300">
                <a:moveTo>
                  <a:pt x="0" y="159"/>
                </a:moveTo>
                <a:lnTo>
                  <a:pt x="124" y="159"/>
                </a:lnTo>
                <a:lnTo>
                  <a:pt x="180" y="90"/>
                </a:lnTo>
                <a:lnTo>
                  <a:pt x="124" y="159"/>
                </a:lnTo>
                <a:lnTo>
                  <a:pt x="270" y="90"/>
                </a:lnTo>
                <a:lnTo>
                  <a:pt x="0" y="159"/>
                </a:lnTo>
                <a:close/>
              </a:path>
            </a:pathLst>
          </a:custGeom>
          <a:solidFill>
            <a:srgbClr val="FF0000"/>
          </a:solidFill>
          <a:ln w="1260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3567113"/>
            <a:ext cx="3968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3840163"/>
            <a:ext cx="51435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3803650"/>
            <a:ext cx="5143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730625"/>
            <a:ext cx="51435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586163"/>
            <a:ext cx="1809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2416989" cy="48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6" name="AutoShape 11"/>
          <p:cNvSpPr>
            <a:spLocks noChangeArrowheads="1"/>
          </p:cNvSpPr>
          <p:nvPr/>
        </p:nvSpPr>
        <p:spPr bwMode="auto">
          <a:xfrm>
            <a:off x="6156176" y="2693235"/>
            <a:ext cx="2880320" cy="1671869"/>
          </a:xfrm>
          <a:custGeom>
            <a:avLst/>
            <a:gdLst>
              <a:gd name="T0" fmla="*/ 2171700 w 2171700"/>
              <a:gd name="T1" fmla="*/ 533400 h 1066800"/>
              <a:gd name="T2" fmla="*/ 1085850 w 2171700"/>
              <a:gd name="T3" fmla="*/ 1066800 h 1066800"/>
              <a:gd name="T4" fmla="*/ 0 w 2171700"/>
              <a:gd name="T5" fmla="*/ 533400 h 1066800"/>
              <a:gd name="T6" fmla="*/ 1085850 w 2171700"/>
              <a:gd name="T7" fmla="*/ 0 h 1066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71700"/>
              <a:gd name="T13" fmla="*/ 0 h 1066800"/>
              <a:gd name="T14" fmla="*/ 2171700 w 2171700"/>
              <a:gd name="T15" fmla="*/ 1066800 h 1066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1700" h="1066800">
                <a:moveTo>
                  <a:pt x="0" y="0"/>
                </a:moveTo>
                <a:lnTo>
                  <a:pt x="6034" y="0"/>
                </a:lnTo>
                <a:lnTo>
                  <a:pt x="6034" y="2966"/>
                </a:lnTo>
                <a:lnTo>
                  <a:pt x="0" y="2966"/>
                </a:lnTo>
                <a:lnTo>
                  <a:pt x="0" y="0"/>
                </a:lnTo>
                <a:close/>
              </a:path>
            </a:pathLst>
          </a:custGeom>
          <a:solidFill>
            <a:srgbClr val="CCFF99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altLang="de-DE" sz="1800" dirty="0" smtClean="0">
                <a:solidFill>
                  <a:srgbClr val="FF0000"/>
                </a:solidFill>
                <a:ea typeface="Microsoft YaHei" pitchFamily="34" charset="-122"/>
              </a:rPr>
              <a:t>increase beam spot size </a:t>
            </a:r>
          </a:p>
          <a:p>
            <a:pPr eaLnBrk="1" hangingPunct="1">
              <a:spcAft>
                <a:spcPts val="300"/>
              </a:spcAft>
              <a:defRPr/>
            </a:pPr>
            <a:r>
              <a:rPr lang="en-US" altLang="de-DE" sz="1800" dirty="0" smtClean="0">
                <a:ea typeface="Microsoft YaHei" pitchFamily="34" charset="-122"/>
              </a:rPr>
              <a:t>usually (</a:t>
            </a:r>
            <a:r>
              <a:rPr lang="en-US" altLang="de-DE" sz="1800" dirty="0" smtClean="0">
                <a:latin typeface="Symbol" pitchFamily="18" charset="2"/>
                <a:ea typeface="Microsoft YaHei" pitchFamily="34" charset="-122"/>
              </a:rPr>
              <a:t>s)</a:t>
            </a:r>
            <a:r>
              <a:rPr lang="en-US" altLang="de-DE" sz="1800" dirty="0" smtClean="0">
                <a:ea typeface="Microsoft YaHei" pitchFamily="34" charset="-122"/>
              </a:rPr>
              <a:t>: 1x2 mm</a:t>
            </a:r>
            <a:r>
              <a:rPr lang="en-US" altLang="de-DE" sz="1800" baseline="33000" dirty="0" smtClean="0">
                <a:ea typeface="Microsoft YaHei" pitchFamily="34" charset="-122"/>
              </a:rPr>
              <a:t>2</a:t>
            </a:r>
            <a:endParaRPr lang="en-US" altLang="de-DE" sz="1800" dirty="0" smtClean="0">
              <a:latin typeface="Symbol" pitchFamily="18" charset="2"/>
              <a:ea typeface="Microsoft YaHei" pitchFamily="34" charset="-122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e-DE" sz="1800" dirty="0" smtClean="0">
                <a:ea typeface="Microsoft YaHei" pitchFamily="34" charset="-122"/>
              </a:rPr>
              <a:t>to (</a:t>
            </a:r>
            <a:r>
              <a:rPr lang="en-US" altLang="de-DE" sz="1800" dirty="0" smtClean="0">
                <a:latin typeface="Symbol" pitchFamily="18" charset="2"/>
                <a:ea typeface="Microsoft YaHei" pitchFamily="34" charset="-122"/>
              </a:rPr>
              <a:t>s)</a:t>
            </a:r>
            <a:r>
              <a:rPr lang="en-US" altLang="de-DE" sz="1800" dirty="0" smtClean="0">
                <a:ea typeface="Microsoft YaHei" pitchFamily="34" charset="-122"/>
              </a:rPr>
              <a:t>:  4x6 mm</a:t>
            </a:r>
            <a:r>
              <a:rPr lang="en-US" altLang="de-DE" sz="1800" baseline="33000" dirty="0" smtClean="0">
                <a:ea typeface="Microsoft YaHei" pitchFamily="34" charset="-122"/>
              </a:rPr>
              <a:t>2</a:t>
            </a:r>
            <a:endParaRPr lang="en-US" altLang="de-DE" sz="1800" dirty="0" smtClean="0">
              <a:latin typeface="Symbol" pitchFamily="18" charset="2"/>
              <a:ea typeface="Microsoft YaHei" pitchFamily="34" charset="-122"/>
            </a:endParaRPr>
          </a:p>
          <a:p>
            <a:pPr eaLnBrk="1" hangingPunct="1">
              <a:defRPr/>
            </a:pPr>
            <a:r>
              <a:rPr lang="en-US" altLang="de-DE" sz="1800" dirty="0" smtClean="0">
                <a:latin typeface="+mj-lt"/>
                <a:ea typeface="Microsoft YaHei" pitchFamily="34" charset="-122"/>
              </a:rPr>
              <a:t>to have target survive</a:t>
            </a:r>
            <a:br>
              <a:rPr lang="en-US" altLang="de-DE" sz="1800" dirty="0" smtClean="0">
                <a:latin typeface="+mj-lt"/>
                <a:ea typeface="Microsoft YaHei" pitchFamily="34" charset="-122"/>
              </a:rPr>
            </a:br>
            <a:r>
              <a:rPr lang="en-US" altLang="de-DE" sz="1800" dirty="0" err="1" smtClean="0">
                <a:latin typeface="+mj-lt"/>
                <a:ea typeface="Microsoft YaHei" pitchFamily="34" charset="-122"/>
              </a:rPr>
              <a:t>P</a:t>
            </a:r>
            <a:r>
              <a:rPr lang="en-US" altLang="de-DE" sz="1800" baseline="-25000" dirty="0" err="1" smtClean="0">
                <a:latin typeface="+mj-lt"/>
                <a:ea typeface="Microsoft YaHei" pitchFamily="34" charset="-122"/>
              </a:rPr>
              <a:t>max</a:t>
            </a:r>
            <a:r>
              <a:rPr lang="en-US" altLang="de-DE" sz="1800" baseline="-25000" dirty="0" smtClean="0">
                <a:latin typeface="+mj-lt"/>
                <a:ea typeface="Microsoft YaHei" pitchFamily="34" charset="-122"/>
              </a:rPr>
              <a:t> tensile</a:t>
            </a:r>
            <a:r>
              <a:rPr lang="en-US" altLang="de-DE" sz="1800" dirty="0" smtClean="0">
                <a:latin typeface="+mj-lt"/>
                <a:ea typeface="Microsoft YaHei" pitchFamily="34" charset="-122"/>
              </a:rPr>
              <a:t> ~ 26 </a:t>
            </a:r>
            <a:r>
              <a:rPr lang="en-US" altLang="de-DE" sz="1800" dirty="0" err="1" smtClean="0">
                <a:latin typeface="+mj-lt"/>
                <a:ea typeface="Microsoft YaHei" pitchFamily="34" charset="-122"/>
              </a:rPr>
              <a:t>MPa</a:t>
            </a:r>
            <a:endParaRPr lang="en-US" altLang="de-DE" sz="1800" dirty="0" smtClean="0">
              <a:latin typeface="+mj-lt"/>
              <a:ea typeface="Microsoft YaHei" pitchFamily="34" charset="-122"/>
            </a:endParaRPr>
          </a:p>
        </p:txBody>
      </p:sp>
      <p:pic>
        <p:nvPicPr>
          <p:cNvPr id="1025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39" y="4342160"/>
            <a:ext cx="2873449" cy="247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4" name="AutoShape 13"/>
          <p:cNvSpPr>
            <a:spLocks noChangeArrowheads="1"/>
          </p:cNvSpPr>
          <p:nvPr/>
        </p:nvSpPr>
        <p:spPr bwMode="auto">
          <a:xfrm>
            <a:off x="0" y="5711330"/>
            <a:ext cx="2195736" cy="309958"/>
          </a:xfrm>
          <a:custGeom>
            <a:avLst/>
            <a:gdLst>
              <a:gd name="T0" fmla="*/ 1077911 w 1077913"/>
              <a:gd name="T1" fmla="*/ 153194 h 306388"/>
              <a:gd name="T2" fmla="*/ 538956 w 1077913"/>
              <a:gd name="T3" fmla="*/ 306388 h 306388"/>
              <a:gd name="T4" fmla="*/ 0 w 1077913"/>
              <a:gd name="T5" fmla="*/ 153194 h 306388"/>
              <a:gd name="T6" fmla="*/ 538956 w 1077913"/>
              <a:gd name="T7" fmla="*/ 0 h 3063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7913"/>
              <a:gd name="T13" fmla="*/ 0 h 306388"/>
              <a:gd name="T14" fmla="*/ 1077913 w 1077913"/>
              <a:gd name="T15" fmla="*/ 306388 h 3063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7913" h="306388">
                <a:moveTo>
                  <a:pt x="0" y="0"/>
                </a:moveTo>
                <a:lnTo>
                  <a:pt x="2993" y="0"/>
                </a:lnTo>
                <a:lnTo>
                  <a:pt x="2993" y="854"/>
                </a:lnTo>
                <a:lnTo>
                  <a:pt x="0" y="854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  <a:ea typeface="Microsoft YaHei" pitchFamily="34" charset="-122"/>
              </a:rPr>
              <a:t>d = 450mm </a:t>
            </a:r>
            <a:r>
              <a:rPr lang="de-DE" altLang="de-DE" sz="1400" dirty="0" smtClean="0">
                <a:solidFill>
                  <a:srgbClr val="000000"/>
                </a:solidFill>
                <a:ea typeface="Microsoft YaHei" pitchFamily="34" charset="-122"/>
              </a:rPr>
              <a:t>(</a:t>
            </a:r>
            <a:r>
              <a:rPr lang="de-DE" altLang="de-DE" sz="1400" dirty="0" err="1" smtClean="0">
                <a:solidFill>
                  <a:srgbClr val="000000"/>
                </a:solidFill>
                <a:ea typeface="Microsoft YaHei" pitchFamily="34" charset="-122"/>
              </a:rPr>
              <a:t>prototyp</a:t>
            </a:r>
            <a:r>
              <a:rPr lang="de-DE" altLang="de-DE" sz="1400" dirty="0" smtClean="0">
                <a:solidFill>
                  <a:srgbClr val="000000"/>
                </a:solidFill>
                <a:ea typeface="Microsoft YaHei" pitchFamily="34" charset="-122"/>
              </a:rPr>
              <a:t>)</a:t>
            </a:r>
            <a:endParaRPr lang="de-DE" altLang="de-DE" sz="1400" dirty="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10255" name="TextBox 1"/>
          <p:cNvSpPr txBox="1">
            <a:spLocks noChangeArrowheads="1"/>
          </p:cNvSpPr>
          <p:nvPr/>
        </p:nvSpPr>
        <p:spPr bwMode="auto">
          <a:xfrm>
            <a:off x="299517" y="6021288"/>
            <a:ext cx="520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dirty="0" err="1">
                <a:solidFill>
                  <a:srgbClr val="FF0000"/>
                </a:solidFill>
              </a:rPr>
              <a:t>biggest</a:t>
            </a:r>
            <a:r>
              <a:rPr lang="de-DE" altLang="de-DE" sz="2400" dirty="0">
                <a:solidFill>
                  <a:srgbClr val="FF0000"/>
                </a:solidFill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</a:rPr>
              <a:t>issue</a:t>
            </a:r>
            <a:r>
              <a:rPr lang="de-DE" altLang="de-DE" sz="2400" dirty="0">
                <a:solidFill>
                  <a:srgbClr val="FF0000"/>
                </a:solidFill>
              </a:rPr>
              <a:t>, </a:t>
            </a:r>
            <a:r>
              <a:rPr lang="de-DE" altLang="de-DE" sz="2400" dirty="0" err="1">
                <a:solidFill>
                  <a:srgbClr val="FF0000"/>
                </a:solidFill>
              </a:rPr>
              <a:t>bearings</a:t>
            </a:r>
            <a:r>
              <a:rPr lang="de-DE" altLang="de-DE" sz="2400" dirty="0">
                <a:solidFill>
                  <a:srgbClr val="FF0000"/>
                </a:solidFill>
              </a:rPr>
              <a:t> in </a:t>
            </a:r>
            <a:r>
              <a:rPr lang="de-DE" altLang="de-DE" sz="2400" dirty="0" err="1">
                <a:solidFill>
                  <a:srgbClr val="FF0000"/>
                </a:solidFill>
              </a:rPr>
              <a:t>vacuum</a:t>
            </a:r>
            <a:endParaRPr lang="de-DE" altLang="de-DE" sz="2400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27784" y="980728"/>
            <a:ext cx="6032421" cy="1631216"/>
          </a:xfrm>
          <a:prstGeom prst="rect">
            <a:avLst/>
          </a:prstGeom>
          <a:solidFill>
            <a:srgbClr val="FFFFCC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2000" dirty="0">
                <a:solidFill>
                  <a:srgbClr val="000000"/>
                </a:solidFill>
                <a:ea typeface="Microsoft YaHei" pitchFamily="34" charset="-122"/>
              </a:rPr>
              <a:t>Revision ongoing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ea typeface="Microsoft YaHei" pitchFamily="34" charset="-122"/>
              </a:rPr>
              <a:t>larger wheel size 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ea typeface="Microsoft YaHei" pitchFamily="34" charset="-122"/>
              </a:rPr>
              <a:t>omit transverse motion (moving mechanism)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ea typeface="Microsoft YaHei" pitchFamily="34" charset="-122"/>
              </a:rPr>
              <a:t>design for remote handling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2000" dirty="0">
                <a:solidFill>
                  <a:srgbClr val="000000"/>
                </a:solidFill>
                <a:ea typeface="Microsoft YaHei" pitchFamily="34" charset="-122"/>
              </a:rPr>
              <a:t>WP will be done in collaboration with </a:t>
            </a:r>
            <a:r>
              <a:rPr lang="en-US" altLang="de-DE" sz="2000" dirty="0" smtClean="0">
                <a:solidFill>
                  <a:srgbClr val="000000"/>
                </a:solidFill>
                <a:ea typeface="Microsoft YaHei" pitchFamily="34" charset="-122"/>
              </a:rPr>
              <a:t>KVI-CART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6014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en-US" dirty="0" smtClean="0"/>
              <a:t>Outline  </a:t>
            </a:r>
            <a:endParaRPr lang="de-DE" dirty="0" smtClean="0"/>
          </a:p>
        </p:txBody>
      </p:sp>
      <p:sp>
        <p:nvSpPr>
          <p:cNvPr id="5123" name="Inhaltsplatzhalter 6"/>
          <p:cNvSpPr>
            <a:spLocks noGrp="1"/>
          </p:cNvSpPr>
          <p:nvPr>
            <p:ph idx="1"/>
          </p:nvPr>
        </p:nvSpPr>
        <p:spPr bwMode="auto">
          <a:xfrm>
            <a:off x="422565" y="1666709"/>
            <a:ext cx="8211834" cy="42825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/>
              <a:t>Status SC Magnets &amp; Testing</a:t>
            </a:r>
          </a:p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/>
              <a:t>Status Local Cryogenics</a:t>
            </a:r>
          </a:p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/>
              <a:t>Status  (radiation hard) NC Magnets</a:t>
            </a:r>
          </a:p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/>
              <a:t>Status Target Area Installation and Infrastructure</a:t>
            </a:r>
          </a:p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/>
              <a:t>Status Super-FRS Instrumentation</a:t>
            </a:r>
          </a:p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/>
              <a:t>Redesign of the </a:t>
            </a:r>
            <a:r>
              <a:rPr lang="en-US" b="1" dirty="0" smtClean="0">
                <a:latin typeface="Arial" pitchFamily="34" charset="0"/>
              </a:rPr>
              <a:t>Energy </a:t>
            </a:r>
            <a:r>
              <a:rPr lang="en-US" b="1" dirty="0" err="1" smtClean="0">
                <a:latin typeface="Arial" pitchFamily="34" charset="0"/>
              </a:rPr>
              <a:t>Buncher</a:t>
            </a:r>
            <a:endParaRPr lang="en-US" b="1" dirty="0" smtClean="0"/>
          </a:p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>
                <a:latin typeface="Arial" pitchFamily="34" charset="0"/>
              </a:rPr>
              <a:t>Status Civil Construction</a:t>
            </a:r>
            <a:r>
              <a:rPr lang="en-US" dirty="0" smtClean="0">
                <a:latin typeface="Arial" pitchFamily="34" charset="0"/>
              </a:rPr>
              <a:t> </a:t>
            </a:r>
          </a:p>
          <a:p>
            <a:pPr marL="514350" indent="-514350">
              <a:lnSpc>
                <a:spcPct val="120000"/>
              </a:lnSpc>
              <a:buClr>
                <a:schemeClr val="accent2"/>
              </a:buClr>
              <a:buFont typeface="+mj-lt"/>
              <a:buAutoNum type="arabicParenR"/>
              <a:defRPr/>
            </a:pPr>
            <a:r>
              <a:rPr lang="en-US" b="1" dirty="0" smtClean="0">
                <a:latin typeface="Arial" pitchFamily="34" charset="0"/>
              </a:rPr>
              <a:t>Summary  </a:t>
            </a:r>
            <a:endParaRPr lang="en-US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30313" y="78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IN" altLang="de-DE" sz="1800" b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2563" y="53975"/>
            <a:ext cx="7847012" cy="873125"/>
          </a:xfrm>
        </p:spPr>
        <p:txBody>
          <a:bodyPr lIns="90000" tIns="46800" rIns="90000" bIns="46800"/>
          <a:lstStyle/>
          <a:p>
            <a:pPr eaLnBrk="1" hangingPunct="1"/>
            <a:r>
              <a:rPr lang="en-US" altLang="ja-JP" dirty="0" smtClean="0">
                <a:ea typeface="ＭＳ Ｐゴシック" pitchFamily="34" charset="-128"/>
              </a:rPr>
              <a:t>Beam Catchers </a:t>
            </a:r>
            <a:endParaRPr lang="de-DE" altLang="ja-JP" dirty="0" smtClean="0">
              <a:ea typeface="ＭＳ Ｐゴシック" pitchFamily="34" charset="-128"/>
            </a:endParaRP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14895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22"/>
          <p:cNvSpPr>
            <a:spLocks noChangeArrowheads="1"/>
          </p:cNvSpPr>
          <p:nvPr/>
        </p:nvSpPr>
        <p:spPr bwMode="auto">
          <a:xfrm>
            <a:off x="1782763" y="1785938"/>
            <a:ext cx="342900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pic>
        <p:nvPicPr>
          <p:cNvPr id="7174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0028">
            <a:off x="4366075" y="3361901"/>
            <a:ext cx="4670831" cy="21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011" y="2636912"/>
            <a:ext cx="4553133" cy="378207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I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ndian in-kind 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1800" dirty="0" smtClean="0"/>
              <a:t>Institute </a:t>
            </a:r>
            <a:r>
              <a:rPr lang="en-US" altLang="de-DE" sz="1800" dirty="0"/>
              <a:t>CMERI Durgapur designated to do the mechanical design </a:t>
            </a:r>
            <a:r>
              <a:rPr lang="en-US" altLang="de-DE" sz="1800" dirty="0" smtClean="0"/>
              <a:t>work</a:t>
            </a:r>
            <a:r>
              <a:rPr lang="en-US" altLang="de-DE" sz="18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endParaRPr lang="en-US" altLang="de-DE" sz="180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Chamber design adjusted (additional pumping channels)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Draft specification available 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Mechanical design and draft spec need to be updated to represent the status of actual planning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GSI@FAIR installed a direct GSI contact person</a:t>
            </a:r>
          </a:p>
        </p:txBody>
      </p:sp>
      <p:sp>
        <p:nvSpPr>
          <p:cNvPr id="7175" name="Rectangle 21"/>
          <p:cNvSpPr>
            <a:spLocks noChangeArrowheads="1"/>
          </p:cNvSpPr>
          <p:nvPr/>
        </p:nvSpPr>
        <p:spPr bwMode="auto">
          <a:xfrm>
            <a:off x="4067944" y="5400600"/>
            <a:ext cx="5233988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 dirty="0">
                <a:solidFill>
                  <a:srgbClr val="FF0000"/>
                </a:solidFill>
              </a:rPr>
              <a:t>Beam power in one short pulse of 100 ns can destroy vacuum chamber. It must not </a:t>
            </a:r>
          </a:p>
          <a:p>
            <a:pPr eaLnBrk="1" hangingPunct="1"/>
            <a:r>
              <a:rPr lang="en-US" altLang="de-DE" sz="1800" dirty="0">
                <a:solidFill>
                  <a:srgbClr val="FF0000"/>
                </a:solidFill>
              </a:rPr>
              <a:t>hit chamber only dedicated beam catchers.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3598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pitchFamily="34" charset="-128"/>
              </a:rPr>
              <a:t>Energy Deposition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0313" y="78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IN" altLang="de-DE" sz="1800" b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205163" y="1452563"/>
            <a:ext cx="2773362" cy="3192462"/>
            <a:chOff x="775" y="1530"/>
            <a:chExt cx="2572" cy="2901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81" y="2344"/>
              <a:ext cx="171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 sz="1800" b="0"/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" y="1530"/>
              <a:ext cx="2572" cy="2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 rot="-720688">
              <a:off x="1804" y="3340"/>
              <a:ext cx="816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folHlink"/>
                  </a:solidFill>
                </a:rPr>
                <a:t>graphite</a:t>
              </a:r>
              <a:endParaRPr lang="de-DE" altLang="de-DE" sz="1400">
                <a:solidFill>
                  <a:schemeClr val="folHlink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 rot="-285818">
              <a:off x="1691" y="2890"/>
              <a:ext cx="71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FF9933"/>
                  </a:solidFill>
                </a:rPr>
                <a:t>copper</a:t>
              </a:r>
              <a:endParaRPr lang="de-DE" altLang="de-DE" sz="1400">
                <a:solidFill>
                  <a:srgbClr val="FF9933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 rot="-285818">
              <a:off x="1691" y="1995"/>
              <a:ext cx="1045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linear drive</a:t>
              </a:r>
              <a:endParaRPr lang="de-DE" altLang="de-DE" sz="1400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522" y="4040"/>
              <a:ext cx="1063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/>
            <a:lstStyle/>
            <a:p>
              <a:endParaRPr lang="de-DE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 rot="-867836">
              <a:off x="1798" y="4098"/>
              <a:ext cx="957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800"/>
                <a:t>460 mm</a:t>
              </a:r>
              <a:endParaRPr lang="de-DE" altLang="de-DE" sz="1800"/>
            </a:p>
          </p:txBody>
        </p:sp>
      </p:grp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53975" y="4653136"/>
            <a:ext cx="5924550" cy="18923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de-DE" sz="2000" b="0" dirty="0"/>
              <a:t>Thermal simulation shows cooling problem with radiation damaged graphite, </a:t>
            </a:r>
            <a:br>
              <a:rPr lang="en-US" altLang="de-DE" sz="2000" b="0" dirty="0"/>
            </a:br>
            <a:r>
              <a:rPr lang="en-US" altLang="de-DE" sz="2000" b="0" dirty="0"/>
              <a:t>10</a:t>
            </a:r>
            <a:r>
              <a:rPr lang="en-US" altLang="de-DE" sz="2000" b="0" baseline="30000" dirty="0"/>
              <a:t>14</a:t>
            </a:r>
            <a:r>
              <a:rPr lang="en-US" altLang="de-DE" sz="2000" b="0" dirty="0"/>
              <a:t>/cm</a:t>
            </a:r>
            <a:r>
              <a:rPr lang="en-US" altLang="de-DE" sz="2000" b="0" baseline="30000" dirty="0"/>
              <a:t>2</a:t>
            </a:r>
            <a:r>
              <a:rPr lang="en-US" altLang="de-DE" sz="2000" b="0" dirty="0"/>
              <a:t> is reached after ~1/2 day</a:t>
            </a:r>
            <a:r>
              <a:rPr lang="en-US" altLang="de-DE" sz="2000" b="0" dirty="0" smtClean="0"/>
              <a:t>.</a:t>
            </a:r>
            <a:endParaRPr lang="en-US" altLang="de-DE" sz="2000" b="0" dirty="0">
              <a:solidFill>
                <a:srgbClr val="002060"/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2000" dirty="0" smtClean="0">
                <a:solidFill>
                  <a:srgbClr val="FF0000"/>
                </a:solidFill>
              </a:rPr>
              <a:t>Separate </a:t>
            </a:r>
            <a:r>
              <a:rPr lang="en-US" altLang="de-DE" sz="2000" dirty="0">
                <a:solidFill>
                  <a:srgbClr val="FF0000"/>
                </a:solidFill>
              </a:rPr>
              <a:t>catcher for </a:t>
            </a:r>
            <a:r>
              <a:rPr lang="en-US" altLang="de-DE" sz="2000" dirty="0" smtClean="0">
                <a:solidFill>
                  <a:srgbClr val="FF0000"/>
                </a:solidFill>
              </a:rPr>
              <a:t>fast </a:t>
            </a:r>
            <a:r>
              <a:rPr lang="en-US" altLang="de-DE" sz="2000" dirty="0">
                <a:solidFill>
                  <a:srgbClr val="FF0000"/>
                </a:solidFill>
              </a:rPr>
              <a:t>extraction, </a:t>
            </a:r>
            <a:br>
              <a:rPr lang="en-US" altLang="de-DE" sz="2000" dirty="0">
                <a:solidFill>
                  <a:srgbClr val="FF0000"/>
                </a:solidFill>
              </a:rPr>
            </a:br>
            <a:r>
              <a:rPr lang="en-US" altLang="de-DE" sz="2000" dirty="0" smtClean="0">
                <a:solidFill>
                  <a:srgbClr val="FF0000"/>
                </a:solidFill>
              </a:rPr>
              <a:t>(</a:t>
            </a:r>
            <a:r>
              <a:rPr lang="en-US" altLang="de-DE" sz="2000" dirty="0">
                <a:solidFill>
                  <a:srgbClr val="FF0000"/>
                </a:solidFill>
              </a:rPr>
              <a:t>NUSTAR storage ring experiments)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176338"/>
            <a:ext cx="2995612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182563" y="1376363"/>
            <a:ext cx="2676525" cy="2940050"/>
            <a:chOff x="182563" y="2574966"/>
            <a:chExt cx="2676525" cy="2941052"/>
          </a:xfrm>
        </p:grpSpPr>
        <p:pic>
          <p:nvPicPr>
            <p:cNvPr id="16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63" y="2574966"/>
              <a:ext cx="2676525" cy="267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1368538" y="5146686"/>
              <a:ext cx="10182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sz="1800" b="0"/>
                <a:t>graphite</a:t>
              </a:r>
            </a:p>
          </p:txBody>
        </p:sp>
      </p:grpSp>
      <p:pic>
        <p:nvPicPr>
          <p:cNvPr id="18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89513"/>
            <a:ext cx="3124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7905750" y="2344738"/>
            <a:ext cx="614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0"/>
              <a:t>Be/Al</a:t>
            </a:r>
          </a:p>
        </p:txBody>
      </p:sp>
    </p:spTree>
    <p:extLst>
      <p:ext uri="{BB962C8B-B14F-4D97-AF65-F5344CB8AC3E}">
        <p14:creationId xmlns:p14="http://schemas.microsoft.com/office/powerpoint/2010/main" val="27342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230313" y="78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IN" altLang="de-DE" sz="1800" b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2563" y="149225"/>
            <a:ext cx="7847012" cy="873125"/>
          </a:xfrm>
        </p:spPr>
        <p:txBody>
          <a:bodyPr lIns="90000" tIns="46800" rIns="90000" bIns="46800"/>
          <a:lstStyle/>
          <a:p>
            <a:pPr eaLnBrk="1" hangingPunct="1"/>
            <a:r>
              <a:rPr lang="en-US" altLang="ja-JP" smtClean="0">
                <a:ea typeface="ＭＳ Ｐゴシック" pitchFamily="34" charset="-128"/>
              </a:rPr>
              <a:t>Indian In-kind</a:t>
            </a:r>
            <a:endParaRPr lang="de-DE" altLang="ja-JP" smtClean="0">
              <a:ea typeface="ＭＳ Ｐゴシック" pitchFamily="34" charset="-128"/>
            </a:endParaRPr>
          </a:p>
        </p:txBody>
      </p:sp>
      <p:sp>
        <p:nvSpPr>
          <p:cNvPr id="10244" name="Rectangle 21"/>
          <p:cNvSpPr>
            <a:spLocks noChangeArrowheads="1"/>
          </p:cNvSpPr>
          <p:nvPr/>
        </p:nvSpPr>
        <p:spPr bwMode="auto">
          <a:xfrm>
            <a:off x="96838" y="1193800"/>
            <a:ext cx="9047162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1800" dirty="0" smtClean="0"/>
              <a:t>Institute CMERI Durgapur designated to do the mechanical design work </a:t>
            </a:r>
            <a:br>
              <a:rPr lang="en-US" altLang="de-DE" sz="1800" dirty="0" smtClean="0"/>
            </a:br>
            <a:r>
              <a:rPr lang="en-US" altLang="de-DE" sz="1800" dirty="0" smtClean="0"/>
              <a:t>instead of VECC Kolkata.</a:t>
            </a:r>
          </a:p>
          <a:p>
            <a:pPr eaLnBrk="1" hangingPunct="1">
              <a:defRPr/>
            </a:pPr>
            <a:r>
              <a:rPr lang="de-DE" altLang="de-DE" sz="1800" dirty="0" err="1" smtClean="0">
                <a:solidFill>
                  <a:srgbClr val="0070C0"/>
                </a:solidFill>
              </a:rPr>
              <a:t>However</a:t>
            </a:r>
            <a:r>
              <a:rPr lang="de-DE" altLang="de-DE" sz="1800" dirty="0" smtClean="0">
                <a:solidFill>
                  <a:srgbClr val="0070C0"/>
                </a:solidFill>
              </a:rPr>
              <a:t>, CMERI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wants</a:t>
            </a:r>
            <a:r>
              <a:rPr lang="de-DE" altLang="de-DE" sz="1800" dirty="0" smtClean="0">
                <a:solidFill>
                  <a:srgbClr val="0070C0"/>
                </a:solidFill>
              </a:rPr>
              <a:t> large extra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sum</a:t>
            </a:r>
            <a:r>
              <a:rPr lang="de-DE" altLang="de-DE" sz="1800" dirty="0" smtClean="0">
                <a:solidFill>
                  <a:srgbClr val="0070C0"/>
                </a:solidFill>
              </a:rPr>
              <a:t> (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from</a:t>
            </a:r>
            <a:r>
              <a:rPr lang="de-DE" altLang="de-DE" sz="1800" dirty="0" smtClean="0">
                <a:solidFill>
                  <a:srgbClr val="0070C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India</a:t>
            </a:r>
            <a:r>
              <a:rPr lang="de-DE" altLang="de-DE" sz="1800" dirty="0" smtClean="0">
                <a:solidFill>
                  <a:srgbClr val="0070C0"/>
                </a:solidFill>
              </a:rPr>
              <a:t>)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for</a:t>
            </a:r>
            <a:r>
              <a:rPr lang="de-DE" altLang="de-DE" sz="1800" dirty="0" smtClean="0">
                <a:solidFill>
                  <a:srgbClr val="0070C0"/>
                </a:solidFill>
              </a:rPr>
              <a:t>: </a:t>
            </a:r>
            <a:br>
              <a:rPr lang="de-DE" altLang="de-DE" sz="1800" dirty="0" smtClean="0">
                <a:solidFill>
                  <a:srgbClr val="0070C0"/>
                </a:solidFill>
              </a:rPr>
            </a:br>
            <a:r>
              <a:rPr lang="de-DE" altLang="de-DE" sz="1800" dirty="0" smtClean="0">
                <a:solidFill>
                  <a:srgbClr val="0070C0"/>
                </a:solidFill>
              </a:rPr>
              <a:t>R&amp;D, man-power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and</a:t>
            </a:r>
            <a:r>
              <a:rPr lang="de-DE" altLang="de-DE" sz="1800" dirty="0" smtClean="0">
                <a:solidFill>
                  <a:srgbClr val="0070C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infrastructure</a:t>
            </a:r>
            <a:r>
              <a:rPr lang="de-DE" altLang="de-DE" sz="1800" dirty="0" smtClean="0">
                <a:solidFill>
                  <a:srgbClr val="0070C0"/>
                </a:solidFill>
              </a:rPr>
              <a:t>, 500 INR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Lakh</a:t>
            </a:r>
            <a:r>
              <a:rPr lang="de-DE" altLang="de-DE" sz="1800" dirty="0" smtClean="0">
                <a:solidFill>
                  <a:srgbClr val="0070C0"/>
                </a:solidFill>
              </a:rPr>
              <a:t> (</a:t>
            </a:r>
            <a:r>
              <a:rPr lang="de-DE" altLang="de-DE" sz="1800" dirty="0" smtClean="0">
                <a:solidFill>
                  <a:schemeClr val="accent2">
                    <a:lumMod val="75000"/>
                  </a:schemeClr>
                </a:solidFill>
              </a:rPr>
              <a:t>625 k€</a:t>
            </a:r>
            <a:r>
              <a:rPr lang="de-DE" altLang="de-DE" sz="1800" dirty="0" smtClean="0">
                <a:solidFill>
                  <a:srgbClr val="0070C0"/>
                </a:solidFill>
              </a:rPr>
              <a:t>), +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more</a:t>
            </a:r>
            <a:r>
              <a:rPr lang="de-DE" altLang="de-DE" sz="1800" dirty="0" smtClean="0">
                <a:solidFill>
                  <a:srgbClr val="0070C0"/>
                </a:solidFill>
              </a:rPr>
              <a:t> ?</a:t>
            </a:r>
            <a:br>
              <a:rPr lang="de-DE" altLang="de-DE" sz="1800" dirty="0" smtClean="0">
                <a:solidFill>
                  <a:srgbClr val="0070C0"/>
                </a:solidFill>
              </a:rPr>
            </a:br>
            <a:r>
              <a:rPr lang="de-DE" altLang="de-DE" sz="1800" dirty="0" err="1" smtClean="0">
                <a:solidFill>
                  <a:srgbClr val="0070C0"/>
                </a:solidFill>
              </a:rPr>
              <a:t>for</a:t>
            </a:r>
            <a:r>
              <a:rPr lang="de-DE" altLang="de-DE" sz="1800" dirty="0" smtClean="0">
                <a:solidFill>
                  <a:srgbClr val="0070C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construction</a:t>
            </a:r>
            <a:r>
              <a:rPr lang="de-DE" altLang="de-DE" sz="1800" dirty="0" smtClean="0">
                <a:solidFill>
                  <a:srgbClr val="0070C0"/>
                </a:solidFill>
              </a:rPr>
              <a:t> 700 INR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Lakh</a:t>
            </a:r>
            <a:r>
              <a:rPr lang="de-DE" altLang="de-DE" sz="1800" dirty="0" smtClean="0">
                <a:solidFill>
                  <a:srgbClr val="0070C0"/>
                </a:solidFill>
              </a:rPr>
              <a:t> (</a:t>
            </a:r>
            <a:r>
              <a:rPr lang="de-DE" altLang="de-DE" sz="1800" dirty="0" smtClean="0">
                <a:solidFill>
                  <a:schemeClr val="accent2">
                    <a:lumMod val="75000"/>
                  </a:schemeClr>
                </a:solidFill>
              </a:rPr>
              <a:t>875 k€</a:t>
            </a:r>
            <a:r>
              <a:rPr lang="de-DE" altLang="de-DE" sz="1800" dirty="0" smtClean="0">
                <a:solidFill>
                  <a:srgbClr val="0070C0"/>
                </a:solidFill>
              </a:rPr>
              <a:t>),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latter</a:t>
            </a:r>
            <a:r>
              <a:rPr lang="de-DE" altLang="de-DE" sz="1800" dirty="0" smtClean="0">
                <a:solidFill>
                  <a:srgbClr val="0070C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close</a:t>
            </a:r>
            <a:r>
              <a:rPr lang="de-DE" altLang="de-DE" sz="1800" dirty="0" smtClean="0">
                <a:solidFill>
                  <a:srgbClr val="0070C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to</a:t>
            </a:r>
            <a:r>
              <a:rPr lang="de-DE" altLang="de-DE" sz="1800" dirty="0" smtClean="0">
                <a:solidFill>
                  <a:srgbClr val="0070C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70C0"/>
                </a:solidFill>
              </a:rPr>
              <a:t>costbook</a:t>
            </a:r>
            <a:r>
              <a:rPr lang="de-DE" altLang="de-DE" sz="1800" dirty="0" smtClean="0">
                <a:solidFill>
                  <a:srgbClr val="0070C0"/>
                </a:solidFill>
              </a:rPr>
              <a:t> (</a:t>
            </a:r>
            <a:r>
              <a:rPr lang="de-DE" altLang="de-DE" sz="1800" dirty="0" smtClean="0">
                <a:solidFill>
                  <a:schemeClr val="accent2">
                    <a:lumMod val="75000"/>
                  </a:schemeClr>
                </a:solidFill>
              </a:rPr>
              <a:t>779 k€ in 2005</a:t>
            </a:r>
            <a:r>
              <a:rPr lang="de-DE" altLang="de-DE" sz="1800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defRPr/>
            </a:pPr>
            <a:endParaRPr lang="de-DE" altLang="de-DE" sz="1800" dirty="0" smtClean="0"/>
          </a:p>
          <a:p>
            <a:pPr eaLnBrk="1" hangingPunct="1">
              <a:defRPr/>
            </a:pPr>
            <a:r>
              <a:rPr lang="de-DE" altLang="de-DE" sz="1800" dirty="0" err="1" smtClean="0"/>
              <a:t>Reduction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R&amp;D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testing</a:t>
            </a:r>
            <a:r>
              <a:rPr lang="de-DE" altLang="de-DE" sz="1800" dirty="0" smtClean="0"/>
              <a:t> in </a:t>
            </a:r>
            <a:r>
              <a:rPr lang="de-DE" altLang="de-DE" sz="1800" dirty="0" err="1" smtClean="0"/>
              <a:t>India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would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require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more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effort</a:t>
            </a:r>
            <a:r>
              <a:rPr lang="de-DE" altLang="de-DE" sz="1800" dirty="0" smtClean="0"/>
              <a:t> at GSI.</a:t>
            </a:r>
          </a:p>
          <a:p>
            <a:pPr eaLnBrk="1" hangingPunct="1">
              <a:defRPr/>
            </a:pPr>
            <a:r>
              <a:rPr lang="de-DE" altLang="de-DE" sz="1800" dirty="0" smtClean="0"/>
              <a:t>-  </a:t>
            </a:r>
            <a:r>
              <a:rPr lang="de-DE" altLang="de-DE" sz="1800" dirty="0" err="1" smtClean="0"/>
              <a:t>choice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behavior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material in beam </a:t>
            </a:r>
            <a:r>
              <a:rPr lang="de-DE" altLang="de-DE" sz="1800" dirty="0" smtClean="0">
                <a:solidFill>
                  <a:srgbClr val="00B050"/>
                </a:solidFill>
              </a:rPr>
              <a:t>(GSI)</a:t>
            </a:r>
            <a:endParaRPr lang="de-DE" altLang="de-DE" sz="1800" dirty="0" smtClean="0"/>
          </a:p>
          <a:p>
            <a:pPr eaLnBrk="1" hangingPunct="1">
              <a:defRPr/>
            </a:pPr>
            <a:r>
              <a:rPr lang="de-DE" altLang="de-DE" sz="1800" dirty="0" smtClean="0"/>
              <a:t>-  design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alignment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system</a:t>
            </a:r>
            <a:r>
              <a:rPr lang="de-DE" altLang="de-DE" sz="1800" dirty="0" smtClean="0">
                <a:solidFill>
                  <a:srgbClr val="00B050"/>
                </a:solidFill>
              </a:rPr>
              <a:t> (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can</a:t>
            </a:r>
            <a:r>
              <a:rPr lang="de-DE" altLang="de-DE" sz="1800" dirty="0" smtClean="0">
                <a:solidFill>
                  <a:srgbClr val="00B05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be</a:t>
            </a:r>
            <a:r>
              <a:rPr lang="de-DE" altLang="de-DE" sz="1800" dirty="0" smtClean="0">
                <a:solidFill>
                  <a:srgbClr val="00B050"/>
                </a:solidFill>
              </a:rPr>
              <a:t> GSI)</a:t>
            </a:r>
          </a:p>
          <a:p>
            <a:pPr eaLnBrk="1" hangingPunct="1">
              <a:defRPr/>
            </a:pPr>
            <a:r>
              <a:rPr lang="de-DE" altLang="de-DE" sz="1800" dirty="0" smtClean="0"/>
              <a:t>-  </a:t>
            </a:r>
            <a:r>
              <a:rPr lang="de-DE" altLang="de-DE" sz="1800" dirty="0" err="1" smtClean="0"/>
              <a:t>types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drives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moving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parts</a:t>
            </a:r>
            <a:r>
              <a:rPr lang="de-DE" altLang="de-DE" sz="1800" dirty="0" smtClean="0"/>
              <a:t> </a:t>
            </a:r>
            <a:r>
              <a:rPr lang="de-DE" altLang="de-DE" sz="1800" dirty="0" smtClean="0">
                <a:solidFill>
                  <a:srgbClr val="00B050"/>
                </a:solidFill>
              </a:rPr>
              <a:t>(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can</a:t>
            </a:r>
            <a:r>
              <a:rPr lang="de-DE" altLang="de-DE" sz="1800" dirty="0" smtClean="0">
                <a:solidFill>
                  <a:srgbClr val="00B05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be</a:t>
            </a:r>
            <a:r>
              <a:rPr lang="de-DE" altLang="de-DE" sz="1800" dirty="0" smtClean="0">
                <a:solidFill>
                  <a:srgbClr val="00B05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partly</a:t>
            </a:r>
            <a:r>
              <a:rPr lang="de-DE" altLang="de-DE" sz="1800" dirty="0" smtClean="0">
                <a:solidFill>
                  <a:srgbClr val="00B050"/>
                </a:solidFill>
              </a:rPr>
              <a:t> GSI)</a:t>
            </a:r>
          </a:p>
          <a:p>
            <a:pPr eaLnBrk="1" hangingPunct="1">
              <a:defRPr/>
            </a:pPr>
            <a:r>
              <a:rPr lang="de-DE" altLang="de-DE" sz="1800" dirty="0" smtClean="0"/>
              <a:t>-  </a:t>
            </a:r>
            <a:r>
              <a:rPr lang="de-DE" altLang="de-DE" sz="1800" dirty="0" err="1" smtClean="0"/>
              <a:t>vacuum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layout</a:t>
            </a:r>
            <a:r>
              <a:rPr lang="de-DE" altLang="de-DE" sz="1800" dirty="0" smtClean="0"/>
              <a:t> + </a:t>
            </a:r>
            <a:r>
              <a:rPr lang="de-DE" altLang="de-DE" sz="1800" dirty="0" err="1" smtClean="0"/>
              <a:t>testing</a:t>
            </a:r>
            <a:r>
              <a:rPr lang="de-DE" altLang="de-DE" sz="1800" dirty="0" smtClean="0"/>
              <a:t> </a:t>
            </a:r>
            <a:r>
              <a:rPr lang="de-DE" altLang="de-DE" sz="1800" dirty="0" smtClean="0">
                <a:solidFill>
                  <a:srgbClr val="00B050"/>
                </a:solidFill>
              </a:rPr>
              <a:t>(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should</a:t>
            </a:r>
            <a:r>
              <a:rPr lang="de-DE" altLang="de-DE" sz="1800" dirty="0" smtClean="0">
                <a:solidFill>
                  <a:srgbClr val="00B05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be</a:t>
            </a:r>
            <a:r>
              <a:rPr lang="de-DE" altLang="de-DE" sz="1800" dirty="0" smtClean="0">
                <a:solidFill>
                  <a:srgbClr val="00B05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B050"/>
                </a:solidFill>
              </a:rPr>
              <a:t>India</a:t>
            </a:r>
            <a:r>
              <a:rPr lang="de-DE" altLang="de-DE" sz="1800" dirty="0" smtClean="0">
                <a:solidFill>
                  <a:srgbClr val="00B050"/>
                </a:solidFill>
              </a:rPr>
              <a:t>)</a:t>
            </a:r>
          </a:p>
          <a:p>
            <a:pPr eaLnBrk="1" hangingPunct="1">
              <a:defRPr/>
            </a:pPr>
            <a:endParaRPr lang="de-DE" altLang="de-DE" sz="1800" dirty="0" smtClean="0">
              <a:solidFill>
                <a:srgbClr val="00B050"/>
              </a:solidFill>
            </a:endParaRPr>
          </a:p>
          <a:p>
            <a:pPr eaLnBrk="1" hangingPunct="1">
              <a:defRPr/>
            </a:pPr>
            <a:r>
              <a:rPr lang="de-DE" altLang="de-DE" sz="1800" dirty="0" err="1" smtClean="0"/>
              <a:t>Or</a:t>
            </a:r>
            <a:r>
              <a:rPr lang="de-DE" altLang="de-DE" sz="1800" dirty="0" smtClean="0"/>
              <a:t> find </a:t>
            </a:r>
            <a:r>
              <a:rPr lang="de-DE" altLang="de-DE" sz="1800" dirty="0" err="1" smtClean="0"/>
              <a:t>other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partner</a:t>
            </a:r>
            <a:r>
              <a:rPr lang="de-DE" altLang="de-DE" sz="1800" dirty="0" smtClean="0"/>
              <a:t> in </a:t>
            </a:r>
            <a:r>
              <a:rPr lang="de-DE" altLang="de-DE" sz="1800" dirty="0" err="1" smtClean="0"/>
              <a:t>India</a:t>
            </a:r>
            <a:r>
              <a:rPr lang="de-DE" altLang="de-DE" sz="1800" dirty="0" smtClean="0"/>
              <a:t> -&gt; time </a:t>
            </a:r>
            <a:r>
              <a:rPr lang="de-DE" altLang="de-DE" sz="1800" dirty="0" err="1" smtClean="0"/>
              <a:t>delay</a:t>
            </a:r>
            <a:r>
              <a:rPr lang="de-DE" altLang="de-DE" sz="1800" dirty="0" smtClean="0"/>
              <a:t>.</a:t>
            </a:r>
            <a:br>
              <a:rPr lang="de-DE" altLang="de-DE" sz="1800" dirty="0" smtClean="0"/>
            </a:br>
            <a:r>
              <a:rPr lang="de-DE" altLang="de-DE" sz="1800" dirty="0" err="1" smtClean="0"/>
              <a:t>Testing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foreseen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this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year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contract</a:t>
            </a:r>
            <a:r>
              <a:rPr lang="de-DE" altLang="de-DE" sz="1800" dirty="0" smtClean="0"/>
              <a:t> Feb 2015.</a:t>
            </a:r>
            <a:br>
              <a:rPr lang="de-DE" altLang="de-DE" sz="1800" dirty="0" smtClean="0"/>
            </a:br>
            <a:endParaRPr lang="de-DE" altLang="de-DE" sz="1800" dirty="0" smtClean="0"/>
          </a:p>
          <a:p>
            <a:pPr eaLnBrk="1" hangingPunct="1">
              <a:defRPr/>
            </a:pPr>
            <a:r>
              <a:rPr lang="de-DE" altLang="de-DE" sz="1800" dirty="0" smtClean="0"/>
              <a:t>GSI </a:t>
            </a:r>
            <a:r>
              <a:rPr lang="de-DE" altLang="de-DE" sz="1800" dirty="0" err="1" smtClean="0"/>
              <a:t>mechanical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designs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need</a:t>
            </a:r>
            <a:r>
              <a:rPr lang="de-DE" altLang="de-DE" sz="1800" dirty="0" smtClean="0"/>
              <a:t>  </a:t>
            </a:r>
            <a:r>
              <a:rPr lang="de-DE" altLang="de-DE" sz="1800" dirty="0" err="1" smtClean="0"/>
              <a:t>up</a:t>
            </a:r>
            <a:r>
              <a:rPr lang="de-DE" altLang="de-DE" sz="1800" dirty="0" smtClean="0"/>
              <a:t>-date, </a:t>
            </a:r>
            <a:br>
              <a:rPr lang="de-DE" altLang="de-DE" sz="1800" dirty="0" smtClean="0"/>
            </a:br>
            <a:r>
              <a:rPr lang="de-DE" altLang="de-DE" sz="1800" dirty="0" err="1" smtClean="0"/>
              <a:t>to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represent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state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actual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planning</a:t>
            </a:r>
            <a:r>
              <a:rPr lang="de-DE" altLang="de-DE" sz="1800" dirty="0" smtClean="0"/>
              <a:t>.</a:t>
            </a:r>
          </a:p>
          <a:p>
            <a:pPr eaLnBrk="1" hangingPunct="1">
              <a:defRPr/>
            </a:pPr>
            <a:endParaRPr lang="de-DE" altLang="de-DE" sz="1800" dirty="0" smtClean="0"/>
          </a:p>
        </p:txBody>
      </p:sp>
      <p:pic>
        <p:nvPicPr>
          <p:cNvPr id="922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556000"/>
            <a:ext cx="218757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589963" cy="1073150"/>
          </a:xfrm>
        </p:spPr>
        <p:txBody>
          <a:bodyPr/>
          <a:lstStyle/>
          <a:p>
            <a:r>
              <a:rPr lang="en-US" altLang="de-DE" dirty="0" smtClean="0">
                <a:latin typeface="Calibri" pitchFamily="34" charset="0"/>
              </a:rPr>
              <a:t>Shielding Flask</a:t>
            </a:r>
            <a:endParaRPr lang="de-DE" altLang="de-DE" dirty="0" smtClean="0">
              <a:latin typeface="Helvetica" pitchFamily="34" charset="0"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501775"/>
            <a:ext cx="35433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762" y="1563897"/>
            <a:ext cx="5647357" cy="3726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de-DE" sz="1800" b="0" dirty="0" smtClean="0">
                <a:latin typeface="+mj-lt"/>
              </a:rPr>
              <a:t>In-kind Finland</a:t>
            </a:r>
          </a:p>
          <a:p>
            <a:pPr marL="1028700" lvl="1"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0" dirty="0" err="1">
                <a:solidFill>
                  <a:prstClr val="black"/>
                </a:solidFill>
                <a:latin typeface="Arial" pitchFamily="34" charset="0"/>
              </a:rPr>
              <a:t>Hollming</a:t>
            </a:r>
            <a:r>
              <a:rPr lang="en-US" sz="1800" b="0" dirty="0">
                <a:solidFill>
                  <a:prstClr val="black"/>
                </a:solidFill>
                <a:latin typeface="Arial" pitchFamily="34" charset="0"/>
              </a:rPr>
              <a:t> Works Ltd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., ENMAC</a:t>
            </a:r>
            <a:r>
              <a:rPr lang="en-US" sz="1800" b="0" dirty="0">
                <a:solidFill>
                  <a:prstClr val="black"/>
                </a:solidFill>
                <a:latin typeface="Arial" pitchFamily="34" charset="0"/>
              </a:rPr>
              <a:t>, </a:t>
            </a:r>
            <a:endParaRPr lang="en-US" sz="18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1028700" lvl="1"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Aalto University (academic partner)</a:t>
            </a:r>
            <a:endParaRPr lang="en-GB" altLang="de-DE" sz="1800" b="0" dirty="0" smtClean="0">
              <a:latin typeface="+mj-lt"/>
            </a:endParaRPr>
          </a:p>
          <a:p>
            <a:pPr marL="285750" indent="-28575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de-DE" sz="1800" b="0" dirty="0" smtClean="0">
                <a:latin typeface="+mj-lt"/>
              </a:rPr>
              <a:t>Goal: agreement on allowed reduced dose rates </a:t>
            </a:r>
          </a:p>
          <a:p>
            <a:pPr marL="1028700" lvl="1"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altLang="de-DE" sz="1800" b="0" dirty="0" smtClean="0">
                <a:latin typeface="+mj-lt"/>
              </a:rPr>
              <a:t>0.5 </a:t>
            </a:r>
            <a:r>
              <a:rPr lang="en-GB" altLang="de-DE" sz="1800" b="0" dirty="0" err="1">
                <a:latin typeface="Symbol" panose="05050102010706020507" pitchFamily="18" charset="2"/>
              </a:rPr>
              <a:t>m</a:t>
            </a:r>
            <a:r>
              <a:rPr lang="en-GB" altLang="de-DE" sz="1800" b="0" dirty="0" err="1">
                <a:latin typeface="+mj-lt"/>
              </a:rPr>
              <a:t>Sv</a:t>
            </a:r>
            <a:r>
              <a:rPr lang="en-GB" altLang="de-DE" sz="1800" b="0" dirty="0">
                <a:latin typeface="+mj-lt"/>
              </a:rPr>
              <a:t>/h -&gt; 3 </a:t>
            </a:r>
            <a:r>
              <a:rPr lang="en-GB" altLang="de-DE" sz="1800" b="0" dirty="0" err="1">
                <a:latin typeface="Symbol" panose="05050102010706020507" pitchFamily="18" charset="2"/>
              </a:rPr>
              <a:t>m</a:t>
            </a:r>
            <a:r>
              <a:rPr lang="en-GB" altLang="de-DE" sz="1800" b="0" dirty="0" err="1">
                <a:latin typeface="+mj-lt"/>
              </a:rPr>
              <a:t>Sv</a:t>
            </a:r>
            <a:r>
              <a:rPr lang="en-GB" altLang="de-DE" sz="1800" b="0" dirty="0">
                <a:latin typeface="+mj-lt"/>
              </a:rPr>
              <a:t>/h</a:t>
            </a:r>
          </a:p>
          <a:p>
            <a:pPr marL="1028700" lvl="1"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altLang="de-DE" sz="1800" b="0" dirty="0" smtClean="0">
                <a:latin typeface="+mj-lt"/>
              </a:rPr>
              <a:t>Weight 60 ton </a:t>
            </a:r>
            <a:r>
              <a:rPr lang="en-GB" altLang="de-DE" sz="1800" b="0" dirty="0">
                <a:latin typeface="+mj-lt"/>
              </a:rPr>
              <a:t>-&gt; </a:t>
            </a:r>
            <a:r>
              <a:rPr lang="en-GB" altLang="de-DE" sz="1800" b="0" dirty="0" smtClean="0">
                <a:latin typeface="+mj-lt"/>
              </a:rPr>
              <a:t>50 ton.</a:t>
            </a:r>
            <a:endParaRPr lang="en-GB" altLang="de-DE" sz="1800" b="0" dirty="0">
              <a:latin typeface="+mj-lt"/>
            </a:endParaRPr>
          </a:p>
          <a:p>
            <a:pPr marL="285750" indent="-28575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de-DE" sz="1800" b="0" dirty="0" smtClean="0">
                <a:latin typeface="+mj-lt"/>
              </a:rPr>
              <a:t>Some </a:t>
            </a:r>
            <a:r>
              <a:rPr lang="en-GB" altLang="de-DE" sz="1800" b="0" dirty="0">
                <a:latin typeface="+mj-lt"/>
              </a:rPr>
              <a:t>uncertainty on size without </a:t>
            </a:r>
            <a:r>
              <a:rPr lang="en-GB" altLang="de-DE" sz="1800" b="0" dirty="0" smtClean="0">
                <a:latin typeface="+mj-lt"/>
              </a:rPr>
              <a:t>more detailed </a:t>
            </a:r>
            <a:r>
              <a:rPr lang="en-GB" altLang="de-DE" sz="1800" b="0" dirty="0">
                <a:latin typeface="+mj-lt"/>
              </a:rPr>
              <a:t>beam catcher and target design</a:t>
            </a:r>
          </a:p>
          <a:p>
            <a:pPr marL="285750" indent="-28575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de-DE" sz="1800" b="0" dirty="0">
                <a:latin typeface="+mj-lt"/>
              </a:rPr>
              <a:t>D</a:t>
            </a:r>
            <a:r>
              <a:rPr lang="en-GB" altLang="de-DE" sz="1800" b="0" dirty="0" smtClean="0">
                <a:latin typeface="+mj-lt"/>
              </a:rPr>
              <a:t>raft </a:t>
            </a:r>
            <a:r>
              <a:rPr lang="en-GB" altLang="de-DE" sz="1800" b="0" dirty="0">
                <a:latin typeface="+mj-lt"/>
              </a:rPr>
              <a:t>specs </a:t>
            </a:r>
            <a:r>
              <a:rPr lang="en-GB" altLang="de-DE" sz="1800" b="0" dirty="0" smtClean="0">
                <a:latin typeface="+mj-lt"/>
              </a:rPr>
              <a:t>available </a:t>
            </a:r>
            <a:r>
              <a:rPr lang="en-GB" altLang="de-DE" sz="1800" b="0" dirty="0">
                <a:latin typeface="+mj-lt"/>
              </a:rPr>
              <a:t>(</a:t>
            </a:r>
            <a:r>
              <a:rPr lang="en-GB" altLang="de-DE" sz="1800" b="0" dirty="0" smtClean="0">
                <a:latin typeface="+mj-lt"/>
              </a:rPr>
              <a:t>October 2013) </a:t>
            </a:r>
            <a:r>
              <a:rPr lang="en-GB" altLang="de-DE" sz="1800" b="0" dirty="0">
                <a:latin typeface="+mj-lt"/>
              </a:rPr>
              <a:t> </a:t>
            </a:r>
            <a:endParaRPr lang="en-GB" altLang="de-DE" sz="1800" b="0" dirty="0" smtClean="0">
              <a:latin typeface="+mj-lt"/>
            </a:endParaRPr>
          </a:p>
          <a:p>
            <a:pPr marL="285750" indent="-28575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de-DE" sz="1800" b="0" dirty="0" smtClean="0">
                <a:latin typeface="+mj-lt"/>
              </a:rPr>
              <a:t>GSI/FAIR will have responsibility on operation permissions, </a:t>
            </a:r>
            <a:r>
              <a:rPr lang="en-US" altLang="de-DE" sz="1800" b="0" dirty="0" smtClean="0">
                <a:solidFill>
                  <a:prstClr val="black"/>
                </a:solidFill>
                <a:latin typeface="Arial" pitchFamily="34" charset="0"/>
              </a:rPr>
              <a:t>p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replanning </a:t>
            </a:r>
            <a:r>
              <a:rPr lang="en-US" sz="1800" b="0" dirty="0">
                <a:solidFill>
                  <a:prstClr val="black"/>
                </a:solidFill>
                <a:latin typeface="Arial" pitchFamily="34" charset="0"/>
              </a:rPr>
              <a:t>to go into approval process, 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then </a:t>
            </a:r>
            <a:r>
              <a:rPr lang="en-US" sz="1800" b="0" dirty="0">
                <a:solidFill>
                  <a:prstClr val="black"/>
                </a:solidFill>
                <a:latin typeface="Arial" pitchFamily="34" charset="0"/>
              </a:rPr>
              <a:t>order 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production</a:t>
            </a:r>
            <a:r>
              <a:rPr lang="en-GB" altLang="de-DE" sz="1800" b="0" dirty="0" smtClean="0">
                <a:latin typeface="+mj-lt"/>
              </a:rPr>
              <a:t>.</a:t>
            </a:r>
            <a:endParaRPr lang="en-GB" altLang="de-DE" sz="1800" b="0" dirty="0">
              <a:latin typeface="+mj-lt"/>
            </a:endParaRP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8489950" y="2511425"/>
            <a:ext cx="503238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000"/>
              <a:t>0.1 m</a:t>
            </a: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8667750" y="5537200"/>
            <a:ext cx="3556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000"/>
              <a:t>0.4</a:t>
            </a:r>
          </a:p>
        </p:txBody>
      </p:sp>
      <p:sp>
        <p:nvSpPr>
          <p:cNvPr id="13319" name="Text Box 10"/>
          <p:cNvSpPr txBox="1">
            <a:spLocks noChangeArrowheads="1"/>
          </p:cNvSpPr>
          <p:nvPr/>
        </p:nvSpPr>
        <p:spPr bwMode="auto">
          <a:xfrm rot="-5400000">
            <a:off x="8585994" y="3837781"/>
            <a:ext cx="65405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/>
              <a:t>5.35 m</a:t>
            </a:r>
          </a:p>
        </p:txBody>
      </p:sp>
      <p:pic>
        <p:nvPicPr>
          <p:cNvPr id="133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271588"/>
            <a:ext cx="1116012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5111750" y="2997200"/>
            <a:ext cx="1439863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200" b="0">
                <a:latin typeface="Calibri" pitchFamily="34" charset="0"/>
              </a:rPr>
              <a:t>Internal guide rails</a:t>
            </a:r>
          </a:p>
        </p:txBody>
      </p:sp>
      <p:sp>
        <p:nvSpPr>
          <p:cNvPr id="13322" name="Text Box 15"/>
          <p:cNvSpPr txBox="1">
            <a:spLocks noChangeArrowheads="1"/>
          </p:cNvSpPr>
          <p:nvPr/>
        </p:nvSpPr>
        <p:spPr bwMode="auto">
          <a:xfrm>
            <a:off x="5183188" y="4149725"/>
            <a:ext cx="1174750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200" b="0"/>
              <a:t>beam catcher plug</a:t>
            </a:r>
          </a:p>
        </p:txBody>
      </p:sp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4462463" y="6092825"/>
            <a:ext cx="79216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200" b="0">
                <a:latin typeface="Calibri" pitchFamily="34" charset="0"/>
              </a:rPr>
              <a:t>shielding</a:t>
            </a:r>
            <a:br>
              <a:rPr lang="en-GB" altLang="de-DE" sz="1200" b="0">
                <a:latin typeface="Calibri" pitchFamily="34" charset="0"/>
              </a:rPr>
            </a:br>
            <a:r>
              <a:rPr lang="en-GB" altLang="de-DE" sz="1200" b="0">
                <a:latin typeface="Calibri" pitchFamily="34" charset="0"/>
              </a:rPr>
              <a:t>   lid</a:t>
            </a:r>
          </a:p>
        </p:txBody>
      </p:sp>
      <p:sp>
        <p:nvSpPr>
          <p:cNvPr id="13324" name="Text Box 17"/>
          <p:cNvSpPr txBox="1">
            <a:spLocks noChangeArrowheads="1"/>
          </p:cNvSpPr>
          <p:nvPr/>
        </p:nvSpPr>
        <p:spPr bwMode="auto">
          <a:xfrm>
            <a:off x="5176838" y="5119688"/>
            <a:ext cx="12461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200" b="0">
                <a:latin typeface="Calibri" pitchFamily="34" charset="0"/>
              </a:rPr>
              <a:t>dust collection </a:t>
            </a:r>
            <a:br>
              <a:rPr lang="en-GB" altLang="de-DE" sz="1200" b="0">
                <a:latin typeface="Calibri" pitchFamily="34" charset="0"/>
              </a:rPr>
            </a:br>
            <a:r>
              <a:rPr lang="en-GB" altLang="de-DE" sz="1200" b="0">
                <a:latin typeface="Calibri" pitchFamily="34" charset="0"/>
              </a:rPr>
              <a:t>tray and brushes</a:t>
            </a:r>
          </a:p>
        </p:txBody>
      </p:sp>
      <p:sp>
        <p:nvSpPr>
          <p:cNvPr id="13325" name="Line 19"/>
          <p:cNvSpPr>
            <a:spLocks noChangeShapeType="1"/>
          </p:cNvSpPr>
          <p:nvPr/>
        </p:nvSpPr>
        <p:spPr bwMode="auto">
          <a:xfrm>
            <a:off x="6357938" y="4545013"/>
            <a:ext cx="1201737" cy="252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26" name="Line 20"/>
          <p:cNvSpPr>
            <a:spLocks noChangeShapeType="1"/>
          </p:cNvSpPr>
          <p:nvPr/>
        </p:nvSpPr>
        <p:spPr bwMode="auto">
          <a:xfrm>
            <a:off x="5903913" y="5589588"/>
            <a:ext cx="287337" cy="5762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27" name="Line 21"/>
          <p:cNvSpPr>
            <a:spLocks noChangeShapeType="1"/>
          </p:cNvSpPr>
          <p:nvPr/>
        </p:nvSpPr>
        <p:spPr bwMode="auto">
          <a:xfrm>
            <a:off x="6623050" y="3284538"/>
            <a:ext cx="1152525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28" name="Text Box 22"/>
          <p:cNvSpPr txBox="1">
            <a:spLocks noChangeArrowheads="1"/>
          </p:cNvSpPr>
          <p:nvPr/>
        </p:nvSpPr>
        <p:spPr bwMode="auto">
          <a:xfrm>
            <a:off x="5200650" y="2060575"/>
            <a:ext cx="1223963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200" b="0">
                <a:latin typeface="Calibri" pitchFamily="34" charset="0"/>
              </a:rPr>
              <a:t>Internal crane </a:t>
            </a:r>
          </a:p>
        </p:txBody>
      </p:sp>
      <p:grpSp>
        <p:nvGrpSpPr>
          <p:cNvPr id="13329" name="Group 27"/>
          <p:cNvGrpSpPr>
            <a:grpSpLocks/>
          </p:cNvGrpSpPr>
          <p:nvPr/>
        </p:nvGrpSpPr>
        <p:grpSpPr bwMode="auto">
          <a:xfrm>
            <a:off x="5903913" y="2349500"/>
            <a:ext cx="1511300" cy="358775"/>
            <a:chOff x="3833" y="1480"/>
            <a:chExt cx="952" cy="226"/>
          </a:xfrm>
        </p:grpSpPr>
        <p:sp>
          <p:nvSpPr>
            <p:cNvPr id="13338" name="Line 28"/>
            <p:cNvSpPr>
              <a:spLocks noChangeShapeType="1"/>
            </p:cNvSpPr>
            <p:nvPr/>
          </p:nvSpPr>
          <p:spPr bwMode="auto">
            <a:xfrm>
              <a:off x="3833" y="1480"/>
              <a:ext cx="0" cy="2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9" name="Line 29"/>
            <p:cNvSpPr>
              <a:spLocks noChangeShapeType="1"/>
            </p:cNvSpPr>
            <p:nvPr/>
          </p:nvSpPr>
          <p:spPr bwMode="auto">
            <a:xfrm>
              <a:off x="3833" y="1706"/>
              <a:ext cx="9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330" name="Group 35"/>
          <p:cNvGrpSpPr>
            <a:grpSpLocks/>
          </p:cNvGrpSpPr>
          <p:nvPr/>
        </p:nvGrpSpPr>
        <p:grpSpPr bwMode="auto">
          <a:xfrm>
            <a:off x="4822825" y="6524625"/>
            <a:ext cx="2520950" cy="217488"/>
            <a:chOff x="3152" y="4110"/>
            <a:chExt cx="1270" cy="137"/>
          </a:xfrm>
        </p:grpSpPr>
        <p:sp>
          <p:nvSpPr>
            <p:cNvPr id="13335" name="Line 36"/>
            <p:cNvSpPr>
              <a:spLocks noChangeShapeType="1"/>
            </p:cNvSpPr>
            <p:nvPr/>
          </p:nvSpPr>
          <p:spPr bwMode="auto">
            <a:xfrm>
              <a:off x="3152" y="4110"/>
              <a:ext cx="0" cy="1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6" name="Line 37"/>
            <p:cNvSpPr>
              <a:spLocks noChangeShapeType="1"/>
            </p:cNvSpPr>
            <p:nvPr/>
          </p:nvSpPr>
          <p:spPr bwMode="auto">
            <a:xfrm>
              <a:off x="3152" y="4247"/>
              <a:ext cx="127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7" name="Line 38"/>
            <p:cNvSpPr>
              <a:spLocks noChangeShapeType="1"/>
            </p:cNvSpPr>
            <p:nvPr/>
          </p:nvSpPr>
          <p:spPr bwMode="auto">
            <a:xfrm flipV="1">
              <a:off x="4422" y="4110"/>
              <a:ext cx="0" cy="1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cxnSp>
        <p:nvCxnSpPr>
          <p:cNvPr id="13331" name="Straight Arrow Connector 2"/>
          <p:cNvCxnSpPr>
            <a:cxnSpLocks noChangeShapeType="1"/>
          </p:cNvCxnSpPr>
          <p:nvPr/>
        </p:nvCxnSpPr>
        <p:spPr bwMode="auto">
          <a:xfrm>
            <a:off x="9028113" y="2171700"/>
            <a:ext cx="20637" cy="437673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32" name="Text Box 23"/>
          <p:cNvSpPr txBox="1">
            <a:spLocks noChangeArrowheads="1"/>
          </p:cNvSpPr>
          <p:nvPr/>
        </p:nvSpPr>
        <p:spPr bwMode="auto">
          <a:xfrm>
            <a:off x="7343775" y="611188"/>
            <a:ext cx="900113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200" b="0">
                <a:latin typeface="Calibri" pitchFamily="34" charset="0"/>
              </a:rPr>
              <a:t>hall crane interface</a:t>
            </a:r>
          </a:p>
        </p:txBody>
      </p:sp>
      <p:sp>
        <p:nvSpPr>
          <p:cNvPr id="13333" name="Line 30"/>
          <p:cNvSpPr>
            <a:spLocks noChangeShapeType="1"/>
          </p:cNvSpPr>
          <p:nvPr/>
        </p:nvSpPr>
        <p:spPr bwMode="auto">
          <a:xfrm>
            <a:off x="7775575" y="1073150"/>
            <a:ext cx="0" cy="48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9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Large Size </a:t>
            </a:r>
            <a:r>
              <a:rPr lang="fr-FR" dirty="0" err="1">
                <a:solidFill>
                  <a:srgbClr val="000000"/>
                </a:solidFill>
              </a:rPr>
              <a:t>Pillow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Seals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65" y="1124744"/>
            <a:ext cx="1813315" cy="258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399" y="1124744"/>
            <a:ext cx="1823097" cy="255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49098" y="3645024"/>
            <a:ext cx="361539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66FF"/>
                </a:solidFill>
              </a:rPr>
              <a:t>new polishing, seal #4   ~ 1x10</a:t>
            </a:r>
            <a:r>
              <a:rPr lang="en-US" sz="1400" baseline="30000" dirty="0">
                <a:solidFill>
                  <a:srgbClr val="0066FF"/>
                </a:solidFill>
              </a:rPr>
              <a:t>-6</a:t>
            </a:r>
            <a:r>
              <a:rPr lang="en-US" sz="1400" dirty="0">
                <a:solidFill>
                  <a:srgbClr val="0066FF"/>
                </a:solidFill>
              </a:rPr>
              <a:t> mbar l/s</a:t>
            </a:r>
          </a:p>
          <a:p>
            <a:pPr eaLnBrk="1" hangingPunct="1"/>
            <a:r>
              <a:rPr lang="de-DE" sz="1400" dirty="0">
                <a:solidFill>
                  <a:srgbClr val="0066FF"/>
                </a:solidFill>
              </a:rPr>
              <a:t>                          </a:t>
            </a:r>
            <a:r>
              <a:rPr lang="de-DE" sz="1400" dirty="0" err="1">
                <a:solidFill>
                  <a:srgbClr val="0066FF"/>
                </a:solidFill>
              </a:rPr>
              <a:t>seal</a:t>
            </a:r>
            <a:r>
              <a:rPr lang="de-DE" sz="1400" dirty="0">
                <a:solidFill>
                  <a:srgbClr val="0066FF"/>
                </a:solidFill>
              </a:rPr>
              <a:t> #3   ~ 1x10</a:t>
            </a:r>
            <a:r>
              <a:rPr lang="de-DE" sz="1400" baseline="30000" dirty="0">
                <a:solidFill>
                  <a:srgbClr val="0066FF"/>
                </a:solidFill>
              </a:rPr>
              <a:t>-6</a:t>
            </a:r>
            <a:r>
              <a:rPr lang="de-DE" sz="1400" dirty="0">
                <a:solidFill>
                  <a:srgbClr val="0066FF"/>
                </a:solidFill>
              </a:rPr>
              <a:t> </a:t>
            </a:r>
            <a:r>
              <a:rPr lang="de-DE" sz="1400" dirty="0" err="1">
                <a:solidFill>
                  <a:srgbClr val="0066FF"/>
                </a:solidFill>
              </a:rPr>
              <a:t>mbar</a:t>
            </a:r>
            <a:r>
              <a:rPr lang="de-DE" sz="1400" dirty="0">
                <a:solidFill>
                  <a:srgbClr val="0066FF"/>
                </a:solidFill>
              </a:rPr>
              <a:t> l/s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4268957"/>
            <a:ext cx="5189359" cy="2544420"/>
          </a:xfrm>
          <a:prstGeom prst="rect">
            <a:avLst/>
          </a:prstGeom>
        </p:spPr>
      </p:pic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35496" y="1196752"/>
            <a:ext cx="5189359" cy="258532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Pillow seals to be used in the Target Area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standard will be round Pillow Seal with Ø500mm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special large size rectangular</a:t>
            </a:r>
            <a:r>
              <a:rPr lang="en-US" sz="1800" dirty="0" smtClean="0">
                <a:latin typeface="+mn-lt"/>
                <a:cs typeface="Times New Roman" pitchFamily="18" charset="0"/>
              </a:rPr>
              <a:t> (</a:t>
            </a:r>
            <a:r>
              <a:rPr lang="de-DE" sz="1800" dirty="0" smtClean="0">
                <a:latin typeface="+mn-lt"/>
              </a:rPr>
              <a:t>1200x160 </a:t>
            </a:r>
            <a:r>
              <a:rPr lang="de-DE" sz="1800" dirty="0">
                <a:latin typeface="+mn-lt"/>
              </a:rPr>
              <a:t>mm</a:t>
            </a:r>
            <a:r>
              <a:rPr lang="de-DE" sz="1800" baseline="30000" dirty="0">
                <a:latin typeface="+mn-lt"/>
              </a:rPr>
              <a:t>2</a:t>
            </a:r>
            <a:r>
              <a:rPr lang="de-DE" sz="1800" dirty="0" smtClean="0">
                <a:latin typeface="+mn-lt"/>
              </a:rPr>
              <a:t>)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seals between dipole and beam catcher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Developed together with MEWASA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Test setup at GSI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Requirements fulfilled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Long time stability tests running (temperature, ...)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Next steps: full plug design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4" t="-1" r="34134" b="9680"/>
          <a:stretch/>
        </p:blipFill>
        <p:spPr>
          <a:xfrm>
            <a:off x="56456" y="3882481"/>
            <a:ext cx="1186128" cy="158400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1043608" y="5013176"/>
            <a:ext cx="648072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1043608" y="4797152"/>
            <a:ext cx="1872208" cy="3684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1043608" y="4439704"/>
            <a:ext cx="3168352" cy="7174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00" y="4149080"/>
            <a:ext cx="3570488" cy="250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4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feld 4"/>
          <p:cNvSpPr txBox="1">
            <a:spLocks noChangeArrowheads="1"/>
          </p:cNvSpPr>
          <p:nvPr/>
        </p:nvSpPr>
        <p:spPr bwMode="auto">
          <a:xfrm>
            <a:off x="250825" y="260648"/>
            <a:ext cx="8281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de-DE" sz="2400" b="1" dirty="0" err="1">
                <a:cs typeface="Arial" pitchFamily="34" charset="0"/>
              </a:rPr>
              <a:t>SuperFRS</a:t>
            </a:r>
            <a:r>
              <a:rPr lang="en-US" altLang="de-DE" sz="2400" b="1" dirty="0">
                <a:cs typeface="Arial" pitchFamily="34" charset="0"/>
              </a:rPr>
              <a:t> Hot Cell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6838" y="1139825"/>
            <a:ext cx="4907210" cy="256993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15000"/>
              </a:lnSpc>
              <a:buSzPct val="110000"/>
              <a:buFontTx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Based 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on a </a:t>
            </a: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study by nuclear </a:t>
            </a:r>
            <a:endParaRPr lang="en-US" altLang="en-US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lnSpc>
                <a:spcPct val="115000"/>
              </a:lnSpc>
              <a:buSzPct val="110000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 engineering </a:t>
            </a: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company </a:t>
            </a:r>
          </a:p>
          <a:p>
            <a:pPr algn="l" eaLnBrk="1" hangingPunct="1">
              <a:lnSpc>
                <a:spcPct val="115000"/>
              </a:lnSpc>
              <a:buSzPct val="110000"/>
              <a:buFontTx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 Preliminary planning completed</a:t>
            </a:r>
          </a:p>
          <a:p>
            <a:pPr algn="l" eaLnBrk="1" hangingPunct="1">
              <a:lnSpc>
                <a:spcPct val="115000"/>
              </a:lnSpc>
              <a:buSzPct val="110000"/>
              <a:buFontTx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 Execution planning running </a:t>
            </a:r>
          </a:p>
          <a:p>
            <a:pPr algn="l" eaLnBrk="1" hangingPunct="1">
              <a:lnSpc>
                <a:spcPct val="115000"/>
              </a:lnSpc>
              <a:buSzPct val="110000"/>
              <a:buFontTx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 Mock-up 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installed on ESR roof</a:t>
            </a:r>
            <a:endParaRPr lang="en-US" altLang="en-US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lnSpc>
                <a:spcPct val="115000"/>
              </a:lnSpc>
              <a:buSzPct val="110000"/>
              <a:buFontTx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Window frames in preparation </a:t>
            </a:r>
          </a:p>
          <a:p>
            <a:pPr algn="l" eaLnBrk="1" hangingPunct="1">
              <a:lnSpc>
                <a:spcPct val="115000"/>
              </a:lnSpc>
              <a:buSzPct val="110000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 (to be installed during shell construction)</a:t>
            </a:r>
            <a:endParaRPr lang="en-US" alt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86224"/>
            <a:ext cx="3888432" cy="33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436096" y="1188041"/>
            <a:ext cx="368241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Hot-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Cell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mockup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installed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on ESR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roof</a:t>
            </a:r>
            <a:endParaRPr lang="de-DE" altLang="en-US" sz="16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Getinge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, France)</a:t>
            </a:r>
            <a:endParaRPr lang="de-DE" alt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4778"/>
            <a:ext cx="3096344" cy="312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33" r="37933"/>
          <a:stretch/>
        </p:blipFill>
        <p:spPr bwMode="auto">
          <a:xfrm>
            <a:off x="4499992" y="4797152"/>
            <a:ext cx="4464496" cy="204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3" r="-61193"/>
          <a:stretch/>
        </p:blipFill>
        <p:spPr bwMode="auto">
          <a:xfrm>
            <a:off x="3491880" y="3834550"/>
            <a:ext cx="3600400" cy="165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419872" y="5417929"/>
            <a:ext cx="2614818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Window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frame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at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company</a:t>
            </a:r>
            <a:endParaRPr lang="de-DE" altLang="en-US" sz="1600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Getinge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Sovis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, France)</a:t>
            </a:r>
          </a:p>
          <a:p>
            <a:pPr algn="l" eaLnBrk="1" hangingPunct="1">
              <a:defRPr/>
            </a:pP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Quantity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: 2</a:t>
            </a: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Size: 2.8m x 2.5 m</a:t>
            </a:r>
          </a:p>
          <a:p>
            <a:pPr algn="l" eaLnBrk="1" hangingPunct="1">
              <a:defRPr/>
            </a:pP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Weight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: 4 ton (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each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) </a:t>
            </a:r>
            <a:endParaRPr lang="de-DE" alt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964488" cy="863600"/>
          </a:xfrm>
        </p:spPr>
        <p:txBody>
          <a:bodyPr/>
          <a:lstStyle/>
          <a:p>
            <a:r>
              <a:rPr lang="en-GB" sz="2400" dirty="0" smtClean="0">
                <a:latin typeface="+mn-lt"/>
              </a:rPr>
              <a:t>Super-FRS Beam Instrumentation </a:t>
            </a:r>
            <a:endParaRPr lang="en-US" sz="2400" dirty="0" smtClean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608512" cy="265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92560"/>
            <a:ext cx="27924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>
            <a:off x="6228184" y="3501008"/>
            <a:ext cx="377550" cy="72008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6156176" y="1085835"/>
            <a:ext cx="2730235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y-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slit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system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block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size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: 400mm x 90 mm</a:t>
            </a: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material: Tungsten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alloy</a:t>
            </a:r>
            <a:endParaRPr lang="de-DE" altLang="en-US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5496" y="1268760"/>
            <a:ext cx="6120680" cy="2932472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Slit-systems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marL="3429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Specification established </a:t>
            </a:r>
          </a:p>
          <a:p>
            <a:pPr marL="3429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Overall 18 slit pairs along the separator</a:t>
            </a:r>
          </a:p>
          <a:p>
            <a:pPr marL="3429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Remote handling in the Pre-Separator</a:t>
            </a:r>
          </a:p>
          <a:p>
            <a:pPr marL="3429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Collaboration signed with KVI-CART</a:t>
            </a:r>
          </a:p>
          <a:p>
            <a:pPr marL="3429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roject group at KVI established</a:t>
            </a:r>
          </a:p>
          <a:p>
            <a:pPr marL="342900" lvl="1" indent="-34290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K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ick-off done / regular meetings with KVI</a:t>
            </a:r>
          </a:p>
          <a:p>
            <a:pPr marL="580050" lvl="2" eaLnBrk="1" hangingPunct="1">
              <a:spcAft>
                <a:spcPts val="1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Pre-designs in preparation </a:t>
            </a:r>
          </a:p>
          <a:p>
            <a:pPr marL="580050" lvl="2" eaLnBrk="1" hangingPunct="1">
              <a:spcAft>
                <a:spcPts val="1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Pre-Series slit-system expected for Q2/2015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724128" y="2996952"/>
            <a:ext cx="159851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Media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pannel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algn="l" eaLnBrk="1" hangingPunct="1">
              <a:defRPr/>
            </a:pP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robot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controlled</a:t>
            </a:r>
            <a:endParaRPr lang="de-DE" alt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707904" y="5664150"/>
            <a:ext cx="2844048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de-DE" altLang="en-US" sz="1600" dirty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slit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system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block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size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: 200mm x 200 mm</a:t>
            </a: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material: Tungsten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alloy</a:t>
            </a:r>
            <a:endParaRPr lang="de-DE" altLang="en-US" sz="16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defRPr/>
            </a:pP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total </a:t>
            </a:r>
            <a:r>
              <a:rPr lang="de-DE" altLang="en-US" sz="1600" dirty="0" err="1" smtClean="0">
                <a:solidFill>
                  <a:srgbClr val="000000"/>
                </a:solidFill>
                <a:latin typeface="Arial" charset="0"/>
              </a:rPr>
              <a:t>weight</a:t>
            </a:r>
            <a:r>
              <a:rPr lang="de-DE" altLang="en-US" sz="1600" dirty="0" smtClean="0">
                <a:solidFill>
                  <a:srgbClr val="000000"/>
                </a:solidFill>
                <a:latin typeface="Arial" charset="0"/>
              </a:rPr>
              <a:t>: ca. 750 kg</a:t>
            </a:r>
          </a:p>
        </p:txBody>
      </p:sp>
    </p:spTree>
    <p:extLst>
      <p:ext uri="{BB962C8B-B14F-4D97-AF65-F5344CB8AC3E}">
        <p14:creationId xmlns:p14="http://schemas.microsoft.com/office/powerpoint/2010/main" val="7877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964488" cy="863600"/>
          </a:xfrm>
        </p:spPr>
        <p:txBody>
          <a:bodyPr/>
          <a:lstStyle/>
          <a:p>
            <a:r>
              <a:rPr lang="en-GB" sz="2400" dirty="0" smtClean="0">
                <a:latin typeface="+mn-lt"/>
              </a:rPr>
              <a:t>Beam Diagnostics </a:t>
            </a:r>
            <a:endParaRPr lang="en-US" sz="2400" dirty="0" smtClean="0">
              <a:latin typeface="+mn-lt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68060"/>
            <a:ext cx="2567585" cy="248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496" y="1233756"/>
            <a:ext cx="6120680" cy="248327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08000" lvl="1" indent="0" eaLnBrk="1" hangingPunct="1">
              <a:spcAft>
                <a:spcPts val="1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GEM-TPC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(Finnish in-kind)</a:t>
            </a:r>
          </a:p>
          <a:p>
            <a:pPr marL="468000" lvl="2" indent="-285750" eaLnBrk="1" hangingPunct="1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Collaboration Partner: HIP, Helsinki</a:t>
            </a:r>
          </a:p>
          <a:p>
            <a:pPr marL="468000" lvl="2" indent="-285750" eaLnBrk="1" hangingPunct="1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V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arious prototypes ready and on-line tested</a:t>
            </a:r>
            <a:endParaRPr lang="en-US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468000" lvl="2" indent="-252000" eaLnBrk="1" hangingPunct="1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Large-active-area size prototype in preparation</a:t>
            </a:r>
            <a:endParaRPr lang="en-US" sz="2000" dirty="0">
              <a:latin typeface="+mn-lt"/>
            </a:endParaRPr>
          </a:p>
          <a:p>
            <a:pPr marL="468000" lvl="2" indent="-252000" eaLnBrk="1" hangingPunct="1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H</a:t>
            </a:r>
            <a:r>
              <a:rPr lang="en-US" sz="2000" dirty="0" smtClean="0">
                <a:latin typeface="+mn-lt"/>
              </a:rPr>
              <a:t>igh-energy </a:t>
            </a:r>
            <a:r>
              <a:rPr lang="en-US" sz="2000" dirty="0">
                <a:latin typeface="+mn-lt"/>
              </a:rPr>
              <a:t>beam </a:t>
            </a:r>
            <a:r>
              <a:rPr lang="en-US" sz="2000" dirty="0" smtClean="0">
                <a:latin typeface="+mn-lt"/>
              </a:rPr>
              <a:t>test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at GSI, August 2014</a:t>
            </a:r>
            <a:endParaRPr lang="en-US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468000" lvl="2" indent="-252000" eaLnBrk="1" hangingPunct="1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inal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specification (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Q1/15) → series production </a:t>
            </a:r>
          </a:p>
          <a:p>
            <a:pPr marL="468000" lvl="2" indent="-252000" eaLnBrk="1" hangingPunct="1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Ongoing design of multi-channel dead-free FEE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20" y="1719175"/>
            <a:ext cx="2400955" cy="293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300192" y="1212321"/>
            <a:ext cx="2670770" cy="63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Optical Measurement at HIP</a:t>
            </a:r>
          </a:p>
          <a:p>
            <a:pPr eaLnBrk="1" hangingPunct="1"/>
            <a:r>
              <a:rPr lang="en-US" altLang="de-DE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(precision table)</a:t>
            </a:r>
            <a:endParaRPr lang="en-US" altLang="de-DE" sz="16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797152"/>
            <a:ext cx="2040289" cy="172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7"/>
          <p:cNvSpPr txBox="1">
            <a:spLocks noChangeArrowheads="1"/>
          </p:cNvSpPr>
          <p:nvPr/>
        </p:nvSpPr>
        <p:spPr bwMode="auto">
          <a:xfrm>
            <a:off x="8193080" y="6012577"/>
            <a:ext cx="92525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 dirty="0"/>
              <a:t>FEE </a:t>
            </a:r>
          </a:p>
          <a:p>
            <a:pPr eaLnBrk="1" hangingPunct="1"/>
            <a:r>
              <a:rPr lang="en-US" altLang="de-DE" sz="1600" dirty="0"/>
              <a:t>GEMEX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884368" y="3717032"/>
            <a:ext cx="1115319" cy="373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45000" rIns="90000" bIns="45000"/>
          <a:lstStyle>
            <a:lvl1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GEM Foil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61048"/>
            <a:ext cx="2414007" cy="175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13532" y="5354714"/>
            <a:ext cx="3597275" cy="1242638"/>
          </a:xfrm>
          <a:prstGeom prst="rect">
            <a:avLst/>
          </a:prstGeom>
          <a:solidFill>
            <a:srgbClr val="CCFF99"/>
          </a:solidFill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31800" indent="-323850">
              <a:buSzPct val="45000"/>
              <a:buFont typeface="Wingdings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lang="en-US" altLang="de-DE" sz="1500" kern="0" dirty="0" smtClean="0"/>
              <a:t>Larger active area  380x80 mm</a:t>
            </a:r>
            <a:r>
              <a:rPr lang="en-US" altLang="de-DE" sz="1500" kern="0" baseline="33000" dirty="0" smtClean="0"/>
              <a:t>2 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lang="en-US" altLang="de-DE" sz="1500" kern="0" dirty="0" smtClean="0"/>
              <a:t>Twin-TPC design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lang="en-US" altLang="de-DE" sz="1500" kern="0" dirty="0" smtClean="0"/>
              <a:t>Usage in Vacuum chamber and air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lang="en-US" altLang="de-DE" sz="1500" kern="0" dirty="0" smtClean="0"/>
              <a:t>Including as supply system</a:t>
            </a:r>
            <a:endParaRPr lang="en-US" altLang="de-DE" sz="1500" kern="0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560155" y="4455387"/>
            <a:ext cx="850652" cy="56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45000" rIns="90000" bIns="45000"/>
          <a:lstStyle>
            <a:lvl1pPr eaLnBrk="0" hangingPunct="0"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Field </a:t>
            </a:r>
            <a:endParaRPr lang="en-US" altLang="de-DE" sz="1600" dirty="0" smtClean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eaLnBrk="1" hangingPunct="1"/>
            <a:r>
              <a:rPr lang="en-US" altLang="de-DE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Cage</a:t>
            </a:r>
            <a:endParaRPr lang="en-US" altLang="de-DE" sz="16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277917"/>
          </a:xfrm>
          <a:prstGeom prst="rect">
            <a:avLst/>
          </a:prstGeom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230313" y="78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normAutofit fontScale="90000"/>
          </a:bodyPr>
          <a:lstStyle/>
          <a:p>
            <a:r>
              <a:rPr lang="en-US" sz="2400" dirty="0" smtClean="0">
                <a:latin typeface="+mj-lt"/>
              </a:rPr>
              <a:t>Layout off the Super-FRS 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b="0" dirty="0">
                <a:latin typeface="+mj-lt"/>
              </a:rPr>
              <a:t>(including </a:t>
            </a:r>
            <a:r>
              <a:rPr lang="en-US" sz="2400" b="0" dirty="0" smtClean="0">
                <a:latin typeface="+mj-lt"/>
              </a:rPr>
              <a:t>revised S-shape </a:t>
            </a:r>
            <a:r>
              <a:rPr lang="en-US" sz="2400" b="0" dirty="0">
                <a:latin typeface="+mj-lt"/>
              </a:rPr>
              <a:t>EB)</a:t>
            </a:r>
            <a:r>
              <a:rPr lang="en-US" sz="2400" dirty="0" smtClean="0">
                <a:latin typeface="+mj-lt"/>
              </a:rPr>
              <a:t> </a:t>
            </a:r>
            <a:endParaRPr lang="en-US" sz="2400" b="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04888" y="1816100"/>
            <a:ext cx="25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>
                <a:cs typeface="Arial" charset="0"/>
              </a:rPr>
              <a:t>±</a:t>
            </a:r>
          </a:p>
        </p:txBody>
      </p:sp>
      <p:pic>
        <p:nvPicPr>
          <p:cNvPr id="615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251936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 bwMode="auto">
          <a:xfrm>
            <a:off x="7308304" y="1052736"/>
            <a:ext cx="1368152" cy="144016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4295622"/>
            <a:ext cx="4355976" cy="251775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auto">
          <a:xfrm>
            <a:off x="4355976" y="4293096"/>
            <a:ext cx="1152128" cy="108012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039919" y="3563724"/>
            <a:ext cx="3916457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revised</a:t>
            </a:r>
            <a:r>
              <a:rPr lang="de-DE" sz="1800" dirty="0" smtClean="0"/>
              <a:t> </a:t>
            </a:r>
            <a:r>
              <a:rPr lang="de-DE" sz="1800" dirty="0" err="1" smtClean="0"/>
              <a:t>Energy</a:t>
            </a:r>
            <a:r>
              <a:rPr lang="de-DE" sz="1800" dirty="0" smtClean="0"/>
              <a:t> </a:t>
            </a:r>
            <a:r>
              <a:rPr lang="de-DE" sz="1800" dirty="0" err="1" smtClean="0"/>
              <a:t>Buncher</a:t>
            </a:r>
            <a:r>
              <a:rPr lang="de-DE" sz="1800" dirty="0" smtClean="0"/>
              <a:t> &amp; LEB cave</a:t>
            </a:r>
          </a:p>
        </p:txBody>
      </p:sp>
    </p:spTree>
    <p:extLst>
      <p:ext uri="{BB962C8B-B14F-4D97-AF65-F5344CB8AC3E}">
        <p14:creationId xmlns:p14="http://schemas.microsoft.com/office/powerpoint/2010/main" val="19539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de-DE" sz="2400" dirty="0" err="1" smtClean="0">
                <a:latin typeface="+mj-lt"/>
              </a:rPr>
              <a:t>Energy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Buncher</a:t>
            </a:r>
            <a:r>
              <a:rPr lang="de-DE" sz="2400" dirty="0" smtClean="0">
                <a:latin typeface="+mj-lt"/>
              </a:rPr>
              <a:t>: S-</a:t>
            </a:r>
            <a:r>
              <a:rPr lang="de-DE" sz="2400" dirty="0" err="1" smtClean="0">
                <a:latin typeface="+mj-lt"/>
              </a:rPr>
              <a:t>shape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layout</a:t>
            </a:r>
            <a:r>
              <a:rPr lang="de-DE" sz="2400" dirty="0" smtClean="0">
                <a:latin typeface="+mj-lt"/>
              </a:rPr>
              <a:t> </a:t>
            </a:r>
            <a:br>
              <a:rPr lang="de-DE" sz="2400" dirty="0" smtClean="0">
                <a:latin typeface="+mj-lt"/>
              </a:rPr>
            </a:br>
            <a:r>
              <a:rPr lang="de-DE" sz="2400" dirty="0" smtClean="0">
                <a:latin typeface="+mj-lt"/>
              </a:rPr>
              <a:t>(</a:t>
            </a:r>
            <a:r>
              <a:rPr lang="de-DE" sz="2400" dirty="0" err="1" smtClean="0">
                <a:latin typeface="+mj-lt"/>
              </a:rPr>
              <a:t>using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standard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multiplet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magnets</a:t>
            </a:r>
            <a:r>
              <a:rPr lang="de-DE" sz="2400" dirty="0" smtClean="0">
                <a:latin typeface="+mj-lt"/>
              </a:rPr>
              <a:t>) </a:t>
            </a:r>
            <a:endParaRPr lang="de-DE" sz="2400" dirty="0">
              <a:latin typeface="+mj-lt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35496" y="2985527"/>
            <a:ext cx="9108504" cy="339580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Flexible operation</a:t>
            </a:r>
          </a:p>
          <a:p>
            <a:pPr marL="1028700" lvl="1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 smtClean="0">
                <a:ea typeface="ＭＳ Ｐゴシック" charset="-128"/>
              </a:rPr>
              <a:t> large acceptance spectrometer</a:t>
            </a:r>
          </a:p>
          <a:p>
            <a:pPr marL="1028700" lvl="1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high-resolution / energy </a:t>
            </a:r>
            <a:r>
              <a:rPr kumimoji="1" lang="en-US" altLang="ja-JP" sz="1800" dirty="0" err="1" smtClean="0">
                <a:ea typeface="ＭＳ Ｐゴシック" charset="-128"/>
              </a:rPr>
              <a:t>buncher</a:t>
            </a:r>
            <a:r>
              <a:rPr kumimoji="1" lang="en-US" altLang="ja-JP" sz="1800" dirty="0" smtClean="0">
                <a:ea typeface="ＭＳ Ｐゴシック" charset="-128"/>
              </a:rPr>
              <a:t> mode</a:t>
            </a:r>
          </a:p>
          <a:p>
            <a:pPr marL="1028700" lvl="1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 smtClean="0">
                <a:ea typeface="ＭＳ Ｐゴシック" charset="-128"/>
              </a:rPr>
              <a:t> dispersion matching (Main-Separator and EB) </a:t>
            </a:r>
          </a:p>
          <a:p>
            <a:pPr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Intermediate focus at focal plane FLF4</a:t>
            </a:r>
          </a:p>
          <a:p>
            <a:pPr marL="1028700" lvl="1" eaLnBrk="1" hangingPunct="1">
              <a:spcAft>
                <a:spcPts val="200"/>
              </a:spcAft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keep overall dispersion in limits </a:t>
            </a:r>
          </a:p>
          <a:p>
            <a:pPr marL="1028700" lvl="1" eaLnBrk="1" hangingPunct="1">
              <a:spcAft>
                <a:spcPts val="200"/>
              </a:spcAft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in particular reduce gap size of magnets (use standard </a:t>
            </a:r>
            <a:r>
              <a:rPr kumimoji="1" lang="en-US" altLang="ja-JP" sz="1800" dirty="0" err="1" smtClean="0">
                <a:ea typeface="ＭＳ Ｐゴシック" charset="-128"/>
              </a:rPr>
              <a:t>multipole</a:t>
            </a:r>
            <a:r>
              <a:rPr kumimoji="1" lang="en-US" altLang="ja-JP" sz="1800" dirty="0" smtClean="0">
                <a:ea typeface="ＭＳ Ｐゴシック" charset="-128"/>
              </a:rPr>
              <a:t> magnets)</a:t>
            </a:r>
          </a:p>
          <a:p>
            <a:pPr marL="1028700" lvl="1" eaLnBrk="1" hangingPunct="1">
              <a:spcAft>
                <a:spcPts val="200"/>
              </a:spcAft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reduce requirements on </a:t>
            </a:r>
            <a:r>
              <a:rPr kumimoji="1" lang="en-US" altLang="ja-JP" sz="1800" dirty="0" err="1" smtClean="0">
                <a:ea typeface="ＭＳ Ｐゴシック" charset="-128"/>
              </a:rPr>
              <a:t>monoenergetic</a:t>
            </a:r>
            <a:r>
              <a:rPr kumimoji="1" lang="en-US" altLang="ja-JP" sz="1800" dirty="0" smtClean="0">
                <a:ea typeface="ＭＳ Ｐゴシック" charset="-128"/>
              </a:rPr>
              <a:t> degrader at FLF5 </a:t>
            </a:r>
          </a:p>
          <a:p>
            <a:pPr marL="1028700" lvl="1" eaLnBrk="1" hangingPunct="1">
              <a:spcAft>
                <a:spcPts val="200"/>
              </a:spcAft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 smtClean="0">
                <a:solidFill>
                  <a:srgbClr val="FF0000"/>
                </a:solidFill>
                <a:ea typeface="ＭＳ Ｐゴシック" charset="-128"/>
              </a:rPr>
              <a:t>reduce technical risks</a:t>
            </a:r>
          </a:p>
          <a:p>
            <a:pPr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E</a:t>
            </a:r>
            <a:r>
              <a:rPr kumimoji="1" lang="en-US" altLang="ja-JP" sz="1800" dirty="0" smtClean="0">
                <a:ea typeface="ＭＳ Ｐゴシック" charset="-128"/>
              </a:rPr>
              <a:t>nlarged experimental areas </a:t>
            </a:r>
          </a:p>
          <a:p>
            <a:pPr lvl="1" eaLnBrk="1" hangingPunct="1">
              <a:spcAft>
                <a:spcPts val="200"/>
              </a:spcAft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 smtClean="0">
                <a:ea typeface="ＭＳ Ｐゴシック" charset="-128"/>
              </a:rPr>
              <a:t> better matching of detectors / spectrometer performance</a:t>
            </a:r>
            <a:endParaRPr kumimoji="1" lang="en-US" altLang="ja-JP" sz="1800" dirty="0">
              <a:ea typeface="ＭＳ Ｐゴシック" charset="-128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9108504" cy="17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1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 Dipole Magnets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7" y="1340768"/>
            <a:ext cx="3596867" cy="221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779912" y="836712"/>
            <a:ext cx="5400600" cy="369331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Status: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agreement with CEA/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signed (11/2013):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design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follow-up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 at CERN testing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Kick-off 1/2014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 Visit 4/2014 (CEA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GSI)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PDR planned for 6/2014 (includes external advisor)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FDR planned for 9/2014 (without special dipoles)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Tender by FAIR Q4/2014 (option on special dipoles)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of Series ready for testing: Q2/2016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Series production and testing: Q3/16 – Q4/18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83" y="4485514"/>
            <a:ext cx="4747689" cy="2327862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7504" y="3717032"/>
            <a:ext cx="3384376" cy="306750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units 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11° 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dipole units 9.75°</a:t>
            </a:r>
          </a:p>
          <a:p>
            <a:pPr lvl="1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times modified cryostat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dominated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 iron 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perture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±190mm x ±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70mm 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Weight: 50 to 60 ton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built and tested 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(FAIR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Group)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64088" y="443711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 smtClean="0">
                <a:solidFill>
                  <a:srgbClr val="FF0000"/>
                </a:solidFill>
              </a:rPr>
              <a:t>Branching</a:t>
            </a:r>
            <a:r>
              <a:rPr lang="de-DE" sz="1800" b="1" dirty="0" smtClean="0">
                <a:solidFill>
                  <a:srgbClr val="FF0000"/>
                </a:solidFill>
              </a:rPr>
              <a:t> Point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703183" y="6156593"/>
            <a:ext cx="15888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cryostat</a:t>
            </a:r>
            <a:r>
              <a:rPr lang="de-DE" sz="1600" dirty="0" smtClean="0"/>
              <a:t> &amp; </a:t>
            </a:r>
            <a:r>
              <a:rPr lang="de-DE" sz="1600" dirty="0" err="1" smtClean="0"/>
              <a:t>yoke</a:t>
            </a:r>
            <a:endParaRPr lang="de-DE" sz="1600" dirty="0" smtClean="0"/>
          </a:p>
          <a:p>
            <a:r>
              <a:rPr lang="de-DE" sz="1600" dirty="0" err="1" smtClean="0"/>
              <a:t>modification</a:t>
            </a:r>
            <a:endParaRPr lang="de-DE" sz="1600" dirty="0"/>
          </a:p>
        </p:txBody>
      </p:sp>
      <p:cxnSp>
        <p:nvCxnSpPr>
          <p:cNvPr id="10" name="Gerade Verbindung mit Pfeil 9"/>
          <p:cNvCxnSpPr/>
          <p:nvPr/>
        </p:nvCxnSpPr>
        <p:spPr bwMode="auto">
          <a:xfrm flipV="1">
            <a:off x="4788024" y="5445225"/>
            <a:ext cx="792088" cy="7113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454326" y="6237312"/>
            <a:ext cx="127791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small</a:t>
            </a:r>
            <a:r>
              <a:rPr lang="de-DE" sz="1600" dirty="0" smtClean="0"/>
              <a:t> </a:t>
            </a:r>
            <a:r>
              <a:rPr lang="de-DE" sz="1600" dirty="0" err="1" smtClean="0"/>
              <a:t>yoke</a:t>
            </a:r>
            <a:endParaRPr lang="de-DE" sz="1600" dirty="0" smtClean="0"/>
          </a:p>
          <a:p>
            <a:r>
              <a:rPr lang="de-DE" sz="1600" dirty="0" err="1" smtClean="0"/>
              <a:t>modification</a:t>
            </a:r>
            <a:endParaRPr lang="de-DE" sz="1600" dirty="0"/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V="1">
            <a:off x="5760132" y="5517232"/>
            <a:ext cx="333151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450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>
                <a:latin typeface="+mn-lt"/>
              </a:rPr>
              <a:t>Magnets </a:t>
            </a:r>
            <a:r>
              <a:rPr lang="de-DE" sz="2400" dirty="0" err="1" smtClean="0">
                <a:latin typeface="+mn-lt"/>
              </a:rPr>
              <a:t>for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Energy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Buncher</a:t>
            </a:r>
            <a:endParaRPr lang="en-US" sz="2400" dirty="0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7504" y="1196752"/>
            <a:ext cx="8856984" cy="521168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Magnets are Indian in-kind, revised parameters discussed with VECC </a:t>
            </a:r>
          </a:p>
          <a:p>
            <a:pPr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Maximum beam rigidity: 7 Tm</a:t>
            </a:r>
          </a:p>
          <a:p>
            <a:pPr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3 dipole units with </a:t>
            </a:r>
            <a:r>
              <a:rPr kumimoji="1" lang="en-US" altLang="ja-JP" sz="1800" dirty="0">
                <a:ea typeface="ＭＳ Ｐゴシック" charset="-128"/>
              </a:rPr>
              <a:t>30°deflection angle</a:t>
            </a:r>
            <a:endParaRPr kumimoji="1" lang="en-US" altLang="ja-JP" sz="1800" dirty="0" smtClean="0">
              <a:ea typeface="ＭＳ Ｐゴシック" charset="-128"/>
            </a:endParaRPr>
          </a:p>
          <a:p>
            <a:pPr marL="540000" lvl="2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 err="1" smtClean="0">
                <a:ea typeface="ＭＳ Ｐゴシック" charset="-128"/>
              </a:rPr>
              <a:t>superferric</a:t>
            </a:r>
            <a:r>
              <a:rPr kumimoji="1" lang="en-US" altLang="ja-JP" sz="1800" dirty="0" smtClean="0">
                <a:ea typeface="ＭＳ Ｐゴシック" charset="-128"/>
              </a:rPr>
              <a:t>, warm iron, SC coils </a:t>
            </a:r>
          </a:p>
          <a:p>
            <a:pPr marL="540000" lvl="2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 smtClean="0">
                <a:ea typeface="ＭＳ Ｐゴシック" charset="-128"/>
              </a:rPr>
              <a:t>usable aperture: </a:t>
            </a:r>
            <a:r>
              <a:rPr lang="en-US" sz="1800" dirty="0" smtClean="0"/>
              <a:t>(x </a:t>
            </a:r>
            <a:r>
              <a:rPr lang="en-US" sz="1800" dirty="0"/>
              <a:t>= </a:t>
            </a:r>
            <a:r>
              <a:rPr lang="en-US" sz="1800" dirty="0" smtClean="0">
                <a:cs typeface="Times New Roman" pitchFamily="18" charset="0"/>
              </a:rPr>
              <a:t>±</a:t>
            </a:r>
            <a:r>
              <a:rPr lang="en-US" sz="1800" dirty="0"/>
              <a:t>2</a:t>
            </a:r>
            <a:r>
              <a:rPr lang="en-US" sz="1800" dirty="0" smtClean="0"/>
              <a:t>50mm</a:t>
            </a:r>
            <a:r>
              <a:rPr lang="en-US" sz="1800" dirty="0"/>
              <a:t>, y = </a:t>
            </a:r>
            <a:r>
              <a:rPr lang="en-US" sz="1800" dirty="0" smtClean="0">
                <a:cs typeface="Times New Roman" pitchFamily="18" charset="0"/>
              </a:rPr>
              <a:t>±</a:t>
            </a:r>
            <a:r>
              <a:rPr lang="en-US" sz="1800" dirty="0"/>
              <a:t>7</a:t>
            </a:r>
            <a:r>
              <a:rPr lang="en-US" sz="1800" dirty="0" smtClean="0"/>
              <a:t>0mm)</a:t>
            </a:r>
          </a:p>
          <a:p>
            <a:pPr marL="540000" lvl="2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en-US" sz="1800" dirty="0" smtClean="0"/>
              <a:t>expected weight &lt;80 ton, </a:t>
            </a:r>
          </a:p>
          <a:p>
            <a:pPr marL="597150" lvl="2" indent="-285750" eaLnBrk="1" hangingPunct="1">
              <a:spcAft>
                <a:spcPts val="2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US" sz="1800" dirty="0" smtClean="0"/>
              <a:t>cost reduction, easier to handle and to measure</a:t>
            </a:r>
          </a:p>
          <a:p>
            <a:pPr marL="597150" lvl="2" indent="-285750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 smtClean="0">
                <a:ea typeface="ＭＳ Ｐゴシック" charset="-128"/>
              </a:rPr>
              <a:t>VECC </a:t>
            </a:r>
            <a:r>
              <a:rPr kumimoji="1" lang="en-US" altLang="ja-JP" sz="1800" dirty="0">
                <a:ea typeface="ＭＳ Ｐゴシック" charset="-128"/>
              </a:rPr>
              <a:t>is working on the new </a:t>
            </a:r>
            <a:r>
              <a:rPr kumimoji="1" lang="en-US" altLang="ja-JP" sz="1800" dirty="0" smtClean="0">
                <a:ea typeface="ＭＳ Ｐゴシック" charset="-128"/>
              </a:rPr>
              <a:t>design</a:t>
            </a:r>
            <a:endParaRPr lang="en-US" sz="1800" dirty="0" smtClean="0"/>
          </a:p>
          <a:p>
            <a:pPr marL="0" lvl="1" indent="0"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lang="en-US" sz="1800" dirty="0"/>
              <a:t> </a:t>
            </a:r>
            <a:r>
              <a:rPr lang="en-US" sz="1800" dirty="0" err="1" smtClean="0"/>
              <a:t>Multiplet</a:t>
            </a:r>
            <a:r>
              <a:rPr lang="en-US" sz="1800" dirty="0" smtClean="0"/>
              <a:t> (</a:t>
            </a:r>
            <a:r>
              <a:rPr lang="en-US" sz="1800" dirty="0" err="1" smtClean="0"/>
              <a:t>quadrupole</a:t>
            </a:r>
            <a:r>
              <a:rPr lang="en-US" sz="1800" dirty="0" smtClean="0"/>
              <a:t> design same as in the separator)</a:t>
            </a:r>
          </a:p>
          <a:p>
            <a:pPr marL="685800" lvl="2" indent="-285750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en-US" sz="1800" dirty="0" err="1" smtClean="0"/>
              <a:t>superferric</a:t>
            </a:r>
            <a:r>
              <a:rPr lang="en-US" sz="1800" dirty="0" smtClean="0"/>
              <a:t>, cold iron</a:t>
            </a:r>
          </a:p>
          <a:p>
            <a:pPr marL="685800" lvl="2" indent="-285750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en-US" sz="1800" dirty="0" smtClean="0"/>
              <a:t>usable aperture: Ø380 mm, </a:t>
            </a:r>
          </a:p>
          <a:p>
            <a:pPr marL="685800" lvl="2" indent="-285750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en-US" sz="1800" dirty="0" err="1" smtClean="0"/>
              <a:t>leff</a:t>
            </a:r>
            <a:r>
              <a:rPr lang="en-US" sz="1800" dirty="0" smtClean="0"/>
              <a:t>: 800 mm, max. gradient: 10 T/m </a:t>
            </a:r>
          </a:p>
          <a:p>
            <a:pPr marL="685800" lvl="2" indent="-285750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en-US" sz="1800" dirty="0"/>
              <a:t>configurations:  1 x QS, 3 x QQS, 1 x QQQ</a:t>
            </a:r>
          </a:p>
          <a:p>
            <a:pPr marL="685800" lvl="2" indent="-285750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en-US" sz="1800" dirty="0"/>
              <a:t>y-</a:t>
            </a:r>
            <a:r>
              <a:rPr lang="en-US" sz="1800" dirty="0" err="1"/>
              <a:t>steerer</a:t>
            </a:r>
            <a:r>
              <a:rPr lang="en-US" sz="1800" dirty="0"/>
              <a:t> </a:t>
            </a:r>
            <a:r>
              <a:rPr lang="en-US" sz="1800" dirty="0" smtClean="0"/>
              <a:t>still in discussion </a:t>
            </a:r>
          </a:p>
          <a:p>
            <a:pPr marL="685800" lvl="2" indent="-285750" eaLnBrk="1" hangingPunct="1">
              <a:spcAft>
                <a:spcPts val="2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en-US" sz="1800" dirty="0" smtClean="0"/>
              <a:t>specifications ready </a:t>
            </a:r>
          </a:p>
          <a:p>
            <a:pPr marL="685800" lvl="2" indent="-285750" eaLnBrk="1" hangingPunct="1">
              <a:spcAft>
                <a:spcPts val="2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US" sz="1800" dirty="0" smtClean="0"/>
              <a:t>saving development time &amp; costs, reducing technical risks </a:t>
            </a:r>
          </a:p>
          <a:p>
            <a:pPr marL="285750" lvl="1" eaLnBrk="1" hangingPunct="1">
              <a:spcAft>
                <a:spcPts val="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1800" dirty="0" smtClean="0"/>
              <a:t>Magnet testing must be discussed, in principle possible at CERN</a:t>
            </a:r>
          </a:p>
        </p:txBody>
      </p:sp>
      <p:pic>
        <p:nvPicPr>
          <p:cNvPr id="4" name="Picture 10" descr="Diploe Assy Iso.bmp"/>
          <p:cNvPicPr>
            <a:picLocks noChangeAspect="1"/>
          </p:cNvPicPr>
          <p:nvPr/>
        </p:nvPicPr>
        <p:blipFill>
          <a:blip r:embed="rId2"/>
          <a:srcRect l="9488" t="10000" r="10646" b="7778"/>
          <a:stretch>
            <a:fillRect/>
          </a:stretch>
        </p:blipFill>
        <p:spPr>
          <a:xfrm>
            <a:off x="5868144" y="2106060"/>
            <a:ext cx="3247829" cy="348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156176" y="2010326"/>
            <a:ext cx="2808312" cy="338554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n-lt"/>
              </a:rPr>
              <a:t>Original VECC dipole design</a:t>
            </a:r>
            <a:endParaRPr lang="en-US" sz="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92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dirty="0" smtClean="0">
                <a:latin typeface="+mn-lt"/>
              </a:rPr>
              <a:t>Cave for LEB/Energy </a:t>
            </a:r>
            <a:r>
              <a:rPr lang="en-GB" sz="2400" dirty="0" err="1" smtClean="0">
                <a:latin typeface="+mn-lt"/>
              </a:rPr>
              <a:t>Buncher</a:t>
            </a:r>
            <a:endParaRPr lang="en-GB" sz="2400" dirty="0" smtClean="0">
              <a:latin typeface="+mn-lt"/>
            </a:endParaRPr>
          </a:p>
        </p:txBody>
      </p:sp>
      <p:cxnSp>
        <p:nvCxnSpPr>
          <p:cNvPr id="2060" name="Gerade Verbindung 2059"/>
          <p:cNvCxnSpPr/>
          <p:nvPr/>
        </p:nvCxnSpPr>
        <p:spPr bwMode="auto">
          <a:xfrm>
            <a:off x="5364088" y="476672"/>
            <a:ext cx="1296144" cy="453603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cxnSp>
      <p:sp>
        <p:nvSpPr>
          <p:cNvPr id="28" name="Rechteck 27"/>
          <p:cNvSpPr/>
          <p:nvPr/>
        </p:nvSpPr>
        <p:spPr>
          <a:xfrm>
            <a:off x="0" y="1052736"/>
            <a:ext cx="9144000" cy="57323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171450" lvl="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>
                <a:sym typeface="Symbol"/>
              </a:rPr>
              <a:t>Architects feasibility study prepared by ION42 (FAIR architects)</a:t>
            </a:r>
          </a:p>
          <a:p>
            <a:pPr marL="171450" lvl="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>
                <a:sym typeface="Symbol"/>
              </a:rPr>
              <a:t>Cost estimate: 8.300k€ (2014) 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800" dirty="0" smtClean="0">
                <a:sym typeface="Symbol"/>
              </a:rPr>
              <a:t>breakdown according German CC cost type </a:t>
            </a:r>
            <a:r>
              <a:rPr lang="en-US" sz="1800" dirty="0">
                <a:sym typeface="Symbol"/>
              </a:rPr>
              <a:t>(KG xxx</a:t>
            </a:r>
            <a:r>
              <a:rPr lang="en-US" sz="1800" dirty="0" smtClean="0">
                <a:sym typeface="Symbol"/>
              </a:rPr>
              <a:t>) provided</a:t>
            </a:r>
          </a:p>
          <a:p>
            <a:pPr marL="171450" lvl="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>
                <a:sym typeface="Symbol"/>
              </a:rPr>
              <a:t>Low-energy cave: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ym typeface="Symbol"/>
              </a:rPr>
              <a:t>area ≈800 m</a:t>
            </a:r>
            <a:r>
              <a:rPr lang="en-US" sz="1800" baseline="30000" dirty="0" smtClean="0">
                <a:sym typeface="Symbol"/>
              </a:rPr>
              <a:t>2</a:t>
            </a:r>
            <a:r>
              <a:rPr lang="en-US" sz="1800" dirty="0" smtClean="0">
                <a:sym typeface="Symbol"/>
              </a:rPr>
              <a:t>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ym typeface="Symbol"/>
              </a:rPr>
              <a:t>height: 7.6m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ym typeface="Symbol"/>
              </a:rPr>
              <a:t>5 ton crane </a:t>
            </a:r>
          </a:p>
          <a:p>
            <a:pPr marL="171450" lvl="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>
                <a:sym typeface="Symbol"/>
              </a:rPr>
              <a:t>MATS/LASPEC (annex):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ym typeface="Symbol"/>
              </a:rPr>
              <a:t>area ≈430 m</a:t>
            </a:r>
            <a:r>
              <a:rPr lang="en-US" sz="1800" baseline="30000" dirty="0" smtClean="0">
                <a:sym typeface="Symbol"/>
              </a:rPr>
              <a:t>2</a:t>
            </a:r>
            <a:r>
              <a:rPr lang="en-US" sz="1800" dirty="0" smtClean="0">
                <a:sym typeface="Symbol"/>
              </a:rPr>
              <a:t>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ym typeface="Symbol"/>
              </a:rPr>
              <a:t>height</a:t>
            </a:r>
            <a:r>
              <a:rPr lang="en-US" sz="1800" dirty="0">
                <a:sym typeface="Symbol"/>
              </a:rPr>
              <a:t>: </a:t>
            </a:r>
            <a:r>
              <a:rPr lang="en-US" sz="1800" dirty="0" smtClean="0">
                <a:sym typeface="Symbol"/>
              </a:rPr>
              <a:t>10m (2 floors)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ym typeface="Symbol"/>
              </a:rPr>
              <a:t>5 ton crane</a:t>
            </a:r>
          </a:p>
          <a:p>
            <a:pPr marL="171450" lvl="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>
                <a:sym typeface="Symbol"/>
              </a:rPr>
              <a:t>Annex space (technique): </a:t>
            </a:r>
            <a:endParaRPr lang="en-US" sz="1800" dirty="0">
              <a:sym typeface="Symbol"/>
            </a:endParaRP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ym typeface="Symbol"/>
              </a:rPr>
              <a:t>area </a:t>
            </a:r>
            <a:r>
              <a:rPr lang="en-US" sz="1800" dirty="0" smtClean="0">
                <a:sym typeface="Symbol"/>
              </a:rPr>
              <a:t>2 x 68 </a:t>
            </a:r>
            <a:r>
              <a:rPr lang="en-US" sz="1800" dirty="0">
                <a:sym typeface="Symbol"/>
              </a:rPr>
              <a:t>m</a:t>
            </a:r>
            <a:r>
              <a:rPr lang="en-US" sz="1800" baseline="30000" dirty="0">
                <a:sym typeface="Symbol"/>
              </a:rPr>
              <a:t>2</a:t>
            </a:r>
            <a:r>
              <a:rPr lang="en-US" sz="1800" dirty="0">
                <a:sym typeface="Symbol"/>
              </a:rPr>
              <a:t>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ym typeface="Symbol"/>
              </a:rPr>
              <a:t>height: </a:t>
            </a:r>
            <a:r>
              <a:rPr lang="en-US" sz="1800" dirty="0" smtClean="0">
                <a:sym typeface="Symbol"/>
              </a:rPr>
              <a:t>3m / 4.5m </a:t>
            </a:r>
            <a:r>
              <a:rPr lang="en-US" sz="1800" dirty="0">
                <a:sym typeface="Symbol"/>
              </a:rPr>
              <a:t>(2 floors) 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Most </a:t>
            </a:r>
            <a:r>
              <a:rPr lang="en-US" sz="1800" dirty="0"/>
              <a:t>important now: c</a:t>
            </a:r>
            <a:r>
              <a:rPr lang="en-US" sz="1800" dirty="0" smtClean="0"/>
              <a:t>larify funding</a:t>
            </a:r>
            <a:endParaRPr lang="en-US" sz="1800" dirty="0"/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/>
              <a:t>Discussion with funding </a:t>
            </a:r>
            <a:r>
              <a:rPr lang="en-US" sz="1800" dirty="0" err="1" smtClean="0"/>
              <a:t>agenecies</a:t>
            </a:r>
            <a:r>
              <a:rPr lang="en-US" sz="1800" dirty="0" smtClean="0"/>
              <a:t>/RRB </a:t>
            </a:r>
            <a:r>
              <a:rPr lang="en-US" sz="1800" dirty="0"/>
              <a:t>has been initiated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Additional </a:t>
            </a:r>
            <a:r>
              <a:rPr lang="en-US" sz="1800" dirty="0"/>
              <a:t>required pillars can not be provided in an early phase (mid 2014) </a:t>
            </a:r>
            <a:endParaRPr lang="en-US" sz="1800" dirty="0" smtClean="0"/>
          </a:p>
          <a:p>
            <a:pPr marL="171450" lvl="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dirty="0" smtClean="0"/>
              <a:t>Discussion </a:t>
            </a:r>
            <a:r>
              <a:rPr lang="en-US" sz="1800" dirty="0"/>
              <a:t>with FLAIR/SPARC </a:t>
            </a:r>
            <a:r>
              <a:rPr lang="en-US" sz="1800" dirty="0" smtClean="0">
                <a:sym typeface="Symbol"/>
              </a:rPr>
              <a:t>concerning possible impact of </a:t>
            </a:r>
            <a:r>
              <a:rPr lang="en-US" sz="1800" dirty="0">
                <a:sym typeface="Symbol"/>
              </a:rPr>
              <a:t>FLAIR SPARC </a:t>
            </a:r>
            <a:r>
              <a:rPr lang="en-US" sz="1800" dirty="0" smtClean="0">
                <a:sym typeface="Symbol"/>
              </a:rPr>
              <a:t>building</a:t>
            </a:r>
            <a:endParaRPr lang="en-US" sz="1800" dirty="0">
              <a:sym typeface="Symbo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48" y="2060848"/>
            <a:ext cx="532146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6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021" y="2401945"/>
            <a:ext cx="9144000" cy="4483438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6373813" cy="962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</a:rPr>
              <a:t>Super-FRS Buildings (MSV)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38755" y="3647085"/>
            <a:ext cx="1944215" cy="92333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800" b="1" dirty="0" smtClean="0">
                <a:solidFill>
                  <a:srgbClr val="000000"/>
                </a:solidFill>
                <a:latin typeface="Times New Roman" pitchFamily="18" charset="0"/>
              </a:rPr>
              <a:t>Tunnel 103</a:t>
            </a:r>
          </a:p>
          <a:p>
            <a:pPr algn="ctr" eaLnBrk="1" hangingPunct="1"/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(Separator </a:t>
            </a:r>
            <a:r>
              <a:rPr lang="de-DE" sz="1800" dirty="0" err="1" smtClean="0">
                <a:solidFill>
                  <a:srgbClr val="000000"/>
                </a:solidFill>
                <a:latin typeface="Times New Roman" pitchFamily="18" charset="0"/>
              </a:rPr>
              <a:t>tunnel</a:t>
            </a:r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de-DE" sz="1800" dirty="0" err="1" smtClean="0">
                <a:solidFill>
                  <a:srgbClr val="000000"/>
                </a:solidFill>
                <a:latin typeface="Times New Roman" pitchFamily="18" charset="0"/>
              </a:rPr>
              <a:t>supply</a:t>
            </a:r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Times New Roman" pitchFamily="18" charset="0"/>
              </a:rPr>
              <a:t>tunnel</a:t>
            </a:r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364088" y="908720"/>
            <a:ext cx="3528392" cy="20313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Build. 006a, Service building 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3 floors (~2000 m</a:t>
            </a:r>
            <a:r>
              <a:rPr lang="en-US" sz="18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Technique (PS, controls, ... 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Experimental preparation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Control room, electronics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Gas supply, gas mixing station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Main tunnel access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588224" y="5469031"/>
            <a:ext cx="2386102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Build. 006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(High-Energy cave)</a:t>
            </a:r>
          </a:p>
          <a:p>
            <a:pPr eaLnBrk="1" hangingPunct="1"/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On top: Build. 17.2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(FAIR service building)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rot="420000" flipV="1">
            <a:off x="3717538" y="6334787"/>
            <a:ext cx="2930864" cy="37339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stealth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719437" y="6167479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00"/>
                </a:solidFill>
              </a:rPr>
              <a:t>100 m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0" y="1052513"/>
            <a:ext cx="5292080" cy="252992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SzPct val="125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 Basic evaluation completed</a:t>
            </a:r>
          </a:p>
          <a:p>
            <a:pPr eaLnBrk="1" hangingPunct="1">
              <a:lnSpc>
                <a:spcPct val="110000"/>
              </a:lnSpc>
              <a:buSzPct val="125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 Preliminary  planning completed</a:t>
            </a:r>
          </a:p>
          <a:p>
            <a:pPr eaLnBrk="1" hangingPunct="1">
              <a:lnSpc>
                <a:spcPct val="110000"/>
              </a:lnSpc>
              <a:buSzPct val="125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 Approval planning completed </a:t>
            </a:r>
          </a:p>
          <a:p>
            <a:pPr eaLnBrk="1" hangingPunct="1">
              <a:lnSpc>
                <a:spcPct val="110000"/>
              </a:lnSpc>
              <a:buSzPct val="125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 Execution planning under approval </a:t>
            </a:r>
          </a:p>
          <a:p>
            <a:pPr eaLnBrk="1" hangingPunct="1">
              <a:lnSpc>
                <a:spcPct val="110000"/>
              </a:lnSpc>
              <a:buSzPct val="125000"/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 but on-hold now since approximately 12 month</a:t>
            </a:r>
          </a:p>
          <a:p>
            <a:pPr eaLnBrk="1" hangingPunct="1">
              <a:lnSpc>
                <a:spcPct val="110000"/>
              </a:lnSpc>
              <a:buSzPct val="125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 Running: route planning (cable, pipes, </a:t>
            </a:r>
            <a:r>
              <a:rPr lang="en-US" sz="1800" dirty="0" err="1" smtClean="0">
                <a:solidFill>
                  <a:srgbClr val="000000"/>
                </a:solidFill>
              </a:rPr>
              <a:t>cryo</a:t>
            </a:r>
            <a:r>
              <a:rPr lang="en-US" sz="1800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lnSpc>
                <a:spcPct val="110000"/>
              </a:lnSpc>
              <a:buSzPct val="125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 Formwork planning &amp; Tendering  </a:t>
            </a:r>
          </a:p>
          <a:p>
            <a:pPr eaLnBrk="1" hangingPunct="1">
              <a:lnSpc>
                <a:spcPct val="110000"/>
              </a:lnSpc>
              <a:buSzPct val="125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 Establishing cable data bank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→ tender of cables </a:t>
            </a: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7186118" y="2996952"/>
            <a:ext cx="1922386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 FLF2 </a:t>
            </a:r>
          </a:p>
          <a:p>
            <a:pPr algn="ctr" eaLnBrk="1" hangingPunct="1"/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Experimental Area</a:t>
            </a: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4804320" y="5253300"/>
            <a:ext cx="1838966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 FHF1 </a:t>
            </a:r>
          </a:p>
          <a:p>
            <a:pPr algn="ctr" eaLnBrk="1" hangingPunct="1"/>
            <a:r>
              <a:rPr lang="de-DE" sz="1800" dirty="0" smtClean="0">
                <a:solidFill>
                  <a:srgbClr val="000000"/>
                </a:solidFill>
                <a:latin typeface="Times New Roman" pitchFamily="18" charset="0"/>
              </a:rPr>
              <a:t>(End Focus HEB)</a:t>
            </a:r>
          </a:p>
        </p:txBody>
      </p:sp>
      <p:sp>
        <p:nvSpPr>
          <p:cNvPr id="24" name="Line 40"/>
          <p:cNvSpPr>
            <a:spLocks noChangeShapeType="1"/>
          </p:cNvSpPr>
          <p:nvPr/>
        </p:nvSpPr>
        <p:spPr bwMode="auto">
          <a:xfrm flipV="1">
            <a:off x="6084168" y="4554133"/>
            <a:ext cx="288032" cy="82341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5740" y="3607856"/>
            <a:ext cx="3086100" cy="147732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Build. 018, Target building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5 floors 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Target area, shielding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Technique (PS, controls, ... 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Hot Cell complex</a:t>
            </a:r>
          </a:p>
        </p:txBody>
      </p:sp>
      <p:cxnSp>
        <p:nvCxnSpPr>
          <p:cNvPr id="4" name="Gerade Verbindung mit Pfeil 3"/>
          <p:cNvCxnSpPr/>
          <p:nvPr/>
        </p:nvCxnSpPr>
        <p:spPr bwMode="auto">
          <a:xfrm flipV="1">
            <a:off x="7812360" y="4834320"/>
            <a:ext cx="1080120" cy="13152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feld 4"/>
          <p:cNvSpPr txBox="1"/>
          <p:nvPr/>
        </p:nvSpPr>
        <p:spPr>
          <a:xfrm rot="21190007">
            <a:off x="7831399" y="4988991"/>
            <a:ext cx="82593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0066FF"/>
                </a:solidFill>
              </a:rPr>
              <a:t>To</a:t>
            </a:r>
            <a:r>
              <a:rPr lang="de-DE" sz="1800" dirty="0" smtClean="0">
                <a:solidFill>
                  <a:srgbClr val="0066FF"/>
                </a:solidFill>
              </a:rPr>
              <a:t> CR</a:t>
            </a:r>
            <a:endParaRPr lang="de-DE" sz="1800" dirty="0">
              <a:solidFill>
                <a:srgbClr val="0066FF"/>
              </a:solidFill>
            </a:endParaRPr>
          </a:p>
        </p:txBody>
      </p:sp>
      <p:sp>
        <p:nvSpPr>
          <p:cNvPr id="21" name="Line 40"/>
          <p:cNvSpPr>
            <a:spLocks noChangeShapeType="1"/>
          </p:cNvSpPr>
          <p:nvPr/>
        </p:nvSpPr>
        <p:spPr bwMode="auto">
          <a:xfrm flipV="1">
            <a:off x="7308304" y="4365103"/>
            <a:ext cx="360040" cy="121136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Line 40"/>
          <p:cNvSpPr>
            <a:spLocks noChangeShapeType="1"/>
          </p:cNvSpPr>
          <p:nvPr/>
        </p:nvSpPr>
        <p:spPr bwMode="auto">
          <a:xfrm flipH="1">
            <a:off x="6732240" y="3320117"/>
            <a:ext cx="756084" cy="32696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815975"/>
            <a:ext cx="5541962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7269163" y="4622800"/>
            <a:ext cx="2136775" cy="379413"/>
          </a:xfrm>
          <a:custGeom>
            <a:avLst/>
            <a:gdLst>
              <a:gd name="T0" fmla="*/ 3627462 w 1639888"/>
              <a:gd name="T1" fmla="*/ 73532 h 609600"/>
              <a:gd name="T2" fmla="*/ 1813732 w 1639888"/>
              <a:gd name="T3" fmla="*/ 147063 h 609600"/>
              <a:gd name="T4" fmla="*/ 0 w 1639888"/>
              <a:gd name="T5" fmla="*/ 73532 h 609600"/>
              <a:gd name="T6" fmla="*/ 1813732 w 1639888"/>
              <a:gd name="T7" fmla="*/ 0 h 609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39888"/>
              <a:gd name="T13" fmla="*/ 0 h 609600"/>
              <a:gd name="T14" fmla="*/ 1639888 w 1639888"/>
              <a:gd name="T15" fmla="*/ 609600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9888" h="609600">
                <a:moveTo>
                  <a:pt x="0" y="0"/>
                </a:moveTo>
                <a:lnTo>
                  <a:pt x="4555" y="0"/>
                </a:lnTo>
                <a:lnTo>
                  <a:pt x="4555" y="1693"/>
                </a:lnTo>
                <a:lnTo>
                  <a:pt x="0" y="1693"/>
                </a:lnTo>
                <a:lnTo>
                  <a:pt x="0" y="0"/>
                </a:lnTo>
                <a:close/>
              </a:path>
              <a:path w="1639888" h="609600" fill="none">
                <a:moveTo>
                  <a:pt x="13739" y="921"/>
                </a:moveTo>
                <a:lnTo>
                  <a:pt x="16477" y="921"/>
                </a:lnTo>
                <a:lnTo>
                  <a:pt x="19347" y="320"/>
                </a:lnTo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000000"/>
                </a:solidFill>
                <a:ea typeface="Microsoft YaHei" pitchFamily="34" charset="-122"/>
              </a:rPr>
              <a:t>Base plate concrete</a:t>
            </a:r>
          </a:p>
        </p:txBody>
      </p:sp>
      <p:sp>
        <p:nvSpPr>
          <p:cNvPr id="18436" name="AutoShape 7"/>
          <p:cNvSpPr>
            <a:spLocks noChangeArrowheads="1"/>
          </p:cNvSpPr>
          <p:nvPr/>
        </p:nvSpPr>
        <p:spPr bwMode="auto">
          <a:xfrm>
            <a:off x="682625" y="325438"/>
            <a:ext cx="2574925" cy="525462"/>
          </a:xfrm>
          <a:custGeom>
            <a:avLst/>
            <a:gdLst>
              <a:gd name="T0" fmla="*/ 688865 w 4978400"/>
              <a:gd name="T1" fmla="*/ 80754 h 947738"/>
              <a:gd name="T2" fmla="*/ 344432 w 4978400"/>
              <a:gd name="T3" fmla="*/ 161509 h 947738"/>
              <a:gd name="T4" fmla="*/ 0 w 4978400"/>
              <a:gd name="T5" fmla="*/ 80754 h 947738"/>
              <a:gd name="T6" fmla="*/ 344432 w 4978400"/>
              <a:gd name="T7" fmla="*/ 0 h 9477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978400"/>
              <a:gd name="T13" fmla="*/ 0 h 947738"/>
              <a:gd name="T14" fmla="*/ 4978400 w 4978400"/>
              <a:gd name="T15" fmla="*/ 947738 h 9477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78400" h="947738">
                <a:moveTo>
                  <a:pt x="0" y="0"/>
                </a:moveTo>
                <a:lnTo>
                  <a:pt x="13831" y="0"/>
                </a:lnTo>
                <a:lnTo>
                  <a:pt x="13831" y="2632"/>
                </a:lnTo>
                <a:lnTo>
                  <a:pt x="0" y="26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>
                <a:solidFill>
                  <a:srgbClr val="000000"/>
                </a:solidFill>
                <a:ea typeface="Microsoft YaHei" pitchFamily="34" charset="-122"/>
              </a:rPr>
              <a:t>Iron Shielding</a:t>
            </a:r>
          </a:p>
        </p:txBody>
      </p:sp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04913"/>
            <a:ext cx="29051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6550"/>
            <a:ext cx="5827713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2773363" y="3255963"/>
            <a:ext cx="3378200" cy="1154112"/>
          </a:xfrm>
          <a:custGeom>
            <a:avLst/>
            <a:gdLst>
              <a:gd name="T0" fmla="*/ 4503638 w 2925763"/>
              <a:gd name="T1" fmla="*/ 1073475 h 846137"/>
              <a:gd name="T2" fmla="*/ 2251820 w 2925763"/>
              <a:gd name="T3" fmla="*/ 2146946 h 846137"/>
              <a:gd name="T4" fmla="*/ 0 w 2925763"/>
              <a:gd name="T5" fmla="*/ 1073475 h 846137"/>
              <a:gd name="T6" fmla="*/ 2251820 w 2925763"/>
              <a:gd name="T7" fmla="*/ 0 h 8461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925763"/>
              <a:gd name="T13" fmla="*/ 0 h 846137"/>
              <a:gd name="T14" fmla="*/ 2925763 w 2925763"/>
              <a:gd name="T15" fmla="*/ 846137 h 8461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5763" h="846137">
                <a:moveTo>
                  <a:pt x="0" y="0"/>
                </a:moveTo>
                <a:lnTo>
                  <a:pt x="8127" y="0"/>
                </a:lnTo>
                <a:lnTo>
                  <a:pt x="8127" y="2350"/>
                </a:lnTo>
                <a:lnTo>
                  <a:pt x="0" y="23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000">
                <a:solidFill>
                  <a:srgbClr val="000000"/>
                </a:solidFill>
                <a:ea typeface="Microsoft YaHei" pitchFamily="34" charset="-122"/>
              </a:rPr>
              <a:t>Mass (</a:t>
            </a:r>
            <a:r>
              <a:rPr lang="de-DE" altLang="de-DE" sz="2000">
                <a:solidFill>
                  <a:srgbClr val="0066FF"/>
                </a:solidFill>
                <a:ea typeface="Microsoft YaHei" pitchFamily="34" charset="-122"/>
              </a:rPr>
              <a:t>blue 4574 t</a:t>
            </a:r>
            <a:r>
              <a:rPr lang="de-DE" altLang="de-DE" sz="2000">
                <a:solidFill>
                  <a:srgbClr val="000000"/>
                </a:solidFill>
                <a:ea typeface="Microsoft YaHei" pitchFamily="34" charset="-122"/>
              </a:rPr>
              <a:t>,</a:t>
            </a:r>
          </a:p>
          <a:p>
            <a:pPr algn="ctr" eaLnBrk="1" hangingPunct="1"/>
            <a:r>
              <a:rPr lang="de-DE" altLang="de-DE" sz="2000">
                <a:solidFill>
                  <a:srgbClr val="33CC33"/>
                </a:solidFill>
                <a:ea typeface="Microsoft YaHei" pitchFamily="34" charset="-122"/>
              </a:rPr>
              <a:t>green 682 t</a:t>
            </a:r>
            <a:r>
              <a:rPr lang="de-DE" altLang="de-DE" sz="2000">
                <a:solidFill>
                  <a:srgbClr val="000000"/>
                </a:solidFill>
                <a:ea typeface="Microsoft YaHei" pitchFamily="34" charset="-122"/>
              </a:rPr>
              <a:t>, </a:t>
            </a:r>
            <a:r>
              <a:rPr lang="de-DE" altLang="de-DE" sz="2000">
                <a:solidFill>
                  <a:srgbClr val="FF0000"/>
                </a:solidFill>
                <a:ea typeface="Microsoft YaHei" pitchFamily="34" charset="-122"/>
              </a:rPr>
              <a:t>red 499 t</a:t>
            </a:r>
            <a:r>
              <a:rPr lang="de-DE" altLang="de-DE" sz="2000">
                <a:solidFill>
                  <a:srgbClr val="000000"/>
                </a:solidFill>
                <a:ea typeface="Microsoft YaHei" pitchFamily="34" charset="-122"/>
              </a:rPr>
              <a:t>,</a:t>
            </a:r>
          </a:p>
          <a:p>
            <a:pPr algn="ctr" eaLnBrk="1" hangingPunct="1"/>
            <a:r>
              <a:rPr lang="de-DE" altLang="de-DE" sz="2000">
                <a:solidFill>
                  <a:srgbClr val="000000"/>
                </a:solidFill>
                <a:ea typeface="Microsoft YaHei" pitchFamily="34" charset="-122"/>
              </a:rPr>
              <a:t>all ~ 5756 t</a:t>
            </a:r>
          </a:p>
        </p:txBody>
      </p:sp>
      <p:sp>
        <p:nvSpPr>
          <p:cNvPr id="18440" name="AutoShape 5"/>
          <p:cNvSpPr>
            <a:spLocks noChangeArrowheads="1"/>
          </p:cNvSpPr>
          <p:nvPr/>
        </p:nvSpPr>
        <p:spPr bwMode="auto">
          <a:xfrm>
            <a:off x="146050" y="6030913"/>
            <a:ext cx="1935163" cy="785812"/>
          </a:xfrm>
          <a:custGeom>
            <a:avLst/>
            <a:gdLst>
              <a:gd name="T0" fmla="*/ 1935164 w 1935162"/>
              <a:gd name="T1" fmla="*/ 392906 h 785813"/>
              <a:gd name="T2" fmla="*/ 967583 w 1935162"/>
              <a:gd name="T3" fmla="*/ 785811 h 785813"/>
              <a:gd name="T4" fmla="*/ 0 w 1935162"/>
              <a:gd name="T5" fmla="*/ 392906 h 785813"/>
              <a:gd name="T6" fmla="*/ 967583 w 1935162"/>
              <a:gd name="T7" fmla="*/ 0 h 7858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35162"/>
              <a:gd name="T13" fmla="*/ 0 h 785813"/>
              <a:gd name="T14" fmla="*/ 1935162 w 1935162"/>
              <a:gd name="T15" fmla="*/ 785813 h 7858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5162" h="785813">
                <a:moveTo>
                  <a:pt x="0" y="0"/>
                </a:moveTo>
                <a:lnTo>
                  <a:pt x="5375" y="0"/>
                </a:lnTo>
                <a:lnTo>
                  <a:pt x="5375" y="2183"/>
                </a:lnTo>
                <a:lnTo>
                  <a:pt x="0" y="2183"/>
                </a:lnTo>
                <a:lnTo>
                  <a:pt x="0" y="0"/>
                </a:lnTo>
                <a:close/>
              </a:path>
              <a:path w="1935162" h="785813" fill="none">
                <a:moveTo>
                  <a:pt x="16210" y="921"/>
                </a:moveTo>
                <a:lnTo>
                  <a:pt x="17361" y="921"/>
                </a:lnTo>
                <a:lnTo>
                  <a:pt x="21264" y="-14664"/>
                </a:lnTo>
              </a:path>
            </a:pathLst>
          </a:cu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u="sng">
                <a:solidFill>
                  <a:srgbClr val="FF0000"/>
                </a:solidFill>
                <a:ea typeface="Microsoft YaHei" pitchFamily="34" charset="-122"/>
              </a:rPr>
              <a:t>Core</a:t>
            </a:r>
          </a:p>
          <a:p>
            <a:pPr eaLnBrk="1" hangingPunct="1"/>
            <a:r>
              <a:rPr lang="de-DE" altLang="de-DE" sz="1400">
                <a:solidFill>
                  <a:srgbClr val="FF0000"/>
                </a:solidFill>
                <a:ea typeface="Microsoft YaHei" pitchFamily="34" charset="-122"/>
              </a:rPr>
              <a:t>mass:	498.8 t</a:t>
            </a:r>
          </a:p>
          <a:p>
            <a:pPr eaLnBrk="1" hangingPunct="1"/>
            <a:r>
              <a:rPr lang="de-DE" altLang="de-DE" sz="1400">
                <a:solidFill>
                  <a:srgbClr val="FF0000"/>
                </a:solidFill>
                <a:ea typeface="Microsoft YaHei" pitchFamily="34" charset="-122"/>
              </a:rPr>
              <a:t>volume:	71.26 m²</a:t>
            </a:r>
          </a:p>
        </p:txBody>
      </p:sp>
      <p:sp>
        <p:nvSpPr>
          <p:cNvPr id="18441" name="AutoShape 5"/>
          <p:cNvSpPr>
            <a:spLocks noChangeArrowheads="1"/>
          </p:cNvSpPr>
          <p:nvPr/>
        </p:nvSpPr>
        <p:spPr bwMode="auto">
          <a:xfrm>
            <a:off x="6092825" y="5133975"/>
            <a:ext cx="3019425" cy="608013"/>
          </a:xfrm>
          <a:custGeom>
            <a:avLst/>
            <a:gdLst>
              <a:gd name="T0" fmla="*/ 7351397 w 1935162"/>
              <a:gd name="T1" fmla="*/ 181837 h 785813"/>
              <a:gd name="T2" fmla="*/ 3675698 w 1935162"/>
              <a:gd name="T3" fmla="*/ 363674 h 785813"/>
              <a:gd name="T4" fmla="*/ 0 w 1935162"/>
              <a:gd name="T5" fmla="*/ 181837 h 785813"/>
              <a:gd name="T6" fmla="*/ 3675698 w 1935162"/>
              <a:gd name="T7" fmla="*/ 0 h 7858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35162"/>
              <a:gd name="T13" fmla="*/ 0 h 785813"/>
              <a:gd name="T14" fmla="*/ 1935162 w 1935162"/>
              <a:gd name="T15" fmla="*/ 785813 h 7858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5162" h="785813">
                <a:moveTo>
                  <a:pt x="0" y="0"/>
                </a:moveTo>
                <a:lnTo>
                  <a:pt x="5375" y="0"/>
                </a:lnTo>
                <a:lnTo>
                  <a:pt x="5375" y="2183"/>
                </a:lnTo>
                <a:lnTo>
                  <a:pt x="0" y="2183"/>
                </a:lnTo>
                <a:lnTo>
                  <a:pt x="0" y="0"/>
                </a:lnTo>
                <a:close/>
              </a:path>
              <a:path w="1935162" h="785813" fill="none">
                <a:moveTo>
                  <a:pt x="16210" y="921"/>
                </a:moveTo>
                <a:lnTo>
                  <a:pt x="17361" y="921"/>
                </a:lnTo>
                <a:lnTo>
                  <a:pt x="21264" y="-14664"/>
                </a:lnTo>
              </a:path>
            </a:pathLst>
          </a:cu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>
                <a:ea typeface="Microsoft YaHei" pitchFamily="34" charset="-122"/>
              </a:rPr>
              <a:t>planned as PSP 2.4.11.3.12</a:t>
            </a:r>
          </a:p>
          <a:p>
            <a:pPr eaLnBrk="1" hangingPunct="1"/>
            <a:r>
              <a:rPr lang="de-DE" altLang="de-DE" sz="1600">
                <a:ea typeface="Microsoft YaHei" pitchFamily="34" charset="-122"/>
              </a:rPr>
              <a:t>but not in cost book ~ 10 M€</a:t>
            </a:r>
          </a:p>
        </p:txBody>
      </p:sp>
    </p:spTree>
    <p:extLst>
      <p:ext uri="{BB962C8B-B14F-4D97-AF65-F5344CB8AC3E}">
        <p14:creationId xmlns:p14="http://schemas.microsoft.com/office/powerpoint/2010/main" val="12492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35496" y="1176183"/>
            <a:ext cx="4032447" cy="2756873"/>
            <a:chOff x="4860032" y="1107602"/>
            <a:chExt cx="4122858" cy="270415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107602"/>
              <a:ext cx="3843739" cy="270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6925917" y="1196752"/>
              <a:ext cx="2056973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Super-FRS Gas </a:t>
              </a:r>
              <a:r>
                <a:rPr lang="de-DE" sz="1400" dirty="0" err="1" smtClean="0"/>
                <a:t>Supply</a:t>
              </a:r>
              <a:endParaRPr lang="en-US" sz="14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de-DE" dirty="0" smtClean="0"/>
              <a:t>(</a:t>
            </a:r>
            <a:r>
              <a:rPr lang="de-DE" dirty="0" err="1" smtClean="0"/>
              <a:t>Detector</a:t>
            </a:r>
            <a:r>
              <a:rPr lang="de-DE" dirty="0" smtClean="0"/>
              <a:t>) Gas </a:t>
            </a:r>
            <a:r>
              <a:rPr lang="de-DE" dirty="0" err="1" smtClean="0"/>
              <a:t>Supply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D17D1-70F7-44FC-B6A0-76A323164813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grpSp>
        <p:nvGrpSpPr>
          <p:cNvPr id="8" name="Gruppieren 7"/>
          <p:cNvGrpSpPr/>
          <p:nvPr/>
        </p:nvGrpSpPr>
        <p:grpSpPr>
          <a:xfrm rot="1239623">
            <a:off x="5816285" y="278060"/>
            <a:ext cx="3191667" cy="2376264"/>
            <a:chOff x="89992" y="1350640"/>
            <a:chExt cx="4626099" cy="305242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92" y="1350640"/>
              <a:ext cx="4626099" cy="305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lipse 6"/>
            <p:cNvSpPr/>
            <p:nvPr/>
          </p:nvSpPr>
          <p:spPr bwMode="auto">
            <a:xfrm>
              <a:off x="2051720" y="2420888"/>
              <a:ext cx="360040" cy="36004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6228184" y="620688"/>
            <a:ext cx="2624436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Gas Mixing Station in </a:t>
            </a:r>
            <a:r>
              <a:rPr lang="de-DE" sz="1400" dirty="0" err="1" smtClean="0"/>
              <a:t>Build</a:t>
            </a:r>
            <a:r>
              <a:rPr lang="de-DE" sz="1400" dirty="0" smtClean="0"/>
              <a:t>. 6a</a:t>
            </a:r>
            <a:endParaRPr lang="en-US" sz="14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69" y="2348880"/>
            <a:ext cx="4877539" cy="449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5495" y="4149080"/>
            <a:ext cx="3759449" cy="216024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Standard Beam Diagnostic  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defined for each focal plane  </a:t>
            </a:r>
          </a:p>
          <a:p>
            <a:pPr marL="285750" indent="-285750" eaLnBrk="1" hangingPunct="1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Detector gases defined for each focal plane (separator)</a:t>
            </a:r>
          </a:p>
          <a:p>
            <a:pPr marL="285750" indent="-285750" eaLnBrk="1" hangingPunct="1">
              <a:buFont typeface="Wingdings" pitchFamily="2" charset="2"/>
              <a:buChar char="ü"/>
            </a:pP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Gas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storage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&amp;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mixing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station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de-DE" sz="16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Security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requirements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to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be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clarified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sz="16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LN2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storage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available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(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piping</a:t>
            </a:r>
            <a:r>
              <a:rPr lang="de-DE" sz="16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endParaRPr lang="de-DE" sz="160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eaLnBrk="1" hangingPunct="1"/>
            <a:r>
              <a:rPr lang="de-DE" sz="16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not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provided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)</a:t>
            </a:r>
          </a:p>
        </p:txBody>
      </p:sp>
      <p:sp>
        <p:nvSpPr>
          <p:cNvPr id="3" name="Ellipse 2"/>
          <p:cNvSpPr/>
          <p:nvPr/>
        </p:nvSpPr>
        <p:spPr bwMode="auto">
          <a:xfrm>
            <a:off x="3635896" y="5013176"/>
            <a:ext cx="792088" cy="720080"/>
          </a:xfrm>
          <a:prstGeom prst="ellipse">
            <a:avLst/>
          </a:pr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 flipV="1">
            <a:off x="3070893" y="4941168"/>
            <a:ext cx="565003" cy="2520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097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Grp="1" noChangeArrowheads="1"/>
          </p:cNvSpPr>
          <p:nvPr>
            <p:ph type="title"/>
          </p:nvPr>
        </p:nvSpPr>
        <p:spPr>
          <a:xfrm>
            <a:off x="179512" y="1"/>
            <a:ext cx="8964488" cy="980728"/>
          </a:xfrm>
          <a:noFill/>
        </p:spPr>
        <p:txBody>
          <a:bodyPr/>
          <a:lstStyle/>
          <a:p>
            <a:r>
              <a:rPr lang="en-US" dirty="0" smtClean="0"/>
              <a:t>Summary</a:t>
            </a:r>
            <a:endParaRPr lang="de-DE" dirty="0" smtClean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842963" y="17192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0" y="1224136"/>
            <a:ext cx="9180512" cy="537321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SC dipoles: collaboration agreement signed with CEA/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Saclay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, design finalization and tendering documents in preparation; tender via FAIR, expected to start </a:t>
            </a:r>
            <a:r>
              <a:rPr lang="en-GB" sz="2000" smtClean="0">
                <a:solidFill>
                  <a:srgbClr val="000000"/>
                </a:solidFill>
                <a:latin typeface="Arial" charset="0"/>
              </a:rPr>
              <a:t>in Q4/2014</a:t>
            </a:r>
            <a:endParaRPr lang="en-GB" sz="20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SC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multiplets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: tendering close to final; contract signing expected for June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Magnet test facility at CERN under preparation; timeline and testing scenario based on 3 test benches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NC magnets: remote alignment under revision, specification in preparation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Revision of target area components and preparation of specifications ongoing (will be partly procured in collaboration with KVI-CART)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Development of various beam instrumentation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items in progress (various in-kind/collaboration partners, timeline critical elements under pre-production 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Civil Construction </a:t>
            </a: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execution planning under approval (basically on-hold since 12 month)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route planning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so far only for some NUSTAR buildings done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Revised layout for Energy </a:t>
            </a:r>
            <a:r>
              <a:rPr lang="en-GB" sz="2000" dirty="0" err="1">
                <a:solidFill>
                  <a:srgbClr val="000000"/>
                </a:solidFill>
                <a:latin typeface="Arial" charset="0"/>
              </a:rPr>
              <a:t>Buncher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(S-shape) proposed, using 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standard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multiplets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, dipole 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magnets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under redesign 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by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VECC, India  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400" b="1" kern="1200" dirty="0" err="1" smtClean="0">
                <a:solidFill>
                  <a:srgbClr val="333333"/>
                </a:solidFill>
                <a:effectLst/>
                <a:latin typeface="Arial"/>
                <a:ea typeface="+mj-ea"/>
                <a:cs typeface="Arial"/>
              </a:rPr>
              <a:t>Collaboration</a:t>
            </a: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> </a:t>
            </a:r>
            <a:r>
              <a:rPr lang="de-DE" sz="2400" b="1" kern="1200" dirty="0" err="1" smtClean="0">
                <a:solidFill>
                  <a:srgbClr val="333333"/>
                </a:solidFill>
                <a:effectLst/>
                <a:latin typeface="Arial"/>
                <a:cs typeface="Arial"/>
              </a:rPr>
              <a:t>with</a:t>
            </a: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> CEA/</a:t>
            </a:r>
            <a:r>
              <a:rPr lang="de-DE" sz="2400" b="1" kern="1200" dirty="0" err="1" smtClean="0">
                <a:solidFill>
                  <a:srgbClr val="333333"/>
                </a:solidFill>
                <a:effectLst/>
                <a:latin typeface="Arial"/>
                <a:cs typeface="Arial"/>
              </a:rPr>
              <a:t>Saclay</a:t>
            </a: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/>
            </a:r>
            <a:b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</a:b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>Overall Status </a:t>
            </a:r>
            <a:endParaRPr lang="de-DE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756904" y="4536321"/>
            <a:ext cx="4752528" cy="1818447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0005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Procurement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Strategy under discussion</a:t>
            </a:r>
          </a:p>
          <a:p>
            <a:pPr marL="800100" lvl="1" indent="-34290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lots (yoke, cold mass, integration)</a:t>
            </a:r>
          </a:p>
          <a:p>
            <a:pPr marL="800100" lvl="1" indent="-34290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branching units as option</a:t>
            </a:r>
          </a:p>
          <a:p>
            <a:pPr marL="800100" lvl="1" indent="-34290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pre-ordering of wire ?</a:t>
            </a:r>
          </a:p>
          <a:p>
            <a:pPr marL="800100" lvl="1" indent="-34290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‘pre-bidder conference’ after PDR</a:t>
            </a:r>
          </a:p>
          <a:p>
            <a:pPr marL="40005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 updated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624"/>
            <a:ext cx="94617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36321"/>
            <a:ext cx="1670053" cy="212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5496" y="1268760"/>
            <a:ext cx="3744416" cy="326756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  <a:buFont typeface="Arial" charset="0"/>
              <a:buChar char="•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short dipole version</a:t>
            </a:r>
          </a:p>
          <a:p>
            <a:pPr eaLnBrk="1" hangingPunct="1">
              <a:spcAft>
                <a:spcPts val="100"/>
              </a:spcAft>
              <a:buFont typeface="Arial" charset="0"/>
              <a:buChar char="•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includes</a:t>
            </a:r>
          </a:p>
          <a:p>
            <a:pPr marL="40005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design</a:t>
            </a:r>
          </a:p>
          <a:p>
            <a:pPr marL="40005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Design </a:t>
            </a:r>
          </a:p>
          <a:p>
            <a:pPr marL="40005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Quench Analysis</a:t>
            </a:r>
          </a:p>
          <a:p>
            <a:pPr marL="40005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Design (including </a:t>
            </a:r>
          </a:p>
          <a:p>
            <a:pPr marL="57150" indent="0" eaLnBrk="1" hangingPunct="1">
              <a:spcAft>
                <a:spcPts val="100"/>
              </a:spcAft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cool down, magnetic forces)</a:t>
            </a:r>
          </a:p>
          <a:p>
            <a:pPr marL="40005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 &amp; Quench Detection</a:t>
            </a:r>
          </a:p>
          <a:p>
            <a:pPr marL="40005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</a:t>
            </a:r>
          </a:p>
          <a:p>
            <a:pPr marL="400050" eaLnBrk="1" hangingPunct="1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Interfaces with GSI/FAIR </a:t>
            </a:r>
          </a:p>
          <a:p>
            <a:pPr marL="57150" indent="0" eaLnBrk="1" hangingPunct="1">
              <a:spcAft>
                <a:spcPts val="100"/>
              </a:spcAft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(cryogenics, PC, DMU, ...)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68760"/>
            <a:ext cx="5397190" cy="28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400" b="1" kern="1200" dirty="0" err="1" smtClean="0">
                <a:solidFill>
                  <a:srgbClr val="333333"/>
                </a:solidFill>
                <a:effectLst/>
                <a:latin typeface="Arial"/>
                <a:ea typeface="+mj-ea"/>
                <a:cs typeface="Arial"/>
              </a:rPr>
              <a:t>Collaboration</a:t>
            </a: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> </a:t>
            </a:r>
            <a:r>
              <a:rPr lang="de-DE" sz="2400" b="1" kern="1200" dirty="0" err="1" smtClean="0">
                <a:solidFill>
                  <a:srgbClr val="333333"/>
                </a:solidFill>
                <a:effectLst/>
                <a:latin typeface="Arial"/>
                <a:cs typeface="Arial"/>
              </a:rPr>
              <a:t>with</a:t>
            </a: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> CEA/</a:t>
            </a:r>
            <a:r>
              <a:rPr lang="de-DE" sz="2400" b="1" kern="1200" dirty="0" err="1" smtClean="0">
                <a:solidFill>
                  <a:srgbClr val="333333"/>
                </a:solidFill>
                <a:effectLst/>
                <a:latin typeface="Arial"/>
                <a:cs typeface="Arial"/>
              </a:rPr>
              <a:t>Saclay</a:t>
            </a: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/>
            </a:r>
            <a:b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</a:br>
            <a:r>
              <a:rPr lang="de-DE" dirty="0" smtClean="0"/>
              <a:t>Status </a:t>
            </a:r>
            <a:r>
              <a:rPr lang="de-DE" dirty="0" err="1" smtClean="0"/>
              <a:t>Magnetic</a:t>
            </a:r>
            <a:r>
              <a:rPr lang="de-DE" dirty="0" smtClean="0"/>
              <a:t> Design</a:t>
            </a:r>
            <a:r>
              <a:rPr lang="de-DE" sz="2400" b="1" kern="1200" dirty="0" smtClean="0">
                <a:solidFill>
                  <a:srgbClr val="333333"/>
                </a:solidFill>
                <a:effectLst/>
                <a:latin typeface="Arial"/>
                <a:cs typeface="Arial"/>
              </a:rPr>
              <a:t> </a:t>
            </a:r>
            <a:endParaRPr lang="de-DE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1412776"/>
            <a:ext cx="4320480" cy="201593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design finalized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field region +/-190mm (horizontal), +/-70mm (vertical)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homogineity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about 2x10</a:t>
            </a:r>
            <a:r>
              <a:rPr lang="en-US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Updated design with faced end chamfers shapes being calculated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624"/>
            <a:ext cx="94617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549203" cy="219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844824"/>
            <a:ext cx="193621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845378"/>
            <a:ext cx="194717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5684123" y="3383319"/>
            <a:ext cx="2715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200"/>
              </a:spcAft>
            </a:pP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magnet end chamfer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293096"/>
            <a:ext cx="46767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4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CEA/</a:t>
            </a:r>
            <a:r>
              <a:rPr lang="de-DE" dirty="0" err="1"/>
              <a:t>Saclay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Status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/>
              <a:t>Design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624"/>
            <a:ext cx="94617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512" y="1269048"/>
            <a:ext cx="6552728" cy="201593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CAD model provided by IMP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mechanical design under way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eaLnBrk="1" hangingPunct="1">
              <a:spcAft>
                <a:spcPts val="200"/>
              </a:spcAft>
              <a:buFont typeface="Wingdings" panose="05000000000000000000" pitchFamily="2" charset="2"/>
              <a:buChar char="v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taking into account the lessons learned from the prototype (motion of the cryostat during the test)</a:t>
            </a:r>
          </a:p>
          <a:p>
            <a:pPr marL="800100" lvl="1" indent="-342900" eaLnBrk="1" hangingPunct="1">
              <a:spcAft>
                <a:spcPts val="200"/>
              </a:spcAft>
              <a:buFont typeface="Wingdings" panose="05000000000000000000" pitchFamily="2" charset="2"/>
              <a:buChar char="v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ensuring the lack of physical interference between two successive magnets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33" y="3212976"/>
            <a:ext cx="261937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38" y="1358691"/>
            <a:ext cx="2160000" cy="144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95288"/>
            <a:ext cx="2160000" cy="142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679826"/>
            <a:ext cx="2600793" cy="1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4946" y="3717032"/>
            <a:ext cx="1040670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 smtClean="0"/>
              <a:t>Old </a:t>
            </a:r>
          </a:p>
          <a:p>
            <a:pPr algn="l"/>
            <a:r>
              <a:rPr lang="de-DE" sz="2000" b="1" dirty="0" smtClean="0"/>
              <a:t>Design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5496" y="5385650"/>
            <a:ext cx="1040670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New 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Design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80" y="4509120"/>
            <a:ext cx="310271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384"/>
            <a:ext cx="3134042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38255"/>
            <a:ext cx="2397102" cy="163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CEA/</a:t>
            </a:r>
            <a:r>
              <a:rPr lang="de-DE" dirty="0" err="1"/>
              <a:t>Saclay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Preliminary</a:t>
            </a:r>
            <a:r>
              <a:rPr lang="de-DE" dirty="0" smtClean="0"/>
              <a:t> CAD Model 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624"/>
            <a:ext cx="94617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74" y="3284984"/>
            <a:ext cx="254947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3" y="1556792"/>
            <a:ext cx="131356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30" y="1556791"/>
            <a:ext cx="264923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48" y="1340768"/>
            <a:ext cx="208786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29" y="1700968"/>
            <a:ext cx="262135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0" y="3212976"/>
            <a:ext cx="3020338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84984"/>
            <a:ext cx="350359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9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 </a:t>
            </a:r>
            <a:r>
              <a:rPr lang="de-DE" dirty="0" err="1"/>
              <a:t>Multiplets</a:t>
            </a:r>
            <a:r>
              <a:rPr lang="de-DE" dirty="0"/>
              <a:t> 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3707904" y="4077072"/>
            <a:ext cx="5904656" cy="2736304"/>
            <a:chOff x="3716283" y="3816425"/>
            <a:chExt cx="6112301" cy="299695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283" y="3816425"/>
              <a:ext cx="6112301" cy="2996951"/>
            </a:xfrm>
            <a:prstGeom prst="rect">
              <a:avLst/>
            </a:prstGeom>
          </p:spPr>
        </p:pic>
        <p:cxnSp>
          <p:nvCxnSpPr>
            <p:cNvPr id="6" name="Gerade Verbindung 5"/>
            <p:cNvCxnSpPr/>
            <p:nvPr/>
          </p:nvCxnSpPr>
          <p:spPr bwMode="auto">
            <a:xfrm flipV="1">
              <a:off x="5220072" y="5661248"/>
              <a:ext cx="3600400" cy="10801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7" name="Textfeld 6"/>
            <p:cNvSpPr txBox="1"/>
            <p:nvPr/>
          </p:nvSpPr>
          <p:spPr>
            <a:xfrm rot="20570165">
              <a:off x="6877736" y="616908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/>
                <a:t>7 m</a:t>
              </a:r>
              <a:endParaRPr lang="de-DE" sz="1800" dirty="0"/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496" y="5127451"/>
            <a:ext cx="4464496" cy="1685077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iron dominated, cold iron </a:t>
            </a:r>
            <a:r>
              <a:rPr kumimoji="1" lang="en-US" altLang="ja-JP" sz="1800" dirty="0" smtClean="0">
                <a:ea typeface="ＭＳ Ｐゴシック" charset="-128"/>
              </a:rPr>
              <a:t>(</a:t>
            </a:r>
            <a:r>
              <a:rPr kumimoji="1" lang="en-US" altLang="ja-JP" sz="1800" dirty="0">
                <a:ea typeface="ＭＳ Ｐゴシック" charset="-128"/>
              </a:rPr>
              <a:t>≈</a:t>
            </a:r>
            <a:r>
              <a:rPr kumimoji="1" lang="en-US" altLang="ja-JP" sz="1800" dirty="0" smtClean="0">
                <a:ea typeface="ＭＳ Ｐゴシック" charset="-128"/>
              </a:rPr>
              <a:t>40 </a:t>
            </a:r>
            <a:r>
              <a:rPr kumimoji="1" lang="en-US" altLang="ja-JP" sz="1800" dirty="0">
                <a:ea typeface="ＭＳ Ｐゴシック" charset="-128"/>
              </a:rPr>
              <a:t>tons)</a:t>
            </a: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common helium bath</a:t>
            </a: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warm beam pipe (38 cm inner diameter)</a:t>
            </a: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per magnet 1 pair of current leads</a:t>
            </a: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max. current &lt;300A for all magnets</a:t>
            </a:r>
            <a:endParaRPr kumimoji="1" lang="en-US" altLang="ja-JP" sz="1800" dirty="0">
              <a:ea typeface="ＭＳ Ｐゴシック" charset="-128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567667" y="1164808"/>
            <a:ext cx="4536503" cy="286232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b="1" dirty="0" smtClean="0"/>
              <a:t>Tender Status:</a:t>
            </a:r>
            <a:r>
              <a:rPr lang="en-US" sz="18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Tender opened Q3/2013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Bidder submitted quotes Q4/2013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round negotiation finished Q1/2014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round negotiation finished Q2/2014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round negotiation and signing of contract expected for June 2014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/>
              <a:t>F</a:t>
            </a:r>
            <a:r>
              <a:rPr lang="en-US" sz="1800" dirty="0" smtClean="0"/>
              <a:t>AT of first short </a:t>
            </a:r>
            <a:r>
              <a:rPr lang="en-US" sz="1800" dirty="0" err="1"/>
              <a:t>m</a:t>
            </a:r>
            <a:r>
              <a:rPr lang="en-US" sz="1800" dirty="0" err="1" smtClean="0"/>
              <a:t>ultiplet</a:t>
            </a:r>
            <a:r>
              <a:rPr lang="en-US" sz="1800" dirty="0" smtClean="0"/>
              <a:t> Q1 - Q2/2016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/>
              <a:t>F</a:t>
            </a:r>
            <a:r>
              <a:rPr lang="en-US" sz="1800" dirty="0" smtClean="0"/>
              <a:t>AT of first long </a:t>
            </a:r>
            <a:r>
              <a:rPr lang="en-US" sz="1800" dirty="0" err="1" smtClean="0"/>
              <a:t>multiplet</a:t>
            </a:r>
            <a:r>
              <a:rPr lang="en-US" sz="1800" dirty="0" smtClean="0"/>
              <a:t> Q2 - Q3/2016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Series production: Q3/2016 – Q1/2020</a:t>
            </a:r>
            <a:endParaRPr lang="en-US" sz="18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5496" y="3400107"/>
            <a:ext cx="4464496" cy="168507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solidFill>
                  <a:srgbClr val="0066FF"/>
                </a:solidFill>
                <a:ea typeface="ＭＳ Ｐゴシック" charset="-128"/>
              </a:rPr>
              <a:t>25 </a:t>
            </a:r>
            <a:r>
              <a:rPr kumimoji="1" lang="en-US" altLang="ja-JP" sz="1800" dirty="0">
                <a:solidFill>
                  <a:srgbClr val="0066FF"/>
                </a:solidFill>
                <a:ea typeface="ＭＳ Ｐゴシック" charset="-128"/>
              </a:rPr>
              <a:t>long </a:t>
            </a:r>
            <a:r>
              <a:rPr kumimoji="1" lang="en-US" altLang="ja-JP" sz="1800" dirty="0" err="1" smtClean="0">
                <a:solidFill>
                  <a:srgbClr val="0066FF"/>
                </a:solidFill>
                <a:ea typeface="ＭＳ Ｐゴシック" charset="-128"/>
              </a:rPr>
              <a:t>multiplets</a:t>
            </a:r>
            <a:r>
              <a:rPr kumimoji="1" lang="en-US" altLang="ja-JP" sz="1800" dirty="0" smtClean="0">
                <a:solidFill>
                  <a:srgbClr val="0066FF"/>
                </a:solidFill>
                <a:ea typeface="ＭＳ Ｐゴシック" charset="-128"/>
              </a:rPr>
              <a:t> (MS) </a:t>
            </a:r>
            <a:endParaRPr kumimoji="1" lang="en-US" altLang="ja-JP" sz="1800" dirty="0"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 smtClean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kumimoji="1" lang="en-US" altLang="ja-JP" sz="1800" dirty="0">
                <a:solidFill>
                  <a:srgbClr val="FF0000"/>
                </a:solidFill>
                <a:ea typeface="ＭＳ Ｐゴシック" charset="-128"/>
              </a:rPr>
              <a:t>8</a:t>
            </a:r>
            <a:r>
              <a:rPr kumimoji="1" lang="en-US" altLang="ja-JP" sz="1800" dirty="0" smtClean="0">
                <a:solidFill>
                  <a:srgbClr val="FF0000"/>
                </a:solidFill>
                <a:ea typeface="ＭＳ Ｐゴシック" charset="-128"/>
              </a:rPr>
              <a:t> short </a:t>
            </a:r>
            <a:r>
              <a:rPr kumimoji="1" lang="en-US" altLang="ja-JP" sz="1800" dirty="0" err="1" smtClean="0">
                <a:solidFill>
                  <a:srgbClr val="FF0000"/>
                </a:solidFill>
                <a:ea typeface="ＭＳ Ｐゴシック" charset="-128"/>
              </a:rPr>
              <a:t>multiplets</a:t>
            </a:r>
            <a:r>
              <a:rPr kumimoji="1" lang="en-US" altLang="ja-JP" sz="1800" dirty="0" smtClean="0">
                <a:solidFill>
                  <a:srgbClr val="FF0000"/>
                </a:solidFill>
                <a:ea typeface="ＭＳ Ｐゴシック" charset="-128"/>
              </a:rPr>
              <a:t> (PS)</a:t>
            </a:r>
            <a:endParaRPr kumimoji="1" lang="en-US" altLang="ja-JP" sz="1800" dirty="0">
              <a:solidFill>
                <a:srgbClr val="FF0000"/>
              </a:solidFill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err="1">
                <a:ea typeface="ＭＳ Ｐゴシック" charset="-128"/>
              </a:rPr>
              <a:t>Quadrupol</a:t>
            </a:r>
            <a:r>
              <a:rPr kumimoji="1" lang="en-US" altLang="ja-JP" sz="1800" dirty="0">
                <a:ea typeface="ＭＳ Ｐゴシック" charset="-128"/>
              </a:rPr>
              <a:t> triplet </a:t>
            </a:r>
            <a:r>
              <a:rPr kumimoji="1" lang="en-US" altLang="ja-JP" sz="1800" dirty="0" smtClean="0">
                <a:ea typeface="ＭＳ Ｐゴシック" charset="-128"/>
              </a:rPr>
              <a:t>/ QS configuration</a:t>
            </a:r>
            <a:endParaRPr kumimoji="1" lang="en-US" altLang="ja-JP" sz="1800" dirty="0"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up to 3 </a:t>
            </a:r>
            <a:r>
              <a:rPr kumimoji="1" lang="en-US" altLang="ja-JP" sz="1800" dirty="0" err="1">
                <a:ea typeface="ＭＳ Ｐゴシック" charset="-128"/>
              </a:rPr>
              <a:t>sextupoles</a:t>
            </a:r>
            <a:r>
              <a:rPr kumimoji="1" lang="en-US" altLang="ja-JP" sz="1800" dirty="0">
                <a:ea typeface="ＭＳ Ｐゴシック" charset="-128"/>
              </a:rPr>
              <a:t> and 1 </a:t>
            </a:r>
            <a:r>
              <a:rPr kumimoji="1" lang="en-US" altLang="ja-JP" sz="1800" dirty="0" err="1">
                <a:ea typeface="ＭＳ Ｐゴシック" charset="-128"/>
              </a:rPr>
              <a:t>steerer</a:t>
            </a:r>
            <a:r>
              <a:rPr kumimoji="1" lang="en-US" altLang="ja-JP" sz="1800" dirty="0"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err="1">
                <a:ea typeface="ＭＳ Ｐゴシック" charset="-128"/>
              </a:rPr>
              <a:t>Octupole</a:t>
            </a:r>
            <a:r>
              <a:rPr kumimoji="1" lang="en-US" altLang="ja-JP" sz="1800" dirty="0">
                <a:ea typeface="ＭＳ Ｐゴシック" charset="-128"/>
              </a:rPr>
              <a:t> coils in short </a:t>
            </a:r>
            <a:r>
              <a:rPr kumimoji="1" lang="en-US" altLang="ja-JP" sz="1800" dirty="0" err="1">
                <a:ea typeface="ＭＳ Ｐゴシック" charset="-128"/>
              </a:rPr>
              <a:t>quadrupoles</a:t>
            </a:r>
            <a:endParaRPr kumimoji="1" lang="en-US" altLang="ja-JP" sz="1800" dirty="0">
              <a:ea typeface="ＭＳ Ｐゴシック" charset="-128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288032" y="1196752"/>
            <a:ext cx="3995936" cy="2245716"/>
            <a:chOff x="288032" y="1196752"/>
            <a:chExt cx="3995936" cy="2245716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32" y="1196752"/>
              <a:ext cx="3995936" cy="2245716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 bwMode="auto">
            <a:xfrm rot="20176580">
              <a:off x="889013" y="2212937"/>
              <a:ext cx="818156" cy="29570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lipse 13"/>
            <p:cNvSpPr/>
            <p:nvPr/>
          </p:nvSpPr>
          <p:spPr bwMode="auto">
            <a:xfrm>
              <a:off x="1656184" y="1628800"/>
              <a:ext cx="2300362" cy="1224136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 rot="17594425">
              <a:off x="466305" y="2902897"/>
              <a:ext cx="460072" cy="244827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4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5" y="265179"/>
            <a:ext cx="6242342" cy="787557"/>
          </a:xfrm>
        </p:spPr>
        <p:txBody>
          <a:bodyPr>
            <a:noAutofit/>
          </a:bodyPr>
          <a:lstStyle/>
          <a:p>
            <a:pPr rtl="0" eaLnBrk="1" fontAlgn="base" hangingPunct="1"/>
            <a:r>
              <a:rPr lang="en-US" b="1" kern="1200" dirty="0" err="1" smtClean="0">
                <a:solidFill>
                  <a:srgbClr val="000000"/>
                </a:solidFill>
                <a:effectLst/>
              </a:rPr>
              <a:t>Multiplet</a:t>
            </a:r>
            <a:r>
              <a:rPr lang="en-US" b="1" kern="1200" dirty="0" smtClean="0">
                <a:solidFill>
                  <a:srgbClr val="000000"/>
                </a:solidFill>
                <a:effectLst/>
              </a:rPr>
              <a:t> tendering: </a:t>
            </a:r>
            <a:br>
              <a:rPr lang="en-US" b="1" kern="1200" dirty="0" smtClean="0">
                <a:solidFill>
                  <a:srgbClr val="000000"/>
                </a:solidFill>
                <a:effectLst/>
              </a:rPr>
            </a:br>
            <a:r>
              <a:rPr lang="en-US" b="1" kern="1200" dirty="0" smtClean="0">
                <a:solidFill>
                  <a:srgbClr val="000000"/>
                </a:solidFill>
                <a:effectLst/>
              </a:rPr>
              <a:t>Comparison of Timelines</a:t>
            </a:r>
            <a:endParaRPr lang="en-US" dirty="0" smtClean="0">
              <a:effectLst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4170079"/>
            <a:ext cx="8640960" cy="206723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Overall time for production of 33 </a:t>
            </a:r>
            <a:r>
              <a:rPr lang="en-US" alt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multiplets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≈5.5 to 6 years 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tart in Q3/2014, </a:t>
            </a:r>
          </a:p>
          <a:p>
            <a:pPr lvl="1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multiplet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CERN: Q1–Q2 /2016</a:t>
            </a:r>
          </a:p>
          <a:p>
            <a:pPr lvl="1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WP  runs at least until Q4/2019</a:t>
            </a:r>
          </a:p>
          <a:p>
            <a:pPr eaLnBrk="1" hangingPunct="1">
              <a:spcAft>
                <a:spcPts val="200"/>
              </a:spcAft>
              <a:buFont typeface="Arial" charset="0"/>
              <a:buChar char="•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Series Production Rate approximately 1 unit/month; </a:t>
            </a:r>
          </a:p>
          <a:p>
            <a:pPr marL="800100" lvl="1" indent="-342900" eaLnBrk="1" hangingPunct="1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 of Bidder 3 too fast (&lt;2 years, would require 4 test benches at CERN)   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113905"/>
              </p:ext>
            </p:extLst>
          </p:nvPr>
        </p:nvGraphicFramePr>
        <p:xfrm>
          <a:off x="107504" y="1484784"/>
          <a:ext cx="8964489" cy="24227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5774"/>
                <a:gridCol w="1567743"/>
                <a:gridCol w="1567743"/>
                <a:gridCol w="1567743"/>
                <a:gridCol w="1567743"/>
                <a:gridCol w="1567743"/>
              </a:tblGrid>
              <a:tr h="871433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FAT short multiplet </a:t>
                      </a:r>
                      <a:r>
                        <a:rPr lang="en-US" sz="1000" u="none" strike="noStrike">
                          <a:effectLst/>
                        </a:rPr>
                        <a:t>(month after project start)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FAT long multiplet </a:t>
                      </a:r>
                      <a:r>
                        <a:rPr lang="en-US" sz="1000" u="none" strike="noStrike">
                          <a:effectLst/>
                        </a:rPr>
                        <a:t>(month after project start)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Release of SP  </a:t>
                      </a:r>
                      <a:r>
                        <a:rPr lang="en-US" sz="1000" u="none" strike="noStrike">
                          <a:effectLst/>
                        </a:rPr>
                        <a:t>(month after project start)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FAT 1st series  </a:t>
                      </a:r>
                      <a:r>
                        <a:rPr lang="en-US" sz="1000" u="none" strike="noStrike">
                          <a:effectLst/>
                        </a:rPr>
                        <a:t>(month after project start)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FAT last series </a:t>
                      </a:r>
                      <a:r>
                        <a:rPr lang="en-US" sz="1000" u="none" strike="noStrike">
                          <a:effectLst/>
                        </a:rPr>
                        <a:t>(month after project start)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</a:tr>
              <a:tr h="392623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</a:rPr>
                        <a:t>Project Plan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19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27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31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62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</a:tr>
              <a:tr h="383047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</a:rPr>
                        <a:t>Bidder 1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26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33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68,5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</a:tr>
              <a:tr h="383047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</a:rPr>
                        <a:t>Bidder 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25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27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36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73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</a:tr>
              <a:tr h="392623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</a:rPr>
                        <a:t>Bidder 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24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27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28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34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</a:rPr>
                        <a:t>56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729" marR="5729" marT="572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2486</Words>
  <Application>Microsoft Office PowerPoint</Application>
  <PresentationFormat>Bildschirmpräsentation (4:3)</PresentationFormat>
  <Paragraphs>516</Paragraphs>
  <Slides>35</Slides>
  <Notes>11</Notes>
  <HiddenSlides>4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gsi-folienmaster</vt:lpstr>
      <vt:lpstr>Super-FRS Status  </vt:lpstr>
      <vt:lpstr>Outline  </vt:lpstr>
      <vt:lpstr>SC Dipole Magnets </vt:lpstr>
      <vt:lpstr>Collaboration with CEA/Saclay Overall Status </vt:lpstr>
      <vt:lpstr>Collaboration with CEA/Saclay Status Magnetic Design </vt:lpstr>
      <vt:lpstr>Collaboration with CEA/Saclay Status Mechanical Design </vt:lpstr>
      <vt:lpstr>Collaboration with CEA/Saclay Preliminary CAD Model </vt:lpstr>
      <vt:lpstr>SC Multiplets </vt:lpstr>
      <vt:lpstr>Multiplet tendering:  Comparison of Timelines</vt:lpstr>
      <vt:lpstr>Magnet Testing &amp; Mapping @ CERN        </vt:lpstr>
      <vt:lpstr>Magnet Testing Area @ CERN        </vt:lpstr>
      <vt:lpstr>Super-FRS Local Cryogenics</vt:lpstr>
      <vt:lpstr>Super-FRS Local Cryogenics Routing</vt:lpstr>
      <vt:lpstr>Warm gas lines for local cryogenics in the main tunnel of Super-FRS</vt:lpstr>
      <vt:lpstr>Radiation Resistant Magnets (at the Target Area of Super-FRS)</vt:lpstr>
      <vt:lpstr>Radiation Resistant Magnets (at the Target Area of Super-FRS)</vt:lpstr>
      <vt:lpstr>Target Area Installation Overview</vt:lpstr>
      <vt:lpstr>Target Chamber (needs revised layout)</vt:lpstr>
      <vt:lpstr>Target Wheel</vt:lpstr>
      <vt:lpstr>Beam Catchers </vt:lpstr>
      <vt:lpstr>Energy Deposition</vt:lpstr>
      <vt:lpstr>Indian In-kind</vt:lpstr>
      <vt:lpstr>Shielding Flask</vt:lpstr>
      <vt:lpstr>Large Size Pillow Seals</vt:lpstr>
      <vt:lpstr>PowerPoint-Präsentation</vt:lpstr>
      <vt:lpstr>Super-FRS Beam Instrumentation </vt:lpstr>
      <vt:lpstr>Beam Diagnostics </vt:lpstr>
      <vt:lpstr>Layout off the Super-FRS  (including revised S-shape EB) </vt:lpstr>
      <vt:lpstr>Energy Buncher: S-shape layout  (using standard multiplet magnets) </vt:lpstr>
      <vt:lpstr>Magnets for Energy Buncher</vt:lpstr>
      <vt:lpstr>Cave for LEB/Energy Buncher</vt:lpstr>
      <vt:lpstr>Super-FRS Buildings (MSV)</vt:lpstr>
      <vt:lpstr>PowerPoint-Präsentation</vt:lpstr>
      <vt:lpstr>(Detector) Gas Supply</vt:lpstr>
      <vt:lpstr>Summary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H. Weick</dc:creator>
  <cp:lastModifiedBy>Winkler, Martin Dr.</cp:lastModifiedBy>
  <cp:revision>1346</cp:revision>
  <cp:lastPrinted>2014-05-23T15:18:22Z</cp:lastPrinted>
  <dcterms:created xsi:type="dcterms:W3CDTF">2008-01-13T10:55:23Z</dcterms:created>
  <dcterms:modified xsi:type="dcterms:W3CDTF">2014-05-27T08:52:07Z</dcterms:modified>
</cp:coreProperties>
</file>