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13" r:id="rId3"/>
    <p:sldId id="329" r:id="rId4"/>
    <p:sldId id="309" r:id="rId5"/>
    <p:sldId id="310" r:id="rId6"/>
    <p:sldId id="311" r:id="rId7"/>
    <p:sldId id="314" r:id="rId8"/>
    <p:sldId id="315" r:id="rId9"/>
    <p:sldId id="271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12" r:id="rId19"/>
    <p:sldId id="328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308" r:id="rId29"/>
    <p:sldId id="300" r:id="rId30"/>
    <p:sldId id="301" r:id="rId31"/>
    <p:sldId id="296" r:id="rId32"/>
    <p:sldId id="302" r:id="rId33"/>
    <p:sldId id="303" r:id="rId34"/>
    <p:sldId id="304" r:id="rId35"/>
    <p:sldId id="305" r:id="rId36"/>
    <p:sldId id="306" r:id="rId37"/>
    <p:sldId id="307" r:id="rId38"/>
    <p:sldId id="295" r:id="rId39"/>
    <p:sldId id="316" r:id="rId40"/>
    <p:sldId id="317" r:id="rId41"/>
    <p:sldId id="327" r:id="rId42"/>
    <p:sldId id="32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howGuides="1">
      <p:cViewPr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0D8D-5E6C-401D-BF55-42F9128953F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15F42-3554-401A-B02B-6F9B6D64F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7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C6CD-B545-4D78-B828-F846C21C97B2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997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7F3-08D0-4123-AF70-4AF4DD886D2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AA40-6109-44CE-9765-60D4CCC63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1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7F3-08D0-4123-AF70-4AF4DD886D2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AA40-6109-44CE-9765-60D4CCC63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3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7F3-08D0-4123-AF70-4AF4DD886D2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AA40-6109-44CE-9765-60D4CCC63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2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1196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79388" y="1341438"/>
            <a:ext cx="8785225" cy="48244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22B5-B0B1-49FB-BD6E-AD7858A182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67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7F3-08D0-4123-AF70-4AF4DD886D2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AA40-6109-44CE-9765-60D4CCC63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7F3-08D0-4123-AF70-4AF4DD886D2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AA40-6109-44CE-9765-60D4CCC63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3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7F3-08D0-4123-AF70-4AF4DD886D2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AA40-6109-44CE-9765-60D4CCC63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0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7F3-08D0-4123-AF70-4AF4DD886D2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AA40-6109-44CE-9765-60D4CCC63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2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7F3-08D0-4123-AF70-4AF4DD886D2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AA40-6109-44CE-9765-60D4CCC63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9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7F3-08D0-4123-AF70-4AF4DD886D2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AA40-6109-44CE-9765-60D4CCC63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5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7F3-08D0-4123-AF70-4AF4DD886D2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AA40-6109-44CE-9765-60D4CCC63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7F3-08D0-4123-AF70-4AF4DD886D2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AA40-6109-44CE-9765-60D4CCC63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5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6A7F3-08D0-4123-AF70-4AF4DD886D2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8AA40-6109-44CE-9765-60D4CCC63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6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%20files\GSI\CR\Field-maps\CR-dipole-orbit2.xmcd\Selection%2011%206755%20808%207072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%20files\GSI\CR\Field-maps\CR-dipole-orbit3.xmcd\Selection%2011%204131%20808%204448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%20files\GSI\CR\Field-maps\CR-dipole-orbit3.xmcd\Selection%2019%206067%20626%206370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%20files\GSI\CR\Field-maps\CR-dipole-orbit3.xmcd\Selection%2019%208131%20626%208434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%20files\GSI\CR\Field-maps\CR-dipole-orbit3.xmcd\Selection%203%2011363%20565%2011722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052736"/>
            <a:ext cx="8568952" cy="2808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CR: status and activities at BINP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I.Koop</a:t>
            </a:r>
            <a:r>
              <a:rPr lang="en-US" dirty="0" smtClean="0"/>
              <a:t>, BINP, </a:t>
            </a:r>
            <a:r>
              <a:rPr lang="en-US" dirty="0" smtClean="0"/>
              <a:t>Novosibirsk</a:t>
            </a:r>
            <a:br>
              <a:rPr lang="en-US" dirty="0" smtClean="0"/>
            </a:br>
            <a:r>
              <a:rPr lang="en-US" dirty="0" err="1" smtClean="0"/>
              <a:t>O.Dolinskyy</a:t>
            </a:r>
            <a:r>
              <a:rPr lang="en-US" dirty="0" smtClean="0"/>
              <a:t>, </a:t>
            </a:r>
            <a:r>
              <a:rPr lang="en-US" dirty="0" err="1" smtClean="0"/>
              <a:t>GSI,Darmstadt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733256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27.05.2014, MAC,  GSI, Darmstadt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9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500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CR arc layout changes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4" b="1587"/>
          <a:stretch/>
        </p:blipFill>
        <p:spPr>
          <a:xfrm>
            <a:off x="1600436" y="692696"/>
            <a:ext cx="6447078" cy="602128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625998" y="2708920"/>
            <a:ext cx="101331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020272" y="2708920"/>
            <a:ext cx="648072" cy="1741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976156" y="2600694"/>
            <a:ext cx="1692188" cy="93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96968" y="2462884"/>
            <a:ext cx="11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QW 70 cm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7048896" y="4521893"/>
            <a:ext cx="648072" cy="78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96968" y="430163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KV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6047176" y="2367599"/>
            <a:ext cx="382278" cy="333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85912" y="212487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KV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468658" y="1242062"/>
            <a:ext cx="324035" cy="4231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20122" y="970312"/>
            <a:ext cx="23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KV – Vertical corrector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259632" y="3429000"/>
            <a:ext cx="1805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TDR’s arc layout</a:t>
            </a:r>
          </a:p>
          <a:p>
            <a:r>
              <a:rPr lang="en-US" dirty="0" smtClean="0"/>
              <a:t> with QW 100 cm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2473176" y="2782694"/>
            <a:ext cx="471411" cy="572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1520" y="4123813"/>
            <a:ext cx="4217138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proposed arc changes: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Some quads and </a:t>
            </a:r>
            <a:r>
              <a:rPr lang="en-US" b="1" dirty="0" err="1" smtClean="0"/>
              <a:t>sextupoles</a:t>
            </a:r>
            <a:r>
              <a:rPr lang="en-US" b="1" dirty="0" smtClean="0"/>
              <a:t> are shifted longitudinally </a:t>
            </a:r>
            <a:r>
              <a:rPr lang="en-US" b="1" dirty="0"/>
              <a:t>to optimize the </a:t>
            </a:r>
            <a:r>
              <a:rPr lang="en-US" b="1" dirty="0" smtClean="0"/>
              <a:t>ring acceptance</a:t>
            </a:r>
            <a:r>
              <a:rPr lang="en-US" b="1" dirty="0"/>
              <a:t>.</a:t>
            </a:r>
            <a:endParaRPr lang="en-US" b="1" dirty="0" smtClean="0"/>
          </a:p>
          <a:p>
            <a:r>
              <a:rPr lang="en-US" b="1" dirty="0" smtClean="0"/>
              <a:t>2.   Provide a space for vertical correctors,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by making 3 quads/quadrant shorter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(70 cm instead of 100 cm 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157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562074"/>
          </a:xfrm>
        </p:spPr>
        <p:txBody>
          <a:bodyPr>
            <a:noAutofit/>
          </a:bodyPr>
          <a:lstStyle/>
          <a:p>
            <a:r>
              <a:rPr lang="en-US" sz="3600" dirty="0" smtClean="0"/>
              <a:t>BINP version of </a:t>
            </a:r>
            <a:r>
              <a:rPr lang="en-US" sz="3600" dirty="0" err="1" smtClean="0"/>
              <a:t>pbar</a:t>
            </a:r>
            <a:r>
              <a:rPr lang="en-US" sz="3600" dirty="0" smtClean="0"/>
              <a:t> optics:  </a:t>
            </a:r>
            <a:r>
              <a:rPr lang="en-US" sz="3600" dirty="0" err="1" smtClean="0"/>
              <a:t>Qx</a:t>
            </a:r>
            <a:r>
              <a:rPr lang="en-US" sz="3600" dirty="0" smtClean="0"/>
              <a:t>=4.18, </a:t>
            </a:r>
            <a:r>
              <a:rPr lang="en-US" sz="3600" dirty="0" err="1" smtClean="0"/>
              <a:t>Qy</a:t>
            </a:r>
            <a:r>
              <a:rPr lang="en-US" sz="3600" dirty="0" smtClean="0"/>
              <a:t>=3.23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11828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Dmax</a:t>
            </a:r>
            <a:r>
              <a:rPr lang="en-US" sz="2400" dirty="0" smtClean="0"/>
              <a:t>= </a:t>
            </a:r>
            <a:r>
              <a:rPr lang="en-US" sz="2400" dirty="0" smtClean="0"/>
              <a:t>4.4 m   (</a:t>
            </a:r>
            <a:r>
              <a:rPr lang="en-US" sz="2400" dirty="0" smtClean="0"/>
              <a:t>CR71-version:  </a:t>
            </a:r>
            <a:r>
              <a:rPr lang="en-US" sz="2400" dirty="0" err="1" smtClean="0"/>
              <a:t>Dmax</a:t>
            </a:r>
            <a:r>
              <a:rPr lang="en-US" sz="2400" dirty="0" smtClean="0"/>
              <a:t> = </a:t>
            </a:r>
            <a:r>
              <a:rPr lang="en-US" sz="2400" dirty="0" smtClean="0"/>
              <a:t>5.05 m),     </a:t>
            </a:r>
            <a:r>
              <a:rPr lang="el-GR" sz="2400" dirty="0" smtClean="0"/>
              <a:t>γ</a:t>
            </a:r>
            <a:r>
              <a:rPr lang="en-US" sz="2400" dirty="0" smtClean="0"/>
              <a:t>=4.2,    </a:t>
            </a:r>
            <a:r>
              <a:rPr lang="el-GR" sz="2400" dirty="0" smtClean="0"/>
              <a:t>γ</a:t>
            </a:r>
            <a:r>
              <a:rPr lang="en-US" sz="2400" dirty="0" smtClean="0"/>
              <a:t>_</a:t>
            </a:r>
            <a:r>
              <a:rPr lang="en-US" sz="2400" dirty="0" err="1" smtClean="0"/>
              <a:t>tr</a:t>
            </a:r>
            <a:r>
              <a:rPr lang="en-US" sz="2400" dirty="0" smtClean="0"/>
              <a:t>=4.84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279078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234888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02634" y="18608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x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183650"/>
              </p:ext>
            </p:extLst>
          </p:nvPr>
        </p:nvGraphicFramePr>
        <p:xfrm>
          <a:off x="89756" y="1192673"/>
          <a:ext cx="8964488" cy="35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7591320" imgH="3019320" progId="">
                  <p:link updateAutomatic="1"/>
                </p:oleObj>
              </mc:Choice>
              <mc:Fallback>
                <p:oleObj r:id="rId3" imgW="7591320" imgH="3019320" progId="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756" y="1192673"/>
                        <a:ext cx="8964488" cy="356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9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8964488" cy="562074"/>
          </a:xfrm>
        </p:spPr>
        <p:txBody>
          <a:bodyPr>
            <a:noAutofit/>
          </a:bodyPr>
          <a:lstStyle/>
          <a:p>
            <a:r>
              <a:rPr lang="en-US" sz="3600" dirty="0" smtClean="0"/>
              <a:t>BINP version of RIB </a:t>
            </a:r>
            <a:r>
              <a:rPr lang="en-US" sz="3600" dirty="0" smtClean="0"/>
              <a:t>optics:  </a:t>
            </a:r>
            <a:r>
              <a:rPr lang="en-US" sz="3600" dirty="0" err="1" smtClean="0"/>
              <a:t>Qx</a:t>
            </a:r>
            <a:r>
              <a:rPr lang="en-US" sz="3600" dirty="0" smtClean="0"/>
              <a:t>=3.18, </a:t>
            </a:r>
            <a:r>
              <a:rPr lang="en-US" sz="3600" dirty="0" err="1" smtClean="0"/>
              <a:t>Qy</a:t>
            </a:r>
            <a:r>
              <a:rPr lang="en-US" sz="3600" dirty="0" smtClean="0"/>
              <a:t>=3.23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6343" y="5120189"/>
            <a:ext cx="825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=9.25 m,        </a:t>
            </a:r>
            <a:r>
              <a:rPr lang="el-GR" sz="2400" dirty="0" smtClean="0"/>
              <a:t>α</a:t>
            </a:r>
            <a:r>
              <a:rPr lang="en-US" sz="2400" dirty="0" smtClean="0"/>
              <a:t>=0.1153,      </a:t>
            </a:r>
            <a:r>
              <a:rPr lang="el-GR" sz="2400" dirty="0" smtClean="0"/>
              <a:t>η</a:t>
            </a:r>
            <a:r>
              <a:rPr lang="en-US" sz="2400" dirty="0" smtClean="0"/>
              <a:t>= - 0.1968,     </a:t>
            </a:r>
            <a:r>
              <a:rPr lang="el-GR" sz="2400" dirty="0" smtClean="0"/>
              <a:t>γ</a:t>
            </a:r>
            <a:r>
              <a:rPr lang="en-US" sz="2400" dirty="0" smtClean="0"/>
              <a:t>=1.79  &lt;  </a:t>
            </a:r>
            <a:r>
              <a:rPr lang="el-GR" sz="2400" dirty="0" smtClean="0"/>
              <a:t>γ</a:t>
            </a:r>
            <a:r>
              <a:rPr lang="en-US" sz="2400" baseline="-25000" dirty="0" err="1" smtClean="0"/>
              <a:t>tr</a:t>
            </a:r>
            <a:r>
              <a:rPr lang="en-US" sz="2400" dirty="0" smtClean="0"/>
              <a:t>=2.945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42813" y="167618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8827" y="220486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15886" y="182350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x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40109"/>
              </p:ext>
            </p:extLst>
          </p:nvPr>
        </p:nvGraphicFramePr>
        <p:xfrm>
          <a:off x="0" y="1268760"/>
          <a:ext cx="9040847" cy="359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3" imgW="7591320" imgH="3019320" progId="">
                  <p:link updateAutomatic="1"/>
                </p:oleObj>
              </mc:Choice>
              <mc:Fallback>
                <p:oleObj r:id="rId3" imgW="7591320" imgH="3019320" progId="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68760"/>
                        <a:ext cx="9040847" cy="359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5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41" y="274638"/>
            <a:ext cx="8768147" cy="1138138"/>
          </a:xfrm>
        </p:spPr>
        <p:txBody>
          <a:bodyPr>
            <a:noAutofit/>
          </a:bodyPr>
          <a:lstStyle/>
          <a:p>
            <a:r>
              <a:rPr lang="en-US" sz="3600" dirty="0" smtClean="0"/>
              <a:t>Beam sizes </a:t>
            </a:r>
            <a:r>
              <a:rPr lang="en-US" sz="3600" dirty="0"/>
              <a:t>in dipoles</a:t>
            </a:r>
            <a:br>
              <a:rPr lang="en-US" sz="3600" dirty="0"/>
            </a:br>
            <a:r>
              <a:rPr lang="en-US" sz="3600" dirty="0" smtClean="0"/>
              <a:t>BINP version of RIB </a:t>
            </a:r>
            <a:r>
              <a:rPr lang="en-US" sz="3600" dirty="0"/>
              <a:t>optics:   </a:t>
            </a:r>
            <a:r>
              <a:rPr lang="en-US" sz="3600" dirty="0" err="1" smtClean="0"/>
              <a:t>Qx</a:t>
            </a:r>
            <a:r>
              <a:rPr lang="en-US" sz="3600" dirty="0" smtClean="0"/>
              <a:t>=3.18, </a:t>
            </a:r>
            <a:r>
              <a:rPr lang="en-US" sz="3600" dirty="0" err="1"/>
              <a:t>Qy</a:t>
            </a:r>
            <a:r>
              <a:rPr lang="en-US" sz="3600" dirty="0"/>
              <a:t>=3.23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6342" y="5643441"/>
            <a:ext cx="862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=</a:t>
            </a:r>
            <a:r>
              <a:rPr lang="en-US" sz="2400" dirty="0" smtClean="0"/>
              <a:t>173</a:t>
            </a:r>
            <a:r>
              <a:rPr lang="en-US" sz="2400" dirty="0" smtClean="0"/>
              <a:t> mm</a:t>
            </a:r>
            <a:r>
              <a:rPr lang="en-US" sz="2400" dirty="0" smtClean="0"/>
              <a:t>, </a:t>
            </a:r>
            <a:r>
              <a:rPr lang="en-US" sz="2400" dirty="0" smtClean="0"/>
              <a:t> 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max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=65 mm,     </a:t>
            </a:r>
            <a:r>
              <a:rPr lang="el-GR" sz="2400" dirty="0" smtClean="0"/>
              <a:t>α</a:t>
            </a:r>
            <a:r>
              <a:rPr lang="en-US" sz="2400" dirty="0" smtClean="0"/>
              <a:t>=0.1153,      </a:t>
            </a:r>
            <a:r>
              <a:rPr lang="el-GR" sz="2400" dirty="0" smtClean="0"/>
              <a:t>η</a:t>
            </a:r>
            <a:r>
              <a:rPr lang="en-US" sz="2400" dirty="0" smtClean="0"/>
              <a:t>= - 0.1968,     </a:t>
            </a:r>
            <a:r>
              <a:rPr lang="el-GR" sz="2400" dirty="0" smtClean="0"/>
              <a:t>γ</a:t>
            </a:r>
            <a:r>
              <a:rPr lang="en-US" sz="2400" dirty="0" smtClean="0"/>
              <a:t>=1.79</a:t>
            </a:r>
            <a:endParaRPr lang="ru-RU" sz="24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841890"/>
              </p:ext>
            </p:extLst>
          </p:nvPr>
        </p:nvGraphicFramePr>
        <p:xfrm>
          <a:off x="9443" y="1412776"/>
          <a:ext cx="8799471" cy="439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3" imgW="5781600" imgH="2886120" progId="">
                  <p:link updateAutomatic="1"/>
                </p:oleObj>
              </mc:Choice>
              <mc:Fallback>
                <p:oleObj r:id="rId3" imgW="5781600" imgH="2886120" progId="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43" y="1412776"/>
                        <a:ext cx="8799471" cy="439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5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16824" cy="994122"/>
          </a:xfrm>
        </p:spPr>
        <p:txBody>
          <a:bodyPr>
            <a:noAutofit/>
          </a:bodyPr>
          <a:lstStyle/>
          <a:p>
            <a:r>
              <a:rPr lang="en-US" sz="3600" dirty="0"/>
              <a:t>Beam sizes in dipoles</a:t>
            </a:r>
            <a:br>
              <a:rPr lang="en-US" sz="3600" dirty="0"/>
            </a:br>
            <a:r>
              <a:rPr lang="en-US" sz="3600" dirty="0" smtClean="0"/>
              <a:t>BINP </a:t>
            </a:r>
            <a:r>
              <a:rPr lang="en-US" sz="3600" dirty="0" err="1" smtClean="0"/>
              <a:t>pbar</a:t>
            </a:r>
            <a:r>
              <a:rPr lang="en-US" sz="3600" dirty="0" smtClean="0"/>
              <a:t> </a:t>
            </a:r>
            <a:r>
              <a:rPr lang="en-US" sz="3600" dirty="0" smtClean="0"/>
              <a:t>optics: </a:t>
            </a:r>
            <a:r>
              <a:rPr lang="en-US" sz="3600" dirty="0" smtClean="0"/>
              <a:t>  </a:t>
            </a:r>
            <a:r>
              <a:rPr lang="en-US" sz="3600" dirty="0" err="1" smtClean="0"/>
              <a:t>Qx</a:t>
            </a:r>
            <a:r>
              <a:rPr lang="en-US" sz="3600" dirty="0" smtClean="0"/>
              <a:t>=4.18, </a:t>
            </a:r>
            <a:r>
              <a:rPr lang="en-US" sz="3600" dirty="0" err="1" smtClean="0"/>
              <a:t>Qy</a:t>
            </a:r>
            <a:r>
              <a:rPr lang="en-US" sz="3600" dirty="0" smtClean="0"/>
              <a:t>=3.23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751" y="5668454"/>
            <a:ext cx="873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=</a:t>
            </a:r>
            <a:r>
              <a:rPr lang="en-US" sz="2400" dirty="0" smtClean="0"/>
              <a:t>153</a:t>
            </a:r>
            <a:r>
              <a:rPr lang="en-US" sz="2400" dirty="0" smtClean="0"/>
              <a:t> mm</a:t>
            </a:r>
            <a:r>
              <a:rPr lang="en-US" sz="2400" dirty="0" smtClean="0"/>
              <a:t>, </a:t>
            </a:r>
            <a:r>
              <a:rPr lang="en-US" sz="2400" dirty="0" smtClean="0"/>
              <a:t> 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max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=67 mm,     </a:t>
            </a:r>
            <a:r>
              <a:rPr lang="el-GR" sz="2400" dirty="0" smtClean="0"/>
              <a:t>α</a:t>
            </a:r>
            <a:r>
              <a:rPr lang="en-US" sz="2400" dirty="0" smtClean="0"/>
              <a:t>=0.04272,   </a:t>
            </a:r>
            <a:r>
              <a:rPr lang="el-GR" sz="2400" dirty="0" smtClean="0"/>
              <a:t>η</a:t>
            </a:r>
            <a:r>
              <a:rPr lang="en-US" sz="2400" dirty="0" smtClean="0"/>
              <a:t>= - 0.01397,  </a:t>
            </a:r>
            <a:r>
              <a:rPr lang="el-GR" sz="2400" dirty="0" smtClean="0"/>
              <a:t>γ</a:t>
            </a:r>
            <a:r>
              <a:rPr lang="en-US" sz="2400" dirty="0" smtClean="0"/>
              <a:t>=4.2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668851"/>
              </p:ext>
            </p:extLst>
          </p:nvPr>
        </p:nvGraphicFramePr>
        <p:xfrm>
          <a:off x="54379" y="1427584"/>
          <a:ext cx="8908053" cy="444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3" imgW="5781600" imgH="2886120" progId="">
                  <p:link updateAutomatic="1"/>
                </p:oleObj>
              </mc:Choice>
              <mc:Fallback>
                <p:oleObj r:id="rId3" imgW="5781600" imgH="2886120" progId="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79" y="1427584"/>
                        <a:ext cx="8908053" cy="4446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6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207" y="116632"/>
            <a:ext cx="7416824" cy="1138138"/>
          </a:xfrm>
        </p:spPr>
        <p:txBody>
          <a:bodyPr>
            <a:noAutofit/>
          </a:bodyPr>
          <a:lstStyle/>
          <a:p>
            <a:r>
              <a:rPr lang="en-US" sz="3600" dirty="0" smtClean="0"/>
              <a:t>BINP </a:t>
            </a:r>
            <a:r>
              <a:rPr lang="en-US" sz="3600" dirty="0" err="1" smtClean="0"/>
              <a:t>pbar</a:t>
            </a:r>
            <a:r>
              <a:rPr lang="en-US" sz="3600" dirty="0" smtClean="0"/>
              <a:t> </a:t>
            </a:r>
            <a:r>
              <a:rPr lang="en-US" sz="3600" dirty="0" smtClean="0"/>
              <a:t>optics: </a:t>
            </a:r>
            <a:r>
              <a:rPr lang="en-US" sz="3600" dirty="0" smtClean="0"/>
              <a:t>  </a:t>
            </a:r>
            <a:r>
              <a:rPr lang="en-US" sz="3600" dirty="0" err="1" smtClean="0"/>
              <a:t>Qx</a:t>
            </a:r>
            <a:r>
              <a:rPr lang="en-US" sz="3600" dirty="0" smtClean="0"/>
              <a:t>=4.18, </a:t>
            </a:r>
            <a:r>
              <a:rPr lang="en-US" sz="3600" dirty="0" err="1" smtClean="0"/>
              <a:t>Qy</a:t>
            </a:r>
            <a:r>
              <a:rPr lang="en-US" sz="3600" dirty="0" smtClean="0"/>
              <a:t>=3.23</a:t>
            </a:r>
            <a:br>
              <a:rPr lang="en-US" sz="3600" dirty="0" smtClean="0"/>
            </a:br>
            <a:r>
              <a:rPr lang="en-US" sz="3600" dirty="0" smtClean="0"/>
              <a:t>Beam sizes in quads Q6 – Q11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751" y="5899286"/>
            <a:ext cx="801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=</a:t>
            </a:r>
            <a:r>
              <a:rPr lang="en-US" sz="2400" dirty="0" smtClean="0"/>
              <a:t>179</a:t>
            </a:r>
            <a:r>
              <a:rPr lang="en-US" sz="2400" dirty="0" smtClean="0"/>
              <a:t> mm</a:t>
            </a:r>
            <a:r>
              <a:rPr lang="en-US" sz="2400" dirty="0" smtClean="0"/>
              <a:t>, </a:t>
            </a:r>
            <a:r>
              <a:rPr lang="en-US" sz="2400" dirty="0" smtClean="0"/>
              <a:t> 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max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=72 mm,     </a:t>
            </a:r>
            <a:r>
              <a:rPr lang="en-US" sz="2400" dirty="0" smtClean="0"/>
              <a:t>R</a:t>
            </a:r>
            <a:r>
              <a:rPr lang="en-US" sz="2400" baseline="-25000" dirty="0" smtClean="0"/>
              <a:t>QW</a:t>
            </a:r>
            <a:r>
              <a:rPr lang="en-US" sz="2400" dirty="0" smtClean="0"/>
              <a:t> =156 mm</a:t>
            </a:r>
            <a:r>
              <a:rPr lang="en-US" sz="2400" dirty="0"/>
              <a:t>,    </a:t>
            </a:r>
            <a:r>
              <a:rPr lang="en-US" sz="2400" dirty="0" smtClean="0"/>
              <a:t>R</a:t>
            </a:r>
            <a:r>
              <a:rPr lang="en-US" sz="2400" baseline="-25000" dirty="0" smtClean="0"/>
              <a:t>SX</a:t>
            </a:r>
            <a:r>
              <a:rPr lang="en-US" sz="2400" dirty="0" smtClean="0"/>
              <a:t> =185 mm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990757"/>
              </p:ext>
            </p:extLst>
          </p:nvPr>
        </p:nvGraphicFramePr>
        <p:xfrm>
          <a:off x="971599" y="1196752"/>
          <a:ext cx="7361627" cy="4702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3" imgW="5353200" imgH="3419640" progId="">
                  <p:link updateAutomatic="1"/>
                </p:oleObj>
              </mc:Choice>
              <mc:Fallback>
                <p:oleObj r:id="rId3" imgW="5353200" imgH="3419640" progId="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99" y="1196752"/>
                        <a:ext cx="7361627" cy="4702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8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3" y="0"/>
            <a:ext cx="8806513" cy="6858000"/>
          </a:xfrm>
          <a:prstGeom prst="rect">
            <a:avLst/>
          </a:prstGeom>
        </p:spPr>
      </p:pic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211138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800"/>
          </a:p>
        </p:txBody>
      </p:sp>
      <p:sp>
        <p:nvSpPr>
          <p:cNvPr id="7" name="TextBox 6"/>
          <p:cNvSpPr txBox="1"/>
          <p:nvPr/>
        </p:nvSpPr>
        <p:spPr>
          <a:xfrm>
            <a:off x="1043608" y="26064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66"/>
                </a:solidFill>
              </a:rPr>
              <a:t>Dynamic aperture (1</a:t>
            </a:r>
            <a:r>
              <a:rPr lang="en-US" sz="3600" b="1" dirty="0" smtClean="0">
                <a:solidFill>
                  <a:srgbClr val="003366"/>
                </a:solidFill>
              </a:rPr>
              <a:t>), </a:t>
            </a:r>
            <a:r>
              <a:rPr lang="en-US" sz="3600" b="1" dirty="0" err="1" smtClean="0">
                <a:solidFill>
                  <a:srgbClr val="003366"/>
                </a:solidFill>
              </a:rPr>
              <a:t>sim</a:t>
            </a:r>
            <a:r>
              <a:rPr lang="en-US" sz="3600" b="1" dirty="0" smtClean="0">
                <a:solidFill>
                  <a:srgbClr val="003366"/>
                </a:solidFill>
              </a:rPr>
              <a:t>. by </a:t>
            </a:r>
            <a:r>
              <a:rPr lang="en-US" sz="3600" b="1" dirty="0" err="1" smtClean="0">
                <a:solidFill>
                  <a:srgbClr val="003366"/>
                </a:solidFill>
              </a:rPr>
              <a:t>O.Gorda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49519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3366"/>
                </a:solidFill>
              </a:rPr>
              <a:t>particle tracking by PTC-module of MAD-X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3366"/>
                </a:solidFill>
              </a:rPr>
              <a:t>tracking over 1000 turns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3366"/>
                </a:solidFill>
              </a:rPr>
              <a:t>fringe fields and field errors (see table below) are included</a:t>
            </a:r>
            <a:endParaRPr lang="de-DE" sz="1400" dirty="0">
              <a:solidFill>
                <a:srgbClr val="00336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58207"/>
            <a:ext cx="4126670" cy="275111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64636"/>
              </p:ext>
            </p:extLst>
          </p:nvPr>
        </p:nvGraphicFramePr>
        <p:xfrm>
          <a:off x="395536" y="1954520"/>
          <a:ext cx="7848872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882"/>
                <a:gridCol w="558299"/>
                <a:gridCol w="558299"/>
                <a:gridCol w="558299"/>
                <a:gridCol w="599256"/>
                <a:gridCol w="517342"/>
                <a:gridCol w="558299"/>
                <a:gridCol w="579055"/>
                <a:gridCol w="576843"/>
                <a:gridCol w="563819"/>
                <a:gridCol w="513479"/>
              </a:tblGrid>
              <a:tr h="208486"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rgbClr val="003366"/>
                          </a:solidFill>
                        </a:rPr>
                        <a:t>b</a:t>
                      </a:r>
                      <a:r>
                        <a:rPr lang="en-US" sz="900" b="0" baseline="-25000" dirty="0" smtClean="0">
                          <a:solidFill>
                            <a:srgbClr val="003366"/>
                          </a:solidFill>
                        </a:rPr>
                        <a:t>1</a:t>
                      </a:r>
                      <a:endParaRPr lang="de-DE" sz="900" b="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3366"/>
                          </a:solidFill>
                        </a:rPr>
                        <a:t>b</a:t>
                      </a:r>
                      <a:r>
                        <a:rPr lang="en-US" sz="900" b="0" baseline="-25000" dirty="0" smtClean="0">
                          <a:solidFill>
                            <a:srgbClr val="003366"/>
                          </a:solidFill>
                        </a:rPr>
                        <a:t>2</a:t>
                      </a:r>
                      <a:endParaRPr lang="de-DE" sz="900" b="0" dirty="0" smtClean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rgbClr val="003366"/>
                          </a:solidFill>
                        </a:rPr>
                        <a:t>b</a:t>
                      </a:r>
                      <a:r>
                        <a:rPr lang="en-US" sz="900" b="0" baseline="-25000" dirty="0" smtClean="0">
                          <a:solidFill>
                            <a:srgbClr val="003366"/>
                          </a:solidFill>
                        </a:rPr>
                        <a:t>3</a:t>
                      </a:r>
                      <a:endParaRPr lang="de-DE" sz="900" b="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3366"/>
                          </a:solidFill>
                        </a:rPr>
                        <a:t>b</a:t>
                      </a:r>
                      <a:r>
                        <a:rPr lang="en-US" sz="900" b="0" baseline="-25000" dirty="0" smtClean="0">
                          <a:solidFill>
                            <a:srgbClr val="003366"/>
                          </a:solidFill>
                        </a:rPr>
                        <a:t>4</a:t>
                      </a:r>
                      <a:endParaRPr lang="de-DE" sz="900" b="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3366"/>
                          </a:solidFill>
                        </a:rPr>
                        <a:t>b</a:t>
                      </a:r>
                      <a:r>
                        <a:rPr lang="en-US" sz="900" b="0" baseline="-25000" dirty="0" smtClean="0">
                          <a:solidFill>
                            <a:srgbClr val="003366"/>
                          </a:solidFill>
                        </a:rPr>
                        <a:t>5</a:t>
                      </a:r>
                      <a:endParaRPr lang="de-DE" sz="900" b="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3366"/>
                          </a:solidFill>
                        </a:rPr>
                        <a:t>b</a:t>
                      </a:r>
                      <a:r>
                        <a:rPr lang="en-US" sz="900" b="0" baseline="-25000" dirty="0" smtClean="0">
                          <a:solidFill>
                            <a:srgbClr val="003366"/>
                          </a:solidFill>
                        </a:rPr>
                        <a:t>6</a:t>
                      </a:r>
                      <a:endParaRPr lang="de-DE" sz="900" b="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3366"/>
                          </a:solidFill>
                        </a:rPr>
                        <a:t>b</a:t>
                      </a:r>
                      <a:r>
                        <a:rPr lang="en-US" sz="900" b="0" baseline="-25000" dirty="0" smtClean="0">
                          <a:solidFill>
                            <a:srgbClr val="003366"/>
                          </a:solidFill>
                        </a:rPr>
                        <a:t>7</a:t>
                      </a:r>
                      <a:endParaRPr lang="de-DE" sz="900" b="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3366"/>
                          </a:solidFill>
                        </a:rPr>
                        <a:t>b</a:t>
                      </a:r>
                      <a:r>
                        <a:rPr lang="en-US" sz="900" b="0" baseline="-25000" dirty="0" smtClean="0">
                          <a:solidFill>
                            <a:srgbClr val="003366"/>
                          </a:solidFill>
                        </a:rPr>
                        <a:t>8</a:t>
                      </a:r>
                      <a:endParaRPr lang="de-DE" sz="900" b="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3366"/>
                          </a:solidFill>
                        </a:rPr>
                        <a:t>b</a:t>
                      </a:r>
                      <a:r>
                        <a:rPr lang="en-US" sz="900" b="0" baseline="-25000" dirty="0" smtClean="0">
                          <a:solidFill>
                            <a:srgbClr val="003366"/>
                          </a:solidFill>
                        </a:rPr>
                        <a:t>9</a:t>
                      </a:r>
                      <a:endParaRPr lang="de-DE" sz="900" b="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3366"/>
                          </a:solidFill>
                        </a:rPr>
                        <a:t>b</a:t>
                      </a:r>
                      <a:r>
                        <a:rPr lang="en-US" sz="900" b="0" baseline="-25000" dirty="0" smtClean="0">
                          <a:solidFill>
                            <a:srgbClr val="003366"/>
                          </a:solidFill>
                        </a:rPr>
                        <a:t>10</a:t>
                      </a:r>
                      <a:endParaRPr lang="de-DE" sz="900" b="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20848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Dipole, at r = 190</a:t>
                      </a:r>
                      <a:r>
                        <a:rPr lang="en-US" sz="900" baseline="0" dirty="0" smtClean="0">
                          <a:solidFill>
                            <a:srgbClr val="003366"/>
                          </a:solidFill>
                        </a:rPr>
                        <a:t> mm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6.3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0.03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1.7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0.009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-0.002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-0.001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-0.001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-0.007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20848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Wide quadrupole, at r = 150 mm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0.0004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0.01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-3.0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0.01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0.0002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0.01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10.0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20848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Narrow quadrupole, at r = 90 mm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6.2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3.81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20848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Sextupole, at r = 200 mm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-0.69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3366"/>
                          </a:solidFill>
                        </a:rPr>
                        <a:t>0</a:t>
                      </a:r>
                      <a:endParaRPr lang="de-DE" sz="9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5045" y="1733560"/>
            <a:ext cx="3419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3366"/>
                </a:solidFill>
              </a:rPr>
              <a:t>Relative integral field harmonics b</a:t>
            </a:r>
            <a:r>
              <a:rPr lang="en-US" sz="900" baseline="-25000" dirty="0" smtClean="0">
                <a:solidFill>
                  <a:srgbClr val="003366"/>
                </a:solidFill>
              </a:rPr>
              <a:t>n</a:t>
            </a:r>
            <a:r>
              <a:rPr lang="en-US" sz="900" dirty="0" smtClean="0">
                <a:solidFill>
                  <a:srgbClr val="003366"/>
                </a:solidFill>
              </a:rPr>
              <a:t> of CR magnets, in units 10</a:t>
            </a:r>
            <a:r>
              <a:rPr lang="en-US" sz="900" baseline="30000" dirty="0" smtClean="0">
                <a:solidFill>
                  <a:srgbClr val="003366"/>
                </a:solidFill>
              </a:rPr>
              <a:t>-4</a:t>
            </a:r>
            <a:endParaRPr lang="de-DE" sz="900" dirty="0">
              <a:solidFill>
                <a:srgbClr val="0033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3183359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66"/>
                </a:solidFill>
              </a:rPr>
              <a:t>pbar-mode</a:t>
            </a:r>
            <a:endParaRPr lang="de-DE" sz="2400" dirty="0">
              <a:solidFill>
                <a:srgbClr val="00336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58207"/>
            <a:ext cx="4126670" cy="27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3" y="0"/>
            <a:ext cx="8806513" cy="6858000"/>
          </a:xfrm>
          <a:prstGeom prst="rect">
            <a:avLst/>
          </a:prstGeom>
        </p:spPr>
      </p:pic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211138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800"/>
          </a:p>
        </p:txBody>
      </p:sp>
      <p:sp>
        <p:nvSpPr>
          <p:cNvPr id="7" name="TextBox 6"/>
          <p:cNvSpPr txBox="1"/>
          <p:nvPr/>
        </p:nvSpPr>
        <p:spPr>
          <a:xfrm>
            <a:off x="1043608" y="2606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66"/>
                </a:solidFill>
              </a:rPr>
              <a:t>Dynamic aperture (2</a:t>
            </a:r>
            <a:r>
              <a:rPr lang="en-US" sz="3600" b="1" dirty="0" smtClean="0">
                <a:solidFill>
                  <a:srgbClr val="003366"/>
                </a:solidFill>
              </a:rPr>
              <a:t>), </a:t>
            </a:r>
            <a:r>
              <a:rPr lang="en-US" sz="3600" b="1" dirty="0" err="1" smtClean="0">
                <a:solidFill>
                  <a:srgbClr val="003366"/>
                </a:solidFill>
              </a:rPr>
              <a:t>sim</a:t>
            </a:r>
            <a:r>
              <a:rPr lang="en-US" sz="3600" b="1" dirty="0" smtClean="0">
                <a:solidFill>
                  <a:srgbClr val="003366"/>
                </a:solidFill>
              </a:rPr>
              <a:t>. </a:t>
            </a:r>
            <a:r>
              <a:rPr lang="en-US" sz="3600" b="1" dirty="0">
                <a:solidFill>
                  <a:srgbClr val="003366"/>
                </a:solidFill>
              </a:rPr>
              <a:t>by </a:t>
            </a:r>
            <a:r>
              <a:rPr lang="en-US" sz="3600" b="1" dirty="0" err="1" smtClean="0">
                <a:solidFill>
                  <a:srgbClr val="003366"/>
                </a:solidFill>
              </a:rPr>
              <a:t>O.Gorda</a:t>
            </a:r>
            <a:endParaRPr lang="de-DE" sz="3600" b="1" dirty="0">
              <a:solidFill>
                <a:srgbClr val="0033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1196752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66"/>
                </a:solidFill>
              </a:rPr>
              <a:t>RIB-mode</a:t>
            </a:r>
            <a:endParaRPr lang="de-DE" sz="2400" dirty="0">
              <a:solidFill>
                <a:srgbClr val="0033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13990"/>
            <a:ext cx="4126670" cy="27511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4" y="1613990"/>
            <a:ext cx="4126670" cy="27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ChangeArrowheads="1"/>
          </p:cNvSpPr>
          <p:nvPr>
            <p:ph type="title"/>
          </p:nvPr>
        </p:nvSpPr>
        <p:spPr>
          <a:xfrm>
            <a:off x="314654" y="188640"/>
            <a:ext cx="8514692" cy="5040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>
                <a:latin typeface="Tekton Pro" pitchFamily="34" charset="0"/>
              </a:rPr>
              <a:t>Basic CR </a:t>
            </a:r>
            <a:r>
              <a:rPr lang="en-US" sz="4400" dirty="0" smtClean="0">
                <a:latin typeface="Tekton Pro" pitchFamily="34" charset="0"/>
              </a:rPr>
              <a:t>parameters. BINP options.</a:t>
            </a:r>
            <a:endParaRPr lang="en-US" sz="4400" dirty="0" smtClean="0">
              <a:latin typeface="Tekton Pro" pitchFamily="34" charset="0"/>
            </a:endParaRPr>
          </a:p>
        </p:txBody>
      </p:sp>
      <p:graphicFrame>
        <p:nvGraphicFramePr>
          <p:cNvPr id="5683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585075"/>
              </p:ext>
            </p:extLst>
          </p:nvPr>
        </p:nvGraphicFramePr>
        <p:xfrm>
          <a:off x="314654" y="764704"/>
          <a:ext cx="8514692" cy="5743893"/>
        </p:xfrm>
        <a:graphic>
          <a:graphicData uri="http://schemas.openxmlformats.org/drawingml/2006/table">
            <a:tbl>
              <a:tblPr/>
              <a:tblGrid>
                <a:gridCol w="3033210"/>
                <a:gridCol w="746702"/>
                <a:gridCol w="1440160"/>
                <a:gridCol w="1440160"/>
                <a:gridCol w="1854460"/>
              </a:tblGrid>
              <a:tr h="305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Circumference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221.45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Max. magnetic rigidity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Anti-protons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Rare isotopes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Isochronous mode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Max. number of particles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1-10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Kinetic energy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MeV/n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3000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740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790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Velocity, β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v/c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0.971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0.83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0.84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Lorentz, 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4.2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1.79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1,43  - 1.84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Transition energy,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γ</a:t>
                      </a:r>
                      <a:r>
                        <a:rPr kumimoji="0" lang="en-US" sz="16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4.8382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2.945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1.43  - 1.84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Momentum compaction,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α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0.04272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0.1153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0.489  - 0.2954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Frequency slip factor ,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η=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α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-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γ 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0.013969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0.1968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Betatron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tunes 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/ Q</a:t>
                      </a:r>
                      <a:r>
                        <a:rPr kumimoji="0" lang="en-US" sz="1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4.18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/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3.23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3.186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/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3.23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2.42/ 2.84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Revolution frequency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MHz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1.315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1.124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1.137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Bunch length at injection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Bunch length at extraction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300-500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200-700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no extraction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Beam injection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fast single turn, full aperture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Beam extraction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fast single turn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no extraction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Average vacuum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mbar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5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el 1"/>
          <p:cNvSpPr>
            <a:spLocks noGrp="1"/>
          </p:cNvSpPr>
          <p:nvPr>
            <p:ph type="title"/>
          </p:nvPr>
        </p:nvSpPr>
        <p:spPr>
          <a:xfrm>
            <a:off x="179388" y="116632"/>
            <a:ext cx="8964612" cy="1037424"/>
          </a:xfrm>
        </p:spPr>
        <p:txBody>
          <a:bodyPr>
            <a:normAutofit fontScale="90000"/>
          </a:bodyPr>
          <a:lstStyle/>
          <a:p>
            <a:r>
              <a:rPr lang="de-DE" altLang="de-DE" dirty="0" err="1" smtClean="0">
                <a:ea typeface="ＭＳ Ｐゴシック" pitchFamily="34" charset="-128"/>
              </a:rPr>
              <a:t>Collector</a:t>
            </a:r>
            <a:r>
              <a:rPr lang="de-DE" altLang="de-DE" dirty="0" smtClean="0">
                <a:ea typeface="ＭＳ Ｐゴシック" pitchFamily="34" charset="-128"/>
              </a:rPr>
              <a:t> Ring: Dipole </a:t>
            </a:r>
            <a:r>
              <a:rPr lang="de-DE" altLang="de-DE" dirty="0" err="1" smtClean="0">
                <a:ea typeface="ＭＳ Ｐゴシック" pitchFamily="34" charset="-128"/>
              </a:rPr>
              <a:t>magnet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and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its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vacuum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chamber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5366" name="Textfeld 3"/>
          <p:cNvSpPr txBox="1">
            <a:spLocks noChangeArrowheads="1"/>
          </p:cNvSpPr>
          <p:nvPr/>
        </p:nvSpPr>
        <p:spPr bwMode="auto">
          <a:xfrm>
            <a:off x="4429496" y="1154056"/>
            <a:ext cx="3926136" cy="240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3163" tIns="51581" rIns="103163" bIns="5158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8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</a:pPr>
            <a:r>
              <a:rPr lang="en-US" altLang="de-DE" b="1" dirty="0" smtClean="0">
                <a:cs typeface="Arial" charset="0"/>
              </a:rPr>
              <a:t>The final specifications </a:t>
            </a:r>
            <a:r>
              <a:rPr lang="en-US" altLang="de-DE" b="1" dirty="0">
                <a:cs typeface="Arial" charset="0"/>
              </a:rPr>
              <a:t>for the laminated dipole magnets </a:t>
            </a:r>
            <a:r>
              <a:rPr lang="en-US" altLang="de-DE" b="1" dirty="0" smtClean="0">
                <a:cs typeface="Arial" charset="0"/>
              </a:rPr>
              <a:t>has been agreed with BINP experts and officially   approved.  The contract between FAIR and BINP for the dipole production can be established.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8184" r="5635" b="2222"/>
          <a:stretch/>
        </p:blipFill>
        <p:spPr bwMode="auto">
          <a:xfrm>
            <a:off x="624588" y="1154056"/>
            <a:ext cx="3804908" cy="20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8" y="3782694"/>
            <a:ext cx="3068440" cy="237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57" y="3955325"/>
            <a:ext cx="2814650" cy="202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4043961" y="5857100"/>
            <a:ext cx="4603750" cy="62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3163" tIns="51581" rIns="103163" bIns="5158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8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</a:pPr>
            <a:r>
              <a:rPr lang="en-US" altLang="de-DE" sz="1400" b="1" dirty="0" smtClean="0">
                <a:cs typeface="Arial" charset="0"/>
              </a:rPr>
              <a:t>The preliminary specifications for dipole vacuum chamber have  been prepared.  </a:t>
            </a:r>
          </a:p>
        </p:txBody>
      </p:sp>
    </p:spTree>
    <p:extLst>
      <p:ext uri="{BB962C8B-B14F-4D97-AF65-F5344CB8AC3E}">
        <p14:creationId xmlns:p14="http://schemas.microsoft.com/office/powerpoint/2010/main" val="3698814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1124744"/>
            <a:ext cx="8363272" cy="48965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Outline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Introduction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CR tasks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Review </a:t>
            </a:r>
            <a:r>
              <a:rPr lang="en-US" sz="2800" dirty="0" smtClean="0"/>
              <a:t>of CR </a:t>
            </a:r>
            <a:r>
              <a:rPr lang="en-US" sz="2800" dirty="0" smtClean="0"/>
              <a:t>optics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List </a:t>
            </a:r>
            <a:r>
              <a:rPr lang="en-US" sz="2800" dirty="0" smtClean="0"/>
              <a:t>of </a:t>
            </a:r>
            <a:r>
              <a:rPr lang="en-US" sz="2800" dirty="0" smtClean="0"/>
              <a:t>parameters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Dipole design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Bakeable</a:t>
            </a:r>
            <a:r>
              <a:rPr lang="en-US" sz="2800" dirty="0" smtClean="0"/>
              <a:t> </a:t>
            </a:r>
            <a:r>
              <a:rPr lang="en-US" sz="2800" dirty="0"/>
              <a:t>v</a:t>
            </a:r>
            <a:r>
              <a:rPr lang="en-US" sz="2800" dirty="0" smtClean="0"/>
              <a:t>acuum chamber in dipoles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Quads</a:t>
            </a:r>
            <a:r>
              <a:rPr lang="en-US" sz="2800" dirty="0" smtClean="0"/>
              <a:t>, </a:t>
            </a:r>
            <a:r>
              <a:rPr lang="en-US" sz="2800" dirty="0" err="1" smtClean="0"/>
              <a:t>Sextupoles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Injection </a:t>
            </a:r>
            <a:r>
              <a:rPr lang="en-US" sz="2800" dirty="0" smtClean="0"/>
              <a:t>septum </a:t>
            </a:r>
            <a:r>
              <a:rPr lang="en-US" sz="2800" dirty="0" smtClean="0"/>
              <a:t>design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Kickers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Conclusion</a:t>
            </a:r>
            <a:endParaRPr lang="en-US" sz="2800" dirty="0" smtClean="0"/>
          </a:p>
          <a:p>
            <a:pPr marL="457200" indent="-457200">
              <a:buAutoNum type="arabicPeriod" startAt="2"/>
            </a:pPr>
            <a:endParaRPr lang="en-US" sz="2400" dirty="0" smtClean="0"/>
          </a:p>
          <a:p>
            <a:pPr marL="457200" indent="-457200">
              <a:buAutoNum type="arabicPeriod" startAt="2"/>
            </a:pPr>
            <a:endParaRPr lang="en-US" sz="2400" dirty="0" smtClean="0"/>
          </a:p>
          <a:p>
            <a:pPr marL="457200" indent="-457200">
              <a:buAutoNum type="arabicPeriod" startAt="2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28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 laminated sector type dipole iron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28092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3d model of CR dipole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2" y="836712"/>
            <a:ext cx="7991096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 dipole assembly</a:t>
            </a:r>
            <a:endParaRPr lang="ru-RU" dirty="0"/>
          </a:p>
        </p:txBody>
      </p:sp>
      <p:pic>
        <p:nvPicPr>
          <p:cNvPr id="3" name="Рисунок 2" descr="Рис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6" t="5489" r="17513" b="14392"/>
          <a:stretch/>
        </p:blipFill>
        <p:spPr bwMode="auto">
          <a:xfrm>
            <a:off x="827584" y="836712"/>
            <a:ext cx="7920880" cy="5616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6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 dipole lower yoke</a:t>
            </a:r>
            <a:endParaRPr lang="ru-RU" dirty="0"/>
          </a:p>
        </p:txBody>
      </p:sp>
      <p:pic>
        <p:nvPicPr>
          <p:cNvPr id="3" name="Рисунок 2" descr="Рис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t="4295" r="15106" b="8896"/>
          <a:stretch/>
        </p:blipFill>
        <p:spPr bwMode="auto">
          <a:xfrm>
            <a:off x="872706" y="908720"/>
            <a:ext cx="7704856" cy="5616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27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Bake-able vacuum chamber with ribs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128792" cy="554461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478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60" y="168311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Bake-able rectangular vacuum chamber</a:t>
            </a:r>
            <a:endParaRPr lang="ru-RU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1"/>
            <a:ext cx="7128792" cy="547260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329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915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Wide </a:t>
            </a:r>
            <a:r>
              <a:rPr lang="en-US" dirty="0" err="1" smtClean="0"/>
              <a:t>quard</a:t>
            </a:r>
            <a:r>
              <a:rPr lang="en-US" dirty="0" smtClean="0"/>
              <a:t> </a:t>
            </a:r>
            <a:r>
              <a:rPr lang="en-US" dirty="0" smtClean="0"/>
              <a:t>cross-section, preliminary</a:t>
            </a:r>
            <a:endParaRPr lang="ru-RU" dirty="0"/>
          </a:p>
        </p:txBody>
      </p:sp>
      <p:pic>
        <p:nvPicPr>
          <p:cNvPr id="3" name="Рисунок 2" descr="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27" y="888364"/>
            <a:ext cx="6352309" cy="5420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4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 </a:t>
            </a:r>
            <a:r>
              <a:rPr lang="en-US" dirty="0" err="1" smtClean="0"/>
              <a:t>sextupole</a:t>
            </a:r>
            <a:r>
              <a:rPr lang="en-US" dirty="0" smtClean="0"/>
              <a:t>, preliminary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19572" y="973314"/>
            <a:ext cx="7704856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663" y="0"/>
            <a:ext cx="7019925" cy="1196975"/>
          </a:xfrm>
        </p:spPr>
        <p:txBody>
          <a:bodyPr/>
          <a:lstStyle/>
          <a:p>
            <a:pPr eaLnBrk="1" hangingPunct="1"/>
            <a:r>
              <a:rPr lang="en-US" sz="4400" smtClean="0">
                <a:latin typeface="Tekton Pro" pitchFamily="34" charset="0"/>
              </a:rPr>
              <a:t>Beams from separators</a:t>
            </a:r>
          </a:p>
        </p:txBody>
      </p:sp>
      <p:pic>
        <p:nvPicPr>
          <p:cNvPr id="21506" name="Picture 7" descr="separato_p12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5550" y="2487613"/>
            <a:ext cx="7535863" cy="3184525"/>
          </a:xfrm>
        </p:spPr>
      </p:pic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87313" y="1930400"/>
            <a:ext cx="3324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00CC00"/>
                </a:solidFill>
              </a:rPr>
              <a:t>29 GeV protons from SIS100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0" y="3375025"/>
            <a:ext cx="156368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9900"/>
                </a:solidFill>
              </a:rPr>
              <a:t>target station</a:t>
            </a:r>
          </a:p>
          <a:p>
            <a:pPr>
              <a:spcBef>
                <a:spcPct val="50000"/>
              </a:spcBef>
            </a:pPr>
            <a:r>
              <a:rPr lang="de-DE" b="1">
                <a:solidFill>
                  <a:srgbClr val="FF9900"/>
                </a:solidFill>
              </a:rPr>
              <a:t>3 GeV antiprotons</a:t>
            </a:r>
            <a:endParaRPr lang="de-DE" b="1">
              <a:solidFill>
                <a:srgbClr val="CC0000"/>
              </a:solidFill>
            </a:endParaRPr>
          </a:p>
        </p:txBody>
      </p:sp>
      <p:sp>
        <p:nvSpPr>
          <p:cNvPr id="21509" name="Line 11"/>
          <p:cNvSpPr>
            <a:spLocks noChangeShapeType="1"/>
          </p:cNvSpPr>
          <p:nvPr/>
        </p:nvSpPr>
        <p:spPr bwMode="auto">
          <a:xfrm>
            <a:off x="461963" y="2487613"/>
            <a:ext cx="1287462" cy="7207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Line 12"/>
          <p:cNvSpPr>
            <a:spLocks noChangeShapeType="1"/>
          </p:cNvSpPr>
          <p:nvPr/>
        </p:nvSpPr>
        <p:spPr bwMode="auto">
          <a:xfrm flipV="1">
            <a:off x="944563" y="3208338"/>
            <a:ext cx="804862" cy="4397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Text Box 14"/>
          <p:cNvSpPr txBox="1">
            <a:spLocks noChangeArrowheads="1"/>
          </p:cNvSpPr>
          <p:nvPr/>
        </p:nvSpPr>
        <p:spPr bwMode="auto">
          <a:xfrm rot="1434123">
            <a:off x="2305050" y="2741613"/>
            <a:ext cx="128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Times New Roman" pitchFamily="18" charset="0"/>
              </a:rPr>
              <a:t>From the SFRS</a:t>
            </a:r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auto">
          <a:xfrm>
            <a:off x="7500938" y="4960938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latin typeface="Times New Roman" pitchFamily="18" charset="0"/>
              </a:rPr>
              <a:t>CR</a:t>
            </a:r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4135438" y="1981200"/>
            <a:ext cx="203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FF0000"/>
                </a:solidFill>
                <a:latin typeface="Arial Unicode MS" pitchFamily="34" charset="-128"/>
              </a:rPr>
              <a:t>740 MeV/u RIBs</a:t>
            </a:r>
          </a:p>
        </p:txBody>
      </p:sp>
      <p:sp>
        <p:nvSpPr>
          <p:cNvPr id="346129" name="Line 17"/>
          <p:cNvSpPr>
            <a:spLocks noChangeShapeType="1"/>
          </p:cNvSpPr>
          <p:nvPr/>
        </p:nvSpPr>
        <p:spPr bwMode="auto">
          <a:xfrm flipH="1">
            <a:off x="3870325" y="2378075"/>
            <a:ext cx="585788" cy="99695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rgbClr val="FF0000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7529" y="3428206"/>
            <a:ext cx="71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TCR1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3524" y="4149080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Pbar</a:t>
            </a:r>
            <a:r>
              <a:rPr lang="en-US" sz="2000" dirty="0" smtClean="0">
                <a:solidFill>
                  <a:srgbClr val="FF0000"/>
                </a:solidFill>
              </a:rPr>
              <a:t> TL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-12700"/>
            <a:ext cx="7019925" cy="1196975"/>
          </a:xfrm>
        </p:spPr>
        <p:txBody>
          <a:bodyPr/>
          <a:lstStyle/>
          <a:p>
            <a:r>
              <a:rPr lang="de-DE" dirty="0" smtClean="0"/>
              <a:t>CR-</a:t>
            </a:r>
            <a:r>
              <a:rPr lang="de-DE" dirty="0" err="1" smtClean="0"/>
              <a:t>injection</a:t>
            </a:r>
            <a:r>
              <a:rPr lang="de-DE" dirty="0" smtClean="0"/>
              <a:t> (GSI </a:t>
            </a:r>
            <a:r>
              <a:rPr lang="de-DE" dirty="0" err="1" smtClean="0"/>
              <a:t>optics</a:t>
            </a:r>
            <a:r>
              <a:rPr lang="de-DE" dirty="0" smtClean="0"/>
              <a:t>) 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913655" y="13335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 layout of kicker magnets in the CR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209800" y="186690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 </a:t>
            </a:r>
            <a:r>
              <a:rPr lang="de-DE" dirty="0" err="1" smtClean="0"/>
              <a:t>kickers</a:t>
            </a:r>
            <a:r>
              <a:rPr lang="de-DE" dirty="0" smtClean="0"/>
              <a:t> </a:t>
            </a:r>
            <a:r>
              <a:rPr lang="de-DE" dirty="0" err="1" smtClean="0"/>
              <a:t>tanks</a:t>
            </a:r>
            <a:r>
              <a:rPr lang="de-DE" dirty="0" smtClean="0"/>
              <a:t> (total 9 </a:t>
            </a:r>
            <a:r>
              <a:rPr lang="de-DE" dirty="0" err="1" smtClean="0"/>
              <a:t>modules</a:t>
            </a:r>
            <a:r>
              <a:rPr lang="de-DE" dirty="0" smtClean="0"/>
              <a:t>) 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925"/>
            <a:ext cx="9144000" cy="2571750"/>
          </a:xfrm>
          <a:prstGeom prst="rect">
            <a:avLst/>
          </a:prstGeom>
        </p:spPr>
      </p:pic>
      <p:sp>
        <p:nvSpPr>
          <p:cNvPr id="48" name="Textfeld 47"/>
          <p:cNvSpPr txBox="1"/>
          <p:nvPr/>
        </p:nvSpPr>
        <p:spPr>
          <a:xfrm rot="590155">
            <a:off x="266700" y="3430213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separators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4457"/>
            <a:ext cx="8496944" cy="52823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Introduction: activity </a:t>
            </a:r>
            <a:r>
              <a:rPr lang="en-GB" dirty="0" smtClean="0"/>
              <a:t>on the CR project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11834" cy="5301534"/>
          </a:xfrm>
        </p:spPr>
        <p:txBody>
          <a:bodyPr>
            <a:noAutofit/>
          </a:bodyPr>
          <a:lstStyle/>
          <a:p>
            <a:pPr marL="431800" lvl="1" indent="-342900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  <a:buFontTx/>
              <a:buChar char="-"/>
            </a:pPr>
            <a:r>
              <a:rPr lang="en-US" altLang="de-DE" sz="2400" b="1" dirty="0" smtClean="0">
                <a:cs typeface="Arial" charset="0"/>
              </a:rPr>
              <a:t>The TDR CR has been updated and approved in February 2014. </a:t>
            </a:r>
          </a:p>
          <a:p>
            <a:pPr marL="431800" lvl="1" indent="-342900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  <a:buFontTx/>
              <a:buChar char="-"/>
            </a:pPr>
            <a:r>
              <a:rPr lang="en-US" altLang="de-DE" sz="2400" b="1" dirty="0" smtClean="0">
                <a:cs typeface="Arial" charset="0"/>
              </a:rPr>
              <a:t>IKRB meeting (01.04.20014) assigns a major part of the CR   (63 %) and antiproton separator components to the </a:t>
            </a:r>
            <a:r>
              <a:rPr lang="en-US" altLang="de-DE" sz="2400" b="1" dirty="0" smtClean="0">
                <a:cs typeface="Arial" charset="0"/>
              </a:rPr>
              <a:t>BINP. </a:t>
            </a:r>
            <a:endParaRPr lang="en-US" altLang="de-DE" sz="2400" b="1" dirty="0" smtClean="0">
              <a:cs typeface="Arial" charset="0"/>
            </a:endParaRPr>
          </a:p>
          <a:p>
            <a:pPr marL="431800" lvl="1" indent="-342900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  <a:buFontTx/>
              <a:buChar char="-"/>
            </a:pPr>
            <a:r>
              <a:rPr lang="en-US" altLang="de-DE" sz="2400" b="1" dirty="0" smtClean="0">
                <a:cs typeface="Arial" charset="0"/>
              </a:rPr>
              <a:t>Contract on transfer of the CR and TCR1 line system responsibility to BINP is prepared. After Council decision it will be signed. </a:t>
            </a:r>
          </a:p>
          <a:p>
            <a:pPr marL="431800" lvl="1" indent="-342900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  <a:buFontTx/>
              <a:buChar char="-"/>
            </a:pPr>
            <a:r>
              <a:rPr lang="en-US" sz="2400" b="1" dirty="0" smtClean="0">
                <a:cs typeface="Arial" charset="0"/>
              </a:rPr>
              <a:t>The collaboration work of GSI and BINP experts is going on. </a:t>
            </a:r>
          </a:p>
          <a:p>
            <a:pPr marL="431800" lvl="1" indent="-342900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  <a:buFontTx/>
              <a:buChar char="-"/>
            </a:pPr>
            <a:r>
              <a:rPr lang="en-US" sz="2400" b="1" dirty="0" smtClean="0">
                <a:cs typeface="Arial" charset="0"/>
              </a:rPr>
              <a:t>Four GSI-BINP Workshops were held at GSI. The next Workshop will be held at the end June of this year.    </a:t>
            </a:r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68" y="6354270"/>
            <a:ext cx="1731645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6744" y="4955"/>
            <a:ext cx="7019925" cy="1196975"/>
          </a:xfrm>
        </p:spPr>
        <p:txBody>
          <a:bodyPr/>
          <a:lstStyle/>
          <a:p>
            <a:r>
              <a:rPr lang="de-DE" dirty="0" smtClean="0"/>
              <a:t>CR-</a:t>
            </a:r>
            <a:r>
              <a:rPr lang="de-DE" dirty="0" err="1" smtClean="0"/>
              <a:t>injection</a:t>
            </a:r>
            <a:r>
              <a:rPr lang="de-DE" dirty="0" smtClean="0"/>
              <a:t> (GSI </a:t>
            </a:r>
            <a:r>
              <a:rPr lang="de-DE" dirty="0" err="1" smtClean="0"/>
              <a:t>proposal</a:t>
            </a:r>
            <a:r>
              <a:rPr lang="de-DE" dirty="0" smtClean="0"/>
              <a:t>) 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913655" y="13335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 layout of kicker magnets in the CR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209800" y="186690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 </a:t>
            </a:r>
            <a:r>
              <a:rPr lang="de-DE" dirty="0" err="1" smtClean="0"/>
              <a:t>kickers</a:t>
            </a:r>
            <a:r>
              <a:rPr lang="de-DE" dirty="0" smtClean="0"/>
              <a:t> </a:t>
            </a:r>
            <a:r>
              <a:rPr lang="de-DE" dirty="0" err="1" smtClean="0"/>
              <a:t>tanks</a:t>
            </a:r>
            <a:r>
              <a:rPr lang="de-DE" dirty="0" smtClean="0"/>
              <a:t> (total 9 </a:t>
            </a:r>
            <a:r>
              <a:rPr lang="de-DE" dirty="0" err="1" smtClean="0"/>
              <a:t>modules</a:t>
            </a:r>
            <a:r>
              <a:rPr lang="de-DE" dirty="0" smtClean="0"/>
              <a:t>) </a:t>
            </a:r>
            <a:endParaRPr lang="en-US" dirty="0"/>
          </a:p>
        </p:txBody>
      </p:sp>
      <p:sp>
        <p:nvSpPr>
          <p:cNvPr id="48" name="Textfeld 47"/>
          <p:cNvSpPr txBox="1"/>
          <p:nvPr/>
        </p:nvSpPr>
        <p:spPr>
          <a:xfrm rot="590155">
            <a:off x="266700" y="3430213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separators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943"/>
            <a:ext cx="9144000" cy="4180114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V="1">
            <a:off x="7161376" y="3429000"/>
            <a:ext cx="333286" cy="1946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581150" y="5402516"/>
            <a:ext cx="94769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143 mm</a:t>
            </a:r>
          </a:p>
          <a:p>
            <a:r>
              <a:rPr lang="de-DE" dirty="0" smtClean="0"/>
              <a:t>24 </a:t>
            </a:r>
            <a:r>
              <a:rPr lang="de-DE" dirty="0" err="1" smtClean="0"/>
              <a:t>mrad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BINP</a:t>
            </a:r>
            <a:r>
              <a:rPr lang="en-US" dirty="0" smtClean="0"/>
              <a:t> </a:t>
            </a:r>
            <a:r>
              <a:rPr lang="en-US" dirty="0" smtClean="0"/>
              <a:t>approach to injection-extraction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9113" y="951110"/>
            <a:ext cx="855792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Divide septum </a:t>
            </a:r>
            <a:r>
              <a:rPr lang="en-US" sz="2400" dirty="0" smtClean="0"/>
              <a:t>magnet into 2 pieces: </a:t>
            </a:r>
            <a:r>
              <a:rPr lang="en-US" dirty="0" smtClean="0"/>
              <a:t> </a:t>
            </a:r>
            <a:r>
              <a:rPr lang="en-US" sz="2400" dirty="0" smtClean="0"/>
              <a:t>short 0.8 m, B=0.5 T,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30 </a:t>
            </a:r>
            <a:r>
              <a:rPr lang="en-US" sz="2400" dirty="0" err="1" smtClean="0"/>
              <a:t>mr</a:t>
            </a:r>
            <a:r>
              <a:rPr lang="en-US" sz="2400" dirty="0" smtClean="0"/>
              <a:t> </a:t>
            </a:r>
            <a:r>
              <a:rPr lang="en-US" sz="2400" dirty="0" smtClean="0"/>
              <a:t>pulsed septum </a:t>
            </a:r>
            <a:r>
              <a:rPr lang="en-US" sz="2400" dirty="0" smtClean="0"/>
              <a:t>and 2.5 m with the same field 96 </a:t>
            </a:r>
            <a:r>
              <a:rPr lang="en-US" sz="2400" dirty="0" err="1" smtClean="0"/>
              <a:t>mr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DC </a:t>
            </a:r>
            <a:r>
              <a:rPr lang="en-US" sz="2400" dirty="0" smtClean="0"/>
              <a:t>magnet (~60 </a:t>
            </a:r>
            <a:r>
              <a:rPr lang="en-US" sz="2400" dirty="0" smtClean="0"/>
              <a:t>kW</a:t>
            </a:r>
            <a:r>
              <a:rPr lang="en-US" sz="2400" dirty="0" smtClean="0"/>
              <a:t>),  </a:t>
            </a:r>
            <a:r>
              <a:rPr lang="en-US" sz="2400" dirty="0" smtClean="0"/>
              <a:t>connected in series with main CR dipoles.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Ceramic vacuum chamber in the septum, 5 mm thick, 150 mm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inner </a:t>
            </a:r>
            <a:r>
              <a:rPr lang="en-US" sz="2400" dirty="0" smtClean="0"/>
              <a:t>diameter. Stainless steel chamber looks not feasible due to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large heat generated by eddy currents.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Stainless </a:t>
            </a:r>
            <a:r>
              <a:rPr lang="en-US" sz="2400" dirty="0" smtClean="0"/>
              <a:t>steel vacuum chamber for the </a:t>
            </a:r>
            <a:r>
              <a:rPr lang="en-US" sz="2400" dirty="0"/>
              <a:t>stored beam</a:t>
            </a:r>
            <a:r>
              <a:rPr lang="en-US" sz="2400" dirty="0" smtClean="0"/>
              <a:t> with iron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shield wrapped around it. </a:t>
            </a:r>
            <a:r>
              <a:rPr lang="en-US" sz="2400" dirty="0" smtClean="0"/>
              <a:t>Squared oval </a:t>
            </a:r>
            <a:r>
              <a:rPr lang="en-US" sz="2400" dirty="0" smtClean="0"/>
              <a:t>shape preferable to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reduce </a:t>
            </a:r>
            <a:r>
              <a:rPr lang="en-US" sz="2400" dirty="0" smtClean="0"/>
              <a:t>distance </a:t>
            </a:r>
            <a:r>
              <a:rPr lang="en-US" sz="2400" dirty="0" smtClean="0"/>
              <a:t>between the </a:t>
            </a:r>
            <a:r>
              <a:rPr lang="en-US" sz="2400" dirty="0" smtClean="0"/>
              <a:t>injected and stored beams.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Ferrite </a:t>
            </a:r>
            <a:r>
              <a:rPr lang="en-US" sz="2400" dirty="0" smtClean="0"/>
              <a:t>kickers placed </a:t>
            </a:r>
            <a:r>
              <a:rPr lang="en-US" sz="2400" dirty="0" smtClean="0"/>
              <a:t>inside of vacuum tank, as proposed in </a:t>
            </a:r>
            <a:r>
              <a:rPr lang="en-US" sz="2400" dirty="0" smtClean="0"/>
              <a:t>TDR.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29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6744" y="4955"/>
            <a:ext cx="7019925" cy="1196975"/>
          </a:xfrm>
        </p:spPr>
        <p:txBody>
          <a:bodyPr/>
          <a:lstStyle/>
          <a:p>
            <a:r>
              <a:rPr lang="de-DE" dirty="0" smtClean="0"/>
              <a:t>CR-</a:t>
            </a:r>
            <a:r>
              <a:rPr lang="de-DE" dirty="0" err="1" smtClean="0"/>
              <a:t>injection</a:t>
            </a:r>
            <a:r>
              <a:rPr lang="de-DE" dirty="0" smtClean="0"/>
              <a:t> (</a:t>
            </a:r>
            <a:r>
              <a:rPr lang="en-US" dirty="0" smtClean="0"/>
              <a:t>BINP proposal</a:t>
            </a:r>
            <a:r>
              <a:rPr lang="de-DE" dirty="0" smtClean="0"/>
              <a:t>) 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943"/>
            <a:ext cx="9144000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6744" y="4955"/>
            <a:ext cx="7019925" cy="1196975"/>
          </a:xfrm>
        </p:spPr>
        <p:txBody>
          <a:bodyPr/>
          <a:lstStyle/>
          <a:p>
            <a:r>
              <a:rPr lang="de-DE" dirty="0" smtClean="0"/>
              <a:t>CR-</a:t>
            </a:r>
            <a:r>
              <a:rPr lang="de-DE" dirty="0" err="1" smtClean="0"/>
              <a:t>injection</a:t>
            </a:r>
            <a:r>
              <a:rPr lang="de-DE" dirty="0" smtClean="0"/>
              <a:t> (GSI </a:t>
            </a:r>
            <a:r>
              <a:rPr lang="de-DE" dirty="0" err="1" smtClean="0"/>
              <a:t>optics</a:t>
            </a:r>
            <a:r>
              <a:rPr lang="de-DE" dirty="0" smtClean="0"/>
              <a:t>) 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4186837" y="1201930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 injection optics in the CR 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699"/>
            <a:ext cx="9144000" cy="507530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735543" y="1303683"/>
            <a:ext cx="94769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143 mm</a:t>
            </a:r>
          </a:p>
          <a:p>
            <a:r>
              <a:rPr lang="de-DE" dirty="0" smtClean="0"/>
              <a:t>24 </a:t>
            </a:r>
            <a:r>
              <a:rPr lang="de-DE" dirty="0" err="1" smtClean="0"/>
              <a:t>mrad</a:t>
            </a:r>
            <a:endParaRPr lang="en-US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1307507" y="1782699"/>
            <a:ext cx="1428036" cy="1627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477854" y="1631762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max</a:t>
            </a:r>
            <a:r>
              <a:rPr lang="de-DE" dirty="0" smtClean="0"/>
              <a:t> total kick angle:  21 </a:t>
            </a:r>
            <a:r>
              <a:rPr lang="de-DE" dirty="0" err="1" smtClean="0"/>
              <a:t>mrad</a:t>
            </a:r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provides</a:t>
            </a:r>
            <a:r>
              <a:rPr lang="de-DE" dirty="0" smtClean="0"/>
              <a:t> 2.3 </a:t>
            </a:r>
            <a:r>
              <a:rPr lang="de-DE" dirty="0" err="1" smtClean="0"/>
              <a:t>mrad</a:t>
            </a:r>
            <a:r>
              <a:rPr lang="de-DE" dirty="0" smtClean="0"/>
              <a:t> kick)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493" y="4955"/>
            <a:ext cx="7589200" cy="1196975"/>
          </a:xfrm>
        </p:spPr>
        <p:txBody>
          <a:bodyPr/>
          <a:lstStyle/>
          <a:p>
            <a:r>
              <a:rPr lang="de-DE" dirty="0" smtClean="0"/>
              <a:t>CR-</a:t>
            </a:r>
            <a:r>
              <a:rPr lang="de-DE" dirty="0" err="1" smtClean="0"/>
              <a:t>Extraction</a:t>
            </a:r>
            <a:r>
              <a:rPr lang="de-DE" dirty="0" smtClean="0"/>
              <a:t> (GSI </a:t>
            </a:r>
            <a:r>
              <a:rPr lang="de-DE" dirty="0" err="1" smtClean="0"/>
              <a:t>pbar-optics</a:t>
            </a:r>
            <a:r>
              <a:rPr lang="de-DE" dirty="0" smtClean="0"/>
              <a:t>) 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4" y="1950014"/>
            <a:ext cx="8844898" cy="447980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936744" y="1200766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 extraction optics in the CR 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6256410" y="3018240"/>
            <a:ext cx="94769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95 mm</a:t>
            </a:r>
          </a:p>
          <a:p>
            <a:r>
              <a:rPr lang="de-DE" dirty="0" smtClean="0"/>
              <a:t>13 </a:t>
            </a:r>
            <a:r>
              <a:rPr lang="de-DE" dirty="0" err="1" smtClean="0"/>
              <a:t>mrad</a:t>
            </a:r>
            <a:endParaRPr lang="en-US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7204105" y="3341406"/>
            <a:ext cx="1307506" cy="2820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067022" y="119843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max</a:t>
            </a:r>
            <a:r>
              <a:rPr lang="de-DE" dirty="0" smtClean="0"/>
              <a:t> total kick angle:  14 </a:t>
            </a:r>
            <a:r>
              <a:rPr lang="de-DE" dirty="0" err="1" smtClean="0"/>
              <a:t>mrad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298" y="9110"/>
            <a:ext cx="7019925" cy="1196975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CR (BINP </a:t>
            </a:r>
            <a:r>
              <a:rPr lang="de-DE" dirty="0" err="1" smtClean="0"/>
              <a:t>proposal</a:t>
            </a:r>
            <a:r>
              <a:rPr lang="de-DE" dirty="0" smtClean="0"/>
              <a:t>)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495722"/>
            <a:ext cx="8785225" cy="4515844"/>
          </a:xfrm>
        </p:spPr>
      </p:pic>
    </p:spTree>
    <p:extLst>
      <p:ext uri="{BB962C8B-B14F-4D97-AF65-F5344CB8AC3E}">
        <p14:creationId xmlns:p14="http://schemas.microsoft.com/office/powerpoint/2010/main" val="14434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619" y="260649"/>
            <a:ext cx="7176741" cy="792088"/>
          </a:xfrm>
        </p:spPr>
        <p:txBody>
          <a:bodyPr>
            <a:normAutofit/>
          </a:bodyPr>
          <a:lstStyle/>
          <a:p>
            <a:r>
              <a:rPr lang="de-DE" dirty="0" smtClean="0"/>
              <a:t>BINP </a:t>
            </a:r>
            <a:r>
              <a:rPr lang="de-DE" dirty="0" err="1" smtClean="0"/>
              <a:t>pbar</a:t>
            </a:r>
            <a:r>
              <a:rPr lang="de-DE" dirty="0" smtClean="0"/>
              <a:t> </a:t>
            </a:r>
            <a:r>
              <a:rPr lang="de-DE" dirty="0" err="1" smtClean="0"/>
              <a:t>extraction</a:t>
            </a:r>
            <a:r>
              <a:rPr lang="de-DE" dirty="0" smtClean="0"/>
              <a:t>: Option 1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1" y="1496495"/>
            <a:ext cx="8685790" cy="520179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19848" y="1327874"/>
            <a:ext cx="335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Option 1:     2 </a:t>
            </a:r>
            <a:r>
              <a:rPr lang="de-DE" dirty="0" err="1" smtClean="0"/>
              <a:t>kickers</a:t>
            </a:r>
            <a:r>
              <a:rPr lang="de-DE" dirty="0" smtClean="0"/>
              <a:t> (6 </a:t>
            </a:r>
            <a:r>
              <a:rPr lang="de-DE" dirty="0" err="1" smtClean="0"/>
              <a:t>modules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Total kick=5.8 </a:t>
            </a:r>
            <a:r>
              <a:rPr lang="de-DE" dirty="0" err="1" smtClean="0"/>
              <a:t>mrad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8098624" y="1839045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89 mm</a:t>
            </a:r>
          </a:p>
          <a:p>
            <a:r>
              <a:rPr lang="de-DE" dirty="0" smtClean="0"/>
              <a:t>-0.2 </a:t>
            </a:r>
            <a:r>
              <a:rPr lang="de-DE" dirty="0" err="1" smtClean="0"/>
              <a:t>mrad</a:t>
            </a:r>
            <a:endParaRPr lang="en-US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8316513" y="2531544"/>
            <a:ext cx="323285" cy="767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8196871" y="1233538"/>
            <a:ext cx="94769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95 mm</a:t>
            </a:r>
          </a:p>
          <a:p>
            <a:r>
              <a:rPr lang="de-DE" dirty="0" smtClean="0"/>
              <a:t>13 </a:t>
            </a:r>
            <a:r>
              <a:rPr lang="de-DE" dirty="0" err="1" smtClean="0"/>
              <a:t>mrad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4430374" y="1327874"/>
            <a:ext cx="302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Extraction</a:t>
            </a:r>
            <a:r>
              <a:rPr lang="de-DE" dirty="0" smtClean="0"/>
              <a:t> (BINP </a:t>
            </a:r>
            <a:r>
              <a:rPr lang="de-DE" dirty="0" err="1" smtClean="0"/>
              <a:t>pbar-optics</a:t>
            </a:r>
            <a:r>
              <a:rPr lang="de-DE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619" y="260649"/>
            <a:ext cx="7019925" cy="72008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BINP RIBs </a:t>
            </a:r>
            <a:r>
              <a:rPr lang="de-DE" dirty="0" err="1" smtClean="0"/>
              <a:t>extraction</a:t>
            </a:r>
            <a:r>
              <a:rPr lang="de-DE" dirty="0" smtClean="0"/>
              <a:t>: Option 1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" y="1651039"/>
            <a:ext cx="8639798" cy="492420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35619" y="1251751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Option 1:  2 </a:t>
            </a:r>
            <a:r>
              <a:rPr lang="de-DE" dirty="0" err="1" smtClean="0"/>
              <a:t>kickers</a:t>
            </a:r>
            <a:r>
              <a:rPr lang="de-DE" dirty="0" smtClean="0"/>
              <a:t> (6 </a:t>
            </a:r>
            <a:r>
              <a:rPr lang="de-DE" dirty="0" err="1" smtClean="0"/>
              <a:t>modules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Total kick=6.8 </a:t>
            </a:r>
            <a:r>
              <a:rPr lang="de-DE" dirty="0" err="1" smtClean="0"/>
              <a:t>mrad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8152688" y="1251751"/>
            <a:ext cx="94769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95 mm</a:t>
            </a:r>
          </a:p>
          <a:p>
            <a:r>
              <a:rPr lang="de-DE" dirty="0" smtClean="0"/>
              <a:t>13 </a:t>
            </a:r>
            <a:r>
              <a:rPr lang="de-DE" dirty="0" err="1" smtClean="0"/>
              <a:t>mrad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8223658" y="1989846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96 mm</a:t>
            </a:r>
          </a:p>
          <a:p>
            <a:r>
              <a:rPr lang="de-DE" dirty="0" smtClean="0"/>
              <a:t>6 </a:t>
            </a:r>
            <a:r>
              <a:rPr lang="de-DE" dirty="0" err="1" smtClean="0"/>
              <a:t>mrad</a:t>
            </a:r>
            <a:endParaRPr lang="en-US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8152688" y="2531544"/>
            <a:ext cx="487111" cy="767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4486542" y="1369784"/>
            <a:ext cx="2926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Extraction</a:t>
            </a:r>
            <a:r>
              <a:rPr lang="de-DE" dirty="0" smtClean="0"/>
              <a:t> (BINP RIB </a:t>
            </a:r>
            <a:r>
              <a:rPr lang="de-DE" dirty="0" err="1" smtClean="0"/>
              <a:t>optics</a:t>
            </a:r>
            <a:r>
              <a:rPr lang="de-DE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346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Injection septum </a:t>
            </a:r>
            <a:r>
              <a:rPr lang="en-US" dirty="0" smtClean="0"/>
              <a:t>design1, </a:t>
            </a:r>
            <a:r>
              <a:rPr lang="en-US" dirty="0" smtClean="0"/>
              <a:t>preliminary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040"/>
            <a:ext cx="9144000" cy="55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346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Injection septum </a:t>
            </a:r>
            <a:r>
              <a:rPr lang="en-US" dirty="0" smtClean="0"/>
              <a:t>design2, </a:t>
            </a:r>
            <a:r>
              <a:rPr lang="en-US" dirty="0" smtClean="0"/>
              <a:t>preliminary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" y="762333"/>
            <a:ext cx="7555556" cy="53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Блок-схема: процесс 58"/>
          <p:cNvSpPr/>
          <p:nvPr/>
        </p:nvSpPr>
        <p:spPr>
          <a:xfrm>
            <a:off x="119966" y="928538"/>
            <a:ext cx="8863241" cy="1888055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процесс 57"/>
          <p:cNvSpPr/>
          <p:nvPr/>
        </p:nvSpPr>
        <p:spPr>
          <a:xfrm>
            <a:off x="121328" y="4738504"/>
            <a:ext cx="8863241" cy="165517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19968" y="2845068"/>
            <a:ext cx="8863241" cy="191526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7058" name="Rectangle 2"/>
          <p:cNvSpPr>
            <a:spLocks noChangeArrowheads="1"/>
          </p:cNvSpPr>
          <p:nvPr/>
        </p:nvSpPr>
        <p:spPr bwMode="auto">
          <a:xfrm>
            <a:off x="2362199" y="240506"/>
            <a:ext cx="4381501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kton Pro"/>
              </a:rPr>
              <a:t>Tasks of the CR</a:t>
            </a:r>
            <a:endParaRPr lang="en-GB" sz="4400" dirty="0">
              <a:solidFill>
                <a:schemeClr val="tx2"/>
              </a:solidFill>
              <a:latin typeface="Tekton Pro"/>
            </a:endParaRPr>
          </a:p>
        </p:txBody>
      </p:sp>
      <p:sp>
        <p:nvSpPr>
          <p:cNvPr id="557124" name="Text Box 6"/>
          <p:cNvSpPr txBox="1">
            <a:spLocks noChangeArrowheads="1"/>
          </p:cNvSpPr>
          <p:nvPr/>
        </p:nvSpPr>
        <p:spPr bwMode="auto">
          <a:xfrm>
            <a:off x="5000512" y="3724581"/>
            <a:ext cx="1972469" cy="78483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>
                <a:latin typeface="Symbol" pitchFamily="18" charset="2"/>
              </a:rPr>
              <a:t>e </a:t>
            </a:r>
            <a:r>
              <a:rPr lang="en-GB" baseline="-25000" dirty="0">
                <a:latin typeface="Symbol" pitchFamily="18" charset="2"/>
                <a:sym typeface="Symbol" pitchFamily="18" charset="2"/>
              </a:rPr>
              <a:t></a:t>
            </a:r>
            <a:r>
              <a:rPr lang="en-GB" dirty="0">
                <a:latin typeface="Symbol" pitchFamily="18" charset="2"/>
              </a:rPr>
              <a:t> </a:t>
            </a:r>
            <a:r>
              <a:rPr lang="en-GB" dirty="0">
                <a:latin typeface="Symbol" pitchFamily="18" charset="2"/>
                <a:sym typeface="Symbol" pitchFamily="18" charset="2"/>
              </a:rPr>
              <a:t></a:t>
            </a:r>
            <a:r>
              <a:rPr lang="en-GB" dirty="0">
                <a:latin typeface="Times New Roman" pitchFamily="18" charset="0"/>
              </a:rPr>
              <a:t> 0.5 mm </a:t>
            </a:r>
            <a:r>
              <a:rPr lang="en-GB" dirty="0" err="1">
                <a:latin typeface="Times New Roman" pitchFamily="18" charset="0"/>
              </a:rPr>
              <a:t>mrad</a:t>
            </a:r>
            <a:endParaRPr lang="en-GB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dirty="0" err="1">
                <a:latin typeface="Symbol" pitchFamily="18" charset="2"/>
              </a:rPr>
              <a:t>D</a:t>
            </a:r>
            <a:r>
              <a:rPr lang="en-GB" dirty="0" err="1">
                <a:latin typeface="Times New Roman" pitchFamily="18" charset="0"/>
              </a:rPr>
              <a:t>p</a:t>
            </a:r>
            <a:r>
              <a:rPr lang="en-GB" dirty="0">
                <a:latin typeface="Times New Roman" pitchFamily="18" charset="0"/>
              </a:rPr>
              <a:t>/p </a:t>
            </a:r>
            <a:r>
              <a:rPr lang="en-GB" dirty="0">
                <a:latin typeface="Symbol" pitchFamily="18" charset="2"/>
                <a:sym typeface="Symbol" pitchFamily="18" charset="2"/>
              </a:rPr>
              <a:t></a:t>
            </a:r>
            <a:r>
              <a:rPr lang="en-GB" dirty="0">
                <a:latin typeface="Times New Roman" pitchFamily="18" charset="0"/>
              </a:rPr>
              <a:t> 0.05 %</a:t>
            </a:r>
          </a:p>
        </p:txBody>
      </p:sp>
      <p:sp>
        <p:nvSpPr>
          <p:cNvPr id="557125" name="Line 7"/>
          <p:cNvSpPr>
            <a:spLocks noChangeShapeType="1"/>
          </p:cNvSpPr>
          <p:nvPr/>
        </p:nvSpPr>
        <p:spPr bwMode="auto">
          <a:xfrm>
            <a:off x="2365127" y="4145684"/>
            <a:ext cx="712065" cy="1508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7126" name="Line 8"/>
          <p:cNvSpPr>
            <a:spLocks noChangeShapeType="1"/>
          </p:cNvSpPr>
          <p:nvPr/>
        </p:nvSpPr>
        <p:spPr bwMode="auto">
          <a:xfrm>
            <a:off x="7057571" y="4153225"/>
            <a:ext cx="59213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7127" name="Text Box 9"/>
          <p:cNvSpPr txBox="1">
            <a:spLocks noChangeArrowheads="1"/>
          </p:cNvSpPr>
          <p:nvPr/>
        </p:nvSpPr>
        <p:spPr bwMode="auto">
          <a:xfrm>
            <a:off x="2416359" y="3618898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</a:rPr>
              <a:t>CR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7129" name="Text Box 11"/>
          <p:cNvSpPr txBox="1">
            <a:spLocks noChangeArrowheads="1"/>
          </p:cNvSpPr>
          <p:nvPr/>
        </p:nvSpPr>
        <p:spPr bwMode="auto">
          <a:xfrm>
            <a:off x="4865460" y="1693676"/>
            <a:ext cx="1763940" cy="78483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>
                <a:latin typeface="Symbol" pitchFamily="18" charset="2"/>
              </a:rPr>
              <a:t>e </a:t>
            </a:r>
            <a:r>
              <a:rPr lang="en-GB" baseline="-25000" dirty="0">
                <a:latin typeface="Symbol" pitchFamily="18" charset="2"/>
                <a:sym typeface="Symbol" pitchFamily="18" charset="2"/>
              </a:rPr>
              <a:t></a:t>
            </a:r>
            <a:r>
              <a:rPr lang="en-GB" dirty="0">
                <a:latin typeface="Symbol" pitchFamily="18" charset="2"/>
              </a:rPr>
              <a:t> </a:t>
            </a:r>
            <a:r>
              <a:rPr lang="en-GB" dirty="0">
                <a:latin typeface="Symbol" pitchFamily="18" charset="2"/>
                <a:sym typeface="Symbol" pitchFamily="18" charset="2"/>
              </a:rPr>
              <a:t></a:t>
            </a:r>
            <a:r>
              <a:rPr lang="en-GB" dirty="0">
                <a:latin typeface="Times New Roman" pitchFamily="18" charset="0"/>
              </a:rPr>
              <a:t> 5 mm </a:t>
            </a:r>
            <a:r>
              <a:rPr lang="en-GB" dirty="0" err="1">
                <a:latin typeface="Times New Roman" pitchFamily="18" charset="0"/>
              </a:rPr>
              <a:t>mrad</a:t>
            </a:r>
            <a:endParaRPr lang="en-GB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dirty="0" err="1">
                <a:latin typeface="Symbol" pitchFamily="18" charset="2"/>
              </a:rPr>
              <a:t>D</a:t>
            </a:r>
            <a:r>
              <a:rPr lang="en-GB" dirty="0" err="1">
                <a:latin typeface="Times New Roman" pitchFamily="18" charset="0"/>
              </a:rPr>
              <a:t>p</a:t>
            </a:r>
            <a:r>
              <a:rPr lang="en-GB" dirty="0">
                <a:latin typeface="Times New Roman" pitchFamily="18" charset="0"/>
              </a:rPr>
              <a:t>/p </a:t>
            </a:r>
            <a:r>
              <a:rPr lang="en-GB" dirty="0">
                <a:latin typeface="Symbol" pitchFamily="18" charset="2"/>
                <a:sym typeface="Symbol" pitchFamily="18" charset="2"/>
              </a:rPr>
              <a:t></a:t>
            </a:r>
            <a:r>
              <a:rPr lang="en-GB" dirty="0">
                <a:latin typeface="Times New Roman" pitchFamily="18" charset="0"/>
              </a:rPr>
              <a:t> 0.1 %</a:t>
            </a:r>
          </a:p>
        </p:txBody>
      </p:sp>
      <p:pic>
        <p:nvPicPr>
          <p:cNvPr id="55713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9573" y="1908969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7132" name="Text Box 14"/>
          <p:cNvSpPr txBox="1">
            <a:spLocks noChangeArrowheads="1"/>
          </p:cNvSpPr>
          <p:nvPr/>
        </p:nvSpPr>
        <p:spPr bwMode="auto">
          <a:xfrm>
            <a:off x="2144854" y="1521495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</a:rPr>
              <a:t>CR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7071" name="Line 15"/>
          <p:cNvSpPr>
            <a:spLocks noChangeShapeType="1"/>
          </p:cNvSpPr>
          <p:nvPr/>
        </p:nvSpPr>
        <p:spPr bwMode="auto">
          <a:xfrm>
            <a:off x="2010760" y="2076053"/>
            <a:ext cx="920750" cy="0"/>
          </a:xfrm>
          <a:prstGeom prst="line">
            <a:avLst/>
          </a:prstGeom>
          <a:ln w="38100">
            <a:solidFill>
              <a:schemeClr val="bg1"/>
            </a:solidFill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57134" name="Line 16"/>
          <p:cNvSpPr>
            <a:spLocks noChangeShapeType="1"/>
          </p:cNvSpPr>
          <p:nvPr/>
        </p:nvSpPr>
        <p:spPr bwMode="auto">
          <a:xfrm flipV="1">
            <a:off x="6739163" y="2099697"/>
            <a:ext cx="7239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713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0916" y="5663500"/>
            <a:ext cx="1701325" cy="9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7139" name="Text Box 21"/>
          <p:cNvSpPr txBox="1">
            <a:spLocks noChangeArrowheads="1"/>
          </p:cNvSpPr>
          <p:nvPr/>
        </p:nvSpPr>
        <p:spPr bwMode="auto">
          <a:xfrm>
            <a:off x="2942431" y="5389637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/>
              <a:t>CR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557141" name="Rectangle 23"/>
          <p:cNvSpPr>
            <a:spLocks noChangeArrowheads="1"/>
          </p:cNvSpPr>
          <p:nvPr/>
        </p:nvSpPr>
        <p:spPr bwMode="auto">
          <a:xfrm>
            <a:off x="5583237" y="5422362"/>
            <a:ext cx="1447800" cy="762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557142" name="Line 24"/>
          <p:cNvSpPr>
            <a:spLocks noChangeShapeType="1"/>
          </p:cNvSpPr>
          <p:nvPr/>
        </p:nvSpPr>
        <p:spPr bwMode="auto">
          <a:xfrm>
            <a:off x="5682342" y="6100027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7143" name="Line 25"/>
          <p:cNvSpPr>
            <a:spLocks noChangeShapeType="1"/>
          </p:cNvSpPr>
          <p:nvPr/>
        </p:nvSpPr>
        <p:spPr bwMode="auto">
          <a:xfrm flipV="1">
            <a:off x="6057900" y="5740799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7144" name="Line 26"/>
          <p:cNvSpPr>
            <a:spLocks noChangeShapeType="1"/>
          </p:cNvSpPr>
          <p:nvPr/>
        </p:nvSpPr>
        <p:spPr bwMode="auto">
          <a:xfrm>
            <a:off x="6134100" y="5740799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7145" name="Line 27"/>
          <p:cNvSpPr>
            <a:spLocks noChangeShapeType="1"/>
          </p:cNvSpPr>
          <p:nvPr/>
        </p:nvSpPr>
        <p:spPr bwMode="auto">
          <a:xfrm>
            <a:off x="6210300" y="612179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7146" name="Line 28"/>
          <p:cNvSpPr>
            <a:spLocks noChangeShapeType="1"/>
          </p:cNvSpPr>
          <p:nvPr/>
        </p:nvSpPr>
        <p:spPr bwMode="auto">
          <a:xfrm flipV="1">
            <a:off x="6515100" y="5816999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7147" name="Line 29"/>
          <p:cNvSpPr>
            <a:spLocks noChangeShapeType="1"/>
          </p:cNvSpPr>
          <p:nvPr/>
        </p:nvSpPr>
        <p:spPr bwMode="auto">
          <a:xfrm>
            <a:off x="6591300" y="5816999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7148" name="Line 30"/>
          <p:cNvSpPr>
            <a:spLocks noChangeShapeType="1"/>
          </p:cNvSpPr>
          <p:nvPr/>
        </p:nvSpPr>
        <p:spPr bwMode="auto">
          <a:xfrm>
            <a:off x="6671128" y="6116491"/>
            <a:ext cx="386443" cy="53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7149" name="Line 31"/>
          <p:cNvSpPr>
            <a:spLocks noChangeShapeType="1"/>
          </p:cNvSpPr>
          <p:nvPr/>
        </p:nvSpPr>
        <p:spPr bwMode="auto">
          <a:xfrm>
            <a:off x="6134100" y="566459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7150" name="Line 32"/>
          <p:cNvSpPr>
            <a:spLocks noChangeShapeType="1"/>
          </p:cNvSpPr>
          <p:nvPr/>
        </p:nvSpPr>
        <p:spPr bwMode="auto">
          <a:xfrm flipV="1">
            <a:off x="6137729" y="5588399"/>
            <a:ext cx="0" cy="53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7151" name="Line 33"/>
          <p:cNvSpPr>
            <a:spLocks noChangeShapeType="1"/>
          </p:cNvSpPr>
          <p:nvPr/>
        </p:nvSpPr>
        <p:spPr bwMode="auto">
          <a:xfrm flipV="1">
            <a:off x="6591300" y="5588399"/>
            <a:ext cx="0" cy="53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5711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722403"/>
              </p:ext>
            </p:extLst>
          </p:nvPr>
        </p:nvGraphicFramePr>
        <p:xfrm>
          <a:off x="7175954" y="5393180"/>
          <a:ext cx="1670730" cy="70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Formel" r:id="rId4" imgW="800100" imgH="419100" progId="Equation.3">
                  <p:embed/>
                </p:oleObj>
              </mc:Choice>
              <mc:Fallback>
                <p:oleObj name="Formel" r:id="rId4" imgW="800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954" y="5393180"/>
                        <a:ext cx="1670730" cy="706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152" name="Text Box 35"/>
          <p:cNvSpPr txBox="1">
            <a:spLocks noChangeArrowheads="1"/>
          </p:cNvSpPr>
          <p:nvPr/>
        </p:nvSpPr>
        <p:spPr bwMode="auto">
          <a:xfrm>
            <a:off x="291689" y="3370822"/>
            <a:ext cx="1929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Times New Roman" pitchFamily="18" charset="0"/>
              </a:rPr>
              <a:t>From Super-FRS </a:t>
            </a:r>
          </a:p>
        </p:txBody>
      </p:sp>
      <p:sp>
        <p:nvSpPr>
          <p:cNvPr id="557153" name="Text Box 36"/>
          <p:cNvSpPr txBox="1">
            <a:spLocks noChangeArrowheads="1"/>
          </p:cNvSpPr>
          <p:nvPr/>
        </p:nvSpPr>
        <p:spPr bwMode="auto">
          <a:xfrm>
            <a:off x="7512844" y="3954408"/>
            <a:ext cx="1470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</a:rPr>
              <a:t> to the RESR</a:t>
            </a:r>
          </a:p>
        </p:txBody>
      </p:sp>
      <p:sp>
        <p:nvSpPr>
          <p:cNvPr id="557154" name="Text Box 37"/>
          <p:cNvSpPr txBox="1">
            <a:spLocks noChangeArrowheads="1"/>
          </p:cNvSpPr>
          <p:nvPr/>
        </p:nvSpPr>
        <p:spPr bwMode="auto">
          <a:xfrm>
            <a:off x="148361" y="990945"/>
            <a:ext cx="2008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Times New Roman" pitchFamily="18" charset="0"/>
              </a:rPr>
              <a:t>From antiproton separator</a:t>
            </a:r>
          </a:p>
        </p:txBody>
      </p:sp>
      <p:sp>
        <p:nvSpPr>
          <p:cNvPr id="557155" name="Text Box 38"/>
          <p:cNvSpPr txBox="1">
            <a:spLocks noChangeArrowheads="1"/>
          </p:cNvSpPr>
          <p:nvPr/>
        </p:nvSpPr>
        <p:spPr bwMode="auto">
          <a:xfrm>
            <a:off x="7452631" y="1894785"/>
            <a:ext cx="1497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Times New Roman" pitchFamily="18" charset="0"/>
              </a:rPr>
              <a:t>to the HESR</a:t>
            </a:r>
          </a:p>
        </p:txBody>
      </p:sp>
      <p:sp>
        <p:nvSpPr>
          <p:cNvPr id="557156" name="Text Box 39"/>
          <p:cNvSpPr txBox="1">
            <a:spLocks noChangeArrowheads="1"/>
          </p:cNvSpPr>
          <p:nvPr/>
        </p:nvSpPr>
        <p:spPr bwMode="auto">
          <a:xfrm>
            <a:off x="604725" y="5086847"/>
            <a:ext cx="2048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 dirty="0">
                <a:latin typeface="Times New Roman" pitchFamily="18" charset="0"/>
              </a:rPr>
              <a:t> From Super-FRS</a:t>
            </a:r>
          </a:p>
        </p:txBody>
      </p:sp>
      <p:sp>
        <p:nvSpPr>
          <p:cNvPr id="557157" name="Rectangle 40"/>
          <p:cNvSpPr>
            <a:spLocks noChangeArrowheads="1"/>
          </p:cNvSpPr>
          <p:nvPr/>
        </p:nvSpPr>
        <p:spPr bwMode="auto">
          <a:xfrm>
            <a:off x="2404927" y="933111"/>
            <a:ext cx="502629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Cooling of antiproton beams </a:t>
            </a:r>
          </a:p>
        </p:txBody>
      </p:sp>
      <p:sp>
        <p:nvSpPr>
          <p:cNvPr id="557159" name="Rectangle 42"/>
          <p:cNvSpPr>
            <a:spLocks noChangeArrowheads="1"/>
          </p:cNvSpPr>
          <p:nvPr/>
        </p:nvSpPr>
        <p:spPr bwMode="auto">
          <a:xfrm>
            <a:off x="477838" y="1458913"/>
            <a:ext cx="5032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57160" name="Rectangle 43"/>
          <p:cNvSpPr>
            <a:spLocks noChangeArrowheads="1"/>
          </p:cNvSpPr>
          <p:nvPr/>
        </p:nvSpPr>
        <p:spPr bwMode="auto">
          <a:xfrm>
            <a:off x="2362200" y="188913"/>
            <a:ext cx="206057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57162" name="Text Box 45"/>
          <p:cNvSpPr txBox="1">
            <a:spLocks noChangeArrowheads="1"/>
          </p:cNvSpPr>
          <p:nvPr/>
        </p:nvSpPr>
        <p:spPr bwMode="auto">
          <a:xfrm>
            <a:off x="258423" y="1568782"/>
            <a:ext cx="1600200" cy="1061829"/>
          </a:xfrm>
          <a:prstGeom prst="rect">
            <a:avLst/>
          </a:prstGeom>
          <a:solidFill>
            <a:srgbClr val="66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>
                <a:latin typeface="Symbol" pitchFamily="18" charset="2"/>
              </a:rPr>
              <a:t>e </a:t>
            </a:r>
            <a:r>
              <a:rPr lang="en-GB" baseline="-25000" dirty="0">
                <a:latin typeface="Symbol" pitchFamily="18" charset="2"/>
                <a:sym typeface="Symbol" pitchFamily="18" charset="2"/>
              </a:rPr>
              <a:t></a:t>
            </a:r>
            <a:r>
              <a:rPr lang="en-GB" dirty="0">
                <a:latin typeface="Symbol" pitchFamily="18" charset="2"/>
              </a:rPr>
              <a:t> =</a:t>
            </a:r>
            <a:r>
              <a:rPr lang="en-GB" dirty="0">
                <a:latin typeface="Times New Roman" pitchFamily="18" charset="0"/>
              </a:rPr>
              <a:t> 240 mm </a:t>
            </a:r>
            <a:r>
              <a:rPr lang="en-GB" dirty="0" err="1">
                <a:latin typeface="Times New Roman" pitchFamily="18" charset="0"/>
              </a:rPr>
              <a:t>mrad</a:t>
            </a:r>
            <a:endParaRPr lang="en-GB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dirty="0" err="1">
                <a:latin typeface="Symbol" pitchFamily="18" charset="2"/>
              </a:rPr>
              <a:t>D</a:t>
            </a:r>
            <a:r>
              <a:rPr lang="en-GB" dirty="0" err="1">
                <a:latin typeface="Times New Roman" pitchFamily="18" charset="0"/>
              </a:rPr>
              <a:t>p</a:t>
            </a:r>
            <a:r>
              <a:rPr lang="en-GB" dirty="0">
                <a:latin typeface="Times New Roman" pitchFamily="18" charset="0"/>
              </a:rPr>
              <a:t>/p = </a:t>
            </a:r>
            <a:r>
              <a:rPr lang="en-GB" dirty="0" smtClean="0">
                <a:latin typeface="Times New Roman" pitchFamily="18" charset="0"/>
              </a:rPr>
              <a:t>+-3 %</a:t>
            </a:r>
            <a:endParaRPr lang="en-GB" dirty="0">
              <a:latin typeface="Times New Roman" pitchFamily="18" charset="0"/>
            </a:endParaRPr>
          </a:p>
        </p:txBody>
      </p:sp>
      <p:sp>
        <p:nvSpPr>
          <p:cNvPr id="557163" name="Rectangle 46"/>
          <p:cNvSpPr>
            <a:spLocks noChangeArrowheads="1"/>
          </p:cNvSpPr>
          <p:nvPr/>
        </p:nvSpPr>
        <p:spPr bwMode="auto">
          <a:xfrm>
            <a:off x="1038228" y="2845068"/>
            <a:ext cx="742314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Cooling of secondary beams of radioactive ions </a:t>
            </a:r>
          </a:p>
        </p:txBody>
      </p:sp>
      <p:sp>
        <p:nvSpPr>
          <p:cNvPr id="557164" name="Text Box 47"/>
          <p:cNvSpPr txBox="1">
            <a:spLocks noChangeArrowheads="1"/>
          </p:cNvSpPr>
          <p:nvPr/>
        </p:nvSpPr>
        <p:spPr bwMode="auto">
          <a:xfrm>
            <a:off x="215532" y="3753269"/>
            <a:ext cx="2081809" cy="78483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>
                <a:latin typeface="Symbol" pitchFamily="18" charset="2"/>
              </a:rPr>
              <a:t>e </a:t>
            </a:r>
            <a:r>
              <a:rPr lang="en-GB" baseline="-25000" dirty="0">
                <a:latin typeface="Symbol" pitchFamily="18" charset="2"/>
                <a:sym typeface="Symbol" pitchFamily="18" charset="2"/>
              </a:rPr>
              <a:t></a:t>
            </a:r>
            <a:r>
              <a:rPr lang="en-GB" dirty="0">
                <a:latin typeface="Symbol" pitchFamily="18" charset="2"/>
              </a:rPr>
              <a:t> =</a:t>
            </a:r>
            <a:r>
              <a:rPr lang="en-GB" dirty="0">
                <a:latin typeface="Times New Roman" pitchFamily="18" charset="0"/>
              </a:rPr>
              <a:t> 200 mm </a:t>
            </a:r>
            <a:r>
              <a:rPr lang="en-GB" dirty="0" err="1">
                <a:latin typeface="Times New Roman" pitchFamily="18" charset="0"/>
              </a:rPr>
              <a:t>mrad</a:t>
            </a:r>
            <a:endParaRPr lang="en-GB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dirty="0" err="1">
                <a:latin typeface="Symbol" pitchFamily="18" charset="2"/>
              </a:rPr>
              <a:t>D</a:t>
            </a:r>
            <a:r>
              <a:rPr lang="en-GB" dirty="0" err="1">
                <a:latin typeface="Times New Roman" pitchFamily="18" charset="0"/>
              </a:rPr>
              <a:t>p</a:t>
            </a:r>
            <a:r>
              <a:rPr lang="en-GB" dirty="0">
                <a:latin typeface="Times New Roman" pitchFamily="18" charset="0"/>
              </a:rPr>
              <a:t>/p = </a:t>
            </a:r>
            <a:r>
              <a:rPr lang="en-GB" dirty="0" smtClean="0">
                <a:latin typeface="Times New Roman" pitchFamily="18" charset="0"/>
              </a:rPr>
              <a:t>+-1.5 </a:t>
            </a:r>
            <a:r>
              <a:rPr lang="en-GB" dirty="0">
                <a:latin typeface="Times New Roman" pitchFamily="18" charset="0"/>
              </a:rPr>
              <a:t>%</a:t>
            </a:r>
          </a:p>
        </p:txBody>
      </p:sp>
      <p:sp>
        <p:nvSpPr>
          <p:cNvPr id="557165" name="Rectangle 48"/>
          <p:cNvSpPr>
            <a:spLocks noChangeArrowheads="1"/>
          </p:cNvSpPr>
          <p:nvPr/>
        </p:nvSpPr>
        <p:spPr bwMode="auto">
          <a:xfrm>
            <a:off x="1038228" y="4734875"/>
            <a:ext cx="707499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>
                <a:latin typeface="Comic Sans MS" pitchFamily="66" charset="0"/>
              </a:rPr>
              <a:t> </a:t>
            </a:r>
            <a:r>
              <a:rPr lang="en-GB" sz="2400" b="1" dirty="0">
                <a:latin typeface="Comic Sans MS" pitchFamily="66" charset="0"/>
              </a:rPr>
              <a:t>Mass spectrometer of radioactive ions (TOF) </a:t>
            </a:r>
          </a:p>
        </p:txBody>
      </p:sp>
      <p:sp>
        <p:nvSpPr>
          <p:cNvPr id="557166" name="Text Box 49"/>
          <p:cNvSpPr txBox="1">
            <a:spLocks noChangeArrowheads="1"/>
          </p:cNvSpPr>
          <p:nvPr/>
        </p:nvSpPr>
        <p:spPr bwMode="auto">
          <a:xfrm>
            <a:off x="528413" y="5424584"/>
            <a:ext cx="2144711" cy="78483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>
                <a:latin typeface="Symbol" pitchFamily="18" charset="2"/>
              </a:rPr>
              <a:t>e </a:t>
            </a:r>
            <a:r>
              <a:rPr lang="en-GB" baseline="-25000" dirty="0">
                <a:latin typeface="Symbol" pitchFamily="18" charset="2"/>
                <a:sym typeface="Symbol" pitchFamily="18" charset="2"/>
              </a:rPr>
              <a:t></a:t>
            </a:r>
            <a:r>
              <a:rPr lang="en-GB" dirty="0">
                <a:latin typeface="Symbol" pitchFamily="18" charset="2"/>
              </a:rPr>
              <a:t> =</a:t>
            </a:r>
            <a:r>
              <a:rPr lang="en-GB" dirty="0">
                <a:latin typeface="Times New Roman" pitchFamily="18" charset="0"/>
              </a:rPr>
              <a:t> 100 mm </a:t>
            </a:r>
            <a:r>
              <a:rPr lang="en-GB" dirty="0" err="1">
                <a:latin typeface="Times New Roman" pitchFamily="18" charset="0"/>
              </a:rPr>
              <a:t>mrad</a:t>
            </a:r>
            <a:endParaRPr lang="en-GB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dirty="0" err="1">
                <a:latin typeface="Symbol" pitchFamily="18" charset="2"/>
              </a:rPr>
              <a:t>D</a:t>
            </a:r>
            <a:r>
              <a:rPr lang="en-GB" dirty="0" err="1">
                <a:latin typeface="Times New Roman" pitchFamily="18" charset="0"/>
              </a:rPr>
              <a:t>p</a:t>
            </a:r>
            <a:r>
              <a:rPr lang="en-GB" dirty="0">
                <a:latin typeface="Times New Roman" pitchFamily="18" charset="0"/>
              </a:rPr>
              <a:t>/p = </a:t>
            </a:r>
            <a:r>
              <a:rPr lang="en-GB" dirty="0" smtClean="0">
                <a:latin typeface="Times New Roman" pitchFamily="18" charset="0"/>
              </a:rPr>
              <a:t>+-0.5 </a:t>
            </a:r>
            <a:r>
              <a:rPr lang="en-GB" dirty="0">
                <a:latin typeface="Times New Roman" pitchFamily="18" charset="0"/>
              </a:rPr>
              <a:t>%</a:t>
            </a: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10262141" y="466873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/>
              <a:t>CR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>
            <a:off x="10079723" y="240506"/>
            <a:ext cx="6413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973" y="3555488"/>
            <a:ext cx="1774102" cy="110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Line 20"/>
          <p:cNvSpPr>
            <a:spLocks noChangeShapeType="1"/>
          </p:cNvSpPr>
          <p:nvPr/>
        </p:nvSpPr>
        <p:spPr bwMode="auto">
          <a:xfrm>
            <a:off x="2835275" y="5855099"/>
            <a:ext cx="6413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7123" name="Text Box 5"/>
          <p:cNvSpPr txBox="1">
            <a:spLocks noChangeArrowheads="1"/>
          </p:cNvSpPr>
          <p:nvPr/>
        </p:nvSpPr>
        <p:spPr bwMode="auto">
          <a:xfrm>
            <a:off x="3450793" y="3954408"/>
            <a:ext cx="1160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>
                <a:sym typeface="Math1"/>
              </a:rPr>
              <a:t></a:t>
            </a:r>
            <a:r>
              <a:rPr lang="en-GB" dirty="0"/>
              <a:t> 1.5 sec</a:t>
            </a:r>
          </a:p>
        </p:txBody>
      </p:sp>
      <p:pic>
        <p:nvPicPr>
          <p:cNvPr id="6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3781" y="5248804"/>
            <a:ext cx="1774102" cy="110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7140" name="Text Box 22"/>
          <p:cNvSpPr txBox="1">
            <a:spLocks noChangeArrowheads="1"/>
          </p:cNvSpPr>
          <p:nvPr/>
        </p:nvSpPr>
        <p:spPr bwMode="auto">
          <a:xfrm>
            <a:off x="3788598" y="5665104"/>
            <a:ext cx="14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dirty="0">
                <a:sym typeface="Math1"/>
              </a:rPr>
              <a:t></a:t>
            </a:r>
            <a:r>
              <a:rPr lang="en-GB" sz="1200" dirty="0"/>
              <a:t> </a:t>
            </a:r>
            <a:r>
              <a:rPr lang="en-GB" dirty="0"/>
              <a:t>few turns</a:t>
            </a:r>
          </a:p>
        </p:txBody>
      </p:sp>
      <p:pic>
        <p:nvPicPr>
          <p:cNvPr id="61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8028" y="1521495"/>
            <a:ext cx="1774102" cy="110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7131" name="Text Box 13"/>
          <p:cNvSpPr txBox="1">
            <a:spLocks noChangeArrowheads="1"/>
          </p:cNvSpPr>
          <p:nvPr/>
        </p:nvSpPr>
        <p:spPr bwMode="auto">
          <a:xfrm>
            <a:off x="3407001" y="1901593"/>
            <a:ext cx="1061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>
                <a:sym typeface="Math1"/>
              </a:rPr>
              <a:t></a:t>
            </a:r>
            <a:r>
              <a:rPr lang="en-GB" dirty="0"/>
              <a:t> 10 sec</a:t>
            </a:r>
          </a:p>
        </p:txBody>
      </p:sp>
    </p:spTree>
    <p:extLst>
      <p:ext uri="{BB962C8B-B14F-4D97-AF65-F5344CB8AC3E}">
        <p14:creationId xmlns:p14="http://schemas.microsoft.com/office/powerpoint/2010/main" val="19902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896544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Septum toy model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620688"/>
            <a:ext cx="7992888" cy="5994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2160" y="1772816"/>
            <a:ext cx="2340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Small stray field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utside the aperture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as demonstrated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65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rgbClr val="000000"/>
                </a:solidFill>
              </a:rPr>
              <a:t>Udo Blell - PBHV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F8F-AD8A-416A-838C-1F2E12CE244F}" type="slidenum">
              <a:rPr lang="de-DE" altLang="de-DE" smtClean="0">
                <a:solidFill>
                  <a:srgbClr val="000000"/>
                </a:solidFill>
              </a:rPr>
              <a:pPr/>
              <a:t>41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Text Box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887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4000" kern="0" dirty="0" err="1" smtClean="0">
                <a:solidFill>
                  <a:srgbClr val="000000"/>
                </a:solidFill>
              </a:rPr>
              <a:t>Injection</a:t>
            </a:r>
            <a:r>
              <a:rPr lang="de-DE" altLang="de-DE" sz="4000" kern="0" dirty="0" smtClean="0">
                <a:solidFill>
                  <a:srgbClr val="000000"/>
                </a:solidFill>
              </a:rPr>
              <a:t> / Extraction Kicker CR</a:t>
            </a:r>
            <a:endParaRPr lang="de-DE" altLang="de-DE" sz="4000" kern="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2"/>
          <a:stretch/>
        </p:blipFill>
        <p:spPr bwMode="auto">
          <a:xfrm>
            <a:off x="251518" y="1320832"/>
            <a:ext cx="4422082" cy="487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r="5697"/>
          <a:stretch/>
        </p:blipFill>
        <p:spPr bwMode="auto">
          <a:xfrm>
            <a:off x="4673600" y="2561719"/>
            <a:ext cx="4290888" cy="3243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48063" y="1332346"/>
            <a:ext cx="3284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U.Blell</a:t>
            </a:r>
            <a:r>
              <a:rPr lang="en-US" sz="2400" dirty="0" smtClean="0">
                <a:solidFill>
                  <a:schemeClr val="accent1"/>
                </a:solidFill>
              </a:rPr>
              <a:t> design looks OK!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2 tanks instead of 3 ?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3  Modules in each tank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BINP Future Plans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82809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Finalize the CR </a:t>
            </a:r>
            <a:r>
              <a:rPr lang="en-US" sz="2400" dirty="0" smtClean="0"/>
              <a:t>lattice study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Continue </a:t>
            </a:r>
            <a:r>
              <a:rPr lang="en-US" sz="2400" dirty="0" smtClean="0"/>
              <a:t>CR magnets design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Finalize </a:t>
            </a:r>
            <a:r>
              <a:rPr lang="en-US" sz="2400" dirty="0" smtClean="0"/>
              <a:t>the </a:t>
            </a:r>
            <a:r>
              <a:rPr lang="en-US" sz="2400" dirty="0" err="1" smtClean="0"/>
              <a:t>pbar</a:t>
            </a:r>
            <a:r>
              <a:rPr lang="en-US" sz="2400" dirty="0" smtClean="0"/>
              <a:t> transport </a:t>
            </a:r>
            <a:r>
              <a:rPr lang="en-US" sz="2400" dirty="0"/>
              <a:t>line geometry </a:t>
            </a:r>
            <a:r>
              <a:rPr lang="en-US" sz="2400" dirty="0" smtClean="0"/>
              <a:t>- its end part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Continue</a:t>
            </a:r>
            <a:r>
              <a:rPr lang="en-US" sz="2400" dirty="0" smtClean="0"/>
              <a:t> </a:t>
            </a:r>
            <a:r>
              <a:rPr lang="en-US" sz="2400" dirty="0" err="1" smtClean="0"/>
              <a:t>pbar</a:t>
            </a:r>
            <a:r>
              <a:rPr lang="en-US" sz="2400" dirty="0" smtClean="0"/>
              <a:t> </a:t>
            </a:r>
            <a:r>
              <a:rPr lang="en-US" sz="2400" dirty="0" smtClean="0"/>
              <a:t>transport line optics </a:t>
            </a:r>
            <a:r>
              <a:rPr lang="en-US" sz="2400" dirty="0" smtClean="0"/>
              <a:t>calculations – match to CR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Make preliminary design of the injection septum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Start design work on the extraction septum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Start design work </a:t>
            </a:r>
            <a:r>
              <a:rPr lang="en-US" sz="2400" dirty="0" smtClean="0"/>
              <a:t>of </a:t>
            </a:r>
            <a:r>
              <a:rPr lang="en-US" sz="2400" dirty="0" smtClean="0"/>
              <a:t>specific 1-st dipole in </a:t>
            </a:r>
            <a:r>
              <a:rPr lang="en-US" sz="2400" dirty="0" err="1" smtClean="0"/>
              <a:t>pbar</a:t>
            </a:r>
            <a:r>
              <a:rPr lang="en-US" sz="2400" dirty="0" smtClean="0"/>
              <a:t> </a:t>
            </a:r>
            <a:r>
              <a:rPr lang="en-US" sz="2400" dirty="0" smtClean="0"/>
              <a:t>TL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Activate design work of pickups and other diagnostic</a:t>
            </a:r>
            <a:endParaRPr lang="en-US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Prepare contract with FAIR on CR and related parts (TCR1)    technical </a:t>
            </a:r>
            <a:r>
              <a:rPr lang="en-US" sz="2400" dirty="0" smtClean="0"/>
              <a:t>coordination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Keep close contact with GSI team!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620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3813"/>
            <a:ext cx="7710488" cy="1196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smtClean="0">
                <a:latin typeface="Tekton Pro" pitchFamily="34" charset="0"/>
              </a:rPr>
              <a:t>First step of cooling-</a:t>
            </a:r>
            <a:br>
              <a:rPr lang="en-US" sz="4400" smtClean="0">
                <a:latin typeface="Tekton Pro" pitchFamily="34" charset="0"/>
              </a:rPr>
            </a:br>
            <a:r>
              <a:rPr lang="en-US" sz="4400" smtClean="0">
                <a:latin typeface="Tekton Pro" pitchFamily="34" charset="0"/>
              </a:rPr>
              <a:t>RF bunch rotation</a:t>
            </a:r>
            <a:endParaRPr lang="de-DE" sz="4400" smtClean="0">
              <a:solidFill>
                <a:schemeClr val="tx1"/>
              </a:solidFill>
              <a:latin typeface="Tekton Pro" pitchFamily="34" charset="0"/>
            </a:endParaRPr>
          </a:p>
        </p:txBody>
      </p:sp>
      <p:pic>
        <p:nvPicPr>
          <p:cNvPr id="575490" name="Picture 3" descr="r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28863"/>
            <a:ext cx="603726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1" name="Text Box 4"/>
          <p:cNvSpPr txBox="1">
            <a:spLocks noChangeArrowheads="1"/>
          </p:cNvSpPr>
          <p:nvPr/>
        </p:nvSpPr>
        <p:spPr bwMode="auto">
          <a:xfrm>
            <a:off x="179388" y="1220788"/>
            <a:ext cx="7896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Arial Unicode MS" pitchFamily="34" charset="-128"/>
              </a:rPr>
              <a:t>Using bunch rotation RF cavity the momentum spread is reduced by factor of 3 </a:t>
            </a:r>
          </a:p>
          <a:p>
            <a:r>
              <a:rPr lang="en-US" sz="1600" b="1">
                <a:latin typeface="Arial Unicode MS" pitchFamily="34" charset="-128"/>
              </a:rPr>
              <a:t>P-bars (from 6% to less than 2%) </a:t>
            </a:r>
          </a:p>
          <a:p>
            <a:r>
              <a:rPr lang="en-US" sz="1600" b="1">
                <a:latin typeface="Arial Unicode MS" pitchFamily="34" charset="-128"/>
              </a:rPr>
              <a:t>RIBs (from 3% to less then 1 %) </a:t>
            </a:r>
          </a:p>
          <a:p>
            <a:r>
              <a:rPr lang="en-US" sz="1600" b="1">
                <a:latin typeface="Arial Unicode MS" pitchFamily="34" charset="-128"/>
              </a:rPr>
              <a:t>Time of such cooling is about 3 ms</a:t>
            </a:r>
          </a:p>
        </p:txBody>
      </p:sp>
      <p:sp>
        <p:nvSpPr>
          <p:cNvPr id="575492" name="Text Box 5"/>
          <p:cNvSpPr txBox="1">
            <a:spLocks noChangeArrowheads="1"/>
          </p:cNvSpPr>
          <p:nvPr/>
        </p:nvSpPr>
        <p:spPr bwMode="auto">
          <a:xfrm rot="-5400000">
            <a:off x="908050" y="3284538"/>
            <a:ext cx="1057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sz="1400">
                <a:latin typeface="Times New Roman" pitchFamily="18" charset="0"/>
              </a:rPr>
              <a:t>p/p=6%</a:t>
            </a:r>
          </a:p>
        </p:txBody>
      </p:sp>
      <p:sp>
        <p:nvSpPr>
          <p:cNvPr id="575493" name="Text Box 6"/>
          <p:cNvSpPr txBox="1">
            <a:spLocks noChangeArrowheads="1"/>
          </p:cNvSpPr>
          <p:nvPr/>
        </p:nvSpPr>
        <p:spPr bwMode="auto">
          <a:xfrm rot="-5400000">
            <a:off x="5314950" y="3303588"/>
            <a:ext cx="76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sz="1200">
                <a:latin typeface="Times New Roman" pitchFamily="18" charset="0"/>
              </a:rPr>
              <a:t>p/p=2%</a:t>
            </a:r>
          </a:p>
        </p:txBody>
      </p:sp>
      <p:sp>
        <p:nvSpPr>
          <p:cNvPr id="575494" name="Line 7"/>
          <p:cNvSpPr>
            <a:spLocks noChangeShapeType="1"/>
          </p:cNvSpPr>
          <p:nvPr/>
        </p:nvSpPr>
        <p:spPr bwMode="auto">
          <a:xfrm flipV="1">
            <a:off x="4379913" y="3194050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495" name="Line 8"/>
          <p:cNvSpPr>
            <a:spLocks noChangeShapeType="1"/>
          </p:cNvSpPr>
          <p:nvPr/>
        </p:nvSpPr>
        <p:spPr bwMode="auto">
          <a:xfrm>
            <a:off x="4379913" y="3557588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496" name="Line 9"/>
          <p:cNvSpPr>
            <a:spLocks noChangeShapeType="1"/>
          </p:cNvSpPr>
          <p:nvPr/>
        </p:nvSpPr>
        <p:spPr bwMode="auto">
          <a:xfrm flipV="1">
            <a:off x="1589088" y="2751138"/>
            <a:ext cx="0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5497" name="Line 10"/>
          <p:cNvSpPr>
            <a:spLocks noChangeShapeType="1"/>
          </p:cNvSpPr>
          <p:nvPr/>
        </p:nvSpPr>
        <p:spPr bwMode="auto">
          <a:xfrm>
            <a:off x="1589088" y="2908300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69379" name="Group 35"/>
          <p:cNvGraphicFramePr>
            <a:graphicFrameLocks noGrp="1"/>
          </p:cNvGraphicFramePr>
          <p:nvPr>
            <p:ph idx="1"/>
          </p:nvPr>
        </p:nvGraphicFramePr>
        <p:xfrm>
          <a:off x="179388" y="4752975"/>
          <a:ext cx="4578350" cy="1430655"/>
        </p:xfrm>
        <a:graphic>
          <a:graphicData uri="http://schemas.openxmlformats.org/drawingml/2006/table">
            <a:tbl>
              <a:tblPr/>
              <a:tblGrid>
                <a:gridCol w="3663950"/>
                <a:gridCol w="91440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 voltage (5 cavities)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200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kV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Peak voltage per cavity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40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kV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Peak dissipation per valve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393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Peak dissipation per valve into ring cores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648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Peak power per valve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1040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75518" name="Picture 32" descr="rf_cr_ca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650" y="4438650"/>
            <a:ext cx="28257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5519" name="Picture 33" descr="RF_ca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1813" y="2112963"/>
            <a:ext cx="167481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8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9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smtClean="0">
                <a:latin typeface="Tekton Pro" pitchFamily="34" charset="0"/>
              </a:rPr>
              <a:t>Second step of cooling-</a:t>
            </a:r>
            <a:br>
              <a:rPr lang="en-US" sz="4400" smtClean="0">
                <a:latin typeface="Tekton Pro" pitchFamily="34" charset="0"/>
              </a:rPr>
            </a:br>
            <a:r>
              <a:rPr lang="en-US" sz="4400" smtClean="0">
                <a:latin typeface="Tekton Pro" pitchFamily="34" charset="0"/>
              </a:rPr>
              <a:t>Stochastic cooling  </a:t>
            </a:r>
          </a:p>
        </p:txBody>
      </p:sp>
      <p:graphicFrame>
        <p:nvGraphicFramePr>
          <p:cNvPr id="570391" name="Object 23"/>
          <p:cNvGraphicFramePr>
            <a:graphicFrameLocks noChangeAspect="1"/>
          </p:cNvGraphicFramePr>
          <p:nvPr/>
        </p:nvGraphicFramePr>
        <p:xfrm>
          <a:off x="1233488" y="2362200"/>
          <a:ext cx="2773362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3" imgW="5965512" imgH="3501713" progId="Word.Document.8">
                  <p:embed/>
                </p:oleObj>
              </mc:Choice>
              <mc:Fallback>
                <p:oleObj name="Document" r:id="rId3" imgW="5965512" imgH="35017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2362200"/>
                        <a:ext cx="2773362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393" name="Rectangle 4"/>
          <p:cNvSpPr>
            <a:spLocks noChangeArrowheads="1"/>
          </p:cNvSpPr>
          <p:nvPr/>
        </p:nvSpPr>
        <p:spPr bwMode="auto">
          <a:xfrm>
            <a:off x="993775" y="2262188"/>
            <a:ext cx="2862263" cy="17224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pic>
        <p:nvPicPr>
          <p:cNvPr id="570394" name="Picture 5" descr="psi_evoli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3088" y="1957388"/>
            <a:ext cx="3140075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0395" name="Text Box 6"/>
          <p:cNvSpPr txBox="1">
            <a:spLocks noChangeArrowheads="1"/>
          </p:cNvSpPr>
          <p:nvPr/>
        </p:nvSpPr>
        <p:spPr bwMode="auto">
          <a:xfrm>
            <a:off x="2946400" y="56578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2000">
              <a:latin typeface="Times New Roman" pitchFamily="18" charset="0"/>
            </a:endParaRPr>
          </a:p>
        </p:txBody>
      </p:sp>
      <p:sp>
        <p:nvSpPr>
          <p:cNvPr id="570396" name="Text Box 7"/>
          <p:cNvSpPr txBox="1">
            <a:spLocks noChangeArrowheads="1"/>
          </p:cNvSpPr>
          <p:nvPr/>
        </p:nvSpPr>
        <p:spPr bwMode="auto">
          <a:xfrm>
            <a:off x="901700" y="1255713"/>
            <a:ext cx="7399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After bunch rotation Stochastic cooling is applied to reduce </a:t>
            </a:r>
          </a:p>
          <a:p>
            <a:r>
              <a:rPr lang="en-US" sz="2000">
                <a:latin typeface="Comic Sans MS" pitchFamily="66" charset="0"/>
              </a:rPr>
              <a:t>both the beam emittance and momentum spread</a:t>
            </a:r>
          </a:p>
        </p:txBody>
      </p:sp>
      <p:sp>
        <p:nvSpPr>
          <p:cNvPr id="570397" name="Text Box 8"/>
          <p:cNvSpPr txBox="1">
            <a:spLocks noChangeArrowheads="1"/>
          </p:cNvSpPr>
          <p:nvPr/>
        </p:nvSpPr>
        <p:spPr bwMode="auto">
          <a:xfrm>
            <a:off x="728663" y="4156075"/>
            <a:ext cx="730726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latin typeface="Arial Unicode MS" pitchFamily="34" charset="-128"/>
              </a:rPr>
              <a:t>Pbar</a:t>
            </a:r>
            <a:r>
              <a:rPr lang="en-US" sz="1600" b="1" dirty="0">
                <a:latin typeface="Arial Unicode MS" pitchFamily="34" charset="-128"/>
              </a:rPr>
              <a:t> :  Momentum spread - from 2% to 0.1% </a:t>
            </a:r>
          </a:p>
          <a:p>
            <a:r>
              <a:rPr lang="en-US" sz="1600" b="1" dirty="0">
                <a:latin typeface="Arial Unicode MS" pitchFamily="34" charset="-128"/>
              </a:rPr>
              <a:t>            </a:t>
            </a:r>
            <a:r>
              <a:rPr lang="en-US" sz="1600" b="1" dirty="0" err="1">
                <a:latin typeface="Arial Unicode MS" pitchFamily="34" charset="-128"/>
              </a:rPr>
              <a:t>Emittance</a:t>
            </a:r>
            <a:r>
              <a:rPr lang="en-US" sz="1600" b="1" dirty="0">
                <a:latin typeface="Arial Unicode MS" pitchFamily="34" charset="-128"/>
              </a:rPr>
              <a:t> -  from 240 to 5 mm </a:t>
            </a:r>
            <a:r>
              <a:rPr lang="en-US" sz="1600" b="1" dirty="0" err="1">
                <a:latin typeface="Arial Unicode MS" pitchFamily="34" charset="-128"/>
              </a:rPr>
              <a:t>mrad</a:t>
            </a:r>
            <a:endParaRPr lang="en-US" sz="1600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          Cooling time - 10 seconds</a:t>
            </a:r>
          </a:p>
          <a:p>
            <a:endParaRPr lang="en-US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RIBs: </a:t>
            </a:r>
            <a:r>
              <a:rPr lang="en-US" sz="1600" b="1" dirty="0">
                <a:latin typeface="Arial Unicode MS" pitchFamily="34" charset="-128"/>
              </a:rPr>
              <a:t>RIB momentum spread from 1 % to 0.05 % </a:t>
            </a:r>
          </a:p>
          <a:p>
            <a:r>
              <a:rPr lang="en-US" sz="1600" b="1" dirty="0">
                <a:latin typeface="Arial Unicode MS" pitchFamily="34" charset="-128"/>
              </a:rPr>
              <a:t>           </a:t>
            </a:r>
            <a:r>
              <a:rPr lang="en-US" sz="1600" b="1" dirty="0" err="1">
                <a:latin typeface="Arial Unicode MS" pitchFamily="34" charset="-128"/>
              </a:rPr>
              <a:t>Emittance</a:t>
            </a:r>
            <a:r>
              <a:rPr lang="en-US" sz="1600" b="1" dirty="0">
                <a:latin typeface="Arial Unicode MS" pitchFamily="34" charset="-128"/>
              </a:rPr>
              <a:t> from 200 to 0.5 mm </a:t>
            </a:r>
            <a:r>
              <a:rPr lang="en-US" sz="1600" b="1" dirty="0" err="1">
                <a:latin typeface="Arial Unicode MS" pitchFamily="34" charset="-128"/>
              </a:rPr>
              <a:t>mrad</a:t>
            </a:r>
            <a:r>
              <a:rPr lang="en-US" sz="1600" b="1" dirty="0">
                <a:latin typeface="Arial Unicode MS" pitchFamily="34" charset="-128"/>
              </a:rPr>
              <a:t> </a:t>
            </a:r>
            <a:r>
              <a:rPr lang="en-US" b="1" dirty="0">
                <a:latin typeface="Arial Unicode MS" pitchFamily="34" charset="-128"/>
              </a:rPr>
              <a:t>(time 1.5 seconds)</a:t>
            </a:r>
          </a:p>
          <a:p>
            <a:r>
              <a:rPr lang="en-US" b="1" dirty="0">
                <a:latin typeface="Arial Unicode MS" pitchFamily="34" charset="-128"/>
              </a:rPr>
              <a:t>          Cooling time – 1.5 sec</a:t>
            </a:r>
            <a:endParaRPr lang="en-US" sz="1600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11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Questions addressed to CR optics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1340768"/>
            <a:ext cx="8363272" cy="4536504"/>
          </a:xfrm>
        </p:spPr>
        <p:txBody>
          <a:bodyPr/>
          <a:lstStyle/>
          <a:p>
            <a:r>
              <a:rPr lang="en-US" dirty="0" smtClean="0"/>
              <a:t>How optimal </a:t>
            </a:r>
            <a:r>
              <a:rPr lang="en-US" dirty="0" smtClean="0"/>
              <a:t>are 3 </a:t>
            </a:r>
            <a:r>
              <a:rPr lang="en-US" dirty="0" smtClean="0"/>
              <a:t>different optics of the CR?</a:t>
            </a:r>
          </a:p>
          <a:p>
            <a:r>
              <a:rPr lang="en-US" dirty="0" smtClean="0"/>
              <a:t>Is it possible to relax some technical requirements (apertures,  weights, power consumption and so on)?</a:t>
            </a:r>
          </a:p>
          <a:p>
            <a:r>
              <a:rPr lang="en-US" dirty="0" smtClean="0"/>
              <a:t>Is it possible to improve optics properties?</a:t>
            </a:r>
          </a:p>
          <a:p>
            <a:r>
              <a:rPr lang="en-US" dirty="0" smtClean="0"/>
              <a:t>How optimal are the proposed in TDR technical solutions ?</a:t>
            </a:r>
          </a:p>
          <a:p>
            <a:r>
              <a:rPr lang="en-US" dirty="0" smtClean="0"/>
              <a:t>And many others.</a:t>
            </a:r>
          </a:p>
        </p:txBody>
      </p:sp>
    </p:spTree>
    <p:extLst>
      <p:ext uri="{BB962C8B-B14F-4D97-AF65-F5344CB8AC3E}">
        <p14:creationId xmlns:p14="http://schemas.microsoft.com/office/powerpoint/2010/main" val="35900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404664"/>
            <a:ext cx="8568952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goals of the CR-optics optimization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1484784"/>
            <a:ext cx="8435280" cy="3888432"/>
          </a:xfrm>
        </p:spPr>
        <p:txBody>
          <a:bodyPr>
            <a:normAutofit/>
          </a:bodyPr>
          <a:lstStyle/>
          <a:p>
            <a:r>
              <a:rPr lang="en-US" sz="2400" dirty="0"/>
              <a:t>Maximization of </a:t>
            </a:r>
            <a:r>
              <a:rPr lang="en-US" sz="2400" dirty="0" smtClean="0"/>
              <a:t>the </a:t>
            </a:r>
            <a:r>
              <a:rPr lang="en-US" sz="2400" dirty="0"/>
              <a:t>transverse </a:t>
            </a:r>
            <a:r>
              <a:rPr lang="en-US" sz="2400" dirty="0" smtClean="0"/>
              <a:t>acceptance in </a:t>
            </a:r>
            <a:r>
              <a:rPr lang="en-US" sz="2400" dirty="0"/>
              <a:t>all </a:t>
            </a:r>
            <a:r>
              <a:rPr lang="en-US" sz="2400" dirty="0" smtClean="0"/>
              <a:t>optics</a:t>
            </a:r>
          </a:p>
          <a:p>
            <a:r>
              <a:rPr lang="en-US" sz="2400" dirty="0" smtClean="0"/>
              <a:t>Minimization of beam sizes in dipoles </a:t>
            </a:r>
          </a:p>
          <a:p>
            <a:r>
              <a:rPr lang="en-US" sz="2400" dirty="0" smtClean="0"/>
              <a:t>Optimal </a:t>
            </a:r>
            <a:r>
              <a:rPr lang="en-US" sz="2400" dirty="0" err="1" smtClean="0"/>
              <a:t>betatron</a:t>
            </a:r>
            <a:r>
              <a:rPr lang="en-US" sz="2400" dirty="0" smtClean="0"/>
              <a:t> tunes, which will guarantee the large DA</a:t>
            </a:r>
          </a:p>
          <a:p>
            <a:r>
              <a:rPr lang="de-DE" sz="2400" dirty="0" smtClean="0"/>
              <a:t>Providing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space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arcs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install</a:t>
            </a:r>
            <a:r>
              <a:rPr lang="de-DE" sz="2400" dirty="0" smtClean="0"/>
              <a:t> separate </a:t>
            </a:r>
            <a:r>
              <a:rPr lang="de-DE" sz="2400" dirty="0" err="1" smtClean="0"/>
              <a:t>vertical</a:t>
            </a:r>
            <a:r>
              <a:rPr lang="de-DE" sz="2400" dirty="0" smtClean="0"/>
              <a:t> </a:t>
            </a:r>
            <a:r>
              <a:rPr lang="de-DE" sz="2400" dirty="0" err="1" smtClean="0"/>
              <a:t>correctors</a:t>
            </a:r>
            <a:r>
              <a:rPr lang="de-DE" sz="2400" dirty="0" smtClean="0"/>
              <a:t> (3rd type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wide</a:t>
            </a:r>
            <a:r>
              <a:rPr lang="de-DE" sz="2400" dirty="0" smtClean="0"/>
              <a:t> </a:t>
            </a:r>
            <a:r>
              <a:rPr lang="de-DE" sz="2400" dirty="0" err="1" smtClean="0"/>
              <a:t>quadrupole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a </a:t>
            </a:r>
            <a:r>
              <a:rPr lang="de-DE" sz="2400" dirty="0" err="1" smtClean="0"/>
              <a:t>length</a:t>
            </a:r>
            <a:r>
              <a:rPr lang="de-DE" sz="2400" dirty="0" smtClean="0"/>
              <a:t> </a:t>
            </a:r>
            <a:r>
              <a:rPr lang="de-DE" sz="2400" dirty="0"/>
              <a:t>70 cm ) </a:t>
            </a:r>
            <a:endParaRPr lang="en-US" sz="2400" dirty="0" smtClean="0"/>
          </a:p>
          <a:p>
            <a:r>
              <a:rPr lang="en-US" sz="2400" dirty="0" smtClean="0"/>
              <a:t>Providing optimal values of global and local slip factors, hence, optimizing initial conditions for stochastic cooling</a:t>
            </a:r>
          </a:p>
          <a:p>
            <a:r>
              <a:rPr lang="en-US" sz="2400" dirty="0" smtClean="0"/>
              <a:t>Optimal Injection-extraction scheme </a:t>
            </a:r>
          </a:p>
        </p:txBody>
      </p:sp>
    </p:spTree>
    <p:extLst>
      <p:ext uri="{BB962C8B-B14F-4D97-AF65-F5344CB8AC3E}">
        <p14:creationId xmlns:p14="http://schemas.microsoft.com/office/powerpoint/2010/main" val="38902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260648"/>
            <a:ext cx="7704856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a</a:t>
            </a:r>
            <a:r>
              <a:rPr lang="en-US" dirty="0" smtClean="0"/>
              <a:t>ntiproton </a:t>
            </a:r>
            <a:r>
              <a:rPr lang="en-US" dirty="0"/>
              <a:t>optics </a:t>
            </a:r>
            <a:r>
              <a:rPr lang="en-US" dirty="0" smtClean="0"/>
              <a:t>changes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018"/>
            <a:ext cx="8424936" cy="528731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Qx</a:t>
            </a:r>
            <a:r>
              <a:rPr lang="en-US" dirty="0" smtClean="0"/>
              <a:t>=4.18, </a:t>
            </a:r>
            <a:r>
              <a:rPr lang="en-US" dirty="0" err="1" smtClean="0"/>
              <a:t>Qy</a:t>
            </a:r>
            <a:r>
              <a:rPr lang="en-US" dirty="0" smtClean="0"/>
              <a:t>=3.23   (CR71:  </a:t>
            </a:r>
            <a:r>
              <a:rPr lang="en-US" dirty="0" err="1" smtClean="0"/>
              <a:t>Qx</a:t>
            </a:r>
            <a:r>
              <a:rPr lang="en-US" dirty="0" smtClean="0"/>
              <a:t>=4.31, </a:t>
            </a:r>
            <a:r>
              <a:rPr lang="en-US" dirty="0" err="1" smtClean="0"/>
              <a:t>Qy</a:t>
            </a:r>
            <a:r>
              <a:rPr lang="en-US" dirty="0" smtClean="0"/>
              <a:t>=4.88)</a:t>
            </a:r>
          </a:p>
          <a:p>
            <a:r>
              <a:rPr lang="en-US" dirty="0" smtClean="0"/>
              <a:t>Back up option: </a:t>
            </a:r>
            <a:r>
              <a:rPr lang="en-US" dirty="0" err="1" smtClean="0"/>
              <a:t>Qx</a:t>
            </a:r>
            <a:r>
              <a:rPr lang="en-US" dirty="0" smtClean="0"/>
              <a:t>=4.41, </a:t>
            </a:r>
            <a:r>
              <a:rPr lang="en-US" dirty="0" err="1" smtClean="0"/>
              <a:t>Qy</a:t>
            </a:r>
            <a:r>
              <a:rPr lang="en-US" dirty="0" smtClean="0"/>
              <a:t>=3.44</a:t>
            </a:r>
          </a:p>
          <a:p>
            <a:r>
              <a:rPr lang="en-US" dirty="0" smtClean="0"/>
              <a:t>Momentum compaction:   </a:t>
            </a:r>
            <a:r>
              <a:rPr lang="el-GR" dirty="0" smtClean="0"/>
              <a:t>α</a:t>
            </a:r>
            <a:r>
              <a:rPr lang="en-US" dirty="0" smtClean="0"/>
              <a:t>=0.04272  (CR71: 0.069)</a:t>
            </a:r>
          </a:p>
          <a:p>
            <a:r>
              <a:rPr lang="en-US" dirty="0" smtClean="0"/>
              <a:t>Global slip factor:   </a:t>
            </a:r>
            <a:r>
              <a:rPr lang="el-GR" dirty="0" smtClean="0"/>
              <a:t>η</a:t>
            </a:r>
            <a:r>
              <a:rPr lang="en-US" dirty="0" smtClean="0"/>
              <a:t>=</a:t>
            </a:r>
            <a:r>
              <a:rPr lang="el-GR" dirty="0" smtClean="0"/>
              <a:t>α</a:t>
            </a:r>
            <a:r>
              <a:rPr lang="en-US" dirty="0" smtClean="0"/>
              <a:t> - </a:t>
            </a:r>
            <a:r>
              <a:rPr lang="el-GR" dirty="0" smtClean="0"/>
              <a:t>γ</a:t>
            </a:r>
            <a:r>
              <a:rPr lang="en-US" baseline="30000" dirty="0" smtClean="0"/>
              <a:t>-2</a:t>
            </a:r>
            <a:r>
              <a:rPr lang="en-US" dirty="0" smtClean="0"/>
              <a:t>= -0.014   (CR71: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η</a:t>
            </a:r>
            <a:r>
              <a:rPr lang="en-US" dirty="0" smtClean="0"/>
              <a:t>=0.012)</a:t>
            </a:r>
          </a:p>
          <a:p>
            <a:r>
              <a:rPr lang="en-US" dirty="0" smtClean="0"/>
              <a:t>Local </a:t>
            </a:r>
            <a:r>
              <a:rPr lang="en-US" dirty="0"/>
              <a:t>slip factor: </a:t>
            </a:r>
            <a:r>
              <a:rPr lang="en-US" dirty="0" smtClean="0"/>
              <a:t>  </a:t>
            </a:r>
            <a:r>
              <a:rPr lang="el-GR" dirty="0" smtClean="0"/>
              <a:t>η</a:t>
            </a:r>
            <a:r>
              <a:rPr lang="en-US" dirty="0" smtClean="0"/>
              <a:t>_</a:t>
            </a:r>
            <a:r>
              <a:rPr lang="en-US" dirty="0" err="1" smtClean="0"/>
              <a:t>pk</a:t>
            </a:r>
            <a:r>
              <a:rPr lang="en-US" dirty="0" smtClean="0"/>
              <a:t>=0!</a:t>
            </a:r>
          </a:p>
          <a:p>
            <a:r>
              <a:rPr lang="en-US" dirty="0" smtClean="0"/>
              <a:t>Phase advances:   </a:t>
            </a:r>
            <a:r>
              <a:rPr lang="en-US" dirty="0" err="1" smtClean="0"/>
              <a:t>Qx_pk</a:t>
            </a:r>
            <a:r>
              <a:rPr lang="en-US" dirty="0" smtClean="0"/>
              <a:t>=1.76,  </a:t>
            </a:r>
            <a:r>
              <a:rPr lang="en-US" dirty="0" err="1" smtClean="0"/>
              <a:t>Qy_pk</a:t>
            </a:r>
            <a:r>
              <a:rPr lang="en-US" dirty="0" smtClean="0"/>
              <a:t>=1.25</a:t>
            </a:r>
          </a:p>
          <a:p>
            <a:r>
              <a:rPr lang="en-US" dirty="0" smtClean="0"/>
              <a:t>Q8 – Q10 quads permuted with nearby </a:t>
            </a:r>
            <a:r>
              <a:rPr lang="en-US" dirty="0" err="1" smtClean="0"/>
              <a:t>sextupoles</a:t>
            </a:r>
            <a:r>
              <a:rPr lang="en-US" dirty="0" smtClean="0"/>
              <a:t> to minimize beam sizes in dipoles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2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17647</TotalTime>
  <Words>1651</Words>
  <Application>Microsoft Office PowerPoint</Application>
  <PresentationFormat>Экран (4:3)</PresentationFormat>
  <Paragraphs>354</Paragraphs>
  <Slides>42</Slides>
  <Notes>1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Связи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Тема Office</vt:lpstr>
      <vt:lpstr>C:\work files\GSI\CR\Field-maps\CR-dipole-orbit2.xmcd\Selection 11 6755 808 7072</vt:lpstr>
      <vt:lpstr>C:\work files\GSI\CR\Field-maps\CR-dipole-orbit3.xmcd\Selection 11 4131 808 4448</vt:lpstr>
      <vt:lpstr>C:\work files\GSI\CR\Field-maps\CR-dipole-orbit3.xmcd\Selection 19 6067 626 6370</vt:lpstr>
      <vt:lpstr>C:\work files\GSI\CR\Field-maps\CR-dipole-orbit3.xmcd\Selection 19 8131 626 8434</vt:lpstr>
      <vt:lpstr>C:\work files\GSI\CR\Field-maps\CR-dipole-orbit3.xmcd\Selection 3 11363 565 11722</vt:lpstr>
      <vt:lpstr>Formel</vt:lpstr>
      <vt:lpstr>Document</vt:lpstr>
      <vt:lpstr>CR: status and activities at BINP  I.Koop, BINP, Novosibirsk O.Dolinskyy, GSI,Darmstadt </vt:lpstr>
      <vt:lpstr>Outline</vt:lpstr>
      <vt:lpstr>Introduction: activity on the CR project </vt:lpstr>
      <vt:lpstr>Презентация PowerPoint</vt:lpstr>
      <vt:lpstr>First step of cooling- RF bunch rotation</vt:lpstr>
      <vt:lpstr>Second step of cooling- Stochastic cooling  </vt:lpstr>
      <vt:lpstr> Questions addressed to CR optics</vt:lpstr>
      <vt:lpstr>Main goals of the CR-optics optimization</vt:lpstr>
      <vt:lpstr>Proposed antiproton optics changes</vt:lpstr>
      <vt:lpstr>Proposed CR arc layout changes</vt:lpstr>
      <vt:lpstr>BINP version of pbar optics:  Qx=4.18, Qy=3.23 </vt:lpstr>
      <vt:lpstr>BINP version of RIB optics:  Qx=3.18, Qy=3.23 </vt:lpstr>
      <vt:lpstr>Beam sizes in dipoles BINP version of RIB optics:   Qx=3.18, Qy=3.23 </vt:lpstr>
      <vt:lpstr>Beam sizes in dipoles BINP pbar optics:   Qx=4.18, Qy=3.23</vt:lpstr>
      <vt:lpstr>BINP pbar optics:   Qx=4.18, Qy=3.23 Beam sizes in quads Q6 – Q11</vt:lpstr>
      <vt:lpstr>Презентация PowerPoint</vt:lpstr>
      <vt:lpstr>Презентация PowerPoint</vt:lpstr>
      <vt:lpstr>Basic CR parameters. BINP options.</vt:lpstr>
      <vt:lpstr>Collector Ring: Dipole magnet and its vacuum chamber </vt:lpstr>
      <vt:lpstr>CR laminated sector type dipole iron </vt:lpstr>
      <vt:lpstr>3d model of CR dipole</vt:lpstr>
      <vt:lpstr>CR dipole assembly</vt:lpstr>
      <vt:lpstr>CR dipole lower yoke</vt:lpstr>
      <vt:lpstr>Bake-able vacuum chamber with ribs</vt:lpstr>
      <vt:lpstr>Bake-able rectangular vacuum chamber</vt:lpstr>
      <vt:lpstr>Wide quard cross-section, preliminary</vt:lpstr>
      <vt:lpstr>CR sextupole, preliminary </vt:lpstr>
      <vt:lpstr>Beams from separators</vt:lpstr>
      <vt:lpstr>CR-injection (GSI optics) </vt:lpstr>
      <vt:lpstr>CR-injection (GSI proposal) </vt:lpstr>
      <vt:lpstr>BINP approach to injection-extraction </vt:lpstr>
      <vt:lpstr>CR-injection (BINP proposal) </vt:lpstr>
      <vt:lpstr>CR-injection (GSI optics) </vt:lpstr>
      <vt:lpstr>CR-Extraction (GSI pbar-optics) </vt:lpstr>
      <vt:lpstr>Injection into CR (BINP proposal)</vt:lpstr>
      <vt:lpstr>BINP pbar extraction: Option 1</vt:lpstr>
      <vt:lpstr>BINP RIBs extraction: Option 1</vt:lpstr>
      <vt:lpstr> Injection septum design1, preliminary</vt:lpstr>
      <vt:lpstr> Injection septum design2, preliminary</vt:lpstr>
      <vt:lpstr> Septum toy model</vt:lpstr>
      <vt:lpstr>Injection / Extraction Kicker CR</vt:lpstr>
      <vt:lpstr>BINP Future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impressions on CR optics  I.Koop, BINP, Novosibirsk</dc:title>
  <dc:creator>Koop</dc:creator>
  <cp:lastModifiedBy>Koop</cp:lastModifiedBy>
  <cp:revision>119</cp:revision>
  <dcterms:created xsi:type="dcterms:W3CDTF">2013-11-17T06:47:21Z</dcterms:created>
  <dcterms:modified xsi:type="dcterms:W3CDTF">2014-05-26T12:48:45Z</dcterms:modified>
</cp:coreProperties>
</file>