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267" r:id="rId4"/>
    <p:sldId id="258" r:id="rId5"/>
    <p:sldId id="327" r:id="rId6"/>
    <p:sldId id="312" r:id="rId7"/>
    <p:sldId id="281" r:id="rId8"/>
    <p:sldId id="282" r:id="rId9"/>
    <p:sldId id="283" r:id="rId10"/>
    <p:sldId id="276" r:id="rId11"/>
    <p:sldId id="278" r:id="rId12"/>
    <p:sldId id="277" r:id="rId13"/>
    <p:sldId id="279" r:id="rId14"/>
    <p:sldId id="280" r:id="rId15"/>
    <p:sldId id="285" r:id="rId16"/>
    <p:sldId id="284" r:id="rId17"/>
    <p:sldId id="287" r:id="rId18"/>
    <p:sldId id="328" r:id="rId19"/>
    <p:sldId id="313" r:id="rId20"/>
    <p:sldId id="271" r:id="rId21"/>
    <p:sldId id="273" r:id="rId22"/>
    <p:sldId id="274" r:id="rId23"/>
    <p:sldId id="275" r:id="rId24"/>
    <p:sldId id="329" r:id="rId25"/>
    <p:sldId id="318" r:id="rId26"/>
    <p:sldId id="322" r:id="rId27"/>
    <p:sldId id="320" r:id="rId28"/>
    <p:sldId id="319" r:id="rId29"/>
    <p:sldId id="292" r:id="rId30"/>
    <p:sldId id="298" r:id="rId31"/>
    <p:sldId id="299" r:id="rId32"/>
    <p:sldId id="300" r:id="rId33"/>
    <p:sldId id="330" r:id="rId34"/>
    <p:sldId id="311" r:id="rId35"/>
    <p:sldId id="326" r:id="rId36"/>
    <p:sldId id="331" r:id="rId37"/>
    <p:sldId id="304" r:id="rId38"/>
    <p:sldId id="307" r:id="rId39"/>
    <p:sldId id="309" r:id="rId40"/>
    <p:sldId id="332" r:id="rId41"/>
    <p:sldId id="301" r:id="rId42"/>
    <p:sldId id="303" r:id="rId43"/>
    <p:sldId id="333" r:id="rId44"/>
    <p:sldId id="295" r:id="rId45"/>
    <p:sldId id="296" r:id="rId46"/>
    <p:sldId id="297" r:id="rId47"/>
    <p:sldId id="334" r:id="rId48"/>
    <p:sldId id="315" r:id="rId49"/>
    <p:sldId id="269" r:id="rId50"/>
    <p:sldId id="270" r:id="rId51"/>
    <p:sldId id="316" r:id="rId52"/>
    <p:sldId id="338" r:id="rId53"/>
    <p:sldId id="337" r:id="rId54"/>
    <p:sldId id="339" r:id="rId55"/>
    <p:sldId id="324" r:id="rId56"/>
    <p:sldId id="317" r:id="rId57"/>
    <p:sldId id="286" r:id="rId58"/>
    <p:sldId id="323" r:id="rId59"/>
    <p:sldId id="325" r:id="rId60"/>
    <p:sldId id="308" r:id="rId61"/>
    <p:sldId id="321" r:id="rId6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CCFF"/>
    <a:srgbClr val="00B0F0"/>
    <a:srgbClr val="000000"/>
    <a:srgbClr val="3399FF"/>
    <a:srgbClr val="FFFFFF"/>
    <a:srgbClr val="002060"/>
    <a:srgbClr val="99FF66"/>
    <a:srgbClr val="FFCC6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94714" autoAdjust="0"/>
  </p:normalViewPr>
  <p:slideViewPr>
    <p:cSldViewPr snapToGrid="0" snapToObjects="1">
      <p:cViewPr>
        <p:scale>
          <a:sx n="100" d="100"/>
          <a:sy n="100" d="100"/>
        </p:scale>
        <p:origin x="-594" y="-126"/>
      </p:cViewPr>
      <p:guideLst>
        <p:guide orient="horz" pos="4169"/>
        <p:guide orient="horz" pos="4319"/>
        <p:guide pos="72"/>
        <p:guide pos="56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27.05.2014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27.05.2014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2813"/>
            <a:fld id="{1B44A184-7BA7-4829-A4AA-D305382ECBDC}" type="slidenum">
              <a:rPr lang="ru-RU" smtClean="0">
                <a:cs typeface="Arial" charset="0"/>
              </a:rPr>
              <a:pPr defTabSz="912813"/>
              <a:t>10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67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15963" indent="-274638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01725" indent="-219075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43050" indent="-219075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1984375" indent="-219075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41575" indent="-219075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898775" indent="-219075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55975" indent="-219075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13175" indent="-219075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59F945-13DD-46AA-B066-ACC671C1C6A7}" type="slidenum">
              <a:rPr lang="de-DE" altLang="de-DE" sz="1300" smtClean="0"/>
              <a:pPr eaLnBrk="1" hangingPunct="1">
                <a:spcBef>
                  <a:spcPct val="0"/>
                </a:spcBef>
              </a:pPr>
              <a:t>59</a:t>
            </a:fld>
            <a:endParaRPr lang="de-DE" altLang="de-DE" sz="13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O. Kester, 12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 – 27.5.2014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O. Kester, 12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 – 27.5.2014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O. Kester, 12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 – 27.5.2014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DABE9-84A5-4A2B-8D46-1AAFF06B75F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MAMI Seminar - 28.11.2013</a:t>
            </a:r>
          </a:p>
        </p:txBody>
      </p:sp>
    </p:spTree>
    <p:extLst>
      <p:ext uri="{BB962C8B-B14F-4D97-AF65-F5344CB8AC3E}">
        <p14:creationId xmlns:p14="http://schemas.microsoft.com/office/powerpoint/2010/main" val="174571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2769364"/>
            <a:ext cx="6607516" cy="779866"/>
          </a:xfrm>
        </p:spPr>
        <p:txBody>
          <a:bodyPr/>
          <a:lstStyle/>
          <a:p>
            <a:r>
              <a:rPr lang="de-DE" dirty="0" smtClean="0"/>
              <a:t>HEBT </a:t>
            </a:r>
            <a:r>
              <a:rPr lang="de-DE" sz="2000" dirty="0" err="1" smtClean="0"/>
              <a:t>and</a:t>
            </a:r>
            <a:r>
              <a:rPr lang="de-DE" sz="2000" dirty="0" smtClean="0"/>
              <a:t> beam </a:t>
            </a:r>
            <a:r>
              <a:rPr lang="de-DE" sz="2000" dirty="0" err="1" smtClean="0"/>
              <a:t>dumps</a:t>
            </a:r>
            <a:r>
              <a:rPr lang="de-DE" sz="2000" dirty="0" smtClean="0"/>
              <a:t>  </a:t>
            </a:r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F</a:t>
            </a:r>
            <a:r>
              <a:rPr lang="de-DE" dirty="0" smtClean="0"/>
              <a:t>. Hagenbuck</a:t>
            </a:r>
          </a:p>
          <a:p>
            <a:r>
              <a:rPr lang="de-DE" dirty="0" smtClean="0"/>
              <a:t>11</a:t>
            </a:r>
            <a:r>
              <a:rPr lang="de-DE" baseline="30000" dirty="0" smtClean="0"/>
              <a:t>th</a:t>
            </a:r>
            <a:r>
              <a:rPr lang="de-DE" dirty="0" smtClean="0"/>
              <a:t> FAIR – </a:t>
            </a:r>
            <a:r>
              <a:rPr lang="de-DE" dirty="0" err="1" smtClean="0"/>
              <a:t>Machine</a:t>
            </a:r>
            <a:r>
              <a:rPr lang="de-DE" dirty="0" smtClean="0"/>
              <a:t> Advisory </a:t>
            </a:r>
            <a:r>
              <a:rPr lang="de-DE" dirty="0" err="1" smtClean="0"/>
              <a:t>Committee</a:t>
            </a:r>
            <a:r>
              <a:rPr lang="de-DE" dirty="0" smtClean="0"/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103"/>
          <p:cNvSpPr txBox="1">
            <a:spLocks noChangeArrowheads="1"/>
          </p:cNvSpPr>
          <p:nvPr/>
        </p:nvSpPr>
        <p:spPr bwMode="auto">
          <a:xfrm>
            <a:off x="400050" y="1343025"/>
            <a:ext cx="83613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eaLnBrk="0" hangingPunct="0"/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algn="just" defTabSz="912813" eaLnBrk="0" hangingPunct="0"/>
            <a:r>
              <a:rPr lang="en-US" dirty="0">
                <a:solidFill>
                  <a:srgbClr val="000000"/>
                </a:solidFill>
                <a:latin typeface="Arial" charset="0"/>
              </a:rPr>
              <a:t>For coils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algn="just" defTabSz="912813" eaLnBrk="0" hangingPunct="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Copper wire with dimensions12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х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12Ø6 mm (main winding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for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ip1s_0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just" defTabSz="912813" eaLnBrk="0" hangingPunct="0"/>
            <a:r>
              <a:rPr lang="ru-RU" dirty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Copper wires with dimensions 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26х26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Ø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13,5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mm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(internal winding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   </a:t>
            </a:r>
          </a:p>
          <a:p>
            <a:pPr defTabSz="912813" eaLnBrk="0" hangingPunct="0"/>
            <a:r>
              <a:rPr lang="ru-RU" dirty="0">
                <a:solidFill>
                  <a:srgbClr val="000000"/>
                </a:solidFill>
                <a:latin typeface="Arial" charset="0"/>
              </a:rPr>
              <a:t>  32х13,5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Ø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mm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external winding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for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ip13_0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defTabSz="912813" eaLnBrk="0" hangingPunct="0"/>
            <a:r>
              <a:rPr lang="ru-RU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All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«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Luvata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»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Finland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defTabSz="912813" eaLnBrk="0" hangingPunct="0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Copper wire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Multogan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2х5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mm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for correction winding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defTabSz="912813" eaLnBrk="0" hangingPunct="0"/>
            <a:r>
              <a:rPr lang="ru-RU" dirty="0">
                <a:solidFill>
                  <a:srgbClr val="000000"/>
                </a:solidFill>
                <a:latin typeface="Arial" charset="0"/>
              </a:rPr>
              <a:t>  «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SCHEIING KG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»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Germany 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2" name="Picture 2" descr="Hollow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2659" y="3686177"/>
            <a:ext cx="4429156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Purchase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B</a:t>
            </a:r>
            <a:r>
              <a:rPr lang="de-DE" dirty="0" smtClean="0"/>
              <a:t>asic </a:t>
            </a:r>
            <a:r>
              <a:rPr lang="de-DE" dirty="0"/>
              <a:t>M</a:t>
            </a:r>
            <a:r>
              <a:rPr lang="de-DE" dirty="0" smtClean="0"/>
              <a:t>aterials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10</a:t>
            </a:fld>
            <a:endParaRPr lang="de-DE" altLang="de-DE" sz="1000" dirty="0" smtClean="0"/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-66675" y="6390402"/>
            <a:ext cx="1638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 dirty="0" err="1" smtClean="0"/>
              <a:t>courtesy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Efremov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Inst</a:t>
            </a:r>
            <a:r>
              <a:rPr lang="de-DE" altLang="de-DE" sz="800" dirty="0" smtClean="0"/>
              <a:t>.</a:t>
            </a:r>
            <a:endParaRPr lang="de-DE" altLang="de-DE" sz="800" dirty="0"/>
          </a:p>
        </p:txBody>
      </p:sp>
    </p:spTree>
    <p:extLst>
      <p:ext uri="{BB962C8B-B14F-4D97-AF65-F5344CB8AC3E}">
        <p14:creationId xmlns:p14="http://schemas.microsoft.com/office/powerpoint/2010/main" val="173611505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66901"/>
            <a:ext cx="7715304" cy="3681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</p:pic>
      <p:sp>
        <p:nvSpPr>
          <p:cNvPr id="21512" name="TextBox 19"/>
          <p:cNvSpPr txBox="1">
            <a:spLocks noChangeArrowheads="1"/>
          </p:cNvSpPr>
          <p:nvPr/>
        </p:nvSpPr>
        <p:spPr bwMode="auto">
          <a:xfrm>
            <a:off x="928688" y="1352550"/>
            <a:ext cx="5373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Fixture for winding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of coils dip1s_0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T</a:t>
            </a:r>
            <a:r>
              <a:rPr lang="de-DE" dirty="0" err="1" smtClean="0"/>
              <a:t>ooling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11</a:t>
            </a:fld>
            <a:endParaRPr lang="de-DE" altLang="de-DE" sz="1000" dirty="0" smtClean="0"/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-66675" y="6390402"/>
            <a:ext cx="1638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 dirty="0" err="1" smtClean="0"/>
              <a:t>courtesy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Efremov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Inst</a:t>
            </a:r>
            <a:r>
              <a:rPr lang="de-DE" altLang="de-DE" sz="800" dirty="0" smtClean="0"/>
              <a:t>.</a:t>
            </a:r>
            <a:endParaRPr lang="de-DE" altLang="de-DE" sz="800" dirty="0"/>
          </a:p>
        </p:txBody>
      </p:sp>
    </p:spTree>
    <p:extLst>
      <p:ext uri="{BB962C8B-B14F-4D97-AF65-F5344CB8AC3E}">
        <p14:creationId xmlns:p14="http://schemas.microsoft.com/office/powerpoint/2010/main" val="36354123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Прямоугольник 19"/>
          <p:cNvSpPr>
            <a:spLocks noChangeArrowheads="1"/>
          </p:cNvSpPr>
          <p:nvPr/>
        </p:nvSpPr>
        <p:spPr bwMode="auto">
          <a:xfrm>
            <a:off x="928688" y="1352550"/>
            <a:ext cx="6858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For dipole magnet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ip1s_0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: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just" defTabSz="912813"/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algn="just" defTabSz="912813"/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Tooling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winding and impregnation of coils were developed, designed and produced. </a:t>
            </a:r>
            <a:endParaRPr lang="ru-RU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just" defTabSz="912813"/>
            <a:endParaRPr lang="ru-RU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224079"/>
            <a:ext cx="4192605" cy="4071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0489" name="TextBox 22"/>
          <p:cNvSpPr txBox="1">
            <a:spLocks noChangeArrowheads="1"/>
          </p:cNvSpPr>
          <p:nvPr/>
        </p:nvSpPr>
        <p:spPr bwMode="auto">
          <a:xfrm>
            <a:off x="5643563" y="2724150"/>
            <a:ext cx="3000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Tooling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for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impregnation of coils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T</a:t>
            </a:r>
            <a:r>
              <a:rPr lang="de-DE" dirty="0" err="1" smtClean="0"/>
              <a:t>ooling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12</a:t>
            </a:fld>
            <a:endParaRPr lang="de-DE" altLang="de-DE" sz="1000" dirty="0" smtClean="0"/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-66675" y="6390402"/>
            <a:ext cx="1638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 dirty="0" err="1" smtClean="0"/>
              <a:t>courtesy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Efremov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Inst</a:t>
            </a:r>
            <a:r>
              <a:rPr lang="de-DE" altLang="de-DE" sz="800" dirty="0" smtClean="0"/>
              <a:t>.</a:t>
            </a:r>
            <a:endParaRPr lang="de-DE" altLang="de-DE" sz="800" dirty="0"/>
          </a:p>
        </p:txBody>
      </p:sp>
    </p:spTree>
    <p:extLst>
      <p:ext uri="{BB962C8B-B14F-4D97-AF65-F5344CB8AC3E}">
        <p14:creationId xmlns:p14="http://schemas.microsoft.com/office/powerpoint/2010/main" val="336274395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Прямоугольник 19"/>
          <p:cNvSpPr>
            <a:spLocks noChangeArrowheads="1"/>
          </p:cNvSpPr>
          <p:nvPr/>
        </p:nvSpPr>
        <p:spPr bwMode="auto">
          <a:xfrm>
            <a:off x="1928813" y="1143000"/>
            <a:ext cx="5572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Manufacturing of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die for punching of lamination dip1s_0</a:t>
            </a:r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85926"/>
            <a:ext cx="371477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14489"/>
            <a:ext cx="40005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38" name="TextBox 21"/>
          <p:cNvSpPr txBox="1">
            <a:spLocks noChangeArrowheads="1"/>
          </p:cNvSpPr>
          <p:nvPr/>
        </p:nvSpPr>
        <p:spPr bwMode="auto">
          <a:xfrm>
            <a:off x="2071688" y="5143500"/>
            <a:ext cx="564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Stripper and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shedder for die of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dip1s_0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22539" name="TextBox 22"/>
          <p:cNvSpPr txBox="1">
            <a:spLocks noChangeArrowheads="1"/>
          </p:cNvSpPr>
          <p:nvPr/>
        </p:nvSpPr>
        <p:spPr bwMode="auto">
          <a:xfrm>
            <a:off x="714375" y="5643563"/>
            <a:ext cx="6805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Other details of die are in the process of manufacturing.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T</a:t>
            </a:r>
            <a:r>
              <a:rPr lang="de-DE" dirty="0" err="1" smtClean="0"/>
              <a:t>ooling</a:t>
            </a:r>
            <a:endParaRPr lang="de-DE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13</a:t>
            </a:fld>
            <a:endParaRPr lang="de-DE" altLang="de-DE" sz="1000" dirty="0" smtClean="0"/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-66675" y="6390402"/>
            <a:ext cx="1638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 dirty="0" err="1" smtClean="0"/>
              <a:t>courtesy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Efremov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Inst</a:t>
            </a:r>
            <a:r>
              <a:rPr lang="de-DE" altLang="de-DE" sz="800" dirty="0" smtClean="0"/>
              <a:t>.</a:t>
            </a:r>
            <a:endParaRPr lang="de-DE" altLang="de-DE" sz="800" dirty="0"/>
          </a:p>
        </p:txBody>
      </p:sp>
    </p:spTree>
    <p:extLst>
      <p:ext uri="{BB962C8B-B14F-4D97-AF65-F5344CB8AC3E}">
        <p14:creationId xmlns:p14="http://schemas.microsoft.com/office/powerpoint/2010/main" val="34908410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04951"/>
            <a:ext cx="4000528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33513"/>
            <a:ext cx="3455991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3561" name="TextBox 20"/>
          <p:cNvSpPr txBox="1">
            <a:spLocks noChangeArrowheads="1"/>
          </p:cNvSpPr>
          <p:nvPr/>
        </p:nvSpPr>
        <p:spPr bwMode="auto">
          <a:xfrm>
            <a:off x="200026" y="1357313"/>
            <a:ext cx="8582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Details of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fixture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for assembly and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baking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of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packets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for yoke of magnet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dip1s_0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23562" name="TextBox 21"/>
          <p:cNvSpPr txBox="1">
            <a:spLocks noChangeArrowheads="1"/>
          </p:cNvSpPr>
          <p:nvPr/>
        </p:nvSpPr>
        <p:spPr bwMode="auto">
          <a:xfrm>
            <a:off x="214313" y="5086350"/>
            <a:ext cx="8715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ip13_0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defTabSz="912813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Tooling was developed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and designed.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Fixture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for winding,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baking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compression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of coils are in the process of manufacturing. Die for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punching is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in production. 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T</a:t>
            </a:r>
            <a:r>
              <a:rPr lang="de-DE" dirty="0" err="1" smtClean="0"/>
              <a:t>ooling</a:t>
            </a:r>
            <a:endParaRPr lang="de-DE" dirty="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-66675" y="6390402"/>
            <a:ext cx="1638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 dirty="0" err="1" smtClean="0"/>
              <a:t>courtesy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Efremov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Inst</a:t>
            </a:r>
            <a:r>
              <a:rPr lang="de-DE" altLang="de-DE" sz="800" dirty="0" smtClean="0"/>
              <a:t>.</a:t>
            </a:r>
            <a:endParaRPr lang="de-DE" altLang="de-DE" sz="80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14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9273491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1885950"/>
            <a:ext cx="6389370" cy="37376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42862" y="1242995"/>
            <a:ext cx="9043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Batch1: At the moment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Efremov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Institute is ruled by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the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production schedule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presented at the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Kick-off meeting in Darmstadt on 10</a:t>
            </a:r>
            <a:r>
              <a:rPr lang="en-US" sz="1400" baseline="300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of December </a:t>
            </a: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2013, based on Annex 2, Table A1 of the contract.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Schedule Magnets  </a:t>
            </a:r>
            <a:endParaRPr lang="de-DE" dirty="0"/>
          </a:p>
        </p:txBody>
      </p:sp>
      <p:sp>
        <p:nvSpPr>
          <p:cNvPr id="6" name="TextBox 21"/>
          <p:cNvSpPr txBox="1"/>
          <p:nvPr/>
        </p:nvSpPr>
        <p:spPr>
          <a:xfrm>
            <a:off x="42862" y="5834045"/>
            <a:ext cx="90439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Batch2&amp;3:  “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At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the present time the </a:t>
            </a:r>
            <a:r>
              <a:rPr lang="en-US" sz="1400" dirty="0" err="1">
                <a:solidFill>
                  <a:srgbClr val="000000"/>
                </a:solidFill>
                <a:latin typeface="Arial" charset="0"/>
              </a:rPr>
              <a:t>Efremov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Institute goes behind drawings and parameter tables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...... and performs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production schedule and commercial offer for HEBT magnets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Batch2-3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for performance and agreement</a:t>
            </a:r>
            <a:r>
              <a:rPr lang="ru-RU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with FAIR and GSI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.”</a:t>
            </a:r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15</a:t>
            </a:fld>
            <a:endParaRPr lang="de-DE" altLang="de-DE" sz="1000" dirty="0" smtClean="0"/>
          </a:p>
        </p:txBody>
      </p:sp>
      <p:sp>
        <p:nvSpPr>
          <p:cNvPr id="3" name="Rechteck 2"/>
          <p:cNvSpPr/>
          <p:nvPr/>
        </p:nvSpPr>
        <p:spPr>
          <a:xfrm>
            <a:off x="5221751" y="2552700"/>
            <a:ext cx="2131550" cy="55245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 err="1" smtClean="0">
                <a:solidFill>
                  <a:schemeClr val="tx1"/>
                </a:solidFill>
              </a:rPr>
              <a:t>pre-series</a:t>
            </a:r>
            <a:r>
              <a:rPr lang="de-DE" sz="1400" b="1" dirty="0" smtClean="0">
                <a:solidFill>
                  <a:schemeClr val="tx1"/>
                </a:solidFill>
              </a:rPr>
              <a:t> </a:t>
            </a:r>
            <a:r>
              <a:rPr lang="de-DE" sz="1400" b="1" dirty="0" err="1" smtClean="0">
                <a:solidFill>
                  <a:schemeClr val="tx1"/>
                </a:solidFill>
              </a:rPr>
              <a:t>vacuum</a:t>
            </a:r>
            <a:r>
              <a:rPr lang="de-DE" sz="1400" b="1" dirty="0" smtClean="0">
                <a:solidFill>
                  <a:schemeClr val="tx1"/>
                </a:solidFill>
              </a:rPr>
              <a:t> </a:t>
            </a:r>
            <a:r>
              <a:rPr lang="de-DE" sz="1400" b="1" dirty="0" err="1" smtClean="0">
                <a:solidFill>
                  <a:schemeClr val="tx1"/>
                </a:solidFill>
              </a:rPr>
              <a:t>chambers</a:t>
            </a:r>
            <a:r>
              <a:rPr lang="de-DE" sz="1400" b="1" dirty="0" smtClean="0">
                <a:solidFill>
                  <a:schemeClr val="tx1"/>
                </a:solidFill>
              </a:rPr>
              <a:t> Q1/2015</a:t>
            </a:r>
            <a:endParaRPr lang="de-DE" sz="1400" b="1" dirty="0">
              <a:solidFill>
                <a:schemeClr val="tx1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4739069" y="2838450"/>
            <a:ext cx="482682" cy="257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092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2427768735"/>
              </p:ext>
            </p:extLst>
          </p:nvPr>
        </p:nvGraphicFramePr>
        <p:xfrm>
          <a:off x="1608138" y="1684338"/>
          <a:ext cx="4383087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5" name="CorelDRAW" r:id="rId3" imgW="7949565" imgH="8763610" progId="CorelDRAW.Graphic.12">
                  <p:embed/>
                </p:oleObj>
              </mc:Choice>
              <mc:Fallback>
                <p:oleObj name="CorelDRAW" r:id="rId3" imgW="7949565" imgH="876361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1684338"/>
                        <a:ext cx="4383087" cy="482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152775" y="3200400"/>
            <a:ext cx="809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SIS18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5375275" y="4022725"/>
            <a:ext cx="82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CBM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3883025" y="4845050"/>
            <a:ext cx="885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HESR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2454275" y="3482975"/>
            <a:ext cx="942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P-LINAC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4044950" y="6083300"/>
            <a:ext cx="733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CR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5270500" y="4603750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SFRS</a:t>
            </a:r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 flipV="1">
            <a:off x="4638675" y="4954588"/>
            <a:ext cx="77788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2" name="Line 34"/>
          <p:cNvSpPr>
            <a:spLocks noChangeShapeType="1"/>
          </p:cNvSpPr>
          <p:nvPr/>
        </p:nvSpPr>
        <p:spPr bwMode="auto">
          <a:xfrm flipV="1">
            <a:off x="4962525" y="5019675"/>
            <a:ext cx="5905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3" name="Text Box 35"/>
          <p:cNvSpPr txBox="1">
            <a:spLocks noChangeArrowheads="1"/>
          </p:cNvSpPr>
          <p:nvPr/>
        </p:nvSpPr>
        <p:spPr bwMode="auto">
          <a:xfrm>
            <a:off x="5495925" y="4848225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PBAR</a:t>
            </a:r>
          </a:p>
        </p:txBody>
      </p:sp>
      <p:sp>
        <p:nvSpPr>
          <p:cNvPr id="18444" name="Text Box 36"/>
          <p:cNvSpPr txBox="1">
            <a:spLocks noChangeArrowheads="1"/>
          </p:cNvSpPr>
          <p:nvPr/>
        </p:nvSpPr>
        <p:spPr bwMode="auto">
          <a:xfrm>
            <a:off x="5043488" y="3771900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Dump</a:t>
            </a:r>
          </a:p>
        </p:txBody>
      </p:sp>
      <p:sp>
        <p:nvSpPr>
          <p:cNvPr id="18445" name="Text Box 49"/>
          <p:cNvSpPr txBox="1">
            <a:spLocks noChangeArrowheads="1"/>
          </p:cNvSpPr>
          <p:nvPr/>
        </p:nvSpPr>
        <p:spPr bwMode="auto">
          <a:xfrm>
            <a:off x="4454525" y="4494213"/>
            <a:ext cx="5064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AP, PP</a:t>
            </a:r>
          </a:p>
        </p:txBody>
      </p:sp>
      <p:sp>
        <p:nvSpPr>
          <p:cNvPr id="18446" name="Text Box 50"/>
          <p:cNvSpPr txBox="1">
            <a:spLocks noChangeArrowheads="1"/>
          </p:cNvSpPr>
          <p:nvPr/>
        </p:nvSpPr>
        <p:spPr bwMode="auto">
          <a:xfrm>
            <a:off x="4264025" y="2568575"/>
            <a:ext cx="1400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SIS100</a:t>
            </a:r>
          </a:p>
        </p:txBody>
      </p:sp>
      <p:pic>
        <p:nvPicPr>
          <p:cNvPr id="184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811338"/>
            <a:ext cx="28130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pieren 20"/>
          <p:cNvGrpSpPr>
            <a:grpSpLocks/>
          </p:cNvGrpSpPr>
          <p:nvPr/>
        </p:nvGrpSpPr>
        <p:grpSpPr bwMode="auto">
          <a:xfrm>
            <a:off x="38100" y="1933575"/>
            <a:ext cx="8843963" cy="2366963"/>
            <a:chOff x="38100" y="1590675"/>
            <a:chExt cx="8843963" cy="2366963"/>
          </a:xfrm>
        </p:grpSpPr>
        <p:grpSp>
          <p:nvGrpSpPr>
            <p:cNvPr id="18484" name="Gruppieren 80"/>
            <p:cNvGrpSpPr>
              <a:grpSpLocks/>
            </p:cNvGrpSpPr>
            <p:nvPr/>
          </p:nvGrpSpPr>
          <p:grpSpPr bwMode="auto">
            <a:xfrm>
              <a:off x="38100" y="1765300"/>
              <a:ext cx="2779753" cy="1701786"/>
              <a:chOff x="38100" y="1355725"/>
              <a:chExt cx="2779753" cy="1701786"/>
            </a:xfrm>
          </p:grpSpPr>
          <p:sp>
            <p:nvSpPr>
              <p:cNvPr id="18503" name="Text Box 11"/>
              <p:cNvSpPr txBox="1">
                <a:spLocks noChangeArrowheads="1"/>
              </p:cNvSpPr>
              <p:nvPr/>
            </p:nvSpPr>
            <p:spPr bwMode="auto">
              <a:xfrm>
                <a:off x="38100" y="1355725"/>
                <a:ext cx="206692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</a:pPr>
                <a:r>
                  <a:rPr lang="en-GB" altLang="de-DE" sz="1600" b="1">
                    <a:solidFill>
                      <a:srgbClr val="0000FF"/>
                    </a:solidFill>
                  </a:rPr>
                  <a:t>  </a:t>
                </a:r>
                <a:r>
                  <a:rPr lang="en-GB" altLang="de-DE" sz="1600" b="1">
                    <a:solidFill>
                      <a:srgbClr val="FF0000"/>
                    </a:solidFill>
                  </a:rPr>
                  <a:t>HEBT A</a:t>
                </a:r>
              </a:p>
            </p:txBody>
          </p:sp>
          <p:sp>
            <p:nvSpPr>
              <p:cNvPr id="18504" name="Text Box 11"/>
              <p:cNvSpPr txBox="1">
                <a:spLocks noChangeArrowheads="1"/>
              </p:cNvSpPr>
              <p:nvPr/>
            </p:nvSpPr>
            <p:spPr bwMode="auto">
              <a:xfrm>
                <a:off x="227824" y="1629428"/>
                <a:ext cx="2590029" cy="14280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</a:rPr>
                  <a:t>SIS18 </a:t>
                </a: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 SIS100  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</a:rPr>
                  <a:t>SIS18 </a:t>
                </a: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 S18-Dump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SIS18  SFRS Target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SIS100  Dump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SIS100  CBM</a:t>
                </a:r>
                <a:endParaRPr lang="en-GB" altLang="de-DE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8485" name="Gruppieren 84"/>
            <p:cNvGrpSpPr>
              <a:grpSpLocks/>
            </p:cNvGrpSpPr>
            <p:nvPr/>
          </p:nvGrpSpPr>
          <p:grpSpPr bwMode="auto">
            <a:xfrm>
              <a:off x="3733800" y="3262313"/>
              <a:ext cx="1652588" cy="695325"/>
              <a:chOff x="3733800" y="3262313"/>
              <a:chExt cx="1652588" cy="695325"/>
            </a:xfrm>
          </p:grpSpPr>
          <p:grpSp>
            <p:nvGrpSpPr>
              <p:cNvPr id="18498" name="Gruppieren 83"/>
              <p:cNvGrpSpPr>
                <a:grpSpLocks/>
              </p:cNvGrpSpPr>
              <p:nvPr/>
            </p:nvGrpSpPr>
            <p:grpSpPr bwMode="auto">
              <a:xfrm>
                <a:off x="3733800" y="3262313"/>
                <a:ext cx="1652588" cy="695325"/>
                <a:chOff x="3733800" y="3262313"/>
                <a:chExt cx="1652588" cy="695325"/>
              </a:xfrm>
            </p:grpSpPr>
            <p:sp>
              <p:nvSpPr>
                <p:cNvPr id="2" name="Freihandform 1"/>
                <p:cNvSpPr/>
                <p:nvPr/>
              </p:nvSpPr>
              <p:spPr>
                <a:xfrm>
                  <a:off x="3733800" y="3390900"/>
                  <a:ext cx="1343025" cy="276225"/>
                </a:xfrm>
                <a:custGeom>
                  <a:avLst/>
                  <a:gdLst>
                    <a:gd name="connsiteX0" fmla="*/ 0 w 1343025"/>
                    <a:gd name="connsiteY0" fmla="*/ 90488 h 275957"/>
                    <a:gd name="connsiteX1" fmla="*/ 33338 w 1343025"/>
                    <a:gd name="connsiteY1" fmla="*/ 195263 h 275957"/>
                    <a:gd name="connsiteX2" fmla="*/ 128588 w 1343025"/>
                    <a:gd name="connsiteY2" fmla="*/ 266700 h 275957"/>
                    <a:gd name="connsiteX3" fmla="*/ 242888 w 1343025"/>
                    <a:gd name="connsiteY3" fmla="*/ 271463 h 275957"/>
                    <a:gd name="connsiteX4" fmla="*/ 433388 w 1343025"/>
                    <a:gd name="connsiteY4" fmla="*/ 233363 h 275957"/>
                    <a:gd name="connsiteX5" fmla="*/ 762000 w 1343025"/>
                    <a:gd name="connsiteY5" fmla="*/ 161925 h 275957"/>
                    <a:gd name="connsiteX6" fmla="*/ 1104900 w 1343025"/>
                    <a:gd name="connsiteY6" fmla="*/ 90488 h 275957"/>
                    <a:gd name="connsiteX7" fmla="*/ 1185863 w 1343025"/>
                    <a:gd name="connsiteY7" fmla="*/ 66675 h 275957"/>
                    <a:gd name="connsiteX8" fmla="*/ 1276350 w 1343025"/>
                    <a:gd name="connsiteY8" fmla="*/ 33338 h 275957"/>
                    <a:gd name="connsiteX9" fmla="*/ 1343025 w 1343025"/>
                    <a:gd name="connsiteY9" fmla="*/ 0 h 275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025" h="275957">
                      <a:moveTo>
                        <a:pt x="0" y="90488"/>
                      </a:moveTo>
                      <a:cubicBezTo>
                        <a:pt x="5953" y="128191"/>
                        <a:pt x="11907" y="165894"/>
                        <a:pt x="33338" y="195263"/>
                      </a:cubicBezTo>
                      <a:cubicBezTo>
                        <a:pt x="54769" y="224632"/>
                        <a:pt x="93663" y="254000"/>
                        <a:pt x="128588" y="266700"/>
                      </a:cubicBezTo>
                      <a:cubicBezTo>
                        <a:pt x="163513" y="279400"/>
                        <a:pt x="192088" y="277019"/>
                        <a:pt x="242888" y="271463"/>
                      </a:cubicBezTo>
                      <a:cubicBezTo>
                        <a:pt x="293688" y="265907"/>
                        <a:pt x="433388" y="233363"/>
                        <a:pt x="433388" y="233363"/>
                      </a:cubicBezTo>
                      <a:lnTo>
                        <a:pt x="762000" y="161925"/>
                      </a:lnTo>
                      <a:lnTo>
                        <a:pt x="1104900" y="90488"/>
                      </a:lnTo>
                      <a:cubicBezTo>
                        <a:pt x="1175544" y="74613"/>
                        <a:pt x="1157288" y="76200"/>
                        <a:pt x="1185863" y="66675"/>
                      </a:cubicBezTo>
                      <a:cubicBezTo>
                        <a:pt x="1214438" y="57150"/>
                        <a:pt x="1250156" y="44450"/>
                        <a:pt x="1276350" y="33338"/>
                      </a:cubicBezTo>
                      <a:cubicBezTo>
                        <a:pt x="1302544" y="22226"/>
                        <a:pt x="1333500" y="6350"/>
                        <a:pt x="1343025" y="0"/>
                      </a:cubicBezTo>
                    </a:path>
                  </a:pathLst>
                </a:custGeom>
                <a:noFill/>
                <a:ln w="1016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sp>
              <p:nvSpPr>
                <p:cNvPr id="3" name="Freihandform 2"/>
                <p:cNvSpPr/>
                <p:nvPr/>
              </p:nvSpPr>
              <p:spPr>
                <a:xfrm>
                  <a:off x="4529138" y="3262313"/>
                  <a:ext cx="857250" cy="600075"/>
                </a:xfrm>
                <a:custGeom>
                  <a:avLst/>
                  <a:gdLst>
                    <a:gd name="connsiteX0" fmla="*/ 0 w 947737"/>
                    <a:gd name="connsiteY0" fmla="*/ 0 h 642937"/>
                    <a:gd name="connsiteX1" fmla="*/ 204787 w 947737"/>
                    <a:gd name="connsiteY1" fmla="*/ 204787 h 642937"/>
                    <a:gd name="connsiteX2" fmla="*/ 333375 w 947737"/>
                    <a:gd name="connsiteY2" fmla="*/ 304800 h 642937"/>
                    <a:gd name="connsiteX3" fmla="*/ 476250 w 947737"/>
                    <a:gd name="connsiteY3" fmla="*/ 404812 h 642937"/>
                    <a:gd name="connsiteX4" fmla="*/ 590550 w 947737"/>
                    <a:gd name="connsiteY4" fmla="*/ 461962 h 642937"/>
                    <a:gd name="connsiteX5" fmla="*/ 947737 w 947737"/>
                    <a:gd name="connsiteY5" fmla="*/ 642937 h 642937"/>
                    <a:gd name="connsiteX0" fmla="*/ 0 w 857250"/>
                    <a:gd name="connsiteY0" fmla="*/ 0 h 600075"/>
                    <a:gd name="connsiteX1" fmla="*/ 204787 w 857250"/>
                    <a:gd name="connsiteY1" fmla="*/ 204787 h 600075"/>
                    <a:gd name="connsiteX2" fmla="*/ 333375 w 857250"/>
                    <a:gd name="connsiteY2" fmla="*/ 304800 h 600075"/>
                    <a:gd name="connsiteX3" fmla="*/ 476250 w 857250"/>
                    <a:gd name="connsiteY3" fmla="*/ 404812 h 600075"/>
                    <a:gd name="connsiteX4" fmla="*/ 590550 w 857250"/>
                    <a:gd name="connsiteY4" fmla="*/ 461962 h 600075"/>
                    <a:gd name="connsiteX5" fmla="*/ 857250 w 857250"/>
                    <a:gd name="connsiteY5" fmla="*/ 600075 h 600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50" h="600075">
                      <a:moveTo>
                        <a:pt x="0" y="0"/>
                      </a:moveTo>
                      <a:cubicBezTo>
                        <a:pt x="74612" y="76993"/>
                        <a:pt x="149225" y="153987"/>
                        <a:pt x="204787" y="204787"/>
                      </a:cubicBezTo>
                      <a:cubicBezTo>
                        <a:pt x="260349" y="255587"/>
                        <a:pt x="288131" y="271463"/>
                        <a:pt x="333375" y="304800"/>
                      </a:cubicBezTo>
                      <a:cubicBezTo>
                        <a:pt x="378619" y="338137"/>
                        <a:pt x="433388" y="378618"/>
                        <a:pt x="476250" y="404812"/>
                      </a:cubicBezTo>
                      <a:cubicBezTo>
                        <a:pt x="519113" y="431006"/>
                        <a:pt x="527050" y="429418"/>
                        <a:pt x="590550" y="461962"/>
                      </a:cubicBezTo>
                      <a:lnTo>
                        <a:pt x="857250" y="600075"/>
                      </a:lnTo>
                    </a:path>
                  </a:pathLst>
                </a:custGeom>
                <a:noFill/>
                <a:ln w="1016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  <p:sp>
              <p:nvSpPr>
                <p:cNvPr id="4" name="Freihandform 3"/>
                <p:cNvSpPr/>
                <p:nvPr/>
              </p:nvSpPr>
              <p:spPr>
                <a:xfrm>
                  <a:off x="4586288" y="3538538"/>
                  <a:ext cx="623887" cy="419100"/>
                </a:xfrm>
                <a:custGeom>
                  <a:avLst/>
                  <a:gdLst>
                    <a:gd name="connsiteX0" fmla="*/ 0 w 623887"/>
                    <a:gd name="connsiteY0" fmla="*/ 0 h 419100"/>
                    <a:gd name="connsiteX1" fmla="*/ 90487 w 623887"/>
                    <a:gd name="connsiteY1" fmla="*/ 14287 h 419100"/>
                    <a:gd name="connsiteX2" fmla="*/ 228600 w 623887"/>
                    <a:gd name="connsiteY2" fmla="*/ 76200 h 419100"/>
                    <a:gd name="connsiteX3" fmla="*/ 338137 w 623887"/>
                    <a:gd name="connsiteY3" fmla="*/ 147637 h 419100"/>
                    <a:gd name="connsiteX4" fmla="*/ 547687 w 623887"/>
                    <a:gd name="connsiteY4" fmla="*/ 347662 h 419100"/>
                    <a:gd name="connsiteX5" fmla="*/ 623887 w 623887"/>
                    <a:gd name="connsiteY5" fmla="*/ 41910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887" h="419100">
                      <a:moveTo>
                        <a:pt x="0" y="0"/>
                      </a:moveTo>
                      <a:cubicBezTo>
                        <a:pt x="26193" y="793"/>
                        <a:pt x="52387" y="1587"/>
                        <a:pt x="90487" y="14287"/>
                      </a:cubicBezTo>
                      <a:cubicBezTo>
                        <a:pt x="128587" y="26987"/>
                        <a:pt x="187325" y="53975"/>
                        <a:pt x="228600" y="76200"/>
                      </a:cubicBezTo>
                      <a:cubicBezTo>
                        <a:pt x="269875" y="98425"/>
                        <a:pt x="284956" y="102393"/>
                        <a:pt x="338137" y="147637"/>
                      </a:cubicBezTo>
                      <a:cubicBezTo>
                        <a:pt x="391318" y="192881"/>
                        <a:pt x="500062" y="302418"/>
                        <a:pt x="547687" y="347662"/>
                      </a:cubicBezTo>
                      <a:cubicBezTo>
                        <a:pt x="595312" y="392906"/>
                        <a:pt x="609599" y="406003"/>
                        <a:pt x="623887" y="419100"/>
                      </a:cubicBezTo>
                    </a:path>
                  </a:pathLst>
                </a:custGeom>
                <a:noFill/>
                <a:ln w="1016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/>
                </a:p>
              </p:txBody>
            </p:sp>
          </p:grpSp>
          <p:sp>
            <p:nvSpPr>
              <p:cNvPr id="6" name="Freihandform 5"/>
              <p:cNvSpPr/>
              <p:nvPr/>
            </p:nvSpPr>
            <p:spPr>
              <a:xfrm>
                <a:off x="4905375" y="3619500"/>
                <a:ext cx="133350" cy="119063"/>
              </a:xfrm>
              <a:custGeom>
                <a:avLst/>
                <a:gdLst>
                  <a:gd name="connsiteX0" fmla="*/ 0 w 133350"/>
                  <a:gd name="connsiteY0" fmla="*/ 0 h 119063"/>
                  <a:gd name="connsiteX1" fmla="*/ 133350 w 133350"/>
                  <a:gd name="connsiteY1" fmla="*/ 119063 h 11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119063">
                    <a:moveTo>
                      <a:pt x="0" y="0"/>
                    </a:moveTo>
                    <a:lnTo>
                      <a:pt x="133350" y="119063"/>
                    </a:lnTo>
                  </a:path>
                </a:pathLst>
              </a:custGeom>
              <a:noFill/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8486" name="Gruppieren 89"/>
            <p:cNvGrpSpPr>
              <a:grpSpLocks/>
            </p:cNvGrpSpPr>
            <p:nvPr/>
          </p:nvGrpSpPr>
          <p:grpSpPr bwMode="auto">
            <a:xfrm>
              <a:off x="7181850" y="1590675"/>
              <a:ext cx="1700213" cy="2157413"/>
              <a:chOff x="7181850" y="1590675"/>
              <a:chExt cx="1700213" cy="2157413"/>
            </a:xfrm>
          </p:grpSpPr>
          <p:cxnSp>
            <p:nvCxnSpPr>
              <p:cNvPr id="13" name="Gerade Verbindung 12"/>
              <p:cNvCxnSpPr/>
              <p:nvPr/>
            </p:nvCxnSpPr>
            <p:spPr>
              <a:xfrm>
                <a:off x="7181850" y="1590675"/>
                <a:ext cx="0" cy="404813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/>
              <p:nvPr/>
            </p:nvCxnSpPr>
            <p:spPr>
              <a:xfrm>
                <a:off x="7181850" y="1995488"/>
                <a:ext cx="506413" cy="171450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7"/>
              <p:cNvCxnSpPr/>
              <p:nvPr/>
            </p:nvCxnSpPr>
            <p:spPr>
              <a:xfrm>
                <a:off x="7519988" y="2133600"/>
                <a:ext cx="0" cy="26352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/>
            </p:nvCxnSpPr>
            <p:spPr>
              <a:xfrm>
                <a:off x="7181850" y="2000250"/>
                <a:ext cx="0" cy="67627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>
                <a:off x="7181850" y="2676525"/>
                <a:ext cx="676275" cy="21907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/>
            </p:nvCxnSpPr>
            <p:spPr>
              <a:xfrm>
                <a:off x="7858125" y="2900363"/>
                <a:ext cx="0" cy="39687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/>
            </p:nvCxnSpPr>
            <p:spPr>
              <a:xfrm>
                <a:off x="7858125" y="2255838"/>
                <a:ext cx="0" cy="196850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1" name="Gerade Verbindung 19510"/>
              <p:cNvCxnSpPr/>
              <p:nvPr/>
            </p:nvCxnSpPr>
            <p:spPr>
              <a:xfrm>
                <a:off x="7858125" y="2447925"/>
                <a:ext cx="338138" cy="114300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3" name="Gerade Verbindung 19512"/>
              <p:cNvCxnSpPr/>
              <p:nvPr/>
            </p:nvCxnSpPr>
            <p:spPr>
              <a:xfrm>
                <a:off x="8196263" y="2562225"/>
                <a:ext cx="0" cy="966788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5" name="Gerade Verbindung 19514"/>
              <p:cNvCxnSpPr/>
              <p:nvPr/>
            </p:nvCxnSpPr>
            <p:spPr>
              <a:xfrm>
                <a:off x="8196263" y="3335338"/>
                <a:ext cx="685800" cy="236537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>
                <a:off x="8872538" y="3581400"/>
                <a:ext cx="0" cy="166688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uppieren 21"/>
          <p:cNvGrpSpPr>
            <a:grpSpLocks/>
          </p:cNvGrpSpPr>
          <p:nvPr/>
        </p:nvGrpSpPr>
        <p:grpSpPr bwMode="auto">
          <a:xfrm>
            <a:off x="41275" y="2795588"/>
            <a:ext cx="7816850" cy="2324100"/>
            <a:chOff x="41275" y="2452688"/>
            <a:chExt cx="7816850" cy="2324100"/>
          </a:xfrm>
        </p:grpSpPr>
        <p:grpSp>
          <p:nvGrpSpPr>
            <p:cNvPr id="18471" name="Gruppieren 81"/>
            <p:cNvGrpSpPr>
              <a:grpSpLocks/>
            </p:cNvGrpSpPr>
            <p:nvPr/>
          </p:nvGrpSpPr>
          <p:grpSpPr bwMode="auto">
            <a:xfrm>
              <a:off x="41275" y="3390640"/>
              <a:ext cx="2779728" cy="1141633"/>
              <a:chOff x="41204" y="3047740"/>
              <a:chExt cx="2779753" cy="1141633"/>
            </a:xfrm>
          </p:grpSpPr>
          <p:sp>
            <p:nvSpPr>
              <p:cNvPr id="18482" name="Text Box 11"/>
              <p:cNvSpPr txBox="1">
                <a:spLocks noChangeArrowheads="1"/>
              </p:cNvSpPr>
              <p:nvPr/>
            </p:nvSpPr>
            <p:spPr bwMode="auto">
              <a:xfrm>
                <a:off x="41204" y="3047740"/>
                <a:ext cx="206382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</a:pPr>
                <a:r>
                  <a:rPr lang="en-GB" altLang="de-DE" sz="1600" b="1">
                    <a:solidFill>
                      <a:srgbClr val="009900"/>
                    </a:solidFill>
                  </a:rPr>
                  <a:t>  HEBT B</a:t>
                </a:r>
              </a:p>
            </p:txBody>
          </p:sp>
          <p:sp>
            <p:nvSpPr>
              <p:cNvPr id="18483" name="Text Box 11"/>
              <p:cNvSpPr txBox="1">
                <a:spLocks noChangeArrowheads="1"/>
              </p:cNvSpPr>
              <p:nvPr/>
            </p:nvSpPr>
            <p:spPr bwMode="auto">
              <a:xfrm>
                <a:off x="230928" y="3321443"/>
                <a:ext cx="2590029" cy="867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009900"/>
                    </a:solidFill>
                    <a:sym typeface="Wingdings" pitchFamily="2" charset="2"/>
                  </a:rPr>
                  <a:t>SIS100  AP, PP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009900"/>
                    </a:solidFill>
                    <a:sym typeface="Wingdings" pitchFamily="2" charset="2"/>
                  </a:rPr>
                  <a:t>SIS100  SFRS Target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009900"/>
                    </a:solidFill>
                    <a:sym typeface="Wingdings" pitchFamily="2" charset="2"/>
                  </a:rPr>
                  <a:t>SIS18  AP, PP</a:t>
                </a:r>
                <a:endParaRPr lang="en-GB" altLang="de-DE" sz="1400" dirty="0">
                  <a:solidFill>
                    <a:srgbClr val="009900"/>
                  </a:solidFill>
                </a:endParaRPr>
              </a:p>
            </p:txBody>
          </p:sp>
        </p:grpSp>
        <p:grpSp>
          <p:nvGrpSpPr>
            <p:cNvPr id="18472" name="Gruppieren 85"/>
            <p:cNvGrpSpPr>
              <a:grpSpLocks/>
            </p:cNvGrpSpPr>
            <p:nvPr/>
          </p:nvGrpSpPr>
          <p:grpSpPr bwMode="auto">
            <a:xfrm>
              <a:off x="4757766" y="3519488"/>
              <a:ext cx="366927" cy="1257300"/>
              <a:chOff x="4757738" y="3519488"/>
              <a:chExt cx="366930" cy="1257300"/>
            </a:xfrm>
          </p:grpSpPr>
          <p:sp>
            <p:nvSpPr>
              <p:cNvPr id="8" name="Freihandform 7"/>
              <p:cNvSpPr/>
              <p:nvPr/>
            </p:nvSpPr>
            <p:spPr>
              <a:xfrm>
                <a:off x="4810097" y="4595813"/>
                <a:ext cx="147639" cy="180975"/>
              </a:xfrm>
              <a:custGeom>
                <a:avLst/>
                <a:gdLst>
                  <a:gd name="connsiteX0" fmla="*/ 147638 w 147638"/>
                  <a:gd name="connsiteY0" fmla="*/ 0 h 180975"/>
                  <a:gd name="connsiteX1" fmla="*/ 0 w 147638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638" h="180975">
                    <a:moveTo>
                      <a:pt x="147638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7" name="Freihandform 6"/>
              <p:cNvSpPr/>
              <p:nvPr/>
            </p:nvSpPr>
            <p:spPr>
              <a:xfrm>
                <a:off x="4757710" y="3519488"/>
                <a:ext cx="366715" cy="1257300"/>
              </a:xfrm>
              <a:custGeom>
                <a:avLst/>
                <a:gdLst>
                  <a:gd name="connsiteX0" fmla="*/ 0 w 366930"/>
                  <a:gd name="connsiteY0" fmla="*/ 0 h 1257300"/>
                  <a:gd name="connsiteX1" fmla="*/ 142875 w 366930"/>
                  <a:gd name="connsiteY1" fmla="*/ 128587 h 1257300"/>
                  <a:gd name="connsiteX2" fmla="*/ 285750 w 366930"/>
                  <a:gd name="connsiteY2" fmla="*/ 309562 h 1257300"/>
                  <a:gd name="connsiteX3" fmla="*/ 347662 w 366930"/>
                  <a:gd name="connsiteY3" fmla="*/ 490537 h 1257300"/>
                  <a:gd name="connsiteX4" fmla="*/ 366712 w 366930"/>
                  <a:gd name="connsiteY4" fmla="*/ 619125 h 1257300"/>
                  <a:gd name="connsiteX5" fmla="*/ 338137 w 366930"/>
                  <a:gd name="connsiteY5" fmla="*/ 795337 h 1257300"/>
                  <a:gd name="connsiteX6" fmla="*/ 276225 w 366930"/>
                  <a:gd name="connsiteY6" fmla="*/ 957262 h 1257300"/>
                  <a:gd name="connsiteX7" fmla="*/ 166687 w 366930"/>
                  <a:gd name="connsiteY7" fmla="*/ 1123950 h 1257300"/>
                  <a:gd name="connsiteX8" fmla="*/ 90487 w 366930"/>
                  <a:gd name="connsiteY8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6930" h="1257300">
                    <a:moveTo>
                      <a:pt x="0" y="0"/>
                    </a:moveTo>
                    <a:cubicBezTo>
                      <a:pt x="47625" y="38496"/>
                      <a:pt x="95250" y="76993"/>
                      <a:pt x="142875" y="128587"/>
                    </a:cubicBezTo>
                    <a:cubicBezTo>
                      <a:pt x="190500" y="180181"/>
                      <a:pt x="251619" y="249237"/>
                      <a:pt x="285750" y="309562"/>
                    </a:cubicBezTo>
                    <a:cubicBezTo>
                      <a:pt x="319881" y="369887"/>
                      <a:pt x="334168" y="438943"/>
                      <a:pt x="347662" y="490537"/>
                    </a:cubicBezTo>
                    <a:cubicBezTo>
                      <a:pt x="361156" y="542131"/>
                      <a:pt x="368300" y="568325"/>
                      <a:pt x="366712" y="619125"/>
                    </a:cubicBezTo>
                    <a:cubicBezTo>
                      <a:pt x="365125" y="669925"/>
                      <a:pt x="353218" y="738981"/>
                      <a:pt x="338137" y="795337"/>
                    </a:cubicBezTo>
                    <a:cubicBezTo>
                      <a:pt x="323056" y="851693"/>
                      <a:pt x="304800" y="902493"/>
                      <a:pt x="276225" y="957262"/>
                    </a:cubicBezTo>
                    <a:cubicBezTo>
                      <a:pt x="247650" y="1012031"/>
                      <a:pt x="197643" y="1073944"/>
                      <a:pt x="166687" y="1123950"/>
                    </a:cubicBezTo>
                    <a:cubicBezTo>
                      <a:pt x="135731" y="1173956"/>
                      <a:pt x="113109" y="1215628"/>
                      <a:pt x="90487" y="1257300"/>
                    </a:cubicBezTo>
                  </a:path>
                </a:pathLst>
              </a:custGeom>
              <a:noFill/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8473" name="Gruppieren 88"/>
            <p:cNvGrpSpPr>
              <a:grpSpLocks/>
            </p:cNvGrpSpPr>
            <p:nvPr/>
          </p:nvGrpSpPr>
          <p:grpSpPr bwMode="auto">
            <a:xfrm>
              <a:off x="6662749" y="2452688"/>
              <a:ext cx="1195376" cy="1071427"/>
              <a:chOff x="6662738" y="2452688"/>
              <a:chExt cx="1195387" cy="1071427"/>
            </a:xfrm>
          </p:grpSpPr>
          <p:cxnSp>
            <p:nvCxnSpPr>
              <p:cNvPr id="40" name="Gerade Verbindung 39"/>
              <p:cNvCxnSpPr/>
              <p:nvPr/>
            </p:nvCxnSpPr>
            <p:spPr>
              <a:xfrm>
                <a:off x="7858125" y="2452688"/>
                <a:ext cx="0" cy="442912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/>
            </p:nvCxnSpPr>
            <p:spPr>
              <a:xfrm flipH="1">
                <a:off x="7181844" y="2674938"/>
                <a:ext cx="676281" cy="220662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/>
            </p:nvCxnSpPr>
            <p:spPr>
              <a:xfrm>
                <a:off x="7181844" y="2895600"/>
                <a:ext cx="0" cy="2444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/>
            </p:nvCxnSpPr>
            <p:spPr>
              <a:xfrm>
                <a:off x="7181844" y="2676525"/>
                <a:ext cx="0" cy="2190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/>
            </p:nvCxnSpPr>
            <p:spPr>
              <a:xfrm flipH="1">
                <a:off x="6662727" y="3117850"/>
                <a:ext cx="519117" cy="17462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/>
            </p:nvCxnSpPr>
            <p:spPr>
              <a:xfrm>
                <a:off x="6843704" y="3228975"/>
                <a:ext cx="0" cy="2952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uppieren 22"/>
          <p:cNvGrpSpPr>
            <a:grpSpLocks/>
          </p:cNvGrpSpPr>
          <p:nvPr/>
        </p:nvGrpSpPr>
        <p:grpSpPr bwMode="auto">
          <a:xfrm>
            <a:off x="41275" y="3460750"/>
            <a:ext cx="7816850" cy="3117850"/>
            <a:chOff x="41275" y="3117850"/>
            <a:chExt cx="7816850" cy="3117850"/>
          </a:xfrm>
        </p:grpSpPr>
        <p:grpSp>
          <p:nvGrpSpPr>
            <p:cNvPr id="18458" name="Gruppieren 82"/>
            <p:cNvGrpSpPr>
              <a:grpSpLocks/>
            </p:cNvGrpSpPr>
            <p:nvPr/>
          </p:nvGrpSpPr>
          <p:grpSpPr bwMode="auto">
            <a:xfrm>
              <a:off x="41275" y="5093946"/>
              <a:ext cx="2779728" cy="1141754"/>
              <a:chOff x="41204" y="4969926"/>
              <a:chExt cx="2779753" cy="1141633"/>
            </a:xfrm>
          </p:grpSpPr>
          <p:sp>
            <p:nvSpPr>
              <p:cNvPr id="18469" name="Text Box 11"/>
              <p:cNvSpPr txBox="1">
                <a:spLocks noChangeArrowheads="1"/>
              </p:cNvSpPr>
              <p:nvPr/>
            </p:nvSpPr>
            <p:spPr bwMode="auto">
              <a:xfrm>
                <a:off x="41204" y="4969926"/>
                <a:ext cx="206382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</a:pPr>
                <a:r>
                  <a:rPr lang="en-GB" altLang="de-DE" sz="1600" b="1">
                    <a:solidFill>
                      <a:srgbClr val="AE62FA"/>
                    </a:solidFill>
                  </a:rPr>
                  <a:t>  HEBT C</a:t>
                </a:r>
              </a:p>
            </p:txBody>
          </p:sp>
          <p:sp>
            <p:nvSpPr>
              <p:cNvPr id="18470" name="Text Box 11"/>
              <p:cNvSpPr txBox="1">
                <a:spLocks noChangeArrowheads="1"/>
              </p:cNvSpPr>
              <p:nvPr/>
            </p:nvSpPr>
            <p:spPr bwMode="auto">
              <a:xfrm>
                <a:off x="230928" y="5243629"/>
                <a:ext cx="2590029" cy="867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AE62FA"/>
                    </a:solidFill>
                  </a:rPr>
                  <a:t>SIS100 </a:t>
                </a: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 </a:t>
                </a:r>
                <a:r>
                  <a:rPr lang="en-GB" altLang="de-DE" sz="1400" dirty="0" err="1">
                    <a:solidFill>
                      <a:srgbClr val="AE62FA"/>
                    </a:solidFill>
                    <a:sym typeface="Wingdings" pitchFamily="2" charset="2"/>
                  </a:rPr>
                  <a:t>pbar</a:t>
                </a: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 Target * 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SFRS  CR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CR  HESR</a:t>
                </a:r>
              </a:p>
            </p:txBody>
          </p:sp>
        </p:grpSp>
        <p:grpSp>
          <p:nvGrpSpPr>
            <p:cNvPr id="18459" name="Gruppieren 86"/>
            <p:cNvGrpSpPr>
              <a:grpSpLocks/>
            </p:cNvGrpSpPr>
            <p:nvPr/>
          </p:nvGrpSpPr>
          <p:grpSpPr bwMode="auto">
            <a:xfrm>
              <a:off x="4495831" y="4481656"/>
              <a:ext cx="547683" cy="1166936"/>
              <a:chOff x="4495800" y="4481513"/>
              <a:chExt cx="547688" cy="1166812"/>
            </a:xfrm>
          </p:grpSpPr>
          <p:sp>
            <p:nvSpPr>
              <p:cNvPr id="10" name="Freihandform 9"/>
              <p:cNvSpPr/>
              <p:nvPr/>
            </p:nvSpPr>
            <p:spPr>
              <a:xfrm>
                <a:off x="4914873" y="4481370"/>
                <a:ext cx="128589" cy="380960"/>
              </a:xfrm>
              <a:custGeom>
                <a:avLst/>
                <a:gdLst>
                  <a:gd name="connsiteX0" fmla="*/ 128588 w 128588"/>
                  <a:gd name="connsiteY0" fmla="*/ 0 h 381000"/>
                  <a:gd name="connsiteX1" fmla="*/ 57150 w 128588"/>
                  <a:gd name="connsiteY1" fmla="*/ 204787 h 381000"/>
                  <a:gd name="connsiteX2" fmla="*/ 0 w 128588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588" h="381000">
                    <a:moveTo>
                      <a:pt x="128588" y="0"/>
                    </a:moveTo>
                    <a:cubicBezTo>
                      <a:pt x="103584" y="70643"/>
                      <a:pt x="78581" y="141287"/>
                      <a:pt x="57150" y="204787"/>
                    </a:cubicBezTo>
                    <a:cubicBezTo>
                      <a:pt x="35719" y="268287"/>
                      <a:pt x="17859" y="324643"/>
                      <a:pt x="0" y="381000"/>
                    </a:cubicBezTo>
                  </a:path>
                </a:pathLst>
              </a:custGeom>
              <a:noFill/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9" name="Freihandform 8"/>
              <p:cNvSpPr/>
              <p:nvPr/>
            </p:nvSpPr>
            <p:spPr>
              <a:xfrm>
                <a:off x="4495769" y="4938521"/>
                <a:ext cx="30163" cy="709537"/>
              </a:xfrm>
              <a:custGeom>
                <a:avLst/>
                <a:gdLst>
                  <a:gd name="connsiteX0" fmla="*/ 23813 w 29491"/>
                  <a:gd name="connsiteY0" fmla="*/ 709612 h 709612"/>
                  <a:gd name="connsiteX1" fmla="*/ 4763 w 29491"/>
                  <a:gd name="connsiteY1" fmla="*/ 581025 h 709612"/>
                  <a:gd name="connsiteX2" fmla="*/ 4763 w 29491"/>
                  <a:gd name="connsiteY2" fmla="*/ 466725 h 709612"/>
                  <a:gd name="connsiteX3" fmla="*/ 19050 w 29491"/>
                  <a:gd name="connsiteY3" fmla="*/ 371475 h 709612"/>
                  <a:gd name="connsiteX4" fmla="*/ 28575 w 29491"/>
                  <a:gd name="connsiteY4" fmla="*/ 295275 h 709612"/>
                  <a:gd name="connsiteX5" fmla="*/ 28575 w 29491"/>
                  <a:gd name="connsiteY5" fmla="*/ 209550 h 709612"/>
                  <a:gd name="connsiteX6" fmla="*/ 23813 w 29491"/>
                  <a:gd name="connsiteY6" fmla="*/ 133350 h 709612"/>
                  <a:gd name="connsiteX7" fmla="*/ 19050 w 29491"/>
                  <a:gd name="connsiteY7" fmla="*/ 80962 h 709612"/>
                  <a:gd name="connsiteX8" fmla="*/ 0 w 29491"/>
                  <a:gd name="connsiteY8" fmla="*/ 0 h 70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491" h="709612">
                    <a:moveTo>
                      <a:pt x="23813" y="709612"/>
                    </a:moveTo>
                    <a:cubicBezTo>
                      <a:pt x="15875" y="665559"/>
                      <a:pt x="7938" y="621506"/>
                      <a:pt x="4763" y="581025"/>
                    </a:cubicBezTo>
                    <a:cubicBezTo>
                      <a:pt x="1588" y="540544"/>
                      <a:pt x="2382" y="501650"/>
                      <a:pt x="4763" y="466725"/>
                    </a:cubicBezTo>
                    <a:cubicBezTo>
                      <a:pt x="7144" y="431800"/>
                      <a:pt x="15081" y="400050"/>
                      <a:pt x="19050" y="371475"/>
                    </a:cubicBezTo>
                    <a:cubicBezTo>
                      <a:pt x="23019" y="342900"/>
                      <a:pt x="26988" y="322262"/>
                      <a:pt x="28575" y="295275"/>
                    </a:cubicBezTo>
                    <a:cubicBezTo>
                      <a:pt x="30162" y="268288"/>
                      <a:pt x="29369" y="236537"/>
                      <a:pt x="28575" y="209550"/>
                    </a:cubicBezTo>
                    <a:cubicBezTo>
                      <a:pt x="27781" y="182563"/>
                      <a:pt x="25401" y="154781"/>
                      <a:pt x="23813" y="133350"/>
                    </a:cubicBezTo>
                    <a:cubicBezTo>
                      <a:pt x="22225" y="111919"/>
                      <a:pt x="23019" y="103187"/>
                      <a:pt x="19050" y="80962"/>
                    </a:cubicBezTo>
                    <a:cubicBezTo>
                      <a:pt x="15081" y="58737"/>
                      <a:pt x="7540" y="29368"/>
                      <a:pt x="0" y="0"/>
                    </a:cubicBezTo>
                  </a:path>
                </a:pathLst>
              </a:custGeom>
              <a:noFill/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1" name="Freihandform 10"/>
              <p:cNvSpPr/>
              <p:nvPr/>
            </p:nvSpPr>
            <p:spPr>
              <a:xfrm>
                <a:off x="4848197" y="5033761"/>
                <a:ext cx="76201" cy="257148"/>
              </a:xfrm>
              <a:custGeom>
                <a:avLst/>
                <a:gdLst>
                  <a:gd name="connsiteX0" fmla="*/ 0 w 76200"/>
                  <a:gd name="connsiteY0" fmla="*/ 257175 h 257175"/>
                  <a:gd name="connsiteX1" fmla="*/ 38100 w 76200"/>
                  <a:gd name="connsiteY1" fmla="*/ 100012 h 257175"/>
                  <a:gd name="connsiteX2" fmla="*/ 76200 w 76200"/>
                  <a:gd name="connsiteY2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57175">
                    <a:moveTo>
                      <a:pt x="0" y="257175"/>
                    </a:moveTo>
                    <a:cubicBezTo>
                      <a:pt x="12700" y="200024"/>
                      <a:pt x="25400" y="142874"/>
                      <a:pt x="38100" y="100012"/>
                    </a:cubicBezTo>
                    <a:cubicBezTo>
                      <a:pt x="50800" y="57149"/>
                      <a:pt x="63500" y="28574"/>
                      <a:pt x="76200" y="0"/>
                    </a:cubicBezTo>
                  </a:path>
                </a:pathLst>
              </a:custGeom>
              <a:noFill/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grpSp>
          <p:nvGrpSpPr>
            <p:cNvPr id="18460" name="Gruppieren 87"/>
            <p:cNvGrpSpPr>
              <a:grpSpLocks/>
            </p:cNvGrpSpPr>
            <p:nvPr/>
          </p:nvGrpSpPr>
          <p:grpSpPr bwMode="auto">
            <a:xfrm>
              <a:off x="6510350" y="3117850"/>
              <a:ext cx="1347775" cy="1759135"/>
              <a:chOff x="6510338" y="3117852"/>
              <a:chExt cx="1347787" cy="1758948"/>
            </a:xfrm>
          </p:grpSpPr>
          <p:cxnSp>
            <p:nvCxnSpPr>
              <p:cNvPr id="68" name="Gerade Verbindung 67"/>
              <p:cNvCxnSpPr/>
              <p:nvPr/>
            </p:nvCxnSpPr>
            <p:spPr>
              <a:xfrm flipH="1">
                <a:off x="6510326" y="4519466"/>
                <a:ext cx="523880" cy="180956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/>
              <p:cNvCxnSpPr/>
              <p:nvPr/>
            </p:nvCxnSpPr>
            <p:spPr>
              <a:xfrm>
                <a:off x="6510326" y="4700422"/>
                <a:ext cx="0" cy="176193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74"/>
              <p:cNvCxnSpPr/>
              <p:nvPr/>
            </p:nvCxnSpPr>
            <p:spPr>
              <a:xfrm>
                <a:off x="7858125" y="3924216"/>
                <a:ext cx="0" cy="100002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77"/>
              <p:cNvCxnSpPr/>
              <p:nvPr/>
            </p:nvCxnSpPr>
            <p:spPr>
              <a:xfrm flipH="1">
                <a:off x="7181844" y="4019456"/>
                <a:ext cx="676281" cy="236513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79"/>
              <p:cNvCxnSpPr/>
              <p:nvPr/>
            </p:nvCxnSpPr>
            <p:spPr>
              <a:xfrm>
                <a:off x="7181844" y="3117852"/>
                <a:ext cx="0" cy="744459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uppieren 23"/>
          <p:cNvGrpSpPr>
            <a:grpSpLocks/>
          </p:cNvGrpSpPr>
          <p:nvPr/>
        </p:nvGrpSpPr>
        <p:grpSpPr bwMode="auto">
          <a:xfrm>
            <a:off x="142875" y="1190625"/>
            <a:ext cx="3905075" cy="4361116"/>
            <a:chOff x="142099" y="847725"/>
            <a:chExt cx="2410603" cy="4361075"/>
          </a:xfrm>
        </p:grpSpPr>
        <p:sp>
          <p:nvSpPr>
            <p:cNvPr id="18455" name="Textfeld 70"/>
            <p:cNvSpPr txBox="1">
              <a:spLocks noChangeArrowheads="1"/>
            </p:cNvSpPr>
            <p:nvPr/>
          </p:nvSpPr>
          <p:spPr bwMode="auto">
            <a:xfrm>
              <a:off x="149225" y="1252538"/>
              <a:ext cx="2403476" cy="553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b="1" dirty="0"/>
                <a:t>Primary </a:t>
              </a:r>
              <a:r>
                <a:rPr lang="de-DE" altLang="de-DE" b="1" dirty="0" err="1"/>
                <a:t>Beams</a:t>
              </a:r>
              <a:r>
                <a:rPr lang="de-DE" altLang="de-DE" b="1" dirty="0"/>
                <a:t> </a:t>
              </a:r>
              <a:r>
                <a:rPr lang="de-DE" altLang="de-DE" b="1" dirty="0" smtClean="0"/>
                <a:t>Q2/2018 (M11)  </a:t>
              </a:r>
              <a:r>
                <a:rPr lang="de-DE" altLang="de-DE" sz="1200" b="1" dirty="0" smtClean="0"/>
                <a:t>(</a:t>
              </a:r>
              <a:r>
                <a:rPr lang="de-DE" altLang="de-DE" sz="1200" b="1" dirty="0" err="1" smtClean="0"/>
                <a:t>beams</a:t>
              </a:r>
              <a:r>
                <a:rPr lang="de-DE" altLang="de-DE" sz="1200" b="1" dirty="0" smtClean="0"/>
                <a:t> </a:t>
              </a:r>
              <a:r>
                <a:rPr lang="de-DE" altLang="de-DE" sz="1200" b="1" dirty="0" err="1"/>
                <a:t>from</a:t>
              </a:r>
              <a:r>
                <a:rPr lang="de-DE" altLang="de-DE" sz="1200" b="1" dirty="0"/>
                <a:t> SIS18, SIS100)</a:t>
              </a:r>
              <a:endParaRPr lang="de-DE" altLang="de-DE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8456" name="Textfeld 61"/>
            <p:cNvSpPr txBox="1">
              <a:spLocks noChangeArrowheads="1"/>
            </p:cNvSpPr>
            <p:nvPr/>
          </p:nvSpPr>
          <p:spPr bwMode="auto">
            <a:xfrm>
              <a:off x="152400" y="4562475"/>
              <a:ext cx="2400302" cy="64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b="1" dirty="0" err="1"/>
                <a:t>Secondary</a:t>
              </a:r>
              <a:r>
                <a:rPr lang="de-DE" altLang="de-DE" b="1" dirty="0"/>
                <a:t> </a:t>
              </a:r>
              <a:r>
                <a:rPr lang="de-DE" altLang="de-DE" b="1" dirty="0" err="1"/>
                <a:t>Beams</a:t>
              </a:r>
              <a:r>
                <a:rPr lang="de-DE" altLang="de-DE" b="1" dirty="0"/>
                <a:t> </a:t>
              </a:r>
              <a:r>
                <a:rPr lang="de-DE" altLang="de-DE" b="1" dirty="0" smtClean="0"/>
                <a:t>Q1/2019 (M11) </a:t>
              </a:r>
              <a:r>
                <a:rPr lang="de-DE" altLang="de-DE" sz="1200" b="1" dirty="0" smtClean="0"/>
                <a:t>(</a:t>
              </a:r>
              <a:r>
                <a:rPr lang="de-DE" altLang="de-DE" sz="1200" b="1" dirty="0" err="1" smtClean="0"/>
                <a:t>beams</a:t>
              </a:r>
              <a:r>
                <a:rPr lang="de-DE" altLang="de-DE" sz="1200" b="1" dirty="0" smtClean="0"/>
                <a:t> </a:t>
              </a:r>
              <a:r>
                <a:rPr lang="de-DE" altLang="de-DE" sz="1200" b="1" dirty="0" err="1"/>
                <a:t>from</a:t>
              </a:r>
              <a:r>
                <a:rPr lang="de-DE" altLang="de-DE" sz="1200" b="1" dirty="0"/>
                <a:t> SFRS, </a:t>
              </a:r>
              <a:r>
                <a:rPr lang="de-DE" altLang="de-DE" sz="1200" b="1" dirty="0" err="1"/>
                <a:t>pbar</a:t>
              </a:r>
              <a:r>
                <a:rPr lang="de-DE" altLang="de-DE" sz="1200" b="1" dirty="0"/>
                <a:t>)</a:t>
              </a:r>
              <a:endParaRPr lang="de-DE" altLang="de-DE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8457" name="Textfeld 11"/>
            <p:cNvSpPr txBox="1">
              <a:spLocks noChangeArrowheads="1"/>
            </p:cNvSpPr>
            <p:nvPr/>
          </p:nvSpPr>
          <p:spPr bwMode="auto">
            <a:xfrm>
              <a:off x="142099" y="847725"/>
              <a:ext cx="24106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sz="2000" b="1" dirty="0"/>
                <a:t>FAIR@GSI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Prioritization</a:t>
            </a:r>
            <a:r>
              <a:rPr lang="de-DE" dirty="0" smtClean="0"/>
              <a:t> at FAIR@GSI  </a:t>
            </a:r>
            <a:endParaRPr lang="de-DE" dirty="0"/>
          </a:p>
        </p:txBody>
      </p:sp>
      <p:sp>
        <p:nvSpPr>
          <p:cNvPr id="71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7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16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7584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243012"/>
            <a:ext cx="5549117" cy="533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Prioritization</a:t>
            </a:r>
            <a:r>
              <a:rPr lang="de-DE" dirty="0" smtClean="0"/>
              <a:t> at FAIR@GSI 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 rot="21003962">
            <a:off x="743364" y="2702123"/>
            <a:ext cx="7657272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In agreement between FAIR@GSI and FAIR </a:t>
            </a:r>
          </a:p>
          <a:p>
            <a:pPr lvl="0"/>
            <a:r>
              <a:rPr lang="en-US" sz="2000" dirty="0" err="1" smtClean="0"/>
              <a:t>Efremov</a:t>
            </a:r>
            <a:r>
              <a:rPr lang="en-US" sz="2000" dirty="0" smtClean="0"/>
              <a:t> </a:t>
            </a:r>
            <a:r>
              <a:rPr lang="en-US" sz="2000" dirty="0"/>
              <a:t>Institute and </a:t>
            </a:r>
            <a:r>
              <a:rPr lang="en-US" sz="2000" dirty="0" err="1"/>
              <a:t>Budker</a:t>
            </a:r>
            <a:r>
              <a:rPr lang="en-US" sz="2000" dirty="0"/>
              <a:t> Institute </a:t>
            </a:r>
            <a:r>
              <a:rPr lang="en-US" sz="2000" dirty="0" smtClean="0"/>
              <a:t>were asked (in meeting 12/2013 and 05/2014) to work out a </a:t>
            </a:r>
            <a:r>
              <a:rPr lang="en-US" sz="2000" dirty="0"/>
              <a:t>production plan for </a:t>
            </a:r>
            <a:r>
              <a:rPr lang="en-US" sz="2000" dirty="0" smtClean="0"/>
              <a:t>Batch1-3 sorted according </a:t>
            </a:r>
            <a:r>
              <a:rPr lang="en-US" sz="2000" dirty="0"/>
              <a:t>to HEBT </a:t>
            </a:r>
            <a:r>
              <a:rPr lang="en-US" sz="2000" dirty="0" smtClean="0"/>
              <a:t>A/B/C . </a:t>
            </a:r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17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7158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Special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18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500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19925" y="1771650"/>
            <a:ext cx="2009774" cy="584775"/>
          </a:xfrm>
          <a:prstGeom prst="rect">
            <a:avLst/>
          </a:prstGeom>
          <a:solidFill>
            <a:srgbClr val="99CCF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21 Dipole PC </a:t>
            </a:r>
            <a:r>
              <a:rPr lang="de-DE" sz="1600" dirty="0" err="1" smtClean="0"/>
              <a:t>types</a:t>
            </a:r>
            <a:endParaRPr lang="de-DE" sz="1600" dirty="0" smtClean="0"/>
          </a:p>
          <a:p>
            <a:pPr algn="l"/>
            <a:r>
              <a:rPr lang="de-DE" sz="1600" dirty="0" smtClean="0"/>
              <a:t>(</a:t>
            </a:r>
            <a:r>
              <a:rPr lang="de-DE" sz="1600" dirty="0" err="1" smtClean="0"/>
              <a:t>quantity</a:t>
            </a:r>
            <a:r>
              <a:rPr lang="de-DE" sz="1600" dirty="0" smtClean="0"/>
              <a:t> 51)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027862" y="4505325"/>
            <a:ext cx="2001837" cy="1477328"/>
          </a:xfrm>
          <a:prstGeom prst="rect">
            <a:avLst/>
          </a:prstGeom>
          <a:solidFill>
            <a:srgbClr val="99FF66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Det</a:t>
            </a:r>
            <a:r>
              <a:rPr lang="de-DE" dirty="0" smtClean="0"/>
              <a:t>. </a:t>
            </a:r>
            <a:r>
              <a:rPr lang="de-DE" dirty="0" err="1" smtClean="0"/>
              <a:t>Specs</a:t>
            </a:r>
            <a:r>
              <a:rPr lang="de-DE" dirty="0" smtClean="0"/>
              <a:t> </a:t>
            </a:r>
            <a:r>
              <a:rPr lang="de-DE" dirty="0" err="1" smtClean="0"/>
              <a:t>released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7 Quadrupole PC </a:t>
            </a:r>
            <a:r>
              <a:rPr lang="de-DE" dirty="0" err="1" smtClean="0"/>
              <a:t>types</a:t>
            </a:r>
            <a:r>
              <a:rPr lang="de-DE" dirty="0" smtClean="0"/>
              <a:t> (</a:t>
            </a:r>
            <a:r>
              <a:rPr lang="de-DE" dirty="0" err="1" smtClean="0"/>
              <a:t>quantity</a:t>
            </a:r>
            <a:r>
              <a:rPr lang="de-DE" dirty="0" smtClean="0"/>
              <a:t> 151)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Power Converter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027863" y="6014561"/>
            <a:ext cx="2001836" cy="584775"/>
          </a:xfrm>
          <a:prstGeom prst="rect">
            <a:avLst/>
          </a:prstGeom>
          <a:solidFill>
            <a:srgbClr val="99CCF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3</a:t>
            </a:r>
            <a:r>
              <a:rPr lang="de-DE" sz="1600" dirty="0" smtClean="0"/>
              <a:t> </a:t>
            </a:r>
            <a:r>
              <a:rPr lang="de-DE" sz="1600" dirty="0" err="1" smtClean="0"/>
              <a:t>Steerer</a:t>
            </a:r>
            <a:r>
              <a:rPr lang="de-DE" sz="1600" dirty="0" smtClean="0"/>
              <a:t> PC </a:t>
            </a:r>
            <a:r>
              <a:rPr lang="de-DE" sz="1600" dirty="0" err="1" smtClean="0"/>
              <a:t>types</a:t>
            </a:r>
            <a:endParaRPr lang="de-DE" sz="1600" dirty="0" smtClean="0"/>
          </a:p>
          <a:p>
            <a:pPr algn="l"/>
            <a:r>
              <a:rPr lang="de-DE" sz="1600" dirty="0" smtClean="0"/>
              <a:t>(</a:t>
            </a:r>
            <a:r>
              <a:rPr lang="de-DE" sz="1600" dirty="0" err="1" smtClean="0"/>
              <a:t>quantity</a:t>
            </a:r>
            <a:r>
              <a:rPr lang="de-DE" sz="1600" dirty="0" smtClean="0"/>
              <a:t> 92)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19131" y="3890009"/>
            <a:ext cx="2010569" cy="584775"/>
          </a:xfrm>
          <a:prstGeom prst="rect">
            <a:avLst/>
          </a:prstGeom>
          <a:solidFill>
            <a:srgbClr val="99CCFF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11 Quadrupole PC </a:t>
            </a:r>
            <a:r>
              <a:rPr lang="de-DE" sz="1600" dirty="0" err="1" smtClean="0"/>
              <a:t>types</a:t>
            </a:r>
            <a:r>
              <a:rPr lang="de-DE" sz="1600" dirty="0" smtClean="0"/>
              <a:t> (</a:t>
            </a:r>
            <a:r>
              <a:rPr lang="de-DE" sz="1600" dirty="0" err="1" smtClean="0"/>
              <a:t>quantity</a:t>
            </a:r>
            <a:r>
              <a:rPr lang="de-DE" sz="1600" dirty="0" smtClean="0"/>
              <a:t> 170)</a:t>
            </a:r>
            <a:endParaRPr lang="de-DE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43013"/>
            <a:ext cx="6620931" cy="52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43013"/>
            <a:ext cx="6620931" cy="52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3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19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65881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b="1" dirty="0" err="1" smtClean="0"/>
              <a:t>Introduction</a:t>
            </a:r>
            <a:endParaRPr lang="de-DE" b="1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Special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 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485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2" b="2771"/>
          <a:stretch>
            <a:fillRect/>
          </a:stretch>
        </p:blipFill>
        <p:spPr bwMode="auto">
          <a:xfrm>
            <a:off x="5495925" y="2410614"/>
            <a:ext cx="2466610" cy="400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2192020"/>
            <a:ext cx="2619375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7" y="1945958"/>
            <a:ext cx="262413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57200" y="1232154"/>
            <a:ext cx="8505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 smtClean="0"/>
              <a:t>First </a:t>
            </a:r>
            <a:r>
              <a:rPr lang="de-DE" altLang="de-DE" dirty="0" err="1" smtClean="0"/>
              <a:t>Contract</a:t>
            </a:r>
            <a:r>
              <a:rPr lang="de-DE" altLang="de-DE" dirty="0" smtClean="0"/>
              <a:t> </a:t>
            </a:r>
            <a:r>
              <a:rPr lang="de-DE" altLang="de-DE" dirty="0" err="1"/>
              <a:t>closed</a:t>
            </a:r>
            <a:r>
              <a:rPr lang="de-DE" altLang="de-DE" dirty="0"/>
              <a:t> (May 5, 2014) on </a:t>
            </a:r>
            <a:r>
              <a:rPr lang="de-DE" altLang="de-DE" dirty="0" smtClean="0"/>
              <a:t>3 (+1) </a:t>
            </a:r>
            <a:r>
              <a:rPr lang="de-DE" altLang="de-DE" dirty="0"/>
              <a:t>HEBT Quadrupole </a:t>
            </a:r>
            <a:r>
              <a:rPr lang="de-DE" altLang="de-DE" dirty="0" smtClean="0"/>
              <a:t>PC </a:t>
            </a:r>
            <a:r>
              <a:rPr lang="de-DE" altLang="de-DE" dirty="0" err="1" smtClean="0"/>
              <a:t>types</a:t>
            </a:r>
            <a:r>
              <a:rPr lang="de-DE" altLang="de-DE" dirty="0" smtClean="0"/>
              <a:t> (</a:t>
            </a:r>
            <a:r>
              <a:rPr lang="de-DE" altLang="de-DE" dirty="0" err="1" smtClean="0"/>
              <a:t>quantity</a:t>
            </a:r>
            <a:r>
              <a:rPr lang="de-DE" altLang="de-DE" dirty="0" smtClean="0"/>
              <a:t> 77+1)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Bose Institute(shareholder)/ECIL (</a:t>
            </a:r>
            <a:r>
              <a:rPr lang="de-DE" altLang="de-DE" dirty="0" err="1" smtClean="0"/>
              <a:t>provider</a:t>
            </a:r>
            <a:r>
              <a:rPr lang="de-DE" altLang="de-DE" dirty="0" smtClean="0"/>
              <a:t>)</a:t>
            </a:r>
            <a:endParaRPr lang="de-DE" alt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413048" y="6552643"/>
            <a:ext cx="744898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91A18E-C859-4581-9D02-5B4981C9B2A0}" type="slidenum">
              <a:rPr lang="de-DE" altLang="de-DE" smtClean="0"/>
              <a:pPr eaLnBrk="1" hangingPunct="1"/>
              <a:t>20</a:t>
            </a:fld>
            <a:endParaRPr lang="de-DE" altLang="de-DE" dirty="0" smtClean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Power Converter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8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32" y="1260728"/>
            <a:ext cx="4234339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>
            <a:grpSpLocks/>
          </p:cNvGrpSpPr>
          <p:nvPr/>
        </p:nvGrpSpPr>
        <p:grpSpPr bwMode="auto">
          <a:xfrm>
            <a:off x="457200" y="1345248"/>
            <a:ext cx="6679003" cy="4489549"/>
            <a:chOff x="457200" y="1345248"/>
            <a:chExt cx="6679003" cy="4489549"/>
          </a:xfrm>
        </p:grpSpPr>
        <p:sp>
          <p:nvSpPr>
            <p:cNvPr id="23569" name="Textfeld 7"/>
            <p:cNvSpPr txBox="1">
              <a:spLocks noChangeArrowheads="1"/>
            </p:cNvSpPr>
            <p:nvPr/>
          </p:nvSpPr>
          <p:spPr bwMode="auto">
            <a:xfrm>
              <a:off x="457200" y="5003800"/>
              <a:ext cx="432276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sz="1600" dirty="0"/>
                <a:t>2.3.3.2.10.1 – </a:t>
              </a:r>
              <a:r>
                <a:rPr lang="de-DE" altLang="de-DE" sz="1600" dirty="0">
                  <a:solidFill>
                    <a:srgbClr val="66CCFF"/>
                  </a:solidFill>
                </a:rPr>
                <a:t>HB.Q10</a:t>
              </a:r>
              <a:r>
                <a:rPr lang="de-DE" altLang="de-DE" sz="1600" dirty="0"/>
                <a:t> </a:t>
              </a:r>
              <a:r>
                <a:rPr lang="de-DE" altLang="de-DE" sz="1600" dirty="0" smtClean="0"/>
                <a:t>(1 </a:t>
              </a:r>
              <a:r>
                <a:rPr lang="de-DE" altLang="de-DE" sz="1600" dirty="0" err="1" smtClean="0"/>
                <a:t>pre-series</a:t>
              </a:r>
              <a:r>
                <a:rPr lang="de-DE" altLang="de-DE" sz="1600" dirty="0" smtClean="0"/>
                <a:t> </a:t>
              </a:r>
              <a:r>
                <a:rPr lang="de-DE" altLang="de-DE" sz="1600" dirty="0"/>
                <a:t>)</a:t>
              </a:r>
            </a:p>
            <a:p>
              <a:pPr eaLnBrk="1" hangingPunct="1"/>
              <a:r>
                <a:rPr lang="de-DE" altLang="de-DE" sz="1600" dirty="0"/>
                <a:t>(</a:t>
              </a:r>
              <a:r>
                <a:rPr lang="de-DE" altLang="de-DE" sz="1600" dirty="0" err="1"/>
                <a:t>for</a:t>
              </a:r>
              <a:r>
                <a:rPr lang="de-DE" altLang="de-DE" sz="1600" dirty="0"/>
                <a:t> quad11 in T1X1, T1X2, TXL2, TAP1 – </a:t>
              </a:r>
              <a:r>
                <a:rPr lang="de-DE" altLang="de-DE" sz="1600" dirty="0" smtClean="0"/>
                <a:t>     „ </a:t>
              </a:r>
              <a:r>
                <a:rPr lang="de-DE" altLang="de-DE" sz="1600" dirty="0"/>
                <a:t>fast</a:t>
              </a:r>
              <a:r>
                <a:rPr lang="de-DE" altLang="de-DE" sz="1600" dirty="0" smtClean="0"/>
                <a:t>“)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6704203" y="1345248"/>
              <a:ext cx="432000" cy="252000"/>
            </a:xfrm>
            <a:prstGeom prst="rect">
              <a:avLst/>
            </a:prstGeom>
            <a:solidFill>
              <a:srgbClr val="66CC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36513" y="1346454"/>
            <a:ext cx="8817844" cy="3489071"/>
            <a:chOff x="36513" y="1346454"/>
            <a:chExt cx="8817844" cy="3489071"/>
          </a:xfrm>
        </p:grpSpPr>
        <p:sp>
          <p:nvSpPr>
            <p:cNvPr id="9" name="Rechteck 8"/>
            <p:cNvSpPr/>
            <p:nvPr/>
          </p:nvSpPr>
          <p:spPr>
            <a:xfrm>
              <a:off x="5831586" y="1346454"/>
              <a:ext cx="486000" cy="252000"/>
            </a:xfrm>
            <a:prstGeom prst="rect">
              <a:avLst/>
            </a:prstGeom>
            <a:solidFill>
              <a:srgbClr val="FF9900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321679" y="1346454"/>
              <a:ext cx="378000" cy="252000"/>
            </a:xfrm>
            <a:prstGeom prst="rect">
              <a:avLst/>
            </a:prstGeom>
            <a:solidFill>
              <a:srgbClr val="FF99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8440357" y="1346454"/>
              <a:ext cx="414000" cy="252000"/>
            </a:xfrm>
            <a:prstGeom prst="rect">
              <a:avLst/>
            </a:prstGeom>
            <a:solidFill>
              <a:srgbClr val="FF99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23563" name="Gruppieren 1"/>
            <p:cNvGrpSpPr>
              <a:grpSpLocks/>
            </p:cNvGrpSpPr>
            <p:nvPr/>
          </p:nvGrpSpPr>
          <p:grpSpPr bwMode="auto">
            <a:xfrm>
              <a:off x="36513" y="1918716"/>
              <a:ext cx="4733925" cy="2916809"/>
              <a:chOff x="36513" y="1918716"/>
              <a:chExt cx="4733925" cy="2916809"/>
            </a:xfrm>
          </p:grpSpPr>
          <p:sp>
            <p:nvSpPr>
              <p:cNvPr id="23564" name="Textfeld 3"/>
              <p:cNvSpPr txBox="1">
                <a:spLocks noChangeArrowheads="1"/>
              </p:cNvSpPr>
              <p:nvPr/>
            </p:nvSpPr>
            <p:spPr bwMode="auto">
              <a:xfrm>
                <a:off x="447675" y="1918716"/>
                <a:ext cx="3943350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600" dirty="0"/>
                  <a:t>2.3.3.2.1.1 – </a:t>
                </a:r>
                <a:r>
                  <a:rPr lang="de-DE" altLang="de-DE" sz="1600" dirty="0">
                    <a:solidFill>
                      <a:srgbClr val="FF9900"/>
                    </a:solidFill>
                  </a:rPr>
                  <a:t>HB.Q1</a:t>
                </a:r>
                <a:r>
                  <a:rPr lang="de-DE" altLang="de-DE" sz="1600" dirty="0"/>
                  <a:t> </a:t>
                </a:r>
                <a:r>
                  <a:rPr lang="de-DE" altLang="de-DE" sz="1600" dirty="0" smtClean="0"/>
                  <a:t>(23</a:t>
                </a:r>
                <a:r>
                  <a:rPr lang="de-DE" altLang="de-DE" sz="1600" dirty="0"/>
                  <a:t>)</a:t>
                </a:r>
              </a:p>
              <a:p>
                <a:pPr eaLnBrk="1" hangingPunct="1"/>
                <a:r>
                  <a:rPr lang="de-DE" altLang="de-DE" sz="1600" dirty="0"/>
                  <a:t>(</a:t>
                </a:r>
                <a:r>
                  <a:rPr lang="de-DE" altLang="de-DE" sz="1600" dirty="0" err="1"/>
                  <a:t>for</a:t>
                </a:r>
                <a:r>
                  <a:rPr lang="de-DE" altLang="de-DE" sz="1600" dirty="0"/>
                  <a:t> quad2 in THE1, TSF1 – „</a:t>
                </a:r>
                <a:r>
                  <a:rPr lang="de-DE" altLang="de-DE" sz="1600" dirty="0" err="1"/>
                  <a:t>slow</a:t>
                </a:r>
                <a:r>
                  <a:rPr lang="de-DE" altLang="de-DE" sz="1600" dirty="0"/>
                  <a:t>“)</a:t>
                </a:r>
              </a:p>
            </p:txBody>
          </p:sp>
          <p:sp>
            <p:nvSpPr>
              <p:cNvPr id="23565" name="Textfeld 5"/>
              <p:cNvSpPr txBox="1">
                <a:spLocks noChangeArrowheads="1"/>
              </p:cNvSpPr>
              <p:nvPr/>
            </p:nvSpPr>
            <p:spPr bwMode="auto">
              <a:xfrm>
                <a:off x="447675" y="2620137"/>
                <a:ext cx="4124325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600" dirty="0"/>
                  <a:t>2.3.3.2.2.1 – </a:t>
                </a:r>
                <a:r>
                  <a:rPr lang="de-DE" altLang="de-DE" sz="1600" dirty="0">
                    <a:solidFill>
                      <a:srgbClr val="FF9900"/>
                    </a:solidFill>
                  </a:rPr>
                  <a:t>HB.Q2</a:t>
                </a:r>
                <a:r>
                  <a:rPr lang="de-DE" altLang="de-DE" sz="1600" dirty="0"/>
                  <a:t> </a:t>
                </a:r>
                <a:r>
                  <a:rPr lang="de-DE" altLang="de-DE" sz="1600" dirty="0" smtClean="0"/>
                  <a:t>(50 </a:t>
                </a:r>
                <a:r>
                  <a:rPr lang="de-DE" altLang="de-DE" sz="1600" dirty="0"/>
                  <a:t>incl. </a:t>
                </a:r>
                <a:r>
                  <a:rPr lang="de-DE" altLang="de-DE" sz="1600" dirty="0" smtClean="0"/>
                  <a:t>1 </a:t>
                </a:r>
                <a:r>
                  <a:rPr lang="de-DE" altLang="de-DE" sz="1600" dirty="0" err="1" smtClean="0"/>
                  <a:t>pre-series</a:t>
                </a:r>
                <a:r>
                  <a:rPr lang="de-DE" altLang="de-DE" sz="1600" dirty="0" smtClean="0"/>
                  <a:t>) </a:t>
                </a:r>
                <a:r>
                  <a:rPr lang="de-DE" altLang="de-DE" sz="1600" dirty="0"/>
                  <a:t>(</a:t>
                </a:r>
                <a:r>
                  <a:rPr lang="de-DE" altLang="de-DE" sz="1600" dirty="0" err="1"/>
                  <a:t>for</a:t>
                </a:r>
                <a:r>
                  <a:rPr lang="de-DE" altLang="de-DE" sz="1600" dirty="0"/>
                  <a:t> quad2 in T1S1-T1S4, TSX1 – „fast“)</a:t>
                </a:r>
              </a:p>
              <a:p>
                <a:pPr eaLnBrk="1" hangingPunct="1"/>
                <a:endParaRPr lang="de-DE" altLang="de-DE" sz="1600" dirty="0"/>
              </a:p>
            </p:txBody>
          </p:sp>
          <p:sp>
            <p:nvSpPr>
              <p:cNvPr id="23566" name="Textfeld 6"/>
              <p:cNvSpPr txBox="1">
                <a:spLocks noChangeArrowheads="1"/>
              </p:cNvSpPr>
              <p:nvPr/>
            </p:nvSpPr>
            <p:spPr bwMode="auto">
              <a:xfrm>
                <a:off x="447675" y="3302381"/>
                <a:ext cx="4322763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600" dirty="0"/>
                  <a:t>2.3.3.2.15.1 – </a:t>
                </a:r>
                <a:r>
                  <a:rPr lang="de-DE" altLang="de-DE" sz="1600" dirty="0">
                    <a:solidFill>
                      <a:srgbClr val="FF9900"/>
                    </a:solidFill>
                  </a:rPr>
                  <a:t>HB.Q15</a:t>
                </a:r>
                <a:r>
                  <a:rPr lang="de-DE" altLang="de-DE" sz="1600" dirty="0"/>
                  <a:t> </a:t>
                </a:r>
                <a:r>
                  <a:rPr lang="de-DE" altLang="de-DE" sz="1600" dirty="0" smtClean="0"/>
                  <a:t>(4</a:t>
                </a:r>
                <a:r>
                  <a:rPr lang="de-DE" altLang="de-DE" sz="1600" dirty="0"/>
                  <a:t>)</a:t>
                </a:r>
              </a:p>
              <a:p>
                <a:pPr eaLnBrk="1" hangingPunct="1"/>
                <a:r>
                  <a:rPr lang="de-DE" altLang="de-DE" sz="1600" dirty="0"/>
                  <a:t>(</a:t>
                </a:r>
                <a:r>
                  <a:rPr lang="de-DE" altLang="de-DE" sz="1600" dirty="0" err="1"/>
                  <a:t>for</a:t>
                </a:r>
                <a:r>
                  <a:rPr lang="de-DE" altLang="de-DE" sz="1600" dirty="0"/>
                  <a:t> quad2 in T1S3 – </a:t>
                </a:r>
                <a:r>
                  <a:rPr lang="de-DE" altLang="de-DE" sz="1600" dirty="0" err="1"/>
                  <a:t>series</a:t>
                </a:r>
                <a:r>
                  <a:rPr lang="de-DE" altLang="de-DE" sz="1600" dirty="0"/>
                  <a:t> </a:t>
                </a:r>
                <a:r>
                  <a:rPr lang="de-DE" altLang="de-DE" sz="1600" dirty="0" err="1"/>
                  <a:t>connection</a:t>
                </a:r>
                <a:r>
                  <a:rPr lang="de-DE" altLang="de-DE" sz="1600" dirty="0"/>
                  <a:t>, „fast“)</a:t>
                </a:r>
              </a:p>
            </p:txBody>
          </p:sp>
          <p:sp>
            <p:nvSpPr>
              <p:cNvPr id="23567" name="Textfeld 4"/>
              <p:cNvSpPr txBox="1">
                <a:spLocks noChangeArrowheads="1"/>
              </p:cNvSpPr>
              <p:nvPr/>
            </p:nvSpPr>
            <p:spPr bwMode="auto">
              <a:xfrm>
                <a:off x="36513" y="3983038"/>
                <a:ext cx="4448175" cy="585787"/>
              </a:xfrm>
              <a:prstGeom prst="rect">
                <a:avLst/>
              </a:prstGeom>
              <a:solidFill>
                <a:srgbClr val="FF99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600" dirty="0" err="1"/>
                  <a:t>covers</a:t>
                </a:r>
                <a:r>
                  <a:rPr lang="de-DE" altLang="de-DE" sz="1600" dirty="0"/>
                  <a:t> all quad2 </a:t>
                </a:r>
                <a:r>
                  <a:rPr lang="de-DE" altLang="de-DE" sz="1600" dirty="0" err="1"/>
                  <a:t>of</a:t>
                </a:r>
                <a:r>
                  <a:rPr lang="de-DE" altLang="de-DE" sz="1600" dirty="0"/>
                  <a:t> batch2 </a:t>
                </a:r>
                <a:r>
                  <a:rPr lang="de-DE" altLang="de-DE" sz="1600" dirty="0" err="1"/>
                  <a:t>and</a:t>
                </a:r>
                <a:r>
                  <a:rPr lang="de-DE" altLang="de-DE" sz="1600" dirty="0"/>
                  <a:t> batch3 (#81)</a:t>
                </a:r>
              </a:p>
              <a:p>
                <a:pPr eaLnBrk="1" hangingPunct="1"/>
                <a:r>
                  <a:rPr lang="de-DE" altLang="de-DE" sz="1600" dirty="0"/>
                  <a:t>(= all* </a:t>
                </a:r>
                <a:r>
                  <a:rPr lang="de-DE" altLang="de-DE" sz="1600" dirty="0" err="1"/>
                  <a:t>quadrupoles</a:t>
                </a:r>
                <a:r>
                  <a:rPr lang="de-DE" altLang="de-DE" sz="1600" dirty="0"/>
                  <a:t> in 18Tm/13Tm </a:t>
                </a:r>
                <a:r>
                  <a:rPr lang="de-DE" altLang="de-DE" sz="1600" dirty="0" err="1"/>
                  <a:t>sections</a:t>
                </a:r>
                <a:r>
                  <a:rPr lang="de-DE" altLang="de-DE" sz="1600" dirty="0"/>
                  <a:t>)  </a:t>
                </a:r>
              </a:p>
            </p:txBody>
          </p:sp>
          <p:sp>
            <p:nvSpPr>
              <p:cNvPr id="23568" name="Textfeld 9"/>
              <p:cNvSpPr txBox="1">
                <a:spLocks noChangeArrowheads="1"/>
              </p:cNvSpPr>
              <p:nvPr/>
            </p:nvSpPr>
            <p:spPr bwMode="auto">
              <a:xfrm>
                <a:off x="66675" y="4589463"/>
                <a:ext cx="2043113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000" dirty="0"/>
                  <a:t>* </a:t>
                </a:r>
                <a:r>
                  <a:rPr lang="de-DE" altLang="de-DE" sz="1000" dirty="0" err="1"/>
                  <a:t>except</a:t>
                </a:r>
                <a:r>
                  <a:rPr lang="de-DE" altLang="de-DE" sz="1000" dirty="0"/>
                  <a:t> CR </a:t>
                </a:r>
                <a:r>
                  <a:rPr lang="de-DE" altLang="de-DE" sz="1000" dirty="0" err="1"/>
                  <a:t>similar</a:t>
                </a:r>
                <a:r>
                  <a:rPr lang="de-DE" altLang="de-DE" sz="1000" dirty="0"/>
                  <a:t> </a:t>
                </a:r>
                <a:r>
                  <a:rPr lang="de-DE" altLang="de-DE" sz="1000" dirty="0" err="1"/>
                  <a:t>quadrupoles</a:t>
                </a:r>
                <a:endParaRPr lang="de-DE" altLang="de-DE" sz="1000" dirty="0"/>
              </a:p>
            </p:txBody>
          </p:sp>
        </p:grpSp>
      </p:grpSp>
      <p:sp>
        <p:nvSpPr>
          <p:cNvPr id="19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413048" y="6552643"/>
            <a:ext cx="744898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91A18E-C859-4581-9D02-5B4981C9B2A0}" type="slidenum">
              <a:rPr lang="de-DE" altLang="de-DE" smtClean="0"/>
              <a:pPr eaLnBrk="1" hangingPunct="1"/>
              <a:t>21</a:t>
            </a:fld>
            <a:endParaRPr lang="de-DE" altLang="de-DE" dirty="0" smtClean="0"/>
          </a:p>
        </p:txBody>
      </p:sp>
      <p:sp>
        <p:nvSpPr>
          <p:cNvPr id="23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Power Converter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76200" y="1421448"/>
            <a:ext cx="351472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Scope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contract</a:t>
            </a:r>
            <a:endParaRPr lang="de-DE" dirty="0" smtClean="0"/>
          </a:p>
        </p:txBody>
      </p:sp>
      <p:sp>
        <p:nvSpPr>
          <p:cNvPr id="3" name="Rechteck 2"/>
          <p:cNvSpPr/>
          <p:nvPr/>
        </p:nvSpPr>
        <p:spPr>
          <a:xfrm>
            <a:off x="95250" y="59231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09/2015 – FAT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pre-series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HB.Q2, </a:t>
            </a:r>
            <a:r>
              <a:rPr lang="de-DE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HB.Q10</a:t>
            </a:r>
            <a:endParaRPr lang="de-DE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6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667586"/>
              </p:ext>
            </p:extLst>
          </p:nvPr>
        </p:nvGraphicFramePr>
        <p:xfrm>
          <a:off x="1611313" y="1670622"/>
          <a:ext cx="4376737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" name="CorelDRAW" r:id="rId3" imgW="7949565" imgH="8763610" progId="CorelDRAW.Graphic.12">
                  <p:embed/>
                </p:oleObj>
              </mc:Choice>
              <mc:Fallback>
                <p:oleObj name="CorelDRAW" r:id="rId3" imgW="7949565" imgH="8763610" progId="CorelDRAW.Graphic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1670622"/>
                        <a:ext cx="4376737" cy="482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152775" y="3186684"/>
            <a:ext cx="809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SIS18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375275" y="4009009"/>
            <a:ext cx="82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CBM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883025" y="4831334"/>
            <a:ext cx="885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HESR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454275" y="3469259"/>
            <a:ext cx="942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P-LINAC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044950" y="6069584"/>
            <a:ext cx="733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CR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270500" y="4590034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SFRS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 flipV="1">
            <a:off x="4638675" y="4940872"/>
            <a:ext cx="77788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7" name="Line 34"/>
          <p:cNvSpPr>
            <a:spLocks noChangeShapeType="1"/>
          </p:cNvSpPr>
          <p:nvPr/>
        </p:nvSpPr>
        <p:spPr bwMode="auto">
          <a:xfrm flipV="1">
            <a:off x="4962525" y="5005959"/>
            <a:ext cx="5905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4588" name="Text Box 35"/>
          <p:cNvSpPr txBox="1">
            <a:spLocks noChangeArrowheads="1"/>
          </p:cNvSpPr>
          <p:nvPr/>
        </p:nvSpPr>
        <p:spPr bwMode="auto">
          <a:xfrm>
            <a:off x="5495925" y="4834509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PBAR</a:t>
            </a:r>
          </a:p>
        </p:txBody>
      </p:sp>
      <p:sp>
        <p:nvSpPr>
          <p:cNvPr id="24589" name="Text Box 36"/>
          <p:cNvSpPr txBox="1">
            <a:spLocks noChangeArrowheads="1"/>
          </p:cNvSpPr>
          <p:nvPr/>
        </p:nvSpPr>
        <p:spPr bwMode="auto">
          <a:xfrm>
            <a:off x="5043488" y="3758184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Dump</a:t>
            </a:r>
          </a:p>
        </p:txBody>
      </p:sp>
      <p:sp>
        <p:nvSpPr>
          <p:cNvPr id="24590" name="Text Box 49"/>
          <p:cNvSpPr txBox="1">
            <a:spLocks noChangeArrowheads="1"/>
          </p:cNvSpPr>
          <p:nvPr/>
        </p:nvSpPr>
        <p:spPr bwMode="auto">
          <a:xfrm>
            <a:off x="4454525" y="4480497"/>
            <a:ext cx="5064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AP, PP</a:t>
            </a:r>
          </a:p>
        </p:txBody>
      </p:sp>
      <p:sp>
        <p:nvSpPr>
          <p:cNvPr id="24591" name="Text Box 50"/>
          <p:cNvSpPr txBox="1">
            <a:spLocks noChangeArrowheads="1"/>
          </p:cNvSpPr>
          <p:nvPr/>
        </p:nvSpPr>
        <p:spPr bwMode="auto">
          <a:xfrm>
            <a:off x="4264025" y="2554859"/>
            <a:ext cx="1400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SIS100</a:t>
            </a:r>
          </a:p>
        </p:txBody>
      </p:sp>
      <p:pic>
        <p:nvPicPr>
          <p:cNvPr id="245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797622"/>
            <a:ext cx="28130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93" name="Gruppieren 20"/>
          <p:cNvGrpSpPr>
            <a:grpSpLocks/>
          </p:cNvGrpSpPr>
          <p:nvPr/>
        </p:nvGrpSpPr>
        <p:grpSpPr bwMode="auto">
          <a:xfrm>
            <a:off x="38100" y="1919859"/>
            <a:ext cx="8843963" cy="2366963"/>
            <a:chOff x="38100" y="1590675"/>
            <a:chExt cx="8843963" cy="2366963"/>
          </a:xfrm>
        </p:grpSpPr>
        <p:grpSp>
          <p:nvGrpSpPr>
            <p:cNvPr id="24627" name="Gruppieren 80"/>
            <p:cNvGrpSpPr>
              <a:grpSpLocks/>
            </p:cNvGrpSpPr>
            <p:nvPr/>
          </p:nvGrpSpPr>
          <p:grpSpPr bwMode="auto">
            <a:xfrm>
              <a:off x="38100" y="1765300"/>
              <a:ext cx="2779753" cy="1701786"/>
              <a:chOff x="38100" y="1355725"/>
              <a:chExt cx="2779753" cy="1701786"/>
            </a:xfrm>
          </p:grpSpPr>
          <p:sp>
            <p:nvSpPr>
              <p:cNvPr id="24646" name="Text Box 11"/>
              <p:cNvSpPr txBox="1">
                <a:spLocks noChangeArrowheads="1"/>
              </p:cNvSpPr>
              <p:nvPr/>
            </p:nvSpPr>
            <p:spPr bwMode="auto">
              <a:xfrm>
                <a:off x="38100" y="1355725"/>
                <a:ext cx="2066925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</a:pPr>
                <a:r>
                  <a:rPr lang="en-GB" altLang="de-DE" sz="1600" b="1">
                    <a:solidFill>
                      <a:srgbClr val="0000FF"/>
                    </a:solidFill>
                  </a:rPr>
                  <a:t>  </a:t>
                </a:r>
                <a:r>
                  <a:rPr lang="en-GB" altLang="de-DE" sz="1600" b="1">
                    <a:solidFill>
                      <a:srgbClr val="FF0000"/>
                    </a:solidFill>
                  </a:rPr>
                  <a:t>HEBT A</a:t>
                </a:r>
              </a:p>
            </p:txBody>
          </p:sp>
          <p:sp>
            <p:nvSpPr>
              <p:cNvPr id="24647" name="Text Box 11"/>
              <p:cNvSpPr txBox="1">
                <a:spLocks noChangeArrowheads="1"/>
              </p:cNvSpPr>
              <p:nvPr/>
            </p:nvSpPr>
            <p:spPr bwMode="auto">
              <a:xfrm>
                <a:off x="227824" y="1629428"/>
                <a:ext cx="2590029" cy="14280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</a:rPr>
                  <a:t>SIS18 </a:t>
                </a: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 SIS100  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</a:rPr>
                  <a:t>SIS18 </a:t>
                </a: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 S18-Dump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SIS18  SFRS Target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SIS100  Dump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FF0000"/>
                    </a:solidFill>
                    <a:sym typeface="Wingdings" pitchFamily="2" charset="2"/>
                  </a:rPr>
                  <a:t>SIS100  CBM</a:t>
                </a:r>
                <a:endParaRPr lang="en-GB" altLang="de-DE" sz="14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4628" name="Gruppieren 84"/>
            <p:cNvGrpSpPr>
              <a:grpSpLocks/>
            </p:cNvGrpSpPr>
            <p:nvPr/>
          </p:nvGrpSpPr>
          <p:grpSpPr bwMode="auto">
            <a:xfrm>
              <a:off x="3733800" y="3262313"/>
              <a:ext cx="1652588" cy="695325"/>
              <a:chOff x="3733800" y="3262313"/>
              <a:chExt cx="1652588" cy="695325"/>
            </a:xfrm>
          </p:grpSpPr>
          <p:grpSp>
            <p:nvGrpSpPr>
              <p:cNvPr id="24641" name="Gruppieren 83"/>
              <p:cNvGrpSpPr>
                <a:grpSpLocks/>
              </p:cNvGrpSpPr>
              <p:nvPr/>
            </p:nvGrpSpPr>
            <p:grpSpPr bwMode="auto">
              <a:xfrm>
                <a:off x="3733800" y="3262313"/>
                <a:ext cx="1652588" cy="695325"/>
                <a:chOff x="3733800" y="3262313"/>
                <a:chExt cx="1652588" cy="695325"/>
              </a:xfrm>
            </p:grpSpPr>
            <p:sp>
              <p:nvSpPr>
                <p:cNvPr id="2" name="Freihandform 1"/>
                <p:cNvSpPr/>
                <p:nvPr/>
              </p:nvSpPr>
              <p:spPr>
                <a:xfrm>
                  <a:off x="3733800" y="3390900"/>
                  <a:ext cx="1343025" cy="276225"/>
                </a:xfrm>
                <a:custGeom>
                  <a:avLst/>
                  <a:gdLst>
                    <a:gd name="connsiteX0" fmla="*/ 0 w 1343025"/>
                    <a:gd name="connsiteY0" fmla="*/ 90488 h 275957"/>
                    <a:gd name="connsiteX1" fmla="*/ 33338 w 1343025"/>
                    <a:gd name="connsiteY1" fmla="*/ 195263 h 275957"/>
                    <a:gd name="connsiteX2" fmla="*/ 128588 w 1343025"/>
                    <a:gd name="connsiteY2" fmla="*/ 266700 h 275957"/>
                    <a:gd name="connsiteX3" fmla="*/ 242888 w 1343025"/>
                    <a:gd name="connsiteY3" fmla="*/ 271463 h 275957"/>
                    <a:gd name="connsiteX4" fmla="*/ 433388 w 1343025"/>
                    <a:gd name="connsiteY4" fmla="*/ 233363 h 275957"/>
                    <a:gd name="connsiteX5" fmla="*/ 762000 w 1343025"/>
                    <a:gd name="connsiteY5" fmla="*/ 161925 h 275957"/>
                    <a:gd name="connsiteX6" fmla="*/ 1104900 w 1343025"/>
                    <a:gd name="connsiteY6" fmla="*/ 90488 h 275957"/>
                    <a:gd name="connsiteX7" fmla="*/ 1185863 w 1343025"/>
                    <a:gd name="connsiteY7" fmla="*/ 66675 h 275957"/>
                    <a:gd name="connsiteX8" fmla="*/ 1276350 w 1343025"/>
                    <a:gd name="connsiteY8" fmla="*/ 33338 h 275957"/>
                    <a:gd name="connsiteX9" fmla="*/ 1343025 w 1343025"/>
                    <a:gd name="connsiteY9" fmla="*/ 0 h 275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025" h="275957">
                      <a:moveTo>
                        <a:pt x="0" y="90488"/>
                      </a:moveTo>
                      <a:cubicBezTo>
                        <a:pt x="5953" y="128191"/>
                        <a:pt x="11907" y="165894"/>
                        <a:pt x="33338" y="195263"/>
                      </a:cubicBezTo>
                      <a:cubicBezTo>
                        <a:pt x="54769" y="224632"/>
                        <a:pt x="93663" y="254000"/>
                        <a:pt x="128588" y="266700"/>
                      </a:cubicBezTo>
                      <a:cubicBezTo>
                        <a:pt x="163513" y="279400"/>
                        <a:pt x="192088" y="277019"/>
                        <a:pt x="242888" y="271463"/>
                      </a:cubicBezTo>
                      <a:cubicBezTo>
                        <a:pt x="293688" y="265907"/>
                        <a:pt x="433388" y="233363"/>
                        <a:pt x="433388" y="233363"/>
                      </a:cubicBezTo>
                      <a:lnTo>
                        <a:pt x="762000" y="161925"/>
                      </a:lnTo>
                      <a:lnTo>
                        <a:pt x="1104900" y="90488"/>
                      </a:lnTo>
                      <a:cubicBezTo>
                        <a:pt x="1175544" y="74613"/>
                        <a:pt x="1157288" y="76200"/>
                        <a:pt x="1185863" y="66675"/>
                      </a:cubicBezTo>
                      <a:cubicBezTo>
                        <a:pt x="1214438" y="57150"/>
                        <a:pt x="1250156" y="44450"/>
                        <a:pt x="1276350" y="33338"/>
                      </a:cubicBezTo>
                      <a:cubicBezTo>
                        <a:pt x="1302544" y="22226"/>
                        <a:pt x="1333500" y="6350"/>
                        <a:pt x="1343025" y="0"/>
                      </a:cubicBezTo>
                    </a:path>
                  </a:pathLst>
                </a:custGeom>
                <a:noFill/>
                <a:ln w="1016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" name="Freihandform 2"/>
                <p:cNvSpPr/>
                <p:nvPr/>
              </p:nvSpPr>
              <p:spPr>
                <a:xfrm>
                  <a:off x="4529138" y="3262313"/>
                  <a:ext cx="857250" cy="600075"/>
                </a:xfrm>
                <a:custGeom>
                  <a:avLst/>
                  <a:gdLst>
                    <a:gd name="connsiteX0" fmla="*/ 0 w 947737"/>
                    <a:gd name="connsiteY0" fmla="*/ 0 h 642937"/>
                    <a:gd name="connsiteX1" fmla="*/ 204787 w 947737"/>
                    <a:gd name="connsiteY1" fmla="*/ 204787 h 642937"/>
                    <a:gd name="connsiteX2" fmla="*/ 333375 w 947737"/>
                    <a:gd name="connsiteY2" fmla="*/ 304800 h 642937"/>
                    <a:gd name="connsiteX3" fmla="*/ 476250 w 947737"/>
                    <a:gd name="connsiteY3" fmla="*/ 404812 h 642937"/>
                    <a:gd name="connsiteX4" fmla="*/ 590550 w 947737"/>
                    <a:gd name="connsiteY4" fmla="*/ 461962 h 642937"/>
                    <a:gd name="connsiteX5" fmla="*/ 947737 w 947737"/>
                    <a:gd name="connsiteY5" fmla="*/ 642937 h 642937"/>
                    <a:gd name="connsiteX0" fmla="*/ 0 w 857250"/>
                    <a:gd name="connsiteY0" fmla="*/ 0 h 600075"/>
                    <a:gd name="connsiteX1" fmla="*/ 204787 w 857250"/>
                    <a:gd name="connsiteY1" fmla="*/ 204787 h 600075"/>
                    <a:gd name="connsiteX2" fmla="*/ 333375 w 857250"/>
                    <a:gd name="connsiteY2" fmla="*/ 304800 h 600075"/>
                    <a:gd name="connsiteX3" fmla="*/ 476250 w 857250"/>
                    <a:gd name="connsiteY3" fmla="*/ 404812 h 600075"/>
                    <a:gd name="connsiteX4" fmla="*/ 590550 w 857250"/>
                    <a:gd name="connsiteY4" fmla="*/ 461962 h 600075"/>
                    <a:gd name="connsiteX5" fmla="*/ 857250 w 857250"/>
                    <a:gd name="connsiteY5" fmla="*/ 600075 h 600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50" h="600075">
                      <a:moveTo>
                        <a:pt x="0" y="0"/>
                      </a:moveTo>
                      <a:cubicBezTo>
                        <a:pt x="74612" y="76993"/>
                        <a:pt x="149225" y="153987"/>
                        <a:pt x="204787" y="204787"/>
                      </a:cubicBezTo>
                      <a:cubicBezTo>
                        <a:pt x="260349" y="255587"/>
                        <a:pt x="288131" y="271463"/>
                        <a:pt x="333375" y="304800"/>
                      </a:cubicBezTo>
                      <a:cubicBezTo>
                        <a:pt x="378619" y="338137"/>
                        <a:pt x="433388" y="378618"/>
                        <a:pt x="476250" y="404812"/>
                      </a:cubicBezTo>
                      <a:cubicBezTo>
                        <a:pt x="519113" y="431006"/>
                        <a:pt x="527050" y="429418"/>
                        <a:pt x="590550" y="461962"/>
                      </a:cubicBezTo>
                      <a:lnTo>
                        <a:pt x="857250" y="600075"/>
                      </a:lnTo>
                    </a:path>
                  </a:pathLst>
                </a:custGeom>
                <a:noFill/>
                <a:ln w="1016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" name="Freihandform 3"/>
                <p:cNvSpPr/>
                <p:nvPr/>
              </p:nvSpPr>
              <p:spPr>
                <a:xfrm>
                  <a:off x="4586288" y="3538538"/>
                  <a:ext cx="623887" cy="419100"/>
                </a:xfrm>
                <a:custGeom>
                  <a:avLst/>
                  <a:gdLst>
                    <a:gd name="connsiteX0" fmla="*/ 0 w 623887"/>
                    <a:gd name="connsiteY0" fmla="*/ 0 h 419100"/>
                    <a:gd name="connsiteX1" fmla="*/ 90487 w 623887"/>
                    <a:gd name="connsiteY1" fmla="*/ 14287 h 419100"/>
                    <a:gd name="connsiteX2" fmla="*/ 228600 w 623887"/>
                    <a:gd name="connsiteY2" fmla="*/ 76200 h 419100"/>
                    <a:gd name="connsiteX3" fmla="*/ 338137 w 623887"/>
                    <a:gd name="connsiteY3" fmla="*/ 147637 h 419100"/>
                    <a:gd name="connsiteX4" fmla="*/ 547687 w 623887"/>
                    <a:gd name="connsiteY4" fmla="*/ 347662 h 419100"/>
                    <a:gd name="connsiteX5" fmla="*/ 623887 w 623887"/>
                    <a:gd name="connsiteY5" fmla="*/ 419100 h 419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3887" h="419100">
                      <a:moveTo>
                        <a:pt x="0" y="0"/>
                      </a:moveTo>
                      <a:cubicBezTo>
                        <a:pt x="26193" y="793"/>
                        <a:pt x="52387" y="1587"/>
                        <a:pt x="90487" y="14287"/>
                      </a:cubicBezTo>
                      <a:cubicBezTo>
                        <a:pt x="128587" y="26987"/>
                        <a:pt x="187325" y="53975"/>
                        <a:pt x="228600" y="76200"/>
                      </a:cubicBezTo>
                      <a:cubicBezTo>
                        <a:pt x="269875" y="98425"/>
                        <a:pt x="284956" y="102393"/>
                        <a:pt x="338137" y="147637"/>
                      </a:cubicBezTo>
                      <a:cubicBezTo>
                        <a:pt x="391318" y="192881"/>
                        <a:pt x="500062" y="302418"/>
                        <a:pt x="547687" y="347662"/>
                      </a:cubicBezTo>
                      <a:cubicBezTo>
                        <a:pt x="595312" y="392906"/>
                        <a:pt x="609599" y="406003"/>
                        <a:pt x="623887" y="419100"/>
                      </a:cubicBezTo>
                    </a:path>
                  </a:pathLst>
                </a:custGeom>
                <a:noFill/>
                <a:ln w="101600">
                  <a:solidFill>
                    <a:srgbClr val="FF0000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6" name="Freihandform 5"/>
              <p:cNvSpPr/>
              <p:nvPr/>
            </p:nvSpPr>
            <p:spPr>
              <a:xfrm>
                <a:off x="4905375" y="3619500"/>
                <a:ext cx="133350" cy="119063"/>
              </a:xfrm>
              <a:custGeom>
                <a:avLst/>
                <a:gdLst>
                  <a:gd name="connsiteX0" fmla="*/ 0 w 133350"/>
                  <a:gd name="connsiteY0" fmla="*/ 0 h 119063"/>
                  <a:gd name="connsiteX1" fmla="*/ 133350 w 133350"/>
                  <a:gd name="connsiteY1" fmla="*/ 119063 h 11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119063">
                    <a:moveTo>
                      <a:pt x="0" y="0"/>
                    </a:moveTo>
                    <a:lnTo>
                      <a:pt x="133350" y="119063"/>
                    </a:lnTo>
                  </a:path>
                </a:pathLst>
              </a:custGeom>
              <a:noFill/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629" name="Gruppieren 89"/>
            <p:cNvGrpSpPr>
              <a:grpSpLocks/>
            </p:cNvGrpSpPr>
            <p:nvPr/>
          </p:nvGrpSpPr>
          <p:grpSpPr bwMode="auto">
            <a:xfrm>
              <a:off x="7181850" y="1590675"/>
              <a:ext cx="1700213" cy="2157413"/>
              <a:chOff x="7181850" y="1590675"/>
              <a:chExt cx="1700213" cy="2157413"/>
            </a:xfrm>
          </p:grpSpPr>
          <p:cxnSp>
            <p:nvCxnSpPr>
              <p:cNvPr id="13" name="Gerade Verbindung 12"/>
              <p:cNvCxnSpPr/>
              <p:nvPr/>
            </p:nvCxnSpPr>
            <p:spPr>
              <a:xfrm>
                <a:off x="7181850" y="1590675"/>
                <a:ext cx="0" cy="404813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/>
              <p:nvPr/>
            </p:nvCxnSpPr>
            <p:spPr>
              <a:xfrm>
                <a:off x="7181850" y="1995488"/>
                <a:ext cx="506413" cy="171450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7"/>
              <p:cNvCxnSpPr/>
              <p:nvPr/>
            </p:nvCxnSpPr>
            <p:spPr>
              <a:xfrm>
                <a:off x="7519988" y="2133600"/>
                <a:ext cx="0" cy="26352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/>
            </p:nvCxnSpPr>
            <p:spPr>
              <a:xfrm>
                <a:off x="7181850" y="2000250"/>
                <a:ext cx="0" cy="67627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26"/>
              <p:cNvCxnSpPr/>
              <p:nvPr/>
            </p:nvCxnSpPr>
            <p:spPr>
              <a:xfrm>
                <a:off x="7181850" y="2676525"/>
                <a:ext cx="676275" cy="21907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/>
            </p:nvCxnSpPr>
            <p:spPr>
              <a:xfrm>
                <a:off x="7858125" y="2900363"/>
                <a:ext cx="0" cy="396875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30"/>
              <p:cNvCxnSpPr/>
              <p:nvPr/>
            </p:nvCxnSpPr>
            <p:spPr>
              <a:xfrm>
                <a:off x="7858125" y="2255838"/>
                <a:ext cx="0" cy="196850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1" name="Gerade Verbindung 19510"/>
              <p:cNvCxnSpPr/>
              <p:nvPr/>
            </p:nvCxnSpPr>
            <p:spPr>
              <a:xfrm>
                <a:off x="7858125" y="2447925"/>
                <a:ext cx="338138" cy="114300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3" name="Gerade Verbindung 19512"/>
              <p:cNvCxnSpPr/>
              <p:nvPr/>
            </p:nvCxnSpPr>
            <p:spPr>
              <a:xfrm>
                <a:off x="8196263" y="2562225"/>
                <a:ext cx="0" cy="966788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5" name="Gerade Verbindung 19514"/>
              <p:cNvCxnSpPr/>
              <p:nvPr/>
            </p:nvCxnSpPr>
            <p:spPr>
              <a:xfrm>
                <a:off x="8196263" y="3335338"/>
                <a:ext cx="685800" cy="236537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/>
              <p:cNvCxnSpPr/>
              <p:nvPr/>
            </p:nvCxnSpPr>
            <p:spPr>
              <a:xfrm>
                <a:off x="8872538" y="3581400"/>
                <a:ext cx="0" cy="166688"/>
              </a:xfrm>
              <a:prstGeom prst="line">
                <a:avLst/>
              </a:prstGeom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594" name="Gruppieren 21"/>
          <p:cNvGrpSpPr>
            <a:grpSpLocks/>
          </p:cNvGrpSpPr>
          <p:nvPr/>
        </p:nvGrpSpPr>
        <p:grpSpPr bwMode="auto">
          <a:xfrm>
            <a:off x="41275" y="2781872"/>
            <a:ext cx="7816850" cy="2324100"/>
            <a:chOff x="41275" y="2452688"/>
            <a:chExt cx="7816850" cy="2324100"/>
          </a:xfrm>
        </p:grpSpPr>
        <p:grpSp>
          <p:nvGrpSpPr>
            <p:cNvPr id="24614" name="Gruppieren 81"/>
            <p:cNvGrpSpPr>
              <a:grpSpLocks/>
            </p:cNvGrpSpPr>
            <p:nvPr/>
          </p:nvGrpSpPr>
          <p:grpSpPr bwMode="auto">
            <a:xfrm>
              <a:off x="41275" y="3390640"/>
              <a:ext cx="2779728" cy="1141633"/>
              <a:chOff x="41204" y="3047740"/>
              <a:chExt cx="2779753" cy="1141633"/>
            </a:xfrm>
          </p:grpSpPr>
          <p:sp>
            <p:nvSpPr>
              <p:cNvPr id="24625" name="Text Box 11"/>
              <p:cNvSpPr txBox="1">
                <a:spLocks noChangeArrowheads="1"/>
              </p:cNvSpPr>
              <p:nvPr/>
            </p:nvSpPr>
            <p:spPr bwMode="auto">
              <a:xfrm>
                <a:off x="41204" y="3047740"/>
                <a:ext cx="206382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</a:pPr>
                <a:r>
                  <a:rPr lang="en-GB" altLang="de-DE" sz="1600" b="1">
                    <a:solidFill>
                      <a:srgbClr val="009900"/>
                    </a:solidFill>
                  </a:rPr>
                  <a:t>  HEBT B</a:t>
                </a:r>
              </a:p>
            </p:txBody>
          </p:sp>
          <p:sp>
            <p:nvSpPr>
              <p:cNvPr id="24626" name="Text Box 11"/>
              <p:cNvSpPr txBox="1">
                <a:spLocks noChangeArrowheads="1"/>
              </p:cNvSpPr>
              <p:nvPr/>
            </p:nvSpPr>
            <p:spPr bwMode="auto">
              <a:xfrm>
                <a:off x="230928" y="3321443"/>
                <a:ext cx="2590029" cy="867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>
                    <a:solidFill>
                      <a:srgbClr val="009900"/>
                    </a:solidFill>
                    <a:sym typeface="Wingdings" pitchFamily="2" charset="2"/>
                  </a:rPr>
                  <a:t>SIS100  AP, PP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>
                    <a:solidFill>
                      <a:srgbClr val="009900"/>
                    </a:solidFill>
                    <a:sym typeface="Wingdings" pitchFamily="2" charset="2"/>
                  </a:rPr>
                  <a:t>SIS100  SFRS Target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>
                    <a:solidFill>
                      <a:srgbClr val="009900"/>
                    </a:solidFill>
                    <a:sym typeface="Wingdings" pitchFamily="2" charset="2"/>
                  </a:rPr>
                  <a:t>SIS18  AP, PP</a:t>
                </a:r>
                <a:endParaRPr lang="en-GB" altLang="de-DE" sz="1400">
                  <a:solidFill>
                    <a:srgbClr val="009900"/>
                  </a:solidFill>
                </a:endParaRPr>
              </a:p>
            </p:txBody>
          </p:sp>
        </p:grpSp>
        <p:grpSp>
          <p:nvGrpSpPr>
            <p:cNvPr id="24615" name="Gruppieren 85"/>
            <p:cNvGrpSpPr>
              <a:grpSpLocks/>
            </p:cNvGrpSpPr>
            <p:nvPr/>
          </p:nvGrpSpPr>
          <p:grpSpPr bwMode="auto">
            <a:xfrm>
              <a:off x="4757766" y="3519488"/>
              <a:ext cx="366927" cy="1257300"/>
              <a:chOff x="4757738" y="3519488"/>
              <a:chExt cx="366930" cy="1257300"/>
            </a:xfrm>
          </p:grpSpPr>
          <p:sp>
            <p:nvSpPr>
              <p:cNvPr id="8" name="Freihandform 7"/>
              <p:cNvSpPr/>
              <p:nvPr/>
            </p:nvSpPr>
            <p:spPr>
              <a:xfrm>
                <a:off x="4810097" y="4595813"/>
                <a:ext cx="147639" cy="180975"/>
              </a:xfrm>
              <a:custGeom>
                <a:avLst/>
                <a:gdLst>
                  <a:gd name="connsiteX0" fmla="*/ 147638 w 147638"/>
                  <a:gd name="connsiteY0" fmla="*/ 0 h 180975"/>
                  <a:gd name="connsiteX1" fmla="*/ 0 w 147638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638" h="180975">
                    <a:moveTo>
                      <a:pt x="147638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ihandform 6"/>
              <p:cNvSpPr/>
              <p:nvPr/>
            </p:nvSpPr>
            <p:spPr>
              <a:xfrm>
                <a:off x="4757710" y="3519488"/>
                <a:ext cx="366715" cy="1257300"/>
              </a:xfrm>
              <a:custGeom>
                <a:avLst/>
                <a:gdLst>
                  <a:gd name="connsiteX0" fmla="*/ 0 w 366930"/>
                  <a:gd name="connsiteY0" fmla="*/ 0 h 1257300"/>
                  <a:gd name="connsiteX1" fmla="*/ 142875 w 366930"/>
                  <a:gd name="connsiteY1" fmla="*/ 128587 h 1257300"/>
                  <a:gd name="connsiteX2" fmla="*/ 285750 w 366930"/>
                  <a:gd name="connsiteY2" fmla="*/ 309562 h 1257300"/>
                  <a:gd name="connsiteX3" fmla="*/ 347662 w 366930"/>
                  <a:gd name="connsiteY3" fmla="*/ 490537 h 1257300"/>
                  <a:gd name="connsiteX4" fmla="*/ 366712 w 366930"/>
                  <a:gd name="connsiteY4" fmla="*/ 619125 h 1257300"/>
                  <a:gd name="connsiteX5" fmla="*/ 338137 w 366930"/>
                  <a:gd name="connsiteY5" fmla="*/ 795337 h 1257300"/>
                  <a:gd name="connsiteX6" fmla="*/ 276225 w 366930"/>
                  <a:gd name="connsiteY6" fmla="*/ 957262 h 1257300"/>
                  <a:gd name="connsiteX7" fmla="*/ 166687 w 366930"/>
                  <a:gd name="connsiteY7" fmla="*/ 1123950 h 1257300"/>
                  <a:gd name="connsiteX8" fmla="*/ 90487 w 366930"/>
                  <a:gd name="connsiteY8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6930" h="1257300">
                    <a:moveTo>
                      <a:pt x="0" y="0"/>
                    </a:moveTo>
                    <a:cubicBezTo>
                      <a:pt x="47625" y="38496"/>
                      <a:pt x="95250" y="76993"/>
                      <a:pt x="142875" y="128587"/>
                    </a:cubicBezTo>
                    <a:cubicBezTo>
                      <a:pt x="190500" y="180181"/>
                      <a:pt x="251619" y="249237"/>
                      <a:pt x="285750" y="309562"/>
                    </a:cubicBezTo>
                    <a:cubicBezTo>
                      <a:pt x="319881" y="369887"/>
                      <a:pt x="334168" y="438943"/>
                      <a:pt x="347662" y="490537"/>
                    </a:cubicBezTo>
                    <a:cubicBezTo>
                      <a:pt x="361156" y="542131"/>
                      <a:pt x="368300" y="568325"/>
                      <a:pt x="366712" y="619125"/>
                    </a:cubicBezTo>
                    <a:cubicBezTo>
                      <a:pt x="365125" y="669925"/>
                      <a:pt x="353218" y="738981"/>
                      <a:pt x="338137" y="795337"/>
                    </a:cubicBezTo>
                    <a:cubicBezTo>
                      <a:pt x="323056" y="851693"/>
                      <a:pt x="304800" y="902493"/>
                      <a:pt x="276225" y="957262"/>
                    </a:cubicBezTo>
                    <a:cubicBezTo>
                      <a:pt x="247650" y="1012031"/>
                      <a:pt x="197643" y="1073944"/>
                      <a:pt x="166687" y="1123950"/>
                    </a:cubicBezTo>
                    <a:cubicBezTo>
                      <a:pt x="135731" y="1173956"/>
                      <a:pt x="113109" y="1215628"/>
                      <a:pt x="90487" y="1257300"/>
                    </a:cubicBezTo>
                  </a:path>
                </a:pathLst>
              </a:custGeom>
              <a:noFill/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616" name="Gruppieren 88"/>
            <p:cNvGrpSpPr>
              <a:grpSpLocks/>
            </p:cNvGrpSpPr>
            <p:nvPr/>
          </p:nvGrpSpPr>
          <p:grpSpPr bwMode="auto">
            <a:xfrm>
              <a:off x="6662749" y="2452688"/>
              <a:ext cx="1195376" cy="1071427"/>
              <a:chOff x="6662738" y="2452688"/>
              <a:chExt cx="1195387" cy="1071427"/>
            </a:xfrm>
          </p:grpSpPr>
          <p:cxnSp>
            <p:nvCxnSpPr>
              <p:cNvPr id="40" name="Gerade Verbindung 39"/>
              <p:cNvCxnSpPr/>
              <p:nvPr/>
            </p:nvCxnSpPr>
            <p:spPr>
              <a:xfrm>
                <a:off x="7858125" y="2452688"/>
                <a:ext cx="0" cy="442912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/>
            </p:nvCxnSpPr>
            <p:spPr>
              <a:xfrm flipH="1">
                <a:off x="7181844" y="2674938"/>
                <a:ext cx="676281" cy="220662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/>
            </p:nvCxnSpPr>
            <p:spPr>
              <a:xfrm>
                <a:off x="7181844" y="2895600"/>
                <a:ext cx="0" cy="2444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/>
            </p:nvCxnSpPr>
            <p:spPr>
              <a:xfrm>
                <a:off x="7181844" y="2676525"/>
                <a:ext cx="0" cy="2190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/>
            </p:nvCxnSpPr>
            <p:spPr>
              <a:xfrm flipH="1">
                <a:off x="6662727" y="3117850"/>
                <a:ext cx="519117" cy="17462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/>
            </p:nvCxnSpPr>
            <p:spPr>
              <a:xfrm>
                <a:off x="6843704" y="3228975"/>
                <a:ext cx="0" cy="2952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595" name="Gruppieren 22"/>
          <p:cNvGrpSpPr>
            <a:grpSpLocks/>
          </p:cNvGrpSpPr>
          <p:nvPr/>
        </p:nvGrpSpPr>
        <p:grpSpPr bwMode="auto">
          <a:xfrm>
            <a:off x="41275" y="3447034"/>
            <a:ext cx="7816850" cy="3117850"/>
            <a:chOff x="41275" y="3117850"/>
            <a:chExt cx="7816850" cy="3117850"/>
          </a:xfrm>
        </p:grpSpPr>
        <p:grpSp>
          <p:nvGrpSpPr>
            <p:cNvPr id="24601" name="Gruppieren 82"/>
            <p:cNvGrpSpPr>
              <a:grpSpLocks/>
            </p:cNvGrpSpPr>
            <p:nvPr/>
          </p:nvGrpSpPr>
          <p:grpSpPr bwMode="auto">
            <a:xfrm>
              <a:off x="41275" y="5093946"/>
              <a:ext cx="2779728" cy="1141754"/>
              <a:chOff x="41204" y="4969926"/>
              <a:chExt cx="2779753" cy="1141633"/>
            </a:xfrm>
          </p:grpSpPr>
          <p:sp>
            <p:nvSpPr>
              <p:cNvPr id="24612" name="Text Box 11"/>
              <p:cNvSpPr txBox="1">
                <a:spLocks noChangeArrowheads="1"/>
              </p:cNvSpPr>
              <p:nvPr/>
            </p:nvSpPr>
            <p:spPr bwMode="auto">
              <a:xfrm>
                <a:off x="41204" y="4969926"/>
                <a:ext cx="206382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</a:pPr>
                <a:r>
                  <a:rPr lang="en-GB" altLang="de-DE" sz="1600" b="1">
                    <a:solidFill>
                      <a:srgbClr val="AE62FA"/>
                    </a:solidFill>
                  </a:rPr>
                  <a:t>  HEBT C</a:t>
                </a:r>
              </a:p>
            </p:txBody>
          </p:sp>
          <p:sp>
            <p:nvSpPr>
              <p:cNvPr id="24613" name="Text Box 11"/>
              <p:cNvSpPr txBox="1">
                <a:spLocks noChangeArrowheads="1"/>
              </p:cNvSpPr>
              <p:nvPr/>
            </p:nvSpPr>
            <p:spPr bwMode="auto">
              <a:xfrm>
                <a:off x="230928" y="5243629"/>
                <a:ext cx="2590029" cy="867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AE62FA"/>
                    </a:solidFill>
                  </a:rPr>
                  <a:t>SIS100 </a:t>
                </a: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 </a:t>
                </a:r>
                <a:r>
                  <a:rPr lang="en-GB" altLang="de-DE" sz="1400" dirty="0" err="1">
                    <a:solidFill>
                      <a:srgbClr val="AE62FA"/>
                    </a:solidFill>
                    <a:sym typeface="Wingdings" pitchFamily="2" charset="2"/>
                  </a:rPr>
                  <a:t>pbar</a:t>
                </a: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 Target * 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SFRS  CR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 dirty="0">
                    <a:solidFill>
                      <a:srgbClr val="AE62FA"/>
                    </a:solidFill>
                    <a:sym typeface="Wingdings" pitchFamily="2" charset="2"/>
                  </a:rPr>
                  <a:t>CR  HESR</a:t>
                </a:r>
              </a:p>
            </p:txBody>
          </p:sp>
        </p:grpSp>
        <p:grpSp>
          <p:nvGrpSpPr>
            <p:cNvPr id="24602" name="Gruppieren 86"/>
            <p:cNvGrpSpPr>
              <a:grpSpLocks/>
            </p:cNvGrpSpPr>
            <p:nvPr/>
          </p:nvGrpSpPr>
          <p:grpSpPr bwMode="auto">
            <a:xfrm>
              <a:off x="4495831" y="4481656"/>
              <a:ext cx="547683" cy="1166936"/>
              <a:chOff x="4495800" y="4481513"/>
              <a:chExt cx="547688" cy="1166812"/>
            </a:xfrm>
          </p:grpSpPr>
          <p:sp>
            <p:nvSpPr>
              <p:cNvPr id="10" name="Freihandform 9"/>
              <p:cNvSpPr/>
              <p:nvPr/>
            </p:nvSpPr>
            <p:spPr>
              <a:xfrm>
                <a:off x="4914873" y="4481370"/>
                <a:ext cx="128589" cy="380960"/>
              </a:xfrm>
              <a:custGeom>
                <a:avLst/>
                <a:gdLst>
                  <a:gd name="connsiteX0" fmla="*/ 128588 w 128588"/>
                  <a:gd name="connsiteY0" fmla="*/ 0 h 381000"/>
                  <a:gd name="connsiteX1" fmla="*/ 57150 w 128588"/>
                  <a:gd name="connsiteY1" fmla="*/ 204787 h 381000"/>
                  <a:gd name="connsiteX2" fmla="*/ 0 w 128588"/>
                  <a:gd name="connsiteY2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588" h="381000">
                    <a:moveTo>
                      <a:pt x="128588" y="0"/>
                    </a:moveTo>
                    <a:cubicBezTo>
                      <a:pt x="103584" y="70643"/>
                      <a:pt x="78581" y="141287"/>
                      <a:pt x="57150" y="204787"/>
                    </a:cubicBezTo>
                    <a:cubicBezTo>
                      <a:pt x="35719" y="268287"/>
                      <a:pt x="17859" y="324643"/>
                      <a:pt x="0" y="381000"/>
                    </a:cubicBezTo>
                  </a:path>
                </a:pathLst>
              </a:custGeom>
              <a:noFill/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ihandform 8"/>
              <p:cNvSpPr/>
              <p:nvPr/>
            </p:nvSpPr>
            <p:spPr>
              <a:xfrm>
                <a:off x="4495769" y="4938521"/>
                <a:ext cx="30163" cy="709537"/>
              </a:xfrm>
              <a:custGeom>
                <a:avLst/>
                <a:gdLst>
                  <a:gd name="connsiteX0" fmla="*/ 23813 w 29491"/>
                  <a:gd name="connsiteY0" fmla="*/ 709612 h 709612"/>
                  <a:gd name="connsiteX1" fmla="*/ 4763 w 29491"/>
                  <a:gd name="connsiteY1" fmla="*/ 581025 h 709612"/>
                  <a:gd name="connsiteX2" fmla="*/ 4763 w 29491"/>
                  <a:gd name="connsiteY2" fmla="*/ 466725 h 709612"/>
                  <a:gd name="connsiteX3" fmla="*/ 19050 w 29491"/>
                  <a:gd name="connsiteY3" fmla="*/ 371475 h 709612"/>
                  <a:gd name="connsiteX4" fmla="*/ 28575 w 29491"/>
                  <a:gd name="connsiteY4" fmla="*/ 295275 h 709612"/>
                  <a:gd name="connsiteX5" fmla="*/ 28575 w 29491"/>
                  <a:gd name="connsiteY5" fmla="*/ 209550 h 709612"/>
                  <a:gd name="connsiteX6" fmla="*/ 23813 w 29491"/>
                  <a:gd name="connsiteY6" fmla="*/ 133350 h 709612"/>
                  <a:gd name="connsiteX7" fmla="*/ 19050 w 29491"/>
                  <a:gd name="connsiteY7" fmla="*/ 80962 h 709612"/>
                  <a:gd name="connsiteX8" fmla="*/ 0 w 29491"/>
                  <a:gd name="connsiteY8" fmla="*/ 0 h 70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491" h="709612">
                    <a:moveTo>
                      <a:pt x="23813" y="709612"/>
                    </a:moveTo>
                    <a:cubicBezTo>
                      <a:pt x="15875" y="665559"/>
                      <a:pt x="7938" y="621506"/>
                      <a:pt x="4763" y="581025"/>
                    </a:cubicBezTo>
                    <a:cubicBezTo>
                      <a:pt x="1588" y="540544"/>
                      <a:pt x="2382" y="501650"/>
                      <a:pt x="4763" y="466725"/>
                    </a:cubicBezTo>
                    <a:cubicBezTo>
                      <a:pt x="7144" y="431800"/>
                      <a:pt x="15081" y="400050"/>
                      <a:pt x="19050" y="371475"/>
                    </a:cubicBezTo>
                    <a:cubicBezTo>
                      <a:pt x="23019" y="342900"/>
                      <a:pt x="26988" y="322262"/>
                      <a:pt x="28575" y="295275"/>
                    </a:cubicBezTo>
                    <a:cubicBezTo>
                      <a:pt x="30162" y="268288"/>
                      <a:pt x="29369" y="236537"/>
                      <a:pt x="28575" y="209550"/>
                    </a:cubicBezTo>
                    <a:cubicBezTo>
                      <a:pt x="27781" y="182563"/>
                      <a:pt x="25401" y="154781"/>
                      <a:pt x="23813" y="133350"/>
                    </a:cubicBezTo>
                    <a:cubicBezTo>
                      <a:pt x="22225" y="111919"/>
                      <a:pt x="23019" y="103187"/>
                      <a:pt x="19050" y="80962"/>
                    </a:cubicBezTo>
                    <a:cubicBezTo>
                      <a:pt x="15081" y="58737"/>
                      <a:pt x="7540" y="29368"/>
                      <a:pt x="0" y="0"/>
                    </a:cubicBezTo>
                  </a:path>
                </a:pathLst>
              </a:custGeom>
              <a:noFill/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ihandform 10"/>
              <p:cNvSpPr/>
              <p:nvPr/>
            </p:nvSpPr>
            <p:spPr>
              <a:xfrm>
                <a:off x="4848197" y="5033761"/>
                <a:ext cx="76201" cy="257148"/>
              </a:xfrm>
              <a:custGeom>
                <a:avLst/>
                <a:gdLst>
                  <a:gd name="connsiteX0" fmla="*/ 0 w 76200"/>
                  <a:gd name="connsiteY0" fmla="*/ 257175 h 257175"/>
                  <a:gd name="connsiteX1" fmla="*/ 38100 w 76200"/>
                  <a:gd name="connsiteY1" fmla="*/ 100012 h 257175"/>
                  <a:gd name="connsiteX2" fmla="*/ 76200 w 76200"/>
                  <a:gd name="connsiteY2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257175">
                    <a:moveTo>
                      <a:pt x="0" y="257175"/>
                    </a:moveTo>
                    <a:cubicBezTo>
                      <a:pt x="12700" y="200024"/>
                      <a:pt x="25400" y="142874"/>
                      <a:pt x="38100" y="100012"/>
                    </a:cubicBezTo>
                    <a:cubicBezTo>
                      <a:pt x="50800" y="57149"/>
                      <a:pt x="63500" y="28574"/>
                      <a:pt x="76200" y="0"/>
                    </a:cubicBezTo>
                  </a:path>
                </a:pathLst>
              </a:custGeom>
              <a:noFill/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603" name="Gruppieren 87"/>
            <p:cNvGrpSpPr>
              <a:grpSpLocks/>
            </p:cNvGrpSpPr>
            <p:nvPr/>
          </p:nvGrpSpPr>
          <p:grpSpPr bwMode="auto">
            <a:xfrm>
              <a:off x="6510350" y="3117850"/>
              <a:ext cx="1347775" cy="1759135"/>
              <a:chOff x="6510338" y="3117852"/>
              <a:chExt cx="1347787" cy="1758948"/>
            </a:xfrm>
          </p:grpSpPr>
          <p:cxnSp>
            <p:nvCxnSpPr>
              <p:cNvPr id="68" name="Gerade Verbindung 67"/>
              <p:cNvCxnSpPr/>
              <p:nvPr/>
            </p:nvCxnSpPr>
            <p:spPr>
              <a:xfrm flipH="1">
                <a:off x="6510326" y="4519466"/>
                <a:ext cx="523880" cy="180956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/>
              <p:cNvCxnSpPr/>
              <p:nvPr/>
            </p:nvCxnSpPr>
            <p:spPr>
              <a:xfrm>
                <a:off x="6510326" y="4700422"/>
                <a:ext cx="0" cy="176193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74"/>
              <p:cNvCxnSpPr/>
              <p:nvPr/>
            </p:nvCxnSpPr>
            <p:spPr>
              <a:xfrm>
                <a:off x="7858125" y="3924216"/>
                <a:ext cx="0" cy="100002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77"/>
              <p:cNvCxnSpPr/>
              <p:nvPr/>
            </p:nvCxnSpPr>
            <p:spPr>
              <a:xfrm flipH="1">
                <a:off x="7181844" y="4019456"/>
                <a:ext cx="676281" cy="236513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79"/>
              <p:cNvCxnSpPr/>
              <p:nvPr/>
            </p:nvCxnSpPr>
            <p:spPr>
              <a:xfrm>
                <a:off x="7181844" y="3117852"/>
                <a:ext cx="0" cy="744459"/>
              </a:xfrm>
              <a:prstGeom prst="line">
                <a:avLst/>
              </a:prstGeom>
              <a:ln w="101600">
                <a:solidFill>
                  <a:srgbClr val="AE62FA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596" name="Gruppieren 23"/>
          <p:cNvGrpSpPr>
            <a:grpSpLocks/>
          </p:cNvGrpSpPr>
          <p:nvPr/>
        </p:nvGrpSpPr>
        <p:grpSpPr bwMode="auto">
          <a:xfrm>
            <a:off x="142875" y="1176909"/>
            <a:ext cx="2409825" cy="4268788"/>
            <a:chOff x="142099" y="847725"/>
            <a:chExt cx="2410603" cy="4268748"/>
          </a:xfrm>
        </p:grpSpPr>
        <p:sp>
          <p:nvSpPr>
            <p:cNvPr id="24598" name="Textfeld 70"/>
            <p:cNvSpPr txBox="1">
              <a:spLocks noChangeArrowheads="1"/>
            </p:cNvSpPr>
            <p:nvPr/>
          </p:nvSpPr>
          <p:spPr bwMode="auto">
            <a:xfrm>
              <a:off x="149225" y="1252538"/>
              <a:ext cx="240347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b="1" dirty="0">
                  <a:solidFill>
                    <a:srgbClr val="000000"/>
                  </a:solidFill>
                </a:rPr>
                <a:t>Primary </a:t>
              </a:r>
              <a:r>
                <a:rPr lang="de-DE" altLang="de-DE" b="1" dirty="0" err="1">
                  <a:solidFill>
                    <a:srgbClr val="000000"/>
                  </a:solidFill>
                </a:rPr>
                <a:t>Beams</a:t>
              </a:r>
              <a:r>
                <a:rPr lang="de-DE" altLang="de-DE" b="1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(</a:t>
              </a:r>
              <a:r>
                <a:rPr lang="de-DE" altLang="de-DE" sz="1200" b="1" dirty="0" err="1">
                  <a:solidFill>
                    <a:srgbClr val="000000"/>
                  </a:solidFill>
                </a:rPr>
                <a:t>beams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b="1" dirty="0" err="1">
                  <a:solidFill>
                    <a:srgbClr val="000000"/>
                  </a:solidFill>
                </a:rPr>
                <a:t>from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 SIS18, SIS100)</a:t>
              </a:r>
              <a:endParaRPr lang="de-DE" altLang="de-DE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24599" name="Textfeld 61"/>
            <p:cNvSpPr txBox="1">
              <a:spLocks noChangeArrowheads="1"/>
            </p:cNvSpPr>
            <p:nvPr/>
          </p:nvSpPr>
          <p:spPr bwMode="auto">
            <a:xfrm>
              <a:off x="152400" y="4562475"/>
              <a:ext cx="240030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b="1" dirty="0" err="1">
                  <a:solidFill>
                    <a:srgbClr val="000000"/>
                  </a:solidFill>
                </a:rPr>
                <a:t>Secondary</a:t>
              </a:r>
              <a:r>
                <a:rPr lang="de-DE" altLang="de-DE" b="1" dirty="0">
                  <a:solidFill>
                    <a:srgbClr val="000000"/>
                  </a:solidFill>
                </a:rPr>
                <a:t> </a:t>
              </a:r>
              <a:r>
                <a:rPr lang="de-DE" altLang="de-DE" b="1" dirty="0" err="1">
                  <a:solidFill>
                    <a:srgbClr val="000000"/>
                  </a:solidFill>
                </a:rPr>
                <a:t>Beams</a:t>
              </a:r>
              <a:r>
                <a:rPr lang="de-DE" altLang="de-DE" b="1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(</a:t>
              </a:r>
              <a:r>
                <a:rPr lang="de-DE" altLang="de-DE" sz="1200" b="1" dirty="0" err="1">
                  <a:solidFill>
                    <a:srgbClr val="000000"/>
                  </a:solidFill>
                </a:rPr>
                <a:t>beams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b="1" dirty="0" err="1">
                  <a:solidFill>
                    <a:srgbClr val="000000"/>
                  </a:solidFill>
                </a:rPr>
                <a:t>from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 SFRS, </a:t>
              </a:r>
              <a:r>
                <a:rPr lang="de-DE" altLang="de-DE" sz="1200" b="1" dirty="0" err="1">
                  <a:solidFill>
                    <a:srgbClr val="000000"/>
                  </a:solidFill>
                </a:rPr>
                <a:t>pbar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)</a:t>
              </a:r>
              <a:endParaRPr lang="de-DE" altLang="de-DE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24600" name="Textfeld 11"/>
            <p:cNvSpPr txBox="1">
              <a:spLocks noChangeArrowheads="1"/>
            </p:cNvSpPr>
            <p:nvPr/>
          </p:nvSpPr>
          <p:spPr bwMode="auto">
            <a:xfrm>
              <a:off x="142099" y="847725"/>
              <a:ext cx="241060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sz="2000" b="1" dirty="0">
                  <a:solidFill>
                    <a:srgbClr val="000000"/>
                  </a:solidFill>
                </a:rPr>
                <a:t>FAIR@GSI</a:t>
              </a:r>
            </a:p>
          </p:txBody>
        </p:sp>
      </p:grpSp>
      <p:sp>
        <p:nvSpPr>
          <p:cNvPr id="77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7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22</a:t>
            </a:fld>
            <a:endParaRPr lang="de-DE" altLang="de-DE" sz="1000" dirty="0" smtClean="0"/>
          </a:p>
        </p:txBody>
      </p:sp>
      <p:sp>
        <p:nvSpPr>
          <p:cNvPr id="74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Power Converter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2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885514"/>
              </p:ext>
            </p:extLst>
          </p:nvPr>
        </p:nvGraphicFramePr>
        <p:xfrm>
          <a:off x="1611313" y="1670622"/>
          <a:ext cx="4376737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" name="CorelDRAW" r:id="rId3" imgW="7949565" imgH="8763610" progId="CorelDRAW.Graphic.12">
                  <p:embed/>
                </p:oleObj>
              </mc:Choice>
              <mc:Fallback>
                <p:oleObj name="CorelDRAW" r:id="rId3" imgW="7949565" imgH="8763610" progId="CorelDRAW.Graphic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1670622"/>
                        <a:ext cx="4376737" cy="482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152775" y="3186684"/>
            <a:ext cx="809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SIS18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375275" y="4009009"/>
            <a:ext cx="82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CBM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883025" y="4831334"/>
            <a:ext cx="885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HESR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454275" y="3469259"/>
            <a:ext cx="942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P-LINAC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044950" y="6069584"/>
            <a:ext cx="733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CR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270500" y="4590034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SFRS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H="1" flipV="1">
            <a:off x="4638675" y="4940872"/>
            <a:ext cx="77788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1" name="Line 34"/>
          <p:cNvSpPr>
            <a:spLocks noChangeShapeType="1"/>
          </p:cNvSpPr>
          <p:nvPr/>
        </p:nvSpPr>
        <p:spPr bwMode="auto">
          <a:xfrm flipV="1">
            <a:off x="4962525" y="5005959"/>
            <a:ext cx="5905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5612" name="Text Box 35"/>
          <p:cNvSpPr txBox="1">
            <a:spLocks noChangeArrowheads="1"/>
          </p:cNvSpPr>
          <p:nvPr/>
        </p:nvSpPr>
        <p:spPr bwMode="auto">
          <a:xfrm>
            <a:off x="5495925" y="4834509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PBAR</a:t>
            </a:r>
          </a:p>
        </p:txBody>
      </p:sp>
      <p:sp>
        <p:nvSpPr>
          <p:cNvPr id="25613" name="Text Box 36"/>
          <p:cNvSpPr txBox="1">
            <a:spLocks noChangeArrowheads="1"/>
          </p:cNvSpPr>
          <p:nvPr/>
        </p:nvSpPr>
        <p:spPr bwMode="auto">
          <a:xfrm>
            <a:off x="5043488" y="3758184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Dump</a:t>
            </a:r>
          </a:p>
        </p:txBody>
      </p:sp>
      <p:sp>
        <p:nvSpPr>
          <p:cNvPr id="25614" name="Text Box 49"/>
          <p:cNvSpPr txBox="1">
            <a:spLocks noChangeArrowheads="1"/>
          </p:cNvSpPr>
          <p:nvPr/>
        </p:nvSpPr>
        <p:spPr bwMode="auto">
          <a:xfrm>
            <a:off x="4454525" y="4480497"/>
            <a:ext cx="506413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AP, PP</a:t>
            </a:r>
          </a:p>
        </p:txBody>
      </p:sp>
      <p:sp>
        <p:nvSpPr>
          <p:cNvPr id="25615" name="Text Box 50"/>
          <p:cNvSpPr txBox="1">
            <a:spLocks noChangeArrowheads="1"/>
          </p:cNvSpPr>
          <p:nvPr/>
        </p:nvSpPr>
        <p:spPr bwMode="auto">
          <a:xfrm>
            <a:off x="4264025" y="2554859"/>
            <a:ext cx="1400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>
                <a:solidFill>
                  <a:srgbClr val="000000"/>
                </a:solidFill>
              </a:rPr>
              <a:t>SIS100</a:t>
            </a:r>
          </a:p>
        </p:txBody>
      </p:sp>
      <p:pic>
        <p:nvPicPr>
          <p:cNvPr id="256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797622"/>
            <a:ext cx="28130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 Box 11"/>
          <p:cNvSpPr txBox="1">
            <a:spLocks noChangeArrowheads="1"/>
          </p:cNvSpPr>
          <p:nvPr/>
        </p:nvSpPr>
        <p:spPr bwMode="auto">
          <a:xfrm>
            <a:off x="38100" y="2094484"/>
            <a:ext cx="20669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GB" altLang="de-DE" sz="1600" b="1">
                <a:solidFill>
                  <a:srgbClr val="0000FF"/>
                </a:solidFill>
              </a:rPr>
              <a:t>  </a:t>
            </a:r>
            <a:r>
              <a:rPr lang="en-GB" altLang="de-DE" sz="1600" b="1">
                <a:solidFill>
                  <a:srgbClr val="FF0000"/>
                </a:solidFill>
              </a:rPr>
              <a:t>HEBT A</a:t>
            </a:r>
          </a:p>
        </p:txBody>
      </p:sp>
      <p:sp>
        <p:nvSpPr>
          <p:cNvPr id="25618" name="Text Box 11"/>
          <p:cNvSpPr txBox="1">
            <a:spLocks noChangeArrowheads="1"/>
          </p:cNvSpPr>
          <p:nvPr/>
        </p:nvSpPr>
        <p:spPr bwMode="auto">
          <a:xfrm>
            <a:off x="228600" y="2367534"/>
            <a:ext cx="3168650" cy="868363"/>
          </a:xfrm>
          <a:prstGeom prst="rect">
            <a:avLst/>
          </a:prstGeom>
          <a:solidFill>
            <a:srgbClr val="CC66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  <a:buFont typeface="Arial" charset="0"/>
              <a:buChar char="•"/>
            </a:pPr>
            <a:r>
              <a:rPr lang="en-GB" altLang="de-DE" sz="1400" dirty="0">
                <a:solidFill>
                  <a:srgbClr val="000000"/>
                </a:solidFill>
              </a:rPr>
              <a:t>SIS18 </a:t>
            </a:r>
            <a:r>
              <a:rPr lang="en-GB" altLang="de-DE" sz="1400" dirty="0">
                <a:solidFill>
                  <a:srgbClr val="000000"/>
                </a:solidFill>
                <a:sym typeface="Wingdings" pitchFamily="2" charset="2"/>
              </a:rPr>
              <a:t> SIS100  </a:t>
            </a:r>
          </a:p>
          <a:p>
            <a:pPr eaLnBrk="1" hangingPunct="1">
              <a:spcAft>
                <a:spcPct val="30000"/>
              </a:spcAft>
              <a:buFont typeface="Arial" charset="0"/>
              <a:buChar char="•"/>
            </a:pPr>
            <a:r>
              <a:rPr lang="en-GB" altLang="de-DE" sz="1400" dirty="0">
                <a:solidFill>
                  <a:srgbClr val="000000"/>
                </a:solidFill>
              </a:rPr>
              <a:t>SIS18 </a:t>
            </a:r>
            <a:r>
              <a:rPr lang="en-GB" altLang="de-DE" sz="1400" dirty="0">
                <a:solidFill>
                  <a:srgbClr val="000000"/>
                </a:solidFill>
                <a:sym typeface="Wingdings" pitchFamily="2" charset="2"/>
              </a:rPr>
              <a:t> S18-Dump</a:t>
            </a:r>
          </a:p>
          <a:p>
            <a:pPr eaLnBrk="1" hangingPunct="1">
              <a:spcAft>
                <a:spcPct val="30000"/>
              </a:spcAft>
              <a:buFont typeface="Arial" charset="0"/>
              <a:buChar char="•"/>
            </a:pPr>
            <a:r>
              <a:rPr lang="en-GB" altLang="de-DE" sz="1400" dirty="0">
                <a:solidFill>
                  <a:srgbClr val="000000"/>
                </a:solidFill>
                <a:sym typeface="Wingdings" pitchFamily="2" charset="2"/>
              </a:rPr>
              <a:t>SIS18  SFRS Target</a:t>
            </a:r>
          </a:p>
        </p:txBody>
      </p:sp>
      <p:grpSp>
        <p:nvGrpSpPr>
          <p:cNvPr id="25619" name="Gruppieren 84"/>
          <p:cNvGrpSpPr>
            <a:grpSpLocks/>
          </p:cNvGrpSpPr>
          <p:nvPr/>
        </p:nvGrpSpPr>
        <p:grpSpPr bwMode="auto">
          <a:xfrm>
            <a:off x="3733800" y="3591497"/>
            <a:ext cx="1652588" cy="600075"/>
            <a:chOff x="3733800" y="3262313"/>
            <a:chExt cx="1652588" cy="600075"/>
          </a:xfrm>
        </p:grpSpPr>
        <p:grpSp>
          <p:nvGrpSpPr>
            <p:cNvPr id="25666" name="Gruppieren 83"/>
            <p:cNvGrpSpPr>
              <a:grpSpLocks/>
            </p:cNvGrpSpPr>
            <p:nvPr/>
          </p:nvGrpSpPr>
          <p:grpSpPr bwMode="auto">
            <a:xfrm>
              <a:off x="3733800" y="3262313"/>
              <a:ext cx="1652588" cy="600075"/>
              <a:chOff x="3733800" y="3262313"/>
              <a:chExt cx="1652588" cy="600075"/>
            </a:xfrm>
          </p:grpSpPr>
          <p:sp>
            <p:nvSpPr>
              <p:cNvPr id="2" name="Freihandform 1"/>
              <p:cNvSpPr/>
              <p:nvPr/>
            </p:nvSpPr>
            <p:spPr>
              <a:xfrm>
                <a:off x="3733800" y="3390900"/>
                <a:ext cx="1343025" cy="276225"/>
              </a:xfrm>
              <a:custGeom>
                <a:avLst/>
                <a:gdLst>
                  <a:gd name="connsiteX0" fmla="*/ 0 w 1343025"/>
                  <a:gd name="connsiteY0" fmla="*/ 90488 h 275957"/>
                  <a:gd name="connsiteX1" fmla="*/ 33338 w 1343025"/>
                  <a:gd name="connsiteY1" fmla="*/ 195263 h 275957"/>
                  <a:gd name="connsiteX2" fmla="*/ 128588 w 1343025"/>
                  <a:gd name="connsiteY2" fmla="*/ 266700 h 275957"/>
                  <a:gd name="connsiteX3" fmla="*/ 242888 w 1343025"/>
                  <a:gd name="connsiteY3" fmla="*/ 271463 h 275957"/>
                  <a:gd name="connsiteX4" fmla="*/ 433388 w 1343025"/>
                  <a:gd name="connsiteY4" fmla="*/ 233363 h 275957"/>
                  <a:gd name="connsiteX5" fmla="*/ 762000 w 1343025"/>
                  <a:gd name="connsiteY5" fmla="*/ 161925 h 275957"/>
                  <a:gd name="connsiteX6" fmla="*/ 1104900 w 1343025"/>
                  <a:gd name="connsiteY6" fmla="*/ 90488 h 275957"/>
                  <a:gd name="connsiteX7" fmla="*/ 1185863 w 1343025"/>
                  <a:gd name="connsiteY7" fmla="*/ 66675 h 275957"/>
                  <a:gd name="connsiteX8" fmla="*/ 1276350 w 1343025"/>
                  <a:gd name="connsiteY8" fmla="*/ 33338 h 275957"/>
                  <a:gd name="connsiteX9" fmla="*/ 1343025 w 1343025"/>
                  <a:gd name="connsiteY9" fmla="*/ 0 h 275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43025" h="275957">
                    <a:moveTo>
                      <a:pt x="0" y="90488"/>
                    </a:moveTo>
                    <a:cubicBezTo>
                      <a:pt x="5953" y="128191"/>
                      <a:pt x="11907" y="165894"/>
                      <a:pt x="33338" y="195263"/>
                    </a:cubicBezTo>
                    <a:cubicBezTo>
                      <a:pt x="54769" y="224632"/>
                      <a:pt x="93663" y="254000"/>
                      <a:pt x="128588" y="266700"/>
                    </a:cubicBezTo>
                    <a:cubicBezTo>
                      <a:pt x="163513" y="279400"/>
                      <a:pt x="192088" y="277019"/>
                      <a:pt x="242888" y="271463"/>
                    </a:cubicBezTo>
                    <a:cubicBezTo>
                      <a:pt x="293688" y="265907"/>
                      <a:pt x="433388" y="233363"/>
                      <a:pt x="433388" y="233363"/>
                    </a:cubicBezTo>
                    <a:lnTo>
                      <a:pt x="762000" y="161925"/>
                    </a:lnTo>
                    <a:lnTo>
                      <a:pt x="1104900" y="90488"/>
                    </a:lnTo>
                    <a:cubicBezTo>
                      <a:pt x="1175544" y="74613"/>
                      <a:pt x="1157288" y="76200"/>
                      <a:pt x="1185863" y="66675"/>
                    </a:cubicBezTo>
                    <a:cubicBezTo>
                      <a:pt x="1214438" y="57150"/>
                      <a:pt x="1250156" y="44450"/>
                      <a:pt x="1276350" y="33338"/>
                    </a:cubicBezTo>
                    <a:cubicBezTo>
                      <a:pt x="1302544" y="22226"/>
                      <a:pt x="1333500" y="6350"/>
                      <a:pt x="1343025" y="0"/>
                    </a:cubicBezTo>
                  </a:path>
                </a:pathLst>
              </a:custGeom>
              <a:noFill/>
              <a:ln w="101600">
                <a:solidFill>
                  <a:srgbClr val="CC6600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3" name="Freihandform 2"/>
              <p:cNvSpPr/>
              <p:nvPr/>
            </p:nvSpPr>
            <p:spPr>
              <a:xfrm>
                <a:off x="4529138" y="3262313"/>
                <a:ext cx="857250" cy="600075"/>
              </a:xfrm>
              <a:custGeom>
                <a:avLst/>
                <a:gdLst>
                  <a:gd name="connsiteX0" fmla="*/ 0 w 947737"/>
                  <a:gd name="connsiteY0" fmla="*/ 0 h 642937"/>
                  <a:gd name="connsiteX1" fmla="*/ 204787 w 947737"/>
                  <a:gd name="connsiteY1" fmla="*/ 204787 h 642937"/>
                  <a:gd name="connsiteX2" fmla="*/ 333375 w 947737"/>
                  <a:gd name="connsiteY2" fmla="*/ 304800 h 642937"/>
                  <a:gd name="connsiteX3" fmla="*/ 476250 w 947737"/>
                  <a:gd name="connsiteY3" fmla="*/ 404812 h 642937"/>
                  <a:gd name="connsiteX4" fmla="*/ 590550 w 947737"/>
                  <a:gd name="connsiteY4" fmla="*/ 461962 h 642937"/>
                  <a:gd name="connsiteX5" fmla="*/ 947737 w 947737"/>
                  <a:gd name="connsiteY5" fmla="*/ 642937 h 642937"/>
                  <a:gd name="connsiteX0" fmla="*/ 0 w 857250"/>
                  <a:gd name="connsiteY0" fmla="*/ 0 h 600075"/>
                  <a:gd name="connsiteX1" fmla="*/ 204787 w 857250"/>
                  <a:gd name="connsiteY1" fmla="*/ 204787 h 600075"/>
                  <a:gd name="connsiteX2" fmla="*/ 333375 w 857250"/>
                  <a:gd name="connsiteY2" fmla="*/ 304800 h 600075"/>
                  <a:gd name="connsiteX3" fmla="*/ 476250 w 857250"/>
                  <a:gd name="connsiteY3" fmla="*/ 404812 h 600075"/>
                  <a:gd name="connsiteX4" fmla="*/ 590550 w 857250"/>
                  <a:gd name="connsiteY4" fmla="*/ 461962 h 600075"/>
                  <a:gd name="connsiteX5" fmla="*/ 857250 w 857250"/>
                  <a:gd name="connsiteY5" fmla="*/ 600075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50" h="600075">
                    <a:moveTo>
                      <a:pt x="0" y="0"/>
                    </a:moveTo>
                    <a:cubicBezTo>
                      <a:pt x="74612" y="76993"/>
                      <a:pt x="149225" y="153987"/>
                      <a:pt x="204787" y="204787"/>
                    </a:cubicBezTo>
                    <a:cubicBezTo>
                      <a:pt x="260349" y="255587"/>
                      <a:pt x="288131" y="271463"/>
                      <a:pt x="333375" y="304800"/>
                    </a:cubicBezTo>
                    <a:cubicBezTo>
                      <a:pt x="378619" y="338137"/>
                      <a:pt x="433388" y="378618"/>
                      <a:pt x="476250" y="404812"/>
                    </a:cubicBezTo>
                    <a:cubicBezTo>
                      <a:pt x="519113" y="431006"/>
                      <a:pt x="527050" y="429418"/>
                      <a:pt x="590550" y="461962"/>
                    </a:cubicBezTo>
                    <a:lnTo>
                      <a:pt x="857250" y="600075"/>
                    </a:lnTo>
                  </a:path>
                </a:pathLst>
              </a:custGeom>
              <a:noFill/>
              <a:ln w="101600">
                <a:solidFill>
                  <a:srgbClr val="FF0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Freihandform 3"/>
              <p:cNvSpPr/>
              <p:nvPr/>
            </p:nvSpPr>
            <p:spPr>
              <a:xfrm>
                <a:off x="4586288" y="3538538"/>
                <a:ext cx="490537" cy="293687"/>
              </a:xfrm>
              <a:custGeom>
                <a:avLst/>
                <a:gdLst>
                  <a:gd name="connsiteX0" fmla="*/ 0 w 623887"/>
                  <a:gd name="connsiteY0" fmla="*/ 0 h 419100"/>
                  <a:gd name="connsiteX1" fmla="*/ 90487 w 623887"/>
                  <a:gd name="connsiteY1" fmla="*/ 14287 h 419100"/>
                  <a:gd name="connsiteX2" fmla="*/ 228600 w 623887"/>
                  <a:gd name="connsiteY2" fmla="*/ 76200 h 419100"/>
                  <a:gd name="connsiteX3" fmla="*/ 338137 w 623887"/>
                  <a:gd name="connsiteY3" fmla="*/ 147637 h 419100"/>
                  <a:gd name="connsiteX4" fmla="*/ 547687 w 623887"/>
                  <a:gd name="connsiteY4" fmla="*/ 347662 h 419100"/>
                  <a:gd name="connsiteX5" fmla="*/ 623887 w 623887"/>
                  <a:gd name="connsiteY5" fmla="*/ 41910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3887" h="419100">
                    <a:moveTo>
                      <a:pt x="0" y="0"/>
                    </a:moveTo>
                    <a:cubicBezTo>
                      <a:pt x="26193" y="793"/>
                      <a:pt x="52387" y="1587"/>
                      <a:pt x="90487" y="14287"/>
                    </a:cubicBezTo>
                    <a:cubicBezTo>
                      <a:pt x="128587" y="26987"/>
                      <a:pt x="187325" y="53975"/>
                      <a:pt x="228600" y="76200"/>
                    </a:cubicBezTo>
                    <a:cubicBezTo>
                      <a:pt x="269875" y="98425"/>
                      <a:pt x="284956" y="102393"/>
                      <a:pt x="338137" y="147637"/>
                    </a:cubicBezTo>
                    <a:cubicBezTo>
                      <a:pt x="391318" y="192881"/>
                      <a:pt x="500062" y="302418"/>
                      <a:pt x="547687" y="347662"/>
                    </a:cubicBezTo>
                    <a:cubicBezTo>
                      <a:pt x="595312" y="392906"/>
                      <a:pt x="609599" y="406003"/>
                      <a:pt x="623887" y="419100"/>
                    </a:cubicBezTo>
                  </a:path>
                </a:pathLst>
              </a:custGeom>
              <a:noFill/>
              <a:ln w="101600">
                <a:solidFill>
                  <a:srgbClr val="CC6600">
                    <a:alpha val="8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ihandform 5"/>
            <p:cNvSpPr/>
            <p:nvPr/>
          </p:nvSpPr>
          <p:spPr>
            <a:xfrm>
              <a:off x="4905375" y="3619500"/>
              <a:ext cx="133350" cy="119063"/>
            </a:xfrm>
            <a:custGeom>
              <a:avLst/>
              <a:gdLst>
                <a:gd name="connsiteX0" fmla="*/ 0 w 133350"/>
                <a:gd name="connsiteY0" fmla="*/ 0 h 119063"/>
                <a:gd name="connsiteX1" fmla="*/ 133350 w 133350"/>
                <a:gd name="connsiteY1" fmla="*/ 119063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" h="119063">
                  <a:moveTo>
                    <a:pt x="0" y="0"/>
                  </a:moveTo>
                  <a:lnTo>
                    <a:pt x="133350" y="119063"/>
                  </a:lnTo>
                </a:path>
              </a:pathLst>
            </a:custGeom>
            <a:noFill/>
            <a:ln w="1016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620" name="Gruppieren 89"/>
          <p:cNvGrpSpPr>
            <a:grpSpLocks/>
          </p:cNvGrpSpPr>
          <p:nvPr/>
        </p:nvGrpSpPr>
        <p:grpSpPr bwMode="auto">
          <a:xfrm>
            <a:off x="7181850" y="1919859"/>
            <a:ext cx="1700213" cy="2157413"/>
            <a:chOff x="7181850" y="1590675"/>
            <a:chExt cx="1700213" cy="2157413"/>
          </a:xfrm>
        </p:grpSpPr>
        <p:cxnSp>
          <p:nvCxnSpPr>
            <p:cNvPr id="13" name="Gerade Verbindung 12"/>
            <p:cNvCxnSpPr/>
            <p:nvPr/>
          </p:nvCxnSpPr>
          <p:spPr>
            <a:xfrm>
              <a:off x="7181850" y="1590675"/>
              <a:ext cx="0" cy="404813"/>
            </a:xfrm>
            <a:prstGeom prst="line">
              <a:avLst/>
            </a:prstGeom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>
              <a:off x="7181850" y="1995488"/>
              <a:ext cx="506413" cy="171450"/>
            </a:xfrm>
            <a:prstGeom prst="line">
              <a:avLst/>
            </a:prstGeom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7519988" y="2133600"/>
              <a:ext cx="0" cy="263525"/>
            </a:xfrm>
            <a:prstGeom prst="line">
              <a:avLst/>
            </a:prstGeom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7181850" y="2000250"/>
              <a:ext cx="0" cy="676275"/>
            </a:xfrm>
            <a:prstGeom prst="line">
              <a:avLst/>
            </a:prstGeom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7181850" y="2676525"/>
              <a:ext cx="676275" cy="219075"/>
            </a:xfrm>
            <a:prstGeom prst="line">
              <a:avLst/>
            </a:prstGeom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>
              <a:off x="7858125" y="2900363"/>
              <a:ext cx="0" cy="396875"/>
            </a:xfrm>
            <a:prstGeom prst="line">
              <a:avLst/>
            </a:prstGeom>
            <a:ln w="1016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>
              <a:off x="7858125" y="2255838"/>
              <a:ext cx="0" cy="196850"/>
            </a:xfrm>
            <a:prstGeom prst="line">
              <a:avLst/>
            </a:prstGeom>
            <a:ln w="1016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11" name="Gerade Verbindung 19510"/>
            <p:cNvCxnSpPr/>
            <p:nvPr/>
          </p:nvCxnSpPr>
          <p:spPr>
            <a:xfrm>
              <a:off x="7858125" y="2447925"/>
              <a:ext cx="338138" cy="114300"/>
            </a:xfrm>
            <a:prstGeom prst="line">
              <a:avLst/>
            </a:prstGeom>
            <a:ln w="1016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13" name="Gerade Verbindung 19512"/>
            <p:cNvCxnSpPr/>
            <p:nvPr/>
          </p:nvCxnSpPr>
          <p:spPr>
            <a:xfrm>
              <a:off x="8196263" y="2562225"/>
              <a:ext cx="0" cy="966788"/>
            </a:xfrm>
            <a:prstGeom prst="line">
              <a:avLst/>
            </a:prstGeom>
            <a:ln w="1016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15" name="Gerade Verbindung 19514"/>
            <p:cNvCxnSpPr/>
            <p:nvPr/>
          </p:nvCxnSpPr>
          <p:spPr>
            <a:xfrm>
              <a:off x="8196263" y="3335338"/>
              <a:ext cx="685800" cy="236537"/>
            </a:xfrm>
            <a:prstGeom prst="line">
              <a:avLst/>
            </a:prstGeom>
            <a:ln w="1016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/>
          </p:nvCxnSpPr>
          <p:spPr>
            <a:xfrm>
              <a:off x="8872538" y="3581400"/>
              <a:ext cx="0" cy="166688"/>
            </a:xfrm>
            <a:prstGeom prst="line">
              <a:avLst/>
            </a:prstGeom>
            <a:ln w="1016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21" name="Gruppieren 21"/>
          <p:cNvGrpSpPr>
            <a:grpSpLocks/>
          </p:cNvGrpSpPr>
          <p:nvPr/>
        </p:nvGrpSpPr>
        <p:grpSpPr bwMode="auto">
          <a:xfrm>
            <a:off x="41275" y="2781872"/>
            <a:ext cx="7816850" cy="2324100"/>
            <a:chOff x="41275" y="2452688"/>
            <a:chExt cx="7816850" cy="2324100"/>
          </a:xfrm>
        </p:grpSpPr>
        <p:grpSp>
          <p:nvGrpSpPr>
            <p:cNvPr id="25642" name="Gruppieren 81"/>
            <p:cNvGrpSpPr>
              <a:grpSpLocks/>
            </p:cNvGrpSpPr>
            <p:nvPr/>
          </p:nvGrpSpPr>
          <p:grpSpPr bwMode="auto">
            <a:xfrm>
              <a:off x="41275" y="3390640"/>
              <a:ext cx="2779728" cy="1141633"/>
              <a:chOff x="41204" y="3047740"/>
              <a:chExt cx="2779753" cy="1141633"/>
            </a:xfrm>
          </p:grpSpPr>
          <p:sp>
            <p:nvSpPr>
              <p:cNvPr id="25653" name="Text Box 11"/>
              <p:cNvSpPr txBox="1">
                <a:spLocks noChangeArrowheads="1"/>
              </p:cNvSpPr>
              <p:nvPr/>
            </p:nvSpPr>
            <p:spPr bwMode="auto">
              <a:xfrm>
                <a:off x="41204" y="3047740"/>
                <a:ext cx="206382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</a:pPr>
                <a:r>
                  <a:rPr lang="en-GB" altLang="de-DE" sz="1600" b="1">
                    <a:solidFill>
                      <a:srgbClr val="009900"/>
                    </a:solidFill>
                  </a:rPr>
                  <a:t>  HEBT B</a:t>
                </a:r>
              </a:p>
            </p:txBody>
          </p:sp>
          <p:sp>
            <p:nvSpPr>
              <p:cNvPr id="25654" name="Text Box 11"/>
              <p:cNvSpPr txBox="1">
                <a:spLocks noChangeArrowheads="1"/>
              </p:cNvSpPr>
              <p:nvPr/>
            </p:nvSpPr>
            <p:spPr bwMode="auto">
              <a:xfrm>
                <a:off x="230928" y="3321443"/>
                <a:ext cx="2590029" cy="867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>
                    <a:solidFill>
                      <a:srgbClr val="009900"/>
                    </a:solidFill>
                    <a:sym typeface="Wingdings" pitchFamily="2" charset="2"/>
                  </a:rPr>
                  <a:t>SIS100  AP, PP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>
                    <a:solidFill>
                      <a:srgbClr val="009900"/>
                    </a:solidFill>
                    <a:sym typeface="Wingdings" pitchFamily="2" charset="2"/>
                  </a:rPr>
                  <a:t>SIS100  SFRS Target</a:t>
                </a:r>
              </a:p>
              <a:p>
                <a:pPr eaLnBrk="1" hangingPunct="1">
                  <a:spcAft>
                    <a:spcPct val="30000"/>
                  </a:spcAft>
                  <a:buFont typeface="Arial" charset="0"/>
                  <a:buChar char="•"/>
                </a:pPr>
                <a:r>
                  <a:rPr lang="en-GB" altLang="de-DE" sz="1400">
                    <a:solidFill>
                      <a:srgbClr val="009900"/>
                    </a:solidFill>
                    <a:sym typeface="Wingdings" pitchFamily="2" charset="2"/>
                  </a:rPr>
                  <a:t>SIS18  AP, PP</a:t>
                </a:r>
                <a:endParaRPr lang="en-GB" altLang="de-DE" sz="1400">
                  <a:solidFill>
                    <a:srgbClr val="009900"/>
                  </a:solidFill>
                </a:endParaRPr>
              </a:p>
            </p:txBody>
          </p:sp>
        </p:grpSp>
        <p:grpSp>
          <p:nvGrpSpPr>
            <p:cNvPr id="25643" name="Gruppieren 85"/>
            <p:cNvGrpSpPr>
              <a:grpSpLocks/>
            </p:cNvGrpSpPr>
            <p:nvPr/>
          </p:nvGrpSpPr>
          <p:grpSpPr bwMode="auto">
            <a:xfrm>
              <a:off x="4757766" y="3519488"/>
              <a:ext cx="366927" cy="1257300"/>
              <a:chOff x="4757738" y="3519488"/>
              <a:chExt cx="366930" cy="1257300"/>
            </a:xfrm>
          </p:grpSpPr>
          <p:sp>
            <p:nvSpPr>
              <p:cNvPr id="8" name="Freihandform 7"/>
              <p:cNvSpPr/>
              <p:nvPr/>
            </p:nvSpPr>
            <p:spPr>
              <a:xfrm>
                <a:off x="4810097" y="4595813"/>
                <a:ext cx="147639" cy="180975"/>
              </a:xfrm>
              <a:custGeom>
                <a:avLst/>
                <a:gdLst>
                  <a:gd name="connsiteX0" fmla="*/ 147638 w 147638"/>
                  <a:gd name="connsiteY0" fmla="*/ 0 h 180975"/>
                  <a:gd name="connsiteX1" fmla="*/ 0 w 147638"/>
                  <a:gd name="connsiteY1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638" h="180975">
                    <a:moveTo>
                      <a:pt x="147638" y="0"/>
                    </a:moveTo>
                    <a:lnTo>
                      <a:pt x="0" y="180975"/>
                    </a:lnTo>
                  </a:path>
                </a:pathLst>
              </a:custGeom>
              <a:noFill/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Freihandform 6"/>
              <p:cNvSpPr/>
              <p:nvPr/>
            </p:nvSpPr>
            <p:spPr>
              <a:xfrm>
                <a:off x="4757710" y="3519488"/>
                <a:ext cx="366715" cy="1257300"/>
              </a:xfrm>
              <a:custGeom>
                <a:avLst/>
                <a:gdLst>
                  <a:gd name="connsiteX0" fmla="*/ 0 w 366930"/>
                  <a:gd name="connsiteY0" fmla="*/ 0 h 1257300"/>
                  <a:gd name="connsiteX1" fmla="*/ 142875 w 366930"/>
                  <a:gd name="connsiteY1" fmla="*/ 128587 h 1257300"/>
                  <a:gd name="connsiteX2" fmla="*/ 285750 w 366930"/>
                  <a:gd name="connsiteY2" fmla="*/ 309562 h 1257300"/>
                  <a:gd name="connsiteX3" fmla="*/ 347662 w 366930"/>
                  <a:gd name="connsiteY3" fmla="*/ 490537 h 1257300"/>
                  <a:gd name="connsiteX4" fmla="*/ 366712 w 366930"/>
                  <a:gd name="connsiteY4" fmla="*/ 619125 h 1257300"/>
                  <a:gd name="connsiteX5" fmla="*/ 338137 w 366930"/>
                  <a:gd name="connsiteY5" fmla="*/ 795337 h 1257300"/>
                  <a:gd name="connsiteX6" fmla="*/ 276225 w 366930"/>
                  <a:gd name="connsiteY6" fmla="*/ 957262 h 1257300"/>
                  <a:gd name="connsiteX7" fmla="*/ 166687 w 366930"/>
                  <a:gd name="connsiteY7" fmla="*/ 1123950 h 1257300"/>
                  <a:gd name="connsiteX8" fmla="*/ 90487 w 366930"/>
                  <a:gd name="connsiteY8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6930" h="1257300">
                    <a:moveTo>
                      <a:pt x="0" y="0"/>
                    </a:moveTo>
                    <a:cubicBezTo>
                      <a:pt x="47625" y="38496"/>
                      <a:pt x="95250" y="76993"/>
                      <a:pt x="142875" y="128587"/>
                    </a:cubicBezTo>
                    <a:cubicBezTo>
                      <a:pt x="190500" y="180181"/>
                      <a:pt x="251619" y="249237"/>
                      <a:pt x="285750" y="309562"/>
                    </a:cubicBezTo>
                    <a:cubicBezTo>
                      <a:pt x="319881" y="369887"/>
                      <a:pt x="334168" y="438943"/>
                      <a:pt x="347662" y="490537"/>
                    </a:cubicBezTo>
                    <a:cubicBezTo>
                      <a:pt x="361156" y="542131"/>
                      <a:pt x="368300" y="568325"/>
                      <a:pt x="366712" y="619125"/>
                    </a:cubicBezTo>
                    <a:cubicBezTo>
                      <a:pt x="365125" y="669925"/>
                      <a:pt x="353218" y="738981"/>
                      <a:pt x="338137" y="795337"/>
                    </a:cubicBezTo>
                    <a:cubicBezTo>
                      <a:pt x="323056" y="851693"/>
                      <a:pt x="304800" y="902493"/>
                      <a:pt x="276225" y="957262"/>
                    </a:cubicBezTo>
                    <a:cubicBezTo>
                      <a:pt x="247650" y="1012031"/>
                      <a:pt x="197643" y="1073944"/>
                      <a:pt x="166687" y="1123950"/>
                    </a:cubicBezTo>
                    <a:cubicBezTo>
                      <a:pt x="135731" y="1173956"/>
                      <a:pt x="113109" y="1215628"/>
                      <a:pt x="90487" y="1257300"/>
                    </a:cubicBezTo>
                  </a:path>
                </a:pathLst>
              </a:custGeom>
              <a:noFill/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644" name="Gruppieren 88"/>
            <p:cNvGrpSpPr>
              <a:grpSpLocks/>
            </p:cNvGrpSpPr>
            <p:nvPr/>
          </p:nvGrpSpPr>
          <p:grpSpPr bwMode="auto">
            <a:xfrm>
              <a:off x="6662749" y="2452688"/>
              <a:ext cx="1195376" cy="1071427"/>
              <a:chOff x="6662738" y="2452688"/>
              <a:chExt cx="1195387" cy="1071427"/>
            </a:xfrm>
          </p:grpSpPr>
          <p:cxnSp>
            <p:nvCxnSpPr>
              <p:cNvPr id="40" name="Gerade Verbindung 39"/>
              <p:cNvCxnSpPr/>
              <p:nvPr/>
            </p:nvCxnSpPr>
            <p:spPr>
              <a:xfrm>
                <a:off x="7858125" y="2452688"/>
                <a:ext cx="0" cy="442912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/>
            </p:nvCxnSpPr>
            <p:spPr>
              <a:xfrm flipH="1">
                <a:off x="7181844" y="2674938"/>
                <a:ext cx="676281" cy="220662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/>
            </p:nvCxnSpPr>
            <p:spPr>
              <a:xfrm>
                <a:off x="7181844" y="2895600"/>
                <a:ext cx="0" cy="2444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/>
            </p:nvCxnSpPr>
            <p:spPr>
              <a:xfrm>
                <a:off x="7181844" y="2676525"/>
                <a:ext cx="0" cy="2190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/>
            </p:nvCxnSpPr>
            <p:spPr>
              <a:xfrm flipH="1">
                <a:off x="6662727" y="3117850"/>
                <a:ext cx="519117" cy="17462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/>
            </p:nvCxnSpPr>
            <p:spPr>
              <a:xfrm>
                <a:off x="6843704" y="3228975"/>
                <a:ext cx="0" cy="295275"/>
              </a:xfrm>
              <a:prstGeom prst="line">
                <a:avLst/>
              </a:prstGeom>
              <a:ln w="101600">
                <a:solidFill>
                  <a:srgbClr val="0080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622" name="Text Box 11"/>
          <p:cNvSpPr txBox="1">
            <a:spLocks noChangeArrowheads="1"/>
          </p:cNvSpPr>
          <p:nvPr/>
        </p:nvSpPr>
        <p:spPr bwMode="auto">
          <a:xfrm>
            <a:off x="41275" y="5423472"/>
            <a:ext cx="206375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</a:pPr>
            <a:r>
              <a:rPr lang="en-GB" altLang="de-DE" sz="1600" b="1">
                <a:solidFill>
                  <a:srgbClr val="AE62FA"/>
                </a:solidFill>
              </a:rPr>
              <a:t>  HEBT C</a:t>
            </a:r>
          </a:p>
        </p:txBody>
      </p:sp>
      <p:sp>
        <p:nvSpPr>
          <p:cNvPr id="25623" name="Text Box 11"/>
          <p:cNvSpPr txBox="1">
            <a:spLocks noChangeArrowheads="1"/>
          </p:cNvSpPr>
          <p:nvPr/>
        </p:nvSpPr>
        <p:spPr bwMode="auto">
          <a:xfrm>
            <a:off x="231775" y="6252147"/>
            <a:ext cx="3165475" cy="306387"/>
          </a:xfrm>
          <a:prstGeom prst="rect">
            <a:avLst/>
          </a:prstGeom>
          <a:solidFill>
            <a:srgbClr val="CC66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  <a:buFont typeface="Arial" charset="0"/>
              <a:buChar char="•"/>
            </a:pPr>
            <a:r>
              <a:rPr lang="en-GB" altLang="de-DE" sz="1400">
                <a:solidFill>
                  <a:srgbClr val="000000"/>
                </a:solidFill>
                <a:sym typeface="Wingdings" pitchFamily="2" charset="2"/>
              </a:rPr>
              <a:t>CR  HESR</a:t>
            </a:r>
          </a:p>
        </p:txBody>
      </p:sp>
      <p:grpSp>
        <p:nvGrpSpPr>
          <p:cNvPr id="25624" name="Gruppieren 86"/>
          <p:cNvGrpSpPr>
            <a:grpSpLocks/>
          </p:cNvGrpSpPr>
          <p:nvPr/>
        </p:nvGrpSpPr>
        <p:grpSpPr bwMode="auto">
          <a:xfrm>
            <a:off x="4495800" y="4810697"/>
            <a:ext cx="547688" cy="1166812"/>
            <a:chOff x="4495800" y="4481513"/>
            <a:chExt cx="547688" cy="1166812"/>
          </a:xfrm>
        </p:grpSpPr>
        <p:sp>
          <p:nvSpPr>
            <p:cNvPr id="10" name="Freihandform 9"/>
            <p:cNvSpPr/>
            <p:nvPr/>
          </p:nvSpPr>
          <p:spPr>
            <a:xfrm>
              <a:off x="4914900" y="4481513"/>
              <a:ext cx="128588" cy="381000"/>
            </a:xfrm>
            <a:custGeom>
              <a:avLst/>
              <a:gdLst>
                <a:gd name="connsiteX0" fmla="*/ 128588 w 128588"/>
                <a:gd name="connsiteY0" fmla="*/ 0 h 381000"/>
                <a:gd name="connsiteX1" fmla="*/ 57150 w 128588"/>
                <a:gd name="connsiteY1" fmla="*/ 204787 h 381000"/>
                <a:gd name="connsiteX2" fmla="*/ 0 w 128588"/>
                <a:gd name="connsiteY2" fmla="*/ 3810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8" h="381000">
                  <a:moveTo>
                    <a:pt x="128588" y="0"/>
                  </a:moveTo>
                  <a:cubicBezTo>
                    <a:pt x="103584" y="70643"/>
                    <a:pt x="78581" y="141287"/>
                    <a:pt x="57150" y="204787"/>
                  </a:cubicBezTo>
                  <a:cubicBezTo>
                    <a:pt x="35719" y="268287"/>
                    <a:pt x="17859" y="324643"/>
                    <a:pt x="0" y="381000"/>
                  </a:cubicBezTo>
                </a:path>
              </a:pathLst>
            </a:custGeom>
            <a:noFill/>
            <a:ln w="101600">
              <a:solidFill>
                <a:srgbClr val="AE62F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4495800" y="4938713"/>
              <a:ext cx="30163" cy="709612"/>
            </a:xfrm>
            <a:custGeom>
              <a:avLst/>
              <a:gdLst>
                <a:gd name="connsiteX0" fmla="*/ 23813 w 29491"/>
                <a:gd name="connsiteY0" fmla="*/ 709612 h 709612"/>
                <a:gd name="connsiteX1" fmla="*/ 4763 w 29491"/>
                <a:gd name="connsiteY1" fmla="*/ 581025 h 709612"/>
                <a:gd name="connsiteX2" fmla="*/ 4763 w 29491"/>
                <a:gd name="connsiteY2" fmla="*/ 466725 h 709612"/>
                <a:gd name="connsiteX3" fmla="*/ 19050 w 29491"/>
                <a:gd name="connsiteY3" fmla="*/ 371475 h 709612"/>
                <a:gd name="connsiteX4" fmla="*/ 28575 w 29491"/>
                <a:gd name="connsiteY4" fmla="*/ 295275 h 709612"/>
                <a:gd name="connsiteX5" fmla="*/ 28575 w 29491"/>
                <a:gd name="connsiteY5" fmla="*/ 209550 h 709612"/>
                <a:gd name="connsiteX6" fmla="*/ 23813 w 29491"/>
                <a:gd name="connsiteY6" fmla="*/ 133350 h 709612"/>
                <a:gd name="connsiteX7" fmla="*/ 19050 w 29491"/>
                <a:gd name="connsiteY7" fmla="*/ 80962 h 709612"/>
                <a:gd name="connsiteX8" fmla="*/ 0 w 29491"/>
                <a:gd name="connsiteY8" fmla="*/ 0 h 70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91" h="709612">
                  <a:moveTo>
                    <a:pt x="23813" y="709612"/>
                  </a:moveTo>
                  <a:cubicBezTo>
                    <a:pt x="15875" y="665559"/>
                    <a:pt x="7938" y="621506"/>
                    <a:pt x="4763" y="581025"/>
                  </a:cubicBezTo>
                  <a:cubicBezTo>
                    <a:pt x="1588" y="540544"/>
                    <a:pt x="2382" y="501650"/>
                    <a:pt x="4763" y="466725"/>
                  </a:cubicBezTo>
                  <a:cubicBezTo>
                    <a:pt x="7144" y="431800"/>
                    <a:pt x="15081" y="400050"/>
                    <a:pt x="19050" y="371475"/>
                  </a:cubicBezTo>
                  <a:cubicBezTo>
                    <a:pt x="23019" y="342900"/>
                    <a:pt x="26988" y="322262"/>
                    <a:pt x="28575" y="295275"/>
                  </a:cubicBezTo>
                  <a:cubicBezTo>
                    <a:pt x="30162" y="268288"/>
                    <a:pt x="29369" y="236537"/>
                    <a:pt x="28575" y="209550"/>
                  </a:cubicBezTo>
                  <a:cubicBezTo>
                    <a:pt x="27781" y="182563"/>
                    <a:pt x="25401" y="154781"/>
                    <a:pt x="23813" y="133350"/>
                  </a:cubicBezTo>
                  <a:cubicBezTo>
                    <a:pt x="22225" y="111919"/>
                    <a:pt x="23019" y="103187"/>
                    <a:pt x="19050" y="80962"/>
                  </a:cubicBezTo>
                  <a:cubicBezTo>
                    <a:pt x="15081" y="58737"/>
                    <a:pt x="7540" y="29368"/>
                    <a:pt x="0" y="0"/>
                  </a:cubicBezTo>
                </a:path>
              </a:pathLst>
            </a:custGeom>
            <a:noFill/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4848225" y="5033963"/>
              <a:ext cx="76200" cy="257175"/>
            </a:xfrm>
            <a:custGeom>
              <a:avLst/>
              <a:gdLst>
                <a:gd name="connsiteX0" fmla="*/ 0 w 76200"/>
                <a:gd name="connsiteY0" fmla="*/ 257175 h 257175"/>
                <a:gd name="connsiteX1" fmla="*/ 38100 w 76200"/>
                <a:gd name="connsiteY1" fmla="*/ 100012 h 257175"/>
                <a:gd name="connsiteX2" fmla="*/ 76200 w 76200"/>
                <a:gd name="connsiteY2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57175">
                  <a:moveTo>
                    <a:pt x="0" y="257175"/>
                  </a:moveTo>
                  <a:cubicBezTo>
                    <a:pt x="12700" y="200024"/>
                    <a:pt x="25400" y="142874"/>
                    <a:pt x="38100" y="100012"/>
                  </a:cubicBezTo>
                  <a:cubicBezTo>
                    <a:pt x="50800" y="57149"/>
                    <a:pt x="63500" y="28574"/>
                    <a:pt x="76200" y="0"/>
                  </a:cubicBezTo>
                </a:path>
              </a:pathLst>
            </a:custGeom>
            <a:noFill/>
            <a:ln w="101600">
              <a:solidFill>
                <a:srgbClr val="AE62F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625" name="Gruppieren 87"/>
          <p:cNvGrpSpPr>
            <a:grpSpLocks/>
          </p:cNvGrpSpPr>
          <p:nvPr/>
        </p:nvGrpSpPr>
        <p:grpSpPr bwMode="auto">
          <a:xfrm>
            <a:off x="6510338" y="3447034"/>
            <a:ext cx="1347787" cy="1758950"/>
            <a:chOff x="6510338" y="3117852"/>
            <a:chExt cx="1347787" cy="1758948"/>
          </a:xfrm>
        </p:grpSpPr>
        <p:cxnSp>
          <p:nvCxnSpPr>
            <p:cNvPr id="68" name="Gerade Verbindung 67"/>
            <p:cNvCxnSpPr/>
            <p:nvPr/>
          </p:nvCxnSpPr>
          <p:spPr>
            <a:xfrm flipH="1">
              <a:off x="6510338" y="4519613"/>
              <a:ext cx="523875" cy="180975"/>
            </a:xfrm>
            <a:prstGeom prst="line">
              <a:avLst/>
            </a:prstGeom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/>
          </p:nvCxnSpPr>
          <p:spPr>
            <a:xfrm>
              <a:off x="6510338" y="4700588"/>
              <a:ext cx="0" cy="176212"/>
            </a:xfrm>
            <a:prstGeom prst="line">
              <a:avLst/>
            </a:prstGeom>
            <a:ln w="101600">
              <a:solidFill>
                <a:srgbClr val="CC66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>
              <a:off x="7858125" y="3924301"/>
              <a:ext cx="0" cy="100013"/>
            </a:xfrm>
            <a:prstGeom prst="line">
              <a:avLst/>
            </a:prstGeom>
            <a:ln w="101600">
              <a:solidFill>
                <a:srgbClr val="AE62FA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 flipH="1">
              <a:off x="7181850" y="4019551"/>
              <a:ext cx="676275" cy="236538"/>
            </a:xfrm>
            <a:prstGeom prst="line">
              <a:avLst/>
            </a:prstGeom>
            <a:ln w="101600">
              <a:solidFill>
                <a:srgbClr val="AE62FA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/>
          </p:nvCxnSpPr>
          <p:spPr>
            <a:xfrm>
              <a:off x="7181850" y="3117852"/>
              <a:ext cx="0" cy="744537"/>
            </a:xfrm>
            <a:prstGeom prst="line">
              <a:avLst/>
            </a:prstGeom>
            <a:ln w="101600">
              <a:solidFill>
                <a:srgbClr val="AE62FA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26" name="Gruppieren 23"/>
          <p:cNvGrpSpPr>
            <a:grpSpLocks/>
          </p:cNvGrpSpPr>
          <p:nvPr/>
        </p:nvGrpSpPr>
        <p:grpSpPr bwMode="auto">
          <a:xfrm>
            <a:off x="142875" y="1176909"/>
            <a:ext cx="3740150" cy="4268788"/>
            <a:chOff x="142099" y="847725"/>
            <a:chExt cx="3741356" cy="4268748"/>
          </a:xfrm>
        </p:grpSpPr>
        <p:sp>
          <p:nvSpPr>
            <p:cNvPr id="25631" name="Textfeld 70"/>
            <p:cNvSpPr txBox="1">
              <a:spLocks noChangeArrowheads="1"/>
            </p:cNvSpPr>
            <p:nvPr/>
          </p:nvSpPr>
          <p:spPr bwMode="auto">
            <a:xfrm>
              <a:off x="149225" y="1252538"/>
              <a:ext cx="240347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b="1">
                  <a:solidFill>
                    <a:srgbClr val="000000"/>
                  </a:solidFill>
                </a:rPr>
                <a:t>Primary Beams </a:t>
              </a:r>
              <a:r>
                <a:rPr lang="de-DE" altLang="de-DE" sz="1200" b="1">
                  <a:solidFill>
                    <a:srgbClr val="000000"/>
                  </a:solidFill>
                </a:rPr>
                <a:t>(beams from SIS18, SIS100)</a:t>
              </a:r>
              <a:endParaRPr lang="de-DE" altLang="de-DE" sz="1200" b="1">
                <a:solidFill>
                  <a:srgbClr val="0000FF"/>
                </a:solidFill>
              </a:endParaRPr>
            </a:p>
          </p:txBody>
        </p:sp>
        <p:sp>
          <p:nvSpPr>
            <p:cNvPr id="25632" name="Textfeld 61"/>
            <p:cNvSpPr txBox="1">
              <a:spLocks noChangeArrowheads="1"/>
            </p:cNvSpPr>
            <p:nvPr/>
          </p:nvSpPr>
          <p:spPr bwMode="auto">
            <a:xfrm>
              <a:off x="152400" y="4562475"/>
              <a:ext cx="240030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b="1">
                  <a:solidFill>
                    <a:srgbClr val="000000"/>
                  </a:solidFill>
                </a:rPr>
                <a:t>Secondary Beams </a:t>
              </a:r>
              <a:r>
                <a:rPr lang="de-DE" altLang="de-DE" sz="1200" b="1">
                  <a:solidFill>
                    <a:srgbClr val="000000"/>
                  </a:solidFill>
                </a:rPr>
                <a:t>(beams from SFRS, pbar)</a:t>
              </a:r>
              <a:endParaRPr lang="de-DE" altLang="de-DE" sz="1200" b="1">
                <a:solidFill>
                  <a:srgbClr val="0000FF"/>
                </a:solidFill>
              </a:endParaRPr>
            </a:p>
          </p:txBody>
        </p:sp>
        <p:sp>
          <p:nvSpPr>
            <p:cNvPr id="25633" name="Textfeld 11"/>
            <p:cNvSpPr txBox="1">
              <a:spLocks noChangeArrowheads="1"/>
            </p:cNvSpPr>
            <p:nvPr/>
          </p:nvSpPr>
          <p:spPr bwMode="auto">
            <a:xfrm>
              <a:off x="142099" y="847725"/>
              <a:ext cx="3741356" cy="400106"/>
            </a:xfrm>
            <a:prstGeom prst="rect">
              <a:avLst/>
            </a:prstGeom>
            <a:solidFill>
              <a:srgbClr val="CC66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sz="2000" b="1">
                  <a:solidFill>
                    <a:srgbClr val="000000"/>
                  </a:solidFill>
                </a:rPr>
                <a:t>Quadrupole Power Converter</a:t>
              </a:r>
            </a:p>
          </p:txBody>
        </p:sp>
      </p:grpSp>
      <p:cxnSp>
        <p:nvCxnSpPr>
          <p:cNvPr id="25628" name="Straight Connector 11"/>
          <p:cNvCxnSpPr>
            <a:cxnSpLocks noChangeShapeType="1"/>
          </p:cNvCxnSpPr>
          <p:nvPr/>
        </p:nvCxnSpPr>
        <p:spPr bwMode="auto">
          <a:xfrm>
            <a:off x="4999038" y="4075684"/>
            <a:ext cx="207962" cy="219075"/>
          </a:xfrm>
          <a:prstGeom prst="line">
            <a:avLst/>
          </a:prstGeom>
          <a:noFill/>
          <a:ln w="101600" algn="ctr">
            <a:solidFill>
              <a:srgbClr val="FF0000">
                <a:alpha val="50195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4" name="Text Box 11"/>
          <p:cNvSpPr txBox="1">
            <a:spLocks noChangeArrowheads="1"/>
          </p:cNvSpPr>
          <p:nvPr/>
        </p:nvSpPr>
        <p:spPr bwMode="auto">
          <a:xfrm>
            <a:off x="223838" y="2919984"/>
            <a:ext cx="25908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Aft>
                <a:spcPct val="30000"/>
              </a:spcAft>
              <a:defRPr/>
            </a:pPr>
            <a:endParaRPr lang="en-GB" altLang="de-DE" sz="1400" b="0" dirty="0" smtClean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spcAft>
                <a:spcPct val="30000"/>
              </a:spcAft>
              <a:buFont typeface="Arial" charset="0"/>
              <a:buChar char="•"/>
              <a:defRPr/>
            </a:pPr>
            <a:r>
              <a:rPr lang="en-GB" altLang="de-DE" sz="1400" b="0" dirty="0" smtClean="0">
                <a:solidFill>
                  <a:srgbClr val="FF0000"/>
                </a:solidFill>
                <a:sym typeface="Wingdings" pitchFamily="2" charset="2"/>
              </a:rPr>
              <a:t>SIS100  Dump</a:t>
            </a:r>
          </a:p>
          <a:p>
            <a:pPr eaLnBrk="1" hangingPunct="1">
              <a:spcAft>
                <a:spcPct val="30000"/>
              </a:spcAft>
              <a:buFont typeface="Arial" charset="0"/>
              <a:buChar char="•"/>
              <a:defRPr/>
            </a:pPr>
            <a:r>
              <a:rPr lang="en-GB" altLang="de-DE" sz="1400" b="0" dirty="0" smtClean="0">
                <a:solidFill>
                  <a:srgbClr val="FF0000"/>
                </a:solidFill>
                <a:sym typeface="Wingdings" pitchFamily="2" charset="2"/>
              </a:rPr>
              <a:t>SIS100  CBM</a:t>
            </a:r>
            <a:endParaRPr lang="en-GB" altLang="de-DE" sz="1400" b="0" dirty="0" smtClean="0">
              <a:solidFill>
                <a:srgbClr val="FF0000"/>
              </a:solidFill>
            </a:endParaRPr>
          </a:p>
        </p:txBody>
      </p:sp>
      <p:sp>
        <p:nvSpPr>
          <p:cNvPr id="25630" name="Text Box 11"/>
          <p:cNvSpPr txBox="1">
            <a:spLocks noChangeArrowheads="1"/>
          </p:cNvSpPr>
          <p:nvPr/>
        </p:nvSpPr>
        <p:spPr bwMode="auto">
          <a:xfrm>
            <a:off x="227013" y="5702872"/>
            <a:ext cx="2590800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30000"/>
              </a:spcAft>
              <a:buFont typeface="Arial" charset="0"/>
              <a:buChar char="•"/>
            </a:pPr>
            <a:r>
              <a:rPr lang="en-GB" altLang="de-DE" sz="1400">
                <a:solidFill>
                  <a:srgbClr val="AE62FA"/>
                </a:solidFill>
              </a:rPr>
              <a:t>SIS100 </a:t>
            </a:r>
            <a:r>
              <a:rPr lang="en-GB" altLang="de-DE" sz="1400">
                <a:solidFill>
                  <a:srgbClr val="AE62FA"/>
                </a:solidFill>
                <a:sym typeface="Wingdings" pitchFamily="2" charset="2"/>
              </a:rPr>
              <a:t> pbar Target * </a:t>
            </a:r>
          </a:p>
          <a:p>
            <a:pPr eaLnBrk="1" hangingPunct="1">
              <a:spcAft>
                <a:spcPct val="30000"/>
              </a:spcAft>
              <a:buFont typeface="Arial" charset="0"/>
              <a:buChar char="•"/>
            </a:pPr>
            <a:r>
              <a:rPr lang="en-GB" altLang="de-DE" sz="1400">
                <a:solidFill>
                  <a:srgbClr val="AE62FA"/>
                </a:solidFill>
                <a:sym typeface="Wingdings" pitchFamily="2" charset="2"/>
              </a:rPr>
              <a:t>SFRS  CR</a:t>
            </a:r>
          </a:p>
        </p:txBody>
      </p:sp>
      <p:sp>
        <p:nvSpPr>
          <p:cNvPr id="72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7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23</a:t>
            </a:fld>
            <a:endParaRPr lang="de-DE" altLang="de-DE" sz="1000" dirty="0" smtClean="0"/>
          </a:p>
        </p:txBody>
      </p:sp>
      <p:sp>
        <p:nvSpPr>
          <p:cNvPr id="74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Power Converter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386011" y="1809750"/>
            <a:ext cx="1785939" cy="48013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de-DE" dirty="0" smtClean="0"/>
          </a:p>
          <a:p>
            <a:pPr algn="l"/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endParaRPr lang="de-DE" dirty="0"/>
          </a:p>
          <a:p>
            <a:pPr algn="l"/>
            <a:endParaRPr lang="de-DE" dirty="0" smtClean="0"/>
          </a:p>
          <a:p>
            <a:pPr algn="l"/>
            <a:r>
              <a:rPr lang="de-DE" dirty="0" smtClean="0"/>
              <a:t>02/2018</a:t>
            </a:r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endParaRPr lang="de-DE" dirty="0" smtClean="0"/>
          </a:p>
          <a:p>
            <a:pPr algn="l"/>
            <a:endParaRPr lang="de-DE" dirty="0" smtClean="0"/>
          </a:p>
          <a:p>
            <a:pPr algn="l"/>
            <a:endParaRPr lang="de-DE" dirty="0"/>
          </a:p>
          <a:p>
            <a:pPr algn="l"/>
            <a:r>
              <a:rPr lang="de-DE" dirty="0" smtClean="0"/>
              <a:t>12/2018</a:t>
            </a:r>
          </a:p>
        </p:txBody>
      </p:sp>
    </p:spTree>
    <p:extLst>
      <p:ext uri="{BB962C8B-B14F-4D97-AF65-F5344CB8AC3E}">
        <p14:creationId xmlns:p14="http://schemas.microsoft.com/office/powerpoint/2010/main" val="24248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Beam </a:t>
            </a:r>
            <a:r>
              <a:rPr lang="de-DE" b="1" dirty="0" err="1" smtClean="0"/>
              <a:t>Diagnostics</a:t>
            </a:r>
            <a:endParaRPr lang="de-DE" b="1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Special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24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0774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94015" y="1343025"/>
            <a:ext cx="275878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endParaRPr lang="de-DE" dirty="0" smtClean="0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25</a:t>
            </a:fld>
            <a:endParaRPr lang="de-DE" altLang="de-DE" sz="1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024063"/>
            <a:ext cx="8371467" cy="312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0220" y="5276850"/>
            <a:ext cx="1904229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otal           207</a:t>
            </a:r>
          </a:p>
          <a:p>
            <a:pPr algn="l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BLM)</a:t>
            </a:r>
          </a:p>
        </p:txBody>
      </p:sp>
      <p:sp>
        <p:nvSpPr>
          <p:cNvPr id="10" name="Rechteck 2"/>
          <p:cNvSpPr>
            <a:spLocks noChangeArrowheads="1"/>
          </p:cNvSpPr>
          <p:nvPr/>
        </p:nvSpPr>
        <p:spPr bwMode="auto">
          <a:xfrm>
            <a:off x="367721" y="1423986"/>
            <a:ext cx="8389508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2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Common </a:t>
            </a:r>
            <a:r>
              <a:rPr lang="de-DE" altLang="de-DE" sz="12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Specification</a:t>
            </a:r>
            <a:r>
              <a:rPr lang="de-DE" altLang="de-DE" sz="12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de-DE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F-CS-BD-01e: </a:t>
            </a:r>
            <a:r>
              <a:rPr lang="de-DE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Common </a:t>
            </a:r>
            <a:r>
              <a:rPr lang="de-DE" altLang="de-DE" sz="12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Specifications</a:t>
            </a:r>
            <a:r>
              <a:rPr lang="de-DE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for</a:t>
            </a:r>
            <a:r>
              <a:rPr lang="de-DE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FAIR Beam </a:t>
            </a:r>
            <a:r>
              <a:rPr lang="de-DE" altLang="de-DE" sz="12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Diagnostics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de-DE" sz="12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 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de-DE" sz="12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Detailed Specifications: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F-DS-BD-04e_AC+FCT_T :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Fast Current Transformer: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F-DS-BD-08e_AC+CCC_T+CR: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Cryogenic Current Comparator</a:t>
            </a:r>
            <a:r>
              <a:rPr lang="en-US" altLang="de-DE" sz="1200" b="1" dirty="0">
                <a:solidFill>
                  <a:srgbClr val="FFC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IN WORK (not day 0 diagnostics)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F-DS-BD-09e_AC+RT_T+PT+F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Resonant Transformer: </a:t>
            </a:r>
            <a:r>
              <a:rPr lang="en-US" altLang="de-DE" sz="1200" b="1" dirty="0" smtClean="0">
                <a:solidFill>
                  <a:srgbClr val="92D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UNDER </a:t>
            </a:r>
            <a:r>
              <a:rPr lang="en-US" altLang="de-DE" sz="1200" b="1" dirty="0">
                <a:solidFill>
                  <a:srgbClr val="92D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APPROVAL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F-DS-BD-12e_Elecprofile+MWPC_T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:Multi Wire Proportional Chamber: </a:t>
            </a:r>
            <a:r>
              <a:rPr lang="en-US" altLang="de-DE" sz="1200" b="1" dirty="0">
                <a:solidFill>
                  <a:srgbClr val="FFC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 WORK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F-DS-BD-13e_Elecprofile+SEM_PL+T+PT: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Secondary Electron Emission Grid: </a:t>
            </a:r>
            <a:r>
              <a:rPr lang="en-US" altLang="de-DE" sz="1200" b="1" dirty="0" smtClean="0">
                <a:solidFill>
                  <a:srgbClr val="92D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UNDER </a:t>
            </a:r>
            <a:r>
              <a:rPr lang="en-US" altLang="de-DE" sz="1200" b="1" dirty="0">
                <a:solidFill>
                  <a:srgbClr val="92D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APPROVAL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F-DS-BD-16e_Optprofile+SCR_T+PT+F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Scintillating Screens: </a:t>
            </a:r>
            <a:r>
              <a:rPr lang="en-US" altLang="de-DE" sz="1200" b="1" dirty="0" smtClean="0">
                <a:solidFill>
                  <a:srgbClr val="92D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UNDER </a:t>
            </a:r>
            <a:r>
              <a:rPr lang="en-US" altLang="de-DE" sz="1200" b="1" dirty="0">
                <a:solidFill>
                  <a:srgbClr val="92D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APPROVAL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F-DS-BD-19e_Optprofile_BIF_PL_T_F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Beam Induced Fluorescence: </a:t>
            </a:r>
            <a:r>
              <a:rPr lang="en-US" altLang="de-DE" sz="1200" b="1" dirty="0">
                <a:solidFill>
                  <a:srgbClr val="FFC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 WORK (not day 0 diagnostics)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F-DS-BD-23e_Pos+BPM_T+PT+F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Beam Position Monitor: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F-DS-BD-26e_PD+BLM_T_1S_CR_PT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Beam Loss Monitor: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F-DS-BD-27e_PD+PDC_T: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Particle Detection Combination: </a:t>
            </a:r>
            <a:r>
              <a:rPr lang="en-US" altLang="de-DE" sz="1200" b="1" dirty="0" smtClean="0">
                <a:solidFill>
                  <a:srgbClr val="92D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UNDER APPROVAL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F-DS-BD-40e_DAQ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Data Acquisition System: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F-DS-BD-43e_Mech+MechanicalDrives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Mechanical Drives: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F-DS-BD-44e_Mech+VacuumChambers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Standard Vacuum Chambers for HEBT: </a:t>
            </a:r>
            <a:r>
              <a:rPr lang="en-US" altLang="de-DE" sz="12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solidFill>
                <a:srgbClr val="00B05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F-DS-BD-46e_Subsys+HighVoltage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High Voltage: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ü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F-DS-BD-47e_Subsys+PneumaticDrive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Pneumatic Drives : </a:t>
            </a:r>
            <a:r>
              <a:rPr lang="en-US" altLang="de-DE" sz="1200" b="1" dirty="0">
                <a:solidFill>
                  <a:srgbClr val="00B05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RELEASED</a:t>
            </a:r>
            <a:endParaRPr lang="de-DE" altLang="de-DE" sz="12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r>
              <a:rPr lang="en-US" altLang="de-DE" sz="1200" b="1" dirty="0">
                <a:solidFill>
                  <a:srgbClr val="0070C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F-DS-BD-48e_Subsys+DetectorGasflow: </a:t>
            </a:r>
            <a:r>
              <a:rPr lang="en-US" altLang="de-DE" sz="12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Detector Gas Flow: </a:t>
            </a:r>
            <a:r>
              <a:rPr lang="en-US" altLang="de-DE" sz="1200" b="1" dirty="0">
                <a:solidFill>
                  <a:srgbClr val="FFC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 </a:t>
            </a:r>
            <a:r>
              <a:rPr lang="en-US" altLang="de-DE" sz="1200" b="1" dirty="0" smtClean="0">
                <a:solidFill>
                  <a:srgbClr val="FFC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WORK</a:t>
            </a:r>
          </a:p>
          <a:p>
            <a:pPr marL="171450" indent="-171450" eaLnBrk="1" hangingPunct="1">
              <a:buFont typeface="Wingdings" panose="05000000000000000000" pitchFamily="2" charset="2"/>
              <a:buChar char="Ø"/>
            </a:pPr>
            <a:endParaRPr lang="en-US" altLang="de-DE" sz="1200" b="1" dirty="0">
              <a:solidFill>
                <a:srgbClr val="FFC000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de-DE" b="1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Most of the Specifications released or under approval</a:t>
            </a:r>
          </a:p>
          <a:p>
            <a:pPr algn="ctr" eaLnBrk="1" hangingPunct="1"/>
            <a:endParaRPr lang="de-DE" altLang="de-DE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84524"/>
            <a:ext cx="3779913" cy="240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2876" y="1392360"/>
            <a:ext cx="4419600" cy="321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 smtClean="0"/>
              <a:t>Detailed, technical drawing and specification of all standard diagnostic chamber, diagnostic chamber with collimator and BPM chamber</a:t>
            </a:r>
          </a:p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 smtClean="0"/>
              <a:t>All technical documents of standard diagnostic chambers (8 types, ~65 pieces) delivered to Indian shareholder (April 14, 2014) </a:t>
            </a:r>
          </a:p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 smtClean="0"/>
              <a:t>3D models for special diagnostic chamber</a:t>
            </a:r>
          </a:p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 smtClean="0"/>
              <a:t>Test production of first FAIR-type diagnostic chamber</a:t>
            </a:r>
          </a:p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D</a:t>
            </a:r>
            <a:r>
              <a:rPr lang="en-US" sz="1400" dirty="0" smtClean="0"/>
              <a:t>etailed, technical drawing of FAIR standard pneumatic drive</a:t>
            </a:r>
          </a:p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 smtClean="0"/>
              <a:t>Test production of first FAIR-type pneumatic drive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58" y="4608625"/>
            <a:ext cx="2687233" cy="193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dirty="0" err="1" smtClean="0"/>
              <a:t>Mechanics</a:t>
            </a:r>
            <a:endParaRPr lang="de-DE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44933" y="5143501"/>
            <a:ext cx="3398803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de-DE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en-US" altLang="de-DE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technical drawing of transformer chamber</a:t>
            </a:r>
          </a:p>
          <a:p>
            <a:pPr marL="285750" indent="-285750" algn="l" eaLnBrk="1" hangingPunct="1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altLang="de-DE" sz="14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altLang="de-DE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of first FAIR-type RT/FCT </a:t>
            </a:r>
          </a:p>
        </p:txBody>
      </p:sp>
      <p:pic>
        <p:nvPicPr>
          <p:cNvPr id="15" name="Grafik 1" descr="par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7927" b="9703"/>
          <a:stretch>
            <a:fillRect/>
          </a:stretch>
        </p:blipFill>
        <p:spPr bwMode="auto">
          <a:xfrm>
            <a:off x="6302689" y="4590883"/>
            <a:ext cx="2707961" cy="194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26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8252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1851" y="1535113"/>
            <a:ext cx="471827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 smtClean="0"/>
              <a:t>A </a:t>
            </a:r>
            <a:r>
              <a:rPr lang="en-US" sz="1400" dirty="0"/>
              <a:t>new, fully FAIR-conformal system for standard </a:t>
            </a:r>
            <a:r>
              <a:rPr lang="en-US" sz="1400" dirty="0" smtClean="0"/>
              <a:t>scintillating </a:t>
            </a:r>
            <a:r>
              <a:rPr lang="en-US" sz="1400" dirty="0"/>
              <a:t>screen based beam </a:t>
            </a:r>
            <a:r>
              <a:rPr lang="en-US" sz="1400" dirty="0" smtClean="0"/>
              <a:t>diagnostics </a:t>
            </a:r>
            <a:r>
              <a:rPr lang="de-DE" sz="1400" dirty="0" err="1" smtClean="0"/>
              <a:t>including</a:t>
            </a:r>
            <a:r>
              <a:rPr lang="de-DE" sz="1400" dirty="0" smtClean="0"/>
              <a:t> </a:t>
            </a:r>
            <a:r>
              <a:rPr lang="de-DE" sz="1400" dirty="0"/>
              <a:t>digital </a:t>
            </a:r>
            <a:r>
              <a:rPr lang="de-DE" sz="1400" dirty="0" err="1"/>
              <a:t>image</a:t>
            </a:r>
            <a:r>
              <a:rPr lang="de-DE" sz="1400" dirty="0"/>
              <a:t> </a:t>
            </a:r>
            <a:r>
              <a:rPr lang="de-DE" sz="1400" dirty="0" err="1"/>
              <a:t>acquisition</a:t>
            </a:r>
            <a:r>
              <a:rPr lang="de-DE" sz="1400" dirty="0"/>
              <a:t>, remote </a:t>
            </a:r>
            <a:r>
              <a:rPr lang="de-DE" sz="1400" dirty="0" err="1"/>
              <a:t>controllable</a:t>
            </a:r>
            <a:r>
              <a:rPr lang="de-DE" sz="1400" dirty="0"/>
              <a:t> </a:t>
            </a:r>
            <a:r>
              <a:rPr lang="de-DE" sz="1400" dirty="0" err="1" smtClean="0"/>
              <a:t>op</a:t>
            </a:r>
            <a:r>
              <a:rPr lang="en-US" sz="1400" dirty="0" err="1" smtClean="0"/>
              <a:t>tical</a:t>
            </a:r>
            <a:r>
              <a:rPr lang="en-US" sz="1400" dirty="0" smtClean="0"/>
              <a:t> </a:t>
            </a:r>
            <a:r>
              <a:rPr lang="en-US" sz="1400" dirty="0"/>
              <a:t>system and mechanical design, was set up and </a:t>
            </a:r>
            <a:r>
              <a:rPr lang="en-US" sz="1400" dirty="0" smtClean="0"/>
              <a:t>commissioned </a:t>
            </a:r>
            <a:r>
              <a:rPr lang="en-US" sz="1400" dirty="0"/>
              <a:t>with </a:t>
            </a:r>
            <a:r>
              <a:rPr lang="en-US" sz="1400" dirty="0" smtClean="0"/>
              <a:t>beam during last beam time in Feb./March 2014. CUPID </a:t>
            </a:r>
            <a:r>
              <a:rPr lang="en-US" sz="1400" dirty="0"/>
              <a:t>(Control Unit for Profile and Image Data) </a:t>
            </a:r>
            <a:r>
              <a:rPr lang="en-US" sz="1400" dirty="0" smtClean="0"/>
              <a:t>is based on </a:t>
            </a:r>
            <a:r>
              <a:rPr lang="en-US" sz="1400" dirty="0"/>
              <a:t>the Front-End Software </a:t>
            </a:r>
            <a:r>
              <a:rPr lang="en-US" sz="1400" dirty="0" smtClean="0"/>
              <a:t>Architecture (FESA) to control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400" dirty="0"/>
              <a:t> diagnostic devices.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57" y="4479123"/>
            <a:ext cx="3423285" cy="18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3133" r="800" b="1154"/>
          <a:stretch/>
        </p:blipFill>
        <p:spPr bwMode="auto">
          <a:xfrm>
            <a:off x="5153257" y="1341635"/>
            <a:ext cx="3529666" cy="280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2" y="3789705"/>
            <a:ext cx="2953238" cy="25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22564" y="271335"/>
            <a:ext cx="6778336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dirty="0" err="1" smtClean="0"/>
              <a:t>Scintillating</a:t>
            </a:r>
            <a:r>
              <a:rPr lang="de-DE" dirty="0" smtClean="0"/>
              <a:t> Screen (Complete System)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27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8062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878" y="1133971"/>
            <a:ext cx="4874071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/>
              <a:t>DAQ</a:t>
            </a:r>
          </a:p>
          <a:p>
            <a:pPr marL="285750" indent="-28575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 smtClean="0"/>
              <a:t>BD acquired extensive expertise with the software architecture of the new control system, </a:t>
            </a:r>
            <a:r>
              <a:rPr lang="en-US" sz="1400" dirty="0" err="1" smtClean="0"/>
              <a:t>FrontEnd</a:t>
            </a:r>
            <a:r>
              <a:rPr lang="en-US" sz="1400" dirty="0" smtClean="0"/>
              <a:t> Software (FESA) as well as expert GUIs</a:t>
            </a:r>
          </a:p>
          <a:p>
            <a:pPr marL="285750" indent="-285750" algn="just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F</a:t>
            </a:r>
            <a:r>
              <a:rPr lang="en-US" sz="1400" dirty="0" smtClean="0"/>
              <a:t>uture software architecture  for DAQ and expert GUIs have been implemented for major beam diagnostic devices: beam position monitors, beam transformers, GigE cameras for scintillating screens, counting devices like scintillators, ionization chambers or SEM-Grids</a:t>
            </a:r>
            <a:endParaRPr lang="en-US" sz="1400" b="1" dirty="0" smtClean="0"/>
          </a:p>
          <a:p>
            <a:pPr>
              <a:spcBef>
                <a:spcPct val="50000"/>
              </a:spcBef>
            </a:pPr>
            <a:r>
              <a:rPr lang="en-US" sz="1600" b="1" dirty="0" smtClean="0"/>
              <a:t>Electronics</a:t>
            </a:r>
          </a:p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P</a:t>
            </a:r>
            <a:r>
              <a:rPr lang="en-US" sz="1400" dirty="0" smtClean="0"/>
              <a:t>re-series production and beam test of new MWPC and SEM-Grid electronics</a:t>
            </a:r>
          </a:p>
          <a:p>
            <a:pPr marL="285750" indent="-285750">
              <a:spcBef>
                <a:spcPct val="5000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US" sz="1400" dirty="0"/>
              <a:t>N</a:t>
            </a:r>
            <a:r>
              <a:rPr lang="en-US" sz="1400" dirty="0" smtClean="0"/>
              <a:t>ew concept for pneumatic drive and stepping motor control system</a:t>
            </a:r>
          </a:p>
        </p:txBody>
      </p:sp>
      <p:pic>
        <p:nvPicPr>
          <p:cNvPr id="8" name="Picture 5" descr="IMG_20131205_213501_sma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2" b="13939"/>
          <a:stretch/>
        </p:blipFill>
        <p:spPr bwMode="auto">
          <a:xfrm>
            <a:off x="5091588" y="4685384"/>
            <a:ext cx="3973484" cy="172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02_strahl_X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7" y="4660562"/>
            <a:ext cx="30384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57" y="1365339"/>
            <a:ext cx="3860482" cy="296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DAQ System</a:t>
            </a:r>
            <a:endParaRPr lang="de-DE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28</a:t>
            </a:fld>
            <a:endParaRPr lang="de-DE" altLang="de-DE" sz="1000" dirty="0" smtClean="0"/>
          </a:p>
        </p:txBody>
      </p:sp>
      <p:sp>
        <p:nvSpPr>
          <p:cNvPr id="13" name="TextBox 4"/>
          <p:cNvSpPr txBox="1"/>
          <p:nvPr/>
        </p:nvSpPr>
        <p:spPr>
          <a:xfrm>
            <a:off x="3439388" y="5129430"/>
            <a:ext cx="122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smtClean="0"/>
              <a:t>1 </a:t>
            </a:r>
            <a:r>
              <a:rPr lang="de-DE" sz="1200" dirty="0"/>
              <a:t>∙ </a:t>
            </a:r>
            <a:r>
              <a:rPr lang="de-DE" sz="1200" dirty="0" smtClean="0"/>
              <a:t>10</a:t>
            </a:r>
            <a:r>
              <a:rPr lang="de-DE" sz="1200" baseline="30000" dirty="0" smtClean="0"/>
              <a:t>8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18+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300 MeV/u,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slow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1.8s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Special </a:t>
            </a:r>
            <a:r>
              <a:rPr lang="de-DE" b="1" dirty="0" err="1" smtClean="0"/>
              <a:t>Installations</a:t>
            </a:r>
            <a:endParaRPr lang="de-DE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b="1" dirty="0" smtClean="0"/>
              <a:t>Charge State Stripper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Halo </a:t>
            </a:r>
            <a:r>
              <a:rPr lang="de-DE" sz="1800" dirty="0" err="1" smtClean="0"/>
              <a:t>Collimation</a:t>
            </a:r>
            <a:r>
              <a:rPr lang="de-DE" sz="1800" dirty="0" smtClean="0"/>
              <a:t>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err="1" smtClean="0"/>
              <a:t>Safety</a:t>
            </a:r>
            <a:r>
              <a:rPr lang="de-DE" sz="1800" dirty="0" smtClean="0"/>
              <a:t> Beam </a:t>
            </a:r>
            <a:r>
              <a:rPr lang="de-DE" sz="1800" dirty="0" err="1" smtClean="0"/>
              <a:t>plugs</a:t>
            </a:r>
            <a:endParaRPr lang="de-DE" sz="1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SIS100 </a:t>
            </a:r>
            <a:r>
              <a:rPr lang="de-DE" sz="1800" dirty="0" err="1" smtClean="0"/>
              <a:t>Injection</a:t>
            </a:r>
            <a:r>
              <a:rPr lang="de-DE" sz="1800" dirty="0" smtClean="0"/>
              <a:t>/</a:t>
            </a:r>
            <a:r>
              <a:rPr lang="de-DE" sz="1800" dirty="0" err="1" smtClean="0"/>
              <a:t>Extraction</a:t>
            </a:r>
            <a:r>
              <a:rPr lang="de-DE" sz="1800" dirty="0" smtClean="0"/>
              <a:t> Beam </a:t>
            </a:r>
            <a:r>
              <a:rPr lang="de-DE" sz="1800" dirty="0" err="1" smtClean="0"/>
              <a:t>Dump</a:t>
            </a:r>
            <a:endParaRPr lang="de-DE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29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491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230249"/>
            <a:ext cx="42894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5" y="1314069"/>
            <a:ext cx="4079081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590668" y="4358640"/>
            <a:ext cx="455333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42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sections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(22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connections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/beam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lines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algn="l"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total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length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(HEBT) ca. 2.5 km</a:t>
            </a:r>
          </a:p>
          <a:p>
            <a:pPr algn="l"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two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superconducting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beam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lines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(SIS300 – CBM, SIS300 –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Dump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), all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other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beam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lines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normal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conducting</a:t>
            </a:r>
            <a:endParaRPr lang="de-DE" altLang="de-DE" sz="1400" b="0" dirty="0">
              <a:solidFill>
                <a:srgbClr val="000000"/>
              </a:solidFill>
              <a:cs typeface="Arial" charset="0"/>
              <a:sym typeface="Wingdings" pitchFamily="2" charset="2"/>
            </a:endParaRPr>
          </a:p>
          <a:p>
            <a:pPr algn="l"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nominal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magnetic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rigidity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: 300Tm, 100Tm, 18Tm, 13Tm</a:t>
            </a:r>
          </a:p>
          <a:p>
            <a:pPr algn="l"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parallel </a:t>
            </a:r>
            <a:r>
              <a:rPr lang="de-DE" altLang="de-DE" sz="1400" b="0" dirty="0" err="1">
                <a:solidFill>
                  <a:srgbClr val="000000"/>
                </a:solidFill>
                <a:cs typeface="Arial" charset="0"/>
              </a:rPr>
              <a:t>operation</a:t>
            </a:r>
            <a:r>
              <a:rPr lang="de-DE" altLang="de-DE" sz="1400" b="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– Module 0-6 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9776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Stripping </a:t>
            </a:r>
            <a:r>
              <a:rPr lang="de-DE" dirty="0"/>
              <a:t>S</a:t>
            </a:r>
            <a:r>
              <a:rPr lang="de-DE" dirty="0" smtClean="0"/>
              <a:t>tage SIS18 </a:t>
            </a:r>
            <a:r>
              <a:rPr lang="de-DE" dirty="0" smtClean="0">
                <a:sym typeface="Wingdings" panose="05000000000000000000" pitchFamily="2" charset="2"/>
              </a:rPr>
              <a:t> SIS100</a:t>
            </a:r>
            <a:endParaRPr lang="de-DE" dirty="0"/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271463" y="1522413"/>
            <a:ext cx="8539162" cy="5022850"/>
          </a:xfrm>
        </p:spPr>
        <p:txBody>
          <a:bodyPr/>
          <a:lstStyle/>
          <a:p>
            <a:r>
              <a:rPr lang="de-DE" altLang="de-DE" sz="2000" dirty="0" smtClean="0"/>
              <a:t>Stripping </a:t>
            </a:r>
            <a:r>
              <a:rPr lang="de-DE" altLang="de-DE" sz="2000" dirty="0" err="1" smtClean="0"/>
              <a:t>stage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to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increase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the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charge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state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between</a:t>
            </a:r>
            <a:r>
              <a:rPr lang="de-DE" altLang="de-DE" sz="2000" dirty="0" smtClean="0"/>
              <a:t> SIS18 </a:t>
            </a:r>
            <a:r>
              <a:rPr lang="de-DE" altLang="de-DE" sz="2000" dirty="0" err="1" smtClean="0"/>
              <a:t>and</a:t>
            </a:r>
            <a:r>
              <a:rPr lang="de-DE" altLang="de-DE" sz="2000" dirty="0" smtClean="0"/>
              <a:t> SIS100, i.e. U</a:t>
            </a:r>
            <a:r>
              <a:rPr lang="de-DE" altLang="de-DE" sz="2000" baseline="30000" dirty="0" smtClean="0"/>
              <a:t>73+</a:t>
            </a:r>
            <a:r>
              <a:rPr lang="de-DE" altLang="de-DE" sz="2000" dirty="0" smtClean="0"/>
              <a:t> </a:t>
            </a:r>
            <a:r>
              <a:rPr lang="de-DE" altLang="de-DE" sz="2000" dirty="0" smtClean="0">
                <a:sym typeface="Wingdings" pitchFamily="2" charset="2"/>
              </a:rPr>
              <a:t> U</a:t>
            </a:r>
            <a:r>
              <a:rPr lang="de-DE" altLang="de-DE" sz="2000" baseline="30000" dirty="0" smtClean="0">
                <a:sym typeface="Wingdings" pitchFamily="2" charset="2"/>
              </a:rPr>
              <a:t>92+</a:t>
            </a:r>
            <a:r>
              <a:rPr lang="de-DE" altLang="de-DE" sz="2000" dirty="0" smtClean="0">
                <a:sym typeface="Wingdings" pitchFamily="2" charset="2"/>
              </a:rPr>
              <a:t> </a:t>
            </a:r>
          </a:p>
          <a:p>
            <a:pPr lvl="1"/>
            <a:r>
              <a:rPr lang="de-DE" altLang="de-DE" sz="1600" dirty="0" err="1" smtClean="0">
                <a:sym typeface="Wingdings" pitchFamily="2" charset="2"/>
              </a:rPr>
              <a:t>higher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energies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for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br>
              <a:rPr lang="de-DE" altLang="de-DE" sz="1600" dirty="0" smtClean="0">
                <a:sym typeface="Wingdings" pitchFamily="2" charset="2"/>
              </a:rPr>
            </a:br>
            <a:r>
              <a:rPr lang="de-DE" altLang="de-DE" sz="1600" dirty="0" smtClean="0">
                <a:sym typeface="Wingdings" pitchFamily="2" charset="2"/>
              </a:rPr>
              <a:t>CBM-Operation</a:t>
            </a:r>
          </a:p>
          <a:p>
            <a:pPr lvl="1"/>
            <a:r>
              <a:rPr lang="de-DE" altLang="de-DE" sz="1600" dirty="0" smtClean="0">
                <a:sym typeface="Wingdings" pitchFamily="2" charset="2"/>
              </a:rPr>
              <a:t>H-like </a:t>
            </a:r>
            <a:r>
              <a:rPr lang="de-DE" altLang="de-DE" sz="1600" dirty="0" err="1" smtClean="0">
                <a:sym typeface="Wingdings" pitchFamily="2" charset="2"/>
              </a:rPr>
              <a:t>ions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for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atomic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br>
              <a:rPr lang="de-DE" altLang="de-DE" sz="1600" dirty="0" smtClean="0">
                <a:sym typeface="Wingdings" pitchFamily="2" charset="2"/>
              </a:rPr>
            </a:br>
            <a:r>
              <a:rPr lang="de-DE" altLang="de-DE" sz="1600" dirty="0" err="1" smtClean="0">
                <a:sym typeface="Wingdings" pitchFamily="2" charset="2"/>
              </a:rPr>
              <a:t>physics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experiments</a:t>
            </a:r>
            <a:endParaRPr lang="de-DE" altLang="de-DE" sz="1600" dirty="0" smtClean="0">
              <a:sym typeface="Wingdings" pitchFamily="2" charset="2"/>
            </a:endParaRPr>
          </a:p>
          <a:p>
            <a:endParaRPr lang="de-DE" altLang="de-DE" sz="800" dirty="0" smtClean="0"/>
          </a:p>
          <a:p>
            <a:endParaRPr lang="de-DE" altLang="de-DE" dirty="0" smtClean="0"/>
          </a:p>
          <a:p>
            <a:r>
              <a:rPr lang="de-DE" altLang="de-DE" sz="2000" dirty="0" smtClean="0"/>
              <a:t>subsequent: 3 </a:t>
            </a:r>
            <a:r>
              <a:rPr lang="de-DE" altLang="de-DE" sz="2000" dirty="0" err="1" smtClean="0"/>
              <a:t>pairs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of</a:t>
            </a:r>
            <a:r>
              <a:rPr lang="de-DE" altLang="de-DE" sz="2000" dirty="0" smtClean="0"/>
              <a:t> </a:t>
            </a:r>
            <a:br>
              <a:rPr lang="de-DE" altLang="de-DE" sz="2000" dirty="0" smtClean="0"/>
            </a:br>
            <a:r>
              <a:rPr lang="de-DE" altLang="de-DE" sz="2000" dirty="0" err="1" smtClean="0"/>
              <a:t>collimators</a:t>
            </a:r>
            <a:r>
              <a:rPr lang="de-DE" altLang="de-DE" sz="2000" dirty="0" smtClean="0"/>
              <a:t>, </a:t>
            </a:r>
            <a:r>
              <a:rPr lang="de-DE" altLang="de-DE" sz="2000" dirty="0" err="1" smtClean="0"/>
              <a:t>to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remove</a:t>
            </a:r>
            <a:r>
              <a:rPr lang="de-DE" altLang="de-DE" sz="2000" dirty="0" smtClean="0"/>
              <a:t> </a:t>
            </a:r>
            <a:br>
              <a:rPr lang="de-DE" altLang="de-DE" sz="2000" dirty="0" smtClean="0"/>
            </a:br>
            <a:r>
              <a:rPr lang="de-DE" altLang="de-DE" sz="2000" dirty="0" err="1" smtClean="0"/>
              <a:t>unwanted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charge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states</a:t>
            </a:r>
            <a:endParaRPr lang="de-DE" altLang="de-DE" sz="2000" dirty="0" smtClean="0"/>
          </a:p>
          <a:p>
            <a:endParaRPr lang="de-DE" altLang="de-DE" dirty="0" smtClean="0"/>
          </a:p>
        </p:txBody>
      </p:sp>
      <p:grpSp>
        <p:nvGrpSpPr>
          <p:cNvPr id="11268" name="Gruppieren 5"/>
          <p:cNvGrpSpPr>
            <a:grpSpLocks/>
          </p:cNvGrpSpPr>
          <p:nvPr/>
        </p:nvGrpSpPr>
        <p:grpSpPr bwMode="auto">
          <a:xfrm>
            <a:off x="3770313" y="2066925"/>
            <a:ext cx="5435600" cy="4183063"/>
            <a:chOff x="576032" y="910924"/>
            <a:chExt cx="6405939" cy="4928521"/>
          </a:xfrm>
        </p:grpSpPr>
        <p:pic>
          <p:nvPicPr>
            <p:cNvPr id="11271" name="Picture 2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32" y="1256151"/>
              <a:ext cx="6405939" cy="458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Gerade Verbindung mit Pfeil 7"/>
            <p:cNvCxnSpPr/>
            <p:nvPr/>
          </p:nvCxnSpPr>
          <p:spPr>
            <a:xfrm flipH="1">
              <a:off x="3419790" y="910924"/>
              <a:ext cx="1073893" cy="17974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30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685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Stripping </a:t>
            </a:r>
            <a:r>
              <a:rPr lang="de-DE" dirty="0"/>
              <a:t>S</a:t>
            </a:r>
            <a:r>
              <a:rPr lang="de-DE" dirty="0" smtClean="0"/>
              <a:t>tage SIS18 </a:t>
            </a:r>
            <a:r>
              <a:rPr lang="de-DE" dirty="0" smtClean="0">
                <a:sym typeface="Wingdings" panose="05000000000000000000" pitchFamily="2" charset="2"/>
              </a:rPr>
              <a:t> SIS100</a:t>
            </a:r>
            <a:endParaRPr lang="de-DE" dirty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04950"/>
            <a:ext cx="4437062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3" name="Gruppieren 6"/>
          <p:cNvGrpSpPr>
            <a:grpSpLocks/>
          </p:cNvGrpSpPr>
          <p:nvPr/>
        </p:nvGrpSpPr>
        <p:grpSpPr bwMode="auto">
          <a:xfrm>
            <a:off x="5076825" y="4041775"/>
            <a:ext cx="3836988" cy="2195513"/>
            <a:chOff x="827584" y="2348880"/>
            <a:chExt cx="2571750" cy="1471612"/>
          </a:xfrm>
        </p:grpSpPr>
        <p:pic>
          <p:nvPicPr>
            <p:cNvPr id="1232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2348880"/>
              <a:ext cx="2571750" cy="127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434" y="3620467"/>
              <a:ext cx="11620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4" name="Gruppieren 7"/>
          <p:cNvGrpSpPr>
            <a:grpSpLocks/>
          </p:cNvGrpSpPr>
          <p:nvPr/>
        </p:nvGrpSpPr>
        <p:grpSpPr bwMode="auto">
          <a:xfrm>
            <a:off x="5080000" y="1706563"/>
            <a:ext cx="3744913" cy="2203450"/>
            <a:chOff x="1723147" y="2276872"/>
            <a:chExt cx="2509837" cy="1476375"/>
          </a:xfrm>
        </p:grpSpPr>
        <p:pic>
          <p:nvPicPr>
            <p:cNvPr id="1232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147" y="2276872"/>
              <a:ext cx="2509837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658" y="3553222"/>
              <a:ext cx="1166813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Gerade Verbindung mit Pfeil 9"/>
          <p:cNvCxnSpPr/>
          <p:nvPr/>
        </p:nvCxnSpPr>
        <p:spPr>
          <a:xfrm flipH="1">
            <a:off x="971551" y="1933575"/>
            <a:ext cx="942974" cy="91916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1476376" y="3860801"/>
            <a:ext cx="1914524" cy="282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2266950" y="4143375"/>
            <a:ext cx="1123950" cy="544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3203576" y="4143375"/>
            <a:ext cx="187324" cy="108585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518983"/>
              </p:ext>
            </p:extLst>
          </p:nvPr>
        </p:nvGraphicFramePr>
        <p:xfrm>
          <a:off x="2667000" y="1333500"/>
          <a:ext cx="2001838" cy="1379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757"/>
                <a:gridCol w="1021081"/>
              </a:tblGrid>
              <a:tr h="373251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Chanel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93" marR="91493" marT="45740" marB="45740"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chemeClr val="tx1"/>
                          </a:solidFill>
                        </a:rPr>
                        <a:t>Fraction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93" marR="91493" marT="45740" marB="45740"/>
                </a:tc>
              </a:tr>
              <a:tr h="335429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U</a:t>
                      </a:r>
                      <a:r>
                        <a:rPr lang="de-DE" sz="1600" baseline="30000" dirty="0" smtClean="0"/>
                        <a:t>92+</a:t>
                      </a:r>
                      <a:endParaRPr lang="de-DE" sz="1600" baseline="30000" dirty="0"/>
                    </a:p>
                  </a:txBody>
                  <a:tcPr marL="91493" marR="91493" marT="45740" marB="45740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87.0%</a:t>
                      </a:r>
                      <a:endParaRPr lang="de-DE" sz="1600" dirty="0"/>
                    </a:p>
                  </a:txBody>
                  <a:tcPr marL="91493" marR="91493" marT="45740" marB="45740"/>
                </a:tc>
              </a:tr>
              <a:tr h="335429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U</a:t>
                      </a:r>
                      <a:r>
                        <a:rPr lang="de-DE" sz="1600" baseline="30000" dirty="0" smtClean="0"/>
                        <a:t>91+</a:t>
                      </a:r>
                      <a:endParaRPr lang="de-DE" sz="1600" baseline="30000" dirty="0"/>
                    </a:p>
                  </a:txBody>
                  <a:tcPr marL="91493" marR="91493" marT="45740" marB="45740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12.5%</a:t>
                      </a:r>
                      <a:endParaRPr lang="de-DE" sz="1600" dirty="0"/>
                    </a:p>
                  </a:txBody>
                  <a:tcPr marL="91493" marR="91493" marT="45740" marB="45740"/>
                </a:tc>
              </a:tr>
              <a:tr h="335429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U</a:t>
                      </a:r>
                      <a:r>
                        <a:rPr lang="de-DE" sz="1600" baseline="30000" dirty="0" smtClean="0"/>
                        <a:t>90+</a:t>
                      </a:r>
                      <a:endParaRPr lang="de-DE" sz="1600" baseline="30000" dirty="0"/>
                    </a:p>
                  </a:txBody>
                  <a:tcPr marL="91493" marR="91493" marT="45740" marB="45740"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0.5%</a:t>
                      </a:r>
                      <a:endParaRPr lang="de-DE" sz="1600" dirty="0"/>
                    </a:p>
                  </a:txBody>
                  <a:tcPr marL="91493" marR="91493" marT="45740" marB="45740"/>
                </a:tc>
              </a:tr>
            </a:tbl>
          </a:graphicData>
        </a:graphic>
      </p:graphicFrame>
      <p:sp>
        <p:nvSpPr>
          <p:cNvPr id="12316" name="Textfeld 20"/>
          <p:cNvSpPr txBox="1">
            <a:spLocks noChangeArrowheads="1"/>
          </p:cNvSpPr>
          <p:nvPr/>
        </p:nvSpPr>
        <p:spPr bwMode="auto">
          <a:xfrm>
            <a:off x="2735263" y="2705100"/>
            <a:ext cx="19351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/>
              <a:t>Stripping </a:t>
            </a:r>
            <a:r>
              <a:rPr lang="de-DE" altLang="de-DE" sz="1400" dirty="0" err="1"/>
              <a:t>efficiency</a:t>
            </a:r>
            <a:endParaRPr lang="de-DE" altLang="de-DE" sz="1400" dirty="0"/>
          </a:p>
          <a:p>
            <a:pPr eaLnBrk="1" hangingPunct="1"/>
            <a:r>
              <a:rPr lang="de-DE" altLang="de-DE" sz="1400" dirty="0" err="1"/>
              <a:t>for</a:t>
            </a:r>
            <a:r>
              <a:rPr lang="de-DE" altLang="de-DE" sz="1400" dirty="0"/>
              <a:t> U</a:t>
            </a:r>
            <a:r>
              <a:rPr lang="de-DE" altLang="de-DE" sz="1400" baseline="30000" dirty="0"/>
              <a:t>73+</a:t>
            </a:r>
            <a:r>
              <a:rPr lang="de-DE" altLang="de-DE" sz="1400" dirty="0"/>
              <a:t> at 967 </a:t>
            </a:r>
            <a:r>
              <a:rPr lang="de-DE" altLang="de-DE" sz="1400" dirty="0" err="1"/>
              <a:t>MeV</a:t>
            </a:r>
            <a:endParaRPr lang="de-DE" altLang="de-DE" sz="1400" dirty="0"/>
          </a:p>
          <a:p>
            <a:pPr eaLnBrk="1" hangingPunct="1"/>
            <a:r>
              <a:rPr lang="de-DE" altLang="de-DE" sz="1400" dirty="0"/>
              <a:t>in </a:t>
            </a:r>
            <a:r>
              <a:rPr lang="de-DE" altLang="de-DE" sz="1400" dirty="0" err="1"/>
              <a:t>Nb-foil</a:t>
            </a:r>
            <a:r>
              <a:rPr lang="de-DE" altLang="de-DE" sz="1400" dirty="0"/>
              <a:t>, 195 mg/cm²</a:t>
            </a:r>
          </a:p>
        </p:txBody>
      </p:sp>
      <p:grpSp>
        <p:nvGrpSpPr>
          <p:cNvPr id="12317" name="Gruppieren 36"/>
          <p:cNvGrpSpPr>
            <a:grpSpLocks/>
          </p:cNvGrpSpPr>
          <p:nvPr/>
        </p:nvGrpSpPr>
        <p:grpSpPr bwMode="auto">
          <a:xfrm>
            <a:off x="-58738" y="4951413"/>
            <a:ext cx="2155826" cy="1658937"/>
            <a:chOff x="576032" y="910924"/>
            <a:chExt cx="6405939" cy="4928521"/>
          </a:xfrm>
        </p:grpSpPr>
        <p:pic>
          <p:nvPicPr>
            <p:cNvPr id="12322" name="Picture 2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32" y="1256151"/>
              <a:ext cx="6405939" cy="458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Gerade Verbindung mit Pfeil 32"/>
            <p:cNvCxnSpPr/>
            <p:nvPr/>
          </p:nvCxnSpPr>
          <p:spPr>
            <a:xfrm flipH="1">
              <a:off x="3420496" y="910924"/>
              <a:ext cx="1070802" cy="17969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18" name="Textfeld 23"/>
          <p:cNvSpPr txBox="1">
            <a:spLocks noChangeArrowheads="1"/>
          </p:cNvSpPr>
          <p:nvPr/>
        </p:nvSpPr>
        <p:spPr bwMode="auto">
          <a:xfrm>
            <a:off x="1350963" y="1296988"/>
            <a:ext cx="1093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/>
              <a:t>Stripping</a:t>
            </a:r>
          </a:p>
          <a:p>
            <a:pPr eaLnBrk="1" hangingPunct="1"/>
            <a:r>
              <a:rPr lang="de-DE" altLang="de-DE" dirty="0" err="1"/>
              <a:t>stage</a:t>
            </a:r>
            <a:endParaRPr lang="de-DE" altLang="de-DE" dirty="0"/>
          </a:p>
        </p:txBody>
      </p:sp>
      <p:sp>
        <p:nvSpPr>
          <p:cNvPr id="12319" name="Textfeld 25"/>
          <p:cNvSpPr txBox="1">
            <a:spLocks noChangeArrowheads="1"/>
          </p:cNvSpPr>
          <p:nvPr/>
        </p:nvSpPr>
        <p:spPr bwMode="auto">
          <a:xfrm>
            <a:off x="3455988" y="3678922"/>
            <a:ext cx="1620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/>
              <a:t>3 </a:t>
            </a:r>
            <a:r>
              <a:rPr lang="de-DE" altLang="de-DE" dirty="0" err="1"/>
              <a:t>collimator</a:t>
            </a:r>
            <a:r>
              <a:rPr lang="de-DE" altLang="de-DE" dirty="0"/>
              <a:t> </a:t>
            </a:r>
            <a:r>
              <a:rPr lang="de-DE" altLang="de-DE" dirty="0" err="1"/>
              <a:t>pairs</a:t>
            </a:r>
            <a:endParaRPr lang="de-DE" altLang="de-DE" dirty="0"/>
          </a:p>
        </p:txBody>
      </p:sp>
      <p:sp>
        <p:nvSpPr>
          <p:cNvPr id="21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2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31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7400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Collimators</a:t>
            </a:r>
            <a:r>
              <a:rPr lang="de-DE" dirty="0" smtClean="0"/>
              <a:t> </a:t>
            </a:r>
            <a:r>
              <a:rPr lang="de-DE" dirty="0" err="1" smtClean="0"/>
              <a:t>behind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/>
              <a:t>S</a:t>
            </a:r>
            <a:r>
              <a:rPr lang="de-DE" dirty="0" smtClean="0"/>
              <a:t>tripping </a:t>
            </a:r>
            <a:r>
              <a:rPr lang="de-DE" dirty="0"/>
              <a:t>S</a:t>
            </a:r>
            <a:r>
              <a:rPr lang="de-DE" dirty="0" smtClean="0"/>
              <a:t>tage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6713" y="1417638"/>
            <a:ext cx="8539162" cy="5022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000" dirty="0" err="1" smtClean="0"/>
              <a:t>Incident</a:t>
            </a:r>
            <a:r>
              <a:rPr lang="de-DE" sz="2000" dirty="0" smtClean="0"/>
              <a:t> </a:t>
            </a:r>
            <a:r>
              <a:rPr lang="de-DE" sz="2000" dirty="0" err="1" smtClean="0"/>
              <a:t>particles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/>
              <a:t>U</a:t>
            </a:r>
            <a:r>
              <a:rPr lang="de-DE" sz="2000" baseline="30000" dirty="0"/>
              <a:t>73+ </a:t>
            </a:r>
            <a:r>
              <a:rPr lang="de-DE" sz="2000" dirty="0" smtClean="0"/>
              <a:t>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600" dirty="0" smtClean="0"/>
              <a:t>1.25 ∙ 10</a:t>
            </a:r>
            <a:r>
              <a:rPr lang="de-DE" sz="1600" baseline="30000" dirty="0" smtClean="0"/>
              <a:t>10</a:t>
            </a:r>
            <a:r>
              <a:rPr lang="de-DE" sz="1600" dirty="0" smtClean="0"/>
              <a:t> per </a:t>
            </a:r>
            <a:r>
              <a:rPr lang="de-DE" sz="1600" dirty="0" err="1" smtClean="0"/>
              <a:t>shot</a:t>
            </a:r>
            <a:r>
              <a:rPr lang="de-DE" sz="1600" dirty="0" smtClean="0"/>
              <a:t> </a:t>
            </a:r>
            <a:r>
              <a:rPr lang="de-DE" sz="1600" dirty="0" err="1" smtClean="0"/>
              <a:t>primary</a:t>
            </a:r>
            <a:r>
              <a:rPr lang="de-DE" sz="1600" dirty="0" smtClean="0"/>
              <a:t> beam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600" dirty="0" smtClean="0"/>
              <a:t>1.37 </a:t>
            </a:r>
            <a:r>
              <a:rPr lang="de-DE" sz="1600" dirty="0"/>
              <a:t>∙ </a:t>
            </a:r>
            <a:r>
              <a:rPr lang="de-DE" sz="1600" dirty="0" smtClean="0"/>
              <a:t>10</a:t>
            </a:r>
            <a:r>
              <a:rPr lang="de-DE" sz="1600" baseline="30000" dirty="0"/>
              <a:t>9</a:t>
            </a:r>
            <a:r>
              <a:rPr lang="de-DE" sz="1600" dirty="0" smtClean="0"/>
              <a:t> Ions/s </a:t>
            </a:r>
            <a:r>
              <a:rPr lang="de-DE" sz="1600" dirty="0" err="1" smtClean="0"/>
              <a:t>primary</a:t>
            </a:r>
            <a:r>
              <a:rPr lang="de-DE" sz="1600" dirty="0" smtClean="0"/>
              <a:t> beam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9.4 </a:t>
            </a:r>
            <a:r>
              <a:rPr lang="de-DE" sz="1600" dirty="0"/>
              <a:t>∙ </a:t>
            </a:r>
            <a:r>
              <a:rPr lang="de-DE" sz="1600" dirty="0" smtClean="0"/>
              <a:t>10</a:t>
            </a:r>
            <a:r>
              <a:rPr lang="de-DE" sz="1600" baseline="30000" dirty="0"/>
              <a:t>7</a:t>
            </a:r>
            <a:r>
              <a:rPr lang="de-DE" sz="1600" baseline="30000" dirty="0" smtClean="0"/>
              <a:t> </a:t>
            </a:r>
            <a:r>
              <a:rPr lang="de-DE" sz="1600" dirty="0" smtClean="0"/>
              <a:t>Ions/s lost on </a:t>
            </a:r>
            <a:r>
              <a:rPr lang="de-DE" sz="1600" dirty="0" err="1" smtClean="0"/>
              <a:t>collimators</a:t>
            </a:r>
            <a:endParaRPr lang="de-DE" sz="1600" dirty="0" smtClean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600" dirty="0" err="1"/>
              <a:t>Uranium</a:t>
            </a:r>
            <a:r>
              <a:rPr lang="de-DE" sz="1600" dirty="0"/>
              <a:t> @ 967 </a:t>
            </a:r>
            <a:r>
              <a:rPr lang="de-DE" sz="1600" dirty="0" err="1"/>
              <a:t>MeV</a:t>
            </a:r>
            <a:r>
              <a:rPr lang="de-DE" sz="1600" dirty="0"/>
              <a:t>: </a:t>
            </a:r>
            <a:r>
              <a:rPr lang="de-DE" sz="1600" dirty="0" smtClean="0"/>
              <a:t>3.5 W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de-DE" sz="1000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000" dirty="0" err="1" smtClean="0"/>
              <a:t>Collimators</a:t>
            </a:r>
            <a:r>
              <a:rPr lang="de-DE" sz="2000" dirty="0" smtClean="0"/>
              <a:t>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installed</a:t>
            </a:r>
            <a:r>
              <a:rPr lang="de-DE" sz="2000" dirty="0" smtClean="0"/>
              <a:t> in </a:t>
            </a:r>
            <a:br>
              <a:rPr lang="de-DE" sz="2000" dirty="0" smtClean="0"/>
            </a:br>
            <a:r>
              <a:rPr lang="de-DE" sz="2000" dirty="0" smtClean="0"/>
              <a:t>beam </a:t>
            </a:r>
            <a:r>
              <a:rPr lang="de-DE" sz="2000" dirty="0" err="1" smtClean="0"/>
              <a:t>diagnostics</a:t>
            </a:r>
            <a:r>
              <a:rPr lang="de-DE" sz="2000" dirty="0" smtClean="0"/>
              <a:t> </a:t>
            </a:r>
            <a:r>
              <a:rPr lang="de-DE" sz="2000" dirty="0" err="1" smtClean="0"/>
              <a:t>chambers</a:t>
            </a:r>
            <a:endParaRPr lang="de-DE" sz="2000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de-DE" sz="20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000" dirty="0" err="1" smtClean="0"/>
              <a:t>Length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10cm </a:t>
            </a:r>
            <a:r>
              <a:rPr lang="de-DE" sz="2000" dirty="0" err="1" smtClean="0"/>
              <a:t>assumed</a:t>
            </a:r>
            <a:endParaRPr lang="de-DE" sz="2000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de-DE" sz="1800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sz="2000" dirty="0" smtClean="0"/>
              <a:t>Next </a:t>
            </a:r>
            <a:r>
              <a:rPr lang="de-DE" sz="2000" dirty="0" err="1" smtClean="0"/>
              <a:t>steps</a:t>
            </a:r>
            <a:r>
              <a:rPr lang="de-DE" sz="2000" dirty="0" smtClean="0"/>
              <a:t>:</a:t>
            </a:r>
            <a:endParaRPr lang="de-DE" sz="1600" dirty="0">
              <a:ea typeface="+mn-ea"/>
              <a:cs typeface="+mn-cs"/>
            </a:endParaRPr>
          </a:p>
          <a:p>
            <a:pPr lvl="1" indent="-3429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sz="1600" dirty="0">
                <a:ea typeface="+mn-ea"/>
                <a:cs typeface="+mn-cs"/>
              </a:rPr>
              <a:t>C</a:t>
            </a:r>
            <a:r>
              <a:rPr lang="de-DE" sz="1600" dirty="0" smtClean="0">
                <a:ea typeface="+mn-ea"/>
                <a:cs typeface="+mn-cs"/>
              </a:rPr>
              <a:t>hoice </a:t>
            </a:r>
            <a:r>
              <a:rPr lang="de-DE" sz="1600" dirty="0" err="1" smtClean="0">
                <a:ea typeface="+mn-ea"/>
                <a:cs typeface="+mn-cs"/>
              </a:rPr>
              <a:t>of</a:t>
            </a:r>
            <a:r>
              <a:rPr lang="de-DE" sz="1600" dirty="0" smtClean="0">
                <a:ea typeface="+mn-ea"/>
                <a:cs typeface="+mn-cs"/>
              </a:rPr>
              <a:t> material</a:t>
            </a:r>
          </a:p>
          <a:p>
            <a:pPr lvl="1" indent="-3429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sz="1600" dirty="0" err="1" smtClean="0">
                <a:ea typeface="+mn-ea"/>
                <a:cs typeface="+mn-cs"/>
              </a:rPr>
              <a:t>Mechanical</a:t>
            </a:r>
            <a:r>
              <a:rPr lang="de-DE" sz="1600" dirty="0" smtClean="0">
                <a:ea typeface="+mn-ea"/>
                <a:cs typeface="+mn-cs"/>
              </a:rPr>
              <a:t> design</a:t>
            </a:r>
          </a:p>
          <a:p>
            <a:pPr lvl="1" indent="-3429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de-DE" sz="1600" dirty="0" smtClean="0">
                <a:cs typeface="+mn-cs"/>
              </a:rPr>
              <a:t>Design Stripper Station</a:t>
            </a:r>
            <a:endParaRPr lang="de-DE" sz="1600" dirty="0">
              <a:ea typeface="+mn-ea"/>
              <a:cs typeface="+mn-cs"/>
            </a:endParaRPr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68413"/>
            <a:ext cx="3389313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feld 6"/>
          <p:cNvSpPr txBox="1">
            <a:spLocks noChangeArrowheads="1"/>
          </p:cNvSpPr>
          <p:nvPr/>
        </p:nvSpPr>
        <p:spPr bwMode="auto">
          <a:xfrm>
            <a:off x="6130925" y="1412875"/>
            <a:ext cx="23780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 err="1"/>
              <a:t>Energydeposition</a:t>
            </a:r>
            <a:r>
              <a:rPr lang="de-DE" altLang="de-DE" dirty="0"/>
              <a:t> </a:t>
            </a:r>
          </a:p>
          <a:p>
            <a:pPr eaLnBrk="1" hangingPunct="1"/>
            <a:endParaRPr lang="de-DE" altLang="de-DE" dirty="0"/>
          </a:p>
          <a:p>
            <a:pPr eaLnBrk="1" hangingPunct="1"/>
            <a:endParaRPr lang="de-DE" altLang="de-DE" sz="2400" dirty="0"/>
          </a:p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1 </a:t>
            </a:r>
            <a:r>
              <a:rPr lang="de-DE" altLang="de-DE" dirty="0" err="1"/>
              <a:t>GeV</a:t>
            </a:r>
            <a:r>
              <a:rPr lang="de-DE" altLang="de-DE" dirty="0"/>
              <a:t> </a:t>
            </a:r>
            <a:r>
              <a:rPr lang="de-DE" altLang="de-DE" dirty="0" err="1"/>
              <a:t>Uranium</a:t>
            </a:r>
            <a:r>
              <a:rPr lang="de-DE" altLang="de-DE" dirty="0"/>
              <a:t> in </a:t>
            </a:r>
            <a:r>
              <a:rPr lang="de-DE" altLang="de-DE" dirty="0" err="1"/>
              <a:t>Cu</a:t>
            </a:r>
            <a:endParaRPr lang="de-DE" altLang="de-DE" dirty="0"/>
          </a:p>
        </p:txBody>
      </p:sp>
      <p:grpSp>
        <p:nvGrpSpPr>
          <p:cNvPr id="13318" name="Gruppieren 12"/>
          <p:cNvGrpSpPr>
            <a:grpSpLocks/>
          </p:cNvGrpSpPr>
          <p:nvPr/>
        </p:nvGrpSpPr>
        <p:grpSpPr bwMode="auto">
          <a:xfrm>
            <a:off x="4541838" y="3306763"/>
            <a:ext cx="4440237" cy="3019425"/>
            <a:chOff x="4067944" y="3306335"/>
            <a:chExt cx="4440566" cy="3019107"/>
          </a:xfrm>
        </p:grpSpPr>
        <p:grpSp>
          <p:nvGrpSpPr>
            <p:cNvPr id="13323" name="Gruppieren 10"/>
            <p:cNvGrpSpPr>
              <a:grpSpLocks/>
            </p:cNvGrpSpPr>
            <p:nvPr/>
          </p:nvGrpSpPr>
          <p:grpSpPr bwMode="auto">
            <a:xfrm>
              <a:off x="4067944" y="3306335"/>
              <a:ext cx="4440566" cy="3019107"/>
              <a:chOff x="4067944" y="3306335"/>
              <a:chExt cx="4440566" cy="3019107"/>
            </a:xfrm>
          </p:grpSpPr>
          <p:pic>
            <p:nvPicPr>
              <p:cNvPr id="1332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t="31648" r="23808" b="18974"/>
              <a:stretch>
                <a:fillRect/>
              </a:stretch>
            </p:blipFill>
            <p:spPr bwMode="auto">
              <a:xfrm>
                <a:off x="4226217" y="3306335"/>
                <a:ext cx="4282293" cy="3019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Gerade Verbindung mit Pfeil 9"/>
              <p:cNvCxnSpPr/>
              <p:nvPr/>
            </p:nvCxnSpPr>
            <p:spPr>
              <a:xfrm flipV="1">
                <a:off x="4067944" y="5444472"/>
                <a:ext cx="1295496" cy="88097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24" name="Textfeld 11"/>
            <p:cNvSpPr txBox="1">
              <a:spLocks noChangeArrowheads="1"/>
            </p:cNvSpPr>
            <p:nvPr/>
          </p:nvSpPr>
          <p:spPr bwMode="auto">
            <a:xfrm rot="-1920000">
              <a:off x="4197880" y="5661248"/>
              <a:ext cx="7617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/>
                <a:t>beam</a:t>
              </a:r>
            </a:p>
          </p:txBody>
        </p:sp>
      </p:grpSp>
      <p:cxnSp>
        <p:nvCxnSpPr>
          <p:cNvPr id="16" name="Gerade Verbindung mit Pfeil 15"/>
          <p:cNvCxnSpPr/>
          <p:nvPr/>
        </p:nvCxnSpPr>
        <p:spPr>
          <a:xfrm flipH="1" flipV="1">
            <a:off x="8169275" y="5157788"/>
            <a:ext cx="142875" cy="660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Textfeld 16"/>
          <p:cNvSpPr txBox="1">
            <a:spLocks noChangeArrowheads="1"/>
          </p:cNvSpPr>
          <p:nvPr/>
        </p:nvSpPr>
        <p:spPr bwMode="auto">
          <a:xfrm>
            <a:off x="7559675" y="5753100"/>
            <a:ext cx="1506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/>
              <a:t>CF250</a:t>
            </a:r>
          </a:p>
          <a:p>
            <a:pPr eaLnBrk="1" hangingPunct="1"/>
            <a:r>
              <a:rPr lang="de-DE" altLang="de-DE"/>
              <a:t>for collimator</a:t>
            </a:r>
          </a:p>
        </p:txBody>
      </p:sp>
      <p:sp>
        <p:nvSpPr>
          <p:cNvPr id="13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5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32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42460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Special </a:t>
            </a:r>
            <a:r>
              <a:rPr lang="de-DE" b="1" dirty="0" err="1" smtClean="0"/>
              <a:t>Installations</a:t>
            </a:r>
            <a:endParaRPr lang="de-DE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Charge State Stripper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b="1" dirty="0" smtClean="0"/>
              <a:t>Halo </a:t>
            </a:r>
            <a:r>
              <a:rPr lang="de-DE" sz="1800" b="1" dirty="0" err="1" smtClean="0"/>
              <a:t>Collimation</a:t>
            </a:r>
            <a:r>
              <a:rPr lang="de-DE" sz="1800" b="1" dirty="0" smtClean="0"/>
              <a:t>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err="1" smtClean="0"/>
              <a:t>Safety</a:t>
            </a:r>
            <a:r>
              <a:rPr lang="de-DE" sz="1800" dirty="0" smtClean="0"/>
              <a:t> Beam </a:t>
            </a:r>
            <a:r>
              <a:rPr lang="de-DE" sz="1800" dirty="0" err="1" smtClean="0"/>
              <a:t>plugs</a:t>
            </a:r>
            <a:endParaRPr lang="de-DE" sz="1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SIS100 </a:t>
            </a:r>
            <a:r>
              <a:rPr lang="de-DE" sz="1800" dirty="0" err="1" smtClean="0"/>
              <a:t>Injection</a:t>
            </a:r>
            <a:r>
              <a:rPr lang="de-DE" sz="1800" dirty="0" smtClean="0"/>
              <a:t>/</a:t>
            </a:r>
            <a:r>
              <a:rPr lang="de-DE" sz="1800" dirty="0" err="1" smtClean="0"/>
              <a:t>Extraction</a:t>
            </a:r>
            <a:r>
              <a:rPr lang="de-DE" sz="1800" dirty="0" smtClean="0"/>
              <a:t> Beam </a:t>
            </a:r>
            <a:r>
              <a:rPr lang="de-DE" sz="1800" dirty="0" err="1" smtClean="0"/>
              <a:t>Dump</a:t>
            </a:r>
            <a:endParaRPr lang="de-DE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33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9225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731" y="271335"/>
            <a:ext cx="7028687" cy="78755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dirty="0" smtClean="0"/>
              <a:t>Halo </a:t>
            </a:r>
            <a:r>
              <a:rPr lang="de-DE" dirty="0" err="1"/>
              <a:t>C</a:t>
            </a:r>
            <a:r>
              <a:rPr lang="de-DE" dirty="0" err="1" smtClean="0"/>
              <a:t>ollimation</a:t>
            </a:r>
            <a:r>
              <a:rPr lang="de-DE" dirty="0" smtClean="0"/>
              <a:t>  SIS100 </a:t>
            </a:r>
            <a:r>
              <a:rPr lang="de-DE" dirty="0" smtClean="0">
                <a:sym typeface="Wingdings" panose="05000000000000000000" pitchFamily="2" charset="2"/>
              </a:rPr>
              <a:t> CBM – </a:t>
            </a:r>
            <a:r>
              <a:rPr lang="de-DE" dirty="0">
                <a:sym typeface="Wingdings" panose="05000000000000000000" pitchFamily="2" charset="2"/>
              </a:rPr>
              <a:t>E</a:t>
            </a:r>
            <a:r>
              <a:rPr lang="de-DE" dirty="0" smtClean="0">
                <a:sym typeface="Wingdings" panose="05000000000000000000" pitchFamily="2" charset="2"/>
              </a:rPr>
              <a:t>xperiment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1463" y="1427163"/>
            <a:ext cx="8539162" cy="50228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200" dirty="0" smtClean="0"/>
              <a:t>CBM-Experiment </a:t>
            </a:r>
            <a:r>
              <a:rPr lang="de-DE" sz="2200" dirty="0" err="1" smtClean="0"/>
              <a:t>needs</a:t>
            </a:r>
            <a:r>
              <a:rPr lang="de-DE" sz="2200" dirty="0" smtClean="0"/>
              <a:t> a </a:t>
            </a:r>
            <a:br>
              <a:rPr lang="de-DE" sz="2200" dirty="0" smtClean="0"/>
            </a:br>
            <a:r>
              <a:rPr lang="de-DE" sz="2200" dirty="0" err="1" smtClean="0"/>
              <a:t>well</a:t>
            </a:r>
            <a:r>
              <a:rPr lang="de-DE" sz="2200" dirty="0" smtClean="0"/>
              <a:t> </a:t>
            </a:r>
            <a:r>
              <a:rPr lang="de-DE" sz="2200" dirty="0" err="1" smtClean="0"/>
              <a:t>collimated</a:t>
            </a:r>
            <a:r>
              <a:rPr lang="de-DE" sz="2200" dirty="0" smtClean="0"/>
              <a:t> beam </a:t>
            </a:r>
            <a:r>
              <a:rPr lang="de-DE" sz="2200" dirty="0" err="1" smtClean="0"/>
              <a:t>to</a:t>
            </a:r>
            <a:endParaRPr lang="de-DE" sz="2200" dirty="0" smtClean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700" dirty="0" err="1" smtClean="0"/>
              <a:t>protect</a:t>
            </a:r>
            <a:r>
              <a:rPr lang="de-DE" sz="1700" dirty="0" smtClean="0"/>
              <a:t> </a:t>
            </a:r>
            <a:r>
              <a:rPr lang="de-DE" sz="1700" dirty="0" err="1"/>
              <a:t>the</a:t>
            </a:r>
            <a:r>
              <a:rPr lang="de-DE" sz="1700" dirty="0"/>
              <a:t> </a:t>
            </a:r>
            <a:r>
              <a:rPr lang="de-DE" sz="1700" dirty="0" err="1"/>
              <a:t>detectors</a:t>
            </a:r>
            <a:r>
              <a:rPr lang="de-DE" sz="1700" dirty="0"/>
              <a:t> </a:t>
            </a:r>
            <a:br>
              <a:rPr lang="de-DE" sz="1700" dirty="0"/>
            </a:br>
            <a:r>
              <a:rPr lang="de-DE" sz="1700" dirty="0"/>
              <a:t>(</a:t>
            </a:r>
            <a:r>
              <a:rPr lang="de-DE" sz="1700" dirty="0" err="1"/>
              <a:t>silicon</a:t>
            </a:r>
            <a:r>
              <a:rPr lang="de-DE" sz="1700" dirty="0"/>
              <a:t> </a:t>
            </a:r>
            <a:r>
              <a:rPr lang="de-DE" sz="1700" dirty="0" err="1"/>
              <a:t>tracker</a:t>
            </a:r>
            <a:r>
              <a:rPr lang="de-DE" sz="1700" dirty="0"/>
              <a:t> </a:t>
            </a:r>
            <a:r>
              <a:rPr lang="de-DE" sz="1700" dirty="0" err="1"/>
              <a:t>close</a:t>
            </a:r>
            <a:r>
              <a:rPr lang="de-DE" sz="1700" dirty="0"/>
              <a:t> </a:t>
            </a:r>
            <a:r>
              <a:rPr lang="de-DE" sz="1700" dirty="0" err="1"/>
              <a:t>to</a:t>
            </a:r>
            <a:r>
              <a:rPr lang="de-DE" sz="1700" dirty="0"/>
              <a:t> </a:t>
            </a:r>
            <a:r>
              <a:rPr lang="de-DE" sz="1700" dirty="0" err="1"/>
              <a:t>the</a:t>
            </a:r>
            <a:r>
              <a:rPr lang="de-DE" sz="1700" dirty="0"/>
              <a:t> beam)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700" dirty="0" err="1"/>
              <a:t>have</a:t>
            </a:r>
            <a:r>
              <a:rPr lang="de-DE" sz="1700" dirty="0"/>
              <a:t> a minimal </a:t>
            </a:r>
            <a:r>
              <a:rPr lang="de-DE" sz="1700" dirty="0" err="1"/>
              <a:t>background</a:t>
            </a:r>
            <a:endParaRPr lang="de-DE" sz="1700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de-DE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200" dirty="0" smtClean="0"/>
              <a:t>At 5 mm </a:t>
            </a:r>
            <a:r>
              <a:rPr lang="de-DE" sz="2200" dirty="0" err="1" smtClean="0"/>
              <a:t>distance</a:t>
            </a:r>
            <a:r>
              <a:rPr lang="de-DE" sz="2200" dirty="0" smtClean="0"/>
              <a:t> </a:t>
            </a:r>
            <a:r>
              <a:rPr lang="de-DE" sz="2200" dirty="0" err="1" smtClean="0"/>
              <a:t>to</a:t>
            </a:r>
            <a:r>
              <a:rPr lang="de-DE" sz="2200" dirty="0" smtClean="0"/>
              <a:t> beam </a:t>
            </a:r>
            <a:r>
              <a:rPr lang="de-DE" sz="2200" dirty="0" err="1" smtClean="0"/>
              <a:t>axis</a:t>
            </a:r>
            <a:r>
              <a:rPr lang="de-DE" sz="2200" dirty="0" smtClean="0"/>
              <a:t> </a:t>
            </a:r>
            <a:br>
              <a:rPr lang="de-DE" sz="2200" dirty="0" smtClean="0"/>
            </a:br>
            <a:r>
              <a:rPr lang="de-DE" sz="2200" dirty="0" smtClean="0">
                <a:sym typeface="Wingdings" panose="05000000000000000000" pitchFamily="2" charset="2"/>
              </a:rPr>
              <a:t> </a:t>
            </a:r>
            <a:r>
              <a:rPr lang="de-DE" sz="2200" dirty="0" err="1" smtClean="0">
                <a:sym typeface="Wingdings" panose="05000000000000000000" pitchFamily="2" charset="2"/>
              </a:rPr>
              <a:t>intensity</a:t>
            </a:r>
            <a:r>
              <a:rPr lang="de-DE" sz="2200" dirty="0" smtClean="0">
                <a:sym typeface="Wingdings" panose="05000000000000000000" pitchFamily="2" charset="2"/>
              </a:rPr>
              <a:t> &lt; 10</a:t>
            </a:r>
            <a:r>
              <a:rPr lang="de-DE" sz="2200" baseline="30000" dirty="0" smtClean="0">
                <a:sym typeface="Wingdings" panose="05000000000000000000" pitchFamily="2" charset="2"/>
              </a:rPr>
              <a:t>-5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de-DE" sz="32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2200" dirty="0" err="1" smtClean="0">
                <a:sym typeface="Wingdings" panose="05000000000000000000" pitchFamily="2" charset="2"/>
              </a:rPr>
              <a:t>Showers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of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secondaries</a:t>
            </a:r>
            <a:r>
              <a:rPr lang="de-DE" sz="2200" dirty="0" smtClean="0">
                <a:sym typeface="Wingdings" panose="05000000000000000000" pitchFamily="2" charset="2"/>
              </a:rPr>
              <a:t> out </a:t>
            </a:r>
            <a:r>
              <a:rPr lang="de-DE" sz="2200" dirty="0" err="1" smtClean="0">
                <a:sym typeface="Wingdings" panose="05000000000000000000" pitchFamily="2" charset="2"/>
              </a:rPr>
              <a:t>of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the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collimators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err="1" smtClean="0">
                <a:sym typeface="Wingdings" panose="05000000000000000000" pitchFamily="2" charset="2"/>
              </a:rPr>
              <a:t>have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to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be</a:t>
            </a:r>
            <a:r>
              <a:rPr lang="de-DE" sz="2200" dirty="0" smtClean="0"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sym typeface="Wingdings" panose="05000000000000000000" pitchFamily="2" charset="2"/>
              </a:rPr>
              <a:t>considered</a:t>
            </a:r>
            <a:endParaRPr lang="de-DE" sz="2200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700" dirty="0" smtClean="0">
                <a:sym typeface="Wingdings" panose="05000000000000000000" pitchFamily="2" charset="2"/>
              </a:rPr>
              <a:t> </a:t>
            </a:r>
            <a:r>
              <a:rPr lang="de-DE" sz="1700" dirty="0" err="1" smtClean="0">
                <a:sym typeface="Wingdings" panose="05000000000000000000" pitchFamily="2" charset="2"/>
              </a:rPr>
              <a:t>collimator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can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produce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background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br>
              <a:rPr lang="de-DE" sz="1700" dirty="0" smtClean="0">
                <a:sym typeface="Wingdings" panose="05000000000000000000" pitchFamily="2" charset="2"/>
              </a:rPr>
            </a:br>
            <a:r>
              <a:rPr lang="de-DE" sz="1700" dirty="0" err="1" smtClean="0">
                <a:sym typeface="Wingdings" panose="05000000000000000000" pitchFamily="2" charset="2"/>
              </a:rPr>
              <a:t>for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experiment</a:t>
            </a:r>
            <a:endParaRPr lang="de-DE" sz="1700" dirty="0" smtClean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sz="1700" dirty="0" smtClean="0">
                <a:sym typeface="Wingdings" panose="05000000000000000000" pitchFamily="2" charset="2"/>
              </a:rPr>
              <a:t>Dipole </a:t>
            </a:r>
            <a:r>
              <a:rPr lang="de-DE" sz="1700" dirty="0" err="1" smtClean="0">
                <a:sym typeface="Wingdings" panose="05000000000000000000" pitchFamily="2" charset="2"/>
              </a:rPr>
              <a:t>between</a:t>
            </a:r>
            <a:r>
              <a:rPr lang="de-DE" sz="1700" dirty="0" smtClean="0">
                <a:sym typeface="Wingdings" panose="05000000000000000000" pitchFamily="2" charset="2"/>
              </a:rPr>
              <a:t> last </a:t>
            </a:r>
            <a:r>
              <a:rPr lang="de-DE" sz="1700" dirty="0" err="1" smtClean="0">
                <a:sym typeface="Wingdings" panose="05000000000000000000" pitchFamily="2" charset="2"/>
              </a:rPr>
              <a:t>collimator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and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experiment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br>
              <a:rPr lang="de-DE" sz="1700" dirty="0" smtClean="0">
                <a:sym typeface="Wingdings" panose="05000000000000000000" pitchFamily="2" charset="2"/>
              </a:rPr>
            </a:br>
            <a:r>
              <a:rPr lang="de-DE" sz="1700" dirty="0" err="1" smtClean="0">
                <a:sym typeface="Wingdings" panose="05000000000000000000" pitchFamily="2" charset="2"/>
              </a:rPr>
              <a:t>to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supress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this</a:t>
            </a:r>
            <a:r>
              <a:rPr lang="de-DE" sz="1700" dirty="0" smtClean="0">
                <a:sym typeface="Wingdings" panose="05000000000000000000" pitchFamily="2" charset="2"/>
              </a:rPr>
              <a:t> </a:t>
            </a:r>
            <a:r>
              <a:rPr lang="de-DE" sz="1700" dirty="0" err="1" smtClean="0">
                <a:sym typeface="Wingdings" panose="05000000000000000000" pitchFamily="2" charset="2"/>
              </a:rPr>
              <a:t>background</a:t>
            </a:r>
            <a:endParaRPr lang="de-DE" sz="1700" dirty="0"/>
          </a:p>
        </p:txBody>
      </p:sp>
      <p:pic>
        <p:nvPicPr>
          <p:cNvPr id="14340" name="Picture 2" descr="http://www.fair-center.eu/fileadmin/fair/experiments/CBM/images/CBM_3D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336550"/>
            <a:ext cx="2940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7" t="27917" r="26485" b="10597"/>
          <a:stretch>
            <a:fillRect/>
          </a:stretch>
        </p:blipFill>
        <p:spPr bwMode="auto">
          <a:xfrm>
            <a:off x="5184408" y="1299511"/>
            <a:ext cx="3563632" cy="279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uppieren 8"/>
          <p:cNvGrpSpPr>
            <a:grpSpLocks/>
          </p:cNvGrpSpPr>
          <p:nvPr/>
        </p:nvGrpSpPr>
        <p:grpSpPr bwMode="auto">
          <a:xfrm>
            <a:off x="6372225" y="3490913"/>
            <a:ext cx="2592388" cy="2528887"/>
            <a:chOff x="576032" y="-1396093"/>
            <a:chExt cx="6405939" cy="6247269"/>
          </a:xfrm>
        </p:grpSpPr>
        <p:pic>
          <p:nvPicPr>
            <p:cNvPr id="14345" name="Picture 2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32" y="267882"/>
              <a:ext cx="6405939" cy="458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Gerade Verbindung mit Pfeil 10"/>
            <p:cNvCxnSpPr/>
            <p:nvPr/>
          </p:nvCxnSpPr>
          <p:spPr>
            <a:xfrm>
              <a:off x="4134016" y="-1396093"/>
              <a:ext cx="713950" cy="3447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34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5875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5738" y="1303338"/>
            <a:ext cx="3986212" cy="204866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de-DE" sz="1800" dirty="0" err="1" smtClean="0"/>
              <a:t>Appropriate</a:t>
            </a:r>
            <a:r>
              <a:rPr lang="de-DE" sz="1800" dirty="0" smtClean="0"/>
              <a:t> </a:t>
            </a:r>
            <a:r>
              <a:rPr lang="de-DE" sz="1800" dirty="0" err="1"/>
              <a:t>p</a:t>
            </a:r>
            <a:r>
              <a:rPr lang="de-DE" sz="1800" dirty="0" err="1" smtClean="0"/>
              <a:t>ositions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collimation</a:t>
            </a:r>
            <a:r>
              <a:rPr lang="de-DE" sz="1800" dirty="0" smtClean="0"/>
              <a:t> </a:t>
            </a:r>
            <a:r>
              <a:rPr lang="de-DE" sz="1800" dirty="0" err="1" smtClean="0"/>
              <a:t>determined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ionoptical</a:t>
            </a:r>
            <a:r>
              <a:rPr lang="de-DE" sz="1800" dirty="0" smtClean="0"/>
              <a:t> </a:t>
            </a:r>
            <a:r>
              <a:rPr lang="de-DE" sz="1800" dirty="0" err="1" smtClean="0"/>
              <a:t>calculations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ü"/>
              <a:defRPr/>
            </a:pPr>
            <a:endParaRPr lang="de-DE" sz="1800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smtClean="0"/>
              <a:t>Next </a:t>
            </a:r>
            <a:r>
              <a:rPr lang="de-DE" sz="1800" dirty="0" err="1" smtClean="0"/>
              <a:t>steps</a:t>
            </a:r>
            <a:endParaRPr lang="de-DE" sz="1800" dirty="0" smtClean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de-DE" sz="1600" dirty="0"/>
              <a:t>C</a:t>
            </a:r>
            <a:r>
              <a:rPr lang="de-DE" sz="1600" dirty="0" smtClean="0"/>
              <a:t>heck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available</a:t>
            </a:r>
            <a:r>
              <a:rPr lang="de-DE" sz="1600" dirty="0" smtClean="0"/>
              <a:t> </a:t>
            </a:r>
            <a:r>
              <a:rPr lang="de-DE" sz="1600" dirty="0" err="1" smtClean="0"/>
              <a:t>space</a:t>
            </a:r>
            <a:endParaRPr lang="de-DE" sz="1600" dirty="0" smtClean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de-DE" sz="1600" dirty="0" smtClean="0"/>
              <a:t>Tracking </a:t>
            </a:r>
            <a:r>
              <a:rPr lang="de-DE" sz="1600" dirty="0" err="1" smtClean="0"/>
              <a:t>calculations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secondaries</a:t>
            </a:r>
            <a:endParaRPr lang="de-DE" sz="1600" dirty="0" smtClean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de-DE" sz="1600" dirty="0" smtClean="0"/>
              <a:t>Choice </a:t>
            </a:r>
            <a:r>
              <a:rPr lang="de-DE" sz="1600" dirty="0" err="1" smtClean="0"/>
              <a:t>of</a:t>
            </a:r>
            <a:r>
              <a:rPr lang="de-DE" sz="1600" dirty="0" smtClean="0"/>
              <a:t> material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de-DE" sz="1600" dirty="0" err="1"/>
              <a:t>M</a:t>
            </a:r>
            <a:r>
              <a:rPr lang="de-DE" sz="1600" dirty="0" err="1" smtClean="0"/>
              <a:t>echanical</a:t>
            </a:r>
            <a:r>
              <a:rPr lang="de-DE" sz="1600" dirty="0" smtClean="0"/>
              <a:t> design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4" t="15944" r="15730" b="10687"/>
          <a:stretch>
            <a:fillRect/>
          </a:stretch>
        </p:blipFill>
        <p:spPr bwMode="auto">
          <a:xfrm>
            <a:off x="4089400" y="1049338"/>
            <a:ext cx="50546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9" t="29224" r="15944" b="11658"/>
          <a:stretch>
            <a:fillRect/>
          </a:stretch>
        </p:blipFill>
        <p:spPr bwMode="auto">
          <a:xfrm>
            <a:off x="760414" y="4498975"/>
            <a:ext cx="2919697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Gerade Verbindung mit Pfeil 52"/>
          <p:cNvCxnSpPr/>
          <p:nvPr/>
        </p:nvCxnSpPr>
        <p:spPr>
          <a:xfrm flipV="1">
            <a:off x="2295525" y="2333625"/>
            <a:ext cx="2390775" cy="249555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422564" y="271335"/>
            <a:ext cx="6940261" cy="78755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dirty="0" smtClean="0"/>
              <a:t>Halo </a:t>
            </a:r>
            <a:r>
              <a:rPr lang="de-DE" dirty="0" err="1"/>
              <a:t>C</a:t>
            </a:r>
            <a:r>
              <a:rPr lang="de-DE" dirty="0" err="1" smtClean="0"/>
              <a:t>ollimation</a:t>
            </a:r>
            <a:r>
              <a:rPr lang="de-DE" dirty="0" smtClean="0"/>
              <a:t> SIS100 </a:t>
            </a:r>
            <a:r>
              <a:rPr lang="de-DE" dirty="0" smtClean="0">
                <a:sym typeface="Wingdings" panose="05000000000000000000" pitchFamily="2" charset="2"/>
              </a:rPr>
              <a:t> CBM – </a:t>
            </a:r>
            <a:r>
              <a:rPr lang="de-DE" dirty="0">
                <a:sym typeface="Wingdings" panose="05000000000000000000" pitchFamily="2" charset="2"/>
              </a:rPr>
              <a:t>E</a:t>
            </a:r>
            <a:r>
              <a:rPr lang="de-DE" dirty="0" smtClean="0">
                <a:sym typeface="Wingdings" panose="05000000000000000000" pitchFamily="2" charset="2"/>
              </a:rPr>
              <a:t>xperiment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8362949" y="4328239"/>
            <a:ext cx="657225" cy="246221"/>
          </a:xfrm>
          <a:prstGeom prst="rect">
            <a:avLst/>
          </a:prstGeom>
          <a:solidFill>
            <a:srgbClr val="3399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CBM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36" y="4498974"/>
            <a:ext cx="2962652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Gerade Verbindung mit Pfeil 16"/>
          <p:cNvCxnSpPr/>
          <p:nvPr/>
        </p:nvCxnSpPr>
        <p:spPr>
          <a:xfrm flipV="1">
            <a:off x="5286375" y="3514727"/>
            <a:ext cx="847725" cy="164782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35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4906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Special </a:t>
            </a:r>
            <a:r>
              <a:rPr lang="de-DE" b="1" dirty="0" err="1" smtClean="0"/>
              <a:t>Installations</a:t>
            </a:r>
            <a:endParaRPr lang="de-DE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Charge State Stripper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Halo </a:t>
            </a:r>
            <a:r>
              <a:rPr lang="de-DE" sz="1800" dirty="0" err="1" smtClean="0"/>
              <a:t>Collimation</a:t>
            </a:r>
            <a:r>
              <a:rPr lang="de-DE" sz="1800" dirty="0" smtClean="0"/>
              <a:t>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b="1" dirty="0" err="1" smtClean="0"/>
              <a:t>Safety</a:t>
            </a:r>
            <a:r>
              <a:rPr lang="de-DE" sz="1800" b="1" dirty="0" smtClean="0"/>
              <a:t> Beam </a:t>
            </a:r>
            <a:r>
              <a:rPr lang="de-DE" sz="1800" b="1" dirty="0" err="1" smtClean="0"/>
              <a:t>plugs</a:t>
            </a:r>
            <a:endParaRPr lang="de-DE" sz="1800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SIS100 </a:t>
            </a:r>
            <a:r>
              <a:rPr lang="de-DE" sz="1800" dirty="0" err="1" smtClean="0"/>
              <a:t>Injection</a:t>
            </a:r>
            <a:r>
              <a:rPr lang="de-DE" sz="1800" dirty="0" smtClean="0"/>
              <a:t>/</a:t>
            </a:r>
            <a:r>
              <a:rPr lang="de-DE" sz="1800" dirty="0" err="1" smtClean="0"/>
              <a:t>Extraction</a:t>
            </a:r>
            <a:r>
              <a:rPr lang="de-DE" sz="1800" dirty="0" smtClean="0"/>
              <a:t> Beam </a:t>
            </a:r>
            <a:r>
              <a:rPr lang="de-DE" sz="1800" dirty="0" err="1" smtClean="0"/>
              <a:t>Dump</a:t>
            </a:r>
            <a:endParaRPr lang="de-DE" sz="1800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36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9225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83"/>
          <a:stretch/>
        </p:blipFill>
        <p:spPr>
          <a:xfrm>
            <a:off x="6181726" y="2751138"/>
            <a:ext cx="2876565" cy="342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Safety</a:t>
            </a:r>
            <a:r>
              <a:rPr lang="de-DE" dirty="0" smtClean="0"/>
              <a:t> Beam </a:t>
            </a:r>
            <a:r>
              <a:rPr lang="de-DE" dirty="0" err="1" smtClean="0"/>
              <a:t>Plugs</a:t>
            </a:r>
            <a:endParaRPr lang="de-DE" dirty="0"/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>
          <a:xfrm>
            <a:off x="271463" y="1246188"/>
            <a:ext cx="8539162" cy="5022850"/>
          </a:xfrm>
        </p:spPr>
        <p:txBody>
          <a:bodyPr/>
          <a:lstStyle/>
          <a:p>
            <a:r>
              <a:rPr lang="de-DE" altLang="de-DE" sz="2000" dirty="0" smtClean="0"/>
              <a:t>Device </a:t>
            </a:r>
            <a:r>
              <a:rPr lang="de-DE" altLang="de-DE" sz="2000" dirty="0" err="1" smtClean="0"/>
              <a:t>to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protect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accessible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areas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from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unwanted</a:t>
            </a:r>
            <a:r>
              <a:rPr lang="de-DE" altLang="de-DE" sz="2000" dirty="0" smtClean="0"/>
              <a:t> beam</a:t>
            </a:r>
            <a:br>
              <a:rPr lang="de-DE" altLang="de-DE" sz="2000" dirty="0" smtClean="0"/>
            </a:br>
            <a:r>
              <a:rPr lang="de-DE" altLang="de-DE" sz="2000" dirty="0" smtClean="0">
                <a:sym typeface="Wingdings" pitchFamily="2" charset="2"/>
              </a:rPr>
              <a:t></a:t>
            </a:r>
            <a:r>
              <a:rPr lang="de-DE" altLang="de-DE" sz="2000" dirty="0" smtClean="0"/>
              <a:t> block </a:t>
            </a:r>
            <a:r>
              <a:rPr lang="de-DE" altLang="de-DE" sz="2000" dirty="0" err="1" smtClean="0"/>
              <a:t>which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intercepts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the</a:t>
            </a:r>
            <a:r>
              <a:rPr lang="de-DE" altLang="de-DE" sz="2000" dirty="0" smtClean="0"/>
              <a:t> beam (</a:t>
            </a:r>
            <a:r>
              <a:rPr lang="de-DE" altLang="de-DE" sz="2000" dirty="0" err="1" smtClean="0"/>
              <a:t>accidential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scenario</a:t>
            </a:r>
            <a:r>
              <a:rPr lang="de-DE" altLang="de-DE" sz="2000" dirty="0" smtClean="0"/>
              <a:t>!)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altLang="de-DE" sz="1600" dirty="0" err="1" smtClean="0"/>
              <a:t>Acess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only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possible</a:t>
            </a:r>
            <a:r>
              <a:rPr lang="de-DE" altLang="de-DE" sz="1600" dirty="0" smtClean="0"/>
              <a:t>, </a:t>
            </a:r>
            <a:r>
              <a:rPr lang="de-DE" altLang="de-DE" sz="1600" dirty="0" err="1" smtClean="0"/>
              <a:t>if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dipole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magnets</a:t>
            </a:r>
            <a:r>
              <a:rPr lang="de-DE" altLang="de-DE" sz="1600" dirty="0" smtClean="0"/>
              <a:t> in front </a:t>
            </a:r>
            <a:r>
              <a:rPr lang="de-DE" altLang="de-DE" sz="1600" dirty="0" err="1" smtClean="0"/>
              <a:t>of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area</a:t>
            </a:r>
            <a:r>
              <a:rPr lang="de-DE" altLang="de-DE" sz="1600" dirty="0" smtClean="0"/>
              <a:t> in </a:t>
            </a:r>
            <a:r>
              <a:rPr lang="de-DE" altLang="de-DE" sz="1600" dirty="0" err="1" smtClean="0"/>
              <a:t>safe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state</a:t>
            </a:r>
            <a:endParaRPr lang="de-DE" altLang="de-DE" sz="1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altLang="de-DE" sz="1600" dirty="0" err="1" smtClean="0"/>
              <a:t>Safety</a:t>
            </a:r>
            <a:r>
              <a:rPr lang="de-DE" altLang="de-DE" sz="1600" dirty="0" smtClean="0"/>
              <a:t> beam </a:t>
            </a:r>
            <a:r>
              <a:rPr lang="de-DE" altLang="de-DE" sz="1600" dirty="0" err="1" smtClean="0"/>
              <a:t>plugs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provide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redundancy</a:t>
            </a:r>
            <a:r>
              <a:rPr lang="de-DE" altLang="de-DE" sz="1600" dirty="0" smtClean="0"/>
              <a:t> </a:t>
            </a:r>
            <a:r>
              <a:rPr lang="de-DE" altLang="de-DE" sz="1600" dirty="0" err="1" smtClean="0"/>
              <a:t>to</a:t>
            </a:r>
            <a:r>
              <a:rPr lang="de-DE" altLang="de-DE" sz="1600" dirty="0" smtClean="0"/>
              <a:t> interlock </a:t>
            </a:r>
            <a:r>
              <a:rPr lang="de-DE" altLang="de-DE" sz="1600" dirty="0" err="1" smtClean="0"/>
              <a:t>magnets</a:t>
            </a:r>
            <a:endParaRPr lang="de-DE" altLang="de-DE" sz="1600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3719513" y="2846388"/>
            <a:ext cx="2474912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18 beam </a:t>
            </a:r>
            <a:r>
              <a:rPr lang="de-DE" sz="1600" dirty="0" err="1"/>
              <a:t>plugs</a:t>
            </a:r>
            <a:r>
              <a:rPr lang="de-DE" sz="1600" dirty="0"/>
              <a:t> </a:t>
            </a:r>
            <a:r>
              <a:rPr lang="de-DE" sz="1600" dirty="0" err="1"/>
              <a:t>forseen</a:t>
            </a:r>
            <a:endParaRPr lang="de-DE" sz="1600" dirty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/>
              <a:t>High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beams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not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stopped</a:t>
            </a:r>
            <a:r>
              <a:rPr lang="de-DE" sz="1600" dirty="0"/>
              <a:t> </a:t>
            </a:r>
            <a:r>
              <a:rPr lang="de-DE" sz="1600" dirty="0" err="1"/>
              <a:t>completely</a:t>
            </a:r>
            <a:r>
              <a:rPr lang="de-DE" sz="1600" dirty="0"/>
              <a:t>, </a:t>
            </a:r>
            <a:r>
              <a:rPr lang="de-DE" sz="1600" dirty="0" err="1"/>
              <a:t>production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secondaries</a:t>
            </a:r>
            <a:endParaRPr lang="de-DE" sz="1600" dirty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sym typeface="Wingdings" panose="05000000000000000000" pitchFamily="2" charset="2"/>
              </a:rPr>
              <a:t>Beam </a:t>
            </a:r>
            <a:r>
              <a:rPr lang="de-DE" sz="1600" dirty="0" err="1">
                <a:sym typeface="Wingdings" panose="05000000000000000000" pitchFamily="2" charset="2"/>
              </a:rPr>
              <a:t>is</a:t>
            </a:r>
            <a:r>
              <a:rPr lang="de-DE" sz="1600" dirty="0">
                <a:sym typeface="Wingdings" panose="05000000000000000000" pitchFamily="2" charset="2"/>
              </a:rPr>
              <a:t> „</a:t>
            </a:r>
            <a:r>
              <a:rPr lang="de-DE" sz="1600" dirty="0" err="1">
                <a:sym typeface="Wingdings" panose="05000000000000000000" pitchFamily="2" charset="2"/>
              </a:rPr>
              <a:t>diffused</a:t>
            </a:r>
            <a:r>
              <a:rPr lang="de-DE" sz="1600" dirty="0">
                <a:sym typeface="Wingdings" panose="05000000000000000000" pitchFamily="2" charset="2"/>
              </a:rPr>
              <a:t>“  </a:t>
            </a:r>
            <a:r>
              <a:rPr lang="de-DE" sz="1600" dirty="0" err="1">
                <a:sym typeface="Wingdings" panose="05000000000000000000" pitchFamily="2" charset="2"/>
              </a:rPr>
              <a:t>safety</a:t>
            </a:r>
            <a:r>
              <a:rPr lang="de-DE" sz="1600" dirty="0">
                <a:sym typeface="Wingdings" panose="05000000000000000000" pitchFamily="2" charset="2"/>
              </a:rPr>
              <a:t> beam </a:t>
            </a:r>
            <a:r>
              <a:rPr lang="de-DE" sz="1600" dirty="0" err="1">
                <a:sym typeface="Wingdings" panose="05000000000000000000" pitchFamily="2" charset="2"/>
              </a:rPr>
              <a:t>plugs</a:t>
            </a:r>
            <a:r>
              <a:rPr lang="de-DE" sz="1600" dirty="0">
                <a:sym typeface="Wingdings" panose="05000000000000000000" pitchFamily="2" charset="2"/>
              </a:rPr>
              <a:t> = „</a:t>
            </a:r>
            <a:r>
              <a:rPr lang="de-DE" sz="1600" dirty="0" err="1">
                <a:sym typeface="Wingdings" panose="05000000000000000000" pitchFamily="2" charset="2"/>
              </a:rPr>
              <a:t>diffusor</a:t>
            </a:r>
            <a:r>
              <a:rPr lang="de-DE" sz="1600" dirty="0">
                <a:sym typeface="Wingdings" panose="05000000000000000000" pitchFamily="2" charset="2"/>
              </a:rPr>
              <a:t>“</a:t>
            </a:r>
            <a:endParaRPr lang="de-DE" sz="1600" dirty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de-DE" sz="1600" dirty="0"/>
          </a:p>
          <a:p>
            <a:pPr>
              <a:defRPr/>
            </a:pPr>
            <a:endParaRPr lang="de-DE" sz="1600" dirty="0"/>
          </a:p>
        </p:txBody>
      </p:sp>
      <p:pic>
        <p:nvPicPr>
          <p:cNvPr id="17414" name="Picture 10" descr="SIS100_v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2" r="4681"/>
          <a:stretch>
            <a:fillRect/>
          </a:stretch>
        </p:blipFill>
        <p:spPr bwMode="auto">
          <a:xfrm>
            <a:off x="107950" y="2811463"/>
            <a:ext cx="3671888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en 18"/>
          <p:cNvGrpSpPr>
            <a:grpSpLocks/>
          </p:cNvGrpSpPr>
          <p:nvPr/>
        </p:nvGrpSpPr>
        <p:grpSpPr bwMode="auto">
          <a:xfrm>
            <a:off x="2217738" y="3667125"/>
            <a:ext cx="5476875" cy="2493963"/>
            <a:chOff x="2216989" y="3925019"/>
            <a:chExt cx="5477775" cy="2493292"/>
          </a:xfrm>
        </p:grpSpPr>
        <p:cxnSp>
          <p:nvCxnSpPr>
            <p:cNvPr id="12" name="Gerade Verbindung mit Pfeil 11"/>
            <p:cNvCxnSpPr/>
            <p:nvPr/>
          </p:nvCxnSpPr>
          <p:spPr>
            <a:xfrm flipH="1">
              <a:off x="5330588" y="3993264"/>
              <a:ext cx="2364176" cy="188068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19" name="Textfeld 9"/>
            <p:cNvSpPr txBox="1">
              <a:spLocks noChangeArrowheads="1"/>
            </p:cNvSpPr>
            <p:nvPr/>
          </p:nvSpPr>
          <p:spPr bwMode="auto">
            <a:xfrm>
              <a:off x="3174522" y="5771980"/>
              <a:ext cx="26650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altLang="de-DE" dirty="0"/>
                <a:t>D20 </a:t>
              </a:r>
              <a:r>
                <a:rPr lang="de-DE" altLang="de-DE" dirty="0" err="1"/>
                <a:t>currently</a:t>
              </a:r>
              <a:r>
                <a:rPr lang="de-DE" altLang="de-DE" dirty="0"/>
                <a:t> </a:t>
              </a:r>
              <a:r>
                <a:rPr lang="de-DE" altLang="de-DE" dirty="0" err="1"/>
                <a:t>under</a:t>
              </a:r>
              <a:r>
                <a:rPr lang="de-DE" altLang="de-DE" dirty="0"/>
                <a:t> </a:t>
              </a:r>
              <a:r>
                <a:rPr lang="de-DE" altLang="de-DE" dirty="0" err="1"/>
                <a:t>investigation</a:t>
              </a:r>
              <a:endParaRPr lang="de-DE" altLang="de-DE" dirty="0"/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2216989" y="3925019"/>
              <a:ext cx="1208286" cy="194892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37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8898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Safety</a:t>
            </a:r>
            <a:r>
              <a:rPr lang="de-DE" dirty="0" smtClean="0"/>
              <a:t> Beam </a:t>
            </a:r>
            <a:r>
              <a:rPr lang="de-DE" dirty="0" err="1" smtClean="0"/>
              <a:t>Plugs</a:t>
            </a:r>
            <a:endParaRPr lang="de-DE" dirty="0"/>
          </a:p>
        </p:txBody>
      </p:sp>
      <p:sp>
        <p:nvSpPr>
          <p:cNvPr id="19459" name="Inhaltsplatzhalter 26"/>
          <p:cNvSpPr>
            <a:spLocks noGrp="1"/>
          </p:cNvSpPr>
          <p:nvPr>
            <p:ph idx="1"/>
          </p:nvPr>
        </p:nvSpPr>
        <p:spPr>
          <a:xfrm>
            <a:off x="271463" y="1238251"/>
            <a:ext cx="5395912" cy="1104899"/>
          </a:xfrm>
        </p:spPr>
        <p:txBody>
          <a:bodyPr>
            <a:noAutofit/>
          </a:bodyPr>
          <a:lstStyle/>
          <a:p>
            <a:r>
              <a:rPr lang="en-US" altLang="de-DE" sz="1600" dirty="0"/>
              <a:t>P</a:t>
            </a:r>
            <a:r>
              <a:rPr lang="en-US" altLang="de-DE" sz="1600" dirty="0" smtClean="0"/>
              <a:t>roton </a:t>
            </a:r>
            <a:r>
              <a:rPr lang="en-US" altLang="de-DE" sz="1600" dirty="0"/>
              <a:t>beam, </a:t>
            </a:r>
            <a:r>
              <a:rPr lang="en-US" altLang="de-DE" sz="1600" dirty="0" err="1" smtClean="0"/>
              <a:t>E</a:t>
            </a:r>
            <a:r>
              <a:rPr lang="en-US" altLang="de-DE" sz="1600" baseline="-25000" dirty="0" err="1" smtClean="0"/>
              <a:t>k</a:t>
            </a:r>
            <a:r>
              <a:rPr lang="en-US" altLang="de-DE" sz="1600" dirty="0" smtClean="0"/>
              <a:t> </a:t>
            </a:r>
            <a:r>
              <a:rPr lang="en-US" altLang="de-DE" sz="1600" dirty="0"/>
              <a:t>= 29 </a:t>
            </a:r>
            <a:r>
              <a:rPr lang="en-US" altLang="de-DE" sz="1600" dirty="0" err="1" smtClean="0"/>
              <a:t>GeV</a:t>
            </a:r>
            <a:r>
              <a:rPr lang="en-US" altLang="de-DE" sz="1600" dirty="0" smtClean="0"/>
              <a:t>, 2.5 x10</a:t>
            </a:r>
            <a:r>
              <a:rPr lang="en-US" altLang="de-DE" sz="1600" baseline="30000" dirty="0" smtClean="0"/>
              <a:t>13 </a:t>
            </a:r>
            <a:r>
              <a:rPr lang="en-US" altLang="de-DE" sz="1600" dirty="0" smtClean="0"/>
              <a:t>p (one shot) </a:t>
            </a:r>
            <a:endParaRPr lang="en-US" altLang="de-DE" sz="1600" dirty="0"/>
          </a:p>
          <a:p>
            <a:r>
              <a:rPr lang="en-US" altLang="de-DE" sz="1600" dirty="0"/>
              <a:t>Effective Dose </a:t>
            </a:r>
            <a:r>
              <a:rPr lang="en-US" altLang="de-DE" sz="1600" dirty="0" smtClean="0"/>
              <a:t>on ground level (G017.1) for </a:t>
            </a:r>
            <a:r>
              <a:rPr lang="en-US" altLang="de-DE" sz="1600" dirty="0"/>
              <a:t>different lengths of the diffuser </a:t>
            </a:r>
            <a:r>
              <a:rPr lang="en-US" altLang="de-DE" sz="1600" dirty="0" smtClean="0"/>
              <a:t>D20 (1m, 0.5m, 0.2m) </a:t>
            </a:r>
          </a:p>
          <a:p>
            <a:r>
              <a:rPr lang="en-US" altLang="de-DE" sz="1600" dirty="0" smtClean="0"/>
              <a:t>Investigation of accessibility of </a:t>
            </a:r>
            <a:r>
              <a:rPr lang="en-US" altLang="de-DE" sz="1600" dirty="0" err="1" smtClean="0"/>
              <a:t>neighbouring</a:t>
            </a:r>
            <a:r>
              <a:rPr lang="en-US" altLang="de-DE" sz="1600" dirty="0" smtClean="0"/>
              <a:t> areas</a:t>
            </a:r>
          </a:p>
          <a:p>
            <a:endParaRPr lang="en-US" altLang="de-DE" sz="1600" dirty="0"/>
          </a:p>
        </p:txBody>
      </p:sp>
      <p:pic>
        <p:nvPicPr>
          <p:cNvPr id="19460" name="Picture 10" descr="SIS100_v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"/>
          <a:stretch>
            <a:fillRect/>
          </a:stretch>
        </p:blipFill>
        <p:spPr bwMode="auto">
          <a:xfrm>
            <a:off x="5072063" y="933450"/>
            <a:ext cx="4071937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9472" r="34106" b="6596"/>
          <a:stretch>
            <a:fillRect/>
          </a:stretch>
        </p:blipFill>
        <p:spPr bwMode="auto">
          <a:xfrm>
            <a:off x="945582" y="3765901"/>
            <a:ext cx="2763213" cy="289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38</a:t>
            </a:fld>
            <a:endParaRPr lang="de-DE" altLang="de-DE" sz="1000" dirty="0" smtClean="0"/>
          </a:p>
        </p:txBody>
      </p:sp>
      <p:pic>
        <p:nvPicPr>
          <p:cNvPr id="12" name="Picture 13" descr="Fig_D20_20cm_XZ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4446"/>
          <a:stretch>
            <a:fillRect/>
          </a:stretch>
        </p:blipFill>
        <p:spPr bwMode="auto">
          <a:xfrm>
            <a:off x="565765" y="2491610"/>
            <a:ext cx="3561344" cy="121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667945" y="2983341"/>
            <a:ext cx="64991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200" b="1" dirty="0" smtClean="0">
                <a:solidFill>
                  <a:srgbClr val="FFFFFF"/>
                </a:solidFill>
              </a:rPr>
              <a:t>G004</a:t>
            </a:r>
            <a:endParaRPr lang="en-US" altLang="de-DE" sz="1200" b="1" dirty="0">
              <a:solidFill>
                <a:srgbClr val="FFFFFF"/>
              </a:solidFill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563294" y="2676990"/>
            <a:ext cx="822577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200" b="1" dirty="0" smtClean="0">
                <a:solidFill>
                  <a:srgbClr val="FFFFFF"/>
                </a:solidFill>
              </a:rPr>
              <a:t>G017.1</a:t>
            </a:r>
            <a:endParaRPr lang="en-US" altLang="de-DE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49807" y="1623560"/>
            <a:ext cx="47417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C66"/>
              </a:buClr>
            </a:pPr>
            <a:r>
              <a:rPr lang="en-US" dirty="0" smtClean="0"/>
              <a:t>For an accidenta</a:t>
            </a:r>
            <a:r>
              <a:rPr lang="en-US" dirty="0"/>
              <a:t>l</a:t>
            </a:r>
            <a:r>
              <a:rPr lang="en-US" dirty="0" smtClean="0"/>
              <a:t> scenario with D20, with the (shortest) length of 20 cm:</a:t>
            </a:r>
          </a:p>
          <a:p>
            <a:pPr marL="285750" indent="-285750">
              <a:buClr>
                <a:srgbClr val="FFCC66"/>
              </a:buClr>
              <a:buFont typeface="Wingdings" panose="05000000000000000000" pitchFamily="2" charset="2"/>
              <a:buChar char="ü"/>
            </a:pPr>
            <a:r>
              <a:rPr lang="en-US" dirty="0">
                <a:sym typeface="Wingdings" panose="05000000000000000000" pitchFamily="2" charset="2"/>
              </a:rPr>
              <a:t>Effective Dose &lt;1 µ</a:t>
            </a:r>
            <a:r>
              <a:rPr lang="en-US" dirty="0" err="1">
                <a:sym typeface="Wingdings" panose="05000000000000000000" pitchFamily="2" charset="2"/>
              </a:rPr>
              <a:t>Sv</a:t>
            </a:r>
            <a:r>
              <a:rPr lang="en-US" dirty="0">
                <a:sym typeface="Wingdings" panose="05000000000000000000" pitchFamily="2" charset="2"/>
              </a:rPr>
              <a:t> at the surface (</a:t>
            </a:r>
            <a:r>
              <a:rPr lang="en-US" dirty="0" err="1">
                <a:sym typeface="Wingdings" panose="05000000000000000000" pitchFamily="2" charset="2"/>
              </a:rPr>
              <a:t>Bld</a:t>
            </a:r>
            <a:r>
              <a:rPr lang="en-US" dirty="0">
                <a:sym typeface="Wingdings" panose="05000000000000000000" pitchFamily="2" charset="2"/>
              </a:rPr>
              <a:t> G17,</a:t>
            </a:r>
            <a:r>
              <a:rPr lang="en-US" dirty="0"/>
              <a:t> NE25 and NE26)</a:t>
            </a:r>
          </a:p>
          <a:p>
            <a:pPr marL="285750" indent="-285750">
              <a:buClr>
                <a:srgbClr val="FFCC66"/>
              </a:buClr>
              <a:buFont typeface="Wingdings" panose="05000000000000000000" pitchFamily="2" charset="2"/>
              <a:buChar char="ü"/>
            </a:pPr>
            <a:r>
              <a:rPr lang="en-US" dirty="0">
                <a:sym typeface="Wingdings" panose="05000000000000000000" pitchFamily="2" charset="2"/>
              </a:rPr>
              <a:t>Effective Dose &lt;80,150 </a:t>
            </a:r>
            <a:r>
              <a:rPr lang="en-US" dirty="0" err="1">
                <a:sym typeface="Wingdings" panose="05000000000000000000" pitchFamily="2" charset="2"/>
              </a:rPr>
              <a:t>μSv</a:t>
            </a:r>
            <a:r>
              <a:rPr lang="en-US" dirty="0">
                <a:sym typeface="Wingdings" panose="05000000000000000000" pitchFamily="2" charset="2"/>
              </a:rPr>
              <a:t> in the underground areas </a:t>
            </a:r>
            <a:r>
              <a:rPr lang="en-US" dirty="0"/>
              <a:t>NE50 and NE30, resp</a:t>
            </a:r>
            <a:r>
              <a:rPr lang="en-US" dirty="0" smtClean="0"/>
              <a:t>. Access to these areas possible.</a:t>
            </a:r>
            <a:endParaRPr lang="en-US" dirty="0"/>
          </a:p>
          <a:p>
            <a:pPr>
              <a:buClr>
                <a:srgbClr val="FFCC66"/>
              </a:buClr>
            </a:pPr>
            <a:endParaRPr lang="en-US" dirty="0"/>
          </a:p>
          <a:p>
            <a:pPr>
              <a:buClr>
                <a:srgbClr val="FFCC66"/>
              </a:buClr>
            </a:pPr>
            <a:endParaRPr lang="en-US" dirty="0" smtClean="0"/>
          </a:p>
          <a:p>
            <a:pPr>
              <a:buClr>
                <a:srgbClr val="FFCC66"/>
              </a:buClr>
            </a:pPr>
            <a:endParaRPr lang="en-US" dirty="0"/>
          </a:p>
          <a:p>
            <a:pPr>
              <a:buClr>
                <a:srgbClr val="FFCC66"/>
              </a:buClr>
            </a:pPr>
            <a:endParaRPr lang="en-US" dirty="0" smtClean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00168" y="1623560"/>
            <a:ext cx="4039649" cy="2217846"/>
            <a:chOff x="107504" y="836712"/>
            <a:chExt cx="7344816" cy="4032448"/>
          </a:xfrm>
        </p:grpSpPr>
        <p:pic>
          <p:nvPicPr>
            <p:cNvPr id="3" name="Picture 2" descr="SIS100_v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836712"/>
              <a:ext cx="2879204" cy="3992858"/>
            </a:xfrm>
            <a:prstGeom prst="rect">
              <a:avLst/>
            </a:prstGeom>
          </p:spPr>
        </p:pic>
        <p:pic>
          <p:nvPicPr>
            <p:cNvPr id="9" name="Picture 8" descr="SIS100_v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838792"/>
              <a:ext cx="3960440" cy="4030368"/>
            </a:xfrm>
            <a:prstGeom prst="rect">
              <a:avLst/>
            </a:prstGeom>
          </p:spPr>
        </p:pic>
        <p:sp>
          <p:nvSpPr>
            <p:cNvPr id="13" name="Round Single Corner Rectangle 12"/>
            <p:cNvSpPr/>
            <p:nvPr/>
          </p:nvSpPr>
          <p:spPr bwMode="auto">
            <a:xfrm>
              <a:off x="1331640" y="2420888"/>
              <a:ext cx="792088" cy="936104"/>
            </a:xfrm>
            <a:prstGeom prst="round1Rect">
              <a:avLst/>
            </a:prstGeom>
            <a:solidFill>
              <a:schemeClr val="accent1">
                <a:alpha val="3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ea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5" name="Straight Arrow Connector 14"/>
            <p:cNvCxnSpPr>
              <a:stCxn id="13" idx="3"/>
            </p:cNvCxnSpPr>
            <p:nvPr/>
          </p:nvCxnSpPr>
          <p:spPr bwMode="auto">
            <a:xfrm>
              <a:off x="2123728" y="2888940"/>
              <a:ext cx="1224136" cy="108012"/>
            </a:xfrm>
            <a:prstGeom prst="straightConnector1">
              <a:avLst/>
            </a:prstGeom>
            <a:solidFill>
              <a:schemeClr val="accent1">
                <a:alpha val="30000"/>
              </a:schemeClr>
            </a:solidFill>
            <a:ln w="19050" cap="flat" cmpd="sng" algn="ctr">
              <a:solidFill>
                <a:schemeClr val="bg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271463" y="4351338"/>
            <a:ext cx="8539162" cy="2154237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de-DE" sz="1800" dirty="0" smtClean="0"/>
              <a:t>Next </a:t>
            </a:r>
            <a:r>
              <a:rPr lang="de-DE" sz="1800" dirty="0" err="1"/>
              <a:t>s</a:t>
            </a:r>
            <a:r>
              <a:rPr lang="de-DE" sz="1800" dirty="0" err="1" smtClean="0"/>
              <a:t>teps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800" dirty="0" smtClean="0"/>
              <a:t>Investigation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radiation</a:t>
            </a:r>
            <a:r>
              <a:rPr lang="de-DE" sz="1800" dirty="0" smtClean="0"/>
              <a:t> </a:t>
            </a:r>
            <a:r>
              <a:rPr lang="de-DE" sz="1800" dirty="0" err="1" smtClean="0"/>
              <a:t>level</a:t>
            </a:r>
            <a:r>
              <a:rPr lang="de-DE" sz="1800" dirty="0" smtClean="0"/>
              <a:t> at different </a:t>
            </a:r>
            <a:r>
              <a:rPr lang="de-DE" sz="1800" dirty="0" err="1" smtClean="0"/>
              <a:t>critical</a:t>
            </a:r>
            <a:r>
              <a:rPr lang="de-DE" sz="1800" dirty="0" smtClean="0"/>
              <a:t> </a:t>
            </a:r>
            <a:r>
              <a:rPr lang="de-DE" sz="1800" dirty="0" err="1" smtClean="0"/>
              <a:t>positions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800" dirty="0" smtClean="0"/>
              <a:t>Definition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required</a:t>
            </a:r>
            <a:r>
              <a:rPr lang="de-DE" sz="1800" dirty="0" smtClean="0"/>
              <a:t> </a:t>
            </a:r>
            <a:r>
              <a:rPr lang="de-DE" sz="1800" dirty="0" err="1" smtClean="0"/>
              <a:t>length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material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800" dirty="0" err="1" smtClean="0"/>
              <a:t>Mechanical</a:t>
            </a:r>
            <a:r>
              <a:rPr lang="de-DE" sz="1800" dirty="0" smtClean="0"/>
              <a:t> design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pneumatic</a:t>
            </a:r>
            <a:r>
              <a:rPr lang="de-DE" sz="1800" dirty="0" smtClean="0"/>
              <a:t> </a:t>
            </a:r>
            <a:r>
              <a:rPr lang="de-DE" sz="1800" dirty="0" err="1" smtClean="0"/>
              <a:t>drive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vacuum</a:t>
            </a:r>
            <a:r>
              <a:rPr lang="de-DE" sz="1800" dirty="0" smtClean="0"/>
              <a:t> </a:t>
            </a:r>
            <a:r>
              <a:rPr lang="de-DE" sz="1800" dirty="0" err="1" smtClean="0"/>
              <a:t>chamber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1800" dirty="0" smtClean="0"/>
              <a:t>Design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drive</a:t>
            </a:r>
            <a:r>
              <a:rPr lang="de-DE" sz="1800" dirty="0" smtClean="0"/>
              <a:t> </a:t>
            </a:r>
            <a:r>
              <a:rPr lang="de-DE" sz="1800" dirty="0" err="1" smtClean="0"/>
              <a:t>control</a:t>
            </a:r>
            <a:r>
              <a:rPr lang="de-DE" sz="1800" dirty="0" smtClean="0"/>
              <a:t> (</a:t>
            </a:r>
            <a:r>
              <a:rPr lang="de-DE" sz="1800" dirty="0" err="1" smtClean="0"/>
              <a:t>safety</a:t>
            </a:r>
            <a:r>
              <a:rPr lang="de-DE" sz="1800" dirty="0" smtClean="0"/>
              <a:t> </a:t>
            </a:r>
            <a:r>
              <a:rPr lang="de-DE" sz="1800" dirty="0" err="1" smtClean="0"/>
              <a:t>aspects</a:t>
            </a:r>
            <a:r>
              <a:rPr lang="de-DE" sz="1800" dirty="0" smtClean="0"/>
              <a:t> </a:t>
            </a:r>
            <a:r>
              <a:rPr lang="de-DE" sz="1800" dirty="0" err="1" smtClean="0"/>
              <a:t>have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considered</a:t>
            </a:r>
            <a:r>
              <a:rPr lang="de-DE" sz="1800" dirty="0" smtClean="0"/>
              <a:t>)</a:t>
            </a:r>
          </a:p>
          <a:p>
            <a:pPr lvl="1">
              <a:defRPr/>
            </a:pPr>
            <a:endParaRPr lang="de-DE" sz="1800" dirty="0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Safety</a:t>
            </a:r>
            <a:r>
              <a:rPr lang="de-DE" dirty="0" smtClean="0"/>
              <a:t> Beam </a:t>
            </a:r>
            <a:r>
              <a:rPr lang="de-DE" dirty="0" err="1" smtClean="0"/>
              <a:t>Plugs</a:t>
            </a:r>
            <a:endParaRPr lang="de-DE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39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6652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4593336" y="4356291"/>
            <a:ext cx="4550664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dirty="0">
                <a:cs typeface="Arial" charset="0"/>
              </a:rPr>
              <a:t> 27 </a:t>
            </a:r>
            <a:r>
              <a:rPr lang="de-DE" altLang="de-DE" sz="1400" dirty="0" err="1">
                <a:cs typeface="Arial" charset="0"/>
              </a:rPr>
              <a:t>sections</a:t>
            </a:r>
            <a:r>
              <a:rPr lang="de-DE" altLang="de-DE" sz="1400" dirty="0">
                <a:cs typeface="Arial" charset="0"/>
              </a:rPr>
              <a:t> (11 </a:t>
            </a:r>
            <a:r>
              <a:rPr lang="de-DE" altLang="de-DE" sz="1400" dirty="0" err="1">
                <a:cs typeface="Arial" charset="0"/>
              </a:rPr>
              <a:t>connections</a:t>
            </a:r>
            <a:r>
              <a:rPr lang="de-DE" altLang="de-DE" sz="1400" dirty="0">
                <a:cs typeface="Arial" charset="0"/>
              </a:rPr>
              <a:t>/beam </a:t>
            </a:r>
            <a:r>
              <a:rPr lang="de-DE" altLang="de-DE" sz="1400" dirty="0" err="1">
                <a:cs typeface="Arial" charset="0"/>
              </a:rPr>
              <a:t>lines</a:t>
            </a:r>
            <a:r>
              <a:rPr lang="de-DE" altLang="de-DE" sz="1400" dirty="0">
                <a:cs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dirty="0">
                <a:cs typeface="Arial" charset="0"/>
              </a:rPr>
              <a:t> total </a:t>
            </a:r>
            <a:r>
              <a:rPr lang="de-DE" altLang="de-DE" sz="1400" dirty="0" err="1">
                <a:cs typeface="Arial" charset="0"/>
              </a:rPr>
              <a:t>length</a:t>
            </a:r>
            <a:r>
              <a:rPr lang="de-DE" altLang="de-DE" sz="1400" dirty="0">
                <a:cs typeface="Arial" charset="0"/>
              </a:rPr>
              <a:t> (HEBT) ca. 1.5 </a:t>
            </a:r>
            <a:r>
              <a:rPr lang="de-DE" altLang="de-DE" sz="1400" dirty="0" smtClean="0">
                <a:cs typeface="Arial" charset="0"/>
              </a:rPr>
              <a:t>km</a:t>
            </a:r>
            <a:endParaRPr lang="de-DE" altLang="de-DE" sz="1400" dirty="0">
              <a:cs typeface="Arial" charset="0"/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dirty="0">
                <a:cs typeface="Arial" charset="0"/>
              </a:rPr>
              <a:t> all beam </a:t>
            </a:r>
            <a:r>
              <a:rPr lang="de-DE" altLang="de-DE" sz="1400" dirty="0" err="1">
                <a:cs typeface="Arial" charset="0"/>
              </a:rPr>
              <a:t>lines</a:t>
            </a:r>
            <a:r>
              <a:rPr lang="de-DE" altLang="de-DE" sz="1400" dirty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normalconducting</a:t>
            </a:r>
            <a:endParaRPr lang="de-DE" altLang="de-DE" sz="1400" dirty="0" smtClean="0">
              <a:cs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dirty="0">
                <a:cs typeface="Arial" charset="0"/>
              </a:rPr>
              <a:t> </a:t>
            </a:r>
            <a:r>
              <a:rPr lang="de-DE" altLang="de-DE" sz="1400" dirty="0" smtClean="0">
                <a:cs typeface="Arial" charset="0"/>
              </a:rPr>
              <a:t>nominal </a:t>
            </a:r>
            <a:r>
              <a:rPr lang="de-DE" altLang="de-DE" sz="1400" dirty="0" err="1" smtClean="0">
                <a:cs typeface="Arial" charset="0"/>
              </a:rPr>
              <a:t>magnetic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rigidity</a:t>
            </a:r>
            <a:r>
              <a:rPr lang="de-DE" altLang="de-DE" sz="1400" dirty="0" smtClean="0">
                <a:cs typeface="Arial" charset="0"/>
              </a:rPr>
              <a:t> 100Tm, 18Tm, 13Tm</a:t>
            </a:r>
            <a:endParaRPr lang="de-DE" altLang="de-DE" sz="1400" dirty="0">
              <a:cs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dirty="0">
                <a:cs typeface="Arial" charset="0"/>
              </a:rPr>
              <a:t> parallel </a:t>
            </a:r>
            <a:r>
              <a:rPr lang="de-DE" altLang="de-DE" sz="1400" dirty="0" err="1">
                <a:cs typeface="Arial" charset="0"/>
              </a:rPr>
              <a:t>operation</a:t>
            </a:r>
            <a:r>
              <a:rPr lang="de-DE" altLang="de-DE" sz="1400" dirty="0">
                <a:cs typeface="Arial" charset="0"/>
              </a:rPr>
              <a:t> </a:t>
            </a:r>
            <a:endParaRPr lang="de-DE" altLang="de-DE" sz="1400" dirty="0" smtClean="0">
              <a:cs typeface="Arial" charset="0"/>
            </a:endParaRPr>
          </a:p>
          <a:p>
            <a:pPr eaLnBrk="1" hangingPunct="1">
              <a:spcBef>
                <a:spcPct val="50000"/>
              </a:spcBef>
              <a:buClr>
                <a:srgbClr val="FFC000"/>
              </a:buClr>
              <a:buFontTx/>
              <a:buChar char="•"/>
            </a:pP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full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version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has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to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be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taken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into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account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for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building</a:t>
            </a:r>
            <a:r>
              <a:rPr lang="de-DE" altLang="de-DE" sz="1400" dirty="0" smtClean="0">
                <a:cs typeface="Arial" charset="0"/>
              </a:rPr>
              <a:t>   </a:t>
            </a:r>
            <a:r>
              <a:rPr lang="de-DE" altLang="de-DE" sz="1400" dirty="0" err="1" smtClean="0">
                <a:cs typeface="Arial" charset="0"/>
              </a:rPr>
              <a:t>planning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of</a:t>
            </a:r>
            <a:r>
              <a:rPr lang="de-DE" altLang="de-DE" sz="1400" dirty="0" smtClean="0">
                <a:cs typeface="Arial" charset="0"/>
              </a:rPr>
              <a:t> </a:t>
            </a:r>
            <a:r>
              <a:rPr lang="de-DE" altLang="de-DE" sz="1400" dirty="0" err="1" smtClean="0">
                <a:cs typeface="Arial" charset="0"/>
              </a:rPr>
              <a:t>the</a:t>
            </a:r>
            <a:r>
              <a:rPr lang="de-DE" altLang="de-DE" sz="1400" dirty="0" smtClean="0">
                <a:cs typeface="Arial" charset="0"/>
              </a:rPr>
              <a:t> MSV  </a:t>
            </a:r>
            <a:endParaRPr lang="de-DE" altLang="de-DE" sz="1400" dirty="0">
              <a:cs typeface="Arial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HEBT – MSV (Module 0-3) </a:t>
            </a:r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" y="1323487"/>
            <a:ext cx="4017074" cy="47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3"/>
          <p:cNvGrpSpPr>
            <a:grpSpLocks noChangeAspect="1"/>
          </p:cNvGrpSpPr>
          <p:nvPr/>
        </p:nvGrpSpPr>
        <p:grpSpPr bwMode="auto">
          <a:xfrm>
            <a:off x="4613301" y="1347252"/>
            <a:ext cx="3920332" cy="2681367"/>
            <a:chOff x="1746" y="709"/>
            <a:chExt cx="3946" cy="2767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3"/>
            <a:srcRect t="3293" r="1694"/>
            <a:stretch>
              <a:fillRect/>
            </a:stretch>
          </p:blipFill>
          <p:spPr bwMode="auto">
            <a:xfrm>
              <a:off x="1746" y="709"/>
              <a:ext cx="3946" cy="2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 b="1" i="1">
                <a:latin typeface="+mn-lt"/>
                <a:ea typeface="ＭＳ Ｐゴシック" charset="0"/>
              </a:endParaRPr>
            </a:p>
          </p:txBody>
        </p:sp>
      </p:grpSp>
      <p:sp>
        <p:nvSpPr>
          <p:cNvPr id="1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95539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Special </a:t>
            </a:r>
            <a:r>
              <a:rPr lang="de-DE" b="1" dirty="0" err="1" smtClean="0"/>
              <a:t>Installations</a:t>
            </a:r>
            <a:endParaRPr lang="de-DE" b="1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Charge State Stripper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smtClean="0"/>
              <a:t>Halo </a:t>
            </a:r>
            <a:r>
              <a:rPr lang="de-DE" sz="1800" dirty="0" err="1" smtClean="0"/>
              <a:t>Collimation</a:t>
            </a:r>
            <a:r>
              <a:rPr lang="de-DE" sz="1800" dirty="0" smtClean="0"/>
              <a:t>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dirty="0" err="1" smtClean="0"/>
              <a:t>Safety</a:t>
            </a:r>
            <a:r>
              <a:rPr lang="de-DE" sz="1800" dirty="0" smtClean="0"/>
              <a:t> Beam </a:t>
            </a:r>
            <a:r>
              <a:rPr lang="de-DE" sz="1800" dirty="0" err="1" smtClean="0"/>
              <a:t>plugs</a:t>
            </a:r>
            <a:endParaRPr lang="de-DE" sz="1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800" b="1" dirty="0" smtClean="0"/>
              <a:t>SIS100 </a:t>
            </a:r>
            <a:r>
              <a:rPr lang="de-DE" sz="1800" b="1" dirty="0" err="1" smtClean="0"/>
              <a:t>Injection</a:t>
            </a:r>
            <a:r>
              <a:rPr lang="de-DE" sz="1800" b="1" dirty="0" smtClean="0"/>
              <a:t>/</a:t>
            </a:r>
            <a:r>
              <a:rPr lang="de-DE" sz="1800" b="1" dirty="0" err="1" smtClean="0"/>
              <a:t>Extraction</a:t>
            </a:r>
            <a:r>
              <a:rPr lang="de-DE" sz="1800" b="1" dirty="0" smtClean="0"/>
              <a:t> Beam </a:t>
            </a:r>
            <a:r>
              <a:rPr lang="de-DE" sz="1800" b="1" dirty="0" err="1" smtClean="0"/>
              <a:t>Dump</a:t>
            </a:r>
            <a:endParaRPr lang="de-DE" sz="1800" b="1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40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9225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SIS100 </a:t>
            </a: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/>
              <a:t>B</a:t>
            </a:r>
            <a:r>
              <a:rPr lang="de-DE" dirty="0" smtClean="0"/>
              <a:t>eam </a:t>
            </a:r>
            <a:r>
              <a:rPr lang="de-DE" dirty="0" err="1"/>
              <a:t>D</a:t>
            </a:r>
            <a:r>
              <a:rPr lang="de-DE" dirty="0" err="1" smtClean="0"/>
              <a:t>ump</a:t>
            </a:r>
            <a:endParaRPr lang="de-DE" dirty="0"/>
          </a:p>
        </p:txBody>
      </p:sp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02" y="1306892"/>
            <a:ext cx="2155826" cy="154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 bwMode="auto">
          <a:xfrm flipH="1">
            <a:off x="8031957" y="1457325"/>
            <a:ext cx="73818" cy="39077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23" y="3312382"/>
            <a:ext cx="2947035" cy="306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100013" y="1486915"/>
            <a:ext cx="8539162" cy="21542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err="1" smtClean="0"/>
              <a:t>Located</a:t>
            </a:r>
            <a:r>
              <a:rPr lang="de-DE" sz="1800" dirty="0" smtClean="0"/>
              <a:t> in H0705A (G004) U30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smtClean="0"/>
              <a:t>@-19.2m (relative </a:t>
            </a:r>
            <a:r>
              <a:rPr lang="de-DE" sz="1800" dirty="0" err="1" smtClean="0"/>
              <a:t>to</a:t>
            </a:r>
            <a:r>
              <a:rPr lang="de-DE" sz="1800" dirty="0" smtClean="0"/>
              <a:t> SIS18 beam </a:t>
            </a:r>
            <a:r>
              <a:rPr lang="de-DE" sz="1800" dirty="0" err="1" smtClean="0"/>
              <a:t>height</a:t>
            </a:r>
            <a:r>
              <a:rPr lang="de-DE" sz="1800" dirty="0" smtClean="0"/>
              <a:t>), </a:t>
            </a:r>
            <a:r>
              <a:rPr lang="de-DE" sz="1800" dirty="0" err="1" smtClean="0"/>
              <a:t>slope</a:t>
            </a:r>
            <a:r>
              <a:rPr lang="de-DE" sz="1800" dirty="0" smtClean="0"/>
              <a:t> -15°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err="1"/>
              <a:t>F</a:t>
            </a:r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set</a:t>
            </a:r>
            <a:r>
              <a:rPr lang="de-DE" sz="1800" dirty="0" smtClean="0"/>
              <a:t> </a:t>
            </a:r>
            <a:r>
              <a:rPr lang="de-DE" sz="1800" dirty="0" err="1" smtClean="0"/>
              <a:t>value</a:t>
            </a:r>
            <a:r>
              <a:rPr lang="de-DE" sz="1800" dirty="0" smtClean="0"/>
              <a:t> </a:t>
            </a:r>
            <a:r>
              <a:rPr lang="de-DE" sz="1800" dirty="0" err="1" smtClean="0"/>
              <a:t>generation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beamline</a:t>
            </a:r>
            <a:r>
              <a:rPr lang="de-DE" sz="1800" dirty="0" smtClean="0"/>
              <a:t> SIS18 – SIS100 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err="1"/>
              <a:t>F</a:t>
            </a:r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use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full</a:t>
            </a:r>
            <a:r>
              <a:rPr lang="de-DE" sz="1800" dirty="0" smtClean="0"/>
              <a:t> </a:t>
            </a:r>
            <a:r>
              <a:rPr lang="de-DE" sz="1800" dirty="0" err="1" smtClean="0"/>
              <a:t>intensity</a:t>
            </a:r>
            <a:r>
              <a:rPr lang="de-DE" sz="1800" dirty="0" smtClean="0"/>
              <a:t> but </a:t>
            </a:r>
            <a:r>
              <a:rPr lang="de-DE" sz="1800" dirty="0" err="1" smtClean="0"/>
              <a:t>reduced</a:t>
            </a:r>
            <a:r>
              <a:rPr lang="de-DE" sz="1800" dirty="0" smtClean="0"/>
              <a:t> </a:t>
            </a:r>
            <a:r>
              <a:rPr lang="de-DE" sz="1800" dirty="0" err="1" smtClean="0"/>
              <a:t>repetition</a:t>
            </a:r>
            <a:r>
              <a:rPr lang="de-DE" sz="1800" dirty="0" smtClean="0"/>
              <a:t> rate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D</a:t>
            </a:r>
            <a:r>
              <a:rPr lang="de-DE" sz="1800" dirty="0" smtClean="0"/>
              <a:t>ose rate </a:t>
            </a:r>
            <a:r>
              <a:rPr lang="de-DE" sz="1800" dirty="0" err="1" smtClean="0"/>
              <a:t>for</a:t>
            </a:r>
            <a:r>
              <a:rPr lang="de-DE" sz="1800" dirty="0" smtClean="0"/>
              <a:t> p@4.7GeV, 5∙10</a:t>
            </a:r>
            <a:r>
              <a:rPr lang="de-DE" sz="1800" baseline="30000" dirty="0" smtClean="0"/>
              <a:t>12</a:t>
            </a:r>
            <a:r>
              <a:rPr lang="de-DE" sz="1800" dirty="0" smtClean="0"/>
              <a:t>/s: 50mSv/h, 500mSv/h (in beam </a:t>
            </a:r>
            <a:r>
              <a:rPr lang="de-DE" sz="1800" dirty="0" err="1" smtClean="0"/>
              <a:t>direction</a:t>
            </a:r>
            <a:r>
              <a:rPr lang="de-DE" sz="1800" dirty="0" smtClean="0"/>
              <a:t>)</a:t>
            </a:r>
          </a:p>
        </p:txBody>
      </p:sp>
      <p:sp>
        <p:nvSpPr>
          <p:cNvPr id="1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20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41</a:t>
            </a:fld>
            <a:endParaRPr lang="de-DE" altLang="de-DE" sz="1000" dirty="0" smtClean="0"/>
          </a:p>
        </p:txBody>
      </p:sp>
      <p:grpSp>
        <p:nvGrpSpPr>
          <p:cNvPr id="43" name="Gruppieren 42"/>
          <p:cNvGrpSpPr/>
          <p:nvPr/>
        </p:nvGrpSpPr>
        <p:grpSpPr>
          <a:xfrm>
            <a:off x="213015" y="3586861"/>
            <a:ext cx="5336858" cy="2576036"/>
            <a:chOff x="213015" y="3586861"/>
            <a:chExt cx="5336858" cy="2576036"/>
          </a:xfrm>
        </p:grpSpPr>
        <p:grpSp>
          <p:nvGrpSpPr>
            <p:cNvPr id="4097" name="Gruppieren 4096"/>
            <p:cNvGrpSpPr/>
            <p:nvPr/>
          </p:nvGrpSpPr>
          <p:grpSpPr>
            <a:xfrm>
              <a:off x="213015" y="3586861"/>
              <a:ext cx="5336858" cy="2576036"/>
              <a:chOff x="213015" y="3586861"/>
              <a:chExt cx="5336858" cy="2576036"/>
            </a:xfrm>
          </p:grpSpPr>
          <p:pic>
            <p:nvPicPr>
              <p:cNvPr id="4" name="Grafik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40" y="3586861"/>
                <a:ext cx="5289233" cy="2576036"/>
              </a:xfrm>
              <a:prstGeom prst="rect">
                <a:avLst/>
              </a:prstGeom>
            </p:spPr>
          </p:pic>
          <p:sp>
            <p:nvSpPr>
              <p:cNvPr id="11" name="Textfeld 10"/>
              <p:cNvSpPr txBox="1"/>
              <p:nvPr/>
            </p:nvSpPr>
            <p:spPr>
              <a:xfrm>
                <a:off x="4514850" y="4257675"/>
                <a:ext cx="1009650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b="1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de-DE" sz="1400" b="1" dirty="0" smtClean="0">
                    <a:solidFill>
                      <a:schemeClr val="bg1"/>
                    </a:solidFill>
                  </a:rPr>
                  <a:t> SIS100</a:t>
                </a: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213015" y="3924300"/>
                <a:ext cx="1009650" cy="52322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b="1" dirty="0" err="1" smtClean="0">
                    <a:solidFill>
                      <a:schemeClr val="bg1"/>
                    </a:solidFill>
                  </a:rPr>
                  <a:t>from</a:t>
                </a:r>
                <a:r>
                  <a:rPr lang="de-DE" sz="1400" b="1" dirty="0" smtClean="0">
                    <a:solidFill>
                      <a:schemeClr val="bg1"/>
                    </a:solidFill>
                  </a:rPr>
                  <a:t> SIS18</a:t>
                </a:r>
              </a:p>
            </p:txBody>
          </p:sp>
          <p:cxnSp>
            <p:nvCxnSpPr>
              <p:cNvPr id="4096" name="Gerade Verbindung mit Pfeil 4095"/>
              <p:cNvCxnSpPr/>
              <p:nvPr/>
            </p:nvCxnSpPr>
            <p:spPr>
              <a:xfrm>
                <a:off x="4410075" y="4629150"/>
                <a:ext cx="0" cy="84772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/>
              <p:cNvSpPr txBox="1"/>
              <p:nvPr/>
            </p:nvSpPr>
            <p:spPr>
              <a:xfrm>
                <a:off x="3771900" y="4789154"/>
                <a:ext cx="1009650" cy="3077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b="1" dirty="0" smtClean="0">
                    <a:solidFill>
                      <a:schemeClr val="bg1"/>
                    </a:solidFill>
                  </a:rPr>
                  <a:t>5.65m</a:t>
                </a:r>
              </a:p>
            </p:txBody>
          </p:sp>
        </p:grpSp>
        <p:sp>
          <p:nvSpPr>
            <p:cNvPr id="22" name="Textfeld 21"/>
            <p:cNvSpPr txBox="1"/>
            <p:nvPr/>
          </p:nvSpPr>
          <p:spPr>
            <a:xfrm>
              <a:off x="717701" y="5205740"/>
              <a:ext cx="1009650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1"/>
                  </a:solidFill>
                </a:rPr>
                <a:t>H0705A</a:t>
              </a:r>
            </a:p>
          </p:txBody>
        </p:sp>
        <p:cxnSp>
          <p:nvCxnSpPr>
            <p:cNvPr id="38" name="Gerade Verbindung mit Pfeil 37"/>
            <p:cNvCxnSpPr/>
            <p:nvPr/>
          </p:nvCxnSpPr>
          <p:spPr>
            <a:xfrm rot="21480000" flipV="1">
              <a:off x="4881755" y="5486398"/>
              <a:ext cx="85725" cy="30600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rot="21480000" flipV="1">
              <a:off x="4953184" y="5186313"/>
              <a:ext cx="85725" cy="30600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rot="21480000" flipV="1">
              <a:off x="4810294" y="5791214"/>
              <a:ext cx="85725" cy="30600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 rot="900000">
              <a:off x="4929363" y="5234318"/>
              <a:ext cx="433204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2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 rot="900000">
              <a:off x="4853139" y="5539134"/>
              <a:ext cx="433204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2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48" name="Textfeld 47"/>
            <p:cNvSpPr txBox="1"/>
            <p:nvPr/>
          </p:nvSpPr>
          <p:spPr>
            <a:xfrm rot="900000">
              <a:off x="4776915" y="5815372"/>
              <a:ext cx="433204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2</a:t>
              </a:r>
              <a:r>
                <a:rPr lang="de-DE" sz="1200" b="1" dirty="0" smtClean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 rot="901986">
              <a:off x="4359776" y="5712682"/>
              <a:ext cx="433204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b="1" dirty="0" smtClean="0">
                  <a:solidFill>
                    <a:schemeClr val="bg1"/>
                  </a:solidFill>
                </a:rPr>
                <a:t>3m</a:t>
              </a:r>
            </a:p>
          </p:txBody>
        </p:sp>
        <p:cxnSp>
          <p:nvCxnSpPr>
            <p:cNvPr id="42" name="Gerade Verbindung mit Pfeil 41"/>
            <p:cNvCxnSpPr/>
            <p:nvPr/>
          </p:nvCxnSpPr>
          <p:spPr>
            <a:xfrm rot="21300000">
              <a:off x="4331265" y="5668107"/>
              <a:ext cx="493408" cy="183074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/>
          <p:cNvGrpSpPr/>
          <p:nvPr/>
        </p:nvGrpSpPr>
        <p:grpSpPr>
          <a:xfrm>
            <a:off x="97763" y="3192844"/>
            <a:ext cx="6053164" cy="2987354"/>
            <a:chOff x="97763" y="3202369"/>
            <a:chExt cx="6053164" cy="2987354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97763" y="3202369"/>
              <a:ext cx="5945135" cy="2987354"/>
              <a:chOff x="203490" y="3175543"/>
              <a:chExt cx="5945135" cy="2987354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203490" y="3175543"/>
                <a:ext cx="5945135" cy="20005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342000" indent="-342000" algn="l">
                  <a:buClr>
                    <a:srgbClr val="FFCC66"/>
                  </a:buClr>
                  <a:buFont typeface="Wingdings" panose="05000000000000000000" pitchFamily="2" charset="2"/>
                  <a:buChar char="§"/>
                </a:pPr>
                <a:r>
                  <a:rPr lang="de-DE" dirty="0"/>
                  <a:t>D</a:t>
                </a:r>
                <a:r>
                  <a:rPr lang="de-DE" dirty="0" smtClean="0"/>
                  <a:t>esign – </a:t>
                </a:r>
                <a:r>
                  <a:rPr lang="de-DE" dirty="0" err="1" smtClean="0"/>
                  <a:t>overlapping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structure</a:t>
                </a:r>
                <a:endParaRPr lang="de-DE" dirty="0" smtClean="0"/>
              </a:p>
              <a:p>
                <a:pPr marL="742950" lvl="1" indent="-285750">
                  <a:buClr>
                    <a:srgbClr val="FFCC66"/>
                  </a:buClr>
                  <a:buFont typeface="Arial" panose="020B0604020202020204" pitchFamily="34" charset="0"/>
                  <a:buChar char="•"/>
                </a:pPr>
                <a:r>
                  <a:rPr lang="de-DE" sz="1400" dirty="0" smtClean="0"/>
                  <a:t>36 </a:t>
                </a:r>
                <a:r>
                  <a:rPr lang="de-DE" sz="1400" dirty="0" err="1" smtClean="0"/>
                  <a:t>blocks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of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concrete</a:t>
                </a:r>
                <a:r>
                  <a:rPr lang="de-DE" sz="1400" dirty="0" smtClean="0"/>
                  <a:t>, 4 </a:t>
                </a:r>
                <a:r>
                  <a:rPr lang="de-DE" sz="1400" dirty="0" err="1" smtClean="0"/>
                  <a:t>types</a:t>
                </a:r>
                <a:r>
                  <a:rPr lang="de-DE" sz="1400" dirty="0" smtClean="0"/>
                  <a:t>, m</a:t>
                </a:r>
                <a:r>
                  <a:rPr lang="de-DE" sz="1400" baseline="-25000" dirty="0" smtClean="0"/>
                  <a:t>max</a:t>
                </a:r>
                <a:r>
                  <a:rPr lang="de-DE" sz="1400" dirty="0"/>
                  <a:t>~</a:t>
                </a:r>
                <a:r>
                  <a:rPr lang="de-DE" sz="1400" dirty="0" smtClean="0"/>
                  <a:t>3.5to, m</a:t>
                </a:r>
                <a:r>
                  <a:rPr lang="de-DE" sz="1400" baseline="-25000" dirty="0" smtClean="0"/>
                  <a:t>total</a:t>
                </a:r>
                <a:r>
                  <a:rPr lang="de-DE" sz="1400" dirty="0" smtClean="0"/>
                  <a:t>~90to</a:t>
                </a:r>
              </a:p>
              <a:p>
                <a:pPr marL="742950" lvl="1" indent="-285750">
                  <a:buClr>
                    <a:srgbClr val="FFCC66"/>
                  </a:buClr>
                  <a:buFont typeface="Arial" panose="020B0604020202020204" pitchFamily="34" charset="0"/>
                  <a:buChar char="•"/>
                </a:pPr>
                <a:r>
                  <a:rPr lang="de-DE" sz="1400" dirty="0"/>
                  <a:t>30 </a:t>
                </a:r>
                <a:r>
                  <a:rPr lang="de-DE" sz="1400" dirty="0" err="1"/>
                  <a:t>blocks</a:t>
                </a:r>
                <a:r>
                  <a:rPr lang="de-DE" sz="1400" dirty="0"/>
                  <a:t> </a:t>
                </a:r>
                <a:r>
                  <a:rPr lang="de-DE" sz="1400" dirty="0" err="1"/>
                  <a:t>of</a:t>
                </a:r>
                <a:r>
                  <a:rPr lang="de-DE" sz="1400" dirty="0"/>
                  <a:t> </a:t>
                </a:r>
                <a:r>
                  <a:rPr lang="de-DE" sz="1400" dirty="0" err="1" smtClean="0"/>
                  <a:t>iron</a:t>
                </a:r>
                <a:r>
                  <a:rPr lang="de-DE" sz="1400" dirty="0" smtClean="0"/>
                  <a:t>, </a:t>
                </a:r>
                <a:r>
                  <a:rPr lang="de-DE" sz="1400" dirty="0"/>
                  <a:t>4 </a:t>
                </a:r>
                <a:r>
                  <a:rPr lang="de-DE" sz="1400" dirty="0" err="1"/>
                  <a:t>types</a:t>
                </a:r>
                <a:r>
                  <a:rPr lang="de-DE" sz="1400" dirty="0"/>
                  <a:t>, m</a:t>
                </a:r>
                <a:r>
                  <a:rPr lang="de-DE" sz="1400" baseline="-25000" dirty="0"/>
                  <a:t>max</a:t>
                </a:r>
                <a:r>
                  <a:rPr lang="de-DE" sz="1400" dirty="0"/>
                  <a:t>~4.6to, </a:t>
                </a:r>
                <a:r>
                  <a:rPr lang="de-DE" sz="1400" dirty="0" smtClean="0"/>
                  <a:t>m</a:t>
                </a:r>
                <a:r>
                  <a:rPr lang="de-DE" sz="1400" baseline="-25000" dirty="0" smtClean="0"/>
                  <a:t>total</a:t>
                </a:r>
                <a:r>
                  <a:rPr lang="de-DE" sz="1400" dirty="0" smtClean="0"/>
                  <a:t>~95to</a:t>
                </a:r>
              </a:p>
              <a:p>
                <a:pPr marL="285750" indent="-285750">
                  <a:buClr>
                    <a:srgbClr val="FFCC66"/>
                  </a:buClr>
                  <a:buFont typeface="Arial" panose="020B0604020202020204" pitchFamily="34" charset="0"/>
                  <a:buChar char="•"/>
                </a:pPr>
                <a:endParaRPr lang="de-DE" sz="1400" dirty="0"/>
              </a:p>
              <a:p>
                <a:pPr marL="285750" indent="-285750">
                  <a:buClr>
                    <a:srgbClr val="FFCC66"/>
                  </a:buClr>
                  <a:buFont typeface="Arial" panose="020B0604020202020204" pitchFamily="34" charset="0"/>
                  <a:buChar char="•"/>
                </a:pPr>
                <a:endParaRPr lang="de-DE" sz="1600" dirty="0" smtClean="0"/>
              </a:p>
              <a:p>
                <a:pPr marL="285750" indent="-285750">
                  <a:buClr>
                    <a:srgbClr val="FFCC66"/>
                  </a:buClr>
                  <a:buFont typeface="Arial" panose="020B0604020202020204" pitchFamily="34" charset="0"/>
                  <a:buChar char="•"/>
                </a:pPr>
                <a:endParaRPr lang="de-DE" sz="1600" dirty="0"/>
              </a:p>
              <a:p>
                <a:pPr marL="285750" indent="-285750">
                  <a:buClr>
                    <a:srgbClr val="FFCC66"/>
                  </a:buClr>
                  <a:buFont typeface="Arial" panose="020B0604020202020204" pitchFamily="34" charset="0"/>
                  <a:buChar char="•"/>
                </a:pPr>
                <a:endParaRPr lang="de-DE" sz="1600" dirty="0" smtClean="0"/>
              </a:p>
              <a:p>
                <a:pPr marL="285750" indent="-285750">
                  <a:buClr>
                    <a:srgbClr val="FFCC66"/>
                  </a:buClr>
                  <a:buFont typeface="Arial" panose="020B0604020202020204" pitchFamily="34" charset="0"/>
                  <a:buChar char="•"/>
                </a:pPr>
                <a:endParaRPr lang="de-DE" sz="1600" dirty="0"/>
              </a:p>
            </p:txBody>
          </p:sp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b="1496"/>
              <a:stretch/>
            </p:blipFill>
            <p:spPr bwMode="auto">
              <a:xfrm>
                <a:off x="2596001" y="4002897"/>
                <a:ext cx="1954356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Grafik 2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434" b="27601"/>
              <a:stretch/>
            </p:blipFill>
            <p:spPr>
              <a:xfrm>
                <a:off x="270165" y="3997180"/>
                <a:ext cx="2325726" cy="2160000"/>
              </a:xfrm>
              <a:prstGeom prst="rect">
                <a:avLst/>
              </a:prstGeom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81" r="8348"/>
              <a:stretch/>
            </p:blipFill>
            <p:spPr bwMode="auto">
              <a:xfrm>
                <a:off x="4543425" y="4002897"/>
                <a:ext cx="1595675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uppieren 31"/>
            <p:cNvGrpSpPr/>
            <p:nvPr/>
          </p:nvGrpSpPr>
          <p:grpSpPr>
            <a:xfrm>
              <a:off x="4291648" y="3966856"/>
              <a:ext cx="1859279" cy="1681469"/>
              <a:chOff x="4291648" y="3966856"/>
              <a:chExt cx="1859279" cy="1681469"/>
            </a:xfrm>
          </p:grpSpPr>
          <p:cxnSp>
            <p:nvCxnSpPr>
              <p:cNvPr id="5" name="Gerade Verbindung mit Pfeil 4"/>
              <p:cNvCxnSpPr/>
              <p:nvPr/>
            </p:nvCxnSpPr>
            <p:spPr>
              <a:xfrm>
                <a:off x="4781550" y="4195435"/>
                <a:ext cx="923925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mit Pfeil 9"/>
              <p:cNvCxnSpPr/>
              <p:nvPr/>
            </p:nvCxnSpPr>
            <p:spPr>
              <a:xfrm>
                <a:off x="5757865" y="4202643"/>
                <a:ext cx="71435" cy="85036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mit Pfeil 22"/>
              <p:cNvCxnSpPr/>
              <p:nvPr/>
            </p:nvCxnSpPr>
            <p:spPr>
              <a:xfrm>
                <a:off x="4686300" y="4842573"/>
                <a:ext cx="0" cy="805752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/>
              <p:cNvSpPr txBox="1"/>
              <p:nvPr/>
            </p:nvSpPr>
            <p:spPr>
              <a:xfrm>
                <a:off x="5006459" y="3966856"/>
                <a:ext cx="470852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bg1"/>
                    </a:solidFill>
                  </a:rPr>
                  <a:t>2m</a:t>
                </a: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4291648" y="4718906"/>
                <a:ext cx="470852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bg1"/>
                    </a:solidFill>
                  </a:rPr>
                  <a:t>2m</a:t>
                </a: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5680075" y="4325352"/>
                <a:ext cx="470852" cy="27699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</a:rPr>
                  <a:t>3</a:t>
                </a:r>
                <a:r>
                  <a:rPr lang="de-DE" sz="1200" dirty="0" smtClean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47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SIS100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/>
              <a:t>B</a:t>
            </a:r>
            <a:r>
              <a:rPr lang="de-DE" dirty="0" smtClean="0"/>
              <a:t>eam </a:t>
            </a:r>
            <a:r>
              <a:rPr lang="de-DE" dirty="0" err="1"/>
              <a:t>D</a:t>
            </a:r>
            <a:r>
              <a:rPr lang="de-DE" dirty="0" err="1" smtClean="0"/>
              <a:t>ump</a:t>
            </a:r>
            <a:endParaRPr lang="de-DE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5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42</a:t>
            </a:fld>
            <a:endParaRPr lang="de-DE" altLang="de-DE" sz="1000" dirty="0" smtClean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100012" y="1172590"/>
            <a:ext cx="8775755" cy="21542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err="1"/>
              <a:t>L</a:t>
            </a:r>
            <a:r>
              <a:rPr lang="de-DE" sz="1800" dirty="0" err="1" smtClean="0"/>
              <a:t>ocated</a:t>
            </a:r>
            <a:r>
              <a:rPr lang="de-DE" sz="1800" dirty="0" smtClean="0"/>
              <a:t> in K0619A (T112)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smtClean="0"/>
              <a:t>@-9.4m (relative </a:t>
            </a:r>
            <a:r>
              <a:rPr lang="de-DE" sz="1800" dirty="0" err="1" smtClean="0"/>
              <a:t>to</a:t>
            </a:r>
            <a:r>
              <a:rPr lang="de-DE" sz="1800" dirty="0" smtClean="0"/>
              <a:t> SIS18 beam </a:t>
            </a:r>
            <a:r>
              <a:rPr lang="de-DE" sz="1800" dirty="0" err="1" smtClean="0"/>
              <a:t>height</a:t>
            </a:r>
            <a:r>
              <a:rPr lang="de-DE" sz="1800" dirty="0" smtClean="0"/>
              <a:t>), </a:t>
            </a:r>
            <a:r>
              <a:rPr lang="de-DE" sz="1800" dirty="0" err="1" smtClean="0"/>
              <a:t>slope</a:t>
            </a:r>
            <a:r>
              <a:rPr lang="de-DE" sz="1800" dirty="0" smtClean="0"/>
              <a:t> -3.333°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err="1"/>
              <a:t>F</a:t>
            </a:r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set</a:t>
            </a:r>
            <a:r>
              <a:rPr lang="de-DE" sz="1800" dirty="0" smtClean="0"/>
              <a:t> </a:t>
            </a:r>
            <a:r>
              <a:rPr lang="de-DE" sz="1800" dirty="0" err="1" smtClean="0"/>
              <a:t>value</a:t>
            </a:r>
            <a:r>
              <a:rPr lang="de-DE" sz="1800" dirty="0" smtClean="0"/>
              <a:t> </a:t>
            </a:r>
            <a:r>
              <a:rPr lang="de-DE" sz="1800" dirty="0" err="1" smtClean="0"/>
              <a:t>generation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SIS100 (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later</a:t>
            </a:r>
            <a:r>
              <a:rPr lang="de-DE" sz="1800" dirty="0" smtClean="0"/>
              <a:t> SIS300) 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 err="1"/>
              <a:t>F</a:t>
            </a:r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use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full</a:t>
            </a:r>
            <a:r>
              <a:rPr lang="de-DE" sz="1800" dirty="0" smtClean="0"/>
              <a:t> </a:t>
            </a:r>
            <a:r>
              <a:rPr lang="de-DE" sz="1800" dirty="0" err="1" smtClean="0"/>
              <a:t>intensity</a:t>
            </a:r>
            <a:r>
              <a:rPr lang="de-DE" sz="1800" dirty="0" smtClean="0"/>
              <a:t> but </a:t>
            </a:r>
            <a:r>
              <a:rPr lang="de-DE" sz="1800" dirty="0" err="1" smtClean="0"/>
              <a:t>reduced</a:t>
            </a:r>
            <a:r>
              <a:rPr lang="de-DE" sz="1800" dirty="0" smtClean="0"/>
              <a:t> </a:t>
            </a:r>
            <a:r>
              <a:rPr lang="de-DE" sz="1800" dirty="0" err="1" smtClean="0"/>
              <a:t>repetition</a:t>
            </a:r>
            <a:r>
              <a:rPr lang="de-DE" sz="1800" dirty="0" smtClean="0"/>
              <a:t> rate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D</a:t>
            </a:r>
            <a:r>
              <a:rPr lang="de-DE" sz="1800" dirty="0" smtClean="0"/>
              <a:t>ose rate </a:t>
            </a:r>
            <a:r>
              <a:rPr lang="de-DE" sz="1800" dirty="0" err="1" smtClean="0"/>
              <a:t>for</a:t>
            </a:r>
            <a:r>
              <a:rPr lang="de-DE" sz="1800" dirty="0" smtClean="0"/>
              <a:t>  </a:t>
            </a:r>
            <a:r>
              <a:rPr lang="de-DE" sz="1800" baseline="30000" dirty="0" smtClean="0"/>
              <a:t>238</a:t>
            </a:r>
            <a:r>
              <a:rPr lang="de-DE" sz="1800" dirty="0" smtClean="0"/>
              <a:t>U @2.7GeV/u,1∙10</a:t>
            </a:r>
            <a:r>
              <a:rPr lang="de-DE" sz="1800" baseline="30000" dirty="0" smtClean="0"/>
              <a:t>11</a:t>
            </a:r>
            <a:r>
              <a:rPr lang="de-DE" sz="1800" dirty="0" smtClean="0"/>
              <a:t>/s: 500</a:t>
            </a:r>
            <a:r>
              <a:rPr lang="en-US" sz="1800" dirty="0" smtClean="0">
                <a:sym typeface="Wingdings" panose="05000000000000000000" pitchFamily="2" charset="2"/>
              </a:rPr>
              <a:t>µ</a:t>
            </a:r>
            <a:r>
              <a:rPr lang="en-US" sz="1800" dirty="0" err="1" smtClean="0">
                <a:sym typeface="Wingdings" panose="05000000000000000000" pitchFamily="2" charset="2"/>
              </a:rPr>
              <a:t>Sv</a:t>
            </a:r>
            <a:r>
              <a:rPr lang="en-US" sz="1800" dirty="0" smtClean="0">
                <a:sym typeface="Wingdings" panose="05000000000000000000" pitchFamily="2" charset="2"/>
              </a:rPr>
              <a:t>/h, 50µSv/h (in beam direction) </a:t>
            </a:r>
            <a:endParaRPr lang="de-DE" sz="1800" dirty="0" smtClean="0"/>
          </a:p>
          <a:p>
            <a:pPr marL="0" indent="0">
              <a:buNone/>
              <a:defRPr/>
            </a:pPr>
            <a:r>
              <a:rPr lang="de-DE" sz="1800" dirty="0"/>
              <a:t> </a:t>
            </a:r>
            <a:r>
              <a:rPr lang="de-DE" sz="1800" dirty="0" smtClean="0"/>
              <a:t>                           </a:t>
            </a:r>
            <a:r>
              <a:rPr lang="de-DE" sz="1800" baseline="30000" dirty="0" smtClean="0"/>
              <a:t>238</a:t>
            </a:r>
            <a:r>
              <a:rPr lang="de-DE" sz="1800" dirty="0" smtClean="0"/>
              <a:t>U @1.5GeV/u,5∙10</a:t>
            </a:r>
            <a:r>
              <a:rPr lang="de-DE" sz="1800" baseline="30000" dirty="0" smtClean="0"/>
              <a:t>10</a:t>
            </a:r>
            <a:r>
              <a:rPr lang="de-DE" sz="1800" dirty="0" smtClean="0"/>
              <a:t>/s (typ. SFRS)</a:t>
            </a:r>
            <a:endParaRPr lang="de-DE" sz="1800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de-DE" sz="18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02" y="2917467"/>
            <a:ext cx="3121819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uppieren 9221"/>
          <p:cNvGrpSpPr/>
          <p:nvPr/>
        </p:nvGrpSpPr>
        <p:grpSpPr>
          <a:xfrm>
            <a:off x="276225" y="3558500"/>
            <a:ext cx="4436283" cy="2644616"/>
            <a:chOff x="276225" y="3853775"/>
            <a:chExt cx="4436283" cy="2644616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3853775"/>
              <a:ext cx="4410551" cy="2644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Gerade Verbindung mit Pfeil 24"/>
            <p:cNvCxnSpPr/>
            <p:nvPr/>
          </p:nvCxnSpPr>
          <p:spPr>
            <a:xfrm flipH="1">
              <a:off x="3505200" y="4715311"/>
              <a:ext cx="38536" cy="78537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>
              <a:off x="3214687" y="5548318"/>
              <a:ext cx="828500" cy="4762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H="1">
              <a:off x="4338649" y="4953000"/>
              <a:ext cx="14287" cy="4000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4048892" y="4936405"/>
              <a:ext cx="213544" cy="829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21" name="Textfeld 9220"/>
            <p:cNvSpPr txBox="1"/>
            <p:nvPr/>
          </p:nvSpPr>
          <p:spPr>
            <a:xfrm rot="180000">
              <a:off x="3318946" y="5540698"/>
              <a:ext cx="449580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dirty="0" smtClean="0"/>
                <a:t>4m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 rot="180000">
              <a:off x="3447588" y="5014525"/>
              <a:ext cx="449580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dirty="0" smtClean="0"/>
                <a:t>4m</a:t>
              </a:r>
            </a:p>
          </p:txBody>
        </p:sp>
        <p:sp>
          <p:nvSpPr>
            <p:cNvPr id="39" name="Textfeld 38"/>
            <p:cNvSpPr txBox="1"/>
            <p:nvPr/>
          </p:nvSpPr>
          <p:spPr>
            <a:xfrm rot="180000">
              <a:off x="4262928" y="5029765"/>
              <a:ext cx="449580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dirty="0"/>
                <a:t>2</a:t>
              </a:r>
              <a:r>
                <a:rPr lang="de-DE" sz="1200" dirty="0" smtClean="0"/>
                <a:t>m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 rot="180000">
              <a:off x="3939757" y="4683896"/>
              <a:ext cx="449580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200" dirty="0" smtClean="0"/>
                <a:t>1m</a:t>
              </a:r>
            </a:p>
          </p:txBody>
        </p:sp>
      </p:grpSp>
      <p:grpSp>
        <p:nvGrpSpPr>
          <p:cNvPr id="9240" name="Gruppieren 9239"/>
          <p:cNvGrpSpPr/>
          <p:nvPr/>
        </p:nvGrpSpPr>
        <p:grpSpPr>
          <a:xfrm>
            <a:off x="6219427" y="1087817"/>
            <a:ext cx="2762648" cy="1605328"/>
            <a:chOff x="6057502" y="1306892"/>
            <a:chExt cx="2762648" cy="1605328"/>
          </a:xfrm>
        </p:grpSpPr>
        <p:pic>
          <p:nvPicPr>
            <p:cNvPr id="23" name="Picture 2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502" y="1306892"/>
              <a:ext cx="2155826" cy="1542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0" name="Gruppieren 9229"/>
            <p:cNvGrpSpPr/>
            <p:nvPr/>
          </p:nvGrpSpPr>
          <p:grpSpPr>
            <a:xfrm>
              <a:off x="7779333" y="1742550"/>
              <a:ext cx="1040817" cy="1169670"/>
              <a:chOff x="7731708" y="1761600"/>
              <a:chExt cx="1040817" cy="1169670"/>
            </a:xfrm>
          </p:grpSpPr>
          <p:pic>
            <p:nvPicPr>
              <p:cNvPr id="9228" name="Grafik 92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16606">
                <a:off x="7643678" y="2062590"/>
                <a:ext cx="1169670" cy="567690"/>
              </a:xfrm>
              <a:prstGeom prst="rect">
                <a:avLst/>
              </a:prstGeom>
            </p:spPr>
          </p:pic>
          <p:sp>
            <p:nvSpPr>
              <p:cNvPr id="9229" name="Textfeld 9228"/>
              <p:cNvSpPr txBox="1"/>
              <p:nvPr/>
            </p:nvSpPr>
            <p:spPr>
              <a:xfrm>
                <a:off x="8204390" y="2089230"/>
                <a:ext cx="568135" cy="4001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000" b="1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de-DE" sz="1000" b="1" dirty="0" smtClean="0">
                    <a:solidFill>
                      <a:schemeClr val="bg1"/>
                    </a:solidFill>
                  </a:rPr>
                  <a:t> CBM</a:t>
                </a: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8062610" y="2483561"/>
                <a:ext cx="643240" cy="24622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000" b="1" dirty="0" err="1" smtClean="0">
                    <a:solidFill>
                      <a:schemeClr val="bg1"/>
                    </a:solidFill>
                  </a:rPr>
                  <a:t>Dump</a:t>
                </a:r>
                <a:endParaRPr lang="de-DE" sz="1000" b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7731708" y="1939759"/>
                <a:ext cx="643240" cy="24622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1000" b="1" dirty="0" smtClean="0">
                    <a:solidFill>
                      <a:schemeClr val="bg1"/>
                    </a:solidFill>
                  </a:rPr>
                  <a:t>T112</a:t>
                </a:r>
              </a:p>
            </p:txBody>
          </p:sp>
        </p:grpSp>
        <p:cxnSp>
          <p:nvCxnSpPr>
            <p:cNvPr id="9238" name="Gerade Verbindung 9237"/>
            <p:cNvCxnSpPr/>
            <p:nvPr/>
          </p:nvCxnSpPr>
          <p:spPr>
            <a:xfrm>
              <a:off x="7410450" y="1901659"/>
              <a:ext cx="342258" cy="406676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/>
          <p:cNvGrpSpPr/>
          <p:nvPr/>
        </p:nvGrpSpPr>
        <p:grpSpPr>
          <a:xfrm>
            <a:off x="100013" y="3106166"/>
            <a:ext cx="5644038" cy="3353990"/>
            <a:chOff x="100013" y="3239516"/>
            <a:chExt cx="5644038" cy="3353990"/>
          </a:xfrm>
        </p:grpSpPr>
        <p:pic>
          <p:nvPicPr>
            <p:cNvPr id="68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2" t="3688" r="548" b="2121"/>
            <a:stretch/>
          </p:blipFill>
          <p:spPr bwMode="auto">
            <a:xfrm>
              <a:off x="3613204" y="4351573"/>
              <a:ext cx="2130847" cy="2232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776" y="4627546"/>
              <a:ext cx="1661160" cy="1965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76" y="4339941"/>
              <a:ext cx="1866900" cy="2246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Inhaltsplatzhalter 2"/>
            <p:cNvSpPr txBox="1">
              <a:spLocks/>
            </p:cNvSpPr>
            <p:nvPr/>
          </p:nvSpPr>
          <p:spPr>
            <a:xfrm>
              <a:off x="100013" y="3239516"/>
              <a:ext cx="5538787" cy="1227710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24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20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8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6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4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  <a:defRPr/>
              </a:pPr>
              <a:r>
                <a:rPr lang="de-DE" sz="1800" dirty="0"/>
                <a:t>D</a:t>
              </a:r>
              <a:r>
                <a:rPr lang="de-DE" sz="1800" dirty="0" smtClean="0"/>
                <a:t>esign – </a:t>
              </a:r>
              <a:r>
                <a:rPr lang="de-DE" sz="1800" dirty="0" err="1" smtClean="0"/>
                <a:t>overlapping</a:t>
              </a:r>
              <a:r>
                <a:rPr lang="de-DE" sz="1800" dirty="0" smtClean="0"/>
                <a:t> </a:t>
              </a:r>
              <a:r>
                <a:rPr lang="de-DE" sz="1800" dirty="0" err="1" smtClean="0"/>
                <a:t>structure</a:t>
              </a:r>
              <a:endParaRPr lang="de-DE" sz="1800" dirty="0" smtClean="0"/>
            </a:p>
            <a:p>
              <a:pPr lvl="1">
                <a:buFont typeface="Arial" panose="020B0604020202020204" pitchFamily="34" charset="0"/>
                <a:buChar char="•"/>
                <a:defRPr/>
              </a:pPr>
              <a:r>
                <a:rPr lang="de-DE" sz="1400" dirty="0" smtClean="0"/>
                <a:t>100 </a:t>
              </a:r>
              <a:r>
                <a:rPr lang="de-DE" sz="1400" dirty="0" err="1" smtClean="0"/>
                <a:t>blocks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concrete</a:t>
              </a:r>
              <a:r>
                <a:rPr lang="de-DE" sz="1400" dirty="0" smtClean="0"/>
                <a:t>, 5 </a:t>
              </a:r>
              <a:r>
                <a:rPr lang="de-DE" sz="1400" dirty="0" err="1" smtClean="0"/>
                <a:t>types</a:t>
              </a:r>
              <a:r>
                <a:rPr lang="de-DE" sz="1400" dirty="0" smtClean="0"/>
                <a:t>, m</a:t>
              </a:r>
              <a:r>
                <a:rPr lang="de-DE" sz="1400" baseline="-25000" dirty="0" smtClean="0"/>
                <a:t>max</a:t>
              </a:r>
              <a:r>
                <a:rPr lang="de-DE" sz="1400" dirty="0" smtClean="0"/>
                <a:t>~2to, m</a:t>
              </a:r>
              <a:r>
                <a:rPr lang="de-DE" sz="1400" baseline="-25000" dirty="0" smtClean="0"/>
                <a:t>total</a:t>
              </a:r>
              <a:r>
                <a:rPr lang="de-DE" sz="1400" dirty="0" smtClean="0"/>
                <a:t>~105to(+35to)</a:t>
              </a:r>
            </a:p>
            <a:p>
              <a:pPr lvl="1">
                <a:buFont typeface="Arial" panose="020B0604020202020204" pitchFamily="34" charset="0"/>
                <a:buChar char="•"/>
                <a:defRPr/>
              </a:pPr>
              <a:r>
                <a:rPr lang="de-DE" sz="1400" dirty="0" smtClean="0"/>
                <a:t>199 </a:t>
              </a:r>
              <a:r>
                <a:rPr lang="de-DE" sz="1400" dirty="0" err="1" smtClean="0"/>
                <a:t>blocks</a:t>
              </a:r>
              <a:r>
                <a:rPr lang="de-DE" sz="1400" dirty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iron</a:t>
              </a:r>
              <a:r>
                <a:rPr lang="de-DE" sz="1400" dirty="0" smtClean="0"/>
                <a:t>, 7 </a:t>
              </a:r>
              <a:r>
                <a:rPr lang="de-DE" sz="1400" dirty="0" err="1" smtClean="0"/>
                <a:t>types</a:t>
              </a:r>
              <a:r>
                <a:rPr lang="de-DE" sz="1400" dirty="0" smtClean="0"/>
                <a:t>, m</a:t>
              </a:r>
              <a:r>
                <a:rPr lang="de-DE" sz="1400" baseline="-25000" dirty="0" smtClean="0"/>
                <a:t>max</a:t>
              </a:r>
              <a:r>
                <a:rPr lang="de-DE" sz="1400" dirty="0" smtClean="0"/>
                <a:t>~3to, m</a:t>
              </a:r>
              <a:r>
                <a:rPr lang="de-DE" sz="1400" baseline="-25000" dirty="0" smtClean="0"/>
                <a:t>total</a:t>
              </a:r>
              <a:r>
                <a:rPr lang="de-DE" sz="1400" dirty="0" smtClean="0"/>
                <a:t>~520to</a:t>
              </a:r>
            </a:p>
            <a:p>
              <a:pPr lvl="1">
                <a:buFont typeface="Arial" panose="020B0604020202020204" pitchFamily="34" charset="0"/>
                <a:buChar char="•"/>
                <a:defRPr/>
              </a:pPr>
              <a:r>
                <a:rPr lang="de-DE" sz="1400" dirty="0" err="1" smtClean="0"/>
                <a:t>graphite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core</a:t>
              </a:r>
              <a:r>
                <a:rPr lang="de-DE" sz="1400" dirty="0" smtClean="0"/>
                <a:t> will </a:t>
              </a:r>
              <a:r>
                <a:rPr lang="de-DE" sz="1400" dirty="0" err="1" smtClean="0"/>
                <a:t>be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foreseen</a:t>
              </a:r>
              <a:r>
                <a:rPr lang="de-DE" sz="1400" dirty="0" smtClean="0"/>
                <a:t> (</a:t>
              </a:r>
              <a:r>
                <a:rPr lang="de-DE" sz="1400" dirty="0" err="1" smtClean="0"/>
                <a:t>SiSt</a:t>
              </a:r>
              <a:r>
                <a:rPr lang="de-DE" sz="1400" dirty="0" smtClean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69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Special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43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736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6242308" y="1288391"/>
            <a:ext cx="2271440" cy="1396156"/>
            <a:chOff x="5165068" y="44624"/>
            <a:chExt cx="2271440" cy="1396156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068" y="44624"/>
              <a:ext cx="2271440" cy="139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" name="Oval 7"/>
            <p:cNvSpPr>
              <a:spLocks noChangeAspect="1" noChangeArrowheads="1"/>
            </p:cNvSpPr>
            <p:nvPr/>
          </p:nvSpPr>
          <p:spPr bwMode="auto">
            <a:xfrm>
              <a:off x="6025206" y="332656"/>
              <a:ext cx="313682" cy="31368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8625" y="2593107"/>
            <a:ext cx="8186739" cy="3931920"/>
            <a:chOff x="428625" y="2593107"/>
            <a:chExt cx="8186739" cy="3931920"/>
          </a:xfrm>
        </p:grpSpPr>
        <p:pic>
          <p:nvPicPr>
            <p:cNvPr id="8" name="Grafik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32" y="2593107"/>
              <a:ext cx="8022432" cy="393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808898" y="2635419"/>
              <a:ext cx="704850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SIS18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388071" y="6142122"/>
              <a:ext cx="1200150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428625" y="3917082"/>
              <a:ext cx="800100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CBM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28625" y="3307482"/>
              <a:ext cx="895350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DUMP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223008" y="6144429"/>
              <a:ext cx="1200150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28625" y="2907432"/>
              <a:ext cx="895350" cy="27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SFRS</a:t>
              </a:r>
            </a:p>
          </p:txBody>
        </p:sp>
      </p:grp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" y="1342579"/>
            <a:ext cx="1798638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Technical System Design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352676" y="1288391"/>
            <a:ext cx="4429124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3D </a:t>
            </a:r>
            <a:r>
              <a:rPr lang="de-DE" sz="1600" dirty="0" err="1" smtClean="0"/>
              <a:t>model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complete</a:t>
            </a:r>
            <a:r>
              <a:rPr lang="de-DE" sz="1600" dirty="0" smtClean="0"/>
              <a:t> HEBT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 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600" dirty="0"/>
              <a:t>M</a:t>
            </a:r>
            <a:r>
              <a:rPr lang="de-DE" sz="1600" dirty="0" smtClean="0"/>
              <a:t>ost </a:t>
            </a:r>
            <a:r>
              <a:rPr lang="de-DE" sz="1600" dirty="0" err="1" smtClean="0"/>
              <a:t>complex</a:t>
            </a:r>
            <a:r>
              <a:rPr lang="de-DE" sz="1600" dirty="0" smtClean="0"/>
              <a:t> – Central Transfer Building </a:t>
            </a:r>
            <a:r>
              <a:rPr lang="de-DE" sz="1600" dirty="0" smtClean="0"/>
              <a:t>G004</a:t>
            </a:r>
            <a:endParaRPr lang="de-DE" sz="1600" dirty="0" smtClean="0"/>
          </a:p>
        </p:txBody>
      </p:sp>
      <p:sp>
        <p:nvSpPr>
          <p:cNvPr id="2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21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44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825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471487" y="2874987"/>
            <a:ext cx="8117048" cy="3631779"/>
            <a:chOff x="471487" y="2874987"/>
            <a:chExt cx="8117048" cy="3631779"/>
          </a:xfrm>
        </p:grpSpPr>
        <p:pic>
          <p:nvPicPr>
            <p:cNvPr id="6" name="Grafik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3"/>
            <a:stretch/>
          </p:blipFill>
          <p:spPr bwMode="auto">
            <a:xfrm>
              <a:off x="620713" y="2874987"/>
              <a:ext cx="7967822" cy="363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877175" y="3284562"/>
              <a:ext cx="704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SIS18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915150" y="6132537"/>
              <a:ext cx="1200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771650" y="6142062"/>
              <a:ext cx="1200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71487" y="4409889"/>
              <a:ext cx="8001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CBM</a:t>
              </a: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557212" y="3483024"/>
              <a:ext cx="704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 smtClean="0">
                  <a:solidFill>
                    <a:schemeClr val="bg1"/>
                  </a:solidFill>
                </a:rPr>
                <a:t>SFRS</a:t>
              </a:r>
              <a:endParaRPr lang="de-DE" alt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81025" y="2874987"/>
              <a:ext cx="12477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400" dirty="0" err="1" smtClean="0">
                  <a:solidFill>
                    <a:schemeClr val="bg1"/>
                  </a:solidFill>
                </a:rPr>
                <a:t>pbar</a:t>
              </a:r>
              <a:r>
                <a:rPr lang="de-DE" altLang="de-DE" sz="1400" dirty="0" smtClean="0">
                  <a:solidFill>
                    <a:schemeClr val="bg1"/>
                  </a:solidFill>
                </a:rPr>
                <a:t>, APPA</a:t>
              </a:r>
              <a:endParaRPr lang="de-DE" alt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Technical System Design</a:t>
            </a:r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6242308" y="1288391"/>
            <a:ext cx="2271440" cy="1396156"/>
            <a:chOff x="5165068" y="44624"/>
            <a:chExt cx="2271440" cy="1396156"/>
          </a:xfrm>
        </p:grpSpPr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068" y="44624"/>
              <a:ext cx="2271440" cy="139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" name="Oval 7"/>
            <p:cNvSpPr>
              <a:spLocks noChangeAspect="1" noChangeArrowheads="1"/>
            </p:cNvSpPr>
            <p:nvPr/>
          </p:nvSpPr>
          <p:spPr bwMode="auto">
            <a:xfrm>
              <a:off x="6025206" y="332656"/>
              <a:ext cx="313682" cy="31368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" y="1342579"/>
            <a:ext cx="1798638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2628901" y="1288391"/>
            <a:ext cx="4070642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 dirty="0" smtClean="0"/>
              <a:t>Central Transfer Building </a:t>
            </a:r>
            <a:r>
              <a:rPr lang="de-DE" sz="1600" dirty="0" smtClean="0"/>
              <a:t>G004</a:t>
            </a:r>
            <a:endParaRPr lang="de-DE" sz="1600" dirty="0" smtClean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B</a:t>
            </a:r>
            <a:r>
              <a:rPr lang="de-DE" sz="1600" dirty="0" err="1" smtClean="0"/>
              <a:t>ranching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crossing</a:t>
            </a:r>
            <a:r>
              <a:rPr lang="de-DE" sz="1600" dirty="0" smtClean="0"/>
              <a:t> </a:t>
            </a:r>
            <a:r>
              <a:rPr lang="de-DE" sz="1600" dirty="0" err="1" smtClean="0"/>
              <a:t>point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8 beam </a:t>
            </a:r>
            <a:r>
              <a:rPr lang="de-DE" sz="1600" dirty="0" err="1" smtClean="0"/>
              <a:t>lines</a:t>
            </a:r>
            <a:r>
              <a:rPr lang="de-DE" sz="1600" dirty="0" smtClean="0"/>
              <a:t> (</a:t>
            </a:r>
            <a:r>
              <a:rPr lang="de-DE" sz="1600" dirty="0" err="1" smtClean="0"/>
              <a:t>full</a:t>
            </a:r>
            <a:r>
              <a:rPr lang="de-DE" sz="1600" dirty="0" smtClean="0"/>
              <a:t> </a:t>
            </a:r>
            <a:r>
              <a:rPr lang="de-DE" sz="1600" dirty="0" err="1" smtClean="0"/>
              <a:t>version</a:t>
            </a:r>
            <a:r>
              <a:rPr lang="de-DE" sz="1600" dirty="0" smtClean="0"/>
              <a:t>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S</a:t>
            </a:r>
            <a:r>
              <a:rPr lang="de-DE" sz="1600" dirty="0" err="1" smtClean="0"/>
              <a:t>everal</a:t>
            </a:r>
            <a:r>
              <a:rPr lang="de-DE" sz="1600" dirty="0" smtClean="0"/>
              <a:t> beam </a:t>
            </a:r>
            <a:r>
              <a:rPr lang="de-DE" sz="1600" dirty="0" err="1" smtClean="0"/>
              <a:t>lines</a:t>
            </a:r>
            <a:r>
              <a:rPr lang="de-DE" sz="1600" dirty="0" smtClean="0"/>
              <a:t> </a:t>
            </a:r>
            <a:r>
              <a:rPr lang="de-DE" sz="1600" dirty="0" err="1" smtClean="0"/>
              <a:t>inclined</a:t>
            </a:r>
            <a:endParaRPr lang="de-DE" sz="1600" dirty="0" smtClean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C</a:t>
            </a:r>
            <a:r>
              <a:rPr lang="de-DE" sz="1600" dirty="0" smtClean="0"/>
              <a:t>omponents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many</a:t>
            </a:r>
            <a:r>
              <a:rPr lang="de-DE" sz="1600" dirty="0" smtClean="0"/>
              <a:t> </a:t>
            </a:r>
            <a:r>
              <a:rPr lang="de-DE" sz="1600" dirty="0" err="1" smtClean="0"/>
              <a:t>other</a:t>
            </a:r>
            <a:r>
              <a:rPr lang="de-DE" sz="1600" dirty="0" smtClean="0"/>
              <a:t> beam </a:t>
            </a:r>
            <a:r>
              <a:rPr lang="de-DE" sz="1600" dirty="0" err="1" smtClean="0"/>
              <a:t>lines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transported</a:t>
            </a:r>
            <a:r>
              <a:rPr lang="de-DE" sz="1600" dirty="0" smtClean="0"/>
              <a:t> </a:t>
            </a:r>
            <a:r>
              <a:rPr lang="de-DE" sz="1600" dirty="0" err="1" smtClean="0"/>
              <a:t>through</a:t>
            </a:r>
            <a:r>
              <a:rPr lang="de-DE" sz="1600" dirty="0" smtClean="0"/>
              <a:t> </a:t>
            </a:r>
            <a:r>
              <a:rPr lang="de-DE" sz="1600" dirty="0" err="1" smtClean="0"/>
              <a:t>this</a:t>
            </a:r>
            <a:r>
              <a:rPr lang="de-DE" sz="1600" dirty="0" smtClean="0"/>
              <a:t> </a:t>
            </a:r>
            <a:r>
              <a:rPr lang="de-DE" sz="1600" dirty="0" err="1" smtClean="0"/>
              <a:t>building</a:t>
            </a:r>
            <a:r>
              <a:rPr lang="de-DE" sz="1600" dirty="0" smtClean="0"/>
              <a:t> </a:t>
            </a: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45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4699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Technical System Design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61927" y="1288391"/>
            <a:ext cx="8801098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de-DE" sz="1600" dirty="0" err="1"/>
              <a:t>T</a:t>
            </a:r>
            <a:r>
              <a:rPr lang="de-DE" sz="1600" dirty="0" err="1" smtClean="0"/>
              <a:t>wo</a:t>
            </a:r>
            <a:r>
              <a:rPr lang="de-DE" sz="1600" dirty="0" smtClean="0"/>
              <a:t> </a:t>
            </a:r>
            <a:r>
              <a:rPr lang="de-DE" sz="1600" dirty="0" err="1" smtClean="0"/>
              <a:t>advanced</a:t>
            </a:r>
            <a:r>
              <a:rPr lang="de-DE" sz="1600" dirty="0" smtClean="0"/>
              <a:t> design </a:t>
            </a:r>
            <a:r>
              <a:rPr lang="de-DE" sz="1600" dirty="0" err="1" smtClean="0"/>
              <a:t>projects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dept</a:t>
            </a:r>
            <a:r>
              <a:rPr lang="de-DE" sz="1600" dirty="0" smtClean="0"/>
              <a:t>.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computer</a:t>
            </a:r>
            <a:r>
              <a:rPr lang="de-DE" sz="1600" dirty="0" smtClean="0"/>
              <a:t> </a:t>
            </a:r>
            <a:r>
              <a:rPr lang="de-DE" sz="1600" dirty="0" err="1" smtClean="0"/>
              <a:t>integrated</a:t>
            </a:r>
            <a:r>
              <a:rPr lang="de-DE" sz="1600" dirty="0" smtClean="0"/>
              <a:t> design </a:t>
            </a:r>
            <a:r>
              <a:rPr lang="de-DE" sz="1600" dirty="0" err="1" smtClean="0"/>
              <a:t>of</a:t>
            </a:r>
            <a:r>
              <a:rPr lang="de-DE" sz="1600" dirty="0" smtClean="0"/>
              <a:t> TU Darmstadt</a:t>
            </a:r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D</a:t>
            </a:r>
            <a:r>
              <a:rPr lang="de-DE" sz="1600" dirty="0" err="1" smtClean="0"/>
              <a:t>raft</a:t>
            </a:r>
            <a:r>
              <a:rPr lang="de-DE" sz="1600" dirty="0" smtClean="0"/>
              <a:t> </a:t>
            </a:r>
            <a:r>
              <a:rPr lang="de-DE" sz="1600" dirty="0" err="1" smtClean="0"/>
              <a:t>concept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assembly</a:t>
            </a:r>
            <a:r>
              <a:rPr lang="de-DE" sz="1600" dirty="0" smtClean="0"/>
              <a:t>-, </a:t>
            </a:r>
            <a:r>
              <a:rPr lang="de-DE" sz="1600" dirty="0" err="1" smtClean="0"/>
              <a:t>alignment</a:t>
            </a:r>
            <a:r>
              <a:rPr lang="de-DE" sz="1600" dirty="0" smtClean="0"/>
              <a:t>-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disassembly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processes</a:t>
            </a:r>
            <a:r>
              <a:rPr lang="de-DE" sz="1600" dirty="0" smtClean="0"/>
              <a:t> in </a:t>
            </a:r>
            <a:r>
              <a:rPr lang="de-DE" sz="1600" dirty="0" smtClean="0"/>
              <a:t>G004</a:t>
            </a:r>
            <a:endParaRPr lang="de-DE" sz="1600" dirty="0" smtClean="0"/>
          </a:p>
          <a:p>
            <a:pPr marL="742950" lvl="1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1600" dirty="0" err="1"/>
              <a:t>D</a:t>
            </a:r>
            <a:r>
              <a:rPr lang="de-DE" sz="1600" dirty="0" err="1" smtClean="0"/>
              <a:t>raft</a:t>
            </a:r>
            <a:r>
              <a:rPr lang="de-DE" sz="1600" dirty="0" smtClean="0"/>
              <a:t> </a:t>
            </a:r>
            <a:r>
              <a:rPr lang="de-DE" sz="1600" dirty="0" err="1" smtClean="0"/>
              <a:t>concept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a </a:t>
            </a:r>
            <a:r>
              <a:rPr lang="de-DE" sz="1600" dirty="0" err="1" smtClean="0"/>
              <a:t>transportation</a:t>
            </a:r>
            <a:r>
              <a:rPr lang="de-DE" sz="1600" dirty="0" smtClean="0"/>
              <a:t> </a:t>
            </a:r>
            <a:r>
              <a:rPr lang="de-DE" sz="1600" dirty="0" err="1" smtClean="0"/>
              <a:t>unit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assembly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disassembly</a:t>
            </a:r>
            <a:r>
              <a:rPr lang="de-DE" sz="1600" dirty="0" smtClean="0"/>
              <a:t> on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injection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extraction</a:t>
            </a:r>
            <a:r>
              <a:rPr lang="de-DE" sz="1600" dirty="0" smtClean="0"/>
              <a:t> </a:t>
            </a:r>
            <a:r>
              <a:rPr lang="de-DE" sz="1600" dirty="0" err="1" smtClean="0"/>
              <a:t>ramp</a:t>
            </a:r>
            <a:r>
              <a:rPr lang="de-DE" sz="1600" dirty="0" smtClean="0"/>
              <a:t>. 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de-DE" sz="1600" dirty="0"/>
              <a:t>A</a:t>
            </a:r>
            <a:r>
              <a:rPr lang="de-DE" sz="1600" dirty="0" smtClean="0"/>
              <a:t>t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moment</a:t>
            </a:r>
            <a:r>
              <a:rPr lang="de-DE" sz="1600" dirty="0" smtClean="0"/>
              <a:t> </a:t>
            </a:r>
            <a:r>
              <a:rPr lang="de-DE" sz="1600" dirty="0" err="1" smtClean="0"/>
              <a:t>detailed</a:t>
            </a:r>
            <a:r>
              <a:rPr lang="de-DE" sz="1600" dirty="0" smtClean="0"/>
              <a:t> </a:t>
            </a:r>
            <a:r>
              <a:rPr lang="de-DE" sz="1600" dirty="0" err="1" smtClean="0"/>
              <a:t>specifications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design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support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smtClean="0"/>
              <a:t>G004</a:t>
            </a:r>
            <a:r>
              <a:rPr lang="de-DE" sz="1600" dirty="0" smtClean="0"/>
              <a:t> </a:t>
            </a:r>
            <a:r>
              <a:rPr lang="de-DE" sz="1600" dirty="0" err="1" smtClean="0"/>
              <a:t>are</a:t>
            </a:r>
            <a:r>
              <a:rPr lang="de-DE" sz="1600" dirty="0" smtClean="0"/>
              <a:t> </a:t>
            </a:r>
            <a:r>
              <a:rPr lang="de-DE" sz="1600" dirty="0" err="1" smtClean="0"/>
              <a:t>under</a:t>
            </a:r>
            <a:r>
              <a:rPr lang="de-DE" sz="1600" dirty="0" smtClean="0"/>
              <a:t> </a:t>
            </a:r>
            <a:r>
              <a:rPr lang="de-DE" sz="1600" dirty="0" err="1" smtClean="0"/>
              <a:t>preparation</a:t>
            </a:r>
            <a:r>
              <a:rPr lang="de-DE" sz="1600" dirty="0" smtClean="0"/>
              <a:t> – </a:t>
            </a:r>
            <a:r>
              <a:rPr lang="de-DE" sz="1600" dirty="0" err="1" smtClean="0"/>
              <a:t>support</a:t>
            </a:r>
            <a:r>
              <a:rPr lang="de-DE" sz="1600" dirty="0" smtClean="0"/>
              <a:t> </a:t>
            </a:r>
            <a:r>
              <a:rPr lang="de-DE" sz="1600" dirty="0" err="1" smtClean="0"/>
              <a:t>structure</a:t>
            </a:r>
            <a:r>
              <a:rPr lang="de-DE" sz="1600" dirty="0" smtClean="0"/>
              <a:t> not in </a:t>
            </a:r>
            <a:r>
              <a:rPr lang="de-DE" sz="1600" dirty="0" err="1" smtClean="0"/>
              <a:t>costbook</a:t>
            </a:r>
            <a:r>
              <a:rPr lang="de-DE" sz="1600" dirty="0" smtClean="0"/>
              <a:t> 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410737" y="2884487"/>
            <a:ext cx="6368146" cy="3616289"/>
            <a:chOff x="1410737" y="2884487"/>
            <a:chExt cx="6368146" cy="3616289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2" t="14351" r="3110" b="5887"/>
            <a:stretch/>
          </p:blipFill>
          <p:spPr bwMode="auto">
            <a:xfrm>
              <a:off x="1458362" y="2884487"/>
              <a:ext cx="6282421" cy="3616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59"/>
            <p:cNvSpPr txBox="1">
              <a:spLocks noChangeArrowheads="1"/>
            </p:cNvSpPr>
            <p:nvPr/>
          </p:nvSpPr>
          <p:spPr bwMode="auto">
            <a:xfrm>
              <a:off x="1427309" y="3270615"/>
              <a:ext cx="885825" cy="307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 dirty="0" err="1">
                  <a:solidFill>
                    <a:schemeClr val="bg1"/>
                  </a:solidFill>
                </a:rPr>
                <a:t>to</a:t>
              </a:r>
              <a:r>
                <a:rPr lang="de-DE" altLang="de-DE" sz="1400" b="1" dirty="0">
                  <a:solidFill>
                    <a:schemeClr val="bg1"/>
                  </a:solidFill>
                </a:rPr>
                <a:t> SFRS</a:t>
              </a:r>
            </a:p>
          </p:txBody>
        </p:sp>
        <p:sp>
          <p:nvSpPr>
            <p:cNvPr id="10" name="Textfeld 60"/>
            <p:cNvSpPr txBox="1">
              <a:spLocks noChangeArrowheads="1"/>
            </p:cNvSpPr>
            <p:nvPr/>
          </p:nvSpPr>
          <p:spPr bwMode="auto">
            <a:xfrm>
              <a:off x="1410737" y="4425470"/>
              <a:ext cx="885825" cy="52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 dirty="0" err="1">
                  <a:solidFill>
                    <a:schemeClr val="bg1"/>
                  </a:solidFill>
                </a:rPr>
                <a:t>to</a:t>
              </a:r>
              <a:r>
                <a:rPr lang="de-DE" altLang="de-DE" sz="1400" b="1" dirty="0">
                  <a:solidFill>
                    <a:schemeClr val="bg1"/>
                  </a:solidFill>
                </a:rPr>
                <a:t> CBM/ DUMP</a:t>
              </a:r>
            </a:p>
          </p:txBody>
        </p:sp>
        <p:sp>
          <p:nvSpPr>
            <p:cNvPr id="11" name="Textfeld 61"/>
            <p:cNvSpPr txBox="1">
              <a:spLocks noChangeArrowheads="1"/>
            </p:cNvSpPr>
            <p:nvPr/>
          </p:nvSpPr>
          <p:spPr bwMode="auto">
            <a:xfrm>
              <a:off x="4432620" y="5624641"/>
              <a:ext cx="885825" cy="52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 dirty="0" err="1">
                  <a:solidFill>
                    <a:schemeClr val="bg1"/>
                  </a:solidFill>
                </a:rPr>
                <a:t>to</a:t>
              </a:r>
              <a:r>
                <a:rPr lang="de-DE" altLang="de-DE" sz="1400" b="1" dirty="0">
                  <a:solidFill>
                    <a:schemeClr val="bg1"/>
                  </a:solidFill>
                </a:rPr>
                <a:t> SIS100</a:t>
              </a:r>
            </a:p>
          </p:txBody>
        </p:sp>
        <p:sp>
          <p:nvSpPr>
            <p:cNvPr id="12" name="Textfeld 62"/>
            <p:cNvSpPr txBox="1">
              <a:spLocks noChangeArrowheads="1"/>
            </p:cNvSpPr>
            <p:nvPr/>
          </p:nvSpPr>
          <p:spPr bwMode="auto">
            <a:xfrm>
              <a:off x="6893058" y="4529482"/>
              <a:ext cx="885825" cy="738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 dirty="0" err="1">
                  <a:solidFill>
                    <a:schemeClr val="bg1"/>
                  </a:solidFill>
                </a:rPr>
                <a:t>from</a:t>
              </a:r>
              <a:r>
                <a:rPr lang="de-DE" altLang="de-DE" sz="1400" b="1" dirty="0">
                  <a:solidFill>
                    <a:schemeClr val="bg1"/>
                  </a:solidFill>
                </a:rPr>
                <a:t> SIS100/SIS300</a:t>
              </a:r>
            </a:p>
          </p:txBody>
        </p:sp>
        <p:pic>
          <p:nvPicPr>
            <p:cNvPr id="15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45740" y="5640635"/>
              <a:ext cx="1885493" cy="7388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7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46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5490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Special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47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736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495425"/>
            <a:ext cx="39131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feld 12"/>
          <p:cNvSpPr txBox="1">
            <a:spLocks noChangeArrowheads="1"/>
          </p:cNvSpPr>
          <p:nvPr/>
        </p:nvSpPr>
        <p:spPr bwMode="auto">
          <a:xfrm>
            <a:off x="533400" y="1171575"/>
            <a:ext cx="292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b="1" dirty="0" err="1">
                <a:latin typeface="Times New Roman" pitchFamily="18" charset="0"/>
                <a:cs typeface="Arial" charset="0"/>
              </a:rPr>
              <a:t>current</a:t>
            </a:r>
            <a:r>
              <a:rPr lang="de-DE" altLang="de-DE" sz="1400" b="1" dirty="0"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b="1" dirty="0" err="1">
                <a:latin typeface="Times New Roman" pitchFamily="18" charset="0"/>
                <a:cs typeface="Arial" charset="0"/>
              </a:rPr>
              <a:t>connection</a:t>
            </a:r>
            <a:r>
              <a:rPr lang="de-DE" altLang="de-DE" sz="1400" b="1" dirty="0">
                <a:latin typeface="Times New Roman" pitchFamily="18" charset="0"/>
                <a:cs typeface="Arial" charset="0"/>
              </a:rPr>
              <a:t> </a:t>
            </a:r>
            <a:r>
              <a:rPr lang="de-DE" altLang="de-DE" sz="1400" b="1" dirty="0" err="1">
                <a:latin typeface="Times New Roman" pitchFamily="18" charset="0"/>
                <a:cs typeface="Arial" charset="0"/>
              </a:rPr>
              <a:t>scheme</a:t>
            </a:r>
            <a:endParaRPr lang="de-DE" altLang="de-DE" sz="1400" b="1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4" name="Gruppieren 3"/>
          <p:cNvGrpSpPr>
            <a:grpSpLocks/>
          </p:cNvGrpSpPr>
          <p:nvPr/>
        </p:nvGrpSpPr>
        <p:grpSpPr bwMode="auto">
          <a:xfrm>
            <a:off x="4957763" y="1171575"/>
            <a:ext cx="3729037" cy="5410200"/>
            <a:chOff x="4957763" y="828675"/>
            <a:chExt cx="3729037" cy="5410200"/>
          </a:xfrm>
        </p:grpSpPr>
        <p:pic>
          <p:nvPicPr>
            <p:cNvPr id="1844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763" y="1162050"/>
              <a:ext cx="3729037" cy="507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Textfeld 1"/>
            <p:cNvSpPr txBox="1">
              <a:spLocks noChangeArrowheads="1"/>
            </p:cNvSpPr>
            <p:nvPr/>
          </p:nvSpPr>
          <p:spPr bwMode="auto">
            <a:xfrm>
              <a:off x="5000625" y="828675"/>
              <a:ext cx="2905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>
                  <a:latin typeface="Times New Roman" pitchFamily="18" charset="0"/>
                  <a:cs typeface="Arial" charset="0"/>
                </a:rPr>
                <a:t>proposed connection scheme</a:t>
              </a:r>
            </a:p>
          </p:txBody>
        </p:sp>
        <p:sp>
          <p:nvSpPr>
            <p:cNvPr id="2" name="Ellipse 1"/>
            <p:cNvSpPr/>
            <p:nvPr/>
          </p:nvSpPr>
          <p:spPr>
            <a:xfrm rot="20123071">
              <a:off x="6464300" y="3170238"/>
              <a:ext cx="495300" cy="13335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7178" name="Textfeld 2"/>
          <p:cNvSpPr txBox="1">
            <a:spLocks noChangeArrowheads="1"/>
          </p:cNvSpPr>
          <p:nvPr/>
        </p:nvSpPr>
        <p:spPr bwMode="auto">
          <a:xfrm>
            <a:off x="3213101" y="1506538"/>
            <a:ext cx="2701924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600" b="1" dirty="0">
                <a:solidFill>
                  <a:srgbClr val="FF0000"/>
                </a:solidFill>
              </a:rPr>
              <a:t>P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roject </a:t>
            </a:r>
            <a:r>
              <a:rPr lang="de-DE" altLang="de-DE" sz="1600" b="1" dirty="0" err="1">
                <a:solidFill>
                  <a:srgbClr val="FF0000"/>
                </a:solidFill>
              </a:rPr>
              <a:t>lead</a:t>
            </a:r>
            <a:r>
              <a:rPr lang="de-DE" altLang="de-DE" sz="1600" b="1" dirty="0">
                <a:solidFill>
                  <a:srgbClr val="FF0000"/>
                </a:solidFill>
              </a:rPr>
              <a:t>:  </a:t>
            </a:r>
            <a:endParaRPr lang="de-DE" altLang="de-DE" sz="1600" b="1" dirty="0" smtClean="0">
              <a:solidFill>
                <a:srgbClr val="FF0000"/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de-DE" altLang="de-DE" sz="1600" b="1" dirty="0" smtClean="0">
                <a:solidFill>
                  <a:srgbClr val="FF0000"/>
                </a:solidFill>
              </a:rPr>
              <a:t>Ions </a:t>
            </a:r>
            <a:r>
              <a:rPr lang="de-DE" altLang="de-DE" sz="1600" b="1" dirty="0" err="1" smtClean="0">
                <a:solidFill>
                  <a:srgbClr val="FF0000"/>
                </a:solidFill>
              </a:rPr>
              <a:t>for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 HESR via CR 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de-DE" altLang="de-DE" sz="1600" b="1" dirty="0" err="1">
                <a:solidFill>
                  <a:srgbClr val="FF0000"/>
                </a:solidFill>
              </a:rPr>
              <a:t>I</a:t>
            </a:r>
            <a:r>
              <a:rPr lang="de-DE" altLang="de-DE" sz="1600" b="1" dirty="0" err="1" smtClean="0">
                <a:solidFill>
                  <a:srgbClr val="FF0000"/>
                </a:solidFill>
              </a:rPr>
              <a:t>nvestigate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600" b="1" dirty="0" err="1">
                <a:solidFill>
                  <a:srgbClr val="FF0000"/>
                </a:solidFill>
              </a:rPr>
              <a:t>connection</a:t>
            </a:r>
            <a:r>
              <a:rPr lang="de-DE" altLang="de-DE" sz="1600" b="1" dirty="0">
                <a:solidFill>
                  <a:srgbClr val="FF0000"/>
                </a:solidFill>
              </a:rPr>
              <a:t> SIS18 – CR </a:t>
            </a:r>
            <a:r>
              <a:rPr lang="de-DE" altLang="de-DE" sz="1600" b="1" dirty="0" err="1">
                <a:solidFill>
                  <a:srgbClr val="FF0000"/>
                </a:solidFill>
              </a:rPr>
              <a:t>for</a:t>
            </a:r>
            <a:r>
              <a:rPr lang="de-DE" altLang="de-DE" sz="1600" b="1" dirty="0">
                <a:solidFill>
                  <a:srgbClr val="FF0000"/>
                </a:solidFill>
              </a:rPr>
              <a:t> MSV 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Connection SIS18 </a:t>
            </a:r>
            <a:r>
              <a:rPr lang="de-DE" dirty="0" smtClean="0">
                <a:sym typeface="Wingdings" panose="05000000000000000000" pitchFamily="2" charset="2"/>
              </a:rPr>
              <a:t> CR</a:t>
            </a:r>
            <a:endParaRPr lang="de-DE" dirty="0"/>
          </a:p>
        </p:txBody>
      </p:sp>
      <p:sp>
        <p:nvSpPr>
          <p:cNvPr id="1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5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48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6523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413048" y="6552643"/>
            <a:ext cx="744898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91A18E-C859-4581-9D02-5B4981C9B2A0}" type="slidenum">
              <a:rPr lang="de-DE" altLang="de-DE" smtClean="0"/>
              <a:pPr eaLnBrk="1" hangingPunct="1"/>
              <a:t>49</a:t>
            </a:fld>
            <a:endParaRPr lang="de-DE" altLang="de-DE" dirty="0" smtClean="0"/>
          </a:p>
        </p:txBody>
      </p:sp>
      <p:sp>
        <p:nvSpPr>
          <p:cNvPr id="62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-76200" y="1348423"/>
            <a:ext cx="9315450" cy="2312987"/>
            <a:chOff x="-76200" y="1348423"/>
            <a:chExt cx="9315450" cy="2312987"/>
          </a:xfrm>
        </p:grpSpPr>
        <p:grpSp>
          <p:nvGrpSpPr>
            <p:cNvPr id="19459" name="Gruppieren 2"/>
            <p:cNvGrpSpPr>
              <a:grpSpLocks/>
            </p:cNvGrpSpPr>
            <p:nvPr/>
          </p:nvGrpSpPr>
          <p:grpSpPr bwMode="auto">
            <a:xfrm>
              <a:off x="-76200" y="1348423"/>
              <a:ext cx="9315450" cy="2312987"/>
              <a:chOff x="-76200" y="982663"/>
              <a:chExt cx="9315450" cy="2312987"/>
            </a:xfrm>
          </p:grpSpPr>
          <p:pic>
            <p:nvPicPr>
              <p:cNvPr id="1949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779" r="4471" b="32759"/>
              <a:stretch>
                <a:fillRect/>
              </a:stretch>
            </p:blipFill>
            <p:spPr bwMode="auto">
              <a:xfrm>
                <a:off x="57150" y="1057275"/>
                <a:ext cx="8623300" cy="2019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96" name="Textfeld 1"/>
              <p:cNvSpPr txBox="1">
                <a:spLocks noChangeArrowheads="1"/>
              </p:cNvSpPr>
              <p:nvPr/>
            </p:nvSpPr>
            <p:spPr bwMode="auto">
              <a:xfrm>
                <a:off x="-76200" y="2371725"/>
                <a:ext cx="10096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from SIS18</a:t>
                </a:r>
              </a:p>
            </p:txBody>
          </p:sp>
          <p:sp>
            <p:nvSpPr>
              <p:cNvPr id="19497" name="Textfeld 5"/>
              <p:cNvSpPr txBox="1">
                <a:spLocks noChangeArrowheads="1"/>
              </p:cNvSpPr>
              <p:nvPr/>
            </p:nvSpPr>
            <p:spPr bwMode="auto">
              <a:xfrm>
                <a:off x="7515225" y="1085850"/>
                <a:ext cx="17240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to NESR (y=+1.2m)</a:t>
                </a:r>
              </a:p>
            </p:txBody>
          </p:sp>
          <p:sp>
            <p:nvSpPr>
              <p:cNvPr id="19498" name="Textfeld 7"/>
              <p:cNvSpPr txBox="1">
                <a:spLocks noChangeArrowheads="1"/>
              </p:cNvSpPr>
              <p:nvPr/>
            </p:nvSpPr>
            <p:spPr bwMode="auto">
              <a:xfrm>
                <a:off x="8220075" y="2009775"/>
                <a:ext cx="8477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to CR</a:t>
                </a:r>
              </a:p>
            </p:txBody>
          </p:sp>
          <p:sp>
            <p:nvSpPr>
              <p:cNvPr id="19499" name="Textfeld 18"/>
              <p:cNvSpPr txBox="1">
                <a:spLocks noChangeArrowheads="1"/>
              </p:cNvSpPr>
              <p:nvPr/>
            </p:nvSpPr>
            <p:spPr bwMode="auto">
              <a:xfrm>
                <a:off x="3857625" y="982663"/>
                <a:ext cx="14192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de-DE" altLang="de-DE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de-DE" altLang="de-DE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altLang="de-DE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layout</a:t>
                </a:r>
                <a:endParaRPr lang="de-DE" altLang="de-DE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00" name="Textfeld 17"/>
              <p:cNvSpPr txBox="1">
                <a:spLocks noChangeArrowheads="1"/>
              </p:cNvSpPr>
              <p:nvPr/>
            </p:nvSpPr>
            <p:spPr bwMode="auto">
              <a:xfrm>
                <a:off x="1443673" y="2489200"/>
                <a:ext cx="4937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 dirty="0">
                    <a:latin typeface="Times New Roman" pitchFamily="18" charset="0"/>
                    <a:cs typeface="Arial" charset="0"/>
                  </a:rPr>
                  <a:t>y=0</a:t>
                </a:r>
              </a:p>
            </p:txBody>
          </p:sp>
          <p:sp>
            <p:nvSpPr>
              <p:cNvPr id="19501" name="Textfeld 17"/>
              <p:cNvSpPr txBox="1">
                <a:spLocks noChangeArrowheads="1"/>
              </p:cNvSpPr>
              <p:nvPr/>
            </p:nvSpPr>
            <p:spPr bwMode="auto">
              <a:xfrm>
                <a:off x="5135563" y="1704975"/>
                <a:ext cx="52228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y=0</a:t>
                </a:r>
              </a:p>
            </p:txBody>
          </p:sp>
          <p:sp>
            <p:nvSpPr>
              <p:cNvPr id="19502" name="Textfeld 17"/>
              <p:cNvSpPr txBox="1">
                <a:spLocks noChangeArrowheads="1"/>
              </p:cNvSpPr>
              <p:nvPr/>
            </p:nvSpPr>
            <p:spPr bwMode="auto">
              <a:xfrm>
                <a:off x="5038725" y="2251075"/>
                <a:ext cx="8382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y=+1.2m</a:t>
                </a:r>
              </a:p>
            </p:txBody>
          </p:sp>
          <p:sp>
            <p:nvSpPr>
              <p:cNvPr id="19503" name="Textfeld 17"/>
              <p:cNvSpPr txBox="1">
                <a:spLocks noChangeArrowheads="1"/>
              </p:cNvSpPr>
              <p:nvPr/>
            </p:nvSpPr>
            <p:spPr bwMode="auto">
              <a:xfrm>
                <a:off x="7672388" y="2078038"/>
                <a:ext cx="52228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y=0</a:t>
                </a:r>
              </a:p>
            </p:txBody>
          </p:sp>
          <p:cxnSp>
            <p:nvCxnSpPr>
              <p:cNvPr id="19504" name="Gerade Verbindung mit Pfeil 2"/>
              <p:cNvCxnSpPr>
                <a:cxnSpLocks noChangeShapeType="1"/>
              </p:cNvCxnSpPr>
              <p:nvPr/>
            </p:nvCxnSpPr>
            <p:spPr bwMode="auto">
              <a:xfrm>
                <a:off x="6067425" y="1593850"/>
                <a:ext cx="0" cy="5222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505" name="Gerade Verbindung mit Pfeil 32"/>
              <p:cNvCxnSpPr>
                <a:cxnSpLocks noChangeShapeType="1"/>
              </p:cNvCxnSpPr>
              <p:nvPr/>
            </p:nvCxnSpPr>
            <p:spPr bwMode="auto">
              <a:xfrm rot="10800000">
                <a:off x="6076950" y="2251075"/>
                <a:ext cx="0" cy="5222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506" name="Textfeld 17"/>
              <p:cNvSpPr txBox="1">
                <a:spLocks noChangeArrowheads="1"/>
              </p:cNvSpPr>
              <p:nvPr/>
            </p:nvSpPr>
            <p:spPr bwMode="auto">
              <a:xfrm>
                <a:off x="7832725" y="1449388"/>
                <a:ext cx="8382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y=+1.2m</a:t>
                </a:r>
              </a:p>
            </p:txBody>
          </p:sp>
          <p:sp>
            <p:nvSpPr>
              <p:cNvPr id="19507" name="Textfeld 17"/>
              <p:cNvSpPr txBox="1">
                <a:spLocks noChangeArrowheads="1"/>
              </p:cNvSpPr>
              <p:nvPr/>
            </p:nvSpPr>
            <p:spPr bwMode="auto">
              <a:xfrm>
                <a:off x="6124575" y="1701800"/>
                <a:ext cx="781050" cy="306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Symbol" pitchFamily="18" charset="2"/>
                    <a:cs typeface="Arial" charset="0"/>
                  </a:rPr>
                  <a:t>D</a:t>
                </a:r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x=2m</a:t>
                </a:r>
              </a:p>
            </p:txBody>
          </p:sp>
          <p:sp>
            <p:nvSpPr>
              <p:cNvPr id="19508" name="Textfeld 17"/>
              <p:cNvSpPr txBox="1">
                <a:spLocks noChangeArrowheads="1"/>
              </p:cNvSpPr>
              <p:nvPr/>
            </p:nvSpPr>
            <p:spPr bwMode="auto">
              <a:xfrm>
                <a:off x="4206875" y="2386013"/>
                <a:ext cx="71913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 dirty="0">
                    <a:latin typeface="Times New Roman" pitchFamily="18" charset="0"/>
                    <a:cs typeface="Arial" charset="0"/>
                  </a:rPr>
                  <a:t>TSN1</a:t>
                </a:r>
              </a:p>
            </p:txBody>
          </p:sp>
          <p:cxnSp>
            <p:nvCxnSpPr>
              <p:cNvPr id="19509" name="Gerade Verbindung 3"/>
              <p:cNvCxnSpPr>
                <a:cxnSpLocks noChangeShapeType="1"/>
              </p:cNvCxnSpPr>
              <p:nvPr/>
            </p:nvCxnSpPr>
            <p:spPr bwMode="auto">
              <a:xfrm>
                <a:off x="790575" y="2689225"/>
                <a:ext cx="0" cy="60642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510" name="Textfeld 17"/>
              <p:cNvSpPr txBox="1">
                <a:spLocks noChangeArrowheads="1"/>
              </p:cNvSpPr>
              <p:nvPr/>
            </p:nvSpPr>
            <p:spPr bwMode="auto">
              <a:xfrm>
                <a:off x="173038" y="2935288"/>
                <a:ext cx="7334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TAP1</a:t>
                </a: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944688" y="1807528"/>
                <a:ext cx="2424112" cy="307777"/>
              </a:xfrm>
              <a:prstGeom prst="rect">
                <a:avLst/>
              </a:prstGeom>
              <a:solidFill>
                <a:schemeClr val="bg1">
                  <a:lumMod val="50000"/>
                  <a:alpha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de-DE" sz="1400" dirty="0"/>
                  <a:t>in Module </a:t>
                </a:r>
                <a:r>
                  <a:rPr lang="de-DE" sz="1400" dirty="0" smtClean="0"/>
                  <a:t>6, </a:t>
                </a:r>
                <a:r>
                  <a:rPr lang="de-DE" sz="1400" dirty="0" err="1" smtClean="0"/>
                  <a:t>bypassing</a:t>
                </a:r>
                <a:r>
                  <a:rPr lang="de-DE" sz="1400" dirty="0" smtClean="0"/>
                  <a:t> CR</a:t>
                </a:r>
                <a:endParaRPr lang="de-DE" sz="1400" dirty="0"/>
              </a:p>
            </p:txBody>
          </p:sp>
          <p:cxnSp>
            <p:nvCxnSpPr>
              <p:cNvPr id="48" name="Gerade Verbindung 47"/>
              <p:cNvCxnSpPr/>
              <p:nvPr/>
            </p:nvCxnSpPr>
            <p:spPr>
              <a:xfrm flipV="1">
                <a:off x="809625" y="2214563"/>
                <a:ext cx="1511300" cy="576262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49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/>
            </p:nvCxnSpPr>
            <p:spPr>
              <a:xfrm>
                <a:off x="2303463" y="2232025"/>
                <a:ext cx="4316412" cy="0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/>
            </p:nvCxnSpPr>
            <p:spPr>
              <a:xfrm flipV="1">
                <a:off x="6602413" y="1844675"/>
                <a:ext cx="1785937" cy="387350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/>
              <p:cNvCxnSpPr/>
              <p:nvPr/>
            </p:nvCxnSpPr>
            <p:spPr>
              <a:xfrm flipV="1">
                <a:off x="8350250" y="1738313"/>
                <a:ext cx="369888" cy="120650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Gerade Verbindung 2"/>
            <p:cNvCxnSpPr/>
            <p:nvPr/>
          </p:nvCxnSpPr>
          <p:spPr>
            <a:xfrm>
              <a:off x="808672" y="3155315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4547394" y="3105785"/>
              <a:ext cx="588169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pbar</a:t>
              </a:r>
              <a:endPara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-47625" y="3808349"/>
            <a:ext cx="9291638" cy="2327275"/>
            <a:chOff x="-47625" y="3808349"/>
            <a:chExt cx="9291638" cy="2327275"/>
          </a:xfrm>
        </p:grpSpPr>
        <p:grpSp>
          <p:nvGrpSpPr>
            <p:cNvPr id="7172" name="Gruppieren 3"/>
            <p:cNvGrpSpPr>
              <a:grpSpLocks/>
            </p:cNvGrpSpPr>
            <p:nvPr/>
          </p:nvGrpSpPr>
          <p:grpSpPr bwMode="auto">
            <a:xfrm>
              <a:off x="-47625" y="3808349"/>
              <a:ext cx="9291638" cy="2327275"/>
              <a:chOff x="-47625" y="3616325"/>
              <a:chExt cx="9291638" cy="2327275"/>
            </a:xfrm>
          </p:grpSpPr>
          <p:pic>
            <p:nvPicPr>
              <p:cNvPr id="1946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2" t="30159" r="1675" b="31534"/>
              <a:stretch>
                <a:fillRect/>
              </a:stretch>
            </p:blipFill>
            <p:spPr bwMode="auto">
              <a:xfrm>
                <a:off x="257175" y="3876675"/>
                <a:ext cx="8275638" cy="1704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4" name="Textfeld 4"/>
              <p:cNvSpPr txBox="1">
                <a:spLocks noChangeArrowheads="1"/>
              </p:cNvSpPr>
              <p:nvPr/>
            </p:nvSpPr>
            <p:spPr bwMode="auto">
              <a:xfrm>
                <a:off x="-47625" y="5029200"/>
                <a:ext cx="10096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from SIS18</a:t>
                </a:r>
              </a:p>
            </p:txBody>
          </p:sp>
          <p:sp>
            <p:nvSpPr>
              <p:cNvPr id="19465" name="Textfeld 8"/>
              <p:cNvSpPr txBox="1">
                <a:spLocks noChangeArrowheads="1"/>
              </p:cNvSpPr>
              <p:nvPr/>
            </p:nvSpPr>
            <p:spPr bwMode="auto">
              <a:xfrm>
                <a:off x="8391525" y="4695825"/>
                <a:ext cx="67627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to CR</a:t>
                </a:r>
              </a:p>
            </p:txBody>
          </p:sp>
          <p:cxnSp>
            <p:nvCxnSpPr>
              <p:cNvPr id="19466" name="Gerade Verbindung 3"/>
              <p:cNvCxnSpPr>
                <a:cxnSpLocks noChangeShapeType="1"/>
              </p:cNvCxnSpPr>
              <p:nvPr/>
            </p:nvCxnSpPr>
            <p:spPr bwMode="auto">
              <a:xfrm>
                <a:off x="790575" y="5337175"/>
                <a:ext cx="0" cy="60642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67" name="Gerade Verbindung 11"/>
              <p:cNvCxnSpPr>
                <a:cxnSpLocks noChangeShapeType="1"/>
              </p:cNvCxnSpPr>
              <p:nvPr/>
            </p:nvCxnSpPr>
            <p:spPr bwMode="auto">
              <a:xfrm flipH="1">
                <a:off x="7105650" y="4805363"/>
                <a:ext cx="0" cy="360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68" name="Gerade Verbindung 14"/>
              <p:cNvCxnSpPr>
                <a:cxnSpLocks noChangeShapeType="1"/>
              </p:cNvCxnSpPr>
              <p:nvPr/>
            </p:nvCxnSpPr>
            <p:spPr bwMode="auto">
              <a:xfrm>
                <a:off x="8458200" y="4686300"/>
                <a:ext cx="0" cy="504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469" name="Textfeld 16"/>
              <p:cNvSpPr txBox="1">
                <a:spLocks noChangeArrowheads="1"/>
              </p:cNvSpPr>
              <p:nvPr/>
            </p:nvSpPr>
            <p:spPr bwMode="auto">
              <a:xfrm>
                <a:off x="7477125" y="4975860"/>
                <a:ext cx="7334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 dirty="0">
                    <a:latin typeface="Times New Roman" pitchFamily="18" charset="0"/>
                    <a:cs typeface="Arial" charset="0"/>
                  </a:rPr>
                  <a:t>TFC1</a:t>
                </a:r>
              </a:p>
            </p:txBody>
          </p:sp>
          <p:sp>
            <p:nvSpPr>
              <p:cNvPr id="19470" name="Textfeld 17"/>
              <p:cNvSpPr txBox="1">
                <a:spLocks noChangeArrowheads="1"/>
              </p:cNvSpPr>
              <p:nvPr/>
            </p:nvSpPr>
            <p:spPr bwMode="auto">
              <a:xfrm>
                <a:off x="2393950" y="4973638"/>
                <a:ext cx="71913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 dirty="0">
                    <a:latin typeface="Times New Roman" pitchFamily="18" charset="0"/>
                    <a:cs typeface="Arial" charset="0"/>
                  </a:rPr>
                  <a:t>TSN1</a:t>
                </a:r>
              </a:p>
            </p:txBody>
          </p:sp>
          <p:sp>
            <p:nvSpPr>
              <p:cNvPr id="19471" name="Textfeld 17"/>
              <p:cNvSpPr txBox="1">
                <a:spLocks noChangeArrowheads="1"/>
              </p:cNvSpPr>
              <p:nvPr/>
            </p:nvSpPr>
            <p:spPr bwMode="auto">
              <a:xfrm>
                <a:off x="173038" y="5583238"/>
                <a:ext cx="7334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TAP1</a:t>
                </a:r>
              </a:p>
            </p:txBody>
          </p:sp>
          <p:cxnSp>
            <p:nvCxnSpPr>
              <p:cNvPr id="19472" name="Gerade Verbindung 11"/>
              <p:cNvCxnSpPr>
                <a:cxnSpLocks noChangeShapeType="1"/>
              </p:cNvCxnSpPr>
              <p:nvPr/>
            </p:nvCxnSpPr>
            <p:spPr bwMode="auto">
              <a:xfrm>
                <a:off x="4152900" y="4795838"/>
                <a:ext cx="1588" cy="3600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473" name="Textfeld 17"/>
              <p:cNvSpPr txBox="1">
                <a:spLocks noChangeArrowheads="1"/>
              </p:cNvSpPr>
              <p:nvPr/>
            </p:nvSpPr>
            <p:spPr bwMode="auto">
              <a:xfrm>
                <a:off x="4106863" y="4487863"/>
                <a:ext cx="6286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TSR1</a:t>
                </a:r>
              </a:p>
            </p:txBody>
          </p:sp>
          <p:cxnSp>
            <p:nvCxnSpPr>
              <p:cNvPr id="19474" name="Gerade Verbindung 2"/>
              <p:cNvCxnSpPr>
                <a:cxnSpLocks noChangeShapeType="1"/>
              </p:cNvCxnSpPr>
              <p:nvPr/>
            </p:nvCxnSpPr>
            <p:spPr bwMode="auto">
              <a:xfrm>
                <a:off x="5049838" y="4362450"/>
                <a:ext cx="0" cy="4206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75" name="Gerade Verbindung 23"/>
              <p:cNvCxnSpPr>
                <a:cxnSpLocks noChangeShapeType="1"/>
              </p:cNvCxnSpPr>
              <p:nvPr/>
            </p:nvCxnSpPr>
            <p:spPr bwMode="auto">
              <a:xfrm>
                <a:off x="4154488" y="4343400"/>
                <a:ext cx="0" cy="42068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476" name="Textfeld 17"/>
              <p:cNvSpPr txBox="1">
                <a:spLocks noChangeArrowheads="1"/>
              </p:cNvSpPr>
              <p:nvPr/>
            </p:nvSpPr>
            <p:spPr bwMode="auto">
              <a:xfrm>
                <a:off x="4369753" y="4962208"/>
                <a:ext cx="7334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 dirty="0">
                    <a:latin typeface="Times New Roman" pitchFamily="18" charset="0"/>
                    <a:cs typeface="Arial" charset="0"/>
                  </a:rPr>
                  <a:t>TSN2</a:t>
                </a:r>
              </a:p>
            </p:txBody>
          </p:sp>
          <p:sp>
            <p:nvSpPr>
              <p:cNvPr id="19477" name="Textfeld 16"/>
              <p:cNvSpPr txBox="1">
                <a:spLocks noChangeArrowheads="1"/>
              </p:cNvSpPr>
              <p:nvPr/>
            </p:nvSpPr>
            <p:spPr bwMode="auto">
              <a:xfrm>
                <a:off x="6096000" y="4410075"/>
                <a:ext cx="7334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FREX</a:t>
                </a:r>
              </a:p>
            </p:txBody>
          </p:sp>
          <p:sp>
            <p:nvSpPr>
              <p:cNvPr id="19478" name="Textfeld 17"/>
              <p:cNvSpPr txBox="1">
                <a:spLocks noChangeArrowheads="1"/>
              </p:cNvSpPr>
              <p:nvPr/>
            </p:nvSpPr>
            <p:spPr bwMode="auto">
              <a:xfrm>
                <a:off x="1554163" y="5127625"/>
                <a:ext cx="4937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 dirty="0">
                    <a:latin typeface="Times New Roman" pitchFamily="18" charset="0"/>
                    <a:cs typeface="Arial" charset="0"/>
                  </a:rPr>
                  <a:t>y=0</a:t>
                </a:r>
              </a:p>
            </p:txBody>
          </p:sp>
          <p:sp>
            <p:nvSpPr>
              <p:cNvPr id="19479" name="Textfeld 17"/>
              <p:cNvSpPr txBox="1">
                <a:spLocks noChangeArrowheads="1"/>
              </p:cNvSpPr>
              <p:nvPr/>
            </p:nvSpPr>
            <p:spPr bwMode="auto">
              <a:xfrm>
                <a:off x="5135563" y="4343400"/>
                <a:ext cx="52228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y=0</a:t>
                </a:r>
              </a:p>
            </p:txBody>
          </p:sp>
          <p:sp>
            <p:nvSpPr>
              <p:cNvPr id="19480" name="Textfeld 17"/>
              <p:cNvSpPr txBox="1">
                <a:spLocks noChangeArrowheads="1"/>
              </p:cNvSpPr>
              <p:nvPr/>
            </p:nvSpPr>
            <p:spPr bwMode="auto">
              <a:xfrm>
                <a:off x="5038725" y="4889500"/>
                <a:ext cx="8382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y=+1.7m</a:t>
                </a:r>
              </a:p>
            </p:txBody>
          </p:sp>
          <p:sp>
            <p:nvSpPr>
              <p:cNvPr id="19481" name="Textfeld 17"/>
              <p:cNvSpPr txBox="1">
                <a:spLocks noChangeArrowheads="1"/>
              </p:cNvSpPr>
              <p:nvPr/>
            </p:nvSpPr>
            <p:spPr bwMode="auto">
              <a:xfrm>
                <a:off x="7672388" y="4735513"/>
                <a:ext cx="522287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y=0</a:t>
                </a:r>
              </a:p>
            </p:txBody>
          </p:sp>
          <p:cxnSp>
            <p:nvCxnSpPr>
              <p:cNvPr id="19482" name="Gerade Verbindung mit Pfeil 40"/>
              <p:cNvCxnSpPr>
                <a:cxnSpLocks noChangeShapeType="1"/>
              </p:cNvCxnSpPr>
              <p:nvPr/>
            </p:nvCxnSpPr>
            <p:spPr bwMode="auto">
              <a:xfrm>
                <a:off x="6067425" y="4260850"/>
                <a:ext cx="0" cy="5222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83" name="Gerade Verbindung mit Pfeil 41"/>
              <p:cNvCxnSpPr>
                <a:cxnSpLocks noChangeShapeType="1"/>
              </p:cNvCxnSpPr>
              <p:nvPr/>
            </p:nvCxnSpPr>
            <p:spPr bwMode="auto">
              <a:xfrm rot="10800000">
                <a:off x="6076950" y="4918075"/>
                <a:ext cx="0" cy="522288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484" name="Textfeld 17"/>
              <p:cNvSpPr txBox="1">
                <a:spLocks noChangeArrowheads="1"/>
              </p:cNvSpPr>
              <p:nvPr/>
            </p:nvSpPr>
            <p:spPr bwMode="auto">
              <a:xfrm>
                <a:off x="7775575" y="4192588"/>
                <a:ext cx="8382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y=+1.7m</a:t>
                </a:r>
              </a:p>
            </p:txBody>
          </p:sp>
          <p:sp>
            <p:nvSpPr>
              <p:cNvPr id="19485" name="Textfeld 17"/>
              <p:cNvSpPr txBox="1">
                <a:spLocks noChangeArrowheads="1"/>
              </p:cNvSpPr>
              <p:nvPr/>
            </p:nvSpPr>
            <p:spPr bwMode="auto">
              <a:xfrm>
                <a:off x="6019800" y="4181475"/>
                <a:ext cx="7810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Symbol" pitchFamily="18" charset="2"/>
                    <a:cs typeface="Arial" charset="0"/>
                  </a:rPr>
                  <a:t>D</a:t>
                </a:r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x=2m</a:t>
                </a:r>
              </a:p>
            </p:txBody>
          </p:sp>
          <p:sp>
            <p:nvSpPr>
              <p:cNvPr id="19486" name="Textfeld 5"/>
              <p:cNvSpPr txBox="1">
                <a:spLocks noChangeArrowheads="1"/>
              </p:cNvSpPr>
              <p:nvPr/>
            </p:nvSpPr>
            <p:spPr bwMode="auto">
              <a:xfrm>
                <a:off x="7519988" y="3819525"/>
                <a:ext cx="172402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altLang="de-DE" sz="1400">
                    <a:latin typeface="Times New Roman" pitchFamily="18" charset="0"/>
                    <a:cs typeface="Arial" charset="0"/>
                  </a:rPr>
                  <a:t>to NESR (y=+1.2m)</a:t>
                </a:r>
              </a:p>
            </p:txBody>
          </p:sp>
          <p:sp>
            <p:nvSpPr>
              <p:cNvPr id="19487" name="Textfeld 44"/>
              <p:cNvSpPr txBox="1">
                <a:spLocks noChangeArrowheads="1"/>
              </p:cNvSpPr>
              <p:nvPr/>
            </p:nvSpPr>
            <p:spPr bwMode="auto">
              <a:xfrm>
                <a:off x="1470026" y="4333875"/>
                <a:ext cx="2327274" cy="307777"/>
              </a:xfrm>
              <a:prstGeom prst="rect">
                <a:avLst/>
              </a:prstGeom>
              <a:solidFill>
                <a:srgbClr val="0066FF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de-DE" altLang="de-DE" sz="1400" dirty="0" err="1"/>
                  <a:t>proposed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for</a:t>
                </a:r>
                <a:r>
                  <a:rPr lang="de-DE" altLang="de-DE" sz="1400" dirty="0"/>
                  <a:t> MSV (M0-3)</a:t>
                </a:r>
              </a:p>
            </p:txBody>
          </p:sp>
          <p:sp>
            <p:nvSpPr>
              <p:cNvPr id="19488" name="Textfeld 19"/>
              <p:cNvSpPr txBox="1">
                <a:spLocks noChangeArrowheads="1"/>
              </p:cNvSpPr>
              <p:nvPr/>
            </p:nvSpPr>
            <p:spPr bwMode="auto">
              <a:xfrm>
                <a:off x="3649663" y="3616325"/>
                <a:ext cx="181927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de-DE" altLang="de-DE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de-DE" altLang="de-DE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altLang="de-DE" sz="1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layout</a:t>
                </a:r>
                <a:endParaRPr lang="de-DE" altLang="de-DE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4" name="Gerade Verbindung 73"/>
              <p:cNvCxnSpPr/>
              <p:nvPr/>
            </p:nvCxnSpPr>
            <p:spPr>
              <a:xfrm>
                <a:off x="4187825" y="4783138"/>
                <a:ext cx="719138" cy="125412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75"/>
              <p:cNvCxnSpPr/>
              <p:nvPr/>
            </p:nvCxnSpPr>
            <p:spPr>
              <a:xfrm>
                <a:off x="4889500" y="4908550"/>
                <a:ext cx="1730375" cy="0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77"/>
              <p:cNvCxnSpPr/>
              <p:nvPr/>
            </p:nvCxnSpPr>
            <p:spPr>
              <a:xfrm flipV="1">
                <a:off x="6591300" y="4521200"/>
                <a:ext cx="1785938" cy="387350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78"/>
              <p:cNvCxnSpPr/>
              <p:nvPr/>
            </p:nvCxnSpPr>
            <p:spPr>
              <a:xfrm flipV="1">
                <a:off x="8358188" y="4410075"/>
                <a:ext cx="371475" cy="120650"/>
              </a:xfrm>
              <a:prstGeom prst="line">
                <a:avLst/>
              </a:prstGeom>
              <a:ln w="127000">
                <a:solidFill>
                  <a:schemeClr val="bg1">
                    <a:lumMod val="50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79"/>
              <p:cNvCxnSpPr/>
              <p:nvPr/>
            </p:nvCxnSpPr>
            <p:spPr>
              <a:xfrm flipV="1">
                <a:off x="825500" y="4745038"/>
                <a:ext cx="1798638" cy="685800"/>
              </a:xfrm>
              <a:prstGeom prst="line">
                <a:avLst/>
              </a:prstGeom>
              <a:ln w="127000">
                <a:solidFill>
                  <a:srgbClr val="0066FF">
                    <a:alpha val="2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81"/>
              <p:cNvCxnSpPr/>
              <p:nvPr/>
            </p:nvCxnSpPr>
            <p:spPr>
              <a:xfrm>
                <a:off x="2576513" y="4762500"/>
                <a:ext cx="2462212" cy="42863"/>
              </a:xfrm>
              <a:prstGeom prst="line">
                <a:avLst/>
              </a:prstGeom>
              <a:ln w="127000">
                <a:solidFill>
                  <a:srgbClr val="0066FF">
                    <a:alpha val="4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Gerade Verbindung 65"/>
            <p:cNvCxnSpPr/>
            <p:nvPr/>
          </p:nvCxnSpPr>
          <p:spPr>
            <a:xfrm>
              <a:off x="793432" y="5624195"/>
              <a:ext cx="46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feld 67"/>
            <p:cNvSpPr txBox="1"/>
            <p:nvPr/>
          </p:nvSpPr>
          <p:spPr>
            <a:xfrm>
              <a:off x="4555728" y="5591210"/>
              <a:ext cx="588169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pbar</a:t>
              </a:r>
              <a:endPara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Connection SIS18 </a:t>
            </a:r>
            <a:r>
              <a:rPr lang="de-DE" dirty="0" smtClean="0">
                <a:sym typeface="Wingdings" panose="05000000000000000000" pitchFamily="2" charset="2"/>
              </a:rPr>
              <a:t> CR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6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Magnets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Vacuum</a:t>
            </a:r>
            <a:r>
              <a:rPr lang="de-DE" b="1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Special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Status HEBT Buildings</a:t>
            </a:r>
            <a:endParaRPr lang="de-DE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500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6"/>
          <a:stretch>
            <a:fillRect/>
          </a:stretch>
        </p:blipFill>
        <p:spPr bwMode="auto">
          <a:xfrm>
            <a:off x="73025" y="1338453"/>
            <a:ext cx="896302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676275" y="4186428"/>
            <a:ext cx="11525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TSN1</a:t>
            </a:r>
          </a:p>
        </p:txBody>
      </p:sp>
      <p:cxnSp>
        <p:nvCxnSpPr>
          <p:cNvPr id="4" name="Gerade Verbindung 3"/>
          <p:cNvCxnSpPr/>
          <p:nvPr/>
        </p:nvCxnSpPr>
        <p:spPr>
          <a:xfrm flipV="1">
            <a:off x="6072188" y="3538728"/>
            <a:ext cx="2603500" cy="146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3810000" y="3316478"/>
            <a:ext cx="96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846513" y="3926078"/>
            <a:ext cx="830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574925" y="3421253"/>
            <a:ext cx="1311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TSN1MH02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481138" y="3745103"/>
            <a:ext cx="950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T113</a:t>
            </a: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308725" y="2363978"/>
            <a:ext cx="950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T103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rot="5400000" flipH="1">
            <a:off x="4528344" y="4204685"/>
            <a:ext cx="528637" cy="2540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rot="16200000" flipH="1">
            <a:off x="4498181" y="3442685"/>
            <a:ext cx="528637" cy="25400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4819650" y="3227578"/>
            <a:ext cx="5207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6362700" y="3189478"/>
            <a:ext cx="1057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TSR1</a:t>
            </a:r>
          </a:p>
        </p:txBody>
      </p:sp>
      <p:sp>
        <p:nvSpPr>
          <p:cNvPr id="14" name="Textfeld 1"/>
          <p:cNvSpPr txBox="1">
            <a:spLocks noChangeArrowheads="1"/>
          </p:cNvSpPr>
          <p:nvPr/>
        </p:nvSpPr>
        <p:spPr bwMode="auto">
          <a:xfrm>
            <a:off x="1112074" y="2806446"/>
            <a:ext cx="4960114" cy="369332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dirty="0" smtClean="0">
                <a:solidFill>
                  <a:srgbClr val="333333"/>
                </a:solidFill>
              </a:rPr>
              <a:t>„</a:t>
            </a:r>
            <a:r>
              <a:rPr lang="de-DE" altLang="de-DE" dirty="0" err="1" smtClean="0">
                <a:solidFill>
                  <a:srgbClr val="333333"/>
                </a:solidFill>
              </a:rPr>
              <a:t>no</a:t>
            </a:r>
            <a:r>
              <a:rPr lang="de-DE" altLang="de-DE" dirty="0" smtClean="0">
                <a:solidFill>
                  <a:srgbClr val="333333"/>
                </a:solidFill>
              </a:rPr>
              <a:t>“ </a:t>
            </a:r>
            <a:r>
              <a:rPr lang="de-DE" altLang="de-DE" dirty="0" err="1" smtClean="0">
                <a:solidFill>
                  <a:srgbClr val="333333"/>
                </a:solidFill>
              </a:rPr>
              <a:t>modification</a:t>
            </a:r>
            <a:r>
              <a:rPr lang="de-DE" altLang="de-DE" dirty="0" smtClean="0">
                <a:solidFill>
                  <a:srgbClr val="333333"/>
                </a:solidFill>
              </a:rPr>
              <a:t> </a:t>
            </a:r>
            <a:r>
              <a:rPr lang="de-DE" altLang="de-DE" dirty="0" err="1">
                <a:solidFill>
                  <a:srgbClr val="333333"/>
                </a:solidFill>
              </a:rPr>
              <a:t>of</a:t>
            </a:r>
            <a:r>
              <a:rPr lang="de-DE" altLang="de-DE" dirty="0">
                <a:solidFill>
                  <a:srgbClr val="333333"/>
                </a:solidFill>
              </a:rPr>
              <a:t> </a:t>
            </a:r>
            <a:r>
              <a:rPr lang="de-DE" altLang="de-DE" dirty="0" err="1">
                <a:solidFill>
                  <a:srgbClr val="333333"/>
                </a:solidFill>
              </a:rPr>
              <a:t>building</a:t>
            </a:r>
            <a:r>
              <a:rPr lang="de-DE" altLang="de-DE" dirty="0">
                <a:solidFill>
                  <a:srgbClr val="333333"/>
                </a:solidFill>
              </a:rPr>
              <a:t> </a:t>
            </a:r>
            <a:r>
              <a:rPr lang="de-DE" altLang="de-DE" dirty="0" err="1">
                <a:solidFill>
                  <a:srgbClr val="333333"/>
                </a:solidFill>
              </a:rPr>
              <a:t>planning</a:t>
            </a:r>
            <a:r>
              <a:rPr lang="de-DE" altLang="de-DE" dirty="0">
                <a:solidFill>
                  <a:srgbClr val="333333"/>
                </a:solidFill>
              </a:rPr>
              <a:t> </a:t>
            </a:r>
            <a:r>
              <a:rPr lang="de-DE" altLang="de-DE" dirty="0" err="1">
                <a:solidFill>
                  <a:srgbClr val="333333"/>
                </a:solidFill>
              </a:rPr>
              <a:t>required</a:t>
            </a:r>
            <a:r>
              <a:rPr lang="de-DE" altLang="de-DE" dirty="0">
                <a:solidFill>
                  <a:srgbClr val="333333"/>
                </a:solidFill>
              </a:rPr>
              <a:t> </a:t>
            </a:r>
          </a:p>
        </p:txBody>
      </p:sp>
      <p:sp>
        <p:nvSpPr>
          <p:cNvPr id="15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413048" y="6552643"/>
            <a:ext cx="744898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91A18E-C859-4581-9D02-5B4981C9B2A0}" type="slidenum">
              <a:rPr lang="de-DE" altLang="de-DE" smtClean="0"/>
              <a:pPr eaLnBrk="1" hangingPunct="1"/>
              <a:t>50</a:t>
            </a:fld>
            <a:endParaRPr lang="de-DE" altLang="de-DE" dirty="0" smtClean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Connection SIS18 </a:t>
            </a:r>
            <a:r>
              <a:rPr lang="de-DE" dirty="0" smtClean="0">
                <a:sym typeface="Wingdings" panose="05000000000000000000" pitchFamily="2" charset="2"/>
              </a:rPr>
              <a:t> CR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29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90" y="1746283"/>
            <a:ext cx="4300098" cy="397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14299" y="2419349"/>
            <a:ext cx="4352925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endParaRPr lang="de-DE" dirty="0" smtClean="0"/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check </a:t>
            </a:r>
            <a:r>
              <a:rPr lang="de-DE" dirty="0" err="1" smtClean="0"/>
              <a:t>mechanical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endParaRPr lang="de-DE" dirty="0" smtClean="0"/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„</a:t>
            </a:r>
            <a:r>
              <a:rPr lang="de-DE" dirty="0" err="1" smtClean="0"/>
              <a:t>no</a:t>
            </a:r>
            <a:r>
              <a:rPr lang="de-DE" dirty="0" smtClean="0"/>
              <a:t>“ (minor</a:t>
            </a:r>
            <a:r>
              <a:rPr lang="de-DE" dirty="0"/>
              <a:t>,</a:t>
            </a:r>
            <a:r>
              <a:rPr lang="de-DE" dirty="0" smtClean="0"/>
              <a:t>CR138) </a:t>
            </a:r>
            <a:r>
              <a:rPr lang="de-DE" dirty="0" err="1" smtClean="0"/>
              <a:t>modification</a:t>
            </a:r>
            <a:r>
              <a:rPr lang="de-DE" dirty="0" smtClean="0"/>
              <a:t> at </a:t>
            </a:r>
            <a:r>
              <a:rPr lang="de-DE" dirty="0" err="1" smtClean="0"/>
              <a:t>building</a:t>
            </a:r>
            <a:r>
              <a:rPr lang="de-DE" dirty="0"/>
              <a:t> </a:t>
            </a:r>
            <a:r>
              <a:rPr lang="de-DE" dirty="0" smtClean="0"/>
              <a:t>T113 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estimation</a:t>
            </a:r>
            <a:r>
              <a:rPr lang="de-DE" dirty="0" smtClean="0"/>
              <a:t> (2005) 1.8 – 2.1 M€ (</a:t>
            </a:r>
            <a:r>
              <a:rPr lang="de-DE" dirty="0" err="1" smtClean="0"/>
              <a:t>only</a:t>
            </a:r>
            <a:r>
              <a:rPr lang="de-DE" dirty="0" smtClean="0"/>
              <a:t> HEBT)</a:t>
            </a:r>
          </a:p>
          <a:p>
            <a:pPr marL="285750" indent="-28575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DE" dirty="0" err="1" smtClean="0"/>
              <a:t>include</a:t>
            </a:r>
            <a:r>
              <a:rPr lang="de-DE" dirty="0" smtClean="0"/>
              <a:t> beam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MSV?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51</a:t>
            </a:fld>
            <a:endParaRPr lang="de-DE" altLang="de-DE" sz="1000" dirty="0" smtClean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Connection SIS18 </a:t>
            </a:r>
            <a:r>
              <a:rPr lang="de-DE" dirty="0" smtClean="0">
                <a:sym typeface="Wingdings" panose="05000000000000000000" pitchFamily="2" charset="2"/>
              </a:rPr>
              <a:t> CR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31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807330"/>
          </a:xfrm>
        </p:spPr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Magnets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Chambers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Power Converters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Beam </a:t>
            </a:r>
            <a:r>
              <a:rPr lang="de-DE" dirty="0" err="1" smtClean="0"/>
              <a:t>Diagnostics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Special </a:t>
            </a:r>
            <a:r>
              <a:rPr lang="de-DE" dirty="0" err="1" smtClean="0"/>
              <a:t>Installations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Technical System Design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Connection SIS18 – CR 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 smtClean="0"/>
              <a:t>Status HEBT Buildings</a:t>
            </a:r>
            <a:endParaRPr lang="de-DE" b="1" dirty="0"/>
          </a:p>
        </p:txBody>
      </p:sp>
      <p:sp>
        <p:nvSpPr>
          <p:cNvPr id="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52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1519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" b="2444"/>
          <a:stretch/>
        </p:blipFill>
        <p:spPr bwMode="auto">
          <a:xfrm>
            <a:off x="46038" y="1323974"/>
            <a:ext cx="8928100" cy="522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7891" name="Gruppieren 5"/>
          <p:cNvGrpSpPr>
            <a:grpSpLocks/>
          </p:cNvGrpSpPr>
          <p:nvPr/>
        </p:nvGrpSpPr>
        <p:grpSpPr bwMode="auto">
          <a:xfrm>
            <a:off x="265113" y="2543175"/>
            <a:ext cx="6200775" cy="3044825"/>
            <a:chOff x="265113" y="2238375"/>
            <a:chExt cx="6201406" cy="3044825"/>
          </a:xfrm>
        </p:grpSpPr>
        <p:sp>
          <p:nvSpPr>
            <p:cNvPr id="37913" name="Text Box 4"/>
            <p:cNvSpPr txBox="1">
              <a:spLocks noChangeArrowheads="1"/>
            </p:cNvSpPr>
            <p:nvPr/>
          </p:nvSpPr>
          <p:spPr bwMode="auto">
            <a:xfrm>
              <a:off x="3186838" y="2238375"/>
              <a:ext cx="790179" cy="3076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/>
                <a:t>G017.1</a:t>
              </a:r>
            </a:p>
          </p:txBody>
        </p:sp>
        <p:sp>
          <p:nvSpPr>
            <p:cNvPr id="37914" name="Text Box 4"/>
            <p:cNvSpPr txBox="1">
              <a:spLocks noChangeArrowheads="1"/>
            </p:cNvSpPr>
            <p:nvPr/>
          </p:nvSpPr>
          <p:spPr bwMode="auto">
            <a:xfrm>
              <a:off x="5676340" y="2514849"/>
              <a:ext cx="790179" cy="3076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/>
                <a:t>G018</a:t>
              </a:r>
            </a:p>
          </p:txBody>
        </p:sp>
        <p:sp>
          <p:nvSpPr>
            <p:cNvPr id="37915" name="Text Box 4"/>
            <p:cNvSpPr txBox="1">
              <a:spLocks noChangeArrowheads="1"/>
            </p:cNvSpPr>
            <p:nvPr/>
          </p:nvSpPr>
          <p:spPr bwMode="auto">
            <a:xfrm>
              <a:off x="3719847" y="3544521"/>
              <a:ext cx="790179" cy="3076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/>
                <a:t>T108N</a:t>
              </a:r>
            </a:p>
          </p:txBody>
        </p:sp>
        <p:sp>
          <p:nvSpPr>
            <p:cNvPr id="37916" name="Text Box 4"/>
            <p:cNvSpPr txBox="1">
              <a:spLocks noChangeArrowheads="1"/>
            </p:cNvSpPr>
            <p:nvPr/>
          </p:nvSpPr>
          <p:spPr bwMode="auto">
            <a:xfrm>
              <a:off x="5419170" y="4902437"/>
              <a:ext cx="790179" cy="307699"/>
            </a:xfrm>
            <a:prstGeom prst="rect">
              <a:avLst/>
            </a:prstGeom>
            <a:solidFill>
              <a:srgbClr val="00B0F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/>
                <a:t>T108S</a:t>
              </a:r>
            </a:p>
          </p:txBody>
        </p:sp>
        <p:sp>
          <p:nvSpPr>
            <p:cNvPr id="37917" name="Text Box 10"/>
            <p:cNvSpPr txBox="1">
              <a:spLocks noChangeArrowheads="1"/>
            </p:cNvSpPr>
            <p:nvPr/>
          </p:nvSpPr>
          <p:spPr bwMode="auto">
            <a:xfrm>
              <a:off x="265113" y="4975501"/>
              <a:ext cx="1979982" cy="307699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400" b="1" dirty="0" err="1"/>
                <a:t>with</a:t>
              </a:r>
              <a:r>
                <a:rPr lang="de-DE" altLang="de-DE" sz="1400" b="1" dirty="0"/>
                <a:t> HEBT Supply</a:t>
              </a:r>
            </a:p>
          </p:txBody>
        </p:sp>
      </p:grpSp>
      <p:grpSp>
        <p:nvGrpSpPr>
          <p:cNvPr id="37894" name="Gruppieren 4"/>
          <p:cNvGrpSpPr>
            <a:grpSpLocks/>
          </p:cNvGrpSpPr>
          <p:nvPr/>
        </p:nvGrpSpPr>
        <p:grpSpPr bwMode="auto">
          <a:xfrm>
            <a:off x="252413" y="2355386"/>
            <a:ext cx="7775578" cy="3174190"/>
            <a:chOff x="252412" y="2050586"/>
            <a:chExt cx="7776369" cy="3174190"/>
          </a:xfrm>
        </p:grpSpPr>
        <p:sp>
          <p:nvSpPr>
            <p:cNvPr id="37902" name="Text Box 10"/>
            <p:cNvSpPr txBox="1">
              <a:spLocks noChangeArrowheads="1"/>
            </p:cNvSpPr>
            <p:nvPr/>
          </p:nvSpPr>
          <p:spPr bwMode="auto">
            <a:xfrm>
              <a:off x="7007278" y="3912444"/>
              <a:ext cx="628594" cy="307884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/>
                <a:t>T103</a:t>
              </a:r>
            </a:p>
          </p:txBody>
        </p:sp>
        <p:sp>
          <p:nvSpPr>
            <p:cNvPr id="37903" name="Text Box 10"/>
            <p:cNvSpPr txBox="1">
              <a:spLocks noChangeArrowheads="1"/>
            </p:cNvSpPr>
            <p:nvPr/>
          </p:nvSpPr>
          <p:spPr bwMode="auto">
            <a:xfrm>
              <a:off x="4228747" y="2050586"/>
              <a:ext cx="628594" cy="307884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/>
                <a:t>T110</a:t>
              </a:r>
            </a:p>
          </p:txBody>
        </p:sp>
        <p:sp>
          <p:nvSpPr>
            <p:cNvPr id="37904" name="Text Box 10"/>
            <p:cNvSpPr txBox="1">
              <a:spLocks noChangeArrowheads="1"/>
            </p:cNvSpPr>
            <p:nvPr/>
          </p:nvSpPr>
          <p:spPr bwMode="auto">
            <a:xfrm>
              <a:off x="252412" y="4610191"/>
              <a:ext cx="1981220" cy="307884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400" b="1" dirty="0" err="1"/>
                <a:t>with</a:t>
              </a:r>
              <a:r>
                <a:rPr lang="de-DE" altLang="de-DE" sz="1400" b="1" dirty="0"/>
                <a:t> HEBT </a:t>
              </a:r>
              <a:r>
                <a:rPr lang="de-DE" altLang="de-DE" sz="1400" b="1" dirty="0" err="1"/>
                <a:t>Beamline</a:t>
              </a:r>
              <a:endParaRPr lang="de-DE" altLang="de-DE" sz="1400" b="1" dirty="0"/>
            </a:p>
          </p:txBody>
        </p:sp>
        <p:sp>
          <p:nvSpPr>
            <p:cNvPr id="37905" name="Text Box 10"/>
            <p:cNvSpPr txBox="1">
              <a:spLocks noChangeArrowheads="1"/>
            </p:cNvSpPr>
            <p:nvPr/>
          </p:nvSpPr>
          <p:spPr bwMode="auto">
            <a:xfrm>
              <a:off x="5757132" y="3487783"/>
              <a:ext cx="628594" cy="307884"/>
            </a:xfrm>
            <a:prstGeom prst="rect">
              <a:avLst/>
            </a:prstGeom>
            <a:solidFill>
              <a:srgbClr val="FFC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/>
                <a:t>G050</a:t>
              </a:r>
            </a:p>
          </p:txBody>
        </p:sp>
        <p:grpSp>
          <p:nvGrpSpPr>
            <p:cNvPr id="37906" name="Gruppieren 2"/>
            <p:cNvGrpSpPr>
              <a:grpSpLocks/>
            </p:cNvGrpSpPr>
            <p:nvPr/>
          </p:nvGrpSpPr>
          <p:grpSpPr bwMode="auto">
            <a:xfrm>
              <a:off x="7245378" y="4911907"/>
              <a:ext cx="783403" cy="312869"/>
              <a:chOff x="7321578" y="4721407"/>
              <a:chExt cx="783403" cy="312869"/>
            </a:xfrm>
          </p:grpSpPr>
          <p:sp>
            <p:nvSpPr>
              <p:cNvPr id="37910" name="Text Box 4"/>
              <p:cNvSpPr txBox="1">
                <a:spLocks noChangeArrowheads="1"/>
              </p:cNvSpPr>
              <p:nvPr/>
            </p:nvSpPr>
            <p:spPr bwMode="auto">
              <a:xfrm>
                <a:off x="7597775" y="4726499"/>
                <a:ext cx="507206" cy="307777"/>
              </a:xfrm>
              <a:prstGeom prst="rect">
                <a:avLst/>
              </a:prstGeom>
              <a:solidFill>
                <a:srgbClr val="00B0F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1400" b="1"/>
                  <a:t>07</a:t>
                </a:r>
              </a:p>
            </p:txBody>
          </p:sp>
          <p:sp>
            <p:nvSpPr>
              <p:cNvPr id="37911" name="Text Box 10"/>
              <p:cNvSpPr txBox="1">
                <a:spLocks noChangeArrowheads="1"/>
              </p:cNvSpPr>
              <p:nvPr/>
            </p:nvSpPr>
            <p:spPr bwMode="auto">
              <a:xfrm>
                <a:off x="7321578" y="4721407"/>
                <a:ext cx="453600" cy="307884"/>
              </a:xfrm>
              <a:prstGeom prst="rect">
                <a:avLst/>
              </a:prstGeom>
              <a:solidFill>
                <a:srgbClr val="FFC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de-DE" altLang="de-DE" sz="1400" b="1"/>
                  <a:t>G0</a:t>
                </a:r>
              </a:p>
            </p:txBody>
          </p:sp>
        </p:grpSp>
        <p:grpSp>
          <p:nvGrpSpPr>
            <p:cNvPr id="37907" name="Gruppieren 3"/>
            <p:cNvGrpSpPr>
              <a:grpSpLocks/>
            </p:cNvGrpSpPr>
            <p:nvPr/>
          </p:nvGrpSpPr>
          <p:grpSpPr bwMode="auto">
            <a:xfrm>
              <a:off x="6281792" y="3754069"/>
              <a:ext cx="872672" cy="312317"/>
              <a:chOff x="7156109" y="1930598"/>
              <a:chExt cx="872672" cy="312317"/>
            </a:xfrm>
          </p:grpSpPr>
          <p:sp>
            <p:nvSpPr>
              <p:cNvPr id="37908" name="Text Box 4"/>
              <p:cNvSpPr txBox="1">
                <a:spLocks noChangeArrowheads="1"/>
              </p:cNvSpPr>
              <p:nvPr/>
            </p:nvSpPr>
            <p:spPr bwMode="auto">
              <a:xfrm>
                <a:off x="7422781" y="1930598"/>
                <a:ext cx="606000" cy="307777"/>
              </a:xfrm>
              <a:prstGeom prst="rect">
                <a:avLst/>
              </a:prstGeom>
              <a:solidFill>
                <a:srgbClr val="00B0F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1400" b="1"/>
                  <a:t>06C</a:t>
                </a:r>
              </a:p>
            </p:txBody>
          </p:sp>
          <p:sp>
            <p:nvSpPr>
              <p:cNvPr id="37909" name="Text Box 10"/>
              <p:cNvSpPr txBox="1">
                <a:spLocks noChangeArrowheads="1"/>
              </p:cNvSpPr>
              <p:nvPr/>
            </p:nvSpPr>
            <p:spPr bwMode="auto">
              <a:xfrm>
                <a:off x="7156109" y="1935031"/>
                <a:ext cx="453600" cy="307884"/>
              </a:xfrm>
              <a:prstGeom prst="rect">
                <a:avLst/>
              </a:prstGeom>
              <a:solidFill>
                <a:srgbClr val="FFC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de-DE" altLang="de-DE" sz="1400" b="1"/>
                  <a:t>G0</a:t>
                </a:r>
              </a:p>
            </p:txBody>
          </p:sp>
        </p:grpSp>
      </p:grpSp>
      <p:sp>
        <p:nvSpPr>
          <p:cNvPr id="30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HEBT Buildings</a:t>
            </a:r>
            <a:endParaRPr lang="de-DE" dirty="0"/>
          </a:p>
        </p:txBody>
      </p:sp>
      <p:grpSp>
        <p:nvGrpSpPr>
          <p:cNvPr id="31" name="Gruppieren 30"/>
          <p:cNvGrpSpPr/>
          <p:nvPr/>
        </p:nvGrpSpPr>
        <p:grpSpPr>
          <a:xfrm>
            <a:off x="2657270" y="3896946"/>
            <a:ext cx="637527" cy="578603"/>
            <a:chOff x="2872276" y="5605600"/>
            <a:chExt cx="637527" cy="578603"/>
          </a:xfrm>
        </p:grpSpPr>
        <p:sp>
          <p:nvSpPr>
            <p:cNvPr id="32" name="Ellipse 31"/>
            <p:cNvSpPr/>
            <p:nvPr/>
          </p:nvSpPr>
          <p:spPr>
            <a:xfrm>
              <a:off x="2872276" y="5605600"/>
              <a:ext cx="628530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2881273" y="5750386"/>
              <a:ext cx="628530" cy="3078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/>
                <a:t>T101</a:t>
              </a:r>
            </a:p>
          </p:txBody>
        </p:sp>
      </p:grpSp>
      <p:grpSp>
        <p:nvGrpSpPr>
          <p:cNvPr id="34" name="Gruppieren 30"/>
          <p:cNvGrpSpPr/>
          <p:nvPr/>
        </p:nvGrpSpPr>
        <p:grpSpPr>
          <a:xfrm>
            <a:off x="4300210" y="3011136"/>
            <a:ext cx="637527" cy="578603"/>
            <a:chOff x="2872276" y="5605600"/>
            <a:chExt cx="637527" cy="578603"/>
          </a:xfrm>
        </p:grpSpPr>
        <p:sp>
          <p:nvSpPr>
            <p:cNvPr id="35" name="Ellipse 31"/>
            <p:cNvSpPr/>
            <p:nvPr/>
          </p:nvSpPr>
          <p:spPr>
            <a:xfrm>
              <a:off x="2872276" y="5605600"/>
              <a:ext cx="628530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 Box 10"/>
            <p:cNvSpPr txBox="1">
              <a:spLocks noChangeArrowheads="1"/>
            </p:cNvSpPr>
            <p:nvPr/>
          </p:nvSpPr>
          <p:spPr bwMode="auto">
            <a:xfrm>
              <a:off x="2881273" y="5750386"/>
              <a:ext cx="628530" cy="3078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 smtClean="0"/>
                <a:t>T104</a:t>
              </a:r>
              <a:endParaRPr lang="de-DE" altLang="de-DE" sz="1400" b="1" dirty="0"/>
            </a:p>
          </p:txBody>
        </p:sp>
      </p:grpSp>
      <p:grpSp>
        <p:nvGrpSpPr>
          <p:cNvPr id="38" name="Gruppieren 30"/>
          <p:cNvGrpSpPr/>
          <p:nvPr/>
        </p:nvGrpSpPr>
        <p:grpSpPr>
          <a:xfrm>
            <a:off x="6200486" y="4745924"/>
            <a:ext cx="637527" cy="578603"/>
            <a:chOff x="2872276" y="5605600"/>
            <a:chExt cx="637527" cy="578603"/>
          </a:xfrm>
        </p:grpSpPr>
        <p:sp>
          <p:nvSpPr>
            <p:cNvPr id="39" name="Ellipse 31"/>
            <p:cNvSpPr/>
            <p:nvPr/>
          </p:nvSpPr>
          <p:spPr>
            <a:xfrm>
              <a:off x="2872276" y="5605600"/>
              <a:ext cx="628530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2881273" y="5750386"/>
              <a:ext cx="628530" cy="3078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 smtClean="0"/>
                <a:t>T106</a:t>
              </a:r>
              <a:endParaRPr lang="de-DE" altLang="de-DE" sz="1400" b="1" dirty="0"/>
            </a:p>
          </p:txBody>
        </p:sp>
      </p:grpSp>
      <p:grpSp>
        <p:nvGrpSpPr>
          <p:cNvPr id="41" name="Gruppieren 30"/>
          <p:cNvGrpSpPr/>
          <p:nvPr/>
        </p:nvGrpSpPr>
        <p:grpSpPr>
          <a:xfrm>
            <a:off x="5064832" y="2272271"/>
            <a:ext cx="637527" cy="578603"/>
            <a:chOff x="2872276" y="5605600"/>
            <a:chExt cx="637527" cy="578603"/>
          </a:xfrm>
        </p:grpSpPr>
        <p:sp>
          <p:nvSpPr>
            <p:cNvPr id="42" name="Ellipse 31"/>
            <p:cNvSpPr/>
            <p:nvPr/>
          </p:nvSpPr>
          <p:spPr>
            <a:xfrm>
              <a:off x="2872276" y="5605600"/>
              <a:ext cx="628530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2881273" y="5750386"/>
              <a:ext cx="628530" cy="3078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 smtClean="0"/>
                <a:t>T112</a:t>
              </a:r>
              <a:endParaRPr lang="de-DE" altLang="de-DE" sz="1400" b="1" dirty="0"/>
            </a:p>
          </p:txBody>
        </p:sp>
      </p:grpSp>
      <p:grpSp>
        <p:nvGrpSpPr>
          <p:cNvPr id="44" name="Gruppieren 30"/>
          <p:cNvGrpSpPr/>
          <p:nvPr/>
        </p:nvGrpSpPr>
        <p:grpSpPr>
          <a:xfrm>
            <a:off x="4968117" y="3142209"/>
            <a:ext cx="637527" cy="578603"/>
            <a:chOff x="2872276" y="5605600"/>
            <a:chExt cx="637527" cy="578603"/>
          </a:xfrm>
        </p:grpSpPr>
        <p:sp>
          <p:nvSpPr>
            <p:cNvPr id="45" name="Ellipse 31"/>
            <p:cNvSpPr/>
            <p:nvPr/>
          </p:nvSpPr>
          <p:spPr>
            <a:xfrm>
              <a:off x="2872276" y="5605600"/>
              <a:ext cx="628530" cy="578603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 Box 10"/>
            <p:cNvSpPr txBox="1">
              <a:spLocks noChangeArrowheads="1"/>
            </p:cNvSpPr>
            <p:nvPr/>
          </p:nvSpPr>
          <p:spPr bwMode="auto">
            <a:xfrm>
              <a:off x="2881273" y="5750386"/>
              <a:ext cx="628530" cy="3078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 smtClean="0"/>
                <a:t>T113</a:t>
              </a:r>
              <a:endParaRPr lang="de-DE" altLang="de-DE" sz="1400" b="1" dirty="0"/>
            </a:p>
          </p:txBody>
        </p:sp>
      </p:grpSp>
      <p:grpSp>
        <p:nvGrpSpPr>
          <p:cNvPr id="47" name="Gruppieren 30"/>
          <p:cNvGrpSpPr/>
          <p:nvPr/>
        </p:nvGrpSpPr>
        <p:grpSpPr>
          <a:xfrm>
            <a:off x="3719495" y="2930258"/>
            <a:ext cx="637527" cy="578603"/>
            <a:chOff x="2872276" y="5605600"/>
            <a:chExt cx="637527" cy="578603"/>
          </a:xfrm>
        </p:grpSpPr>
        <p:sp>
          <p:nvSpPr>
            <p:cNvPr id="48" name="Ellipse 31"/>
            <p:cNvSpPr/>
            <p:nvPr/>
          </p:nvSpPr>
          <p:spPr>
            <a:xfrm>
              <a:off x="2872276" y="5605600"/>
              <a:ext cx="628530" cy="578603"/>
            </a:xfrm>
            <a:prstGeom prst="ellipse">
              <a:avLst/>
            </a:prstGeom>
            <a:solidFill>
              <a:srgbClr val="00B0F0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>
              <a:off x="2881273" y="5750386"/>
              <a:ext cx="628530" cy="30788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 smtClean="0"/>
                <a:t>G004</a:t>
              </a:r>
              <a:endParaRPr lang="de-DE" altLang="de-DE" sz="1400" b="1" dirty="0"/>
            </a:p>
          </p:txBody>
        </p:sp>
      </p:grpSp>
      <p:grpSp>
        <p:nvGrpSpPr>
          <p:cNvPr id="50" name="Gruppieren 30"/>
          <p:cNvGrpSpPr/>
          <p:nvPr/>
        </p:nvGrpSpPr>
        <p:grpSpPr>
          <a:xfrm>
            <a:off x="2295119" y="3170784"/>
            <a:ext cx="820144" cy="578603"/>
            <a:chOff x="2775941" y="5605600"/>
            <a:chExt cx="820144" cy="578603"/>
          </a:xfrm>
        </p:grpSpPr>
        <p:sp>
          <p:nvSpPr>
            <p:cNvPr id="51" name="Ellipse 31"/>
            <p:cNvSpPr/>
            <p:nvPr/>
          </p:nvSpPr>
          <p:spPr>
            <a:xfrm>
              <a:off x="2872276" y="5605600"/>
              <a:ext cx="628530" cy="578603"/>
            </a:xfrm>
            <a:prstGeom prst="ellipse">
              <a:avLst/>
            </a:prstGeom>
            <a:solidFill>
              <a:srgbClr val="00B0F0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2775941" y="5750386"/>
              <a:ext cx="82014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b="1" dirty="0" smtClean="0"/>
                <a:t>G004A</a:t>
              </a:r>
              <a:endParaRPr lang="de-DE" altLang="de-DE" sz="1400" b="1" dirty="0"/>
            </a:p>
          </p:txBody>
        </p:sp>
      </p:grpSp>
      <p:sp>
        <p:nvSpPr>
          <p:cNvPr id="54" name="Ellipse 31"/>
          <p:cNvSpPr>
            <a:spLocks noChangeAspect="1"/>
          </p:cNvSpPr>
          <p:nvPr/>
        </p:nvSpPr>
        <p:spPr>
          <a:xfrm>
            <a:off x="274639" y="5659910"/>
            <a:ext cx="351977" cy="3240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655638" y="5680351"/>
            <a:ext cx="1589255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 b="1" dirty="0" smtClean="0"/>
              <a:t>GAP HEBT </a:t>
            </a:r>
            <a:endParaRPr lang="de-DE" altLang="de-DE" sz="1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3880144" y="1430496"/>
            <a:ext cx="5171487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HEBT Buildings T101, T104, T106, T112, T113, G004, G004A</a:t>
            </a:r>
          </a:p>
          <a:p>
            <a:pPr algn="l"/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de-DE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ummer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check DMU/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end 2013/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beginning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  <a:p>
            <a:pPr algn="l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G004: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3rd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12/2013</a:t>
            </a:r>
          </a:p>
          <a:p>
            <a:pPr algn="l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T106: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3rd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01/2014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intermediate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TGA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03/2014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check DMU/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/TGA 03/2014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T101, G004A: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01/2014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intermediate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TGA 03/2014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collision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check DMU/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/TGA 03/2014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05/2014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June</a:t>
            </a:r>
          </a:p>
        </p:txBody>
      </p:sp>
      <p:sp>
        <p:nvSpPr>
          <p:cNvPr id="8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89" name="Foliennummernplatzhalter 1"/>
          <p:cNvSpPr txBox="1">
            <a:spLocks/>
          </p:cNvSpPr>
          <p:nvPr/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0" latinLnBrk="0" hangingPunct="0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Arial"/>
              </a:defRPr>
            </a:lvl1pPr>
            <a:lvl2pPr marL="742950" indent="-28575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fld id="{A191A18E-C859-4581-9D02-5B4981C9B2A0}" type="slidenum">
              <a:rPr lang="de-DE" altLang="de-DE" smtClean="0"/>
              <a:pPr eaLnBrk="1" hangingPunct="1"/>
              <a:t>53</a:t>
            </a:fld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0410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Textfeld 3"/>
          <p:cNvSpPr txBox="1"/>
          <p:nvPr/>
        </p:nvSpPr>
        <p:spPr>
          <a:xfrm>
            <a:off x="114300" y="1285874"/>
            <a:ext cx="8924925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material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tooling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pre-series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/in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Delivery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pre-series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Q1/2015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Batch2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(30.05.);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draft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will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/BINP in June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Batch3</a:t>
            </a:r>
          </a:p>
          <a:p>
            <a:pPr marL="342900" indent="-342900" algn="l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plan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Batch1-3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sorted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HEBTA/B/C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ontract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on 78 Quadrupole Power Converters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closed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Bose Institute/ECIL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Dipole Power Converter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in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(DAQ,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Scintillating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Screens, ....)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drawings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specification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(all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released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delivered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Indian shareholder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Completion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Special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Installations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deliver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Ions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HESR (via CR) –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MSV?</a:t>
            </a: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ü"/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pproval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T101, G004A 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June</a:t>
            </a:r>
          </a:p>
          <a:p>
            <a:pPr algn="l">
              <a:buClr>
                <a:srgbClr val="000000"/>
              </a:buClr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00000"/>
              </a:buClr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Revision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MS-Project Plans in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000000"/>
              </a:buClr>
            </a:pP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25648"/>
              </p:ext>
            </p:extLst>
          </p:nvPr>
        </p:nvGraphicFramePr>
        <p:xfrm>
          <a:off x="3753286" y="5491042"/>
          <a:ext cx="4714876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1"/>
                <a:gridCol w="790575"/>
                <a:gridCol w="752475"/>
                <a:gridCol w="1666875"/>
              </a:tblGrid>
              <a:tr h="247650">
                <a:tc>
                  <a:txBody>
                    <a:bodyPr/>
                    <a:lstStyle/>
                    <a:p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</a:t>
                      </a:r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Beams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</a:t>
                      </a:r>
                      <a:r>
                        <a:rPr lang="de-DE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Beams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de-DE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26.05.2014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HEBT A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HEBT B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HEBT C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r>
                        <a:rPr lang="de-DE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M11 Magnets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10/2018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12/2018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09/2019</a:t>
                      </a: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54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42283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23951" y="2124075"/>
            <a:ext cx="6905624" cy="23698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800" dirty="0" err="1" smtClean="0"/>
              <a:t>Thank</a:t>
            </a:r>
            <a:r>
              <a:rPr lang="de-DE" sz="2800" dirty="0" smtClean="0"/>
              <a:t> </a:t>
            </a:r>
            <a:r>
              <a:rPr lang="de-DE" sz="2800" dirty="0" err="1" smtClean="0"/>
              <a:t>you</a:t>
            </a:r>
            <a:endParaRPr lang="de-DE" sz="2800" dirty="0" smtClean="0"/>
          </a:p>
          <a:p>
            <a:pPr algn="ctr"/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  <a:r>
              <a:rPr lang="de-DE" sz="2800" dirty="0" err="1" smtClean="0"/>
              <a:t>your</a:t>
            </a:r>
            <a:r>
              <a:rPr lang="de-DE" sz="2800" dirty="0" smtClean="0"/>
              <a:t> </a:t>
            </a:r>
            <a:r>
              <a:rPr lang="de-DE" sz="2800" dirty="0" err="1" smtClean="0"/>
              <a:t>attention</a:t>
            </a:r>
            <a:endParaRPr lang="de-DE" sz="2800" dirty="0" smtClean="0"/>
          </a:p>
          <a:p>
            <a:pPr algn="ctr"/>
            <a:endParaRPr lang="de-DE" sz="2800" dirty="0"/>
          </a:p>
          <a:p>
            <a:pPr algn="ctr"/>
            <a:endParaRPr lang="de-DE" sz="2800" dirty="0" smtClean="0"/>
          </a:p>
          <a:p>
            <a:pPr algn="ctr"/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all </a:t>
            </a:r>
            <a:r>
              <a:rPr lang="de-DE" dirty="0" err="1" smtClean="0"/>
              <a:t>colleagues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GSI, FAIR </a:t>
            </a:r>
            <a:r>
              <a:rPr lang="de-DE" dirty="0" err="1" smtClean="0"/>
              <a:t>and</a:t>
            </a:r>
            <a:r>
              <a:rPr lang="de-DE" dirty="0" smtClean="0"/>
              <a:t> international </a:t>
            </a:r>
            <a:r>
              <a:rPr lang="de-DE" dirty="0" err="1" smtClean="0"/>
              <a:t>partners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r>
              <a:rPr lang="de-DE" dirty="0" smtClean="0"/>
              <a:t>. </a:t>
            </a:r>
            <a:endParaRPr lang="de-DE" dirty="0" smtClean="0"/>
          </a:p>
        </p:txBody>
      </p:sp>
      <p:sp>
        <p:nvSpPr>
          <p:cNvPr id="3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55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01152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40017"/>
            <a:ext cx="6242342" cy="807330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Backup</a:t>
            </a:r>
            <a:endParaRPr lang="de-DE" dirty="0"/>
          </a:p>
        </p:txBody>
      </p:sp>
      <p:sp>
        <p:nvSpPr>
          <p:cNvPr id="3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56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7964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1219200"/>
            <a:ext cx="8914171" cy="536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Magnets Batch 1 – 3 </a:t>
            </a:r>
            <a:endParaRPr lang="de-DE" dirty="0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57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3051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r="342"/>
          <a:stretch>
            <a:fillRect/>
          </a:stretch>
        </p:blipFill>
        <p:spPr bwMode="auto">
          <a:xfrm>
            <a:off x="5467350" y="1585913"/>
            <a:ext cx="3684588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3500" y="3603625"/>
            <a:ext cx="5630863" cy="2963863"/>
            <a:chOff x="40" y="2066"/>
            <a:chExt cx="3547" cy="1867"/>
          </a:xfrm>
        </p:grpSpPr>
        <p:sp>
          <p:nvSpPr>
            <p:cNvPr id="11411" name="Text Box 5"/>
            <p:cNvSpPr txBox="1">
              <a:spLocks noChangeArrowheads="1"/>
            </p:cNvSpPr>
            <p:nvPr/>
          </p:nvSpPr>
          <p:spPr bwMode="auto">
            <a:xfrm>
              <a:off x="41" y="2066"/>
              <a:ext cx="3546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400">
                  <a:cs typeface="Arial" charset="0"/>
                </a:rPr>
                <a:t>Parallel Operation requires pulsing of sections and switching between the sections with divider/combiner dipoles                                         </a:t>
              </a:r>
              <a:r>
                <a:rPr lang="de-DE" altLang="de-DE" sz="1400">
                  <a:cs typeface="Arial" charset="0"/>
                  <a:sym typeface="Wingdings" pitchFamily="2" charset="2"/>
                </a:rPr>
                <a:t> ‚fast‘ magnets </a:t>
              </a:r>
              <a:endParaRPr lang="el-GR" altLang="de-DE" sz="1400">
                <a:cs typeface="Arial" charset="0"/>
              </a:endParaRPr>
            </a:p>
          </p:txBody>
        </p:sp>
        <p:sp>
          <p:nvSpPr>
            <p:cNvPr id="11412" name="Text Box 6"/>
            <p:cNvSpPr txBox="1">
              <a:spLocks noChangeArrowheads="1"/>
            </p:cNvSpPr>
            <p:nvPr/>
          </p:nvSpPr>
          <p:spPr bwMode="auto">
            <a:xfrm>
              <a:off x="40" y="2545"/>
              <a:ext cx="314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400">
                  <a:cs typeface="Arial" charset="0"/>
                </a:rPr>
                <a:t>Some sections don‘t have to be pulsed (e.g. target-section, 13Tm, 300Tm) </a:t>
              </a:r>
              <a:r>
                <a:rPr lang="de-DE" altLang="de-DE" sz="1400">
                  <a:cs typeface="Arial" charset="0"/>
                  <a:sym typeface="Wingdings" pitchFamily="2" charset="2"/>
                </a:rPr>
                <a:t> ‚slow‘ magnets</a:t>
              </a:r>
              <a:endParaRPr lang="el-GR" altLang="de-DE" sz="1400">
                <a:cs typeface="Arial" charset="0"/>
              </a:endParaRPr>
            </a:p>
          </p:txBody>
        </p:sp>
        <p:pic>
          <p:nvPicPr>
            <p:cNvPr id="1141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2961"/>
              <a:ext cx="1959" cy="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016" name="Group 8"/>
          <p:cNvGrpSpPr>
            <a:grpSpLocks/>
          </p:cNvGrpSpPr>
          <p:nvPr/>
        </p:nvGrpSpPr>
        <p:grpSpPr bwMode="auto">
          <a:xfrm>
            <a:off x="112713" y="1762125"/>
            <a:ext cx="7935912" cy="4000500"/>
            <a:chOff x="71" y="906"/>
            <a:chExt cx="4999" cy="2520"/>
          </a:xfrm>
        </p:grpSpPr>
        <p:grpSp>
          <p:nvGrpSpPr>
            <p:cNvPr id="11273" name="Group 9"/>
            <p:cNvGrpSpPr>
              <a:grpSpLocks/>
            </p:cNvGrpSpPr>
            <p:nvPr/>
          </p:nvGrpSpPr>
          <p:grpSpPr bwMode="auto">
            <a:xfrm>
              <a:off x="71" y="955"/>
              <a:ext cx="3213" cy="982"/>
              <a:chOff x="113" y="1213"/>
              <a:chExt cx="3213" cy="982"/>
            </a:xfrm>
          </p:grpSpPr>
          <p:sp>
            <p:nvSpPr>
              <p:cNvPr id="11281" name="Text Box 10"/>
              <p:cNvSpPr txBox="1">
                <a:spLocks noChangeArrowheads="1"/>
              </p:cNvSpPr>
              <p:nvPr/>
            </p:nvSpPr>
            <p:spPr bwMode="auto">
              <a:xfrm>
                <a:off x="772" y="2041"/>
                <a:ext cx="240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t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de-DE" sz="1600" b="1" i="1" u="sng">
                    <a:solidFill>
                      <a:srgbClr val="FFCC00"/>
                    </a:solidFill>
                  </a:rPr>
                  <a:t>pbar</a:t>
                </a:r>
                <a:r>
                  <a:rPr lang="en-US" altLang="de-DE" sz="1600" i="1"/>
                  <a:t> + RIB fixed target (U</a:t>
                </a:r>
                <a:r>
                  <a:rPr lang="en-US" altLang="de-DE" sz="1600" i="1" baseline="30000"/>
                  <a:t>28+</a:t>
                </a:r>
                <a:r>
                  <a:rPr lang="en-US" altLang="de-DE" sz="1600" i="1"/>
                  <a:t>) + AP (HE)</a:t>
                </a:r>
                <a:endParaRPr lang="de-DE" altLang="de-DE" sz="1600" i="1"/>
              </a:p>
            </p:txBody>
          </p:sp>
          <p:grpSp>
            <p:nvGrpSpPr>
              <p:cNvPr id="11282" name="Group 11"/>
              <p:cNvGrpSpPr>
                <a:grpSpLocks/>
              </p:cNvGrpSpPr>
              <p:nvPr/>
            </p:nvGrpSpPr>
            <p:grpSpPr bwMode="auto">
              <a:xfrm>
                <a:off x="113" y="1213"/>
                <a:ext cx="3213" cy="811"/>
                <a:chOff x="113" y="1213"/>
                <a:chExt cx="3213" cy="811"/>
              </a:xfrm>
            </p:grpSpPr>
            <p:grpSp>
              <p:nvGrpSpPr>
                <p:cNvPr id="11283" name="Group 12"/>
                <p:cNvGrpSpPr>
                  <a:grpSpLocks/>
                </p:cNvGrpSpPr>
                <p:nvPr/>
              </p:nvGrpSpPr>
              <p:grpSpPr bwMode="auto">
                <a:xfrm>
                  <a:off x="113" y="1213"/>
                  <a:ext cx="419" cy="811"/>
                  <a:chOff x="113" y="1344"/>
                  <a:chExt cx="419" cy="811"/>
                </a:xfrm>
              </p:grpSpPr>
              <p:sp>
                <p:nvSpPr>
                  <p:cNvPr id="1140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001"/>
                    <a:ext cx="354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altLang="de-DE" sz="1600"/>
                      <a:t>HESR</a:t>
                    </a:r>
                    <a:endParaRPr lang="de-DE" altLang="de-DE" sz="1600"/>
                  </a:p>
                </p:txBody>
              </p:sp>
              <p:sp>
                <p:nvSpPr>
                  <p:cNvPr id="11406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1603"/>
                    <a:ext cx="348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altLang="de-DE" sz="1600"/>
                      <a:t>SIS18</a:t>
                    </a:r>
                    <a:endParaRPr lang="de-DE" altLang="de-DE" sz="1600"/>
                  </a:p>
                </p:txBody>
              </p:sp>
              <p:sp>
                <p:nvSpPr>
                  <p:cNvPr id="11407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1734"/>
                    <a:ext cx="419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altLang="de-DE" sz="1600"/>
                      <a:t>SIS100</a:t>
                    </a:r>
                    <a:endParaRPr lang="de-DE" altLang="de-DE" sz="1600"/>
                  </a:p>
                </p:txBody>
              </p:sp>
              <p:sp>
                <p:nvSpPr>
                  <p:cNvPr id="11408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1870"/>
                    <a:ext cx="184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altLang="de-DE" sz="1600"/>
                      <a:t>CR</a:t>
                    </a:r>
                    <a:endParaRPr lang="de-DE" altLang="de-DE" sz="1600"/>
                  </a:p>
                </p:txBody>
              </p:sp>
              <p:sp>
                <p:nvSpPr>
                  <p:cNvPr id="11409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1471"/>
                    <a:ext cx="419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altLang="de-DE" sz="1600"/>
                      <a:t>p-Linac</a:t>
                    </a:r>
                    <a:endParaRPr lang="de-DE" altLang="de-DE" sz="1600"/>
                  </a:p>
                </p:txBody>
              </p:sp>
              <p:sp>
                <p:nvSpPr>
                  <p:cNvPr id="11410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1344"/>
                    <a:ext cx="354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altLang="de-DE" sz="1600"/>
                      <a:t>Unilac</a:t>
                    </a:r>
                    <a:endParaRPr lang="de-DE" altLang="de-DE" sz="1600"/>
                  </a:p>
                </p:txBody>
              </p:sp>
            </p:grpSp>
            <p:grpSp>
              <p:nvGrpSpPr>
                <p:cNvPr id="11284" name="Group 19"/>
                <p:cNvGrpSpPr>
                  <a:grpSpLocks/>
                </p:cNvGrpSpPr>
                <p:nvPr/>
              </p:nvGrpSpPr>
              <p:grpSpPr bwMode="auto">
                <a:xfrm>
                  <a:off x="606" y="1261"/>
                  <a:ext cx="2720" cy="752"/>
                  <a:chOff x="606" y="1261"/>
                  <a:chExt cx="2720" cy="752"/>
                </a:xfrm>
              </p:grpSpPr>
              <p:grpSp>
                <p:nvGrpSpPr>
                  <p:cNvPr id="11285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843" y="1261"/>
                    <a:ext cx="1477" cy="616"/>
                    <a:chOff x="1843" y="1261"/>
                    <a:chExt cx="1477" cy="616"/>
                  </a:xfrm>
                </p:grpSpPr>
                <p:grpSp>
                  <p:nvGrpSpPr>
                    <p:cNvPr id="11358" name="Group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43" y="1397"/>
                      <a:ext cx="1477" cy="480"/>
                      <a:chOff x="524" y="2455"/>
                      <a:chExt cx="2713" cy="480"/>
                    </a:xfrm>
                  </p:grpSpPr>
                  <p:sp>
                    <p:nvSpPr>
                      <p:cNvPr id="11384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93" y="2822"/>
                        <a:ext cx="2244" cy="11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grpSp>
                    <p:nvGrpSpPr>
                      <p:cNvPr id="11385" name="Group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6" y="2686"/>
                        <a:ext cx="567" cy="204"/>
                        <a:chOff x="158" y="1117"/>
                        <a:chExt cx="567" cy="204"/>
                      </a:xfrm>
                    </p:grpSpPr>
                    <p:sp>
                      <p:nvSpPr>
                        <p:cNvPr id="11403" name="Rectangle 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8" y="1117"/>
                          <a:ext cx="567" cy="113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404" name="Line 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35" y="1162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1386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4" y="2455"/>
                        <a:ext cx="340" cy="299"/>
                        <a:chOff x="524" y="2455"/>
                        <a:chExt cx="340" cy="299"/>
                      </a:xfrm>
                    </p:grpSpPr>
                    <p:grpSp>
                      <p:nvGrpSpPr>
                        <p:cNvPr id="11387" name="Group 2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401" name="Rectangle 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02" name="Line 2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88" name="Group 3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14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99" name="Rectangle 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00" name="Line 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89" name="Group 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24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97" name="Rectangle 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98" name="Line 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90" name="Group 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05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95" name="Rectangle 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96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1391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16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92" name="Line 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34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93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94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5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1359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4" y="1261"/>
                      <a:ext cx="456" cy="480"/>
                      <a:chOff x="1156" y="2319"/>
                      <a:chExt cx="839" cy="480"/>
                    </a:xfrm>
                  </p:grpSpPr>
                  <p:sp>
                    <p:nvSpPr>
                      <p:cNvPr id="11366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79" y="2686"/>
                        <a:ext cx="816" cy="113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grpSp>
                    <p:nvGrpSpPr>
                      <p:cNvPr id="11367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56" y="2319"/>
                        <a:ext cx="340" cy="435"/>
                        <a:chOff x="1156" y="2319"/>
                        <a:chExt cx="340" cy="435"/>
                      </a:xfrm>
                    </p:grpSpPr>
                    <p:grpSp>
                      <p:nvGrpSpPr>
                        <p:cNvPr id="11368" name="Group 4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28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82" name="Rectangle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83" name="Line 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69" name="Group 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6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80" name="Rectangle 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81" name="Line 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70" name="Group 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6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78" name="Rectangle 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79" name="Line 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71" name="Group 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37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76" name="Rectangle 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77" name="Line 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1372" name="Line 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449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73" name="Line 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67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74" name="Line 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77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75" name="Line 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8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1360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20" y="1261"/>
                      <a:ext cx="457" cy="480"/>
                      <a:chOff x="1383" y="954"/>
                      <a:chExt cx="457" cy="480"/>
                    </a:xfrm>
                  </p:grpSpPr>
                  <p:sp>
                    <p:nvSpPr>
                      <p:cNvPr id="11361" name="Rectangle 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96" y="1321"/>
                        <a:ext cx="444" cy="113"/>
                      </a:xfrm>
                      <a:prstGeom prst="rect">
                        <a:avLst/>
                      </a:prstGeom>
                      <a:solidFill>
                        <a:srgbClr val="9900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grpSp>
                    <p:nvGrpSpPr>
                      <p:cNvPr id="11362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83" y="954"/>
                        <a:ext cx="37" cy="435"/>
                        <a:chOff x="1383" y="954"/>
                        <a:chExt cx="37" cy="435"/>
                      </a:xfrm>
                    </p:grpSpPr>
                    <p:sp>
                      <p:nvSpPr>
                        <p:cNvPr id="11363" name="Rectangle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83" y="1185"/>
                          <a:ext cx="37" cy="113"/>
                        </a:xfrm>
                        <a:prstGeom prst="rect">
                          <a:avLst/>
                        </a:prstGeom>
                        <a:solidFill>
                          <a:srgbClr val="9900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364" name="Line 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407" y="1230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65" name="Line 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94" y="954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FF99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sp>
                <p:nvSpPr>
                  <p:cNvPr id="11286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611" y="1900"/>
                    <a:ext cx="2715" cy="113"/>
                  </a:xfrm>
                  <a:prstGeom prst="rect">
                    <a:avLst/>
                  </a:prstGeom>
                  <a:solidFill>
                    <a:srgbClr val="FFCC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grpSp>
                <p:nvGrpSpPr>
                  <p:cNvPr id="11287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606" y="1261"/>
                    <a:ext cx="1477" cy="616"/>
                    <a:chOff x="606" y="954"/>
                    <a:chExt cx="1477" cy="616"/>
                  </a:xfrm>
                </p:grpSpPr>
                <p:grpSp>
                  <p:nvGrpSpPr>
                    <p:cNvPr id="11311" name="Group 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06" y="1090"/>
                      <a:ext cx="1477" cy="480"/>
                      <a:chOff x="524" y="2455"/>
                      <a:chExt cx="2713" cy="480"/>
                    </a:xfrm>
                  </p:grpSpPr>
                  <p:sp>
                    <p:nvSpPr>
                      <p:cNvPr id="11337" name="Rectangle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93" y="2822"/>
                        <a:ext cx="2244" cy="113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grpSp>
                    <p:nvGrpSpPr>
                      <p:cNvPr id="11338" name="Group 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6" y="2686"/>
                        <a:ext cx="567" cy="204"/>
                        <a:chOff x="158" y="1117"/>
                        <a:chExt cx="567" cy="204"/>
                      </a:xfrm>
                    </p:grpSpPr>
                    <p:sp>
                      <p:nvSpPr>
                        <p:cNvPr id="11356" name="Rectangle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58" y="1117"/>
                          <a:ext cx="567" cy="113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357" name="Line 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35" y="1162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1339" name="Group 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4" y="2455"/>
                        <a:ext cx="340" cy="299"/>
                        <a:chOff x="524" y="2455"/>
                        <a:chExt cx="340" cy="299"/>
                      </a:xfrm>
                    </p:grpSpPr>
                    <p:grpSp>
                      <p:nvGrpSpPr>
                        <p:cNvPr id="11340" name="Group 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54" name="Rectangle 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55" name="Line 7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41" name="Group 7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14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52" name="Rectangle 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53" name="Line 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42" name="Group 8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24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50" name="Rectangle 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51" name="Line 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43" name="Group 8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05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48" name="Rectangle 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FFCC0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49" name="Line 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1344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16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45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634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46" name="Line 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4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47" name="Line 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5" y="2455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0000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1312" name="Group 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27" y="954"/>
                      <a:ext cx="456" cy="480"/>
                      <a:chOff x="1156" y="2319"/>
                      <a:chExt cx="839" cy="480"/>
                    </a:xfrm>
                  </p:grpSpPr>
                  <p:sp>
                    <p:nvSpPr>
                      <p:cNvPr id="11319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79" y="2686"/>
                        <a:ext cx="816" cy="113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grpSp>
                    <p:nvGrpSpPr>
                      <p:cNvPr id="11320" name="Group 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56" y="2319"/>
                        <a:ext cx="340" cy="435"/>
                        <a:chOff x="1156" y="2319"/>
                        <a:chExt cx="340" cy="435"/>
                      </a:xfrm>
                    </p:grpSpPr>
                    <p:grpSp>
                      <p:nvGrpSpPr>
                        <p:cNvPr id="11321" name="Group 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28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35" name="Rectangle 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36" name="Line 9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22" name="Group 9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246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33" name="Rectangle 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34" name="Line 1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23" name="Group 10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156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31" name="Rectangle 1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32" name="Line 10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grpSp>
                      <p:nvGrpSpPr>
                        <p:cNvPr id="11324" name="Group 10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37" y="2550"/>
                          <a:ext cx="68" cy="204"/>
                          <a:chOff x="408" y="981"/>
                          <a:chExt cx="68" cy="204"/>
                        </a:xfrm>
                      </p:grpSpPr>
                      <p:sp>
                        <p:nvSpPr>
                          <p:cNvPr id="11329" name="Rectangle 1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08" y="981"/>
                            <a:ext cx="68" cy="113"/>
                          </a:xfrm>
                          <a:prstGeom prst="rect">
                            <a:avLst/>
                          </a:prstGeom>
                          <a:solidFill>
                            <a:srgbClr val="3366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330" name="Line 10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453" y="1026"/>
                            <a:ext cx="0" cy="159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  <a:round/>
                            <a:headEnd/>
                            <a:tailEnd type="triangle" w="sm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de-DE"/>
                          </a:p>
                        </p:txBody>
                      </p:sp>
                    </p:grpSp>
                    <p:sp>
                      <p:nvSpPr>
                        <p:cNvPr id="11325" name="Line 1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449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26" name="Line 1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67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27" name="Line 1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77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28" name="Line 1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8" y="2319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33CCCC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  <p:grpSp>
                  <p:nvGrpSpPr>
                    <p:cNvPr id="11313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83" y="954"/>
                      <a:ext cx="457" cy="480"/>
                      <a:chOff x="1383" y="954"/>
                      <a:chExt cx="457" cy="480"/>
                    </a:xfrm>
                  </p:grpSpPr>
                  <p:sp>
                    <p:nvSpPr>
                      <p:cNvPr id="11314" name="Rectangle 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96" y="1321"/>
                        <a:ext cx="444" cy="113"/>
                      </a:xfrm>
                      <a:prstGeom prst="rect">
                        <a:avLst/>
                      </a:prstGeom>
                      <a:solidFill>
                        <a:srgbClr val="9900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grpSp>
                    <p:nvGrpSpPr>
                      <p:cNvPr id="11315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83" y="954"/>
                        <a:ext cx="37" cy="435"/>
                        <a:chOff x="1383" y="954"/>
                        <a:chExt cx="37" cy="435"/>
                      </a:xfrm>
                    </p:grpSpPr>
                    <p:sp>
                      <p:nvSpPr>
                        <p:cNvPr id="11316" name="Rectangle 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83" y="1185"/>
                          <a:ext cx="37" cy="113"/>
                        </a:xfrm>
                        <a:prstGeom prst="rect">
                          <a:avLst/>
                        </a:prstGeom>
                        <a:solidFill>
                          <a:srgbClr val="99009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317" name="Line 1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407" y="1230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  <p:sp>
                      <p:nvSpPr>
                        <p:cNvPr id="11318" name="Line 1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94" y="954"/>
                          <a:ext cx="0" cy="29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rgbClr val="FF9900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</p:grpSp>
              </p:grpSp>
              <p:sp>
                <p:nvSpPr>
                  <p:cNvPr id="11288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2063" y="1809"/>
                    <a:ext cx="0" cy="15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289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607" y="1764"/>
                    <a:ext cx="238" cy="113"/>
                  </a:xfrm>
                  <a:prstGeom prst="rect">
                    <a:avLst/>
                  </a:prstGeom>
                  <a:solidFill>
                    <a:srgbClr val="FFCC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290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3311" y="1813"/>
                    <a:ext cx="0" cy="15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11291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820" y="1804"/>
                    <a:ext cx="0" cy="159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sm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grpSp>
                <p:nvGrpSpPr>
                  <p:cNvPr id="11292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3077" y="1397"/>
                    <a:ext cx="249" cy="344"/>
                    <a:chOff x="3077" y="1397"/>
                    <a:chExt cx="249" cy="344"/>
                  </a:xfrm>
                </p:grpSpPr>
                <p:sp>
                  <p:nvSpPr>
                    <p:cNvPr id="11293" name="Rectangle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89" y="1628"/>
                      <a:ext cx="237" cy="113"/>
                    </a:xfrm>
                    <a:prstGeom prst="rect">
                      <a:avLst/>
                    </a:prstGeom>
                    <a:solidFill>
                      <a:srgbClr val="FFCC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grpSp>
                  <p:nvGrpSpPr>
                    <p:cNvPr id="11294" name="Group 1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77" y="1397"/>
                      <a:ext cx="185" cy="299"/>
                      <a:chOff x="524" y="2455"/>
                      <a:chExt cx="340" cy="299"/>
                    </a:xfrm>
                  </p:grpSpPr>
                  <p:grpSp>
                    <p:nvGrpSpPr>
                      <p:cNvPr id="11295" name="Group 1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2550"/>
                        <a:ext cx="68" cy="204"/>
                        <a:chOff x="408" y="981"/>
                        <a:chExt cx="68" cy="204"/>
                      </a:xfrm>
                    </p:grpSpPr>
                    <p:sp>
                      <p:nvSpPr>
                        <p:cNvPr id="11309" name="Rectangle 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8" y="981"/>
                          <a:ext cx="68" cy="113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310" name="Line 1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3" y="1026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1296" name="Group 1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14" y="2550"/>
                        <a:ext cx="68" cy="204"/>
                        <a:chOff x="408" y="981"/>
                        <a:chExt cx="68" cy="204"/>
                      </a:xfrm>
                    </p:grpSpPr>
                    <p:sp>
                      <p:nvSpPr>
                        <p:cNvPr id="11307" name="Rectangle 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8" y="981"/>
                          <a:ext cx="68" cy="113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308" name="Line 1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3" y="1026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1297" name="Group 1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4" y="2550"/>
                        <a:ext cx="68" cy="204"/>
                        <a:chOff x="408" y="981"/>
                        <a:chExt cx="68" cy="204"/>
                      </a:xfrm>
                    </p:grpSpPr>
                    <p:sp>
                      <p:nvSpPr>
                        <p:cNvPr id="11305" name="Rectangle 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8" y="981"/>
                          <a:ext cx="68" cy="113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306" name="Line 1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3" y="1026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grpSp>
                    <p:nvGrpSpPr>
                      <p:cNvPr id="11298" name="Group 1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5" y="2550"/>
                        <a:ext cx="68" cy="204"/>
                        <a:chOff x="408" y="981"/>
                        <a:chExt cx="68" cy="204"/>
                      </a:xfrm>
                    </p:grpSpPr>
                    <p:sp>
                      <p:nvSpPr>
                        <p:cNvPr id="11303" name="Rectangle 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08" y="981"/>
                          <a:ext cx="68" cy="113"/>
                        </a:xfrm>
                        <a:prstGeom prst="rect">
                          <a:avLst/>
                        </a:prstGeom>
                        <a:solidFill>
                          <a:srgbClr val="FFCC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1pPr>
                          <a:lvl2pPr marL="742950" indent="-28575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2pPr>
                          <a:lvl3pPr marL="11430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3pPr>
                          <a:lvl4pPr marL="16002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4pPr>
                          <a:lvl5pPr marL="2057400" indent="-228600" eaLnBrk="0" hangingPunct="0"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>
                              <a:solidFill>
                                <a:schemeClr val="tx1"/>
                              </a:solidFill>
                              <a:latin typeface="Arial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11304" name="Line 1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3" y="1026"/>
                          <a:ext cx="0" cy="159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round/>
                          <a:headEnd/>
                          <a:tailEnd type="triangle" w="sm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de-DE"/>
                        </a:p>
                      </p:txBody>
                    </p:sp>
                  </p:grpSp>
                  <p:sp>
                    <p:nvSpPr>
                      <p:cNvPr id="11299" name="Line 1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816" y="2455"/>
                        <a:ext cx="0" cy="159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300" name="Line 1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634" y="2455"/>
                        <a:ext cx="0" cy="159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301" name="Line 1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4" y="2455"/>
                        <a:ext cx="0" cy="159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1302" name="Line 1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5" y="2455"/>
                        <a:ext cx="0" cy="159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000000"/>
                        </a:solidFill>
                        <a:round/>
                        <a:headEnd/>
                        <a:tailEnd type="triangle" w="sm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de-DE"/>
                      </a:p>
                    </p:txBody>
                  </p:sp>
                </p:grpSp>
              </p:grpSp>
            </p:grpSp>
          </p:grpSp>
        </p:grpSp>
        <p:grpSp>
          <p:nvGrpSpPr>
            <p:cNvPr id="11274" name="Group 140"/>
            <p:cNvGrpSpPr>
              <a:grpSpLocks/>
            </p:cNvGrpSpPr>
            <p:nvPr/>
          </p:nvGrpSpPr>
          <p:grpSpPr bwMode="auto">
            <a:xfrm>
              <a:off x="3774" y="906"/>
              <a:ext cx="1296" cy="2520"/>
              <a:chOff x="3774" y="906"/>
              <a:chExt cx="1296" cy="2520"/>
            </a:xfrm>
          </p:grpSpPr>
          <p:sp>
            <p:nvSpPr>
              <p:cNvPr id="11276" name="Line 141"/>
              <p:cNvSpPr>
                <a:spLocks noChangeShapeType="1"/>
              </p:cNvSpPr>
              <p:nvPr/>
            </p:nvSpPr>
            <p:spPr bwMode="auto">
              <a:xfrm>
                <a:off x="3774" y="3294"/>
                <a:ext cx="6" cy="132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1277" name="Group 142"/>
              <p:cNvGrpSpPr>
                <a:grpSpLocks/>
              </p:cNvGrpSpPr>
              <p:nvPr/>
            </p:nvGrpSpPr>
            <p:grpSpPr bwMode="auto">
              <a:xfrm>
                <a:off x="3774" y="906"/>
                <a:ext cx="1296" cy="2382"/>
                <a:chOff x="3774" y="906"/>
                <a:chExt cx="1296" cy="2382"/>
              </a:xfrm>
            </p:grpSpPr>
            <p:sp>
              <p:nvSpPr>
                <p:cNvPr id="11278" name="Freeform 143"/>
                <p:cNvSpPr>
                  <a:spLocks/>
                </p:cNvSpPr>
                <p:nvPr/>
              </p:nvSpPr>
              <p:spPr bwMode="auto">
                <a:xfrm>
                  <a:off x="3774" y="906"/>
                  <a:ext cx="1014" cy="2382"/>
                </a:xfrm>
                <a:custGeom>
                  <a:avLst/>
                  <a:gdLst>
                    <a:gd name="T0" fmla="*/ 522 w 1014"/>
                    <a:gd name="T1" fmla="*/ 0 h 2382"/>
                    <a:gd name="T2" fmla="*/ 522 w 1014"/>
                    <a:gd name="T3" fmla="*/ 312 h 2382"/>
                    <a:gd name="T4" fmla="*/ 1014 w 1014"/>
                    <a:gd name="T5" fmla="*/ 468 h 2382"/>
                    <a:gd name="T6" fmla="*/ 1014 w 1014"/>
                    <a:gd name="T7" fmla="*/ 828 h 2382"/>
                    <a:gd name="T8" fmla="*/ 516 w 1014"/>
                    <a:gd name="T9" fmla="*/ 996 h 2382"/>
                    <a:gd name="T10" fmla="*/ 522 w 1014"/>
                    <a:gd name="T11" fmla="*/ 2208 h 2382"/>
                    <a:gd name="T12" fmla="*/ 0 w 1014"/>
                    <a:gd name="T13" fmla="*/ 2382 h 238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14" h="2382">
                      <a:moveTo>
                        <a:pt x="522" y="0"/>
                      </a:moveTo>
                      <a:lnTo>
                        <a:pt x="522" y="312"/>
                      </a:lnTo>
                      <a:lnTo>
                        <a:pt x="1014" y="468"/>
                      </a:lnTo>
                      <a:lnTo>
                        <a:pt x="1014" y="828"/>
                      </a:lnTo>
                      <a:lnTo>
                        <a:pt x="516" y="996"/>
                      </a:lnTo>
                      <a:lnTo>
                        <a:pt x="522" y="2208"/>
                      </a:lnTo>
                      <a:lnTo>
                        <a:pt x="0" y="2382"/>
                      </a:lnTo>
                    </a:path>
                  </a:pathLst>
                </a:custGeom>
                <a:noFill/>
                <a:ln w="4445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1279" name="Freeform 144"/>
                <p:cNvSpPr>
                  <a:spLocks/>
                </p:cNvSpPr>
                <p:nvPr/>
              </p:nvSpPr>
              <p:spPr bwMode="auto">
                <a:xfrm>
                  <a:off x="4326" y="906"/>
                  <a:ext cx="744" cy="2004"/>
                </a:xfrm>
                <a:custGeom>
                  <a:avLst/>
                  <a:gdLst>
                    <a:gd name="T0" fmla="*/ 0 w 744"/>
                    <a:gd name="T1" fmla="*/ 0 h 2004"/>
                    <a:gd name="T2" fmla="*/ 0 w 744"/>
                    <a:gd name="T3" fmla="*/ 288 h 2004"/>
                    <a:gd name="T4" fmla="*/ 492 w 744"/>
                    <a:gd name="T5" fmla="*/ 450 h 2004"/>
                    <a:gd name="T6" fmla="*/ 492 w 744"/>
                    <a:gd name="T7" fmla="*/ 1686 h 2004"/>
                    <a:gd name="T8" fmla="*/ 744 w 744"/>
                    <a:gd name="T9" fmla="*/ 1776 h 2004"/>
                    <a:gd name="T10" fmla="*/ 744 w 744"/>
                    <a:gd name="T11" fmla="*/ 2004 h 20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44" h="2004">
                      <a:moveTo>
                        <a:pt x="0" y="0"/>
                      </a:moveTo>
                      <a:lnTo>
                        <a:pt x="0" y="288"/>
                      </a:lnTo>
                      <a:lnTo>
                        <a:pt x="492" y="450"/>
                      </a:lnTo>
                      <a:lnTo>
                        <a:pt x="492" y="1686"/>
                      </a:lnTo>
                      <a:lnTo>
                        <a:pt x="744" y="1776"/>
                      </a:lnTo>
                      <a:lnTo>
                        <a:pt x="744" y="2004"/>
                      </a:lnTo>
                    </a:path>
                  </a:pathLst>
                </a:custGeom>
                <a:noFill/>
                <a:ln w="44450">
                  <a:solidFill>
                    <a:srgbClr val="3366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1280" name="Freeform 145"/>
                <p:cNvSpPr>
                  <a:spLocks/>
                </p:cNvSpPr>
                <p:nvPr/>
              </p:nvSpPr>
              <p:spPr bwMode="auto">
                <a:xfrm>
                  <a:off x="4038" y="906"/>
                  <a:ext cx="720" cy="1482"/>
                </a:xfrm>
                <a:custGeom>
                  <a:avLst/>
                  <a:gdLst>
                    <a:gd name="T0" fmla="*/ 228 w 720"/>
                    <a:gd name="T1" fmla="*/ 0 h 1482"/>
                    <a:gd name="T2" fmla="*/ 228 w 720"/>
                    <a:gd name="T3" fmla="*/ 330 h 1482"/>
                    <a:gd name="T4" fmla="*/ 720 w 720"/>
                    <a:gd name="T5" fmla="*/ 486 h 1482"/>
                    <a:gd name="T6" fmla="*/ 720 w 720"/>
                    <a:gd name="T7" fmla="*/ 810 h 1482"/>
                    <a:gd name="T8" fmla="*/ 222 w 720"/>
                    <a:gd name="T9" fmla="*/ 972 h 1482"/>
                    <a:gd name="T10" fmla="*/ 222 w 720"/>
                    <a:gd name="T11" fmla="*/ 1176 h 1482"/>
                    <a:gd name="T12" fmla="*/ 0 w 720"/>
                    <a:gd name="T13" fmla="*/ 1254 h 1482"/>
                    <a:gd name="T14" fmla="*/ 0 w 720"/>
                    <a:gd name="T15" fmla="*/ 1482 h 148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20" h="1482">
                      <a:moveTo>
                        <a:pt x="228" y="0"/>
                      </a:moveTo>
                      <a:lnTo>
                        <a:pt x="228" y="330"/>
                      </a:lnTo>
                      <a:lnTo>
                        <a:pt x="720" y="486"/>
                      </a:lnTo>
                      <a:lnTo>
                        <a:pt x="720" y="810"/>
                      </a:lnTo>
                      <a:lnTo>
                        <a:pt x="222" y="972"/>
                      </a:lnTo>
                      <a:lnTo>
                        <a:pt x="222" y="1176"/>
                      </a:lnTo>
                      <a:lnTo>
                        <a:pt x="0" y="1254"/>
                      </a:lnTo>
                      <a:lnTo>
                        <a:pt x="0" y="1482"/>
                      </a:lnTo>
                    </a:path>
                  </a:pathLst>
                </a:custGeom>
                <a:noFill/>
                <a:ln w="44450">
                  <a:solidFill>
                    <a:srgbClr val="990099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11275" name="Text Box 146"/>
            <p:cNvSpPr txBox="1">
              <a:spLocks noChangeArrowheads="1"/>
            </p:cNvSpPr>
            <p:nvPr/>
          </p:nvSpPr>
          <p:spPr bwMode="auto">
            <a:xfrm>
              <a:off x="2796" y="1656"/>
              <a:ext cx="52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800"/>
                <a:t>D. Ondreka</a:t>
              </a:r>
              <a:endParaRPr lang="en-US" altLang="de-DE" sz="800"/>
            </a:p>
          </p:txBody>
        </p:sp>
      </p:grpSp>
      <p:sp>
        <p:nvSpPr>
          <p:cNvPr id="11270" name="Text Box 147"/>
          <p:cNvSpPr txBox="1">
            <a:spLocks noChangeArrowheads="1"/>
          </p:cNvSpPr>
          <p:nvPr/>
        </p:nvSpPr>
        <p:spPr bwMode="auto">
          <a:xfrm>
            <a:off x="76200" y="1223963"/>
            <a:ext cx="5438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400"/>
              <a:t>Some sections are shared in a pulse to pulse mode by different beams with different targets and different magnetic rigidities, e.g : </a:t>
            </a:r>
            <a:endParaRPr lang="el-GR" altLang="de-DE" sz="1400">
              <a:cs typeface="Arial" charset="0"/>
            </a:endParaRPr>
          </a:p>
        </p:txBody>
      </p:sp>
      <p:sp>
        <p:nvSpPr>
          <p:cNvPr id="150" name="Title 4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Operation Mode </a:t>
            </a:r>
            <a:endParaRPr lang="de-DE" dirty="0"/>
          </a:p>
        </p:txBody>
      </p:sp>
      <p:sp>
        <p:nvSpPr>
          <p:cNvPr id="148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4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58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46451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575112" cy="7875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dirty="0"/>
              <a:t>Halo </a:t>
            </a:r>
            <a:r>
              <a:rPr lang="de-DE" dirty="0" err="1"/>
              <a:t>collimation</a:t>
            </a:r>
            <a:r>
              <a:rPr lang="de-DE" dirty="0"/>
              <a:t> SIS100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smtClean="0">
                <a:sym typeface="Wingdings" panose="05000000000000000000" pitchFamily="2" charset="2"/>
              </a:rPr>
              <a:t>CBM – Experiment</a:t>
            </a:r>
            <a:endParaRPr lang="de-DE" dirty="0"/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>
          <a:xfrm>
            <a:off x="90488" y="1508125"/>
            <a:ext cx="5510212" cy="5070475"/>
          </a:xfrm>
        </p:spPr>
        <p:txBody>
          <a:bodyPr/>
          <a:lstStyle/>
          <a:p>
            <a:r>
              <a:rPr lang="de-DE" altLang="de-DE" sz="1800" dirty="0" err="1" smtClean="0">
                <a:sym typeface="Wingdings" pitchFamily="2" charset="2"/>
              </a:rPr>
              <a:t>Collimation</a:t>
            </a:r>
            <a:r>
              <a:rPr lang="de-DE" altLang="de-DE" sz="1800" dirty="0" smtClean="0">
                <a:sym typeface="Wingdings" pitchFamily="2" charset="2"/>
              </a:rPr>
              <a:t> in </a:t>
            </a:r>
            <a:r>
              <a:rPr lang="de-DE" altLang="de-DE" sz="1800" dirty="0" err="1" smtClean="0">
                <a:sym typeface="Wingdings" pitchFamily="2" charset="2"/>
              </a:rPr>
              <a:t>both</a:t>
            </a:r>
            <a:r>
              <a:rPr lang="de-DE" altLang="de-DE" sz="1800" dirty="0" smtClean="0">
                <a:sym typeface="Wingdings" pitchFamily="2" charset="2"/>
              </a:rPr>
              <a:t> transversal planes </a:t>
            </a:r>
            <a:r>
              <a:rPr lang="de-DE" altLang="de-DE" sz="1800" dirty="0" err="1" smtClean="0">
                <a:sym typeface="Wingdings" pitchFamily="2" charset="2"/>
              </a:rPr>
              <a:t>required</a:t>
            </a:r>
            <a:endParaRPr lang="de-DE" altLang="de-DE" sz="1800" dirty="0" smtClean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sz="1600" dirty="0">
                <a:sym typeface="Wingdings" pitchFamily="2" charset="2"/>
              </a:rPr>
              <a:t>P</a:t>
            </a:r>
            <a:r>
              <a:rPr lang="de-DE" altLang="de-DE" sz="1600" dirty="0" smtClean="0">
                <a:sym typeface="Wingdings" pitchFamily="2" charset="2"/>
              </a:rPr>
              <a:t>hase </a:t>
            </a:r>
            <a:r>
              <a:rPr lang="de-DE" altLang="de-DE" sz="1600" dirty="0" err="1" smtClean="0">
                <a:sym typeface="Wingdings" pitchFamily="2" charset="2"/>
              </a:rPr>
              <a:t>space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needs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to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be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cutted</a:t>
            </a:r>
            <a:r>
              <a:rPr lang="de-DE" altLang="de-DE" sz="1600" dirty="0" smtClean="0">
                <a:sym typeface="Wingdings" pitchFamily="2" charset="2"/>
              </a:rPr>
              <a:t> in </a:t>
            </a:r>
            <a:r>
              <a:rPr lang="de-DE" altLang="de-DE" sz="1600" dirty="0" err="1" smtClean="0">
                <a:sym typeface="Wingdings" pitchFamily="2" charset="2"/>
              </a:rPr>
              <a:t>position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and</a:t>
            </a:r>
            <a:r>
              <a:rPr lang="de-DE" altLang="de-DE" sz="1600" dirty="0" smtClean="0">
                <a:sym typeface="Wingdings" pitchFamily="2" charset="2"/>
              </a:rPr>
              <a:t> angle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altLang="de-DE" sz="1600" dirty="0" err="1">
                <a:sym typeface="Wingdings" pitchFamily="2" charset="2"/>
              </a:rPr>
              <a:t>T</a:t>
            </a:r>
            <a:r>
              <a:rPr lang="de-DE" altLang="de-DE" sz="1600" dirty="0" err="1" smtClean="0">
                <a:sym typeface="Wingdings" pitchFamily="2" charset="2"/>
              </a:rPr>
              <a:t>wo</a:t>
            </a:r>
            <a:r>
              <a:rPr lang="de-DE" altLang="de-DE" sz="1600" dirty="0" smtClean="0">
                <a:sym typeface="Wingdings" pitchFamily="2" charset="2"/>
              </a:rPr>
              <a:t> different </a:t>
            </a:r>
            <a:r>
              <a:rPr lang="de-DE" altLang="de-DE" sz="1600" dirty="0" err="1" smtClean="0">
                <a:sym typeface="Wingdings" pitchFamily="2" charset="2"/>
              </a:rPr>
              <a:t>collimator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positions</a:t>
            </a:r>
            <a:r>
              <a:rPr lang="de-DE" altLang="de-DE" sz="1600" dirty="0" smtClean="0">
                <a:sym typeface="Wingdings" pitchFamily="2" charset="2"/>
              </a:rPr>
              <a:t> </a:t>
            </a:r>
            <a:r>
              <a:rPr lang="de-DE" altLang="de-DE" sz="1600" dirty="0" err="1" smtClean="0">
                <a:sym typeface="Wingdings" pitchFamily="2" charset="2"/>
              </a:rPr>
              <a:t>required</a:t>
            </a:r>
            <a:endParaRPr lang="de-DE" altLang="de-DE" sz="1600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714875"/>
            <a:ext cx="66452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25763"/>
            <a:ext cx="655161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6" name="Gruppieren 9"/>
          <p:cNvGrpSpPr>
            <a:grpSpLocks/>
          </p:cNvGrpSpPr>
          <p:nvPr/>
        </p:nvGrpSpPr>
        <p:grpSpPr bwMode="auto">
          <a:xfrm>
            <a:off x="6826250" y="2900363"/>
            <a:ext cx="1701800" cy="1719262"/>
            <a:chOff x="9396536" y="55947"/>
            <a:chExt cx="2844800" cy="2876550"/>
          </a:xfrm>
        </p:grpSpPr>
        <p:pic>
          <p:nvPicPr>
            <p:cNvPr id="1538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6536" y="55947"/>
              <a:ext cx="284480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Textfeld 6"/>
            <p:cNvSpPr txBox="1">
              <a:spLocks noChangeArrowheads="1"/>
            </p:cNvSpPr>
            <p:nvPr/>
          </p:nvSpPr>
          <p:spPr bwMode="auto">
            <a:xfrm>
              <a:off x="9579202" y="1599519"/>
              <a:ext cx="1466237" cy="113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4000"/>
                <a:t>X</a:t>
              </a:r>
            </a:p>
          </p:txBody>
        </p:sp>
      </p:grpSp>
      <p:grpSp>
        <p:nvGrpSpPr>
          <p:cNvPr id="15367" name="Gruppieren 8"/>
          <p:cNvGrpSpPr>
            <a:grpSpLocks/>
          </p:cNvGrpSpPr>
          <p:nvPr/>
        </p:nvGrpSpPr>
        <p:grpSpPr bwMode="auto">
          <a:xfrm>
            <a:off x="6818313" y="4699000"/>
            <a:ext cx="1708150" cy="1735138"/>
            <a:chOff x="9379510" y="2966338"/>
            <a:chExt cx="2857500" cy="2901950"/>
          </a:xfrm>
        </p:grpSpPr>
        <p:pic>
          <p:nvPicPr>
            <p:cNvPr id="1538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9510" y="2966338"/>
              <a:ext cx="2857500" cy="290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feld 7"/>
            <p:cNvSpPr txBox="1">
              <a:spLocks noChangeArrowheads="1"/>
            </p:cNvSpPr>
            <p:nvPr/>
          </p:nvSpPr>
          <p:spPr bwMode="auto">
            <a:xfrm>
              <a:off x="9679561" y="4512684"/>
              <a:ext cx="843537" cy="113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4000"/>
                <a:t>Y</a:t>
              </a:r>
            </a:p>
          </p:txBody>
        </p:sp>
      </p:grpSp>
      <p:sp>
        <p:nvSpPr>
          <p:cNvPr id="15368" name="Textfeld 10"/>
          <p:cNvSpPr txBox="1">
            <a:spLocks noChangeArrowheads="1"/>
          </p:cNvSpPr>
          <p:nvPr/>
        </p:nvSpPr>
        <p:spPr bwMode="auto">
          <a:xfrm>
            <a:off x="6954838" y="2644775"/>
            <a:ext cx="152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/>
              <a:t>CBM-Target</a:t>
            </a:r>
          </a:p>
        </p:txBody>
      </p:sp>
      <p:grpSp>
        <p:nvGrpSpPr>
          <p:cNvPr id="15369" name="Gruppieren 14"/>
          <p:cNvGrpSpPr>
            <a:grpSpLocks/>
          </p:cNvGrpSpPr>
          <p:nvPr/>
        </p:nvGrpSpPr>
        <p:grpSpPr bwMode="auto">
          <a:xfrm>
            <a:off x="271463" y="4484688"/>
            <a:ext cx="6388100" cy="354012"/>
            <a:chOff x="309294" y="2475257"/>
            <a:chExt cx="6350075" cy="369332"/>
          </a:xfrm>
        </p:grpSpPr>
        <p:cxnSp>
          <p:nvCxnSpPr>
            <p:cNvPr id="19" name="Gerade Verbindung mit Pfeil 18"/>
            <p:cNvCxnSpPr/>
            <p:nvPr/>
          </p:nvCxnSpPr>
          <p:spPr>
            <a:xfrm flipH="1">
              <a:off x="309294" y="2660751"/>
              <a:ext cx="63500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9" name="Textfeld 13"/>
            <p:cNvSpPr txBox="1">
              <a:spLocks noChangeArrowheads="1"/>
            </p:cNvSpPr>
            <p:nvPr/>
          </p:nvSpPr>
          <p:spPr bwMode="auto">
            <a:xfrm>
              <a:off x="2318259" y="2475257"/>
              <a:ext cx="2210862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1800"/>
                <a:t>81.5 m of beam line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5303838" y="1246188"/>
            <a:ext cx="3814762" cy="1466850"/>
            <a:chOff x="5303838" y="836613"/>
            <a:chExt cx="3814762" cy="1466850"/>
          </a:xfrm>
        </p:grpSpPr>
        <p:pic>
          <p:nvPicPr>
            <p:cNvPr id="1537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838" y="836613"/>
              <a:ext cx="3814762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71" name="Gruppieren 24"/>
            <p:cNvGrpSpPr>
              <a:grpSpLocks/>
            </p:cNvGrpSpPr>
            <p:nvPr/>
          </p:nvGrpSpPr>
          <p:grpSpPr bwMode="auto">
            <a:xfrm>
              <a:off x="5362575" y="2027238"/>
              <a:ext cx="3744913" cy="276225"/>
              <a:chOff x="251520" y="2819050"/>
              <a:chExt cx="6264696" cy="288946"/>
            </a:xfrm>
          </p:grpSpPr>
          <p:cxnSp>
            <p:nvCxnSpPr>
              <p:cNvPr id="26" name="Gerade Verbindung mit Pfeil 25"/>
              <p:cNvCxnSpPr/>
              <p:nvPr/>
            </p:nvCxnSpPr>
            <p:spPr>
              <a:xfrm flipH="1">
                <a:off x="251520" y="2825692"/>
                <a:ext cx="6264696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77" name="Textfeld 27"/>
              <p:cNvSpPr txBox="1">
                <a:spLocks noChangeArrowheads="1"/>
              </p:cNvSpPr>
              <p:nvPr/>
            </p:nvSpPr>
            <p:spPr bwMode="auto">
              <a:xfrm>
                <a:off x="4111964" y="2819050"/>
                <a:ext cx="1780078" cy="288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200"/>
                  <a:t>225.7 m</a:t>
                </a:r>
              </a:p>
            </p:txBody>
          </p:sp>
        </p:grpSp>
        <p:cxnSp>
          <p:nvCxnSpPr>
            <p:cNvPr id="33" name="Gerade Verbindung 32"/>
            <p:cNvCxnSpPr/>
            <p:nvPr/>
          </p:nvCxnSpPr>
          <p:spPr>
            <a:xfrm>
              <a:off x="6157913" y="1900238"/>
              <a:ext cx="13779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Gerade Verbindung mit Pfeil 36"/>
          <p:cNvCxnSpPr/>
          <p:nvPr/>
        </p:nvCxnSpPr>
        <p:spPr>
          <a:xfrm flipV="1">
            <a:off x="7956550" y="1914525"/>
            <a:ext cx="1047750" cy="85725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25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59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23608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04801" y="1190625"/>
            <a:ext cx="34194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dirty="0" smtClean="0"/>
              <a:t> 75 </a:t>
            </a:r>
            <a:r>
              <a:rPr lang="de-DE" altLang="de-DE" sz="1400" dirty="0" err="1" smtClean="0"/>
              <a:t>dipole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magnets</a:t>
            </a:r>
            <a:r>
              <a:rPr lang="de-DE" altLang="de-DE" sz="1400" dirty="0" smtClean="0"/>
              <a:t> </a:t>
            </a:r>
            <a:r>
              <a:rPr lang="de-DE" altLang="de-DE" sz="1400" dirty="0"/>
              <a:t>(19 </a:t>
            </a:r>
            <a:r>
              <a:rPr lang="de-DE" altLang="de-DE" sz="1400" dirty="0" err="1" smtClean="0"/>
              <a:t>types</a:t>
            </a:r>
            <a:r>
              <a:rPr lang="de-DE" altLang="de-DE" sz="1400" dirty="0" smtClean="0"/>
              <a:t>) </a:t>
            </a:r>
            <a:r>
              <a:rPr lang="de-DE" altLang="de-DE" sz="1400" dirty="0"/>
              <a:t>in </a:t>
            </a:r>
            <a:r>
              <a:rPr lang="de-DE" altLang="de-DE" sz="1400" dirty="0" smtClean="0"/>
              <a:t>M0-3</a:t>
            </a:r>
            <a:endParaRPr lang="en-US" altLang="de-DE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1487388"/>
            <a:ext cx="3907447" cy="508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638676" y="1392658"/>
            <a:ext cx="4057650" cy="2253211"/>
            <a:chOff x="4638676" y="1202158"/>
            <a:chExt cx="4057650" cy="2253211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4638676" y="1202158"/>
              <a:ext cx="40576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dirty="0" smtClean="0"/>
                <a:t>189 </a:t>
              </a:r>
              <a:r>
                <a:rPr lang="de-DE" altLang="de-DE" sz="1400" dirty="0" err="1" smtClean="0"/>
                <a:t>quadrupole</a:t>
              </a:r>
              <a:r>
                <a:rPr lang="de-DE" altLang="de-DE" sz="1400" dirty="0" smtClean="0"/>
                <a:t> </a:t>
              </a:r>
              <a:r>
                <a:rPr lang="de-DE" altLang="de-DE" sz="1400" dirty="0" err="1" smtClean="0"/>
                <a:t>magnets</a:t>
              </a:r>
              <a:r>
                <a:rPr lang="de-DE" altLang="de-DE" sz="1400" dirty="0" smtClean="0"/>
                <a:t> (</a:t>
              </a:r>
              <a:r>
                <a:rPr lang="de-DE" altLang="de-DE" sz="1400" dirty="0"/>
                <a:t>7</a:t>
              </a:r>
              <a:r>
                <a:rPr lang="de-DE" altLang="de-DE" sz="1400" dirty="0" smtClean="0"/>
                <a:t>types) </a:t>
              </a:r>
              <a:r>
                <a:rPr lang="de-DE" altLang="de-DE" sz="1400" dirty="0"/>
                <a:t>in </a:t>
              </a:r>
              <a:r>
                <a:rPr lang="de-DE" altLang="de-DE" sz="1400" dirty="0" smtClean="0"/>
                <a:t>M0-3</a:t>
              </a:r>
              <a:endParaRPr lang="en-US" altLang="de-DE" sz="1400" dirty="0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838" y="1495426"/>
              <a:ext cx="2960765" cy="1959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uppieren 4"/>
          <p:cNvGrpSpPr/>
          <p:nvPr/>
        </p:nvGrpSpPr>
        <p:grpSpPr>
          <a:xfrm>
            <a:off x="4551760" y="4516649"/>
            <a:ext cx="4231479" cy="1812581"/>
            <a:chOff x="4551760" y="4716674"/>
            <a:chExt cx="4231479" cy="1812581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760" y="5000626"/>
              <a:ext cx="4231479" cy="1528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630339" y="4716674"/>
              <a:ext cx="40576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altLang="de-DE" sz="1400" dirty="0" smtClean="0"/>
                <a:t>92 </a:t>
              </a:r>
              <a:r>
                <a:rPr lang="de-DE" altLang="de-DE" sz="1400" dirty="0" err="1" smtClean="0"/>
                <a:t>steering</a:t>
              </a:r>
              <a:r>
                <a:rPr lang="de-DE" altLang="de-DE" sz="1400" dirty="0" smtClean="0"/>
                <a:t> </a:t>
              </a:r>
              <a:r>
                <a:rPr lang="de-DE" altLang="de-DE" sz="1400" dirty="0" err="1" smtClean="0"/>
                <a:t>magnets</a:t>
              </a:r>
              <a:r>
                <a:rPr lang="de-DE" altLang="de-DE" sz="1400" dirty="0" smtClean="0"/>
                <a:t> (3types) </a:t>
              </a:r>
              <a:r>
                <a:rPr lang="de-DE" altLang="de-DE" sz="1400" dirty="0"/>
                <a:t>in </a:t>
              </a:r>
              <a:r>
                <a:rPr lang="de-DE" altLang="de-DE" sz="1400" dirty="0" smtClean="0"/>
                <a:t>M0-3</a:t>
              </a:r>
              <a:endParaRPr lang="en-US" altLang="de-DE" sz="1400" dirty="0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892573" y="2341987"/>
            <a:ext cx="7339806" cy="2025224"/>
            <a:chOff x="900113" y="2364802"/>
            <a:chExt cx="7339806" cy="2025224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900113" y="2364802"/>
              <a:ext cx="7339012" cy="1446550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Almost all HEBT Magnets (338/356) 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Efremov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institute (Council V, VI, VII)</a:t>
              </a:r>
              <a:endParaRPr lang="en-US" alt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Magnets similar to CR Magnets 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(2+5) 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Budker</a:t>
              </a:r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institute (IKRB VIII)</a:t>
              </a:r>
            </a:p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Super-FRS </a:t>
              </a:r>
              <a:r>
                <a:rPr lang="en-US" alt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Quadrupoles</a:t>
              </a:r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(9) 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GSI in-kind </a:t>
              </a: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(Council IV)</a:t>
              </a:r>
            </a:p>
            <a:p>
              <a:pPr marL="0" indent="0" algn="ctr" eaLnBrk="1" hangingPunct="1">
                <a:spcBef>
                  <a:spcPct val="50000"/>
                </a:spcBef>
              </a:pPr>
              <a:r>
                <a:rPr lang="en-US" altLang="de-DE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all HEBT magnets assigned </a:t>
              </a:r>
              <a:endParaRPr lang="en-US" altLang="de-DE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900907" y="3805251"/>
              <a:ext cx="7339012" cy="584775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alt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verbal confirmation that BINP will take over all related vacuum chambers (not yet all PSP-codes assigned to BINP, some PSP-codes unclear)</a:t>
              </a:r>
              <a:endParaRPr lang="en-US" alt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Magnet </a:t>
            </a:r>
            <a:r>
              <a:rPr lang="de-DE" dirty="0" err="1"/>
              <a:t>T</a:t>
            </a:r>
            <a:r>
              <a:rPr lang="de-DE" dirty="0" err="1" smtClean="0"/>
              <a:t>ypes</a:t>
            </a:r>
            <a:endParaRPr lang="de-DE" dirty="0"/>
          </a:p>
        </p:txBody>
      </p:sp>
      <p:sp>
        <p:nvSpPr>
          <p:cNvPr id="15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7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6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283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EffectiveDose_Tunnel04_NE50_Peak_and_AveragedValu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" r="2916" b="3477"/>
          <a:stretch>
            <a:fillRect/>
          </a:stretch>
        </p:blipFill>
        <p:spPr bwMode="auto">
          <a:xfrm>
            <a:off x="250825" y="1554164"/>
            <a:ext cx="792162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23"/>
          <p:cNvSpPr txBox="1">
            <a:spLocks noChangeArrowheads="1"/>
          </p:cNvSpPr>
          <p:nvPr/>
        </p:nvSpPr>
        <p:spPr bwMode="auto">
          <a:xfrm>
            <a:off x="892125" y="2577851"/>
            <a:ext cx="3613200" cy="64633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 dirty="0">
                <a:solidFill>
                  <a:srgbClr val="000000"/>
                </a:solidFill>
              </a:rPr>
              <a:t>Maximum Effective Dose values </a:t>
            </a:r>
            <a:r>
              <a:rPr lang="en-US" altLang="de-DE" sz="1200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de-DE" sz="1200" dirty="0">
                <a:solidFill>
                  <a:srgbClr val="000000"/>
                </a:solidFill>
              </a:rPr>
              <a:t> </a:t>
            </a:r>
            <a:r>
              <a:rPr lang="en-US" altLang="de-DE" sz="1200" dirty="0" smtClean="0">
                <a:solidFill>
                  <a:srgbClr val="000000"/>
                </a:solidFill>
              </a:rPr>
              <a:t>  &lt;</a:t>
            </a:r>
            <a:r>
              <a:rPr lang="en-US" altLang="de-DE" sz="1200" dirty="0">
                <a:solidFill>
                  <a:srgbClr val="000000"/>
                </a:solidFill>
              </a:rPr>
              <a:t>50 </a:t>
            </a:r>
            <a:r>
              <a:rPr lang="en-US" altLang="de-DE" sz="1200" dirty="0" err="1">
                <a:solidFill>
                  <a:srgbClr val="000000"/>
                </a:solidFill>
              </a:rPr>
              <a:t>mSv</a:t>
            </a:r>
            <a:r>
              <a:rPr lang="en-US" altLang="de-DE" sz="1200" dirty="0">
                <a:solidFill>
                  <a:srgbClr val="000000"/>
                </a:solidFill>
              </a:rPr>
              <a:t> after the first 4m length </a:t>
            </a:r>
            <a:r>
              <a:rPr lang="en-US" altLang="de-DE" sz="1200" dirty="0" smtClean="0">
                <a:solidFill>
                  <a:srgbClr val="000000"/>
                </a:solidFill>
              </a:rPr>
              <a:t>of Tunnel 104</a:t>
            </a:r>
          </a:p>
          <a:p>
            <a:pPr eaLnBrk="1" hangingPunct="1"/>
            <a:r>
              <a:rPr lang="en-US" altLang="de-DE" sz="1200" dirty="0">
                <a:solidFill>
                  <a:srgbClr val="000000"/>
                </a:solidFill>
              </a:rPr>
              <a:t> </a:t>
            </a:r>
            <a:r>
              <a:rPr lang="en-US" altLang="de-DE" sz="1200" dirty="0" smtClean="0">
                <a:solidFill>
                  <a:srgbClr val="000000"/>
                </a:solidFill>
              </a:rPr>
              <a:t>  &lt;80 </a:t>
            </a:r>
            <a:r>
              <a:rPr lang="en-US" sz="1200" dirty="0" err="1">
                <a:solidFill>
                  <a:srgbClr val="000000"/>
                </a:solidFill>
              </a:rPr>
              <a:t>μSv</a:t>
            </a:r>
            <a:r>
              <a:rPr lang="en-US" sz="1200" dirty="0">
                <a:solidFill>
                  <a:srgbClr val="000000"/>
                </a:solidFill>
              </a:rPr>
              <a:t> along </a:t>
            </a:r>
            <a:r>
              <a:rPr lang="en-US" sz="1200" dirty="0" smtClean="0">
                <a:solidFill>
                  <a:srgbClr val="000000"/>
                </a:solidFill>
              </a:rPr>
              <a:t>NE50 (G018)</a:t>
            </a:r>
            <a:endParaRPr lang="en-US" altLang="de-DE" sz="1200" dirty="0">
              <a:solidFill>
                <a:srgbClr val="000000"/>
              </a:solidFill>
            </a:endParaRPr>
          </a:p>
        </p:txBody>
      </p:sp>
      <p:sp>
        <p:nvSpPr>
          <p:cNvPr id="20485" name="TextBox 24"/>
          <p:cNvSpPr txBox="1">
            <a:spLocks noChangeArrowheads="1"/>
          </p:cNvSpPr>
          <p:nvPr/>
        </p:nvSpPr>
        <p:spPr bwMode="auto">
          <a:xfrm>
            <a:off x="812799" y="1301750"/>
            <a:ext cx="685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dirty="0">
                <a:solidFill>
                  <a:srgbClr val="000000"/>
                </a:solidFill>
              </a:rPr>
              <a:t>1dim projection along z – Tunnel 104 + </a:t>
            </a:r>
            <a:r>
              <a:rPr lang="en-US" altLang="de-DE" sz="1400" dirty="0" smtClean="0">
                <a:solidFill>
                  <a:srgbClr val="000000"/>
                </a:solidFill>
              </a:rPr>
              <a:t>NE50 (G018)  </a:t>
            </a:r>
            <a:endParaRPr lang="en-US" altLang="de-DE" sz="1400" dirty="0">
              <a:solidFill>
                <a:srgbClr val="000000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Safety</a:t>
            </a:r>
            <a:r>
              <a:rPr lang="de-DE" dirty="0" smtClean="0"/>
              <a:t> Beam </a:t>
            </a:r>
            <a:r>
              <a:rPr lang="de-DE" dirty="0" err="1" smtClean="0"/>
              <a:t>Plugs</a:t>
            </a:r>
            <a:endParaRPr lang="de-DE" dirty="0"/>
          </a:p>
        </p:txBody>
      </p:sp>
      <p:pic>
        <p:nvPicPr>
          <p:cNvPr id="18" name="Picture 2" descr="EffectiveDose_NE30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" r="2361"/>
          <a:stretch/>
        </p:blipFill>
        <p:spPr>
          <a:xfrm>
            <a:off x="250825" y="4210050"/>
            <a:ext cx="7978775" cy="2409825"/>
          </a:xfrm>
          <a:prstGeom prst="rect">
            <a:avLst/>
          </a:prstGeom>
        </p:spPr>
      </p:pic>
      <p:sp>
        <p:nvSpPr>
          <p:cNvPr id="19" name="TextBox 48"/>
          <p:cNvSpPr txBox="1"/>
          <p:nvPr/>
        </p:nvSpPr>
        <p:spPr>
          <a:xfrm>
            <a:off x="789831" y="3949447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3333"/>
                </a:solidFill>
              </a:rPr>
              <a:t>1dim projection along the 80 m long Tunnel113 with NE30  </a:t>
            </a:r>
          </a:p>
        </p:txBody>
      </p:sp>
      <p:sp>
        <p:nvSpPr>
          <p:cNvPr id="20" name="TextBox 11"/>
          <p:cNvSpPr txBox="1"/>
          <p:nvPr/>
        </p:nvSpPr>
        <p:spPr>
          <a:xfrm>
            <a:off x="901652" y="5286672"/>
            <a:ext cx="2841673" cy="64633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Maximum Effective Dose values: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  &lt;0.7 </a:t>
            </a:r>
            <a:r>
              <a:rPr lang="en-US" sz="1200" dirty="0" err="1" smtClean="0">
                <a:solidFill>
                  <a:srgbClr val="000000"/>
                </a:solidFill>
              </a:rPr>
              <a:t>mSv</a:t>
            </a:r>
            <a:r>
              <a:rPr lang="en-US" sz="1200" dirty="0" smtClean="0">
                <a:solidFill>
                  <a:srgbClr val="000000"/>
                </a:solidFill>
              </a:rPr>
              <a:t> along the </a:t>
            </a:r>
            <a:r>
              <a:rPr lang="en-US" sz="1200" dirty="0">
                <a:solidFill>
                  <a:srgbClr val="000000"/>
                </a:solidFill>
              </a:rPr>
              <a:t>T</a:t>
            </a:r>
            <a:r>
              <a:rPr lang="en-US" sz="1200" dirty="0" smtClean="0">
                <a:solidFill>
                  <a:srgbClr val="000000"/>
                </a:solidFill>
              </a:rPr>
              <a:t>unnel 113;   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  &lt;150 </a:t>
            </a:r>
            <a:r>
              <a:rPr lang="en-US" sz="1200" dirty="0" err="1" smtClean="0">
                <a:solidFill>
                  <a:srgbClr val="000000"/>
                </a:solidFill>
              </a:rPr>
              <a:t>μSv</a:t>
            </a:r>
            <a:r>
              <a:rPr lang="en-US" sz="1200" dirty="0" smtClean="0">
                <a:solidFill>
                  <a:srgbClr val="000000"/>
                </a:solidFill>
              </a:rPr>
              <a:t> along NE30 (Tunnel T113)</a:t>
            </a:r>
          </a:p>
        </p:txBody>
      </p:sp>
      <p:pic>
        <p:nvPicPr>
          <p:cNvPr id="21" name="Picture 5" descr="NE30_ar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3856" y="1170619"/>
            <a:ext cx="839418" cy="945618"/>
          </a:xfrm>
          <a:prstGeom prst="rect">
            <a:avLst/>
          </a:prstGeom>
        </p:spPr>
      </p:pic>
      <p:sp>
        <p:nvSpPr>
          <p:cNvPr id="1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60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180639988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kurian\AppData\Local\Microsoft\Windows\Temporary Internet Files\Content.Outlook\12COI542\DSCN712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9" t="25379" r="40285" b="4150"/>
          <a:stretch/>
        </p:blipFill>
        <p:spPr bwMode="auto">
          <a:xfrm>
            <a:off x="6339707" y="1333550"/>
            <a:ext cx="1700685" cy="247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3"/>
          <a:stretch/>
        </p:blipFill>
        <p:spPr bwMode="auto">
          <a:xfrm>
            <a:off x="3954599" y="3883494"/>
            <a:ext cx="4968552" cy="15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3887925" y="5538029"/>
            <a:ext cx="5256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/>
              <a:t>Plot of a ~1 nA current signals which are produced by bunched beam of 109 particles of </a:t>
            </a:r>
            <a:r>
              <a:rPr lang="en-US" sz="1400" dirty="0" smtClean="0"/>
              <a:t>Ni26+ at </a:t>
            </a:r>
            <a:r>
              <a:rPr lang="en-US" sz="1400" dirty="0"/>
              <a:t>an energy of 600 MeV extracted from SIS18. The beam is extracted with an extraction time of 500ms. </a:t>
            </a:r>
          </a:p>
        </p:txBody>
      </p:sp>
      <p:pic>
        <p:nvPicPr>
          <p:cNvPr id="7" name="Picture 2" descr="D:\SYNCHED FOLDER\REPORTS\OPAC WORKSHOP\CCC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5" r="33682"/>
          <a:stretch/>
        </p:blipFill>
        <p:spPr bwMode="auto">
          <a:xfrm>
            <a:off x="595562" y="2182391"/>
            <a:ext cx="2622255" cy="416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11745" y="1419275"/>
            <a:ext cx="423170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dirty="0"/>
              <a:t>B</a:t>
            </a:r>
            <a:r>
              <a:rPr lang="en-US" sz="1400" dirty="0" smtClean="0"/>
              <a:t>eam test with new SQUID electronics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onstruction </a:t>
            </a:r>
            <a:r>
              <a:rPr lang="en-US" sz="1400" dirty="0"/>
              <a:t>work preparation for new cryostat</a:t>
            </a:r>
            <a:endParaRPr lang="en-US" sz="1400" dirty="0" smtClean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Cryo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Comparator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61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38078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71" y="1232676"/>
            <a:ext cx="3375130" cy="193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05" y="3197626"/>
            <a:ext cx="2357437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98" y="4911363"/>
            <a:ext cx="23495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9862" y="1227365"/>
            <a:ext cx="4992688" cy="1631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Batch1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ontent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51 dipoles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related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chambers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ontracts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with BINP (Jan. 2013) and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(Aug. 2013)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xchange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working-level with BINP started in Feb.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2013, with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Oct. 2013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 kick-off meeting at GSI on 10.-11.12.2013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ommon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meeting at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Inst. on 13.-14.5.2014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on next slides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9388" y="2898709"/>
            <a:ext cx="4983162" cy="19082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Batch2</a:t>
            </a:r>
          </a:p>
          <a:p>
            <a:pPr marL="171450" indent="-171450" algn="l" fontAlgn="auto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ontent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dipoles, 102 </a:t>
            </a:r>
            <a:r>
              <a:rPr lang="en-US" sz="1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quadrupoles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80 steering magnets and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chambers</a:t>
            </a:r>
          </a:p>
          <a:p>
            <a:pPr marL="171450" indent="-171450" algn="l" fontAlgn="auto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pecs in 2</a:t>
            </a:r>
            <a:r>
              <a:rPr lang="en-US" sz="12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EDMS approval process (release expected 30.05.); draft version given to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BINP in Dec. 2013, EDMS approval version on 12 May</a:t>
            </a:r>
          </a:p>
          <a:p>
            <a:pPr marL="171450" indent="-171450" algn="l" fontAlgn="auto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raft version of contract will be sent to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beginning of June, to BINP at mid of June</a:t>
            </a:r>
            <a:endParaRPr lang="en-US" sz="12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3038" y="4861039"/>
            <a:ext cx="4987925" cy="172354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Batch3</a:t>
            </a:r>
          </a:p>
          <a:p>
            <a:pPr marL="171450" indent="-171450" algn="l" fontAlgn="auto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content: 5 dipoles, 71 </a:t>
            </a:r>
            <a:r>
              <a:rPr lang="en-US" sz="12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quadrupoles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 steering magnets and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chambers</a:t>
            </a:r>
          </a:p>
          <a:p>
            <a:pPr marL="171450" indent="-171450" algn="l" fontAlgn="auto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arameter 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tables </a:t>
            </a: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and given to </a:t>
            </a:r>
            <a:r>
              <a:rPr lang="en-US" sz="1200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BINP in Dec. 2013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and 2D drawings ready </a:t>
            </a:r>
          </a:p>
          <a:p>
            <a:pPr marL="171450" indent="-171450" algn="l" fontAlgn="auto">
              <a:spcBef>
                <a:spcPct val="5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</a:t>
            </a:r>
            <a:r>
              <a:rPr 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Specs ready 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early summer; draft version will be given to </a:t>
            </a:r>
            <a:r>
              <a:rPr lang="en-US" sz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BINP until mid of June</a:t>
            </a:r>
            <a:endParaRPr lang="en-US" sz="12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Batch1 – 3  </a:t>
            </a:r>
            <a:endParaRPr lang="de-DE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1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7</a:t>
            </a:fld>
            <a:endParaRPr lang="de-DE" altLang="de-DE" sz="1000" dirty="0" smtClean="0"/>
          </a:p>
        </p:txBody>
      </p:sp>
    </p:spTree>
    <p:extLst>
      <p:ext uri="{BB962C8B-B14F-4D97-AF65-F5344CB8AC3E}">
        <p14:creationId xmlns:p14="http://schemas.microsoft.com/office/powerpoint/2010/main" val="23861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463" y="1301133"/>
            <a:ext cx="8665653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000000"/>
                </a:solidFill>
              </a:rPr>
              <a:t>Batch1 </a:t>
            </a:r>
            <a:r>
              <a:rPr lang="de-DE" dirty="0" err="1" smtClean="0">
                <a:solidFill>
                  <a:srgbClr val="000000"/>
                </a:solidFill>
              </a:rPr>
              <a:t>contains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two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pre-series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magnets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vacuum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chambers</a:t>
            </a:r>
            <a:endParaRPr lang="de-DE" dirty="0" smtClean="0">
              <a:solidFill>
                <a:srgbClr val="000000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rgbClr val="000000"/>
                </a:solidFill>
              </a:rPr>
              <a:t>at </a:t>
            </a:r>
            <a:r>
              <a:rPr lang="de-DE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DE" dirty="0" smtClean="0">
                <a:solidFill>
                  <a:srgbClr val="000000"/>
                </a:solidFill>
              </a:rPr>
              <a:t> – </a:t>
            </a:r>
            <a:r>
              <a:rPr lang="de-DE" dirty="0" err="1" smtClean="0">
                <a:solidFill>
                  <a:srgbClr val="000000"/>
                </a:solidFill>
              </a:rPr>
              <a:t>approval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3D </a:t>
            </a:r>
            <a:r>
              <a:rPr lang="de-DE" dirty="0" err="1" smtClean="0">
                <a:solidFill>
                  <a:srgbClr val="000000"/>
                </a:solidFill>
              </a:rPr>
              <a:t>models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general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drawings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pre-series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magnets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vacuum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chambers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delivered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Efremov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Budker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institute</a:t>
            </a:r>
            <a:r>
              <a:rPr lang="de-DE" dirty="0" smtClean="0">
                <a:solidFill>
                  <a:srgbClr val="000000"/>
                </a:solidFill>
              </a:rPr>
              <a:t>, resp. 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22565" y="271335"/>
            <a:ext cx="6242342" cy="787557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Status Batch1  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/>
          <a:stretch/>
        </p:blipFill>
        <p:spPr>
          <a:xfrm>
            <a:off x="248057" y="2281612"/>
            <a:ext cx="3550920" cy="266757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b="4657"/>
          <a:stretch/>
        </p:blipFill>
        <p:spPr>
          <a:xfrm>
            <a:off x="5029636" y="2281612"/>
            <a:ext cx="3840480" cy="2667577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942006" y="5057775"/>
            <a:ext cx="3990975" cy="1421130"/>
            <a:chOff x="4837231" y="5057775"/>
            <a:chExt cx="3990975" cy="142113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231" y="5057775"/>
              <a:ext cx="1998345" cy="142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138" y="5062537"/>
              <a:ext cx="1986915" cy="141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486" y="5079682"/>
              <a:ext cx="1950720" cy="138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feld 5"/>
          <p:cNvSpPr txBox="1"/>
          <p:nvPr/>
        </p:nvSpPr>
        <p:spPr>
          <a:xfrm>
            <a:off x="247649" y="3667125"/>
            <a:ext cx="107632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dip1s_0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77697" y="3661291"/>
            <a:ext cx="107632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dip13_0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127290" y="5064442"/>
            <a:ext cx="3911084" cy="1405793"/>
            <a:chOff x="184440" y="5064442"/>
            <a:chExt cx="3911084" cy="1405793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40" y="5064442"/>
              <a:ext cx="1957048" cy="13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511" y="5080635"/>
              <a:ext cx="1964735" cy="138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uppieren 10"/>
            <p:cNvGrpSpPr/>
            <p:nvPr/>
          </p:nvGrpSpPr>
          <p:grpSpPr>
            <a:xfrm>
              <a:off x="2295524" y="5075238"/>
              <a:ext cx="1800000" cy="1368000"/>
              <a:chOff x="2390774" y="5075238"/>
              <a:chExt cx="1800000" cy="1368000"/>
            </a:xfrm>
          </p:grpSpPr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3949" y="5096590"/>
                <a:ext cx="1794879" cy="133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hteck 8"/>
              <p:cNvSpPr/>
              <p:nvPr/>
            </p:nvSpPr>
            <p:spPr>
              <a:xfrm>
                <a:off x="2390774" y="5075238"/>
                <a:ext cx="1800000" cy="13680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20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2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8</a:t>
            </a:fld>
            <a:endParaRPr lang="de-DE" altLang="de-DE" sz="1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48057" y="4705350"/>
            <a:ext cx="2247493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636" y="4710290"/>
            <a:ext cx="2602692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Efremov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Budker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33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://www.thyssenkrupp-stainless-usa.com/tk_gallery/cache/construction-photos/finished-coil-20100918_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688" y="3783013"/>
            <a:ext cx="3667125" cy="244697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9464" name="Прямоугольник 23"/>
          <p:cNvSpPr>
            <a:spLocks noChangeArrowheads="1"/>
          </p:cNvSpPr>
          <p:nvPr/>
        </p:nvSpPr>
        <p:spPr bwMode="auto">
          <a:xfrm>
            <a:off x="390525" y="1300163"/>
            <a:ext cx="83534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Purchase of basic materials is carried out only for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the two pre-series magnets dip1s_0 and dip13_0.</a:t>
            </a:r>
          </a:p>
          <a:p>
            <a:pPr algn="just" defTabSz="912813"/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just" defTabSz="912813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Purchase of following positions are performed:</a:t>
            </a:r>
          </a:p>
          <a:p>
            <a:pPr algn="just" defTabSz="912813"/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algn="just" defTabSz="912813"/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For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yoke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:</a:t>
            </a:r>
            <a:endParaRPr lang="ru-RU" dirty="0">
              <a:solidFill>
                <a:srgbClr val="000000"/>
              </a:solidFill>
              <a:latin typeface="Arial" charset="0"/>
            </a:endParaRPr>
          </a:p>
          <a:p>
            <a:pPr algn="just"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Electrical steel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Power Core 1200-100A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with cover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Stabolit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70.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just" defTabSz="912813"/>
            <a:r>
              <a:rPr lang="ru-RU" dirty="0">
                <a:solidFill>
                  <a:srgbClr val="000000"/>
                </a:solidFill>
                <a:latin typeface="Arial" charset="0"/>
              </a:rPr>
              <a:t>«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ThyssenKrupp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Steel Europe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»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Germany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465" name="Прямоугольник 24"/>
          <p:cNvSpPr>
            <a:spLocks noChangeArrowheads="1"/>
          </p:cNvSpPr>
          <p:nvPr/>
        </p:nvSpPr>
        <p:spPr bwMode="auto">
          <a:xfrm>
            <a:off x="5357813" y="4479449"/>
            <a:ext cx="3071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/>
            <a:r>
              <a:rPr lang="en-US" dirty="0">
                <a:solidFill>
                  <a:srgbClr val="000000"/>
                </a:solidFill>
                <a:latin typeface="Arial" charset="0"/>
              </a:rPr>
              <a:t>Forecast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material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delivery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date 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–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September</a:t>
            </a:r>
            <a:r>
              <a:rPr lang="ru-RU" dirty="0">
                <a:solidFill>
                  <a:srgbClr val="000000"/>
                </a:solidFill>
                <a:latin typeface="Arial" charset="0"/>
              </a:rPr>
              <a:t> 2014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Purchase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B</a:t>
            </a:r>
            <a:r>
              <a:rPr lang="de-DE" dirty="0" smtClean="0"/>
              <a:t>asic </a:t>
            </a:r>
            <a:r>
              <a:rPr lang="de-DE" dirty="0"/>
              <a:t>M</a:t>
            </a:r>
            <a:r>
              <a:rPr lang="de-DE" dirty="0" smtClean="0"/>
              <a:t>aterials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4294967295"/>
          </p:nvPr>
        </p:nvSpPr>
        <p:spPr>
          <a:xfrm>
            <a:off x="4047950" y="6560611"/>
            <a:ext cx="306608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/>
              <a:t>F</a:t>
            </a:r>
            <a:r>
              <a:rPr lang="de-DE" dirty="0" smtClean="0"/>
              <a:t>. Hagenbuck, 11</a:t>
            </a:r>
            <a:r>
              <a:rPr lang="de-DE" baseline="30000" dirty="0" smtClean="0"/>
              <a:t>th</a:t>
            </a:r>
            <a:r>
              <a:rPr lang="de-DE" dirty="0" smtClean="0"/>
              <a:t> MAC </a:t>
            </a:r>
            <a:r>
              <a:rPr lang="de-DE" dirty="0" err="1" smtClean="0"/>
              <a:t>meeting</a:t>
            </a:r>
            <a:r>
              <a:rPr lang="de-DE" dirty="0" smtClean="0"/>
              <a:t>, 26. – 27.5.2014</a:t>
            </a:r>
            <a:endParaRPr lang="de-DE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413048" y="6552643"/>
            <a:ext cx="744898" cy="3651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191A18E-C859-4581-9D02-5B4981C9B2A0}" type="slidenum">
              <a:rPr lang="de-DE" altLang="de-DE" sz="1000" smtClean="0"/>
              <a:pPr algn="r" eaLnBrk="1" hangingPunct="1"/>
              <a:t>9</a:t>
            </a:fld>
            <a:endParaRPr lang="de-DE" altLang="de-DE" sz="1000" dirty="0" smtClean="0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-66675" y="6390402"/>
            <a:ext cx="16383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800" dirty="0" err="1" smtClean="0"/>
              <a:t>courtesy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Efremov</a:t>
            </a:r>
            <a:r>
              <a:rPr lang="de-DE" altLang="de-DE" sz="800" dirty="0" smtClean="0"/>
              <a:t> </a:t>
            </a:r>
            <a:r>
              <a:rPr lang="de-DE" altLang="de-DE" sz="800" dirty="0" err="1" smtClean="0"/>
              <a:t>Inst</a:t>
            </a:r>
            <a:r>
              <a:rPr lang="de-DE" altLang="de-DE" sz="800" dirty="0" smtClean="0"/>
              <a:t>.</a:t>
            </a:r>
            <a:endParaRPr lang="de-DE" altLang="de-DE" sz="800" dirty="0"/>
          </a:p>
        </p:txBody>
      </p:sp>
    </p:spTree>
    <p:extLst>
      <p:ext uri="{BB962C8B-B14F-4D97-AF65-F5344CB8AC3E}">
        <p14:creationId xmlns:p14="http://schemas.microsoft.com/office/powerpoint/2010/main" val="3419525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4105</Words>
  <Application>Microsoft Office PowerPoint</Application>
  <PresentationFormat>Bildschirmpräsentation (4:3)</PresentationFormat>
  <Paragraphs>828</Paragraphs>
  <Slides>61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3" baseType="lpstr">
      <vt:lpstr>gsi-folienmaster</vt:lpstr>
      <vt:lpstr>CorelDRAW</vt:lpstr>
      <vt:lpstr>HEBT and beam dumps  overview</vt:lpstr>
      <vt:lpstr>Outline</vt:lpstr>
      <vt:lpstr>HEBT – Module 0-6 </vt:lpstr>
      <vt:lpstr>HEBT – MSV (Module 0-3) </vt:lpstr>
      <vt:lpstr>Outline</vt:lpstr>
      <vt:lpstr>PowerPoint-Präsentation</vt:lpstr>
      <vt:lpstr>PowerPoint-Präsentation</vt:lpstr>
      <vt:lpstr>PowerPoint-Präsentation</vt:lpstr>
      <vt:lpstr>Purchase of Basic Materials</vt:lpstr>
      <vt:lpstr>Purchase of Basic Materials</vt:lpstr>
      <vt:lpstr>PowerPoint-Präsentation</vt:lpstr>
      <vt:lpstr>PowerPoint-Präsentation</vt:lpstr>
      <vt:lpstr>PowerPoint-Präsentation</vt:lpstr>
      <vt:lpstr>PowerPoint-Präsentation</vt:lpstr>
      <vt:lpstr>Schedule Magnets  </vt:lpstr>
      <vt:lpstr>Prioritization at FAIR@GSI  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Outline</vt:lpstr>
      <vt:lpstr>Stripping Stage SIS18  SIS100</vt:lpstr>
      <vt:lpstr>Stripping Stage SIS18  SIS100</vt:lpstr>
      <vt:lpstr>Collimators behind the Stripping Stage</vt:lpstr>
      <vt:lpstr>Outline</vt:lpstr>
      <vt:lpstr>Halo Collimation  SIS100  CBM – Experiment</vt:lpstr>
      <vt:lpstr>Halo Collimation SIS100  CBM – Experiment</vt:lpstr>
      <vt:lpstr>Outline</vt:lpstr>
      <vt:lpstr>Safety Beam Plugs</vt:lpstr>
      <vt:lpstr>Safety Beam Plugs</vt:lpstr>
      <vt:lpstr>Safety Beam Plugs</vt:lpstr>
      <vt:lpstr>Outline</vt:lpstr>
      <vt:lpstr>SIS100 Injection Beam Dump</vt:lpstr>
      <vt:lpstr>PowerPoint-Präsentation</vt:lpstr>
      <vt:lpstr>Outline</vt:lpstr>
      <vt:lpstr>PowerPoint-Präsentation</vt:lpstr>
      <vt:lpstr>PowerPoint-Präsentation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Halo collimation SIS100  CBM – Experiment</vt:lpstr>
      <vt:lpstr>Safety Beam Plugs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Blasco, Carmen</dc:creator>
  <cp:lastModifiedBy>Hagenbuck, Frank Dr.</cp:lastModifiedBy>
  <cp:revision>420</cp:revision>
  <dcterms:created xsi:type="dcterms:W3CDTF">2014-05-13T13:35:21Z</dcterms:created>
  <dcterms:modified xsi:type="dcterms:W3CDTF">2014-05-27T05:50:53Z</dcterms:modified>
</cp:coreProperties>
</file>