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4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2" r:id="rId3"/>
    <p:sldId id="393" r:id="rId4"/>
    <p:sldId id="399" r:id="rId5"/>
    <p:sldId id="388" r:id="rId6"/>
    <p:sldId id="389" r:id="rId7"/>
    <p:sldId id="380" r:id="rId8"/>
    <p:sldId id="378" r:id="rId9"/>
    <p:sldId id="400" r:id="rId10"/>
    <p:sldId id="375" r:id="rId11"/>
    <p:sldId id="392" r:id="rId12"/>
    <p:sldId id="386" r:id="rId13"/>
    <p:sldId id="302" r:id="rId14"/>
    <p:sldId id="301" r:id="rId15"/>
    <p:sldId id="270" r:id="rId16"/>
    <p:sldId id="376" r:id="rId17"/>
    <p:sldId id="377" r:id="rId18"/>
    <p:sldId id="260" r:id="rId19"/>
    <p:sldId id="279" r:id="rId20"/>
    <p:sldId id="298" r:id="rId21"/>
    <p:sldId id="402" r:id="rId22"/>
    <p:sldId id="346" r:id="rId23"/>
    <p:sldId id="347" r:id="rId24"/>
    <p:sldId id="348" r:id="rId25"/>
    <p:sldId id="332" r:id="rId26"/>
    <p:sldId id="359" r:id="rId27"/>
    <p:sldId id="360" r:id="rId28"/>
    <p:sldId id="404" r:id="rId29"/>
    <p:sldId id="403" r:id="rId30"/>
    <p:sldId id="310" r:id="rId31"/>
    <p:sldId id="394" r:id="rId32"/>
    <p:sldId id="401" r:id="rId33"/>
    <p:sldId id="395" r:id="rId34"/>
    <p:sldId id="396" r:id="rId35"/>
    <p:sldId id="397" r:id="rId36"/>
    <p:sldId id="331" r:id="rId37"/>
    <p:sldId id="361" r:id="rId38"/>
    <p:sldId id="358" r:id="rId39"/>
    <p:sldId id="33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4" autoAdjust="0"/>
    <p:restoredTop sz="98276" autoAdjust="0"/>
  </p:normalViewPr>
  <p:slideViewPr>
    <p:cSldViewPr snapToGrid="0" snapToObjects="1">
      <p:cViewPr varScale="1">
        <p:scale>
          <a:sx n="114" d="100"/>
          <a:sy n="11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DF03-80AB-6647-A027-7F8ABE582CD1}" type="datetime1">
              <a:rPr lang="en-US" smtClean="0"/>
              <a:t>12/05/14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M. Al-Turany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05EBB-E616-604A-8B19-14E92BE5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325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A7388-D293-F747-B33D-4C2C43DB816B}" type="datetime1">
              <a:rPr lang="en-US" smtClean="0"/>
              <a:t>12/05/14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M. Al-Turany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53BB-1B60-D347-946A-647A9C5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05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M. Al-Turany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353BB-1B60-D347-946A-647A9C58F2CF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ADF02CE-271C-0C47-A2ED-55EA2EB058C2}" type="datetime1">
              <a:rPr lang="en-US" smtClean="0"/>
              <a:t>12/05/14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M. Al-Turany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353BB-1B60-D347-946A-647A9C58F2CF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A4E884-4C54-6340-B1CB-033C837579C3}" type="datetime1">
              <a:rPr lang="en-US" smtClean="0"/>
              <a:t>12/05/14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1816D1-F398-7D40-A182-C5395A4E9ACC}" type="datetime1">
              <a:rPr lang="en-US" smtClean="0"/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53BB-1B60-D347-946A-647A9C58F2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45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9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219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86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41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12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98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59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0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31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Al-Turany, Workshop for Future Challenges in Tracking and Trigger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6FE8-D272-C543-97C0-5E32A384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5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nomsg.org/documentation-zeromq.html" TargetMode="Externa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774" y="2227875"/>
            <a:ext cx="7772400" cy="2132810"/>
          </a:xfrm>
        </p:spPr>
        <p:txBody>
          <a:bodyPr>
            <a:normAutofit/>
          </a:bodyPr>
          <a:lstStyle/>
          <a:p>
            <a:r>
              <a:rPr lang="en-US" dirty="0"/>
              <a:t>ALFA - a common concurrency framework  for ALICE and FAIR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747" y="5312004"/>
            <a:ext cx="6400800" cy="11292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Mohammad Al-Turany</a:t>
            </a:r>
          </a:p>
          <a:p>
            <a:r>
              <a:rPr lang="en-US" dirty="0"/>
              <a:t>GSI-IT/CERN-</a:t>
            </a:r>
            <a:r>
              <a:rPr lang="en-US" dirty="0" smtClean="0"/>
              <a:t>PH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4-05-10 at 22.25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9870"/>
          <a:stretch/>
        </p:blipFill>
        <p:spPr>
          <a:xfrm>
            <a:off x="7219643" y="0"/>
            <a:ext cx="1815114" cy="1593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3" y="0"/>
            <a:ext cx="1488439" cy="201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97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457200" y="175247"/>
            <a:ext cx="8229600" cy="1143000"/>
          </a:xfrm>
        </p:spPr>
        <p:txBody>
          <a:bodyPr/>
          <a:lstStyle/>
          <a:p>
            <a:r>
              <a:rPr lang="en-US" dirty="0" smtClean="0"/>
              <a:t>Current status of </a:t>
            </a:r>
            <a:r>
              <a:rPr lang="en-US" dirty="0" err="1" smtClean="0"/>
              <a:t>FairRoot</a:t>
            </a:r>
            <a:endParaRPr lang="en-US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740623" y="5851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407623" y="5851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893023" y="5925942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Florian Uhlig                                        ROOT Users Workshop, Saas Fee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12" name="Gruppierung 41"/>
          <p:cNvGrpSpPr/>
          <p:nvPr/>
        </p:nvGrpSpPr>
        <p:grpSpPr>
          <a:xfrm>
            <a:off x="816823" y="4230882"/>
            <a:ext cx="7504043" cy="2060185"/>
            <a:chOff x="253912" y="4388256"/>
            <a:chExt cx="8191560" cy="2060185"/>
          </a:xfrm>
        </p:grpSpPr>
        <p:sp>
          <p:nvSpPr>
            <p:cNvPr id="13" name="Abgerundetes Rechteck 6"/>
            <p:cNvSpPr/>
            <p:nvPr/>
          </p:nvSpPr>
          <p:spPr>
            <a:xfrm>
              <a:off x="253912" y="4388256"/>
              <a:ext cx="8191560" cy="2060185"/>
            </a:xfrm>
            <a:prstGeom prst="roundRect">
              <a:avLst/>
            </a:prstGeom>
            <a:solidFill>
              <a:srgbClr val="D8B25C"/>
            </a:solidFill>
            <a:ln w="10000" cap="flat" cmpd="sng" algn="ctr">
              <a:solidFill>
                <a:srgbClr val="D8B25C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grpSp>
          <p:nvGrpSpPr>
            <p:cNvPr id="14" name="Gruppierung 39"/>
            <p:cNvGrpSpPr/>
            <p:nvPr/>
          </p:nvGrpSpPr>
          <p:grpSpPr>
            <a:xfrm>
              <a:off x="609600" y="4467857"/>
              <a:ext cx="4218076" cy="1971487"/>
              <a:chOff x="523164" y="4820441"/>
              <a:chExt cx="4218076" cy="1971487"/>
            </a:xfrm>
          </p:grpSpPr>
          <p:sp>
            <p:nvSpPr>
              <p:cNvPr id="22" name="Abgerundetes Rechteck 8"/>
              <p:cNvSpPr/>
              <p:nvPr/>
            </p:nvSpPr>
            <p:spPr>
              <a:xfrm>
                <a:off x="1724587" y="4820441"/>
                <a:ext cx="1049305" cy="480096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Root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3" name="Abgerundetes Rechteck 20"/>
              <p:cNvSpPr/>
              <p:nvPr/>
            </p:nvSpPr>
            <p:spPr>
              <a:xfrm>
                <a:off x="3056231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TEve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4" name="Abgerundetes Rechteck 21"/>
              <p:cNvSpPr/>
              <p:nvPr/>
            </p:nvSpPr>
            <p:spPr>
              <a:xfrm>
                <a:off x="1020982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ROOT IO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5" name="Abgerundetes Rechteck 22"/>
              <p:cNvSpPr/>
              <p:nvPr/>
            </p:nvSpPr>
            <p:spPr>
              <a:xfrm>
                <a:off x="2034611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TGeo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6" name="Abgerundetes Rechteck 23"/>
              <p:cNvSpPr/>
              <p:nvPr/>
            </p:nvSpPr>
            <p:spPr>
              <a:xfrm>
                <a:off x="2543727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TVirtualMC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7" name="Abgerundetes Rechteck 25"/>
              <p:cNvSpPr/>
              <p:nvPr/>
            </p:nvSpPr>
            <p:spPr>
              <a:xfrm>
                <a:off x="523164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Cint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8" name="Abgerundetes Rechteck 26"/>
              <p:cNvSpPr/>
              <p:nvPr/>
            </p:nvSpPr>
            <p:spPr>
              <a:xfrm>
                <a:off x="1522752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TTree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9" name="Rechteck 35"/>
              <p:cNvSpPr/>
              <p:nvPr/>
            </p:nvSpPr>
            <p:spPr>
              <a:xfrm>
                <a:off x="3955462" y="5801053"/>
                <a:ext cx="785778" cy="320374"/>
              </a:xfrm>
              <a:prstGeom prst="rect">
                <a:avLst/>
              </a:prstGeom>
              <a:solidFill>
                <a:srgbClr val="D8B25C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30" name="Abgerundetes Rechteck 24"/>
              <p:cNvSpPr/>
              <p:nvPr/>
            </p:nvSpPr>
            <p:spPr>
              <a:xfrm>
                <a:off x="3569678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Proof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ung 40"/>
            <p:cNvGrpSpPr/>
            <p:nvPr/>
          </p:nvGrpSpPr>
          <p:grpSpPr>
            <a:xfrm>
              <a:off x="5327119" y="4467857"/>
              <a:ext cx="2685075" cy="1971487"/>
              <a:chOff x="5195672" y="4824406"/>
              <a:chExt cx="2685075" cy="1971487"/>
            </a:xfrm>
          </p:grpSpPr>
          <p:sp>
            <p:nvSpPr>
              <p:cNvPr id="16" name="Abgerundetes Rechteck 27"/>
              <p:cNvSpPr/>
              <p:nvPr/>
            </p:nvSpPr>
            <p:spPr>
              <a:xfrm>
                <a:off x="6217891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Geant3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17" name="Abgerundetes Rechteck 28"/>
              <p:cNvSpPr/>
              <p:nvPr/>
            </p:nvSpPr>
            <p:spPr>
              <a:xfrm>
                <a:off x="5195672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Geant4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18" name="Abgerundetes Rechteck 30"/>
              <p:cNvSpPr/>
              <p:nvPr/>
            </p:nvSpPr>
            <p:spPr>
              <a:xfrm>
                <a:off x="5703057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Genat4_VMC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19" name="Abgerundetes Rechteck 33"/>
              <p:cNvSpPr/>
              <p:nvPr/>
            </p:nvSpPr>
            <p:spPr>
              <a:xfrm>
                <a:off x="5703057" y="4824406"/>
                <a:ext cx="1049305" cy="480096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Libraries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0" name="Rechteck 37"/>
              <p:cNvSpPr/>
              <p:nvPr/>
            </p:nvSpPr>
            <p:spPr>
              <a:xfrm>
                <a:off x="7094969" y="5801053"/>
                <a:ext cx="785778" cy="320374"/>
              </a:xfrm>
              <a:prstGeom prst="rect">
                <a:avLst/>
              </a:prstGeom>
              <a:solidFill>
                <a:srgbClr val="D8B25C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21" name="Abgerundetes Rechteck 29"/>
              <p:cNvSpPr/>
              <p:nvPr/>
            </p:nvSpPr>
            <p:spPr>
              <a:xfrm>
                <a:off x="6738398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VGM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uppierung 47"/>
          <p:cNvGrpSpPr/>
          <p:nvPr/>
        </p:nvGrpSpPr>
        <p:grpSpPr>
          <a:xfrm>
            <a:off x="816823" y="2112555"/>
            <a:ext cx="7504043" cy="2060185"/>
            <a:chOff x="533400" y="2617381"/>
            <a:chExt cx="8141874" cy="2060185"/>
          </a:xfrm>
        </p:grpSpPr>
        <p:sp>
          <p:nvSpPr>
            <p:cNvPr id="32" name="Abgerundetes Rechteck 7"/>
            <p:cNvSpPr/>
            <p:nvPr/>
          </p:nvSpPr>
          <p:spPr>
            <a:xfrm>
              <a:off x="533400" y="2617381"/>
              <a:ext cx="8141874" cy="2060185"/>
            </a:xfrm>
            <a:prstGeom prst="roundRect">
              <a:avLst/>
            </a:prstGeom>
            <a:solidFill>
              <a:srgbClr val="DD8047"/>
            </a:solidFill>
            <a:ln w="19050" cap="flat" cmpd="sng" algn="ctr">
              <a:solidFill>
                <a:srgbClr val="DD8047">
                  <a:shade val="50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3816932" y="2630763"/>
              <a:ext cx="1081534" cy="480096"/>
            </a:xfrm>
            <a:prstGeom prst="roundRect">
              <a:avLst/>
            </a:prstGeom>
            <a:solidFill>
              <a:srgbClr val="94B6D2"/>
            </a:solidFill>
            <a:ln w="10000" cap="flat" cmpd="sng" algn="ctr">
              <a:solidFill>
                <a:srgbClr val="94B6D2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FairRoot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grpSp>
          <p:nvGrpSpPr>
            <p:cNvPr id="34" name="Gruppierung 45"/>
            <p:cNvGrpSpPr/>
            <p:nvPr/>
          </p:nvGrpSpPr>
          <p:grpSpPr>
            <a:xfrm>
              <a:off x="917378" y="3201292"/>
              <a:ext cx="3404008" cy="1418798"/>
              <a:chOff x="917378" y="3201292"/>
              <a:chExt cx="3404008" cy="1418798"/>
            </a:xfrm>
          </p:grpSpPr>
          <p:sp>
            <p:nvSpPr>
              <p:cNvPr id="41" name="Rechteck 43"/>
              <p:cNvSpPr/>
              <p:nvPr/>
            </p:nvSpPr>
            <p:spPr>
              <a:xfrm>
                <a:off x="3535608" y="3665756"/>
                <a:ext cx="785778" cy="320374"/>
              </a:xfrm>
              <a:prstGeom prst="rect">
                <a:avLst/>
              </a:prstGeom>
              <a:solidFill>
                <a:srgbClr val="DD8047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42" name="Abgerundetes Rechteck 9"/>
              <p:cNvSpPr/>
              <p:nvPr/>
            </p:nvSpPr>
            <p:spPr>
              <a:xfrm>
                <a:off x="917378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Run Manager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43" name="Abgerundetes Rechteck 10"/>
              <p:cNvSpPr/>
              <p:nvPr/>
            </p:nvSpPr>
            <p:spPr>
              <a:xfrm>
                <a:off x="1468713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IO Manager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44" name="Abgerundetes Rechteck 11"/>
              <p:cNvSpPr/>
              <p:nvPr/>
            </p:nvSpPr>
            <p:spPr>
              <a:xfrm>
                <a:off x="3199361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Runtime DB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DB Interface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45" name="Abgerundetes Rechteck 12"/>
              <p:cNvSpPr/>
              <p:nvPr/>
            </p:nvSpPr>
            <p:spPr>
              <a:xfrm>
                <a:off x="2672948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Event Display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46" name="Abgerundetes Rechteck 18"/>
              <p:cNvSpPr/>
              <p:nvPr/>
            </p:nvSpPr>
            <p:spPr>
              <a:xfrm>
                <a:off x="2015247" y="3201292"/>
                <a:ext cx="589059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MC Application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uppierung 46"/>
            <p:cNvGrpSpPr/>
            <p:nvPr/>
          </p:nvGrpSpPr>
          <p:grpSpPr>
            <a:xfrm>
              <a:off x="5141435" y="3202635"/>
              <a:ext cx="2980030" cy="1418798"/>
              <a:chOff x="5141435" y="3202635"/>
              <a:chExt cx="2980030" cy="1418798"/>
            </a:xfrm>
          </p:grpSpPr>
          <p:sp>
            <p:nvSpPr>
              <p:cNvPr id="36" name="Abgerundetes Rechteck 15"/>
              <p:cNvSpPr/>
              <p:nvPr/>
            </p:nvSpPr>
            <p:spPr>
              <a:xfrm>
                <a:off x="6278980" y="3202635"/>
                <a:ext cx="579807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Module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Detector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37" name="Abgerundetes Rechteck 16"/>
              <p:cNvSpPr/>
              <p:nvPr/>
            </p:nvSpPr>
            <p:spPr>
              <a:xfrm>
                <a:off x="5141435" y="3202635"/>
                <a:ext cx="469070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Task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38" name="Abgerundetes Rechteck 19"/>
              <p:cNvSpPr/>
              <p:nvPr/>
            </p:nvSpPr>
            <p:spPr>
              <a:xfrm>
                <a:off x="5662802" y="3202635"/>
                <a:ext cx="559605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Magnetic Field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39" name="Rechteck 44"/>
              <p:cNvSpPr/>
              <p:nvPr/>
            </p:nvSpPr>
            <p:spPr>
              <a:xfrm>
                <a:off x="7335687" y="3665756"/>
                <a:ext cx="785778" cy="320374"/>
              </a:xfrm>
              <a:prstGeom prst="rect">
                <a:avLst/>
              </a:prstGeom>
              <a:solidFill>
                <a:srgbClr val="DD8047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40" name="Abgerundetes Rechteck 13"/>
              <p:cNvSpPr/>
              <p:nvPr/>
            </p:nvSpPr>
            <p:spPr>
              <a:xfrm>
                <a:off x="6915992" y="3202635"/>
                <a:ext cx="552779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Event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Generator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Abgerundetes Rechteck 48"/>
          <p:cNvSpPr/>
          <p:nvPr/>
        </p:nvSpPr>
        <p:spPr>
          <a:xfrm>
            <a:off x="893024" y="1142810"/>
            <a:ext cx="1492368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CbmRoot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Abgerundetes Rechteck 49"/>
          <p:cNvSpPr/>
          <p:nvPr/>
        </p:nvSpPr>
        <p:spPr>
          <a:xfrm>
            <a:off x="877405" y="1628614"/>
            <a:ext cx="1507987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PandaRoot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9" name="Abgerundetes Rechteck 50"/>
          <p:cNvSpPr/>
          <p:nvPr/>
        </p:nvSpPr>
        <p:spPr>
          <a:xfrm>
            <a:off x="2618773" y="1628614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AsyEosRoot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0" name="Abgerundetes Rechteck 51"/>
          <p:cNvSpPr/>
          <p:nvPr/>
        </p:nvSpPr>
        <p:spPr>
          <a:xfrm>
            <a:off x="2582196" y="1142810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R3BRoot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Abgerundetes Rechteck 54"/>
          <p:cNvSpPr/>
          <p:nvPr/>
        </p:nvSpPr>
        <p:spPr>
          <a:xfrm>
            <a:off x="4532278" y="1142810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SofiaRoot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2" name="Abgerundetes Rechteck 55"/>
          <p:cNvSpPr/>
          <p:nvPr/>
        </p:nvSpPr>
        <p:spPr>
          <a:xfrm>
            <a:off x="6427874" y="1142810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MPDRoot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3" name="Abgerundetes Rechteck 56"/>
          <p:cNvSpPr/>
          <p:nvPr/>
        </p:nvSpPr>
        <p:spPr>
          <a:xfrm>
            <a:off x="4543161" y="1640056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FopiRoot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4" name="Abgerundetes Rechteck 57"/>
          <p:cNvSpPr/>
          <p:nvPr/>
        </p:nvSpPr>
        <p:spPr>
          <a:xfrm>
            <a:off x="6427874" y="1628614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EICRoot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33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and FAIR:  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common framework will be beneficial for the FAIR experiments since it will be tested with real data and existing detectors before the start of the FAIR facility. </a:t>
            </a:r>
            <a:endParaRPr lang="en-US" dirty="0" smtClean="0"/>
          </a:p>
          <a:p>
            <a:pPr lvl="1"/>
            <a:r>
              <a:rPr lang="en-US" dirty="0" smtClean="0"/>
              <a:t>E.g.:  </a:t>
            </a:r>
            <a:r>
              <a:rPr lang="en-US" dirty="0"/>
              <a:t>C</a:t>
            </a:r>
            <a:r>
              <a:rPr lang="en-US" dirty="0" smtClean="0"/>
              <a:t>oncepts </a:t>
            </a:r>
            <a:r>
              <a:rPr lang="en-US" dirty="0"/>
              <a:t>for online calibrations and alignment can be tested in a real environment, similar </a:t>
            </a:r>
            <a:r>
              <a:rPr lang="en-US" dirty="0" smtClean="0"/>
              <a:t>to </a:t>
            </a:r>
            <a:r>
              <a:rPr lang="en-US" dirty="0"/>
              <a:t>that of the planned FAIR experiments.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ALICE will benefit from the work already performed by the </a:t>
            </a:r>
            <a:r>
              <a:rPr lang="en-US" dirty="0" err="1"/>
              <a:t>FairRoot</a:t>
            </a:r>
            <a:r>
              <a:rPr lang="en-US" dirty="0"/>
              <a:t> team concerning </a:t>
            </a:r>
            <a:r>
              <a:rPr lang="en-US" dirty="0" smtClean="0"/>
              <a:t>already implemented features </a:t>
            </a:r>
            <a:r>
              <a:rPr lang="en-US" dirty="0"/>
              <a:t>(e.g. the continuous read-</a:t>
            </a:r>
            <a:r>
              <a:rPr lang="en-US" dirty="0" smtClean="0"/>
              <a:t>out, building and testing system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32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</a:t>
            </a:r>
            <a:r>
              <a:rPr lang="en-US" dirty="0" smtClean="0"/>
              <a:t>going to </a:t>
            </a:r>
            <a:r>
              <a:rPr lang="en-US" dirty="0" smtClean="0"/>
              <a:t>collaborate </a:t>
            </a:r>
            <a:r>
              <a:rPr lang="en-US" dirty="0" smtClean="0"/>
              <a:t>on ALFA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58" y="1600200"/>
            <a:ext cx="7983742" cy="4525963"/>
          </a:xfrm>
        </p:spPr>
        <p:txBody>
          <a:bodyPr/>
          <a:lstStyle/>
          <a:p>
            <a:r>
              <a:rPr lang="en-US" dirty="0" smtClean="0"/>
              <a:t>ALICE DAQ</a:t>
            </a:r>
          </a:p>
          <a:p>
            <a:r>
              <a:rPr lang="en-US" dirty="0" smtClean="0"/>
              <a:t>ALICE HLT</a:t>
            </a:r>
          </a:p>
          <a:p>
            <a:r>
              <a:rPr lang="en-US" dirty="0" smtClean="0"/>
              <a:t>ALICE Offline</a:t>
            </a:r>
          </a:p>
          <a:p>
            <a:r>
              <a:rPr lang="en-US" dirty="0" err="1" smtClean="0"/>
              <a:t>FairRoot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Fair and Non-Fair experiments are welcome to join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86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</a:t>
            </a:r>
            <a:endParaRPr lang="en-US" dirty="0"/>
          </a:p>
        </p:txBody>
      </p:sp>
      <p:pic>
        <p:nvPicPr>
          <p:cNvPr id="7" name="image00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8" b="95254" l="2206" r="96814">
                        <a14:foregroundMark x1="68627" y1="84237" x2="68627" y2="84237"/>
                        <a14:foregroundMark x1="63480" y1="85763" x2="63480" y2="85763"/>
                        <a14:foregroundMark x1="54412" y1="42119" x2="54412" y2="42119"/>
                        <a14:foregroundMark x1="37132" y1="45508" x2="37132" y2="45508"/>
                        <a14:foregroundMark x1="87377" y1="42797" x2="87377" y2="42797"/>
                        <a14:foregroundMark x1="67708" y1="12373" x2="67708" y2="12373"/>
                        <a14:foregroundMark x1="84375" y1="47966" x2="84375" y2="47966"/>
                        <a14:foregroundMark x1="67708" y1="89153" x2="67708" y2="89153"/>
                        <a14:foregroundMark x1="46507" y1="48559" x2="46507" y2="48559"/>
                        <a14:backgroundMark x1="73468" y1="87881" x2="73468" y2="87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2" r="-26"/>
          <a:stretch/>
        </p:blipFill>
        <p:spPr>
          <a:xfrm>
            <a:off x="4328764" y="1600200"/>
            <a:ext cx="4650808" cy="43546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499" y="1666748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Common </a:t>
            </a:r>
            <a:r>
              <a:rPr lang="en-US" sz="2400" dirty="0"/>
              <a:t>layer for parallel processing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Common algorithms for data processing.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Common </a:t>
            </a:r>
            <a:r>
              <a:rPr lang="en-US" sz="2400" dirty="0"/>
              <a:t>treatment of conditions database.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Common </a:t>
            </a:r>
            <a:r>
              <a:rPr lang="en-US" sz="2400" dirty="0"/>
              <a:t>deployment and monitoring infrastructure.</a:t>
            </a:r>
            <a:endParaRPr lang="en-US" sz="2400" u="none" strike="noStrike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17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8" y="1417638"/>
            <a:ext cx="8399272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rely on a data-flow based </a:t>
            </a:r>
            <a:r>
              <a:rPr lang="en-US" dirty="0" smtClean="0"/>
              <a:t>model (Message Queues). </a:t>
            </a:r>
          </a:p>
          <a:p>
            <a:r>
              <a:rPr lang="en-US" dirty="0" smtClean="0"/>
              <a:t>It </a:t>
            </a:r>
            <a:r>
              <a:rPr lang="en-US" dirty="0"/>
              <a:t>will </a:t>
            </a:r>
            <a:r>
              <a:rPr lang="en-US" dirty="0" smtClean="0"/>
              <a:t>contain</a:t>
            </a:r>
          </a:p>
          <a:p>
            <a:pPr lvl="1"/>
            <a:r>
              <a:rPr lang="en-US" dirty="0" smtClean="0"/>
              <a:t>Transport layer (based on: </a:t>
            </a:r>
            <a:r>
              <a:rPr lang="en-US" dirty="0" err="1" smtClean="0"/>
              <a:t>ZeroMQ</a:t>
            </a:r>
            <a:r>
              <a:rPr lang="en-US" dirty="0" smtClean="0"/>
              <a:t>, </a:t>
            </a:r>
            <a:r>
              <a:rPr lang="en-US" dirty="0" err="1" smtClean="0"/>
              <a:t>NanoMSG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Configuration tools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and monitoring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Provide </a:t>
            </a:r>
            <a:r>
              <a:rPr lang="en-US" dirty="0"/>
              <a:t>unified access to configuration parameters and databases.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will include support for a heterogeneous and distributed computing system. </a:t>
            </a:r>
            <a:endParaRPr lang="en-US" dirty="0" smtClean="0"/>
          </a:p>
          <a:p>
            <a:r>
              <a:rPr lang="en-US" dirty="0" smtClean="0"/>
              <a:t>Incorporate </a:t>
            </a:r>
            <a:r>
              <a:rPr lang="en-US" dirty="0"/>
              <a:t>common data processing components </a:t>
            </a:r>
          </a:p>
        </p:txBody>
      </p:sp>
      <p:pic>
        <p:nvPicPr>
          <p:cNvPr id="6" name="Picture 5" descr="garfiel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1" b="89966" l="946" r="97838">
                        <a14:foregroundMark x1="71757" y1="72959" x2="71757" y2="72959"/>
                        <a14:foregroundMark x1="61216" y1="76020" x2="61216" y2="76020"/>
                        <a14:foregroundMark x1="37568" y1="75000" x2="37568" y2="75000"/>
                        <a14:foregroundMark x1="32568" y1="75000" x2="32568" y2="75000"/>
                        <a14:foregroundMark x1="39459" y1="81293" x2="39459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11" y="21136"/>
            <a:ext cx="1757503" cy="13965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86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26611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 </a:t>
            </a:r>
            <a:r>
              <a:rPr lang="en-US" dirty="0"/>
              <a:t>balance between </a:t>
            </a:r>
            <a:r>
              <a:rPr lang="en-US" dirty="0" smtClean="0"/>
              <a:t>reliability and </a:t>
            </a:r>
            <a:r>
              <a:rPr lang="en-US" dirty="0"/>
              <a:t>performance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297363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</a:t>
            </a:r>
            <a:r>
              <a:rPr lang="en-US" dirty="0"/>
              <a:t>-process concept with message queues for data </a:t>
            </a:r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"Task" is a separate process, which can be also multithreaded, and the </a:t>
            </a:r>
            <a:r>
              <a:rPr lang="en-US" dirty="0" smtClean="0"/>
              <a:t>data </a:t>
            </a:r>
            <a:r>
              <a:rPr lang="en-US" dirty="0"/>
              <a:t>exchange </a:t>
            </a:r>
            <a:r>
              <a:rPr lang="en-US" dirty="0" smtClean="0"/>
              <a:t>between </a:t>
            </a:r>
            <a:r>
              <a:rPr lang="en-US" dirty="0"/>
              <a:t>the different tasks is done via messages. 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/>
              <a:t>topologies  of tasks that can be adapted to the problem itself, and the hardware capabilities.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436" y="5473709"/>
            <a:ext cx="1808249" cy="12098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674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7"/>
          <p:cNvSpPr/>
          <p:nvPr/>
        </p:nvSpPr>
        <p:spPr>
          <a:xfrm>
            <a:off x="3768754" y="2495826"/>
            <a:ext cx="1186625" cy="1735056"/>
          </a:xfrm>
          <a:prstGeom prst="roundRect">
            <a:avLst/>
          </a:prstGeom>
          <a:solidFill>
            <a:srgbClr val="DD8047"/>
          </a:solidFill>
          <a:ln w="19050" cap="flat" cmpd="sng" algn="ctr">
            <a:solidFill>
              <a:srgbClr val="DD8047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457200" y="1752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FairRoot</a:t>
            </a:r>
            <a:r>
              <a:rPr lang="en-US" dirty="0" smtClean="0"/>
              <a:t> is undergoing a re-design process to make it more modular </a:t>
            </a:r>
            <a:endParaRPr lang="en-US" dirty="0"/>
          </a:p>
        </p:txBody>
      </p:sp>
      <p:sp>
        <p:nvSpPr>
          <p:cNvPr id="13" name="Abgerundetes Rechteck 6"/>
          <p:cNvSpPr/>
          <p:nvPr/>
        </p:nvSpPr>
        <p:spPr>
          <a:xfrm>
            <a:off x="1382432" y="4221785"/>
            <a:ext cx="6531888" cy="2060185"/>
          </a:xfrm>
          <a:prstGeom prst="roundRect">
            <a:avLst/>
          </a:prstGeom>
          <a:solidFill>
            <a:srgbClr val="D8B25C"/>
          </a:solidFill>
          <a:ln w="10000" cap="flat" cmpd="sng" algn="ctr">
            <a:solidFill>
              <a:srgbClr val="D8B25C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Abgerundetes Rechteck 25"/>
          <p:cNvSpPr/>
          <p:nvPr/>
        </p:nvSpPr>
        <p:spPr>
          <a:xfrm>
            <a:off x="2938541" y="4835881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Abgerundetes Rechteck 27"/>
          <p:cNvSpPr/>
          <p:nvPr/>
        </p:nvSpPr>
        <p:spPr>
          <a:xfrm>
            <a:off x="5031095" y="4835881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Abgerundetes Rechteck 28"/>
          <p:cNvSpPr/>
          <p:nvPr/>
        </p:nvSpPr>
        <p:spPr>
          <a:xfrm>
            <a:off x="4215985" y="4835881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Abgerundetes Rechteck 30"/>
          <p:cNvSpPr/>
          <p:nvPr/>
        </p:nvSpPr>
        <p:spPr>
          <a:xfrm>
            <a:off x="4620570" y="4835881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Genat4_VMC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Abgerundetes Rechteck 33"/>
          <p:cNvSpPr/>
          <p:nvPr/>
        </p:nvSpPr>
        <p:spPr>
          <a:xfrm>
            <a:off x="3782393" y="4230882"/>
            <a:ext cx="1109900" cy="480096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Libraries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" name="Rechteck 37"/>
          <p:cNvSpPr/>
          <p:nvPr/>
        </p:nvSpPr>
        <p:spPr>
          <a:xfrm>
            <a:off x="5730471" y="5259839"/>
            <a:ext cx="626573" cy="320374"/>
          </a:xfrm>
          <a:prstGeom prst="rect">
            <a:avLst/>
          </a:prstGeom>
          <a:solidFill>
            <a:srgbClr val="D8B25C"/>
          </a:solidFill>
          <a:ln w="1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Abgerundetes Rechteck 29"/>
          <p:cNvSpPr/>
          <p:nvPr/>
        </p:nvSpPr>
        <p:spPr>
          <a:xfrm>
            <a:off x="5446143" y="4835881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VGM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2" name="Abgerundetes Rechteck 7"/>
          <p:cNvSpPr/>
          <p:nvPr/>
        </p:nvSpPr>
        <p:spPr>
          <a:xfrm>
            <a:off x="4955379" y="2495826"/>
            <a:ext cx="2897948" cy="1735056"/>
          </a:xfrm>
          <a:prstGeom prst="roundRect">
            <a:avLst/>
          </a:prstGeom>
          <a:solidFill>
            <a:srgbClr val="DD8047"/>
          </a:solidFill>
          <a:ln w="19050" cap="flat" cmpd="sng" algn="ctr">
            <a:solidFill>
              <a:srgbClr val="DD8047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4" name="Abgerundetes Rechteck 11"/>
          <p:cNvSpPr/>
          <p:nvPr/>
        </p:nvSpPr>
        <p:spPr>
          <a:xfrm>
            <a:off x="3849283" y="2667010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Runtime DB</a:t>
            </a:r>
          </a:p>
        </p:txBody>
      </p:sp>
      <p:grpSp>
        <p:nvGrpSpPr>
          <p:cNvPr id="35" name="Gruppierung 46"/>
          <p:cNvGrpSpPr/>
          <p:nvPr/>
        </p:nvGrpSpPr>
        <p:grpSpPr>
          <a:xfrm>
            <a:off x="5166780" y="2667010"/>
            <a:ext cx="2509920" cy="1398221"/>
            <a:chOff x="6002773" y="3090679"/>
            <a:chExt cx="2496797" cy="1418799"/>
          </a:xfrm>
        </p:grpSpPr>
        <p:sp>
          <p:nvSpPr>
            <p:cNvPr id="36" name="Abgerundetes Rechteck 15"/>
            <p:cNvSpPr/>
            <p:nvPr/>
          </p:nvSpPr>
          <p:spPr>
            <a:xfrm>
              <a:off x="6002773" y="3090679"/>
              <a:ext cx="579807" cy="141879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Module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Detector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Abgerundetes Rechteck 19"/>
            <p:cNvSpPr/>
            <p:nvPr/>
          </p:nvSpPr>
          <p:spPr>
            <a:xfrm>
              <a:off x="7312579" y="3090680"/>
              <a:ext cx="559605" cy="141879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Magnetic Field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Abgerundetes Rechteck 13"/>
            <p:cNvSpPr/>
            <p:nvPr/>
          </p:nvSpPr>
          <p:spPr>
            <a:xfrm>
              <a:off x="7946790" y="3090680"/>
              <a:ext cx="552780" cy="141879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Event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Generator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sp>
        <p:nvSpPr>
          <p:cNvPr id="47" name="Abgerundetes Rechteck 48"/>
          <p:cNvSpPr/>
          <p:nvPr/>
        </p:nvSpPr>
        <p:spPr>
          <a:xfrm>
            <a:off x="1778142" y="1552199"/>
            <a:ext cx="1238368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CbmRoot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Abgerundetes Rechteck 49"/>
          <p:cNvSpPr/>
          <p:nvPr/>
        </p:nvSpPr>
        <p:spPr>
          <a:xfrm>
            <a:off x="1762524" y="2038003"/>
            <a:ext cx="12539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PandaRoot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9" name="Abgerundetes Rechteck 50"/>
          <p:cNvSpPr/>
          <p:nvPr/>
        </p:nvSpPr>
        <p:spPr>
          <a:xfrm>
            <a:off x="3142867" y="2059691"/>
            <a:ext cx="1257487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AsyEosRoot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0" name="Abgerundetes Rechteck 51"/>
          <p:cNvSpPr/>
          <p:nvPr/>
        </p:nvSpPr>
        <p:spPr>
          <a:xfrm>
            <a:off x="3142867" y="1573887"/>
            <a:ext cx="12574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R3BRoot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Abgerundetes Rechteck 54"/>
          <p:cNvSpPr/>
          <p:nvPr/>
        </p:nvSpPr>
        <p:spPr>
          <a:xfrm>
            <a:off x="4535071" y="1573887"/>
            <a:ext cx="1272789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SofiaRoot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2" name="Abgerundetes Rechteck 55"/>
          <p:cNvSpPr/>
          <p:nvPr/>
        </p:nvSpPr>
        <p:spPr>
          <a:xfrm>
            <a:off x="6019800" y="1573887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MPDRoot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3" name="Abgerundetes Rechteck 56"/>
          <p:cNvSpPr/>
          <p:nvPr/>
        </p:nvSpPr>
        <p:spPr>
          <a:xfrm>
            <a:off x="4535071" y="2071133"/>
            <a:ext cx="1272790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FopiRoot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4" name="Abgerundetes Rechteck 57"/>
          <p:cNvSpPr/>
          <p:nvPr/>
        </p:nvSpPr>
        <p:spPr>
          <a:xfrm>
            <a:off x="6019800" y="2059691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EICRoot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5" name="Abgerundetes Rechteck 15"/>
          <p:cNvSpPr/>
          <p:nvPr/>
        </p:nvSpPr>
        <p:spPr>
          <a:xfrm>
            <a:off x="5831779" y="2667011"/>
            <a:ext cx="58285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MC Application</a:t>
            </a:r>
          </a:p>
        </p:txBody>
      </p:sp>
      <p:sp>
        <p:nvSpPr>
          <p:cNvPr id="58" name="Abgerundetes Rechteck 7"/>
          <p:cNvSpPr/>
          <p:nvPr/>
        </p:nvSpPr>
        <p:spPr>
          <a:xfrm>
            <a:off x="2569556" y="2495826"/>
            <a:ext cx="1186625" cy="1735056"/>
          </a:xfrm>
          <a:prstGeom prst="roundRect">
            <a:avLst/>
          </a:prstGeom>
          <a:solidFill>
            <a:srgbClr val="DD8047"/>
          </a:solidFill>
          <a:ln w="19050" cap="flat" cmpd="sng" algn="ctr">
            <a:solidFill>
              <a:srgbClr val="DD8047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9" name="Abgerundetes Rechteck 11"/>
          <p:cNvSpPr/>
          <p:nvPr/>
        </p:nvSpPr>
        <p:spPr>
          <a:xfrm>
            <a:off x="2899816" y="2667010"/>
            <a:ext cx="567836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Transport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FairMQ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Abgerundetes Rechteck 7"/>
          <p:cNvSpPr/>
          <p:nvPr/>
        </p:nvSpPr>
        <p:spPr>
          <a:xfrm>
            <a:off x="1382931" y="2495826"/>
            <a:ext cx="1186625" cy="1735056"/>
          </a:xfrm>
          <a:prstGeom prst="roundRect">
            <a:avLst/>
          </a:prstGeom>
          <a:solidFill>
            <a:srgbClr val="DD8047"/>
          </a:solidFill>
          <a:ln w="19050" cap="flat" cmpd="sng" algn="ctr">
            <a:solidFill>
              <a:srgbClr val="DD8047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1" name="Abgerundetes Rechteck 11"/>
          <p:cNvSpPr/>
          <p:nvPr/>
        </p:nvSpPr>
        <p:spPr>
          <a:xfrm>
            <a:off x="1467044" y="2667010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Building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configuraion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4" name="Abgerundetes Rechteck 11"/>
          <p:cNvSpPr/>
          <p:nvPr/>
        </p:nvSpPr>
        <p:spPr>
          <a:xfrm>
            <a:off x="1986814" y="2667010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Testing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5" name="Abgerundetes Rechteck 11"/>
          <p:cNvSpPr/>
          <p:nvPr/>
        </p:nvSpPr>
        <p:spPr>
          <a:xfrm>
            <a:off x="4337342" y="2667010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 DB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7" name="Abgerundetes Rechteck 28"/>
          <p:cNvSpPr/>
          <p:nvPr/>
        </p:nvSpPr>
        <p:spPr>
          <a:xfrm>
            <a:off x="3767979" y="4835881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CMake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8" name="Abgerundetes Rechteck 28"/>
          <p:cNvSpPr/>
          <p:nvPr/>
        </p:nvSpPr>
        <p:spPr>
          <a:xfrm>
            <a:off x="3355313" y="4844978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ZeroMQ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774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bgerundetes Rechteck 7"/>
          <p:cNvSpPr/>
          <p:nvPr/>
        </p:nvSpPr>
        <p:spPr>
          <a:xfrm>
            <a:off x="762000" y="2100848"/>
            <a:ext cx="4077339" cy="2038764"/>
          </a:xfrm>
          <a:prstGeom prst="roundRect">
            <a:avLst>
              <a:gd name="adj" fmla="val 7459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2" name="Abgerundetes Rechteck 7"/>
          <p:cNvSpPr/>
          <p:nvPr/>
        </p:nvSpPr>
        <p:spPr>
          <a:xfrm>
            <a:off x="1471285" y="2100848"/>
            <a:ext cx="6895330" cy="2038764"/>
          </a:xfrm>
          <a:prstGeom prst="roundRect">
            <a:avLst>
              <a:gd name="adj" fmla="val 9084"/>
            </a:avLst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385728" y="-194446"/>
            <a:ext cx="8229600" cy="1143000"/>
          </a:xfrm>
        </p:spPr>
        <p:txBody>
          <a:bodyPr/>
          <a:lstStyle/>
          <a:p>
            <a:r>
              <a:rPr lang="en-US" dirty="0" smtClean="0"/>
              <a:t>How is it with ALFA and </a:t>
            </a:r>
            <a:r>
              <a:rPr lang="en-US" dirty="0" err="1" smtClean="0"/>
              <a:t>FairRoot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Abgerundetes Rechteck 6"/>
          <p:cNvSpPr/>
          <p:nvPr/>
        </p:nvSpPr>
        <p:spPr>
          <a:xfrm>
            <a:off x="1118241" y="4305262"/>
            <a:ext cx="6794293" cy="2060185"/>
          </a:xfrm>
          <a:prstGeom prst="roundRect">
            <a:avLst/>
          </a:prstGeom>
          <a:solidFill>
            <a:srgbClr val="D8B25C"/>
          </a:solidFill>
          <a:ln w="10000" cap="flat" cmpd="sng" algn="ctr">
            <a:solidFill>
              <a:srgbClr val="D8B25C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Abgerundetes Rechteck 25"/>
          <p:cNvSpPr/>
          <p:nvPr/>
        </p:nvSpPr>
        <p:spPr>
          <a:xfrm>
            <a:off x="3635160" y="4853737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Abgerundetes Rechteck 27"/>
          <p:cNvSpPr/>
          <p:nvPr/>
        </p:nvSpPr>
        <p:spPr>
          <a:xfrm>
            <a:off x="5774810" y="4853737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Abgerundetes Rechteck 28"/>
          <p:cNvSpPr/>
          <p:nvPr/>
        </p:nvSpPr>
        <p:spPr>
          <a:xfrm>
            <a:off x="4918950" y="4853737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Abgerundetes Rechteck 30"/>
          <p:cNvSpPr/>
          <p:nvPr/>
        </p:nvSpPr>
        <p:spPr>
          <a:xfrm>
            <a:off x="5346880" y="4853737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Genat4_VMC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Abgerundetes Rechteck 33"/>
          <p:cNvSpPr/>
          <p:nvPr/>
        </p:nvSpPr>
        <p:spPr>
          <a:xfrm>
            <a:off x="3154694" y="4305262"/>
            <a:ext cx="2814975" cy="480096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Libraries and Tools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" name="Rechteck 37"/>
          <p:cNvSpPr/>
          <p:nvPr/>
        </p:nvSpPr>
        <p:spPr>
          <a:xfrm>
            <a:off x="6630668" y="5277695"/>
            <a:ext cx="626573" cy="320374"/>
          </a:xfrm>
          <a:prstGeom prst="rect">
            <a:avLst/>
          </a:prstGeom>
          <a:solidFill>
            <a:srgbClr val="D8B25C"/>
          </a:solidFill>
          <a:ln w="1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Abgerundetes Rechteck 29"/>
          <p:cNvSpPr/>
          <p:nvPr/>
        </p:nvSpPr>
        <p:spPr>
          <a:xfrm>
            <a:off x="6202740" y="4853737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VGM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4" name="Abgerundetes Rechteck 11"/>
          <p:cNvSpPr/>
          <p:nvPr/>
        </p:nvSpPr>
        <p:spPr>
          <a:xfrm>
            <a:off x="7829475" y="257574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Runtime DB</a:t>
            </a:r>
          </a:p>
        </p:txBody>
      </p:sp>
      <p:sp>
        <p:nvSpPr>
          <p:cNvPr id="36" name="Abgerundetes Rechteck 15"/>
          <p:cNvSpPr/>
          <p:nvPr/>
        </p:nvSpPr>
        <p:spPr>
          <a:xfrm>
            <a:off x="5598743" y="2575741"/>
            <a:ext cx="582854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Module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Detector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8" name="Abgerundetes Rechteck 19"/>
          <p:cNvSpPr/>
          <p:nvPr/>
        </p:nvSpPr>
        <p:spPr>
          <a:xfrm>
            <a:off x="6358146" y="2575742"/>
            <a:ext cx="562546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Magnetic Field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0" name="Abgerundetes Rechteck 13"/>
          <p:cNvSpPr/>
          <p:nvPr/>
        </p:nvSpPr>
        <p:spPr>
          <a:xfrm>
            <a:off x="7097241" y="2575742"/>
            <a:ext cx="55568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Event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5" name="Abgerundetes Rechteck 15"/>
          <p:cNvSpPr/>
          <p:nvPr/>
        </p:nvSpPr>
        <p:spPr>
          <a:xfrm>
            <a:off x="4839339" y="2575742"/>
            <a:ext cx="58285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MC Application</a:t>
            </a:r>
          </a:p>
        </p:txBody>
      </p:sp>
      <p:sp>
        <p:nvSpPr>
          <p:cNvPr id="59" name="Abgerundetes Rechteck 11"/>
          <p:cNvSpPr/>
          <p:nvPr/>
        </p:nvSpPr>
        <p:spPr>
          <a:xfrm>
            <a:off x="3543171" y="2564696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 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1" name="Abgerundetes Rechteck 11"/>
          <p:cNvSpPr/>
          <p:nvPr/>
        </p:nvSpPr>
        <p:spPr>
          <a:xfrm>
            <a:off x="2247003" y="2564696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Building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configuraion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4" name="Abgerundetes Rechteck 11"/>
          <p:cNvSpPr/>
          <p:nvPr/>
        </p:nvSpPr>
        <p:spPr>
          <a:xfrm>
            <a:off x="2895087" y="2564696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Testing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5" name="Abgerundetes Rechteck 11"/>
          <p:cNvSpPr/>
          <p:nvPr/>
        </p:nvSpPr>
        <p:spPr>
          <a:xfrm>
            <a:off x="4191255" y="2564696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 DB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7" name="Abgerundetes Rechteck 28"/>
          <p:cNvSpPr/>
          <p:nvPr/>
        </p:nvSpPr>
        <p:spPr>
          <a:xfrm>
            <a:off x="4491020" y="4853737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CMake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8" name="Abgerundetes Rechteck 28"/>
          <p:cNvSpPr/>
          <p:nvPr/>
        </p:nvSpPr>
        <p:spPr>
          <a:xfrm>
            <a:off x="4063090" y="4862834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ZeroMQ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9" name="Abgerundetes Rechteck 11"/>
          <p:cNvSpPr/>
          <p:nvPr/>
        </p:nvSpPr>
        <p:spPr>
          <a:xfrm>
            <a:off x="1598919" y="257574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5" name="Abgerundetes Rechteck 25"/>
          <p:cNvSpPr/>
          <p:nvPr/>
        </p:nvSpPr>
        <p:spPr>
          <a:xfrm>
            <a:off x="3207230" y="4888670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BOOST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6" name="Abgerundetes Rechteck 25"/>
          <p:cNvSpPr/>
          <p:nvPr/>
        </p:nvSpPr>
        <p:spPr>
          <a:xfrm>
            <a:off x="2601658" y="4862834"/>
            <a:ext cx="551675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Protocol Buffers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2" name="Abgerundetes Rechteck 33"/>
          <p:cNvSpPr/>
          <p:nvPr/>
        </p:nvSpPr>
        <p:spPr>
          <a:xfrm>
            <a:off x="6036266" y="2183685"/>
            <a:ext cx="1109900" cy="381011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3" name="Abgerundetes Rechteck 33"/>
          <p:cNvSpPr/>
          <p:nvPr/>
        </p:nvSpPr>
        <p:spPr>
          <a:xfrm>
            <a:off x="1543830" y="2100848"/>
            <a:ext cx="1109900" cy="381011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ALFA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6" name="Abgerundetes Rechteck 48"/>
          <p:cNvSpPr/>
          <p:nvPr/>
        </p:nvSpPr>
        <p:spPr>
          <a:xfrm>
            <a:off x="2484433" y="973186"/>
            <a:ext cx="1238368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CbmRoot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9" name="Abgerundetes Rechteck 49"/>
          <p:cNvSpPr/>
          <p:nvPr/>
        </p:nvSpPr>
        <p:spPr>
          <a:xfrm>
            <a:off x="2468815" y="1458990"/>
            <a:ext cx="12539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PandaRoot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0" name="Abgerundetes Rechteck 50"/>
          <p:cNvSpPr/>
          <p:nvPr/>
        </p:nvSpPr>
        <p:spPr>
          <a:xfrm>
            <a:off x="3849158" y="1480678"/>
            <a:ext cx="1257487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AsyEosRoot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1" name="Abgerundetes Rechteck 51"/>
          <p:cNvSpPr/>
          <p:nvPr/>
        </p:nvSpPr>
        <p:spPr>
          <a:xfrm>
            <a:off x="3849158" y="994874"/>
            <a:ext cx="12574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R3BRoot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2" name="Abgerundetes Rechteck 54"/>
          <p:cNvSpPr/>
          <p:nvPr/>
        </p:nvSpPr>
        <p:spPr>
          <a:xfrm>
            <a:off x="5241362" y="994874"/>
            <a:ext cx="1272789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SofiaRoot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3" name="Abgerundetes Rechteck 55"/>
          <p:cNvSpPr/>
          <p:nvPr/>
        </p:nvSpPr>
        <p:spPr>
          <a:xfrm>
            <a:off x="6726091" y="994874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MPDRoot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4" name="Abgerundetes Rechteck 56"/>
          <p:cNvSpPr/>
          <p:nvPr/>
        </p:nvSpPr>
        <p:spPr>
          <a:xfrm>
            <a:off x="5241362" y="1492120"/>
            <a:ext cx="1272790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FopiRoot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5" name="Abgerundetes Rechteck 57"/>
          <p:cNvSpPr/>
          <p:nvPr/>
        </p:nvSpPr>
        <p:spPr>
          <a:xfrm>
            <a:off x="6726091" y="1480678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EICRoot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6" name="Abgerundetes Rechteck 57"/>
          <p:cNvSpPr/>
          <p:nvPr/>
        </p:nvSpPr>
        <p:spPr>
          <a:xfrm>
            <a:off x="1118241" y="962048"/>
            <a:ext cx="1206342" cy="897409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AliRoot6 (O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lang="en-US" kern="0" dirty="0">
                <a:solidFill>
                  <a:srgbClr val="FF0000"/>
                </a:solidFill>
                <a:latin typeface="Tw Cen MT"/>
              </a:rPr>
              <a:t>)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41" name="Abgerundetes Rechteck 11"/>
          <p:cNvSpPr/>
          <p:nvPr/>
        </p:nvSpPr>
        <p:spPr>
          <a:xfrm>
            <a:off x="882473" y="2564696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????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769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43896"/>
            <a:ext cx="30099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BSD sockets API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Bindings </a:t>
            </a:r>
            <a:r>
              <a:rPr lang="en-US" dirty="0"/>
              <a:t>for 30+ languages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Lockless and Fast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Automatic re-connection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Multiplexed I/O</a:t>
            </a:r>
          </a:p>
        </p:txBody>
      </p:sp>
      <p:sp>
        <p:nvSpPr>
          <p:cNvPr id="6" name="Cloud 5"/>
          <p:cNvSpPr/>
          <p:nvPr/>
        </p:nvSpPr>
        <p:spPr>
          <a:xfrm>
            <a:off x="2514600" y="2362200"/>
            <a:ext cx="6400800" cy="3962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231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ALFA will use  ZMQ to connect different </a:t>
            </a:r>
            <a:r>
              <a:rPr lang="en-US" dirty="0"/>
              <a:t>pieces together</a:t>
            </a:r>
          </a:p>
        </p:txBody>
      </p:sp>
      <p:pic>
        <p:nvPicPr>
          <p:cNvPr id="9" name="Content Placeholder 8" descr="Screen Shot 2013-11-19 at 21.31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14" r="97368">
                        <a14:foregroundMark x1="56699" y1="37857" x2="56699" y2="37857"/>
                        <a14:foregroundMark x1="68900" y1="52857" x2="68900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7955" b="-27955"/>
          <a:stretch>
            <a:fillRect/>
          </a:stretch>
        </p:blipFill>
        <p:spPr>
          <a:xfrm>
            <a:off x="4724400" y="2362200"/>
            <a:ext cx="2590800" cy="1352873"/>
          </a:xfr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2057400" cy="1344529"/>
          </a:xfrm>
          <a:prstGeom prst="rect">
            <a:avLst/>
          </a:prstGeom>
        </p:spPr>
      </p:pic>
      <p:pic>
        <p:nvPicPr>
          <p:cNvPr id="10" name="Picture 9" descr="925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06" y="4527143"/>
            <a:ext cx="1803994" cy="1179228"/>
          </a:xfrm>
          <a:prstGeom prst="rect">
            <a:avLst/>
          </a:prstGeom>
        </p:spPr>
      </p:pic>
      <p:pic>
        <p:nvPicPr>
          <p:cNvPr id="11" name="Picture 10" descr="fpg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1676400" cy="1200598"/>
          </a:xfrm>
          <a:prstGeom prst="rect">
            <a:avLst/>
          </a:prstGeom>
        </p:spPr>
      </p:pic>
      <p:pic>
        <p:nvPicPr>
          <p:cNvPr id="12" name="Picture 11" descr="45492_intel-xeon-processo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76800"/>
            <a:ext cx="1676400" cy="1297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3793918"/>
            <a:ext cx="1295400" cy="793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t="9498" r="4687" b="22971"/>
          <a:stretch/>
        </p:blipFill>
        <p:spPr>
          <a:xfrm>
            <a:off x="7099300" y="3657600"/>
            <a:ext cx="1066800" cy="929661"/>
          </a:xfrm>
          <a:prstGeom prst="rect">
            <a:avLst/>
          </a:prstGeom>
        </p:spPr>
      </p:pic>
      <p:pic>
        <p:nvPicPr>
          <p:cNvPr id="3" name="Picture 2" descr="construct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1" b="91908" l="9942" r="93228">
                        <a14:foregroundMark x1="76657" y1="50000" x2="76657" y2="50000"/>
                        <a14:foregroundMark x1="70605" y1="76590" x2="70605" y2="76590"/>
                        <a14:foregroundMark x1="77233" y1="29769" x2="77233" y2="29769"/>
                        <a14:backgroundMark x1="56484" y1="82081" x2="56484" y2="82081"/>
                        <a14:backgroundMark x1="47262" y1="80202" x2="47262" y2="80202"/>
                        <a14:backgroundMark x1="17147" y1="79046" x2="17147" y2="7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27475"/>
            <a:ext cx="2654264" cy="26466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97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BUT:  </a:t>
            </a:r>
            <a:r>
              <a:rPr lang="en-US" sz="3200" dirty="0" err="1" smtClean="0"/>
              <a:t>nanomsg</a:t>
            </a:r>
            <a:r>
              <a:rPr lang="en-US" sz="3200" dirty="0" smtClean="0"/>
              <a:t> </a:t>
            </a:r>
            <a:r>
              <a:rPr lang="en-US" sz="3200" dirty="0"/>
              <a:t>is under development by the original author of </a:t>
            </a:r>
            <a:r>
              <a:rPr lang="en-US" sz="3200" dirty="0" err="1" smtClean="0"/>
              <a:t>ZeroMQ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Pluggable </a:t>
            </a:r>
            <a:r>
              <a:rPr lang="en-US" sz="2000" dirty="0"/>
              <a:t>Transports: </a:t>
            </a:r>
            <a:endParaRPr lang="en-US" sz="2000" dirty="0" smtClean="0"/>
          </a:p>
          <a:p>
            <a:pPr lvl="1"/>
            <a:r>
              <a:rPr lang="en-US" sz="1600" dirty="0" err="1" smtClean="0"/>
              <a:t>ZeroMQ</a:t>
            </a:r>
            <a:r>
              <a:rPr lang="en-US" sz="1600" dirty="0" smtClean="0"/>
              <a:t> </a:t>
            </a:r>
            <a:r>
              <a:rPr lang="en-US" sz="1600" dirty="0"/>
              <a:t>has no formal API for adding new transports (</a:t>
            </a:r>
            <a:r>
              <a:rPr lang="en-US" sz="1600" dirty="0" err="1"/>
              <a:t>Infiniband</a:t>
            </a:r>
            <a:r>
              <a:rPr lang="en-US" sz="1600" dirty="0"/>
              <a:t>, </a:t>
            </a:r>
            <a:r>
              <a:rPr lang="en-US" sz="1600" dirty="0" err="1"/>
              <a:t>WebSeockets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). </a:t>
            </a:r>
            <a:r>
              <a:rPr lang="en-US" sz="1600" dirty="0" err="1"/>
              <a:t>nanomsg</a:t>
            </a:r>
            <a:r>
              <a:rPr lang="en-US" sz="1600" dirty="0"/>
              <a:t> defines such API, which simplifies implementation of new transports.</a:t>
            </a:r>
          </a:p>
          <a:p>
            <a:r>
              <a:rPr lang="en-US" sz="2000" dirty="0" smtClean="0"/>
              <a:t>Zero</a:t>
            </a:r>
            <a:r>
              <a:rPr lang="en-US" sz="2000" dirty="0"/>
              <a:t>-Copy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Better </a:t>
            </a:r>
            <a:r>
              <a:rPr lang="en-US" sz="1600" dirty="0"/>
              <a:t>zero-copy support with RDMA and </a:t>
            </a:r>
            <a:r>
              <a:rPr lang="en-US" sz="1600" dirty="0" smtClean="0"/>
              <a:t>shared memory, </a:t>
            </a:r>
            <a:r>
              <a:rPr lang="en-US" sz="1600" dirty="0"/>
              <a:t>which will improve transfer rates for larger data for inter-process communication.</a:t>
            </a:r>
          </a:p>
          <a:p>
            <a:r>
              <a:rPr lang="en-US" sz="2000" dirty="0" smtClean="0"/>
              <a:t>Simpler </a:t>
            </a:r>
            <a:r>
              <a:rPr lang="en-US" sz="2000" dirty="0"/>
              <a:t>interface: </a:t>
            </a:r>
            <a:endParaRPr lang="en-US" sz="2000" dirty="0" smtClean="0"/>
          </a:p>
          <a:p>
            <a:pPr lvl="1"/>
            <a:r>
              <a:rPr lang="en-US" sz="1600" dirty="0" smtClean="0"/>
              <a:t>simplifies </a:t>
            </a:r>
            <a:r>
              <a:rPr lang="en-US" sz="1600" dirty="0"/>
              <a:t>some </a:t>
            </a:r>
            <a:r>
              <a:rPr lang="en-US" sz="1600" dirty="0" err="1"/>
              <a:t>zeromq</a:t>
            </a:r>
            <a:r>
              <a:rPr lang="en-US" sz="1600" dirty="0"/>
              <a:t> concepts and API, for example, it no longer needs Context class.</a:t>
            </a:r>
          </a:p>
          <a:p>
            <a:r>
              <a:rPr lang="en-US" sz="2000" dirty="0" smtClean="0"/>
              <a:t>Numerous </a:t>
            </a:r>
            <a:r>
              <a:rPr lang="en-US" sz="2000" dirty="0"/>
              <a:t>other improvements, described here: </a:t>
            </a:r>
            <a:r>
              <a:rPr lang="en-US" sz="2000" u="sng" dirty="0">
                <a:hlinkClick r:id="rId2"/>
              </a:rPr>
              <a:t>http://nanomsg.org/documentation-zeromq.html</a:t>
            </a:r>
          </a:p>
          <a:p>
            <a:r>
              <a:rPr lang="en-US" sz="2000" dirty="0" err="1" smtClean="0">
                <a:solidFill>
                  <a:srgbClr val="FFFF00"/>
                </a:solidFill>
              </a:rPr>
              <a:t>FairRoot</a:t>
            </a:r>
            <a:r>
              <a:rPr lang="en-US" sz="2000" dirty="0" smtClean="0">
                <a:solidFill>
                  <a:srgbClr val="FFFF00"/>
                </a:solidFill>
              </a:rPr>
              <a:t> is independent </a:t>
            </a:r>
            <a:r>
              <a:rPr lang="en-US" sz="2000" dirty="0">
                <a:solidFill>
                  <a:srgbClr val="FFFF00"/>
                </a:solidFill>
              </a:rPr>
              <a:t>from the transport library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>
                <a:solidFill>
                  <a:srgbClr val="FFFF00"/>
                </a:solidFill>
              </a:rPr>
              <a:t>Modular/Pluggable/Switchable </a:t>
            </a:r>
            <a:r>
              <a:rPr lang="en-US" sz="1600" dirty="0">
                <a:solidFill>
                  <a:srgbClr val="FFFF00"/>
                </a:solidFill>
              </a:rPr>
              <a:t>transport libraries.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743" y="1092200"/>
            <a:ext cx="2286000" cy="50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79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ALFA:  New ALICE-FAIR framework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ALFA</a:t>
            </a:r>
          </a:p>
          <a:p>
            <a:r>
              <a:rPr lang="en-US" dirty="0" smtClean="0"/>
              <a:t>ALFA and </a:t>
            </a:r>
            <a:r>
              <a:rPr lang="en-US" dirty="0" err="1" smtClean="0"/>
              <a:t>FairRoot</a:t>
            </a:r>
            <a:endParaRPr lang="en-US" dirty="0" smtClean="0"/>
          </a:p>
          <a:p>
            <a:r>
              <a:rPr lang="en-US" dirty="0" smtClean="0"/>
              <a:t>Transport layer</a:t>
            </a:r>
          </a:p>
          <a:p>
            <a:r>
              <a:rPr lang="en-US" dirty="0"/>
              <a:t>Serializing message </a:t>
            </a:r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Deployment system</a:t>
            </a:r>
          </a:p>
          <a:p>
            <a:r>
              <a:rPr lang="en-US" dirty="0" smtClean="0"/>
              <a:t>Examples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763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ALFA has an </a:t>
            </a:r>
            <a:r>
              <a:rPr lang="en-US" dirty="0"/>
              <a:t>a</a:t>
            </a:r>
            <a:r>
              <a:rPr lang="en-US" dirty="0" smtClean="0"/>
              <a:t>bstract transport layer </a:t>
            </a:r>
            <a:endParaRPr lang="en-US" dirty="0"/>
          </a:p>
        </p:txBody>
      </p:sp>
      <p:pic>
        <p:nvPicPr>
          <p:cNvPr id="7" name="Picture 6" descr="Screen Shot 2014-01-30 at 18.34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1686" b="3768"/>
          <a:stretch/>
        </p:blipFill>
        <p:spPr>
          <a:xfrm>
            <a:off x="717901" y="975315"/>
            <a:ext cx="7707419" cy="527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83" r="90000">
                        <a14:foregroundMark x1="40417" y1="23770" x2="40417" y2="23770"/>
                        <a14:foregroundMark x1="46667" y1="13115" x2="46667" y2="131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061" y="1199453"/>
            <a:ext cx="1371601" cy="13944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311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different processes are going to communicate with each 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Different languages and hardware  are possible how should the data exchange be done?</a:t>
            </a:r>
          </a:p>
          <a:p>
            <a:endParaRPr lang="en-US" dirty="0" smtClean="0"/>
          </a:p>
          <a:p>
            <a:r>
              <a:rPr lang="en-US" dirty="0"/>
              <a:t>Schema evolution?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30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/>
              <a:t>Protocol Buffers support </a:t>
            </a:r>
            <a:r>
              <a:rPr lang="en-US" dirty="0" smtClean="0"/>
              <a:t>is now implemented</a:t>
            </a:r>
          </a:p>
          <a:p>
            <a:pPr lvl="1"/>
            <a:r>
              <a:rPr lang="en-US" dirty="0" smtClean="0"/>
              <a:t>Example in </a:t>
            </a:r>
            <a:r>
              <a:rPr lang="en-US" dirty="0"/>
              <a:t>Tutorial </a:t>
            </a:r>
            <a:r>
              <a:rPr lang="en-US" dirty="0" smtClean="0"/>
              <a:t>3 in </a:t>
            </a:r>
            <a:r>
              <a:rPr lang="en-US" dirty="0" err="1" smtClean="0"/>
              <a:t>FairRoot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use </a:t>
            </a:r>
            <a:r>
              <a:rPr lang="en-US" dirty="0" err="1"/>
              <a:t>protobuf</a:t>
            </a:r>
            <a:r>
              <a:rPr lang="en-US" dirty="0"/>
              <a:t>, run </a:t>
            </a:r>
            <a:r>
              <a:rPr lang="en-US" dirty="0" err="1"/>
              <a:t>cmake</a:t>
            </a:r>
            <a:r>
              <a:rPr lang="en-US" dirty="0"/>
              <a:t> as follows:</a:t>
            </a:r>
          </a:p>
          <a:p>
            <a:pPr lvl="1"/>
            <a:r>
              <a:rPr lang="en-US" dirty="0" err="1"/>
              <a:t>cmake</a:t>
            </a:r>
            <a:r>
              <a:rPr lang="en-US" dirty="0"/>
              <a:t> -DUSE_PROTOBUF=</a:t>
            </a:r>
            <a:r>
              <a:rPr lang="en-US" dirty="0" smtClean="0"/>
              <a:t>1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5464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/>
          <a:lstStyle/>
          <a:p>
            <a:r>
              <a:rPr lang="en-US" dirty="0" smtClean="0"/>
              <a:t>Boost 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3619" cy="33441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Code portability - depend only on ANSI C++ facilities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Code </a:t>
            </a:r>
            <a:r>
              <a:rPr lang="en-US" dirty="0"/>
              <a:t>economy - exploit features of C++ such as RTTI, templates, and multiple inheritance, etc. where appropriate to make code shorter and simpler to use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Independent versioning for each class definition. That is, when a class definition changed, older files can still be imported to the new version of the class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Deep pointer save and restore. That is, save and restore of pointers saves and restores the data pointed 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497" y="4759671"/>
            <a:ext cx="752832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www.boost.org</a:t>
            </a:r>
            <a:r>
              <a:rPr lang="en-US" dirty="0"/>
              <a:t>/doc/libs/1_55_0/libs/serialization/doc/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9270" y="5523057"/>
            <a:ext cx="70846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is used already by the CBM Online group in Frankfurt and to we need</a:t>
            </a:r>
          </a:p>
          <a:p>
            <a:r>
              <a:rPr lang="en-US" dirty="0" smtClean="0"/>
              <a:t> it to exchange data with them!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715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2650" y="274638"/>
            <a:ext cx="8229600" cy="128383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Protobuf</a:t>
            </a:r>
            <a:r>
              <a:rPr lang="en-US" dirty="0" smtClean="0"/>
              <a:t>, Boost or Manual serialization?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298404"/>
            <a:ext cx="8229600" cy="3718955"/>
          </a:xfrm>
        </p:spPr>
        <p:txBody>
          <a:bodyPr>
            <a:normAutofit/>
          </a:bodyPr>
          <a:lstStyle/>
          <a:p>
            <a:r>
              <a:rPr lang="en-US" dirty="0" smtClean="0"/>
              <a:t>Boost: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are generic in the tasks but intrusive in the </a:t>
            </a:r>
            <a:r>
              <a:rPr lang="en-US" dirty="0" smtClean="0"/>
              <a:t>data classes </a:t>
            </a:r>
            <a:r>
              <a:rPr lang="en-US" dirty="0"/>
              <a:t>(</a:t>
            </a:r>
            <a:r>
              <a:rPr lang="en-US" dirty="0" err="1"/>
              <a:t>digi</a:t>
            </a:r>
            <a:r>
              <a:rPr lang="en-US" dirty="0" smtClean="0"/>
              <a:t>, hit, timestamp)</a:t>
            </a:r>
          </a:p>
          <a:p>
            <a:r>
              <a:rPr lang="en-US" dirty="0" smtClean="0"/>
              <a:t>Manual </a:t>
            </a:r>
            <a:r>
              <a:rPr lang="en-US" dirty="0"/>
              <a:t>and </a:t>
            </a:r>
            <a:r>
              <a:rPr lang="en-US" dirty="0" err="1" smtClean="0"/>
              <a:t>Protobuf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we are </a:t>
            </a:r>
            <a:r>
              <a:rPr lang="en-US" dirty="0" smtClean="0"/>
              <a:t>generic in </a:t>
            </a:r>
            <a:r>
              <a:rPr lang="en-US" dirty="0"/>
              <a:t>the class </a:t>
            </a:r>
            <a:r>
              <a:rPr lang="en-US" dirty="0" smtClean="0"/>
              <a:t>but </a:t>
            </a:r>
            <a:r>
              <a:rPr lang="en-US" dirty="0"/>
              <a:t>intrusive in the tasks (need to fill/access payloads from class with set/get x, y, z </a:t>
            </a:r>
            <a:r>
              <a:rPr lang="en-US" dirty="0" err="1"/>
              <a:t>etc</a:t>
            </a:r>
            <a:r>
              <a:rPr lang="en-US" dirty="0"/>
              <a:t> 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8963" y="5167931"/>
            <a:ext cx="783322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Manual method </a:t>
            </a:r>
            <a:r>
              <a:rPr lang="en-US" sz="2800" dirty="0"/>
              <a:t>is still the fastest, </a:t>
            </a:r>
            <a:r>
              <a:rPr lang="en-US" sz="2800" dirty="0" smtClean="0"/>
              <a:t> </a:t>
            </a:r>
            <a:r>
              <a:rPr lang="en-US" sz="2800" dirty="0" err="1" smtClean="0"/>
              <a:t>protobuf</a:t>
            </a:r>
            <a:r>
              <a:rPr lang="en-US" sz="2800" dirty="0"/>
              <a:t>  </a:t>
            </a:r>
            <a:r>
              <a:rPr lang="en-US" sz="2800" dirty="0" smtClean="0"/>
              <a:t>is 20</a:t>
            </a:r>
            <a:r>
              <a:rPr lang="en-US" sz="2800" dirty="0"/>
              <a:t>% </a:t>
            </a:r>
            <a:r>
              <a:rPr lang="en-US" sz="2800" dirty="0" smtClean="0"/>
              <a:t>slower and </a:t>
            </a:r>
            <a:r>
              <a:rPr lang="en-US" sz="2800" dirty="0"/>
              <a:t>boost </a:t>
            </a:r>
            <a:r>
              <a:rPr lang="en-US" sz="2800" dirty="0" smtClean="0"/>
              <a:t> is 30</a:t>
            </a:r>
            <a:r>
              <a:rPr lang="en-US" sz="2800" dirty="0"/>
              <a:t>% </a:t>
            </a:r>
            <a:r>
              <a:rPr lang="en-US" sz="2800" dirty="0" smtClean="0"/>
              <a:t>slower.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0350902">
            <a:off x="7378815" y="5770855"/>
            <a:ext cx="12842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527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799"/>
            <a:ext cx="8326263" cy="11896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deploy ALFA on a laptop, few PCs or a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8009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We need to utilize any RMS (Resource Management system)</a:t>
            </a:r>
          </a:p>
          <a:p>
            <a:endParaRPr lang="en-US" dirty="0" smtClean="0"/>
          </a:p>
          <a:p>
            <a:r>
              <a:rPr lang="en-US" dirty="0" smtClean="0"/>
              <a:t> We should also run with out  RMS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different t</a:t>
            </a:r>
            <a:r>
              <a:rPr lang="en-US" dirty="0" smtClean="0"/>
              <a:t>opologies </a:t>
            </a:r>
            <a:r>
              <a:rPr lang="en-US" dirty="0"/>
              <a:t>and  </a:t>
            </a:r>
            <a:r>
              <a:rPr lang="en-US" dirty="0" smtClean="0"/>
              <a:t>process dependencies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99" y="5837317"/>
            <a:ext cx="1540654" cy="10206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49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799"/>
            <a:ext cx="8326263" cy="11896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deploy ALFA on a laptop, few PCs or a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061"/>
            <a:ext cx="8229600" cy="4449311"/>
          </a:xfrm>
        </p:spPr>
        <p:txBody>
          <a:bodyPr>
            <a:normAutofit/>
          </a:bodyPr>
          <a:lstStyle/>
          <a:p>
            <a:r>
              <a:rPr lang="en-US" dirty="0" smtClean="0"/>
              <a:t>We have to develop a dynamic deployment system (DDS):</a:t>
            </a:r>
          </a:p>
          <a:p>
            <a:pPr lvl="1"/>
            <a:r>
              <a:rPr lang="en-US" dirty="0"/>
              <a:t>An independent set of utilities and interfaces, which provide a dynamic distribution of different user processes by any given topology</a:t>
            </a:r>
            <a:br>
              <a:rPr lang="en-US" dirty="0"/>
            </a:br>
            <a:r>
              <a:rPr lang="en-US" dirty="0"/>
              <a:t>on any RMS.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99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Dynamic </a:t>
            </a:r>
            <a:r>
              <a:rPr lang="en-US" dirty="0"/>
              <a:t>Deployment </a:t>
            </a:r>
            <a:r>
              <a:rPr lang="en-US" dirty="0" smtClean="0"/>
              <a:t>System (DDS) Should: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</a:t>
            </a:r>
            <a:r>
              <a:rPr lang="en-US" sz="3000" dirty="0" smtClean="0"/>
              <a:t>eploy task or set of tasks</a:t>
            </a:r>
            <a:endParaRPr lang="en-US" sz="3000" dirty="0"/>
          </a:p>
          <a:p>
            <a:r>
              <a:rPr lang="en-US" sz="3000" dirty="0"/>
              <a:t>U</a:t>
            </a:r>
            <a:r>
              <a:rPr lang="en-US" sz="3000" dirty="0" smtClean="0"/>
              <a:t>se </a:t>
            </a:r>
            <a:r>
              <a:rPr lang="en-US" sz="3000" dirty="0"/>
              <a:t>(utilize) any </a:t>
            </a:r>
            <a:r>
              <a:rPr lang="en-US" sz="3000" dirty="0" smtClean="0"/>
              <a:t>RMS (</a:t>
            </a:r>
            <a:r>
              <a:rPr lang="en-US" sz="3000" dirty="0" err="1" smtClean="0"/>
              <a:t>Slurm</a:t>
            </a:r>
            <a:r>
              <a:rPr lang="en-US" sz="3000" dirty="0" smtClean="0"/>
              <a:t>, Grid Engine, … ),</a:t>
            </a:r>
            <a:endParaRPr lang="en-US" sz="3000" dirty="0"/>
          </a:p>
          <a:p>
            <a:r>
              <a:rPr lang="en-US" sz="3000" dirty="0"/>
              <a:t>S</a:t>
            </a:r>
            <a:r>
              <a:rPr lang="en-US" sz="3000" dirty="0" smtClean="0"/>
              <a:t>ecure </a:t>
            </a:r>
            <a:r>
              <a:rPr lang="en-US" sz="3000" dirty="0"/>
              <a:t>execution of nodes (watchdog)</a:t>
            </a:r>
            <a:r>
              <a:rPr lang="en-US" sz="3000" dirty="0" smtClean="0"/>
              <a:t>,</a:t>
            </a:r>
            <a:endParaRPr lang="en-US" sz="3000" dirty="0"/>
          </a:p>
          <a:p>
            <a:r>
              <a:rPr lang="en-US" sz="3000" dirty="0"/>
              <a:t>S</a:t>
            </a:r>
            <a:r>
              <a:rPr lang="en-US" sz="3000" dirty="0" smtClean="0"/>
              <a:t>upport </a:t>
            </a:r>
            <a:r>
              <a:rPr lang="en-US" sz="3000" dirty="0"/>
              <a:t>different topologies </a:t>
            </a:r>
            <a:r>
              <a:rPr lang="en-US" sz="3000" dirty="0" smtClean="0"/>
              <a:t>and task dependencies</a:t>
            </a:r>
            <a:endParaRPr lang="en-US" sz="3000" dirty="0"/>
          </a:p>
          <a:p>
            <a:r>
              <a:rPr lang="en-US" sz="3000" dirty="0"/>
              <a:t>S</a:t>
            </a:r>
            <a:r>
              <a:rPr lang="en-US" sz="3000" dirty="0" smtClean="0"/>
              <a:t>upport </a:t>
            </a:r>
            <a:r>
              <a:rPr lang="en-US" sz="3000" dirty="0"/>
              <a:t>a central log </a:t>
            </a:r>
            <a:r>
              <a:rPr lang="en-US" sz="3000" dirty="0" smtClean="0"/>
              <a:t>engine</a:t>
            </a:r>
            <a:endParaRPr lang="en-US" sz="3000" dirty="0"/>
          </a:p>
          <a:p>
            <a:r>
              <a:rPr lang="en-US" sz="3000" dirty="0" smtClean="0"/>
              <a:t>….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414211" y="5479832"/>
            <a:ext cx="596934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See Talk by </a:t>
            </a:r>
            <a:r>
              <a:rPr lang="en-US" dirty="0" err="1" smtClean="0"/>
              <a:t>Anar</a:t>
            </a:r>
            <a:r>
              <a:rPr lang="en-US" dirty="0" smtClean="0"/>
              <a:t> </a:t>
            </a:r>
            <a:r>
              <a:rPr lang="en-US" dirty="0" err="1" smtClean="0"/>
              <a:t>Manafov</a:t>
            </a:r>
            <a:r>
              <a:rPr lang="en-US" dirty="0" smtClean="0"/>
              <a:t> on Alice Offline week (March 2014)</a:t>
            </a:r>
          </a:p>
          <a:p>
            <a:pPr algn="ctr"/>
            <a:r>
              <a:rPr lang="en-US" dirty="0"/>
              <a:t>https://</a:t>
            </a:r>
            <a:r>
              <a:rPr lang="en-US" dirty="0" err="1"/>
              <a:t>indico.cern.ch</a:t>
            </a:r>
            <a:r>
              <a:rPr lang="en-US" dirty="0"/>
              <a:t>/event/305441/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50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topology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010" y="1620117"/>
            <a:ext cx="854745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#### Task</a:t>
            </a:r>
          </a:p>
          <a:p>
            <a:r>
              <a:rPr lang="en-US" sz="2000" dirty="0" smtClean="0"/>
              <a:t>* A task is a single entity of the system.</a:t>
            </a:r>
          </a:p>
          <a:p>
            <a:r>
              <a:rPr lang="en-US" sz="2000" dirty="0" smtClean="0"/>
              <a:t>* A task can be an executable or a script.</a:t>
            </a:r>
          </a:p>
          <a:p>
            <a:r>
              <a:rPr lang="en-US" sz="2000" dirty="0" smtClean="0"/>
              <a:t>* A task is defined by a user with a set of props and rules.</a:t>
            </a:r>
          </a:p>
          <a:p>
            <a:r>
              <a:rPr lang="en-US" sz="2000" dirty="0" smtClean="0"/>
              <a:t>* Each task will have a dedicated DDS watchdog process.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1F497D"/>
                </a:solidFill>
              </a:rPr>
              <a:t>#### Collection</a:t>
            </a:r>
          </a:p>
          <a:p>
            <a:r>
              <a:rPr lang="en-US" sz="2000" dirty="0" smtClean="0"/>
              <a:t>* A set of tasks that have to be executed on the same physical computing node.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1F497D"/>
                </a:solidFill>
              </a:rPr>
              <a:t>#### Group</a:t>
            </a:r>
          </a:p>
          <a:p>
            <a:r>
              <a:rPr lang="en-US" sz="2000" dirty="0" smtClean="0"/>
              <a:t>* A container for tasks and collections.</a:t>
            </a:r>
          </a:p>
          <a:p>
            <a:r>
              <a:rPr lang="en-US" sz="2000" dirty="0" smtClean="0"/>
              <a:t>* Only main group can contain other groups.</a:t>
            </a:r>
          </a:p>
          <a:p>
            <a:r>
              <a:rPr lang="en-US" sz="2000" dirty="0" smtClean="0"/>
              <a:t>* Only group define multiplication factor for all its daughter elements.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18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lternate Process 36"/>
          <p:cNvSpPr/>
          <p:nvPr/>
        </p:nvSpPr>
        <p:spPr>
          <a:xfrm>
            <a:off x="590016" y="630046"/>
            <a:ext cx="8010219" cy="5850426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lternate Process 19"/>
          <p:cNvSpPr/>
          <p:nvPr/>
        </p:nvSpPr>
        <p:spPr>
          <a:xfrm>
            <a:off x="5512651" y="1637282"/>
            <a:ext cx="2970080" cy="458033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GROUP_1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N=10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395067" y="1637282"/>
            <a:ext cx="2500068" cy="316023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COLLECTION_1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0095" y="172846"/>
            <a:ext cx="2410065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12" name="Alternate Process 11"/>
          <p:cNvSpPr/>
          <p:nvPr/>
        </p:nvSpPr>
        <p:spPr>
          <a:xfrm>
            <a:off x="2495074" y="3590258"/>
            <a:ext cx="1077530" cy="107291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TASK_3</a:t>
            </a:r>
            <a:endParaRPr lang="en-US" dirty="0"/>
          </a:p>
        </p:txBody>
      </p:sp>
      <p:sp>
        <p:nvSpPr>
          <p:cNvPr id="16" name="Alternate Process 15"/>
          <p:cNvSpPr/>
          <p:nvPr/>
        </p:nvSpPr>
        <p:spPr>
          <a:xfrm>
            <a:off x="737520" y="1637282"/>
            <a:ext cx="1070029" cy="105007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TASK_1</a:t>
            </a:r>
            <a:endParaRPr lang="en-US" dirty="0"/>
          </a:p>
        </p:txBody>
      </p:sp>
      <p:sp>
        <p:nvSpPr>
          <p:cNvPr id="18" name="Alternate Process 17"/>
          <p:cNvSpPr/>
          <p:nvPr/>
        </p:nvSpPr>
        <p:spPr>
          <a:xfrm>
            <a:off x="3702603" y="3590258"/>
            <a:ext cx="1077530" cy="107291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TASK_4</a:t>
            </a:r>
            <a:endParaRPr lang="en-US" dirty="0"/>
          </a:p>
        </p:txBody>
      </p:sp>
      <p:sp>
        <p:nvSpPr>
          <p:cNvPr id="21" name="Alternate Process 20"/>
          <p:cNvSpPr/>
          <p:nvPr/>
        </p:nvSpPr>
        <p:spPr>
          <a:xfrm>
            <a:off x="5730156" y="2674522"/>
            <a:ext cx="1077530" cy="10800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TASK_5</a:t>
            </a:r>
            <a:endParaRPr lang="en-US" dirty="0"/>
          </a:p>
        </p:txBody>
      </p:sp>
      <p:sp>
        <p:nvSpPr>
          <p:cNvPr id="22" name="Alternate Process 21"/>
          <p:cNvSpPr/>
          <p:nvPr/>
        </p:nvSpPr>
        <p:spPr>
          <a:xfrm>
            <a:off x="7037692" y="2674522"/>
            <a:ext cx="1077530" cy="10800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TASK_6</a:t>
            </a:r>
            <a:endParaRPr lang="en-US" dirty="0"/>
          </a:p>
        </p:txBody>
      </p:sp>
      <p:sp>
        <p:nvSpPr>
          <p:cNvPr id="23" name="Alternate Process 22"/>
          <p:cNvSpPr/>
          <p:nvPr/>
        </p:nvSpPr>
        <p:spPr>
          <a:xfrm>
            <a:off x="5730156" y="4011036"/>
            <a:ext cx="2500068" cy="19529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COLLECTION_2</a:t>
            </a:r>
            <a:endParaRPr lang="en-US" dirty="0"/>
          </a:p>
        </p:txBody>
      </p:sp>
      <p:sp>
        <p:nvSpPr>
          <p:cNvPr id="24" name="Alternate Process 23"/>
          <p:cNvSpPr/>
          <p:nvPr/>
        </p:nvSpPr>
        <p:spPr>
          <a:xfrm>
            <a:off x="5830159" y="4733920"/>
            <a:ext cx="1077530" cy="10800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TASK_2</a:t>
            </a:r>
            <a:endParaRPr lang="en-US" dirty="0"/>
          </a:p>
        </p:txBody>
      </p:sp>
      <p:sp>
        <p:nvSpPr>
          <p:cNvPr id="25" name="Alternate Process 24"/>
          <p:cNvSpPr/>
          <p:nvPr/>
        </p:nvSpPr>
        <p:spPr>
          <a:xfrm>
            <a:off x="7037692" y="4733920"/>
            <a:ext cx="1077530" cy="10800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TASK_7</a:t>
            </a:r>
            <a:endParaRPr lang="en-US" dirty="0"/>
          </a:p>
        </p:txBody>
      </p:sp>
      <p:sp>
        <p:nvSpPr>
          <p:cNvPr id="30" name="Alternate Process 29"/>
          <p:cNvSpPr/>
          <p:nvPr/>
        </p:nvSpPr>
        <p:spPr>
          <a:xfrm>
            <a:off x="2495070" y="2360166"/>
            <a:ext cx="1077530" cy="10800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TASK_1</a:t>
            </a:r>
            <a:endParaRPr lang="en-US" dirty="0"/>
          </a:p>
        </p:txBody>
      </p:sp>
      <p:sp>
        <p:nvSpPr>
          <p:cNvPr id="31" name="Alternate Process 30"/>
          <p:cNvSpPr/>
          <p:nvPr/>
        </p:nvSpPr>
        <p:spPr>
          <a:xfrm>
            <a:off x="3702603" y="2360166"/>
            <a:ext cx="1077530" cy="10800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TASK_2</a:t>
            </a:r>
            <a:endParaRPr lang="en-US" dirty="0"/>
          </a:p>
        </p:txBody>
      </p:sp>
      <p:sp>
        <p:nvSpPr>
          <p:cNvPr id="39" name="Alternate Process 38"/>
          <p:cNvSpPr/>
          <p:nvPr/>
        </p:nvSpPr>
        <p:spPr>
          <a:xfrm>
            <a:off x="737520" y="2829308"/>
            <a:ext cx="1070029" cy="105007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TASK_5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066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FairRoot</a:t>
            </a:r>
            <a:r>
              <a:rPr lang="en-US" dirty="0"/>
              <a:t>  </a:t>
            </a:r>
            <a:r>
              <a:rPr lang="en-US" dirty="0" smtClean="0"/>
              <a:t>(2013)</a:t>
            </a:r>
            <a:endParaRPr lang="en-US" dirty="0"/>
          </a:p>
          <a:p>
            <a:pPr lvl="1"/>
            <a:r>
              <a:rPr lang="en-US" dirty="0"/>
              <a:t>Concurrency is an issue</a:t>
            </a:r>
          </a:p>
          <a:p>
            <a:pPr lvl="1"/>
            <a:r>
              <a:rPr lang="en-US" dirty="0"/>
              <a:t>Online and offline can be joined</a:t>
            </a:r>
          </a:p>
          <a:p>
            <a:endParaRPr lang="en-US" dirty="0" smtClean="0"/>
          </a:p>
          <a:p>
            <a:r>
              <a:rPr lang="en-US" dirty="0" smtClean="0"/>
              <a:t>ALICE </a:t>
            </a:r>
            <a:r>
              <a:rPr lang="en-US" dirty="0" smtClean="0"/>
              <a:t>O</a:t>
            </a:r>
            <a:r>
              <a:rPr lang="en-US" baseline="30000" dirty="0" smtClean="0"/>
              <a:t>2</a:t>
            </a:r>
            <a:r>
              <a:rPr lang="en-US" dirty="0" smtClean="0"/>
              <a:t> Project </a:t>
            </a:r>
            <a:r>
              <a:rPr lang="en-US" dirty="0" smtClean="0"/>
              <a:t>started (2013)</a:t>
            </a:r>
            <a:endParaRPr lang="en-US" dirty="0" smtClean="0"/>
          </a:p>
          <a:p>
            <a:pPr lvl="1"/>
            <a:r>
              <a:rPr lang="en-US" dirty="0" smtClean="0"/>
              <a:t>DAQ, Online and Offline : Together on one Framework 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it comes?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27" y="3580867"/>
            <a:ext cx="1488439" cy="2011915"/>
          </a:xfrm>
          <a:prstGeom prst="rect">
            <a:avLst/>
          </a:prstGeom>
        </p:spPr>
      </p:pic>
      <p:pic>
        <p:nvPicPr>
          <p:cNvPr id="8" name="Picture 7" descr="Screen Shot 2014-05-10 at 22.25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9870"/>
          <a:stretch/>
        </p:blipFill>
        <p:spPr>
          <a:xfrm>
            <a:off x="7024086" y="1486996"/>
            <a:ext cx="1815114" cy="159345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012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1" b="94776" l="4582" r="96813">
                        <a14:foregroundMark x1="11952" y1="64677" x2="11952" y2="64677"/>
                        <a14:foregroundMark x1="87251" y1="62935" x2="87251" y2="62935"/>
                        <a14:foregroundMark x1="86056" y1="66667" x2="86056" y2="66667"/>
                        <a14:foregroundMark x1="89442" y1="68408" x2="89442" y2="68408"/>
                        <a14:backgroundMark x1="69124" y1="73881" x2="69124" y2="73881"/>
                        <a14:backgroundMark x1="61753" y1="86318" x2="61753" y2="86318"/>
                        <a14:backgroundMark x1="59163" y1="73134" x2="59163" y2="73134"/>
                        <a14:backgroundMark x1="71315" y1="58706" x2="71315" y2="58706"/>
                        <a14:backgroundMark x1="34462" y1="53731" x2="34462" y2="53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4191000"/>
            <a:ext cx="31877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229600" cy="48481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Framework delivers some components </a:t>
            </a:r>
            <a:r>
              <a:rPr lang="en-US" dirty="0"/>
              <a:t>which can be </a:t>
            </a:r>
            <a:r>
              <a:rPr lang="en-US" dirty="0" smtClean="0"/>
              <a:t>connected to </a:t>
            </a:r>
            <a:r>
              <a:rPr lang="en-US" dirty="0"/>
              <a:t>each other in order to construct a processing </a:t>
            </a:r>
            <a:r>
              <a:rPr lang="en-US" dirty="0" smtClean="0"/>
              <a:t>pipeline(s). </a:t>
            </a:r>
          </a:p>
          <a:p>
            <a:r>
              <a:rPr lang="en-US" dirty="0"/>
              <a:t>A</a:t>
            </a:r>
            <a:r>
              <a:rPr lang="en-US" dirty="0" smtClean="0"/>
              <a:t>ll components share </a:t>
            </a:r>
            <a:r>
              <a:rPr lang="en-US" dirty="0"/>
              <a:t>a common base </a:t>
            </a:r>
            <a:r>
              <a:rPr lang="en-US" dirty="0" smtClean="0"/>
              <a:t>called Device</a:t>
            </a:r>
          </a:p>
          <a:p>
            <a:r>
              <a:rPr lang="en-US" dirty="0"/>
              <a:t>D</a:t>
            </a:r>
            <a:r>
              <a:rPr lang="en-US" dirty="0" smtClean="0"/>
              <a:t>evices are grouped </a:t>
            </a:r>
            <a:r>
              <a:rPr lang="en-US" dirty="0"/>
              <a:t>by three categories: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Source</a:t>
            </a:r>
            <a:r>
              <a:rPr lang="en-US" sz="3100" dirty="0"/>
              <a:t>: </a:t>
            </a:r>
            <a:r>
              <a:rPr lang="en-US" sz="3100" dirty="0" smtClean="0"/>
              <a:t> </a:t>
            </a:r>
          </a:p>
          <a:p>
            <a:pPr lvl="2"/>
            <a:r>
              <a:rPr lang="en-US" sz="2300" dirty="0" smtClean="0"/>
              <a:t>Data Readers (Simulated, raw)</a:t>
            </a:r>
            <a:endParaRPr lang="en-US" sz="2300" dirty="0"/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Message</a:t>
            </a:r>
            <a:r>
              <a:rPr lang="en-US" sz="3100" dirty="0">
                <a:solidFill>
                  <a:srgbClr val="FF0000"/>
                </a:solidFill>
              </a:rPr>
              <a:t>-based Processor</a:t>
            </a:r>
            <a:r>
              <a:rPr lang="en-US" sz="3100" dirty="0"/>
              <a:t>: </a:t>
            </a:r>
          </a:p>
          <a:p>
            <a:pPr lvl="2"/>
            <a:r>
              <a:rPr lang="en-US" sz="2300" dirty="0" smtClean="0"/>
              <a:t>Sink</a:t>
            </a:r>
            <a:r>
              <a:rPr lang="en-US" sz="2300" dirty="0"/>
              <a:t>, </a:t>
            </a:r>
            <a:r>
              <a:rPr lang="en-US" sz="2300" dirty="0" smtClean="0"/>
              <a:t>Splitter</a:t>
            </a:r>
            <a:r>
              <a:rPr lang="en-US" sz="2300" dirty="0"/>
              <a:t>, </a:t>
            </a:r>
            <a:r>
              <a:rPr lang="en-US" sz="2300" dirty="0" smtClean="0"/>
              <a:t>Merger, Buffer, Proxy</a:t>
            </a:r>
            <a:endParaRPr lang="en-US" sz="2300" dirty="0"/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Content</a:t>
            </a:r>
            <a:r>
              <a:rPr lang="en-US" sz="3100" dirty="0">
                <a:solidFill>
                  <a:srgbClr val="FF0000"/>
                </a:solidFill>
              </a:rPr>
              <a:t>-based Processor</a:t>
            </a:r>
            <a:r>
              <a:rPr lang="en-US" sz="3100" dirty="0"/>
              <a:t>: </a:t>
            </a:r>
            <a:r>
              <a:rPr lang="en-US" sz="3100" dirty="0" smtClean="0"/>
              <a:t> </a:t>
            </a:r>
          </a:p>
          <a:p>
            <a:pPr lvl="2"/>
            <a:r>
              <a:rPr lang="en-US" sz="2300" dirty="0" smtClean="0"/>
              <a:t>Processor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274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multi-part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allows </a:t>
            </a:r>
            <a:r>
              <a:rPr lang="en-US" dirty="0" smtClean="0"/>
              <a:t>us to </a:t>
            </a:r>
            <a:r>
              <a:rPr lang="en-US" dirty="0"/>
              <a:t>concatenate multiple messages into a single </a:t>
            </a:r>
            <a:r>
              <a:rPr lang="en-US" dirty="0" smtClean="0"/>
              <a:t>message without copying </a:t>
            </a:r>
          </a:p>
          <a:p>
            <a:r>
              <a:rPr lang="en-US" dirty="0" smtClean="0"/>
              <a:t>All parts </a:t>
            </a:r>
            <a:r>
              <a:rPr lang="en-US" dirty="0"/>
              <a:t>of the message are treated as a </a:t>
            </a:r>
            <a:r>
              <a:rPr lang="en-US" dirty="0">
                <a:solidFill>
                  <a:srgbClr val="FFFF00"/>
                </a:solidFill>
              </a:rPr>
              <a:t>single atomic unit </a:t>
            </a:r>
            <a:r>
              <a:rPr lang="en-US" dirty="0"/>
              <a:t>of </a:t>
            </a:r>
            <a:r>
              <a:rPr lang="en-US" dirty="0" smtClean="0"/>
              <a:t>transfer, however 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boundaries</a:t>
            </a:r>
            <a:r>
              <a:rPr lang="en-US" dirty="0"/>
              <a:t> between message parts are </a:t>
            </a:r>
            <a:r>
              <a:rPr lang="en-US" dirty="0">
                <a:solidFill>
                  <a:srgbClr val="FFFF00"/>
                </a:solidFill>
              </a:rPr>
              <a:t>strictly </a:t>
            </a:r>
            <a:r>
              <a:rPr lang="en-US" dirty="0" smtClean="0">
                <a:solidFill>
                  <a:srgbClr val="FFFF00"/>
                </a:solidFill>
              </a:rPr>
              <a:t>preserved</a:t>
            </a:r>
          </a:p>
          <a:p>
            <a:r>
              <a:rPr lang="en-US" dirty="0"/>
              <a:t>A multi-part message is a message that has more than one frame. </a:t>
            </a:r>
            <a:r>
              <a:rPr lang="en-US" dirty="0" err="1"/>
              <a:t>ZeroMQ</a:t>
            </a:r>
            <a:r>
              <a:rPr lang="en-US" dirty="0"/>
              <a:t> sends this message as a single on-the-wire message and guarantees to </a:t>
            </a:r>
            <a:r>
              <a:rPr lang="en-US" dirty="0">
                <a:solidFill>
                  <a:srgbClr val="FFFF00"/>
                </a:solidFill>
              </a:rPr>
              <a:t>deliver all </a:t>
            </a:r>
            <a:r>
              <a:rPr lang="en-US" dirty="0"/>
              <a:t>the message parts (one or more), or </a:t>
            </a:r>
            <a:r>
              <a:rPr lang="en-US" dirty="0">
                <a:solidFill>
                  <a:srgbClr val="FFFF00"/>
                </a:solidFill>
              </a:rPr>
              <a:t>none</a:t>
            </a:r>
            <a:r>
              <a:rPr lang="en-US" dirty="0"/>
              <a:t> of them. 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63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a proto </a:t>
            </a:r>
            <a:r>
              <a:rPr lang="en-US" dirty="0"/>
              <a:t>t</a:t>
            </a:r>
            <a:r>
              <a:rPr lang="en-US" dirty="0" smtClean="0"/>
              <a:t>ype for ALICE O2 is under development</a:t>
            </a:r>
            <a:endParaRPr lang="en-US" dirty="0"/>
          </a:p>
        </p:txBody>
      </p:sp>
      <p:pic>
        <p:nvPicPr>
          <p:cNvPr id="6" name="Content Placeholder 5" descr="Screen Shot 2014-05-12 at 10.40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2" r="-14482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387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883"/>
            <a:ext cx="8229600" cy="1143000"/>
          </a:xfrm>
        </p:spPr>
        <p:txBody>
          <a:bodyPr/>
          <a:lstStyle/>
          <a:p>
            <a:r>
              <a:rPr lang="en-US" dirty="0" smtClean="0"/>
              <a:t>O2Merger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819" y="2255338"/>
            <a:ext cx="6273800" cy="39862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dirty="0"/>
              <a:t> </a:t>
            </a:r>
            <a:r>
              <a:rPr lang="da-DK" b="1" dirty="0"/>
              <a:t>for</a:t>
            </a:r>
            <a:r>
              <a:rPr lang="da-DK" dirty="0"/>
              <a:t>(</a:t>
            </a:r>
            <a:r>
              <a:rPr lang="da-DK" b="1" dirty="0" err="1"/>
              <a:t>int</a:t>
            </a:r>
            <a:r>
              <a:rPr lang="da-DK" dirty="0"/>
              <a:t> i </a:t>
            </a:r>
            <a:r>
              <a:rPr lang="da-DK" b="1" dirty="0"/>
              <a:t>=</a:t>
            </a:r>
            <a:r>
              <a:rPr lang="da-DK" dirty="0"/>
              <a:t> 0; i </a:t>
            </a:r>
            <a:r>
              <a:rPr lang="da-DK" b="1" dirty="0"/>
              <a:t>&lt;</a:t>
            </a:r>
            <a:r>
              <a:rPr lang="da-DK" dirty="0"/>
              <a:t> </a:t>
            </a:r>
            <a:r>
              <a:rPr lang="da-DK" dirty="0" err="1"/>
              <a:t>fNumInputs</a:t>
            </a:r>
            <a:r>
              <a:rPr lang="da-DK" dirty="0"/>
              <a:t>; i</a:t>
            </a:r>
            <a:r>
              <a:rPr lang="da-DK" b="1" dirty="0"/>
              <a:t>++</a:t>
            </a:r>
            <a:r>
              <a:rPr lang="da-DK" dirty="0"/>
              <a:t>) {</a:t>
            </a:r>
          </a:p>
          <a:p>
            <a:pPr marL="0" indent="0">
              <a:buNone/>
            </a:pPr>
            <a:r>
              <a:rPr lang="da-DK" dirty="0"/>
              <a:t>      </a:t>
            </a:r>
            <a:r>
              <a:rPr lang="da-DK" b="1" dirty="0" err="1"/>
              <a:t>if</a:t>
            </a:r>
            <a:r>
              <a:rPr lang="da-DK" dirty="0"/>
              <a:t> (</a:t>
            </a:r>
            <a:r>
              <a:rPr lang="da-DK" dirty="0" err="1"/>
              <a:t>poller</a:t>
            </a:r>
            <a:r>
              <a:rPr lang="da-DK" b="1" dirty="0"/>
              <a:t>-&gt;</a:t>
            </a:r>
            <a:r>
              <a:rPr lang="da-DK" dirty="0" err="1"/>
              <a:t>CheckInput</a:t>
            </a:r>
            <a:r>
              <a:rPr lang="da-DK" dirty="0"/>
              <a:t>(i)){</a:t>
            </a:r>
          </a:p>
          <a:p>
            <a:pPr marL="0" indent="0">
              <a:buNone/>
            </a:pPr>
            <a:r>
              <a:rPr lang="da-DK" dirty="0"/>
              <a:t>        </a:t>
            </a:r>
            <a:r>
              <a:rPr lang="da-DK" dirty="0" err="1"/>
              <a:t>received</a:t>
            </a:r>
            <a:r>
              <a:rPr lang="da-DK" dirty="0"/>
              <a:t> </a:t>
            </a:r>
            <a:r>
              <a:rPr lang="da-DK" b="1" dirty="0"/>
              <a:t>=</a:t>
            </a:r>
            <a:r>
              <a:rPr lang="da-DK" dirty="0"/>
              <a:t> </a:t>
            </a:r>
            <a:r>
              <a:rPr lang="da-DK" dirty="0" err="1"/>
              <a:t>fPayloadInputs</a:t>
            </a:r>
            <a:r>
              <a:rPr lang="da-DK" b="1" dirty="0"/>
              <a:t>-&gt;</a:t>
            </a:r>
            <a:r>
              <a:rPr lang="da-DK" dirty="0"/>
              <a:t>at(i)</a:t>
            </a:r>
            <a:r>
              <a:rPr lang="da-DK" b="1" dirty="0"/>
              <a:t>-&gt;</a:t>
            </a:r>
            <a:r>
              <a:rPr lang="da-DK" dirty="0" err="1"/>
              <a:t>Receive</a:t>
            </a:r>
            <a:r>
              <a:rPr lang="da-DK" dirty="0"/>
              <a:t>(</a:t>
            </a:r>
            <a:r>
              <a:rPr lang="da-DK" dirty="0" err="1"/>
              <a:t>msg</a:t>
            </a:r>
            <a:r>
              <a:rPr lang="da-DK" dirty="0"/>
              <a:t>);</a:t>
            </a:r>
          </a:p>
          <a:p>
            <a:pPr marL="0" indent="0">
              <a:buNone/>
            </a:pPr>
            <a:r>
              <a:rPr lang="en-US" dirty="0"/>
              <a:t>      }</a:t>
            </a:r>
          </a:p>
          <a:p>
            <a:pPr marL="0" indent="0">
              <a:buNone/>
            </a:pPr>
            <a:r>
              <a:rPr lang="en-US" dirty="0"/>
              <a:t>      </a:t>
            </a:r>
            <a:r>
              <a:rPr lang="en-US" b="1" dirty="0"/>
              <a:t>if</a:t>
            </a:r>
            <a:r>
              <a:rPr lang="en-US" dirty="0"/>
              <a:t> (received) {</a:t>
            </a:r>
          </a:p>
          <a:p>
            <a:pPr marL="0" indent="0">
              <a:buNone/>
            </a:pPr>
            <a:r>
              <a:rPr lang="en-US" dirty="0"/>
              <a:t>          </a:t>
            </a:r>
            <a:r>
              <a:rPr lang="en-US" b="1" dirty="0"/>
              <a:t>if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b="1" dirty="0"/>
              <a:t>&lt;</a:t>
            </a:r>
            <a:r>
              <a:rPr lang="en-US" dirty="0" err="1"/>
              <a:t>NoOfMsgParts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              </a:t>
            </a:r>
            <a:r>
              <a:rPr lang="en-US" dirty="0" err="1"/>
              <a:t>fPayloadOutputs</a:t>
            </a:r>
            <a:r>
              <a:rPr lang="en-US" b="1" dirty="0"/>
              <a:t>-&gt;</a:t>
            </a:r>
            <a:r>
              <a:rPr lang="en-US" dirty="0"/>
              <a:t>at(0)</a:t>
            </a:r>
            <a:r>
              <a:rPr lang="en-US" b="1" dirty="0"/>
              <a:t>-&gt;</a:t>
            </a:r>
            <a:r>
              <a:rPr lang="en-US" dirty="0"/>
              <a:t>Send(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ZMQ_SNDMORE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da-DK" dirty="0"/>
              <a:t>          }</a:t>
            </a:r>
            <a:r>
              <a:rPr lang="da-DK" b="1" dirty="0" err="1"/>
              <a:t>else</a:t>
            </a:r>
            <a:r>
              <a:rPr lang="da-DK" dirty="0"/>
              <a:t>{</a:t>
            </a:r>
          </a:p>
          <a:p>
            <a:pPr marL="0" indent="0">
              <a:buNone/>
            </a:pPr>
            <a:r>
              <a:rPr lang="en-US" dirty="0"/>
              <a:t>              </a:t>
            </a:r>
            <a:r>
              <a:rPr lang="en-US" dirty="0" err="1"/>
              <a:t>fPayloadOutputs</a:t>
            </a:r>
            <a:r>
              <a:rPr lang="en-US" b="1" dirty="0"/>
              <a:t>-&gt;</a:t>
            </a:r>
            <a:r>
              <a:rPr lang="en-US" dirty="0"/>
              <a:t>at(0)</a:t>
            </a:r>
            <a:r>
              <a:rPr lang="en-US" b="1" dirty="0"/>
              <a:t>-&gt;</a:t>
            </a:r>
            <a:r>
              <a:rPr lang="en-US" dirty="0"/>
              <a:t>Send(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s-ES_tradnl" dirty="0"/>
              <a:t>          }</a:t>
            </a:r>
          </a:p>
          <a:p>
            <a:pPr marL="0" indent="0">
              <a:buNone/>
            </a:pPr>
            <a:r>
              <a:rPr lang="en-US" dirty="0"/>
              <a:t>        received </a:t>
            </a:r>
            <a:r>
              <a:rPr lang="en-US" b="1" dirty="0"/>
              <a:t>=</a:t>
            </a:r>
            <a:r>
              <a:rPr lang="en-US" dirty="0"/>
              <a:t> false;</a:t>
            </a:r>
          </a:p>
          <a:p>
            <a:pPr marL="0" indent="0">
              <a:buNone/>
            </a:pPr>
            <a:r>
              <a:rPr lang="en-US" dirty="0"/>
              <a:t>      }</a:t>
            </a:r>
          </a:p>
          <a:p>
            <a:pPr marL="0" indent="0">
              <a:buNone/>
            </a:pPr>
            <a:r>
              <a:rPr lang="en-US" dirty="0"/>
              <a:t>  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1" y="354622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2" y="1358525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357595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4668" y="1284749"/>
            <a:ext cx="1653419" cy="855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Merger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3"/>
            <a:endCxn id="10" idx="1"/>
          </p:cNvCxnSpPr>
          <p:nvPr/>
        </p:nvCxnSpPr>
        <p:spPr>
          <a:xfrm>
            <a:off x="1683658" y="715664"/>
            <a:ext cx="941010" cy="996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  <a:endCxn id="10" idx="1"/>
          </p:cNvCxnSpPr>
          <p:nvPr/>
        </p:nvCxnSpPr>
        <p:spPr>
          <a:xfrm flipV="1">
            <a:off x="1683659" y="1712317"/>
            <a:ext cx="941009" cy="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10" idx="1"/>
          </p:cNvCxnSpPr>
          <p:nvPr/>
        </p:nvCxnSpPr>
        <p:spPr>
          <a:xfrm flipV="1">
            <a:off x="1683657" y="1712317"/>
            <a:ext cx="941011" cy="1006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0615" y="516703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0615" y="1502465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0615" y="2508785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741385" y="1502465"/>
            <a:ext cx="475344" cy="419704"/>
            <a:chOff x="3361871" y="2307483"/>
            <a:chExt cx="475344" cy="419704"/>
          </a:xfrm>
        </p:grpSpPr>
        <p:sp>
          <p:nvSpPr>
            <p:cNvPr id="18" name="Rectangle 17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60615" y="490099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0615" y="1475861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0615" y="2482181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41385" y="1475861"/>
            <a:ext cx="475344" cy="419704"/>
            <a:chOff x="3361871" y="2307483"/>
            <a:chExt cx="475344" cy="419704"/>
          </a:xfrm>
        </p:grpSpPr>
        <p:sp>
          <p:nvSpPr>
            <p:cNvPr id="25" name="Rectangle 24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60615" y="516703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0615" y="1502465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0615" y="2508785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741385" y="1502465"/>
            <a:ext cx="475344" cy="419704"/>
            <a:chOff x="3361871" y="2307483"/>
            <a:chExt cx="475344" cy="419704"/>
          </a:xfrm>
        </p:grpSpPr>
        <p:sp>
          <p:nvSpPr>
            <p:cNvPr id="32" name="Rectangle 31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60615" y="490099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0615" y="1475861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0615" y="2482181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41385" y="1475861"/>
            <a:ext cx="475344" cy="419704"/>
            <a:chOff x="3361871" y="2307483"/>
            <a:chExt cx="475344" cy="419704"/>
          </a:xfrm>
        </p:grpSpPr>
        <p:sp>
          <p:nvSpPr>
            <p:cNvPr id="39" name="Rectangle 38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Cloud Callout 47"/>
          <p:cNvSpPr/>
          <p:nvPr/>
        </p:nvSpPr>
        <p:spPr>
          <a:xfrm>
            <a:off x="6361545" y="4432141"/>
            <a:ext cx="2678546" cy="2289333"/>
          </a:xfrm>
          <a:prstGeom prst="cloudCallout">
            <a:avLst>
              <a:gd name="adj1" fmla="val -20833"/>
              <a:gd name="adj2" fmla="val -5820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"Hold on! There are more data going to be added to this message!"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248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0.00162 L 0.12084 0.00301 L 0.23334 0.1456 L 0.25573 0.14375 " pathEditMode="fixed" rAng="0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54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11111 -0.00348 L 0.21302 -0.1463 L 0.27118 -0.1463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D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D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D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D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D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D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9070" y="1661891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9071" y="2665794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49069" y="3664864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16537" y="2592018"/>
            <a:ext cx="1653419" cy="855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Merger</a:t>
            </a:r>
            <a:endParaRPr lang="en-US" dirty="0"/>
          </a:p>
        </p:txBody>
      </p:sp>
      <p:cxnSp>
        <p:nvCxnSpPr>
          <p:cNvPr id="18" name="Straight Connector 17"/>
          <p:cNvCxnSpPr>
            <a:stCxn id="7" idx="3"/>
            <a:endCxn id="11" idx="1"/>
          </p:cNvCxnSpPr>
          <p:nvPr/>
        </p:nvCxnSpPr>
        <p:spPr>
          <a:xfrm>
            <a:off x="2775527" y="2022933"/>
            <a:ext cx="941010" cy="996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11" idx="1"/>
          </p:cNvCxnSpPr>
          <p:nvPr/>
        </p:nvCxnSpPr>
        <p:spPr>
          <a:xfrm flipV="1">
            <a:off x="2775528" y="3019586"/>
            <a:ext cx="941009" cy="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1"/>
          </p:cNvCxnSpPr>
          <p:nvPr/>
        </p:nvCxnSpPr>
        <p:spPr>
          <a:xfrm flipV="1">
            <a:off x="2775526" y="3019586"/>
            <a:ext cx="941011" cy="1006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3101" y="3019586"/>
            <a:ext cx="233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652484" y="1823972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52484" y="2809734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652484" y="3816054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3833254" y="2809734"/>
            <a:ext cx="475344" cy="419704"/>
            <a:chOff x="3361871" y="2307483"/>
            <a:chExt cx="475344" cy="419704"/>
          </a:xfrm>
        </p:grpSpPr>
        <p:sp>
          <p:nvSpPr>
            <p:cNvPr id="100" name="Rectangle 99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1652484" y="1797368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652484" y="2783130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652484" y="3789450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3833254" y="2783130"/>
            <a:ext cx="475344" cy="419704"/>
            <a:chOff x="3361871" y="2307483"/>
            <a:chExt cx="475344" cy="419704"/>
          </a:xfrm>
        </p:grpSpPr>
        <p:sp>
          <p:nvSpPr>
            <p:cNvPr id="153" name="Rectangle 152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1652484" y="1823972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652484" y="2809734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652484" y="3816054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3833254" y="2809734"/>
            <a:ext cx="475344" cy="419704"/>
            <a:chOff x="3361871" y="2307483"/>
            <a:chExt cx="475344" cy="419704"/>
          </a:xfrm>
        </p:grpSpPr>
        <p:sp>
          <p:nvSpPr>
            <p:cNvPr id="164" name="Rectangle 163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1652484" y="1797368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652484" y="2783130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652484" y="3789450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833254" y="2783130"/>
            <a:ext cx="475344" cy="419704"/>
            <a:chOff x="3361871" y="2307483"/>
            <a:chExt cx="475344" cy="419704"/>
          </a:xfrm>
        </p:grpSpPr>
        <p:sp>
          <p:nvSpPr>
            <p:cNvPr id="175" name="Rectangle 174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6297660" y="1191994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EPN	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297662" y="2243676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EPN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297660" y="3316522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EPN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329109" y="4386947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EPN</a:t>
            </a:r>
            <a:endParaRPr lang="en-US" dirty="0"/>
          </a:p>
        </p:txBody>
      </p:sp>
      <p:cxnSp>
        <p:nvCxnSpPr>
          <p:cNvPr id="72" name="Straight Connector 71"/>
          <p:cNvCxnSpPr>
            <a:endCxn id="68" idx="1"/>
          </p:cNvCxnSpPr>
          <p:nvPr/>
        </p:nvCxnSpPr>
        <p:spPr>
          <a:xfrm flipV="1">
            <a:off x="5366327" y="1540336"/>
            <a:ext cx="931333" cy="1479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9" idx="1"/>
          </p:cNvCxnSpPr>
          <p:nvPr/>
        </p:nvCxnSpPr>
        <p:spPr>
          <a:xfrm flipV="1">
            <a:off x="5366327" y="2592018"/>
            <a:ext cx="931335" cy="427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0" idx="1"/>
          </p:cNvCxnSpPr>
          <p:nvPr/>
        </p:nvCxnSpPr>
        <p:spPr>
          <a:xfrm>
            <a:off x="5366327" y="3019586"/>
            <a:ext cx="931333" cy="645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66327" y="3019586"/>
            <a:ext cx="962782" cy="1715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33254" y="2819416"/>
            <a:ext cx="475344" cy="419704"/>
            <a:chOff x="3361871" y="2307483"/>
            <a:chExt cx="475344" cy="419704"/>
          </a:xfrm>
        </p:grpSpPr>
        <p:sp>
          <p:nvSpPr>
            <p:cNvPr id="77" name="Rectangle 76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33254" y="2792812"/>
            <a:ext cx="475344" cy="419704"/>
            <a:chOff x="3361871" y="2307483"/>
            <a:chExt cx="475344" cy="419704"/>
          </a:xfrm>
        </p:grpSpPr>
        <p:sp>
          <p:nvSpPr>
            <p:cNvPr id="81" name="Rectangle 80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833254" y="2819416"/>
            <a:ext cx="475344" cy="419704"/>
            <a:chOff x="3361871" y="2307483"/>
            <a:chExt cx="475344" cy="419704"/>
          </a:xfrm>
        </p:grpSpPr>
        <p:sp>
          <p:nvSpPr>
            <p:cNvPr id="85" name="Rectangle 84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33254" y="2783130"/>
            <a:ext cx="475344" cy="419704"/>
            <a:chOff x="3361871" y="2307483"/>
            <a:chExt cx="475344" cy="419704"/>
          </a:xfrm>
        </p:grpSpPr>
        <p:sp>
          <p:nvSpPr>
            <p:cNvPr id="89" name="Rectangle 88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6329109" y="5462983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EPN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3833254" y="2835705"/>
            <a:ext cx="475344" cy="419704"/>
            <a:chOff x="3361871" y="2307483"/>
            <a:chExt cx="475344" cy="419704"/>
          </a:xfrm>
        </p:grpSpPr>
        <p:sp>
          <p:nvSpPr>
            <p:cNvPr id="97" name="Rectangle 96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6296890" y="235202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EPN</a:t>
            </a:r>
            <a:endParaRPr lang="en-US" dirty="0"/>
          </a:p>
        </p:txBody>
      </p:sp>
      <p:cxnSp>
        <p:nvCxnSpPr>
          <p:cNvPr id="107" name="Straight Connector 106"/>
          <p:cNvCxnSpPr>
            <a:stCxn id="11" idx="3"/>
            <a:endCxn id="95" idx="1"/>
          </p:cNvCxnSpPr>
          <p:nvPr/>
        </p:nvCxnSpPr>
        <p:spPr>
          <a:xfrm>
            <a:off x="5369956" y="3019586"/>
            <a:ext cx="959153" cy="2791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6" idx="1"/>
            <a:endCxn id="11" idx="3"/>
          </p:cNvCxnSpPr>
          <p:nvPr/>
        </p:nvCxnSpPr>
        <p:spPr>
          <a:xfrm flipH="1">
            <a:off x="5369956" y="583544"/>
            <a:ext cx="926934" cy="24360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3833254" y="2809734"/>
            <a:ext cx="475344" cy="419704"/>
            <a:chOff x="3361871" y="2307483"/>
            <a:chExt cx="475344" cy="419704"/>
          </a:xfrm>
        </p:grpSpPr>
        <p:sp>
          <p:nvSpPr>
            <p:cNvPr id="110" name="Rectangle 109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3912" y="660488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EPN can be added on the fly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0841" y="50013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New example (flp2epn)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MohammadAlTurany</a:t>
            </a:r>
            <a:r>
              <a:rPr lang="en-US" dirty="0"/>
              <a:t>/</a:t>
            </a:r>
            <a:r>
              <a:rPr lang="en-US" dirty="0" err="1"/>
              <a:t>FairRoot</a:t>
            </a:r>
            <a:r>
              <a:rPr lang="en-US" dirty="0"/>
              <a:t>/tree/</a:t>
            </a:r>
            <a:r>
              <a:rPr lang="en-US" dirty="0" err="1"/>
              <a:t>NewMQEx</a:t>
            </a:r>
            <a:r>
              <a:rPr lang="en-US" dirty="0"/>
              <a:t>/example/flp2epn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10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-0.00278 L 0.12743 -0.00116 L 0.23454 0.14699 L 0.25572 0.14514 " pathEditMode="fixed" rAng="0" ptsTypes="AA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7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54 -0.001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11111 -0.00348 L 0.21302 -0.1463 L 0.27118 -0.1463 " pathEditMode="relative" ptsTypes="AAAA">
                                      <p:cBhvr>
                                        <p:cTn id="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61111E-6 -4.07407E-6 L 0.1441 0.00185 C 0.2448 -0.21759 0.24462 -0.13148 0.24462 -0.21875 L 0.279 -0.21875 " pathEditMode="relative" ptsTypes="AfAA">
                                      <p:cBhvr>
                                        <p:cTn id="18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1.11111E-6 L 0.14149 0.00533 L 0.23941 -0.05833 L 0.27517 -0.05833 " pathEditMode="relative" ptsTypes="AAAA">
                                      <p:cBhvr>
                                        <p:cTn id="20" dur="4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7.40741E-7 L 0.1441 0.00764 L 0.2408 0.11273 L 0.27118 0.11481 " pathEditMode="relative" rAng="0" ptsTypes="AAAA">
                                      <p:cBhvr>
                                        <p:cTn id="22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0.00532 L 0.14809 0.00532 L 0.25139 0.26088 L 0.27378 0.25926 " pathEditMode="relative" rAng="0" ptsTypes="AAAA">
                                      <p:cBhvr>
                                        <p:cTn id="24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E-6 -1.85185E-6 L 0.14132 -1.85185E-6 L 0.24358 0.41088 L 0.27275 0.41412 " pathEditMode="relative" ptsTypes="AA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5.55556E-6 1.11111E-6 L 0.14774 -0.0051 L 0.24496 -0.36204 L 0.27274 -0.36204 " pathEditMode="relative" ptsTypes="AAAA">
                                      <p:cBhvr>
                                        <p:cTn id="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8" grpId="0" animBg="1"/>
      <p:bldP spid="99" grpId="0" animBg="1"/>
      <p:bldP spid="95" grpId="0" animBg="1"/>
      <p:bldP spid="1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020233" y="3316522"/>
            <a:ext cx="1653419" cy="855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Merger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161" y="1691590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3162" y="2695493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160" y="3694563"/>
            <a:ext cx="1226457" cy="72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06544" y="1736883"/>
            <a:ext cx="1653419" cy="855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Merger</a:t>
            </a:r>
            <a:endParaRPr lang="en-US" dirty="0"/>
          </a:p>
        </p:txBody>
      </p:sp>
      <p:cxnSp>
        <p:nvCxnSpPr>
          <p:cNvPr id="18" name="Straight Connector 17"/>
          <p:cNvCxnSpPr>
            <a:stCxn id="7" idx="3"/>
            <a:endCxn id="11" idx="1"/>
          </p:cNvCxnSpPr>
          <p:nvPr/>
        </p:nvCxnSpPr>
        <p:spPr>
          <a:xfrm>
            <a:off x="1909618" y="2052632"/>
            <a:ext cx="1096926" cy="111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11" idx="1"/>
          </p:cNvCxnSpPr>
          <p:nvPr/>
        </p:nvCxnSpPr>
        <p:spPr>
          <a:xfrm flipV="1">
            <a:off x="1909619" y="2164451"/>
            <a:ext cx="1096925" cy="892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1"/>
          </p:cNvCxnSpPr>
          <p:nvPr/>
        </p:nvCxnSpPr>
        <p:spPr>
          <a:xfrm flipV="1">
            <a:off x="1909617" y="2164451"/>
            <a:ext cx="1096927" cy="1891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798671" y="1840370"/>
            <a:ext cx="158448" cy="4197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786575" y="1842780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97660" y="1191994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EPN	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297662" y="2243676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EPN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297660" y="3316522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EPN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329109" y="4386947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EPN</a:t>
            </a:r>
            <a:endParaRPr lang="en-US" dirty="0"/>
          </a:p>
        </p:txBody>
      </p:sp>
      <p:cxnSp>
        <p:nvCxnSpPr>
          <p:cNvPr id="72" name="Straight Connector 71"/>
          <p:cNvCxnSpPr>
            <a:stCxn id="11" idx="3"/>
            <a:endCxn id="68" idx="1"/>
          </p:cNvCxnSpPr>
          <p:nvPr/>
        </p:nvCxnSpPr>
        <p:spPr>
          <a:xfrm flipV="1">
            <a:off x="4659963" y="1540336"/>
            <a:ext cx="1637697" cy="624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" idx="3"/>
            <a:endCxn id="69" idx="1"/>
          </p:cNvCxnSpPr>
          <p:nvPr/>
        </p:nvCxnSpPr>
        <p:spPr>
          <a:xfrm>
            <a:off x="4659963" y="2164451"/>
            <a:ext cx="1637699" cy="427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13" idx="3"/>
          </p:cNvCxnSpPr>
          <p:nvPr/>
        </p:nvCxnSpPr>
        <p:spPr>
          <a:xfrm flipV="1">
            <a:off x="4673652" y="3740215"/>
            <a:ext cx="1623238" cy="3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3" idx="3"/>
            <a:endCxn id="71" idx="1"/>
          </p:cNvCxnSpPr>
          <p:nvPr/>
        </p:nvCxnSpPr>
        <p:spPr>
          <a:xfrm>
            <a:off x="4673652" y="3744090"/>
            <a:ext cx="1655457" cy="991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329109" y="5462983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EPN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96890" y="235202"/>
            <a:ext cx="1286932" cy="696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EPN</a:t>
            </a:r>
            <a:endParaRPr lang="en-US" dirty="0"/>
          </a:p>
        </p:txBody>
      </p:sp>
      <p:cxnSp>
        <p:nvCxnSpPr>
          <p:cNvPr id="107" name="Straight Connector 106"/>
          <p:cNvCxnSpPr>
            <a:stCxn id="113" idx="3"/>
            <a:endCxn id="95" idx="1"/>
          </p:cNvCxnSpPr>
          <p:nvPr/>
        </p:nvCxnSpPr>
        <p:spPr>
          <a:xfrm>
            <a:off x="4673652" y="3744090"/>
            <a:ext cx="1655457" cy="2067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6" idx="1"/>
            <a:endCxn id="11" idx="3"/>
          </p:cNvCxnSpPr>
          <p:nvPr/>
        </p:nvCxnSpPr>
        <p:spPr>
          <a:xfrm flipH="1">
            <a:off x="4659963" y="583544"/>
            <a:ext cx="1636927" cy="1580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7" idx="3"/>
            <a:endCxn id="113" idx="1"/>
          </p:cNvCxnSpPr>
          <p:nvPr/>
        </p:nvCxnSpPr>
        <p:spPr>
          <a:xfrm>
            <a:off x="1909618" y="2052632"/>
            <a:ext cx="1110615" cy="1691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" idx="3"/>
            <a:endCxn id="113" idx="1"/>
          </p:cNvCxnSpPr>
          <p:nvPr/>
        </p:nvCxnSpPr>
        <p:spPr>
          <a:xfrm flipV="1">
            <a:off x="1909617" y="3744090"/>
            <a:ext cx="1110616" cy="311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" idx="3"/>
            <a:endCxn id="113" idx="1"/>
          </p:cNvCxnSpPr>
          <p:nvPr/>
        </p:nvCxnSpPr>
        <p:spPr>
          <a:xfrm>
            <a:off x="1909619" y="3056535"/>
            <a:ext cx="1110614" cy="687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98671" y="2844273"/>
            <a:ext cx="158448" cy="4197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86575" y="2846683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86575" y="3843343"/>
            <a:ext cx="158448" cy="4197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74479" y="3845753"/>
            <a:ext cx="158448" cy="41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3075983" y="3530363"/>
            <a:ext cx="475344" cy="419704"/>
            <a:chOff x="3361871" y="2307483"/>
            <a:chExt cx="475344" cy="419704"/>
          </a:xfrm>
        </p:grpSpPr>
        <p:sp>
          <p:nvSpPr>
            <p:cNvPr id="125" name="Rectangle 124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061907" y="1954599"/>
            <a:ext cx="475344" cy="419704"/>
            <a:chOff x="3361871" y="2307483"/>
            <a:chExt cx="475344" cy="419704"/>
          </a:xfrm>
        </p:grpSpPr>
        <p:sp>
          <p:nvSpPr>
            <p:cNvPr id="129" name="Rectangle 128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061907" y="1946471"/>
            <a:ext cx="475344" cy="419704"/>
            <a:chOff x="3361871" y="2307483"/>
            <a:chExt cx="475344" cy="419704"/>
          </a:xfrm>
        </p:grpSpPr>
        <p:sp>
          <p:nvSpPr>
            <p:cNvPr id="133" name="Rectangle 132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67018" y="1946471"/>
            <a:ext cx="475344" cy="419704"/>
            <a:chOff x="3361871" y="2307483"/>
            <a:chExt cx="475344" cy="419704"/>
          </a:xfrm>
        </p:grpSpPr>
        <p:sp>
          <p:nvSpPr>
            <p:cNvPr id="137" name="Rectangle 136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061907" y="3530363"/>
            <a:ext cx="475344" cy="419704"/>
            <a:chOff x="3361871" y="2307483"/>
            <a:chExt cx="475344" cy="419704"/>
          </a:xfrm>
        </p:grpSpPr>
        <p:sp>
          <p:nvSpPr>
            <p:cNvPr id="141" name="Rectangle 140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090276" y="3499358"/>
            <a:ext cx="475344" cy="419704"/>
            <a:chOff x="3361871" y="2307483"/>
            <a:chExt cx="475344" cy="419704"/>
          </a:xfrm>
        </p:grpSpPr>
        <p:sp>
          <p:nvSpPr>
            <p:cNvPr id="145" name="Rectangle 144"/>
            <p:cNvSpPr/>
            <p:nvPr/>
          </p:nvSpPr>
          <p:spPr>
            <a:xfrm>
              <a:off x="3361871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520319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678767" y="2307483"/>
              <a:ext cx="158448" cy="419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79250" y="557280"/>
            <a:ext cx="5192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Multiple mergers are also possible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337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0.03454 0.00069 0.06527 0.00162 0.09843 0.00162 L 0.2184 0.01504 L 0.24739 0.01689 " pathEditMode="relative" ptsTypes="fA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0608 0.00162 L 0.22483 -0.12615 L 0.25 -0.129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2.22222E-6 L 0.11371 0.00162 L 0.23125 -0.27778 L 0.26267 -0.2777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-7.03704E-6 L 0.11666 -7.03704E-6 L 0.23889 0.24559 L 0.26111 0.2444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1.85185E-6 L 0.10642 -1.85185E-6 L 0.22778 0.09769 L 0.25087 0.09769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11111E-6 4.81481E-6 L 0.11667 0.00115 L 0.23803 -0.04445 L 0.2639 -0.047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5.55556E-6 L 0.1566 -5.55556E-6 L 0.33212 -0.23056 L 0.35868 -0.23056 " pathEditMode="relative" ptsTypes="AAAA">
                                      <p:cBhvr>
                                        <p:cTn id="18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55556E-7 4.44444E-6 L 0.15156 -0.0051 L 0.33212 -0.09607 L 0.35347 -0.09769 " pathEditMode="relative" ptsTypes="AAAA">
                                      <p:cBhvr>
                                        <p:cTn id="20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9.44444E-6 -2.96296E-6 L 0.14757 -0.00347 L 0.3231 0.06899 L 0.35348 0.07246 " pathEditMode="relative" ptsTypes="AAAA">
                                      <p:cBhvr>
                                        <p:cTn id="22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0 L 0.35868 -0.0002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05556E-6 -2.96296E-6 L 0.15139 -2.96296E-6 L 0.33195 0.13982 L 0.36112 0.13982 " pathEditMode="relative" ptsTypes="AAAA">
                                      <p:cBhvr>
                                        <p:cTn id="2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22222E-6 3.33333E-6 L 0.15278 0.00509 L 0.33212 0.31481 L 0.36493 0.31319 " pathEditMode="relative" ptsTypes="AAAA">
                                      <p:cBhvr>
                                        <p:cTn id="28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71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AlFA</a:t>
            </a:r>
            <a:r>
              <a:rPr lang="en-US" dirty="0" smtClean="0"/>
              <a:t> project is starting</a:t>
            </a:r>
          </a:p>
          <a:p>
            <a:endParaRPr lang="en-US" dirty="0" smtClean="0"/>
          </a:p>
          <a:p>
            <a:r>
              <a:rPr lang="en-US" dirty="0" smtClean="0"/>
              <a:t>The Communication layer is ready to use</a:t>
            </a:r>
          </a:p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d</a:t>
            </a:r>
            <a:r>
              <a:rPr lang="en-US" dirty="0" smtClean="0"/>
              <a:t>ata serialization methods are available</a:t>
            </a:r>
          </a:p>
          <a:p>
            <a:endParaRPr lang="en-US" dirty="0"/>
          </a:p>
          <a:p>
            <a:r>
              <a:rPr lang="en-US" dirty="0" smtClean="0"/>
              <a:t>DDS and Topology parser are under development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727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662"/>
            <a:ext cx="8229600" cy="1143000"/>
          </a:xfrm>
        </p:spPr>
        <p:txBody>
          <a:bodyPr/>
          <a:lstStyle/>
          <a:p>
            <a:r>
              <a:rPr lang="en-US" dirty="0" smtClean="0"/>
              <a:t>Backup and 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13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STORM  is </a:t>
            </a:r>
            <a:r>
              <a:rPr lang="en-US" dirty="0" smtClean="0"/>
              <a:t>a very attractive option but </a:t>
            </a:r>
            <a:r>
              <a:rPr lang="en-US" dirty="0"/>
              <a:t>no native support for C++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4-03-31 at 20.20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" y="1941548"/>
            <a:ext cx="8973148" cy="32629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155026" y="3528978"/>
            <a:ext cx="2531774" cy="24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815699"/>
            <a:ext cx="66503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8833" y="5545129"/>
            <a:ext cx="677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storm.incubator.apache.org</a:t>
            </a:r>
            <a:r>
              <a:rPr lang="en-US" dirty="0"/>
              <a:t>/about/multi-</a:t>
            </a:r>
            <a:r>
              <a:rPr lang="en-US" dirty="0" err="1"/>
              <a:t>language.html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4100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built-in core ØMQ patterns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973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Request</a:t>
            </a:r>
            <a:r>
              <a:rPr lang="en-US" b="1" dirty="0"/>
              <a:t>-reply</a:t>
            </a:r>
            <a:r>
              <a:rPr lang="en-US" dirty="0"/>
              <a:t>, which connects a set of clients to a set of services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 (remote </a:t>
            </a:r>
            <a:r>
              <a:rPr lang="en-US" dirty="0">
                <a:solidFill>
                  <a:srgbClr val="FFFF00"/>
                </a:solidFill>
              </a:rPr>
              <a:t>procedure call </a:t>
            </a:r>
            <a:r>
              <a:rPr lang="en-US" dirty="0" smtClean="0">
                <a:solidFill>
                  <a:srgbClr val="FFFF00"/>
                </a:solidFill>
              </a:rPr>
              <a:t>and task </a:t>
            </a:r>
            <a:r>
              <a:rPr lang="en-US" dirty="0">
                <a:solidFill>
                  <a:srgbClr val="FFFF00"/>
                </a:solidFill>
              </a:rPr>
              <a:t>distribution </a:t>
            </a:r>
            <a:r>
              <a:rPr lang="en-US" dirty="0" smtClean="0">
                <a:solidFill>
                  <a:srgbClr val="FFFF00"/>
                </a:solidFill>
              </a:rPr>
              <a:t>pattern)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/>
              <a:t>Publish-subscribe</a:t>
            </a:r>
            <a:r>
              <a:rPr lang="en-US" dirty="0"/>
              <a:t>, which connects a set of publishers to a set of subscribers</a:t>
            </a:r>
            <a:r>
              <a:rPr lang="en-US" dirty="0">
                <a:solidFill>
                  <a:srgbClr val="FFFF00"/>
                </a:solidFill>
              </a:rPr>
              <a:t>. (</a:t>
            </a:r>
            <a:r>
              <a:rPr lang="en-US" dirty="0" smtClean="0">
                <a:solidFill>
                  <a:srgbClr val="FFFF00"/>
                </a:solidFill>
              </a:rPr>
              <a:t>data distribution pattern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b="1" dirty="0"/>
              <a:t>Pipeline</a:t>
            </a:r>
            <a:r>
              <a:rPr lang="en-US" dirty="0"/>
              <a:t>, which connects nodes in a fan-out / fan-in pattern that can have multiple steps, and </a:t>
            </a:r>
            <a:r>
              <a:rPr lang="en-US" dirty="0" smtClean="0"/>
              <a:t>loops. </a:t>
            </a:r>
            <a:r>
              <a:rPr lang="en-US" dirty="0" smtClean="0">
                <a:solidFill>
                  <a:srgbClr val="FFFF00"/>
                </a:solidFill>
              </a:rPr>
              <a:t>(Parallel </a:t>
            </a:r>
            <a:r>
              <a:rPr lang="en-US" dirty="0">
                <a:solidFill>
                  <a:srgbClr val="FFFF00"/>
                </a:solidFill>
              </a:rPr>
              <a:t>task distribution and collection </a:t>
            </a:r>
            <a:r>
              <a:rPr lang="en-US" dirty="0" smtClean="0">
                <a:solidFill>
                  <a:srgbClr val="FFFF00"/>
                </a:solidFill>
              </a:rPr>
              <a:t>pattern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Exclusive pair</a:t>
            </a:r>
            <a:r>
              <a:rPr lang="en-US" dirty="0" smtClean="0"/>
              <a:t>, which connect two sockets exclusively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029200"/>
            <a:ext cx="1938057" cy="1517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029200"/>
            <a:ext cx="2514600" cy="1322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054667"/>
            <a:ext cx="2209800" cy="18033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71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48" y="21739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online system requirements by ALICE and FAIR experiments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4433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System Requirements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PANDA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08440"/>
            <a:ext cx="8229600" cy="4021615"/>
          </a:xfrm>
        </p:spPr>
        <p:txBody>
          <a:bodyPr/>
          <a:lstStyle/>
          <a:p>
            <a:r>
              <a:rPr lang="en-US" dirty="0" smtClean="0"/>
              <a:t>Interaction </a:t>
            </a:r>
            <a:r>
              <a:rPr lang="en-US" dirty="0"/>
              <a:t>rates of 20 </a:t>
            </a:r>
            <a:r>
              <a:rPr lang="en-US" dirty="0" smtClean="0"/>
              <a:t>MHz </a:t>
            </a:r>
            <a:r>
              <a:rPr lang="en-US" dirty="0"/>
              <a:t>(50 </a:t>
            </a:r>
            <a:r>
              <a:rPr lang="en-US" dirty="0" smtClean="0"/>
              <a:t>MHz </a:t>
            </a:r>
            <a:r>
              <a:rPr lang="en-US" dirty="0"/>
              <a:t>peak) </a:t>
            </a:r>
          </a:p>
          <a:p>
            <a:r>
              <a:rPr lang="en-US" dirty="0"/>
              <a:t>Event size of </a:t>
            </a:r>
            <a:r>
              <a:rPr lang="en-US" dirty="0">
                <a:solidFill>
                  <a:srgbClr val="FFFF00"/>
                </a:solidFill>
              </a:rPr>
              <a:t>4-10 </a:t>
            </a:r>
            <a:r>
              <a:rPr lang="en-US" dirty="0" err="1">
                <a:solidFill>
                  <a:srgbClr val="FFFF00"/>
                </a:solidFill>
              </a:rPr>
              <a:t>kB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/>
              <a:t>data rates after front end preprocessing: 80GB/s ‐</a:t>
            </a:r>
            <a:r>
              <a:rPr lang="en-US" dirty="0" smtClean="0">
                <a:solidFill>
                  <a:srgbClr val="FFFF00"/>
                </a:solidFill>
              </a:rPr>
              <a:t>300 GB/s </a:t>
            </a:r>
          </a:p>
          <a:p>
            <a:r>
              <a:rPr lang="en-US" dirty="0" smtClean="0"/>
              <a:t>No hardware trigger:</a:t>
            </a:r>
          </a:p>
          <a:p>
            <a:pPr lvl="1"/>
            <a:r>
              <a:rPr lang="en-US" dirty="0" smtClean="0"/>
              <a:t>Autonomous </a:t>
            </a:r>
            <a:r>
              <a:rPr lang="en-US" dirty="0"/>
              <a:t>recording frontends </a:t>
            </a:r>
            <a:endParaRPr lang="en-US" dirty="0" smtClean="0"/>
          </a:p>
          <a:p>
            <a:pPr lvl="1"/>
            <a:r>
              <a:rPr lang="en-US" dirty="0" smtClean="0"/>
              <a:t>Event </a:t>
            </a:r>
            <a:r>
              <a:rPr lang="en-US" dirty="0"/>
              <a:t>selection in compute nodes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15" y="97162"/>
            <a:ext cx="1615885" cy="10898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031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System Requirements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99846"/>
          </a:xfrm>
        </p:spPr>
        <p:txBody>
          <a:bodyPr>
            <a:normAutofit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rgbClr val="FFFF00"/>
                </a:solidFill>
              </a:rPr>
              <a:t>10 MHz</a:t>
            </a:r>
            <a:r>
              <a:rPr lang="en-US" dirty="0"/>
              <a:t>, online data reduction by </a:t>
            </a:r>
            <a:r>
              <a:rPr lang="en-US" dirty="0" smtClean="0">
                <a:solidFill>
                  <a:srgbClr val="FFFF00"/>
                </a:solidFill>
              </a:rPr>
              <a:t>1000</a:t>
            </a:r>
            <a:r>
              <a:rPr lang="en-US" dirty="0" smtClean="0"/>
              <a:t> </a:t>
            </a:r>
            <a:r>
              <a:rPr lang="en-US" dirty="0"/>
              <a:t>is mandatory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1 TB/s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Trigger signatures are complex (open charm) and require partial event reconstruction </a:t>
            </a:r>
          </a:p>
          <a:p>
            <a:r>
              <a:rPr lang="en-US" dirty="0"/>
              <a:t>No a-priori association of signals to physical events! </a:t>
            </a:r>
          </a:p>
          <a:p>
            <a:r>
              <a:rPr lang="en-US" dirty="0" smtClean="0"/>
              <a:t>Need </a:t>
            </a:r>
            <a:r>
              <a:rPr lang="en-US" dirty="0"/>
              <a:t>extremely fast reconstruction algorithms!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42874"/>
              </p:ext>
            </p:extLst>
          </p:nvPr>
        </p:nvGraphicFramePr>
        <p:xfrm>
          <a:off x="7620000" y="1"/>
          <a:ext cx="1524000" cy="142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Photo Editor Photo" r:id="rId3" imgW="5144218" imgH="7430537" progId="MSPhotoEd.3">
                  <p:embed/>
                </p:oleObj>
              </mc:Choice>
              <mc:Fallback>
                <p:oleObj name="Photo Editor Photo" r:id="rId3" imgW="5144218" imgH="7430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985" t="42290"/>
                      <a:stretch>
                        <a:fillRect/>
                      </a:stretch>
                    </p:blipFill>
                    <p:spPr bwMode="auto">
                      <a:xfrm>
                        <a:off x="7620000" y="1"/>
                        <a:ext cx="1524000" cy="1427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70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System Requirements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ALICE Run3: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12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Sample </a:t>
            </a:r>
            <a:r>
              <a:rPr lang="en-US" dirty="0"/>
              <a:t>full </a:t>
            </a:r>
            <a:r>
              <a:rPr lang="en-US" dirty="0">
                <a:solidFill>
                  <a:srgbClr val="FFFF00"/>
                </a:solidFill>
              </a:rPr>
              <a:t>50kHz </a:t>
            </a:r>
            <a:r>
              <a:rPr lang="en-US" dirty="0" err="1">
                <a:solidFill>
                  <a:srgbClr val="FFFF00"/>
                </a:solidFill>
              </a:rPr>
              <a:t>Pb-Pb</a:t>
            </a:r>
            <a:r>
              <a:rPr lang="en-US" dirty="0"/>
              <a:t> interaction rate </a:t>
            </a:r>
            <a:r>
              <a:rPr lang="en-US" sz="3600" dirty="0"/>
              <a:t> </a:t>
            </a:r>
            <a:r>
              <a:rPr lang="en-US" dirty="0" smtClean="0"/>
              <a:t>(</a:t>
            </a:r>
            <a:r>
              <a:rPr lang="en-US" dirty="0"/>
              <a:t>current limit at ~500Hz, factor 100 increase) </a:t>
            </a:r>
            <a:endParaRPr lang="en-US" sz="3600" dirty="0"/>
          </a:p>
          <a:p>
            <a:r>
              <a:rPr lang="en-US" dirty="0" smtClean="0">
                <a:latin typeface="Wingdings"/>
              </a:rPr>
              <a:t> </a:t>
            </a:r>
            <a:r>
              <a:rPr lang="en-US" dirty="0">
                <a:solidFill>
                  <a:srgbClr val="FFFF00"/>
                </a:solidFill>
              </a:rPr>
              <a:t>~1.1 </a:t>
            </a:r>
            <a:r>
              <a:rPr lang="en-US" dirty="0" err="1">
                <a:solidFill>
                  <a:srgbClr val="FFFF00"/>
                </a:solidFill>
              </a:rPr>
              <a:t>TByte</a:t>
            </a:r>
            <a:r>
              <a:rPr lang="en-US" dirty="0">
                <a:solidFill>
                  <a:srgbClr val="FFFF00"/>
                </a:solidFill>
              </a:rPr>
              <a:t>/s </a:t>
            </a:r>
            <a:r>
              <a:rPr lang="en-US" dirty="0"/>
              <a:t>detector readout but the ALICE data processing power </a:t>
            </a:r>
            <a:r>
              <a:rPr lang="en-US" dirty="0" smtClean="0"/>
              <a:t>capacity </a:t>
            </a:r>
            <a:r>
              <a:rPr lang="en-US" dirty="0"/>
              <a:t>will not allow more than a Storage bandwidth </a:t>
            </a:r>
            <a:r>
              <a:rPr lang="en-US" dirty="0">
                <a:solidFill>
                  <a:srgbClr val="FFFF00"/>
                </a:solidFill>
              </a:rPr>
              <a:t>of ~20 </a:t>
            </a:r>
            <a:r>
              <a:rPr lang="en-US" dirty="0" err="1">
                <a:solidFill>
                  <a:srgbClr val="FFFF00"/>
                </a:solidFill>
              </a:rPr>
              <a:t>GByte</a:t>
            </a:r>
            <a:r>
              <a:rPr lang="en-US" dirty="0">
                <a:solidFill>
                  <a:srgbClr val="FFFF00"/>
                </a:solidFill>
              </a:rPr>
              <a:t>/s</a:t>
            </a:r>
            <a:r>
              <a:rPr lang="en-US" dirty="0"/>
              <a:t>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838" y="107124"/>
            <a:ext cx="969534" cy="13105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43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12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Massive data volume </a:t>
            </a:r>
            <a:r>
              <a:rPr lang="en-US" sz="3600" dirty="0" smtClean="0"/>
              <a:t>reduction</a:t>
            </a:r>
            <a:endParaRPr lang="en-US" sz="3600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reduction by (partial) online reconstruction and </a:t>
            </a:r>
            <a:r>
              <a:rPr lang="en-US" dirty="0" smtClean="0"/>
              <a:t>compression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Much </a:t>
            </a:r>
            <a:r>
              <a:rPr lang="en-US" dirty="0"/>
              <a:t>tighter coupling between online and </a:t>
            </a:r>
            <a:r>
              <a:rPr lang="en-US" dirty="0" smtClean="0"/>
              <a:t>offline </a:t>
            </a:r>
            <a:r>
              <a:rPr lang="en-US" dirty="0"/>
              <a:t>reconstruction software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4" y="1"/>
            <a:ext cx="969534" cy="1310514"/>
          </a:xfrm>
          <a:prstGeom prst="rect">
            <a:avLst/>
          </a:prstGeom>
        </p:spPr>
      </p:pic>
      <p:pic>
        <p:nvPicPr>
          <p:cNvPr id="13" name="Picture 12" descr="decision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0" b="97414" l="962" r="98077">
                        <a14:foregroundMark x1="43750" y1="46121" x2="43750" y2="46121"/>
                        <a14:foregroundMark x1="59135" y1="78017" x2="59135" y2="78017"/>
                        <a14:foregroundMark x1="15625" y1="15302" x2="15625" y2="15302"/>
                        <a14:foregroundMark x1="28365" y1="8836" x2="28365" y2="8836"/>
                        <a14:foregroundMark x1="26442" y1="15302" x2="26442" y2="15302"/>
                        <a14:foregroundMark x1="16346" y1="25000" x2="163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11" y="5057914"/>
            <a:ext cx="1357789" cy="1514457"/>
          </a:xfrm>
          <a:prstGeom prst="rect">
            <a:avLst/>
          </a:prstGeom>
        </p:spPr>
      </p:pic>
      <p:pic>
        <p:nvPicPr>
          <p:cNvPr id="8" name="Picture 7" descr="Screen Shot 2014-05-10 at 22.25.4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9870"/>
          <a:stretch/>
        </p:blipFill>
        <p:spPr>
          <a:xfrm>
            <a:off x="7329011" y="121381"/>
            <a:ext cx="1705746" cy="14974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31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252"/>
          <p:cNvSpPr>
            <a:spLocks noChangeArrowheads="1"/>
          </p:cNvSpPr>
          <p:nvPr/>
        </p:nvSpPr>
        <p:spPr bwMode="auto">
          <a:xfrm flipV="1">
            <a:off x="3462055" y="3624196"/>
            <a:ext cx="1245190" cy="384234"/>
          </a:xfrm>
          <a:prstGeom prst="chevron">
            <a:avLst>
              <a:gd name="adj" fmla="val 1912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96" name="AutoShape 252"/>
          <p:cNvSpPr>
            <a:spLocks noChangeArrowheads="1"/>
          </p:cNvSpPr>
          <p:nvPr/>
        </p:nvSpPr>
        <p:spPr bwMode="auto">
          <a:xfrm flipV="1">
            <a:off x="1750836" y="3624196"/>
            <a:ext cx="1685476" cy="384234"/>
          </a:xfrm>
          <a:prstGeom prst="chevron">
            <a:avLst>
              <a:gd name="adj" fmla="val 1912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111" name="AutoShape 250"/>
          <p:cNvSpPr>
            <a:spLocks noChangeArrowheads="1"/>
          </p:cNvSpPr>
          <p:nvPr/>
        </p:nvSpPr>
        <p:spPr bwMode="auto">
          <a:xfrm flipV="1">
            <a:off x="233361" y="3610860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latin typeface="Calibri"/>
              <a:ea typeface="ＭＳ Ｐゴシック" pitchFamily="-97" charset="-128"/>
            </a:endParaRPr>
          </a:p>
        </p:txBody>
      </p:sp>
      <p:sp>
        <p:nvSpPr>
          <p:cNvPr id="126" name="AutoShape 252"/>
          <p:cNvSpPr>
            <a:spLocks noChangeArrowheads="1"/>
          </p:cNvSpPr>
          <p:nvPr/>
        </p:nvSpPr>
        <p:spPr bwMode="auto">
          <a:xfrm flipV="1">
            <a:off x="371897" y="3610860"/>
            <a:ext cx="1317203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136" name="AutoShape 266"/>
          <p:cNvSpPr>
            <a:spLocks noChangeArrowheads="1"/>
          </p:cNvSpPr>
          <p:nvPr/>
        </p:nvSpPr>
        <p:spPr bwMode="auto">
          <a:xfrm flipV="1">
            <a:off x="1608159" y="3624196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>
              <a:latin typeface="Calibri"/>
              <a:ea typeface="ＭＳ Ｐゴシック" pitchFamily="-97" charset="-128"/>
            </a:endParaRPr>
          </a:p>
        </p:txBody>
      </p:sp>
      <p:sp>
        <p:nvSpPr>
          <p:cNvPr id="137" name="AutoShape 282"/>
          <p:cNvSpPr>
            <a:spLocks noChangeArrowheads="1"/>
          </p:cNvSpPr>
          <p:nvPr/>
        </p:nvSpPr>
        <p:spPr bwMode="auto">
          <a:xfrm flipV="1">
            <a:off x="3339926" y="3624196"/>
            <a:ext cx="192772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latin typeface="Calibri"/>
              <a:ea typeface="ＭＳ Ｐゴシック" pitchFamily="-97" charset="-128"/>
            </a:endParaRPr>
          </a:p>
        </p:txBody>
      </p:sp>
      <p:sp>
        <p:nvSpPr>
          <p:cNvPr id="138" name="AutoShape 296"/>
          <p:cNvSpPr>
            <a:spLocks noChangeArrowheads="1"/>
          </p:cNvSpPr>
          <p:nvPr/>
        </p:nvSpPr>
        <p:spPr bwMode="auto">
          <a:xfrm flipV="1">
            <a:off x="4653579" y="3622223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latin typeface="Calibri"/>
              <a:ea typeface="ＭＳ Ｐゴシック" pitchFamily="-97" charset="-128"/>
            </a:endParaRPr>
          </a:p>
        </p:txBody>
      </p:sp>
      <p:sp>
        <p:nvSpPr>
          <p:cNvPr id="139" name="AutoShape 252"/>
          <p:cNvSpPr>
            <a:spLocks noChangeArrowheads="1"/>
          </p:cNvSpPr>
          <p:nvPr/>
        </p:nvSpPr>
        <p:spPr bwMode="auto">
          <a:xfrm flipV="1">
            <a:off x="4783844" y="3622223"/>
            <a:ext cx="1524000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140" name="AutoShape 296"/>
          <p:cNvSpPr>
            <a:spLocks noChangeArrowheads="1"/>
          </p:cNvSpPr>
          <p:nvPr/>
        </p:nvSpPr>
        <p:spPr bwMode="auto">
          <a:xfrm flipV="1">
            <a:off x="6244159" y="3622164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latin typeface="Calibri"/>
              <a:ea typeface="ＭＳ Ｐゴシック" pitchFamily="-97" charset="-128"/>
            </a:endParaRPr>
          </a:p>
        </p:txBody>
      </p:sp>
      <p:sp>
        <p:nvSpPr>
          <p:cNvPr id="145" name="Nedadgående pil 144"/>
          <p:cNvSpPr>
            <a:spLocks noChangeArrowheads="1"/>
          </p:cNvSpPr>
          <p:nvPr/>
        </p:nvSpPr>
        <p:spPr bwMode="auto">
          <a:xfrm>
            <a:off x="180975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49" name="Rektangel 148"/>
          <p:cNvSpPr>
            <a:spLocks noChangeArrowheads="1"/>
          </p:cNvSpPr>
          <p:nvPr/>
        </p:nvSpPr>
        <p:spPr bwMode="auto">
          <a:xfrm>
            <a:off x="207963" y="1933575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51" name="Nedadgående pil 150"/>
          <p:cNvSpPr>
            <a:spLocks noChangeArrowheads="1"/>
          </p:cNvSpPr>
          <p:nvPr/>
        </p:nvSpPr>
        <p:spPr bwMode="auto">
          <a:xfrm flipV="1">
            <a:off x="1062038" y="3900488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54" name="Rektangel 153"/>
          <p:cNvSpPr>
            <a:spLocks noChangeArrowheads="1"/>
          </p:cNvSpPr>
          <p:nvPr/>
        </p:nvSpPr>
        <p:spPr bwMode="auto">
          <a:xfrm>
            <a:off x="479425" y="4346575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295" name="Rektangel 160"/>
          <p:cNvSpPr>
            <a:spLocks noChangeArrowheads="1"/>
          </p:cNvSpPr>
          <p:nvPr/>
        </p:nvSpPr>
        <p:spPr bwMode="auto">
          <a:xfrm>
            <a:off x="228600" y="1981200"/>
            <a:ext cx="1304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Start testing the VMC  concept for CBM</a:t>
            </a:r>
            <a:endParaRPr lang="en-US" sz="1400" b="1" noProof="1">
              <a:latin typeface="Calibri" pitchFamily="-111" charset="0"/>
              <a:cs typeface="Arial" charset="0"/>
            </a:endParaRPr>
          </a:p>
        </p:txBody>
      </p:sp>
      <p:sp>
        <p:nvSpPr>
          <p:cNvPr id="12296" name="Rektangel 161"/>
          <p:cNvSpPr>
            <a:spLocks noChangeArrowheads="1"/>
          </p:cNvSpPr>
          <p:nvPr/>
        </p:nvSpPr>
        <p:spPr bwMode="auto">
          <a:xfrm>
            <a:off x="538163" y="4445000"/>
            <a:ext cx="1306512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First Release of CbmRoot </a:t>
            </a:r>
          </a:p>
          <a:p>
            <a:pPr defTabSz="801688">
              <a:spcBef>
                <a:spcPct val="20000"/>
              </a:spcBef>
            </a:pP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65" name="Nedadgående pil 164"/>
          <p:cNvSpPr>
            <a:spLocks noChangeArrowheads="1"/>
          </p:cNvSpPr>
          <p:nvPr/>
        </p:nvSpPr>
        <p:spPr bwMode="auto">
          <a:xfrm flipV="1">
            <a:off x="2482364" y="3904299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66" name="Rektangel 165"/>
          <p:cNvSpPr>
            <a:spLocks noChangeArrowheads="1"/>
          </p:cNvSpPr>
          <p:nvPr/>
        </p:nvSpPr>
        <p:spPr bwMode="auto">
          <a:xfrm>
            <a:off x="2273440" y="4350386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299" name="Rektangel 167"/>
          <p:cNvSpPr>
            <a:spLocks noChangeArrowheads="1"/>
          </p:cNvSpPr>
          <p:nvPr/>
        </p:nvSpPr>
        <p:spPr bwMode="auto">
          <a:xfrm>
            <a:off x="2332178" y="4448811"/>
            <a:ext cx="1306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>
                <a:latin typeface="Calibri" pitchFamily="-111" charset="0"/>
                <a:cs typeface="Arial" charset="0"/>
              </a:rPr>
              <a:t>MPD (NICA) start also using </a:t>
            </a:r>
            <a:r>
              <a:rPr lang="en-US" sz="1400" b="1" noProof="1" smtClean="0">
                <a:latin typeface="Calibri" pitchFamily="-111" charset="0"/>
                <a:cs typeface="Arial" charset="0"/>
              </a:rPr>
              <a:t>FairRoot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69" name="Nedadgående pil 168"/>
          <p:cNvSpPr>
            <a:spLocks noChangeArrowheads="1"/>
          </p:cNvSpPr>
          <p:nvPr/>
        </p:nvSpPr>
        <p:spPr bwMode="auto">
          <a:xfrm flipV="1">
            <a:off x="4412904" y="3942399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70" name="Rektangel 169"/>
          <p:cNvSpPr>
            <a:spLocks noChangeArrowheads="1"/>
          </p:cNvSpPr>
          <p:nvPr/>
        </p:nvSpPr>
        <p:spPr bwMode="auto">
          <a:xfrm>
            <a:off x="3853155" y="4352202"/>
            <a:ext cx="1241274" cy="154106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302" name="Rektangel 170"/>
          <p:cNvSpPr>
            <a:spLocks noChangeArrowheads="1"/>
          </p:cNvSpPr>
          <p:nvPr/>
        </p:nvSpPr>
        <p:spPr bwMode="auto">
          <a:xfrm>
            <a:off x="3942055" y="4590824"/>
            <a:ext cx="1306512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ASYEOS joined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(ASYEOSRoot)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72" name="Nedadgående pil 171"/>
          <p:cNvSpPr>
            <a:spLocks noChangeArrowheads="1"/>
          </p:cNvSpPr>
          <p:nvPr/>
        </p:nvSpPr>
        <p:spPr bwMode="auto">
          <a:xfrm flipV="1">
            <a:off x="5713419" y="3905749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73" name="Rektangel 172"/>
          <p:cNvSpPr>
            <a:spLocks noChangeArrowheads="1"/>
          </p:cNvSpPr>
          <p:nvPr/>
        </p:nvSpPr>
        <p:spPr bwMode="auto">
          <a:xfrm>
            <a:off x="5319017" y="4360029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305" name="Rektangel 173"/>
          <p:cNvSpPr>
            <a:spLocks noChangeArrowheads="1"/>
          </p:cNvSpPr>
          <p:nvPr/>
        </p:nvSpPr>
        <p:spPr bwMode="auto">
          <a:xfrm>
            <a:off x="5380323" y="4470518"/>
            <a:ext cx="13065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GEM-TPC seperated from PANDA branch (FOPIRoot)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75" name="Nedadgående pil 174"/>
          <p:cNvSpPr>
            <a:spLocks noChangeArrowheads="1"/>
          </p:cNvSpPr>
          <p:nvPr/>
        </p:nvSpPr>
        <p:spPr bwMode="auto">
          <a:xfrm>
            <a:off x="2733189" y="3202751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76" name="Rektangel 175"/>
          <p:cNvSpPr>
            <a:spLocks noChangeArrowheads="1"/>
          </p:cNvSpPr>
          <p:nvPr/>
        </p:nvSpPr>
        <p:spPr bwMode="auto">
          <a:xfrm>
            <a:off x="1815462" y="1946911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308" name="Rektangel 176"/>
          <p:cNvSpPr>
            <a:spLocks noChangeArrowheads="1"/>
          </p:cNvSpPr>
          <p:nvPr/>
        </p:nvSpPr>
        <p:spPr bwMode="auto">
          <a:xfrm>
            <a:off x="1829901" y="2043749"/>
            <a:ext cx="1304925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Panda decided to join-&gt;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>
                <a:latin typeface="Calibri" pitchFamily="-111" charset="0"/>
                <a:cs typeface="Arial" charset="0"/>
              </a:rPr>
              <a:t>FairRoot: same Base package for different </a:t>
            </a:r>
            <a:r>
              <a:rPr lang="en-US" sz="1400" b="1" noProof="1" smtClean="0">
                <a:latin typeface="Calibri" pitchFamily="-111" charset="0"/>
                <a:cs typeface="Arial" charset="0"/>
              </a:rPr>
              <a:t>experiments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78" name="Nedadgående pil 177"/>
          <p:cNvSpPr>
            <a:spLocks noChangeArrowheads="1"/>
          </p:cNvSpPr>
          <p:nvPr/>
        </p:nvSpPr>
        <p:spPr bwMode="auto">
          <a:xfrm>
            <a:off x="4136679" y="3145474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79" name="Rektangel 178"/>
          <p:cNvSpPr>
            <a:spLocks noChangeArrowheads="1"/>
          </p:cNvSpPr>
          <p:nvPr/>
        </p:nvSpPr>
        <p:spPr bwMode="auto">
          <a:xfrm>
            <a:off x="3339926" y="1964374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311" name="Rektangel 179"/>
          <p:cNvSpPr>
            <a:spLocks noChangeArrowheads="1"/>
          </p:cNvSpPr>
          <p:nvPr/>
        </p:nvSpPr>
        <p:spPr bwMode="auto">
          <a:xfrm>
            <a:off x="3462023" y="2228436"/>
            <a:ext cx="1304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R3B joined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81" name="Nedadgående pil 180"/>
          <p:cNvSpPr>
            <a:spLocks noChangeArrowheads="1"/>
          </p:cNvSpPr>
          <p:nvPr/>
        </p:nvSpPr>
        <p:spPr bwMode="auto">
          <a:xfrm>
            <a:off x="4928145" y="3162937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82" name="Rektangel 181"/>
          <p:cNvSpPr>
            <a:spLocks noChangeArrowheads="1"/>
          </p:cNvSpPr>
          <p:nvPr/>
        </p:nvSpPr>
        <p:spPr bwMode="auto">
          <a:xfrm>
            <a:off x="4847579" y="1964374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12314" name="Rektangel 183"/>
          <p:cNvSpPr>
            <a:spLocks noChangeArrowheads="1"/>
          </p:cNvSpPr>
          <p:nvPr/>
        </p:nvSpPr>
        <p:spPr bwMode="auto">
          <a:xfrm>
            <a:off x="5176281" y="2061212"/>
            <a:ext cx="13049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EIC (Electron Ion Collider BNL)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EICRoot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2315" name="Rektangel 185"/>
          <p:cNvSpPr>
            <a:spLocks noChangeArrowheads="1"/>
          </p:cNvSpPr>
          <p:nvPr/>
        </p:nvSpPr>
        <p:spPr bwMode="auto">
          <a:xfrm>
            <a:off x="4914019" y="3695050"/>
            <a:ext cx="1020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latin typeface="Calibri" pitchFamily="-111" charset="0"/>
                <a:cs typeface="Arial" charset="0"/>
              </a:rPr>
              <a:t>2011</a:t>
            </a:r>
            <a:endParaRPr lang="en-US" sz="1200" b="1" noProof="1">
              <a:latin typeface="Calibri" pitchFamily="-111" charset="0"/>
              <a:cs typeface="Arial" charset="0"/>
            </a:endParaRPr>
          </a:p>
        </p:txBody>
      </p:sp>
      <p:sp>
        <p:nvSpPr>
          <p:cNvPr id="12316" name="Rektangel 186"/>
          <p:cNvSpPr>
            <a:spLocks noChangeArrowheads="1"/>
          </p:cNvSpPr>
          <p:nvPr/>
        </p:nvSpPr>
        <p:spPr bwMode="auto">
          <a:xfrm>
            <a:off x="3686483" y="3670300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latin typeface="Calibri" pitchFamily="-111" charset="0"/>
                <a:cs typeface="Arial" charset="0"/>
              </a:rPr>
              <a:t>2010</a:t>
            </a:r>
            <a:endParaRPr lang="en-US" sz="1200" b="1" noProof="1">
              <a:latin typeface="Calibri" pitchFamily="-111" charset="0"/>
              <a:cs typeface="Arial" charset="0"/>
            </a:endParaRPr>
          </a:p>
        </p:txBody>
      </p:sp>
      <p:sp>
        <p:nvSpPr>
          <p:cNvPr id="12317" name="Rektangel 188"/>
          <p:cNvSpPr>
            <a:spLocks noChangeArrowheads="1"/>
          </p:cNvSpPr>
          <p:nvPr/>
        </p:nvSpPr>
        <p:spPr bwMode="auto">
          <a:xfrm>
            <a:off x="2114064" y="3704274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latin typeface="Calibri" pitchFamily="-111" charset="0"/>
                <a:cs typeface="Arial" charset="0"/>
              </a:rPr>
              <a:t>2006</a:t>
            </a:r>
            <a:endParaRPr lang="en-US" sz="1200" b="1" noProof="1">
              <a:latin typeface="Calibri" pitchFamily="-111" charset="0"/>
              <a:cs typeface="Arial" charset="0"/>
            </a:endParaRPr>
          </a:p>
        </p:txBody>
      </p:sp>
      <p:sp>
        <p:nvSpPr>
          <p:cNvPr id="12318" name="Rektangel 189"/>
          <p:cNvSpPr>
            <a:spLocks noChangeArrowheads="1"/>
          </p:cNvSpPr>
          <p:nvPr/>
        </p:nvSpPr>
        <p:spPr bwMode="auto">
          <a:xfrm>
            <a:off x="668338" y="3671888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latin typeface="Calibri" pitchFamily="-111" charset="0"/>
                <a:cs typeface="Arial" charset="0"/>
              </a:rPr>
              <a:t>2004</a:t>
            </a:r>
            <a:endParaRPr lang="en-US" sz="1200" b="1" noProof="1">
              <a:latin typeface="Calibri" pitchFamily="-111" charset="0"/>
              <a:cs typeface="Arial" charset="0"/>
            </a:endParaRPr>
          </a:p>
        </p:txBody>
      </p:sp>
      <p:sp>
        <p:nvSpPr>
          <p:cNvPr id="12320" name="Rectangle 8"/>
          <p:cNvSpPr>
            <a:spLocks noChangeArrowheads="1"/>
          </p:cNvSpPr>
          <p:nvPr/>
        </p:nvSpPr>
        <p:spPr bwMode="gray">
          <a:xfrm>
            <a:off x="250311" y="243092"/>
            <a:ext cx="8520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de-DE" sz="2800" b="1" dirty="0" err="1" smtClean="0">
                <a:latin typeface="Calibri" pitchFamily="-111" charset="0"/>
              </a:rPr>
              <a:t>FairRoot</a:t>
            </a:r>
            <a:r>
              <a:rPr lang="de-DE" sz="2800" b="1" dirty="0" smtClean="0">
                <a:latin typeface="Calibri" pitchFamily="-111" charset="0"/>
              </a:rPr>
              <a:t> </a:t>
            </a:r>
            <a:endParaRPr lang="de-DE" sz="2800" b="1" dirty="0">
              <a:latin typeface="Calibri" pitchFamily="-11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160" y="4579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Panda_v912_2D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15" y="1003936"/>
            <a:ext cx="1447800" cy="976489"/>
          </a:xfrm>
          <a:prstGeom prst="rect">
            <a:avLst/>
          </a:prstGeom>
        </p:spPr>
      </p:pic>
      <p:pic>
        <p:nvPicPr>
          <p:cNvPr id="6" name="Picture 5" descr="Screen Shot 2012-03-29 at 8.07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1447800" cy="872938"/>
          </a:xfrm>
          <a:prstGeom prst="rect">
            <a:avLst/>
          </a:prstGeom>
        </p:spPr>
      </p:pic>
      <p:pic>
        <p:nvPicPr>
          <p:cNvPr id="7" name="Picture 6" descr="Screen Shot 2012-03-29 at 8.09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74" y="1334233"/>
            <a:ext cx="989216" cy="630141"/>
          </a:xfrm>
          <a:prstGeom prst="rect">
            <a:avLst/>
          </a:prstGeom>
        </p:spPr>
      </p:pic>
      <p:pic>
        <p:nvPicPr>
          <p:cNvPr id="8" name="Picture 7" descr="Screen Shot 2012-03-29 at 8.36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99" y="1217577"/>
            <a:ext cx="802183" cy="715998"/>
          </a:xfrm>
          <a:prstGeom prst="rect">
            <a:avLst/>
          </a:prstGeom>
        </p:spPr>
      </p:pic>
      <p:pic>
        <p:nvPicPr>
          <p:cNvPr id="9" name="Picture 8" descr="fairroot_cave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b="11428"/>
          <a:stretch/>
        </p:blipFill>
        <p:spPr>
          <a:xfrm>
            <a:off x="3909089" y="5893263"/>
            <a:ext cx="1457932" cy="944893"/>
          </a:xfrm>
          <a:prstGeom prst="rect">
            <a:avLst/>
          </a:prstGeom>
        </p:spPr>
      </p:pic>
      <p:pic>
        <p:nvPicPr>
          <p:cNvPr id="48" name="Picture 47" descr="Screen Shot 2012-03-29 at 9.24.12 A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t="16578"/>
          <a:stretch/>
        </p:blipFill>
        <p:spPr>
          <a:xfrm>
            <a:off x="5455075" y="5882757"/>
            <a:ext cx="1654596" cy="967222"/>
          </a:xfrm>
          <a:prstGeom prst="rect">
            <a:avLst/>
          </a:prstGeom>
        </p:spPr>
      </p:pic>
      <p:pic>
        <p:nvPicPr>
          <p:cNvPr id="10" name="Picture 9" descr="Screen Shot 2012-03-29 at 8.48.1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5" y="5935579"/>
            <a:ext cx="1189973" cy="914400"/>
          </a:xfrm>
          <a:prstGeom prst="rect">
            <a:avLst/>
          </a:prstGeom>
        </p:spPr>
      </p:pic>
      <p:pic>
        <p:nvPicPr>
          <p:cNvPr id="2" name="Picture 1" descr="FD00064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8200" cy="838200"/>
          </a:xfrm>
          <a:prstGeom prst="rect">
            <a:avLst/>
          </a:prstGeom>
        </p:spPr>
      </p:pic>
      <p:sp>
        <p:nvSpPr>
          <p:cNvPr id="49" name="AutoShape 252"/>
          <p:cNvSpPr>
            <a:spLocks noChangeArrowheads="1"/>
          </p:cNvSpPr>
          <p:nvPr/>
        </p:nvSpPr>
        <p:spPr bwMode="auto">
          <a:xfrm flipV="1">
            <a:off x="6333245" y="3609771"/>
            <a:ext cx="1047610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50" name="Rektangel 185"/>
          <p:cNvSpPr>
            <a:spLocks noChangeArrowheads="1"/>
          </p:cNvSpPr>
          <p:nvPr/>
        </p:nvSpPr>
        <p:spPr bwMode="auto">
          <a:xfrm>
            <a:off x="6438159" y="3669211"/>
            <a:ext cx="1020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latin typeface="Calibri" pitchFamily="-111" charset="0"/>
                <a:cs typeface="Arial" charset="0"/>
              </a:rPr>
              <a:t>2012</a:t>
            </a:r>
            <a:endParaRPr lang="en-US" sz="1200" b="1" noProof="1">
              <a:latin typeface="Calibri" pitchFamily="-111" charset="0"/>
              <a:cs typeface="Arial" charset="0"/>
            </a:endParaRPr>
          </a:p>
        </p:txBody>
      </p:sp>
      <p:sp>
        <p:nvSpPr>
          <p:cNvPr id="52" name="Rektangel 181"/>
          <p:cNvSpPr>
            <a:spLocks noChangeArrowheads="1"/>
          </p:cNvSpPr>
          <p:nvPr/>
        </p:nvSpPr>
        <p:spPr bwMode="auto">
          <a:xfrm>
            <a:off x="6438159" y="1996569"/>
            <a:ext cx="119280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53" name="Rektangel 183"/>
          <p:cNvSpPr>
            <a:spLocks noChangeArrowheads="1"/>
          </p:cNvSpPr>
          <p:nvPr/>
        </p:nvSpPr>
        <p:spPr bwMode="auto">
          <a:xfrm>
            <a:off x="6481206" y="2166881"/>
            <a:ext cx="1304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dirty="0"/>
              <a:t>SOFIA (Studies On Fission with </a:t>
            </a:r>
            <a:r>
              <a:rPr lang="en-US" sz="1400" b="1" dirty="0" err="1"/>
              <a:t>Aladin</a:t>
            </a:r>
            <a:r>
              <a:rPr lang="en-US" sz="1400" b="1" dirty="0"/>
              <a:t>)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54" name="Nedadgående pil 180"/>
          <p:cNvSpPr>
            <a:spLocks noChangeArrowheads="1"/>
          </p:cNvSpPr>
          <p:nvPr/>
        </p:nvSpPr>
        <p:spPr bwMode="auto">
          <a:xfrm>
            <a:off x="6498042" y="3151982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pic>
        <p:nvPicPr>
          <p:cNvPr id="11" name="Picture 10" descr="Screen Shot 2012-09-22 at 2.07.3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03" y="1271772"/>
            <a:ext cx="922444" cy="535671"/>
          </a:xfrm>
          <a:prstGeom prst="rect">
            <a:avLst/>
          </a:prstGeom>
        </p:spPr>
      </p:pic>
      <p:sp>
        <p:nvSpPr>
          <p:cNvPr id="58" name="AutoShape 252"/>
          <p:cNvSpPr>
            <a:spLocks noChangeArrowheads="1"/>
          </p:cNvSpPr>
          <p:nvPr/>
        </p:nvSpPr>
        <p:spPr bwMode="auto">
          <a:xfrm flipV="1">
            <a:off x="7380855" y="3621575"/>
            <a:ext cx="693224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59" name="AutoShape 296"/>
          <p:cNvSpPr>
            <a:spLocks noChangeArrowheads="1"/>
          </p:cNvSpPr>
          <p:nvPr/>
        </p:nvSpPr>
        <p:spPr bwMode="auto">
          <a:xfrm flipV="1">
            <a:off x="7304654" y="3621575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latin typeface="Calibri"/>
              <a:ea typeface="ＭＳ Ｐゴシック" pitchFamily="-97" charset="-128"/>
            </a:endParaRPr>
          </a:p>
        </p:txBody>
      </p:sp>
      <p:sp>
        <p:nvSpPr>
          <p:cNvPr id="60" name="Nedadgående pil 171"/>
          <p:cNvSpPr>
            <a:spLocks noChangeArrowheads="1"/>
          </p:cNvSpPr>
          <p:nvPr/>
        </p:nvSpPr>
        <p:spPr bwMode="auto">
          <a:xfrm flipV="1">
            <a:off x="7533254" y="3947975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61" name="Rektangel 173"/>
          <p:cNvSpPr>
            <a:spLocks noChangeArrowheads="1"/>
          </p:cNvSpPr>
          <p:nvPr/>
        </p:nvSpPr>
        <p:spPr bwMode="auto">
          <a:xfrm>
            <a:off x="6867670" y="4365107"/>
            <a:ext cx="1524000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ENSAR-ROOT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latin typeface="Calibri" pitchFamily="-111" charset="0"/>
                <a:cs typeface="Arial" charset="0"/>
              </a:rPr>
              <a:t>Collection of modules used by structural nuclear phsyics exp.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3254" y="3643175"/>
            <a:ext cx="496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noProof="1" smtClean="0">
                <a:latin typeface="Calibri" pitchFamily="-111" charset="0"/>
                <a:cs typeface="Arial" charset="0"/>
              </a:rPr>
              <a:t>2013</a:t>
            </a:r>
            <a:endParaRPr lang="en-US" sz="1200" dirty="0"/>
          </a:p>
        </p:txBody>
      </p:sp>
      <p:sp>
        <p:nvSpPr>
          <p:cNvPr id="65" name="Rektangel 172"/>
          <p:cNvSpPr>
            <a:spLocks noChangeArrowheads="1"/>
          </p:cNvSpPr>
          <p:nvPr/>
        </p:nvSpPr>
        <p:spPr bwMode="auto">
          <a:xfrm>
            <a:off x="6867670" y="4365107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64" name="AutoShape 296"/>
          <p:cNvSpPr>
            <a:spLocks noChangeArrowheads="1"/>
          </p:cNvSpPr>
          <p:nvPr/>
        </p:nvSpPr>
        <p:spPr bwMode="auto">
          <a:xfrm flipV="1">
            <a:off x="8035161" y="3621367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latin typeface="Calibri"/>
              <a:ea typeface="ＭＳ Ｐゴシック" pitchFamily="-97" charset="-128"/>
            </a:endParaRPr>
          </a:p>
        </p:txBody>
      </p:sp>
      <p:sp>
        <p:nvSpPr>
          <p:cNvPr id="66" name="AutoShape 252"/>
          <p:cNvSpPr>
            <a:spLocks noChangeArrowheads="1"/>
          </p:cNvSpPr>
          <p:nvPr/>
        </p:nvSpPr>
        <p:spPr bwMode="auto">
          <a:xfrm flipV="1">
            <a:off x="8111523" y="3624196"/>
            <a:ext cx="693224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noProof="1">
              <a:latin typeface="Calibri"/>
              <a:ea typeface="ＭＳ Ｐゴシック" pitchFamily="-97" charset="-12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226088" y="3658109"/>
            <a:ext cx="496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noProof="1" smtClean="0">
                <a:latin typeface="Calibri" pitchFamily="-111" charset="0"/>
                <a:cs typeface="Arial" charset="0"/>
              </a:rPr>
              <a:t>2014</a:t>
            </a:r>
            <a:endParaRPr lang="en-US" sz="1200" dirty="0"/>
          </a:p>
        </p:txBody>
      </p:sp>
      <p:sp>
        <p:nvSpPr>
          <p:cNvPr id="69" name="Rektangel 181"/>
          <p:cNvSpPr>
            <a:spLocks noChangeArrowheads="1"/>
          </p:cNvSpPr>
          <p:nvPr/>
        </p:nvSpPr>
        <p:spPr bwMode="auto">
          <a:xfrm>
            <a:off x="7795267" y="1996569"/>
            <a:ext cx="119280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70" name="Rektangel 183"/>
          <p:cNvSpPr>
            <a:spLocks noChangeArrowheads="1"/>
          </p:cNvSpPr>
          <p:nvPr/>
        </p:nvSpPr>
        <p:spPr bwMode="auto">
          <a:xfrm>
            <a:off x="7838314" y="2166881"/>
            <a:ext cx="1304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dirty="0"/>
              <a:t>SHIP - Search for </a:t>
            </a:r>
            <a:r>
              <a:rPr lang="en-US" sz="1400" b="1" dirty="0" err="1"/>
              <a:t>HIdden</a:t>
            </a:r>
            <a:r>
              <a:rPr lang="en-US" sz="1400" b="1" dirty="0"/>
              <a:t> Particles</a:t>
            </a:r>
            <a:endParaRPr lang="en-US" sz="1200" noProof="1">
              <a:latin typeface="Calibri" pitchFamily="-111" charset="0"/>
              <a:cs typeface="Arial" charset="0"/>
            </a:endParaRPr>
          </a:p>
        </p:txBody>
      </p:sp>
      <p:sp>
        <p:nvSpPr>
          <p:cNvPr id="71" name="Nedadgående pil 180"/>
          <p:cNvSpPr>
            <a:spLocks noChangeArrowheads="1"/>
          </p:cNvSpPr>
          <p:nvPr/>
        </p:nvSpPr>
        <p:spPr bwMode="auto">
          <a:xfrm>
            <a:off x="8162241" y="3151982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latin typeface="Calibri" pitchFamily="-111" charset="0"/>
            </a:endParaRPr>
          </a:p>
        </p:txBody>
      </p:sp>
      <p:pic>
        <p:nvPicPr>
          <p:cNvPr id="14" name="Picture 13" descr="Screen Shot 2014-05-12 at 10.17.3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67" y="1285848"/>
            <a:ext cx="1085362" cy="581373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FE8-D272-C543-97C0-5E32A384D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</TotalTime>
  <Words>1952</Words>
  <Application>Microsoft Macintosh PowerPoint</Application>
  <PresentationFormat>On-screen Show (4:3)</PresentationFormat>
  <Paragraphs>424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Photo Editor Photo</vt:lpstr>
      <vt:lpstr>ALFA - a common concurrency framework  for ALICE and FAIR experiments</vt:lpstr>
      <vt:lpstr>ALFA:  New ALICE-FAIR framework  </vt:lpstr>
      <vt:lpstr>PowerPoint Presentation</vt:lpstr>
      <vt:lpstr>Similar online system requirements by ALICE and FAIR experiments</vt:lpstr>
      <vt:lpstr>Online System Requirements  PANDA </vt:lpstr>
      <vt:lpstr>Online System Requirements  CBM</vt:lpstr>
      <vt:lpstr>Online System Requirements  ALICE Run3:</vt:lpstr>
      <vt:lpstr>Strategy </vt:lpstr>
      <vt:lpstr>PowerPoint Presentation</vt:lpstr>
      <vt:lpstr>Current status of FairRoot</vt:lpstr>
      <vt:lpstr>ALICE and FAIR:  Why?</vt:lpstr>
      <vt:lpstr>Who is going to collaborate on ALFA</vt:lpstr>
      <vt:lpstr>ALFA</vt:lpstr>
      <vt:lpstr>ALFA</vt:lpstr>
      <vt:lpstr>Correct balance between reliability and performance</vt:lpstr>
      <vt:lpstr>FairRoot is undergoing a re-design process to make it more modular </vt:lpstr>
      <vt:lpstr>How is it with ALFA and FairRoot?</vt:lpstr>
      <vt:lpstr>ALFA will use  ZMQ to connect different pieces together</vt:lpstr>
      <vt:lpstr>BUT:  nanomsg is under development by the original author of ZeroMQ</vt:lpstr>
      <vt:lpstr>ALFA has an abstract transport layer </vt:lpstr>
      <vt:lpstr>How the different processes are going to communicate with each other?</vt:lpstr>
      <vt:lpstr>Protocol buffers</vt:lpstr>
      <vt:lpstr>Boost serialization</vt:lpstr>
      <vt:lpstr>Protobuf, Boost or Manual serialization?</vt:lpstr>
      <vt:lpstr>How to deploy ALFA on a laptop, few PCs or a cluster?</vt:lpstr>
      <vt:lpstr>How to deploy ALFA on a laptop, few PCs or a cluster?</vt:lpstr>
      <vt:lpstr>The Dynamic Deployment System (DDS) Should:</vt:lpstr>
      <vt:lpstr>Elements of the topology</vt:lpstr>
      <vt:lpstr>PowerPoint Presentation</vt:lpstr>
      <vt:lpstr>Current Status</vt:lpstr>
      <vt:lpstr>Using multi-part messages</vt:lpstr>
      <vt:lpstr>We need a proto type for ALICE O2 is under development</vt:lpstr>
      <vt:lpstr>O2Merger</vt:lpstr>
      <vt:lpstr>PowerPoint Presentation</vt:lpstr>
      <vt:lpstr>PowerPoint Presentation</vt:lpstr>
      <vt:lpstr>Summary</vt:lpstr>
      <vt:lpstr>Backup and Discussion</vt:lpstr>
      <vt:lpstr>STORM  is a very attractive option but no native support for C++ !</vt:lpstr>
      <vt:lpstr>The built-in core ØMQ patterns are: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 Al-Turany</dc:creator>
  <cp:lastModifiedBy>Mohammad  Al-Turany</cp:lastModifiedBy>
  <cp:revision>167</cp:revision>
  <dcterms:created xsi:type="dcterms:W3CDTF">2013-11-29T19:50:37Z</dcterms:created>
  <dcterms:modified xsi:type="dcterms:W3CDTF">2014-05-12T12:56:43Z</dcterms:modified>
</cp:coreProperties>
</file>