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331" r:id="rId2"/>
    <p:sldId id="263" r:id="rId3"/>
    <p:sldId id="261" r:id="rId4"/>
    <p:sldId id="262" r:id="rId5"/>
    <p:sldId id="273" r:id="rId6"/>
    <p:sldId id="287" r:id="rId7"/>
    <p:sldId id="265" r:id="rId8"/>
    <p:sldId id="259" r:id="rId9"/>
    <p:sldId id="293" r:id="rId10"/>
    <p:sldId id="264" r:id="rId11"/>
    <p:sldId id="257" r:id="rId12"/>
    <p:sldId id="260" r:id="rId13"/>
    <p:sldId id="266" r:id="rId14"/>
    <p:sldId id="267" r:id="rId15"/>
    <p:sldId id="268" r:id="rId16"/>
    <p:sldId id="269" r:id="rId17"/>
    <p:sldId id="270" r:id="rId18"/>
    <p:sldId id="288" r:id="rId19"/>
    <p:sldId id="294" r:id="rId20"/>
    <p:sldId id="271" r:id="rId21"/>
    <p:sldId id="283" r:id="rId22"/>
    <p:sldId id="272" r:id="rId23"/>
    <p:sldId id="282" r:id="rId24"/>
    <p:sldId id="274" r:id="rId25"/>
    <p:sldId id="275" r:id="rId26"/>
    <p:sldId id="278" r:id="rId27"/>
    <p:sldId id="277" r:id="rId28"/>
    <p:sldId id="279" r:id="rId29"/>
    <p:sldId id="281" r:id="rId30"/>
    <p:sldId id="284" r:id="rId31"/>
    <p:sldId id="285" r:id="rId32"/>
    <p:sldId id="329" r:id="rId33"/>
    <p:sldId id="330" r:id="rId34"/>
    <p:sldId id="286" r:id="rId35"/>
    <p:sldId id="332" r:id="rId36"/>
    <p:sldId id="328" r:id="rId37"/>
    <p:sldId id="295" r:id="rId38"/>
    <p:sldId id="290" r:id="rId39"/>
    <p:sldId id="291" r:id="rId40"/>
    <p:sldId id="292" r:id="rId41"/>
    <p:sldId id="298" r:id="rId42"/>
    <p:sldId id="299" r:id="rId43"/>
    <p:sldId id="296" r:id="rId44"/>
    <p:sldId id="297" r:id="rId45"/>
    <p:sldId id="300" r:id="rId46"/>
    <p:sldId id="304" r:id="rId47"/>
    <p:sldId id="305" r:id="rId48"/>
    <p:sldId id="306" r:id="rId49"/>
    <p:sldId id="310" r:id="rId50"/>
    <p:sldId id="311" r:id="rId51"/>
    <p:sldId id="308" r:id="rId52"/>
    <p:sldId id="301" r:id="rId53"/>
    <p:sldId id="312" r:id="rId54"/>
    <p:sldId id="303" r:id="rId55"/>
    <p:sldId id="313" r:id="rId56"/>
    <p:sldId id="314" r:id="rId57"/>
    <p:sldId id="315" r:id="rId58"/>
    <p:sldId id="316" r:id="rId59"/>
    <p:sldId id="317" r:id="rId60"/>
    <p:sldId id="318" r:id="rId61"/>
    <p:sldId id="319" r:id="rId62"/>
    <p:sldId id="320" r:id="rId63"/>
    <p:sldId id="327" r:id="rId64"/>
    <p:sldId id="323" r:id="rId65"/>
    <p:sldId id="324" r:id="rId66"/>
    <p:sldId id="325" r:id="rId67"/>
    <p:sldId id="326" r:id="rId68"/>
    <p:sldId id="334" r:id="rId69"/>
    <p:sldId id="335" r:id="rId70"/>
    <p:sldId id="333"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529" autoAdjust="0"/>
  </p:normalViewPr>
  <p:slideViewPr>
    <p:cSldViewPr snapToGrid="0" snapToObjects="1">
      <p:cViewPr>
        <p:scale>
          <a:sx n="120" d="100"/>
          <a:sy n="120" d="100"/>
        </p:scale>
        <p:origin x="-704" y="8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30890E-6020-1E4E-A75B-E13F44BB420A}" type="datetimeFigureOut">
              <a:rPr lang="en-US" smtClean="0"/>
              <a:t>25/09/14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15873-7A65-454D-87D6-AF41128D7D66}" type="slidenum">
              <a:rPr lang="en-US" smtClean="0"/>
              <a:t>‹#›</a:t>
            </a:fld>
            <a:endParaRPr lang="en-US"/>
          </a:p>
        </p:txBody>
      </p:sp>
    </p:spTree>
    <p:extLst>
      <p:ext uri="{BB962C8B-B14F-4D97-AF65-F5344CB8AC3E}">
        <p14:creationId xmlns:p14="http://schemas.microsoft.com/office/powerpoint/2010/main" val="12418967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baseline="0" dirty="0"/>
          </a:p>
        </p:txBody>
      </p:sp>
      <p:sp>
        <p:nvSpPr>
          <p:cNvPr id="4" name="Date Placeholder 3"/>
          <p:cNvSpPr>
            <a:spLocks noGrp="1"/>
          </p:cNvSpPr>
          <p:nvPr>
            <p:ph type="dt" idx="10"/>
          </p:nvPr>
        </p:nvSpPr>
        <p:spPr>
          <a:xfrm>
            <a:off x="3884613" y="0"/>
            <a:ext cx="2971800" cy="457200"/>
          </a:xfrm>
          <a:prstGeom prst="rect">
            <a:avLst/>
          </a:prstGeom>
        </p:spPr>
        <p:txBody>
          <a:bodyPr/>
          <a:lstStyle/>
          <a:p>
            <a:fld id="{065B079B-E513-489A-8A1B-D7C78493EA86}" type="datetime4">
              <a:rPr lang="de-DE" smtClean="0"/>
              <a:pPr/>
              <a:t>September 26, 2014</a:t>
            </a:fld>
            <a:endParaRPr lang="de-DE"/>
          </a:p>
        </p:txBody>
      </p:sp>
      <p:sp>
        <p:nvSpPr>
          <p:cNvPr id="5" name="Footer Placeholder 4"/>
          <p:cNvSpPr>
            <a:spLocks noGrp="1"/>
          </p:cNvSpPr>
          <p:nvPr>
            <p:ph type="ftr" sz="quarter" idx="11"/>
          </p:nvPr>
        </p:nvSpPr>
        <p:spPr>
          <a:xfrm>
            <a:off x="0" y="8685213"/>
            <a:ext cx="2971800" cy="457200"/>
          </a:xfrm>
          <a:prstGeom prst="rect">
            <a:avLst/>
          </a:prstGeom>
        </p:spPr>
        <p:txBody>
          <a:bodyPr/>
          <a:lstStyle/>
          <a:p>
            <a:r>
              <a:rPr lang="de-DE" smtClean="0"/>
              <a:t>|  </a:t>
            </a:r>
            <a:endParaRPr lang="de-DE"/>
          </a:p>
        </p:txBody>
      </p:sp>
      <p:sp>
        <p:nvSpPr>
          <p:cNvPr id="6" name="Slide Number Placeholder 5"/>
          <p:cNvSpPr>
            <a:spLocks noGrp="1"/>
          </p:cNvSpPr>
          <p:nvPr>
            <p:ph type="sldNum" sz="quarter" idx="12"/>
          </p:nvPr>
        </p:nvSpPr>
        <p:spPr>
          <a:xfrm>
            <a:off x="3884613" y="8685213"/>
            <a:ext cx="2971800" cy="457200"/>
          </a:xfrm>
          <a:prstGeom prst="rect">
            <a:avLst/>
          </a:prstGeom>
        </p:spPr>
        <p:txBody>
          <a:bodyPr/>
          <a:lstStyle/>
          <a:p>
            <a:r>
              <a:rPr lang="de-DE" smtClean="0"/>
              <a:t>|  </a:t>
            </a:r>
            <a:fld id="{C36AA9A4-5D0B-4134-89A6-D8B9DAA4F25C}" type="slidenum">
              <a:rPr lang="de-DE" smtClean="0"/>
              <a:pPr/>
              <a:t>1</a:t>
            </a:fld>
            <a:endParaRPr lang="de-DE"/>
          </a:p>
        </p:txBody>
      </p:sp>
    </p:spTree>
    <p:extLst>
      <p:ext uri="{BB962C8B-B14F-4D97-AF65-F5344CB8AC3E}">
        <p14:creationId xmlns:p14="http://schemas.microsoft.com/office/powerpoint/2010/main" val="101584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5"/>
          <p:cNvSpPr>
            <a:spLocks noGrp="1" noChangeArrowheads="1"/>
          </p:cNvSpPr>
          <p:nvPr>
            <p:ph type="sldNum" sz="quarter"/>
          </p:nvPr>
        </p:nvSpPr>
        <p:spPr/>
        <p:txBody>
          <a:bodyPr/>
          <a:lstStyle/>
          <a:p>
            <a:pPr>
              <a:defRPr/>
            </a:pPr>
            <a:fld id="{F02E8248-86B9-2441-8796-E204DBA30C89}" type="slidenum">
              <a:rPr lang="en-GB"/>
              <a:pPr>
                <a:defRPr/>
              </a:pPr>
              <a:t>36</a:t>
            </a:fld>
            <a:endParaRPr lang="en-GB"/>
          </a:p>
        </p:txBody>
      </p:sp>
      <p:sp>
        <p:nvSpPr>
          <p:cNvPr id="117761" name="Text Box 1"/>
          <p:cNvSpPr txBox="1">
            <a:spLocks noChangeArrowheads="1"/>
          </p:cNvSpPr>
          <p:nvPr/>
        </p:nvSpPr>
        <p:spPr bwMode="auto">
          <a:xfrm>
            <a:off x="3881438" y="8686512"/>
            <a:ext cx="2928937" cy="418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5pPr>
            <a:lvl6pPr marL="25146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6pPr>
            <a:lvl7pPr marL="29718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7pPr>
            <a:lvl8pPr marL="34290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8pPr>
            <a:lvl9pPr marL="38862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9pPr>
          </a:lstStyle>
          <a:p>
            <a:pPr algn="r">
              <a:lnSpc>
                <a:spcPct val="93000"/>
              </a:lnSpc>
              <a:buClrTx/>
              <a:buFontTx/>
              <a:buNone/>
              <a:defRPr/>
            </a:pPr>
            <a:fld id="{E8959337-9251-4144-A371-3CE6C069962C}" type="slidenum">
              <a:rPr lang="en-GB" sz="1300">
                <a:solidFill>
                  <a:srgbClr val="000000"/>
                </a:solidFill>
                <a:latin typeface="Times New Roman" charset="0"/>
                <a:cs typeface="DejaVu Sans" charset="0"/>
              </a:rPr>
              <a:pPr algn="r">
                <a:lnSpc>
                  <a:spcPct val="93000"/>
                </a:lnSpc>
                <a:buClrTx/>
                <a:buFontTx/>
                <a:buNone/>
                <a:defRPr/>
              </a:pPr>
              <a:t>36</a:t>
            </a:fld>
            <a:endParaRPr lang="en-GB" sz="1300">
              <a:solidFill>
                <a:srgbClr val="000000"/>
              </a:solidFill>
              <a:latin typeface="Times New Roman" charset="0"/>
              <a:cs typeface="DejaVu Sans" charset="0"/>
            </a:endParaRPr>
          </a:p>
        </p:txBody>
      </p:sp>
      <p:sp>
        <p:nvSpPr>
          <p:cNvPr id="117762" name="Text Box 2"/>
          <p:cNvSpPr txBox="1">
            <a:spLocks noChangeArrowheads="1"/>
          </p:cNvSpPr>
          <p:nvPr/>
        </p:nvSpPr>
        <p:spPr bwMode="auto">
          <a:xfrm>
            <a:off x="1210236" y="694171"/>
            <a:ext cx="4412316" cy="34102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WenQuanYi Micro Hei" charset="0"/>
            </a:endParaRPr>
          </a:p>
        </p:txBody>
      </p:sp>
      <p:sp>
        <p:nvSpPr>
          <p:cNvPr id="117763" name="Text Box 3"/>
          <p:cNvSpPr txBox="1">
            <a:spLocks noGrp="1" noChangeArrowheads="1"/>
          </p:cNvSpPr>
          <p:nvPr>
            <p:ph type="body"/>
          </p:nvPr>
        </p:nvSpPr>
        <p:spPr>
          <a:xfrm>
            <a:off x="686361" y="4342535"/>
            <a:ext cx="5433453" cy="406544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eaLnBrk="1" hangingPunct="1"/>
            <a:fld id="{88EBADD0-2805-DA49-9A10-9CE8ACBD8357}" type="slidenum">
              <a:rPr lang="de-DE">
                <a:solidFill>
                  <a:srgbClr val="000000"/>
                </a:solidFill>
              </a:rPr>
              <a:pPr eaLnBrk="1" hangingPunct="1"/>
              <a:t>37</a:t>
            </a:fld>
            <a:endParaRPr lang="de-DE">
              <a:solidFill>
                <a:srgbClr val="000000"/>
              </a:solidFill>
            </a:endParaRPr>
          </a:p>
        </p:txBody>
      </p:sp>
      <p:sp>
        <p:nvSpPr>
          <p:cNvPr id="5939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algn="r" defTabSz="449263" eaLnBrk="1" hangingPunct="1">
              <a:buSzPct val="100000"/>
            </a:pPr>
            <a:fld id="{AB87A4EB-7DEB-0849-BCF0-1201326BB5F2}" type="slidenum">
              <a:rPr lang="de-DE" sz="1200" i="0">
                <a:solidFill>
                  <a:srgbClr val="000000"/>
                </a:solidFill>
              </a:rPr>
              <a:pPr algn="r" defTabSz="449263" eaLnBrk="1" hangingPunct="1">
                <a:buSzPct val="100000"/>
              </a:pPr>
              <a:t>37</a:t>
            </a:fld>
            <a:endParaRPr lang="de-DE" sz="1200" i="0">
              <a:solidFill>
                <a:srgbClr val="000000"/>
              </a:solidFill>
            </a:endParaRPr>
          </a:p>
        </p:txBody>
      </p:sp>
      <p:sp>
        <p:nvSpPr>
          <p:cNvPr id="59396"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buClrTx/>
              <a:buFontTx/>
              <a:buNone/>
            </a:pPr>
            <a:endParaRPr lang="en-US">
              <a:latin typeface="Arial" charset="0"/>
              <a:cs typeface="Lucida Sans Unico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45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46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47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48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49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signal decomposition we mean extracting information on the gamma-ray</a:t>
            </a:r>
            <a:r>
              <a:rPr lang="en-US" baseline="0" dirty="0" smtClean="0"/>
              <a:t> </a:t>
            </a:r>
            <a:r>
              <a:rPr lang="en-US" dirty="0" smtClean="0"/>
              <a:t>interactions from the </a:t>
            </a:r>
          </a:p>
          <a:p>
            <a:r>
              <a:rPr lang="en-US" dirty="0" smtClean="0"/>
              <a:t>shape and size of the </a:t>
            </a:r>
            <a:r>
              <a:rPr lang="en-US" baseline="0" dirty="0" smtClean="0"/>
              <a:t>signal from the segments and the central contact. To do this we use a</a:t>
            </a:r>
          </a:p>
          <a:p>
            <a:r>
              <a:rPr lang="en-US" baseline="0" dirty="0" smtClean="0"/>
              <a:t>model to generate pre calculated signals in each region of the detector and then event by event</a:t>
            </a:r>
          </a:p>
          <a:p>
            <a:r>
              <a:rPr lang="en-US" baseline="0" dirty="0" smtClean="0"/>
              <a:t>fit the measured signals with the calculated ones in order to find the positions of the interactions.</a:t>
            </a:r>
          </a:p>
          <a:p>
            <a:r>
              <a:rPr lang="en-US" baseline="0" dirty="0" smtClean="0"/>
              <a:t>In reality we have found that the calculated signals need to be folded with the detector response </a:t>
            </a:r>
          </a:p>
          <a:p>
            <a:r>
              <a:rPr lang="en-US" baseline="0" dirty="0" smtClean="0"/>
              <a:t>such as cross talk between the channels in order to get a reliable fit.</a:t>
            </a:r>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6600"/>
                </a:solidFill>
              </a:rPr>
              <a:t>Modified</a:t>
            </a:r>
            <a:r>
              <a:rPr lang="en-US" baseline="0" dirty="0" smtClean="0">
                <a:solidFill>
                  <a:srgbClr val="FF6600"/>
                </a:solidFill>
              </a:rPr>
              <a:t> </a:t>
            </a:r>
            <a:r>
              <a:rPr lang="en-US" dirty="0" smtClean="0">
                <a:solidFill>
                  <a:srgbClr val="FF6600"/>
                </a:solidFill>
              </a:rPr>
              <a:t>From ISF at</a:t>
            </a:r>
            <a:r>
              <a:rPr lang="en-US" baseline="0" dirty="0" smtClean="0">
                <a:solidFill>
                  <a:srgbClr val="FF6600"/>
                </a:solidFill>
              </a:rPr>
              <a:t> MSU:</a:t>
            </a:r>
            <a:endParaRPr lang="en-US" dirty="0" smtClean="0">
              <a:solidFill>
                <a:srgbClr val="FF66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Nuclei are formed</a:t>
            </a:r>
            <a:r>
              <a:rPr lang="en-US" sz="1200" kern="1200" baseline="0" dirty="0" smtClean="0">
                <a:solidFill>
                  <a:schemeClr val="tx1"/>
                </a:solidFill>
                <a:latin typeface="+mn-lt"/>
                <a:ea typeface="+mn-ea"/>
                <a:cs typeface="+mn-cs"/>
              </a:rPr>
              <a:t> from protons and neutrons.</a:t>
            </a:r>
            <a:endParaRPr lang="en-US" dirty="0" smtClean="0">
              <a:solidFill>
                <a:srgbClr val="FF6600"/>
              </a:solidFill>
            </a:endParaRPr>
          </a:p>
          <a:p>
            <a:r>
              <a:rPr lang="en-US" sz="1200" kern="1200" dirty="0" smtClean="0">
                <a:solidFill>
                  <a:schemeClr val="tx1"/>
                </a:solidFill>
                <a:latin typeface="+mn-lt"/>
                <a:ea typeface="+mn-ea"/>
                <a:cs typeface="+mn-cs"/>
              </a:rPr>
              <a:t>Of all the combinations of protons and neutrons, fewer than 300 form stable nuclei.</a:t>
            </a:r>
            <a:endParaRPr lang="en-US" dirty="0" smtClean="0">
              <a:solidFill>
                <a:srgbClr val="FF6600"/>
              </a:solidFill>
            </a:endParaRPr>
          </a:p>
          <a:p>
            <a:r>
              <a:rPr lang="en-US" sz="1200" kern="1200" dirty="0" smtClean="0">
                <a:solidFill>
                  <a:schemeClr val="tx1"/>
                </a:solidFill>
                <a:latin typeface="+mn-lt"/>
                <a:ea typeface="+mn-ea"/>
                <a:cs typeface="+mn-cs"/>
              </a:rPr>
              <a:t>These stable isotopes lie along the line of stability, also referred to as the valley</a:t>
            </a:r>
            <a:r>
              <a:rPr lang="en-US" sz="1200" kern="1200" baseline="0" dirty="0" smtClean="0">
                <a:solidFill>
                  <a:schemeClr val="tx1"/>
                </a:solidFill>
                <a:latin typeface="+mn-lt"/>
                <a:ea typeface="+mn-ea"/>
                <a:cs typeface="+mn-cs"/>
              </a:rPr>
              <a:t> of stability. In this chart, which has axes the neutron and proton numbers, the stable nuclei are indicated with black </a:t>
            </a:r>
            <a:r>
              <a:rPr lang="en-US" sz="1200" kern="1200" baseline="0" dirty="0" err="1" smtClean="0">
                <a:solidFill>
                  <a:schemeClr val="tx1"/>
                </a:solidFill>
                <a:latin typeface="+mn-lt"/>
                <a:ea typeface="+mn-ea"/>
                <a:cs typeface="+mn-cs"/>
              </a:rPr>
              <a:t>colour</a:t>
            </a:r>
            <a:r>
              <a:rPr lang="en-US" sz="1200" kern="1200" dirty="0" smtClean="0">
                <a:solidFill>
                  <a:schemeClr val="tx1"/>
                </a:solidFill>
                <a:latin typeface="+mn-lt"/>
                <a:ea typeface="+mn-ea"/>
                <a:cs typeface="+mn-cs"/>
              </a:rPr>
              <a:t>. Some distance from this valley lie the proton</a:t>
            </a:r>
            <a:r>
              <a:rPr lang="en-US" sz="1200" kern="1200" baseline="0" dirty="0" smtClean="0">
                <a:solidFill>
                  <a:schemeClr val="tx1"/>
                </a:solidFill>
                <a:latin typeface="+mn-lt"/>
                <a:ea typeface="+mn-ea"/>
                <a:cs typeface="+mn-cs"/>
              </a:rPr>
              <a:t> and neutron drip lines, beyond which no bound system can be formed since nuclei are not particle stable. The region in between the drip lines and the stability line is filled with radioactive isotopes with lifetimes ranging from milliseconds to billions of years.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of these radioactive isotopes</a:t>
            </a:r>
            <a:r>
              <a:rPr lang="en-US" sz="1200" kern="1200" baseline="0" dirty="0" smtClean="0">
                <a:solidFill>
                  <a:schemeClr val="tx1"/>
                </a:solidFill>
                <a:latin typeface="+mn-lt"/>
                <a:ea typeface="+mn-ea"/>
                <a:cs typeface="+mn-cs"/>
              </a:rPr>
              <a:t> are exotic nuclei which have </a:t>
            </a:r>
            <a:r>
              <a:rPr lang="en-US" sz="1200" kern="1200" dirty="0" smtClean="0">
                <a:solidFill>
                  <a:schemeClr val="tx1"/>
                </a:solidFill>
                <a:latin typeface="+mn-lt"/>
                <a:ea typeface="+mn-ea"/>
                <a:cs typeface="+mn-cs"/>
              </a:rPr>
              <a:t>decayed in our solar system and hence do not normally exist on Earth.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BBBF831-2474-0945-AD65-1BD9C77BB3FE}"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GRETINA array consists of 28 highly segmented </a:t>
            </a:r>
            <a:r>
              <a:rPr lang="en-US" sz="1200" kern="1200" dirty="0" err="1" smtClean="0">
                <a:solidFill>
                  <a:schemeClr val="tx1"/>
                </a:solidFill>
                <a:latin typeface="+mn-lt"/>
                <a:ea typeface="+mn-ea"/>
                <a:cs typeface="+mn-cs"/>
              </a:rPr>
              <a:t>HPGe</a:t>
            </a:r>
            <a:r>
              <a:rPr lang="en-US" sz="1200" kern="1200" dirty="0" smtClean="0">
                <a:solidFill>
                  <a:schemeClr val="tx1"/>
                </a:solidFill>
                <a:latin typeface="+mn-lt"/>
                <a:ea typeface="+mn-ea"/>
                <a:cs typeface="+mn-cs"/>
              </a:rPr>
              <a:t> crystals grouped in 7 modules such that 4 crystals share the same cryostat. </a:t>
            </a:r>
          </a:p>
          <a:p>
            <a:r>
              <a:rPr lang="en-US" sz="1200" kern="1200" dirty="0" smtClean="0">
                <a:solidFill>
                  <a:schemeClr val="tx1"/>
                </a:solidFill>
                <a:latin typeface="+mn-lt"/>
                <a:ea typeface="+mn-ea"/>
                <a:cs typeface="+mn-cs"/>
              </a:rPr>
              <a:t>Each crystal has 38 signals originating from the 36 segments plus 2 identical central contact signals.</a:t>
            </a:r>
          </a:p>
          <a:p>
            <a:r>
              <a:rPr lang="en-US" sz="1200" kern="1200" dirty="0" smtClean="0">
                <a:solidFill>
                  <a:schemeClr val="tx1"/>
                </a:solidFill>
                <a:latin typeface="+mn-lt"/>
                <a:ea typeface="+mn-ea"/>
                <a:cs typeface="+mn-cs"/>
              </a:rPr>
              <a:t>It covers 1Pi</a:t>
            </a:r>
            <a:r>
              <a:rPr lang="en-US" sz="1200" kern="1200" baseline="0" dirty="0" smtClean="0">
                <a:solidFill>
                  <a:schemeClr val="tx1"/>
                </a:solidFill>
                <a:latin typeface="+mn-lt"/>
                <a:ea typeface="+mn-ea"/>
                <a:cs typeface="+mn-cs"/>
              </a:rPr>
              <a:t> solid angle and, as mentioned earlier, is the first stage towards the full 4 Pi array GRETA.</a:t>
            </a:r>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gamma-ray enters the </a:t>
            </a:r>
            <a:r>
              <a:rPr lang="en-US" sz="1200" kern="1200" baseline="0" dirty="0" err="1" smtClean="0">
                <a:solidFill>
                  <a:schemeClr val="tx1"/>
                </a:solidFill>
                <a:latin typeface="+mn-lt"/>
                <a:ea typeface="+mn-ea"/>
                <a:cs typeface="+mn-cs"/>
              </a:rPr>
              <a:t>Ge</a:t>
            </a:r>
            <a:r>
              <a:rPr lang="en-US" sz="1200" kern="1200" baseline="0" dirty="0" smtClean="0">
                <a:solidFill>
                  <a:schemeClr val="tx1"/>
                </a:solidFill>
                <a:latin typeface="+mn-lt"/>
                <a:ea typeface="+mn-ea"/>
                <a:cs typeface="+mn-cs"/>
              </a:rPr>
              <a:t> crystal and it can either deposit its full energy in the crystal and show up in the </a:t>
            </a:r>
            <a:r>
              <a:rPr lang="en-US" sz="1200" kern="1200" baseline="0" dirty="0" err="1" smtClean="0">
                <a:solidFill>
                  <a:schemeClr val="tx1"/>
                </a:solidFill>
                <a:latin typeface="+mn-lt"/>
                <a:ea typeface="+mn-ea"/>
                <a:cs typeface="+mn-cs"/>
              </a:rPr>
              <a:t>photopeak</a:t>
            </a:r>
            <a:r>
              <a:rPr lang="en-US" sz="1200" kern="1200" baseline="0" dirty="0" smtClean="0">
                <a:solidFill>
                  <a:schemeClr val="tx1"/>
                </a:solidFill>
                <a:latin typeface="+mn-lt"/>
                <a:ea typeface="+mn-ea"/>
                <a:cs typeface="+mn-cs"/>
              </a:rPr>
              <a:t> or it can scatter out of the crystal </a:t>
            </a:r>
          </a:p>
          <a:p>
            <a:r>
              <a:rPr lang="en-US" sz="1200" kern="1200" baseline="0" dirty="0" smtClean="0">
                <a:solidFill>
                  <a:schemeClr val="tx1"/>
                </a:solidFill>
                <a:latin typeface="+mn-lt"/>
                <a:ea typeface="+mn-ea"/>
                <a:cs typeface="+mn-cs"/>
              </a:rPr>
              <a:t>depositing only part of its energy and ending up as a Compton background. This affects the P/T ration of the detector. To overcome this problem the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current generation arrays, for example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are based on modules of Compton suppressed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these modules</a:t>
            </a:r>
            <a:r>
              <a:rPr lang="en-US" sz="1200" kern="1200" baseline="0" dirty="0" smtClean="0">
                <a:solidFill>
                  <a:schemeClr val="tx1"/>
                </a:solidFill>
                <a:latin typeface="+mn-lt"/>
                <a:ea typeface="+mn-ea"/>
                <a:cs typeface="+mn-cs"/>
              </a:rPr>
              <a:t> such </a:t>
            </a:r>
            <a:r>
              <a:rPr lang="en-US" sz="1200" kern="1200" dirty="0" smtClean="0">
                <a:solidFill>
                  <a:schemeClr val="tx1"/>
                </a:solidFill>
                <a:latin typeface="+mn-lt"/>
                <a:ea typeface="+mn-ea"/>
                <a:cs typeface="+mn-cs"/>
              </a:rPr>
              <a:t>partial-energy events can be rejected by detecting the scattered gamma rays into a “Compton shield” (made with a high density </a:t>
            </a:r>
            <a:r>
              <a:rPr lang="en-US" sz="1200" kern="1200" dirty="0" err="1" smtClean="0">
                <a:solidFill>
                  <a:schemeClr val="tx1"/>
                </a:solidFill>
                <a:latin typeface="+mn-lt"/>
                <a:ea typeface="+mn-ea"/>
                <a:cs typeface="+mn-cs"/>
              </a:rPr>
              <a:t>scintillator</a:t>
            </a:r>
            <a:r>
              <a:rPr lang="en-US" sz="1200" kern="1200" dirty="0" smtClean="0">
                <a:solidFill>
                  <a:schemeClr val="tx1"/>
                </a:solidFill>
                <a:latin typeface="+mn-lt"/>
                <a:ea typeface="+mn-ea"/>
                <a:cs typeface="+mn-cs"/>
              </a:rPr>
              <a:t> such as BGO) surrounding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 While this improves the peak-to-total ratio it does not improve the efficiency. Furthermore, the suppressors occupy about the same solid angle coverage as the germanium detectors. This limits the full-energy peak efficiency in </a:t>
            </a:r>
            <a:r>
              <a:rPr lang="en-US" sz="1200" kern="1200" dirty="0" err="1" smtClean="0">
                <a:solidFill>
                  <a:schemeClr val="tx1"/>
                </a:solidFill>
                <a:latin typeface="+mn-lt"/>
                <a:ea typeface="+mn-ea"/>
                <a:cs typeface="+mn-cs"/>
              </a:rPr>
              <a:t>Gammasphere</a:t>
            </a:r>
            <a:r>
              <a:rPr lang="en-US" sz="1200" kern="1200" dirty="0" smtClean="0">
                <a:solidFill>
                  <a:schemeClr val="tx1"/>
                </a:solidFill>
                <a:latin typeface="+mn-lt"/>
                <a:ea typeface="+mn-ea"/>
                <a:cs typeface="+mn-cs"/>
              </a:rPr>
              <a:t>, for example, to ~10% (at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To explore new scientific regions new technologies are required that go beyond those provided by arrays of Compton-suppressed detectors.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efficiency limit reached in current arrays can be overcome by eliminating the Compton shields and by closely packing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crystals. Rather than suppressing events that scatter out of individual crystals, the gamma rays can be tracked across crystal boundaries by determining the location of the scattering points (a 1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gamma ray has typically 3 to 4 interactions within the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before depositing its full energy). This can be achieved by using highly segmented </a:t>
            </a:r>
            <a:r>
              <a:rPr lang="en-US" sz="1200" kern="1200" dirty="0" err="1" smtClean="0">
                <a:solidFill>
                  <a:schemeClr val="tx1"/>
                </a:solidFill>
                <a:latin typeface="+mn-lt"/>
                <a:ea typeface="+mn-ea"/>
                <a:cs typeface="+mn-cs"/>
              </a:rPr>
              <a:t>Ge</a:t>
            </a:r>
            <a:r>
              <a:rPr lang="en-US" sz="1200" kern="1200" dirty="0" smtClean="0">
                <a:solidFill>
                  <a:schemeClr val="tx1"/>
                </a:solidFill>
                <a:latin typeface="+mn-lt"/>
                <a:ea typeface="+mn-ea"/>
                <a:cs typeface="+mn-cs"/>
              </a:rPr>
              <a:t> detectors. With their outer electrical contact divided into a number of individual segments. By analyzing the direct and induced charges from these segments the interaction locations of gamma-rays can be determined to better than a few millimeters. The path of scattered gamma rays through the crystals can then be followed and the gamma-ray energies reconstructed by using suitable algorithms. This is the new concept of a gamma-ray energy tracking array, and GRETINA in the US and AGATA in Europe will be the first practical implementation. (from 15-v2)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here an actual photograph</a:t>
            </a:r>
            <a:r>
              <a:rPr lang="en-US" baseline="0" dirty="0" smtClean="0"/>
              <a:t> of one module in our characterization room. A photograph of the preamp. </a:t>
            </a:r>
          </a:p>
          <a:p>
            <a:r>
              <a:rPr lang="en-US" baseline="0" dirty="0" smtClean="0"/>
              <a:t>compartment is shown on the right, which is very compact in order to accommodate the preamplifiers for all the 148 signals from each module.</a:t>
            </a:r>
          </a:p>
          <a:p>
            <a:r>
              <a:rPr lang="en-US" baseline="0" dirty="0" smtClean="0"/>
              <a:t>We have currently received all 7 modules of the GRETINA array, 5 of which are installed on the frame.</a:t>
            </a:r>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frame is specifically</a:t>
            </a:r>
            <a:r>
              <a:rPr lang="en-US" baseline="0" dirty="0" smtClean="0"/>
              <a:t> designed to be very precise and particularly rigid to stand the load of the modules which weight more than 50kgr each,</a:t>
            </a:r>
          </a:p>
          <a:p>
            <a:r>
              <a:rPr lang="en-US" baseline="0" dirty="0" smtClean="0"/>
              <a:t>Since the position information is very crucial for performing gamma-ray tracking. </a:t>
            </a:r>
          </a:p>
          <a:p>
            <a:r>
              <a:rPr lang="en-US" baseline="0" dirty="0" smtClean="0"/>
              <a:t>In addition each of the modules is scanned using a coordinate measuring machine which probes all the surfaces </a:t>
            </a:r>
          </a:p>
          <a:p>
            <a:r>
              <a:rPr lang="en-US" baseline="0" dirty="0" smtClean="0"/>
              <a:t>to confirm that the dimensions and shapes are according to the design. A unique flange is built for each module such that when installed on the frame </a:t>
            </a:r>
          </a:p>
          <a:p>
            <a:r>
              <a:rPr lang="en-US" baseline="0" dirty="0" smtClean="0"/>
              <a:t>it will cancel out any remaining small deviations.</a:t>
            </a:r>
          </a:p>
          <a:p>
            <a:endParaRPr lang="en-US" baseline="0" dirty="0" smtClean="0"/>
          </a:p>
        </p:txBody>
      </p:sp>
      <p:sp>
        <p:nvSpPr>
          <p:cNvPr id="4" name="Slide Number Placeholder 3"/>
          <p:cNvSpPr>
            <a:spLocks noGrp="1"/>
          </p:cNvSpPr>
          <p:nvPr>
            <p:ph type="sldNum" sz="quarter" idx="10"/>
          </p:nvPr>
        </p:nvSpPr>
        <p:spPr/>
        <p:txBody>
          <a:bodyPr/>
          <a:lstStyle/>
          <a:p>
            <a:fld id="{FBBBF831-2474-0945-AD65-1BD9C77BB3FE}" type="slidenum">
              <a:rPr lang="en-US" smtClean="0"/>
              <a:pPr/>
              <a:t>56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GRETINA is an advanced instrument</a:t>
            </a:r>
            <a:r>
              <a:rPr lang="en-US" baseline="0" dirty="0" smtClean="0"/>
              <a:t> which employs the latest state-of-the art technologies in many fields. </a:t>
            </a:r>
          </a:p>
          <a:p>
            <a:r>
              <a:rPr lang="en-US" baseline="0" dirty="0" smtClean="0"/>
              <a:t>The most crucial one probably being the advance of digital electronics in the last decade.</a:t>
            </a:r>
          </a:p>
          <a:p>
            <a:r>
              <a:rPr lang="en-US" dirty="0" smtClean="0"/>
              <a:t>Without the digitizers</a:t>
            </a:r>
            <a:r>
              <a:rPr lang="en-US" baseline="0" dirty="0" smtClean="0"/>
              <a:t> the concept of signal decomposition could not be applied and thus the full tracking would not</a:t>
            </a:r>
          </a:p>
          <a:p>
            <a:r>
              <a:rPr lang="en-US" baseline="0" dirty="0" smtClean="0"/>
              <a:t>be possible. The GRETINA digitizers where designed and produced @ LBNL and the latest generation consists of a 10 channel,</a:t>
            </a:r>
          </a:p>
          <a:p>
            <a:r>
              <a:rPr lang="en-US" baseline="0" dirty="0" smtClean="0"/>
              <a:t>14 bit ADCs and an on board FPG chip applying a trapezoidal filter for obtaining the energies. The trigger system was designed</a:t>
            </a:r>
          </a:p>
          <a:p>
            <a:r>
              <a:rPr lang="en-US" baseline="0" dirty="0" smtClean="0"/>
              <a:t>at ANL allowing for different trigger modes, such as crystal multiplicity, sum energy, hit pattern and isomer trigger. </a:t>
            </a:r>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digitized signals are then send to a</a:t>
            </a:r>
            <a:r>
              <a:rPr lang="en-US" baseline="0" dirty="0" smtClean="0"/>
              <a:t> dedicated computer farm consisting of 70 multiprocessor nodes which </a:t>
            </a:r>
          </a:p>
          <a:p>
            <a:r>
              <a:rPr lang="en-US" baseline="0" dirty="0" smtClean="0"/>
              <a:t>are responsible for performing real time decomposition and tracking.</a:t>
            </a:r>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58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14411"/>
            <a:fld id="{6A17730F-BF55-4133-9C1C-25BF6C0FA096}" type="slidenum">
              <a:rPr lang="en-US" smtClean="0">
                <a:solidFill>
                  <a:prstClr val="black"/>
                </a:solidFill>
              </a:rPr>
              <a:pPr defTabSz="914411"/>
              <a:t>62</a:t>
            </a:fld>
            <a:endParaRPr lang="en-US" smtClean="0">
              <a:solidFill>
                <a:prstClr val="black"/>
              </a:solidFill>
            </a:endParaRPr>
          </a:p>
        </p:txBody>
      </p:sp>
      <p:sp>
        <p:nvSpPr>
          <p:cNvPr id="26627" name="Rectangle 2"/>
          <p:cNvSpPr>
            <a:spLocks noGrp="1" noRot="1" noChangeAspect="1" noChangeArrowheads="1" noTextEdit="1"/>
          </p:cNvSpPr>
          <p:nvPr>
            <p:ph type="sldImg"/>
          </p:nvPr>
        </p:nvSpPr>
        <p:spPr>
          <a:xfrm>
            <a:off x="1152525" y="588963"/>
            <a:ext cx="4552950" cy="3414712"/>
          </a:xfrm>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Suzuki book modified: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Much of the increased cross section comes from neutron-removal channels. Moreover, for</a:t>
            </a:r>
            <a:r>
              <a:rPr lang="en-US" sz="1200" kern="1200" baseline="0" dirty="0" smtClean="0">
                <a:solidFill>
                  <a:schemeClr val="tx1"/>
                </a:solidFill>
                <a:latin typeface="+mn-lt"/>
                <a:ea typeface="+mn-ea"/>
                <a:cs typeface="+mn-cs"/>
              </a:rPr>
              <a:t> these nuclei</a:t>
            </a:r>
            <a:r>
              <a:rPr lang="en-US" sz="1200" kern="1200" dirty="0" smtClean="0">
                <a:solidFill>
                  <a:schemeClr val="tx1"/>
                </a:solidFill>
                <a:latin typeface="+mn-lt"/>
                <a:ea typeface="+mn-ea"/>
                <a:cs typeface="+mn-cs"/>
              </a:rPr>
              <a:t>, the momentum distribution of the valence nucleon</a:t>
            </a:r>
            <a:r>
              <a:rPr lang="en-US" sz="1200" kern="1200" baseline="0" dirty="0" smtClean="0">
                <a:solidFill>
                  <a:schemeClr val="tx1"/>
                </a:solidFill>
                <a:latin typeface="+mn-lt"/>
                <a:ea typeface="+mn-ea"/>
                <a:cs typeface="+mn-cs"/>
              </a:rPr>
              <a:t> was measured to be</a:t>
            </a:r>
            <a:r>
              <a:rPr lang="en-US" sz="1200" kern="1200" dirty="0" smtClean="0">
                <a:solidFill>
                  <a:schemeClr val="tx1"/>
                </a:solidFill>
                <a:latin typeface="+mn-lt"/>
                <a:ea typeface="+mn-ea"/>
                <a:cs typeface="+mn-cs"/>
              </a:rPr>
              <a:t> narrow. According to the uncertainty principle, this implies large spatial distribution of the </a:t>
            </a:r>
            <a:r>
              <a:rPr lang="en-US" sz="1200" kern="1200" dirty="0" err="1" smtClean="0">
                <a:solidFill>
                  <a:schemeClr val="tx1"/>
                </a:solidFill>
                <a:latin typeface="+mn-lt"/>
                <a:ea typeface="+mn-ea"/>
                <a:cs typeface="+mn-cs"/>
              </a:rPr>
              <a:t>neutron(s</a:t>
            </a:r>
            <a:r>
              <a:rPr lang="en-US" sz="1200" kern="1200" dirty="0" smtClean="0">
                <a:solidFill>
                  <a:schemeClr val="tx1"/>
                </a:solidFill>
                <a:latin typeface="+mn-lt"/>
                <a:ea typeface="+mn-ea"/>
                <a:cs typeface="+mn-cs"/>
              </a:rPr>
              <a:t>) removed, with respect to the residue. These observations can be account for by the hypothesis that these nuclei have 'neutron halos’,</a:t>
            </a:r>
            <a:r>
              <a:rPr lang="en-US" sz="1200" kern="1200" baseline="0" dirty="0" smtClean="0">
                <a:solidFill>
                  <a:schemeClr val="tx1"/>
                </a:solidFill>
                <a:latin typeface="+mn-lt"/>
                <a:ea typeface="+mn-ea"/>
                <a:cs typeface="+mn-cs"/>
              </a:rPr>
              <a:t> where one or two nucleons orbit around a compact core in extremely extensive orbits and with small separation energies. The nuclear halo is a quantum effect where due to the small separation energies the exponential wave function tail extends way beyond the classically forbidden region.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Several experiments have</a:t>
            </a:r>
            <a:r>
              <a:rPr lang="en-US" sz="1200" kern="1200" baseline="0" dirty="0" smtClean="0">
                <a:solidFill>
                  <a:schemeClr val="tx1"/>
                </a:solidFill>
                <a:latin typeface="+mn-lt"/>
                <a:ea typeface="+mn-ea"/>
                <a:cs typeface="+mn-cs"/>
              </a:rPr>
              <a:t> now found results consistent with a halo nucleus image and a have identified new halo nuclei with the latest and heaviest one being 22C. All halo nuclei lie close to the drip line. Also in most cases the halo consists of two nucleons and the removal of one of them causes the nucleus to be unstable and to emit the other one.</a:t>
            </a:r>
          </a:p>
          <a:p>
            <a:r>
              <a:rPr lang="en-US" sz="1200" kern="1200" baseline="0" dirty="0" smtClean="0">
                <a:solidFill>
                  <a:schemeClr val="tx1"/>
                </a:solidFill>
                <a:latin typeface="+mn-lt"/>
                <a:ea typeface="+mn-ea"/>
                <a:cs typeface="+mn-cs"/>
              </a:rPr>
              <a:t>Such bound quantum system consisting of three subsystems any two of which cannot form a bound state is known as a </a:t>
            </a:r>
            <a:r>
              <a:rPr lang="en-US" sz="1200" kern="1200" baseline="0" dirty="0" err="1" smtClean="0">
                <a:solidFill>
                  <a:schemeClr val="tx1"/>
                </a:solidFill>
                <a:latin typeface="+mn-lt"/>
                <a:ea typeface="+mn-ea"/>
                <a:cs typeface="+mn-cs"/>
              </a:rPr>
              <a:t>Borromean</a:t>
            </a:r>
            <a:r>
              <a:rPr lang="en-US" sz="1200" kern="1200" baseline="0" dirty="0" smtClean="0">
                <a:solidFill>
                  <a:schemeClr val="tx1"/>
                </a:solidFill>
                <a:latin typeface="+mn-lt"/>
                <a:ea typeface="+mn-ea"/>
                <a:cs typeface="+mn-cs"/>
              </a:rPr>
              <a:t> system. Originally referring to three rings each of which is interlaced with the other two such that by braking any of them the other two also release each other.</a:t>
            </a:r>
            <a:endParaRPr lang="en-US" dirty="0" smtClean="0"/>
          </a:p>
        </p:txBody>
      </p:sp>
      <p:sp>
        <p:nvSpPr>
          <p:cNvPr id="4" name="Slide Number Placeholder 3"/>
          <p:cNvSpPr>
            <a:spLocks noGrp="1"/>
          </p:cNvSpPr>
          <p:nvPr>
            <p:ph type="sldNum" sz="quarter" idx="10"/>
          </p:nvPr>
        </p:nvSpPr>
        <p:spPr/>
        <p:txBody>
          <a:bodyPr/>
          <a:lstStyle/>
          <a:p>
            <a:fld id="{FBBBF831-2474-0945-AD65-1BD9C77BB3FE}"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exciting new physics</a:t>
            </a:r>
            <a:r>
              <a:rPr lang="en-US" sz="1200" kern="1200" baseline="0" dirty="0" smtClean="0">
                <a:solidFill>
                  <a:schemeClr val="tx1"/>
                </a:solidFill>
                <a:latin typeface="+mn-lt"/>
                <a:ea typeface="+mn-ea"/>
                <a:cs typeface="+mn-cs"/>
              </a:rPr>
              <a:t> which has been revealed from studies of exotic nuclei has lead to major upgrades in most of the existing RIB facilities worldwide, such as...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Two major techniques of radioactive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isotope production and separation are currently pursued worldwide: production at rest followed by Isotope-Separation-On-Line (ISOL-technique) and production and separation in flight using heavy ions, also</a:t>
            </a:r>
            <a:r>
              <a:rPr lang="en-US" sz="1200" kern="1200" baseline="0" dirty="0" smtClean="0">
                <a:solidFill>
                  <a:schemeClr val="tx1"/>
                </a:solidFill>
                <a:latin typeface="+mn-lt"/>
                <a:ea typeface="+mn-ea"/>
                <a:cs typeface="+mn-cs"/>
              </a:rPr>
              <a:t> known as fragmentation technique</a:t>
            </a:r>
            <a:r>
              <a:rPr lang="en-US" sz="1200" kern="1200" dirty="0" smtClean="0">
                <a:solidFill>
                  <a:schemeClr val="tx1"/>
                </a:solidFill>
                <a:latin typeface="+mn-lt"/>
                <a:ea typeface="+mn-ea"/>
                <a:cs typeface="+mn-cs"/>
              </a:rPr>
              <a:t>. The</a:t>
            </a:r>
            <a:r>
              <a:rPr lang="en-US" sz="1200" kern="1200" baseline="0" dirty="0" smtClean="0">
                <a:solidFill>
                  <a:schemeClr val="tx1"/>
                </a:solidFill>
                <a:latin typeface="+mn-lt"/>
                <a:ea typeface="+mn-ea"/>
                <a:cs typeface="+mn-cs"/>
              </a:rPr>
              <a:t> work presented in this talk and most examples used are from facilities using the fragmentation technique.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briefly</a:t>
            </a:r>
            <a:r>
              <a:rPr lang="en-US" sz="1200" kern="1200" baseline="0" dirty="0" smtClean="0">
                <a:solidFill>
                  <a:schemeClr val="tx1"/>
                </a:solidFill>
                <a:latin typeface="+mn-lt"/>
                <a:ea typeface="+mn-ea"/>
                <a:cs typeface="+mn-cs"/>
              </a:rPr>
              <a:t> mentioned earlier: in the example of the first radioactive beam experiment by </a:t>
            </a:r>
            <a:r>
              <a:rPr lang="en-US" sz="1200" kern="1200" baseline="0" dirty="0" err="1" smtClean="0">
                <a:solidFill>
                  <a:schemeClr val="tx1"/>
                </a:solidFill>
                <a:latin typeface="+mn-lt"/>
                <a:ea typeface="+mn-ea"/>
                <a:cs typeface="+mn-cs"/>
              </a:rPr>
              <a:t>Tanihata</a:t>
            </a:r>
            <a:r>
              <a:rPr lang="en-US" sz="1200" kern="1200" baseline="0" dirty="0" smtClean="0">
                <a:solidFill>
                  <a:schemeClr val="tx1"/>
                </a:solidFill>
                <a:latin typeface="+mn-lt"/>
                <a:ea typeface="+mn-ea"/>
                <a:cs typeface="+mn-cs"/>
              </a:rPr>
              <a:t> and col. t</a:t>
            </a:r>
            <a:r>
              <a:rPr lang="en-US" sz="1200" kern="1200" dirty="0" smtClean="0">
                <a:solidFill>
                  <a:schemeClr val="tx1"/>
                </a:solidFill>
                <a:latin typeface="+mn-lt"/>
                <a:ea typeface="+mn-ea"/>
                <a:cs typeface="+mn-cs"/>
              </a:rPr>
              <a:t>he fragmentation technique involves accelerating heavy ions to intermediate energies (~100−1000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/nucleon) and producing fast moving secondary nuclei in a production target. The fast moving rare isotopes are separated in flight using a fragment separator.</a:t>
            </a:r>
            <a:r>
              <a:rPr lang="en-US" sz="1200" kern="1200" baseline="0" dirty="0" smtClean="0">
                <a:solidFill>
                  <a:schemeClr val="tx1"/>
                </a:solidFill>
                <a:latin typeface="+mn-lt"/>
                <a:ea typeface="+mn-ea"/>
                <a:cs typeface="+mn-cs"/>
              </a:rPr>
              <a:t> The fragmentation</a:t>
            </a:r>
            <a:r>
              <a:rPr lang="en-US" sz="1200" kern="1200" dirty="0" smtClean="0">
                <a:solidFill>
                  <a:schemeClr val="tx1"/>
                </a:solidFill>
                <a:latin typeface="+mn-lt"/>
                <a:ea typeface="+mn-ea"/>
                <a:cs typeface="+mn-cs"/>
              </a:rPr>
              <a:t> technique allows for sub-microsecond isotope separation and is the technique of choice for experiments requiring energetic beams,</a:t>
            </a:r>
            <a:r>
              <a:rPr lang="en-US" sz="1200" kern="1200" baseline="0" dirty="0" smtClean="0">
                <a:solidFill>
                  <a:schemeClr val="tx1"/>
                </a:solidFill>
                <a:latin typeface="+mn-lt"/>
                <a:ea typeface="+mn-ea"/>
                <a:cs typeface="+mn-cs"/>
              </a:rPr>
              <a:t> such as</a:t>
            </a:r>
            <a:r>
              <a:rPr lang="en-US" sz="1200" kern="1200" dirty="0" smtClean="0">
                <a:solidFill>
                  <a:schemeClr val="tx1"/>
                </a:solidFill>
                <a:latin typeface="+mn-lt"/>
                <a:ea typeface="+mn-ea"/>
                <a:cs typeface="+mn-cs"/>
              </a:rPr>
              <a:t> knockout reactions. The fragmentation technique is preferred for studying very short-lived isotopes and rare isotopes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that are difficult to access with the ISOL technique. On the other hand </a:t>
            </a:r>
            <a:r>
              <a:rPr lang="en-US" sz="1200" kern="1200" dirty="0" err="1" smtClean="0">
                <a:solidFill>
                  <a:schemeClr val="tx1"/>
                </a:solidFill>
                <a:latin typeface="+mn-lt"/>
                <a:ea typeface="+mn-ea"/>
                <a:cs typeface="+mn-cs"/>
              </a:rPr>
              <a:t>ISOl</a:t>
            </a:r>
            <a:r>
              <a:rPr lang="en-US" sz="1200" kern="1200" baseline="0" dirty="0" smtClean="0">
                <a:solidFill>
                  <a:schemeClr val="tx1"/>
                </a:solidFill>
                <a:latin typeface="+mn-lt"/>
                <a:ea typeface="+mn-ea"/>
                <a:cs typeface="+mn-cs"/>
              </a:rPr>
              <a:t> technique has its own advantages over the in-flight on, such as beam higher quality and intensity(?)</a:t>
            </a:r>
            <a:endParaRPr lang="en-US" dirty="0"/>
          </a:p>
        </p:txBody>
      </p:sp>
      <p:sp>
        <p:nvSpPr>
          <p:cNvPr id="4" name="Slide Number Placeholder 3"/>
          <p:cNvSpPr>
            <a:spLocks noGrp="1"/>
          </p:cNvSpPr>
          <p:nvPr>
            <p:ph type="sldNum" sz="quarter" idx="10"/>
          </p:nvPr>
        </p:nvSpPr>
        <p:spPr/>
        <p:txBody>
          <a:bodyPr/>
          <a:lstStyle/>
          <a:p>
            <a:fld id="{FBBBF831-2474-0945-AD65-1BD9C77BB3FE}"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eaLnBrk="1" hangingPunct="1"/>
            <a:fld id="{88EBADD0-2805-DA49-9A10-9CE8ACBD8357}" type="slidenum">
              <a:rPr lang="de-DE">
                <a:solidFill>
                  <a:srgbClr val="000000"/>
                </a:solidFill>
              </a:rPr>
              <a:pPr eaLnBrk="1" hangingPunct="1"/>
              <a:t>14</a:t>
            </a:fld>
            <a:endParaRPr lang="de-DE">
              <a:solidFill>
                <a:srgbClr val="000000"/>
              </a:solidFill>
            </a:endParaRPr>
          </a:p>
        </p:txBody>
      </p:sp>
      <p:sp>
        <p:nvSpPr>
          <p:cNvPr id="5939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algn="r" defTabSz="449263" eaLnBrk="1" hangingPunct="1">
              <a:buSzPct val="100000"/>
            </a:pPr>
            <a:fld id="{AB87A4EB-7DEB-0849-BCF0-1201326BB5F2}" type="slidenum">
              <a:rPr lang="de-DE" sz="1200" i="0">
                <a:solidFill>
                  <a:srgbClr val="000000"/>
                </a:solidFill>
              </a:rPr>
              <a:pPr algn="r" defTabSz="449263" eaLnBrk="1" hangingPunct="1">
                <a:buSzPct val="100000"/>
              </a:pPr>
              <a:t>14</a:t>
            </a:fld>
            <a:endParaRPr lang="de-DE" sz="1200" i="0">
              <a:solidFill>
                <a:srgbClr val="000000"/>
              </a:solidFill>
            </a:endParaRPr>
          </a:p>
        </p:txBody>
      </p:sp>
      <p:sp>
        <p:nvSpPr>
          <p:cNvPr id="59396"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buClrTx/>
              <a:buFontTx/>
              <a:buNone/>
            </a:pPr>
            <a:endParaRPr lang="en-US">
              <a:latin typeface="Arial" charset="0"/>
              <a:cs typeface="Lucida Sans Unico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eaLnBrk="1" hangingPunct="1"/>
            <a:fld id="{88EBADD0-2805-DA49-9A10-9CE8ACBD8357}" type="slidenum">
              <a:rPr lang="de-DE">
                <a:solidFill>
                  <a:srgbClr val="000000"/>
                </a:solidFill>
              </a:rPr>
              <a:pPr eaLnBrk="1" hangingPunct="1"/>
              <a:t>15</a:t>
            </a:fld>
            <a:endParaRPr lang="de-DE">
              <a:solidFill>
                <a:srgbClr val="000000"/>
              </a:solidFill>
            </a:endParaRPr>
          </a:p>
        </p:txBody>
      </p:sp>
      <p:sp>
        <p:nvSpPr>
          <p:cNvPr id="5939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algn="r" defTabSz="449263" eaLnBrk="1" hangingPunct="1">
              <a:buSzPct val="100000"/>
            </a:pPr>
            <a:fld id="{AB87A4EB-7DEB-0849-BCF0-1201326BB5F2}" type="slidenum">
              <a:rPr lang="de-DE" sz="1200" i="0">
                <a:solidFill>
                  <a:srgbClr val="000000"/>
                </a:solidFill>
              </a:rPr>
              <a:pPr algn="r" defTabSz="449263" eaLnBrk="1" hangingPunct="1">
                <a:buSzPct val="100000"/>
              </a:pPr>
              <a:t>15</a:t>
            </a:fld>
            <a:endParaRPr lang="de-DE" sz="1200" i="0">
              <a:solidFill>
                <a:srgbClr val="000000"/>
              </a:solidFill>
            </a:endParaRPr>
          </a:p>
        </p:txBody>
      </p:sp>
      <p:sp>
        <p:nvSpPr>
          <p:cNvPr id="59396"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buClrTx/>
              <a:buFontTx/>
              <a:buNone/>
            </a:pPr>
            <a:endParaRPr lang="en-US">
              <a:latin typeface="Arial" charset="0"/>
              <a:cs typeface="Lucida Sans Unico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eaLnBrk="1" hangingPunct="1"/>
            <a:fld id="{88EBADD0-2805-DA49-9A10-9CE8ACBD8357}" type="slidenum">
              <a:rPr lang="de-DE">
                <a:solidFill>
                  <a:srgbClr val="000000"/>
                </a:solidFill>
              </a:rPr>
              <a:pPr eaLnBrk="1" hangingPunct="1"/>
              <a:t>19</a:t>
            </a:fld>
            <a:endParaRPr lang="de-DE">
              <a:solidFill>
                <a:srgbClr val="000000"/>
              </a:solidFill>
            </a:endParaRPr>
          </a:p>
        </p:txBody>
      </p:sp>
      <p:sp>
        <p:nvSpPr>
          <p:cNvPr id="5939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algn="r" defTabSz="449263" eaLnBrk="1" hangingPunct="1">
              <a:buSzPct val="100000"/>
            </a:pPr>
            <a:fld id="{AB87A4EB-7DEB-0849-BCF0-1201326BB5F2}" type="slidenum">
              <a:rPr lang="de-DE" sz="1200" i="0">
                <a:solidFill>
                  <a:srgbClr val="000000"/>
                </a:solidFill>
              </a:rPr>
              <a:pPr algn="r" defTabSz="449263" eaLnBrk="1" hangingPunct="1">
                <a:buSzPct val="100000"/>
              </a:pPr>
              <a:t>19</a:t>
            </a:fld>
            <a:endParaRPr lang="de-DE" sz="1200" i="0">
              <a:solidFill>
                <a:srgbClr val="000000"/>
              </a:solidFill>
            </a:endParaRPr>
          </a:p>
        </p:txBody>
      </p:sp>
      <p:sp>
        <p:nvSpPr>
          <p:cNvPr id="59396"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buClrTx/>
              <a:buFontTx/>
              <a:buNone/>
            </a:pPr>
            <a:endParaRPr lang="en-US">
              <a:latin typeface="Arial" charset="0"/>
              <a:cs typeface="Lucida Sans Unico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a:xfrm>
            <a:off x="1371600" y="923925"/>
            <a:ext cx="4095750" cy="3071813"/>
          </a:xfrm>
          <a:ln/>
        </p:spPr>
      </p:sp>
      <p:sp>
        <p:nvSpPr>
          <p:cNvPr id="24579" name="Notizenplatzhalter 2"/>
          <p:cNvSpPr>
            <a:spLocks noGrp="1"/>
          </p:cNvSpPr>
          <p:nvPr>
            <p:ph type="body" idx="1"/>
          </p:nvPr>
        </p:nvSpPr>
        <p:spPr>
          <a:noFill/>
        </p:spPr>
        <p:txBody>
          <a:bodyPr/>
          <a:lstStyle/>
          <a:p>
            <a:pPr eaLnBrk="1" hangingPunct="1">
              <a:spcBef>
                <a:spcPct val="0"/>
              </a:spcBef>
            </a:pPr>
            <a:endParaRPr lang="en-GB" altLang="de-DE" smtClean="0"/>
          </a:p>
        </p:txBody>
      </p:sp>
      <p:sp>
        <p:nvSpPr>
          <p:cNvPr id="24580" name="Foliennummernplatzhalter 4"/>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113B08B-521D-4A6C-8748-0519CA71A968}" type="slidenum">
              <a:rPr lang="de-DE" altLang="de-DE" sz="1200">
                <a:solidFill>
                  <a:prstClr val="black"/>
                </a:solidFill>
              </a:rPr>
              <a:pPr algn="r"/>
              <a:t>23</a:t>
            </a:fld>
            <a:endParaRPr lang="de-DE" altLang="de-DE" sz="1200">
              <a:solidFill>
                <a:prstClr val="black"/>
              </a:solidFill>
            </a:endParaRPr>
          </a:p>
        </p:txBody>
      </p:sp>
      <p:sp>
        <p:nvSpPr>
          <p:cNvPr id="24581" name="Fußzeilenplatzhalter 1"/>
          <p:cNvSpPr txBox="1">
            <a:spLocks noGrp="1"/>
          </p:cNvSpPr>
          <p:nvPr/>
        </p:nvSpPr>
        <p:spPr bwMode="auto">
          <a:xfrm>
            <a:off x="0" y="8685213"/>
            <a:ext cx="2971800" cy="457200"/>
          </a:xfrm>
          <a:prstGeom prst="rect">
            <a:avLst/>
          </a:prstGeom>
          <a:noFill/>
          <a:ln w="9525">
            <a:noFill/>
            <a:miter lim="800000"/>
            <a:headEnd/>
            <a:tailEnd/>
          </a:ln>
        </p:spPr>
        <p:txBody>
          <a:bodyPr anchor="b"/>
          <a:lstStyle/>
          <a:p>
            <a:r>
              <a:rPr lang="de-DE" altLang="de-DE" sz="1200">
                <a:solidFill>
                  <a:prstClr val="black"/>
                </a:solidFill>
              </a:rPr>
              <a:t>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2765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spcBef>
                <a:spcPct val="0"/>
              </a:spcBef>
            </a:pPr>
            <a:endParaRPr lang="en-GB"/>
          </a:p>
        </p:txBody>
      </p:sp>
      <p:sp>
        <p:nvSpPr>
          <p:cNvPr id="27652" name="Foliennummernplatzhalt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2D0896D-BBE7-5C41-B398-A40BE70BDCA0}" type="slidenum">
              <a:rPr lang="de-DE" sz="1200" smtClean="0">
                <a:solidFill>
                  <a:prstClr val="black"/>
                </a:solidFill>
              </a:rPr>
              <a:pPr algn="r" eaLnBrk="1" hangingPunct="1"/>
              <a:t>24</a:t>
            </a:fld>
            <a:endParaRPr lang="de-DE" sz="1200" smtClean="0">
              <a:solidFill>
                <a:prstClr val="black"/>
              </a:solidFill>
            </a:endParaRPr>
          </a:p>
        </p:txBody>
      </p:sp>
      <p:sp>
        <p:nvSpPr>
          <p:cNvPr id="27653" name="Fußzeilenplatzhalter 1"/>
          <p:cNvSpPr txBox="1">
            <a:spLocks noGrp="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200" smtClean="0">
                <a:solidFill>
                  <a:prstClr val="black"/>
                </a:solidFill>
              </a:rPr>
              <a:t>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47D549-F4AA-5C43-9891-60455B93D980}" type="datetimeFigureOut">
              <a:rPr lang="en-US" smtClean="0"/>
              <a:t>25/09/14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4238512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7D549-F4AA-5C43-9891-60455B93D980}" type="datetimeFigureOut">
              <a:rPr lang="en-US" smtClean="0"/>
              <a:t>25/09/14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219734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7D549-F4AA-5C43-9891-60455B93D980}" type="datetimeFigureOut">
              <a:rPr lang="en-US" smtClean="0"/>
              <a:t>25/09/14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4165897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elfolie">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50825" y="368300"/>
            <a:ext cx="8642350" cy="2089150"/>
          </a:xfrm>
          <a:prstGeom prst="rect">
            <a:avLst/>
          </a:prstGeom>
          <a:solidFill>
            <a:srgbClr val="9C1C26"/>
          </a:solidFill>
          <a:ln w="9525">
            <a:noFill/>
            <a:miter lim="800000"/>
            <a:headEnd/>
            <a:tailEnd/>
          </a:ln>
          <a:effectLst/>
        </p:spPr>
        <p:txBody>
          <a:bodyPr wrap="none" anchor="ctr"/>
          <a:lstStyle/>
          <a:p>
            <a:pPr algn="ctr"/>
            <a:endParaRPr lang="de-DE"/>
          </a:p>
        </p:txBody>
      </p:sp>
      <p:sp>
        <p:nvSpPr>
          <p:cNvPr id="87044" name="Rectangle 4"/>
          <p:cNvSpPr>
            <a:spLocks noGrp="1" noChangeArrowheads="1"/>
          </p:cNvSpPr>
          <p:nvPr>
            <p:ph type="subTitle" idx="1"/>
          </p:nvPr>
        </p:nvSpPr>
        <p:spPr>
          <a:xfrm>
            <a:off x="358775" y="1449388"/>
            <a:ext cx="6642117" cy="944562"/>
          </a:xfrm>
        </p:spPr>
        <p:txBody>
          <a:bodyPr lIns="0" tIns="0" rIns="0" bIns="0"/>
          <a:lstStyle>
            <a:lvl1pPr marL="0" indent="0">
              <a:spcBef>
                <a:spcPct val="0"/>
              </a:spcBef>
              <a:buFont typeface="Wingdings" pitchFamily="2" charset="2"/>
              <a:buNone/>
              <a:defRPr b="1">
                <a:solidFill>
                  <a:schemeClr val="bg1"/>
                </a:solidFill>
              </a:defRPr>
            </a:lvl1pPr>
          </a:lstStyle>
          <a:p>
            <a:r>
              <a:rPr lang="en-US" dirty="0" smtClean="0"/>
              <a:t>Click to edit Master subtitle style</a:t>
            </a:r>
            <a:endParaRPr lang="de-DE" dirty="0"/>
          </a:p>
        </p:txBody>
      </p:sp>
      <p:sp>
        <p:nvSpPr>
          <p:cNvPr id="87048" name="Rectangle 8"/>
          <p:cNvSpPr>
            <a:spLocks noChangeArrowheads="1"/>
          </p:cNvSpPr>
          <p:nvPr/>
        </p:nvSpPr>
        <p:spPr bwMode="auto">
          <a:xfrm>
            <a:off x="250825" y="196850"/>
            <a:ext cx="8642350" cy="144463"/>
          </a:xfrm>
          <a:prstGeom prst="rect">
            <a:avLst/>
          </a:prstGeom>
          <a:solidFill>
            <a:srgbClr val="9C1C26"/>
          </a:solidFill>
          <a:ln w="3175">
            <a:noFill/>
            <a:miter lim="800000"/>
            <a:headEnd/>
            <a:tailEnd/>
          </a:ln>
        </p:spPr>
        <p:txBody>
          <a:bodyPr/>
          <a:lstStyle/>
          <a:p>
            <a:endParaRPr lang="de-DE"/>
          </a:p>
        </p:txBody>
      </p:sp>
      <p:pic>
        <p:nvPicPr>
          <p:cNvPr id="87049" name="Picture 9" descr="tud_logo"/>
          <p:cNvPicPr>
            <a:picLocks noChangeAspect="1" noChangeArrowheads="1"/>
          </p:cNvPicPr>
          <p:nvPr/>
        </p:nvPicPr>
        <p:blipFill>
          <a:blip r:embed="rId2" cstate="print"/>
          <a:srcRect r="5453"/>
          <a:stretch>
            <a:fillRect/>
          </a:stretch>
        </p:blipFill>
        <p:spPr bwMode="auto">
          <a:xfrm>
            <a:off x="7172325" y="657225"/>
            <a:ext cx="1873250" cy="792163"/>
          </a:xfrm>
          <a:prstGeom prst="rect">
            <a:avLst/>
          </a:prstGeom>
          <a:noFill/>
          <a:ln w="9525">
            <a:noFill/>
            <a:miter lim="800000"/>
            <a:headEnd/>
            <a:tailEnd/>
          </a:ln>
        </p:spPr>
      </p:pic>
      <p:sp>
        <p:nvSpPr>
          <p:cNvPr id="87055" name="Line 15"/>
          <p:cNvSpPr>
            <a:spLocks noChangeShapeType="1"/>
          </p:cNvSpPr>
          <p:nvPr/>
        </p:nvSpPr>
        <p:spPr bwMode="auto">
          <a:xfrm>
            <a:off x="252413" y="6357958"/>
            <a:ext cx="8640762" cy="0"/>
          </a:xfrm>
          <a:prstGeom prst="line">
            <a:avLst/>
          </a:prstGeom>
          <a:noFill/>
          <a:ln w="7620">
            <a:solidFill>
              <a:srgbClr val="000000"/>
            </a:solidFill>
            <a:round/>
            <a:headEnd/>
            <a:tailEnd/>
          </a:ln>
        </p:spPr>
        <p:txBody>
          <a:bodyPr/>
          <a:lstStyle/>
          <a:p>
            <a:endParaRPr lang="de-DE"/>
          </a:p>
        </p:txBody>
      </p:sp>
      <p:sp>
        <p:nvSpPr>
          <p:cNvPr id="87058" name="Rectangle 18"/>
          <p:cNvSpPr>
            <a:spLocks noChangeArrowheads="1"/>
          </p:cNvSpPr>
          <p:nvPr/>
        </p:nvSpPr>
        <p:spPr bwMode="auto">
          <a:xfrm>
            <a:off x="250825" y="360363"/>
            <a:ext cx="8640763" cy="14287"/>
          </a:xfrm>
          <a:prstGeom prst="rect">
            <a:avLst/>
          </a:prstGeom>
          <a:solidFill>
            <a:srgbClr val="000000"/>
          </a:solidFill>
          <a:ln w="9525">
            <a:noFill/>
            <a:miter lim="800000"/>
            <a:headEnd/>
            <a:tailEnd/>
          </a:ln>
          <a:effectLst/>
        </p:spPr>
        <p:txBody>
          <a:bodyPr wrap="none" anchor="ctr"/>
          <a:lstStyle/>
          <a:p>
            <a:endParaRPr lang="de-DE"/>
          </a:p>
        </p:txBody>
      </p:sp>
      <p:sp>
        <p:nvSpPr>
          <p:cNvPr id="87059" name="Rectangle 19"/>
          <p:cNvSpPr>
            <a:spLocks noChangeArrowheads="1"/>
          </p:cNvSpPr>
          <p:nvPr/>
        </p:nvSpPr>
        <p:spPr bwMode="auto">
          <a:xfrm>
            <a:off x="250825" y="2457450"/>
            <a:ext cx="8640763" cy="7938"/>
          </a:xfrm>
          <a:prstGeom prst="rect">
            <a:avLst/>
          </a:prstGeom>
          <a:solidFill>
            <a:srgbClr val="000000"/>
          </a:solidFill>
          <a:ln w="9525">
            <a:noFill/>
            <a:miter lim="800000"/>
            <a:headEnd/>
            <a:tailEnd/>
          </a:ln>
          <a:effectLst/>
        </p:spPr>
        <p:txBody>
          <a:bodyPr wrap="none" anchor="ctr"/>
          <a:lstStyle/>
          <a:p>
            <a:endParaRPr lang="de-DE"/>
          </a:p>
        </p:txBody>
      </p:sp>
      <p:sp>
        <p:nvSpPr>
          <p:cNvPr id="12" name="Titel 11"/>
          <p:cNvSpPr>
            <a:spLocks noGrp="1"/>
          </p:cNvSpPr>
          <p:nvPr>
            <p:ph type="title"/>
          </p:nvPr>
        </p:nvSpPr>
        <p:spPr/>
        <p:txBody>
          <a:bodyPr/>
          <a:lstStyle>
            <a:lvl1pPr>
              <a:defRPr>
                <a:solidFill>
                  <a:schemeClr val="bg1"/>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70908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7D549-F4AA-5C43-9891-60455B93D980}" type="datetimeFigureOut">
              <a:rPr lang="en-US" smtClean="0"/>
              <a:t>25/09/14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4062024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47D549-F4AA-5C43-9891-60455B93D980}" type="datetimeFigureOut">
              <a:rPr lang="en-US" smtClean="0"/>
              <a:t>25/09/14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155772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47D549-F4AA-5C43-9891-60455B93D980}" type="datetimeFigureOut">
              <a:rPr lang="en-US" smtClean="0"/>
              <a:t>25/09/14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416858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47D549-F4AA-5C43-9891-60455B93D980}" type="datetimeFigureOut">
              <a:rPr lang="en-US" smtClean="0"/>
              <a:t>25/09/14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326061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47D549-F4AA-5C43-9891-60455B93D980}" type="datetimeFigureOut">
              <a:rPr lang="en-US" smtClean="0"/>
              <a:t>25/09/14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174760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7D549-F4AA-5C43-9891-60455B93D980}" type="datetimeFigureOut">
              <a:rPr lang="en-US" smtClean="0"/>
              <a:t>25/09/14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185908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7D549-F4AA-5C43-9891-60455B93D980}" type="datetimeFigureOut">
              <a:rPr lang="en-US" smtClean="0"/>
              <a:t>25/09/14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165278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7D549-F4AA-5C43-9891-60455B93D980}" type="datetimeFigureOut">
              <a:rPr lang="en-US" smtClean="0"/>
              <a:t>25/09/14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C87617-28F0-CA49-BE64-0F1F5A626B37}" type="slidenum">
              <a:rPr lang="en-US" smtClean="0"/>
              <a:t>‹#›</a:t>
            </a:fld>
            <a:endParaRPr lang="en-US"/>
          </a:p>
        </p:txBody>
      </p:sp>
    </p:spTree>
    <p:extLst>
      <p:ext uri="{BB962C8B-B14F-4D97-AF65-F5344CB8AC3E}">
        <p14:creationId xmlns:p14="http://schemas.microsoft.com/office/powerpoint/2010/main" val="28061998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7D549-F4AA-5C43-9891-60455B93D980}" type="datetimeFigureOut">
              <a:rPr lang="en-US" smtClean="0"/>
              <a:t>25/09/14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87617-28F0-CA49-BE64-0F1F5A626B37}" type="slidenum">
              <a:rPr lang="en-US" smtClean="0"/>
              <a:t>‹#›</a:t>
            </a:fld>
            <a:endParaRPr lang="en-US"/>
          </a:p>
        </p:txBody>
      </p:sp>
    </p:spTree>
    <p:extLst>
      <p:ext uri="{BB962C8B-B14F-4D97-AF65-F5344CB8AC3E}">
        <p14:creationId xmlns:p14="http://schemas.microsoft.com/office/powerpoint/2010/main" val="1391082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oleObject" Target="../embeddings/oleObject1.bin"/><Relationship Id="rId5"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oleObject" Target="../embeddings/oleObject2.bin"/><Relationship Id="rId7" Type="http://schemas.openxmlformats.org/officeDocument/2006/relationships/image" Target="../media/image3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1.png"/><Relationship Id="rId5" Type="http://schemas.openxmlformats.org/officeDocument/2006/relationships/image" Target="../media/image65.jpeg"/><Relationship Id="rId6"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68.png"/><Relationship Id="rId6" Type="http://schemas.openxmlformats.org/officeDocument/2006/relationships/image" Target="../media/image72.jpe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61.pn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61.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304800" y="2590800"/>
            <a:ext cx="8229600" cy="3124200"/>
          </a:xfrm>
        </p:spPr>
        <p:txBody>
          <a:bodyPr/>
          <a:lstStyle/>
          <a:p>
            <a:pPr algn="ctr">
              <a:defRPr/>
            </a:pPr>
            <a:r>
              <a:rPr lang="de-DE" sz="2400" dirty="0" smtClean="0">
                <a:solidFill>
                  <a:schemeClr val="tx1"/>
                </a:solidFill>
                <a:latin typeface="Times New Roman"/>
                <a:cs typeface="Times New Roman"/>
              </a:rPr>
              <a:t>Stefanos Paschalis</a:t>
            </a:r>
          </a:p>
          <a:p>
            <a:pPr algn="ctr">
              <a:defRPr/>
            </a:pPr>
            <a:r>
              <a:rPr lang="de-DE" sz="2400" dirty="0" smtClean="0">
                <a:solidFill>
                  <a:schemeClr val="tx1"/>
                </a:solidFill>
                <a:latin typeface="Times New Roman"/>
                <a:cs typeface="Times New Roman"/>
              </a:rPr>
              <a:t>Technical University </a:t>
            </a:r>
            <a:r>
              <a:rPr lang="de-DE" sz="2400" dirty="0" err="1" smtClean="0">
                <a:solidFill>
                  <a:schemeClr val="tx1"/>
                </a:solidFill>
                <a:latin typeface="Times New Roman"/>
                <a:cs typeface="Times New Roman"/>
              </a:rPr>
              <a:t>of</a:t>
            </a:r>
            <a:r>
              <a:rPr lang="de-DE" sz="2400" dirty="0" smtClean="0">
                <a:solidFill>
                  <a:schemeClr val="tx1"/>
                </a:solidFill>
                <a:latin typeface="Times New Roman"/>
                <a:cs typeface="Times New Roman"/>
              </a:rPr>
              <a:t> </a:t>
            </a:r>
            <a:r>
              <a:rPr lang="de-DE" sz="2400" dirty="0" smtClean="0">
                <a:solidFill>
                  <a:schemeClr val="tx1"/>
                </a:solidFill>
                <a:latin typeface="Times New Roman"/>
                <a:cs typeface="Times New Roman"/>
              </a:rPr>
              <a:t>Darmstadt</a:t>
            </a:r>
          </a:p>
          <a:p>
            <a:pPr algn="ctr">
              <a:defRPr/>
            </a:pPr>
            <a:endParaRPr lang="de-DE" dirty="0" smtClean="0">
              <a:solidFill>
                <a:schemeClr val="tx1"/>
              </a:solidFill>
              <a:latin typeface="Times New Roman"/>
              <a:cs typeface="Times New Roman"/>
            </a:endParaRPr>
          </a:p>
          <a:p>
            <a:pPr algn="ctr">
              <a:defRPr/>
            </a:pPr>
            <a:r>
              <a:rPr lang="de-DE" dirty="0" smtClean="0">
                <a:solidFill>
                  <a:schemeClr val="tx1"/>
                </a:solidFill>
                <a:latin typeface="Times New Roman"/>
                <a:cs typeface="Times New Roman"/>
              </a:rPr>
              <a:t>R</a:t>
            </a:r>
            <a:r>
              <a:rPr lang="de-DE" baseline="30000" dirty="0" smtClean="0">
                <a:solidFill>
                  <a:schemeClr val="tx1"/>
                </a:solidFill>
                <a:latin typeface="Times New Roman"/>
                <a:cs typeface="Times New Roman"/>
              </a:rPr>
              <a:t>3</a:t>
            </a:r>
            <a:r>
              <a:rPr lang="de-DE" dirty="0" smtClean="0">
                <a:solidFill>
                  <a:schemeClr val="tx1"/>
                </a:solidFill>
                <a:latin typeface="Times New Roman"/>
                <a:cs typeface="Times New Roman"/>
              </a:rPr>
              <a:t>B </a:t>
            </a:r>
            <a:r>
              <a:rPr lang="de-DE" dirty="0" err="1" smtClean="0">
                <a:solidFill>
                  <a:schemeClr val="tx1"/>
                </a:solidFill>
                <a:latin typeface="Times New Roman"/>
                <a:cs typeface="Times New Roman"/>
              </a:rPr>
              <a:t>collaboration</a:t>
            </a:r>
            <a:endParaRPr lang="de-DE" dirty="0">
              <a:solidFill>
                <a:schemeClr val="tx1"/>
              </a:solidFill>
              <a:latin typeface="Times New Roman"/>
              <a:cs typeface="Times New Roman"/>
            </a:endParaRPr>
          </a:p>
        </p:txBody>
      </p:sp>
      <p:sp>
        <p:nvSpPr>
          <p:cNvPr id="3" name="Titel 2"/>
          <p:cNvSpPr>
            <a:spLocks noGrp="1"/>
          </p:cNvSpPr>
          <p:nvPr>
            <p:ph type="title"/>
          </p:nvPr>
        </p:nvSpPr>
        <p:spPr>
          <a:xfrm>
            <a:off x="199580" y="362858"/>
            <a:ext cx="7139214" cy="1371600"/>
          </a:xfrm>
        </p:spPr>
        <p:txBody>
          <a:bodyPr>
            <a:normAutofit/>
          </a:bodyPr>
          <a:lstStyle/>
          <a:p>
            <a:r>
              <a:rPr lang="de-DE" sz="3500" dirty="0" smtClean="0">
                <a:latin typeface="Times New Roman"/>
                <a:cs typeface="Times New Roman"/>
              </a:rPr>
              <a:t>Studies </a:t>
            </a:r>
            <a:r>
              <a:rPr lang="de-DE" sz="3500" dirty="0" err="1" smtClean="0">
                <a:latin typeface="Times New Roman"/>
                <a:cs typeface="Times New Roman"/>
              </a:rPr>
              <a:t>of</a:t>
            </a:r>
            <a:r>
              <a:rPr lang="de-DE" sz="3500" dirty="0" smtClean="0">
                <a:latin typeface="Times New Roman"/>
                <a:cs typeface="Times New Roman"/>
              </a:rPr>
              <a:t> </a:t>
            </a:r>
            <a:r>
              <a:rPr lang="de-DE" sz="3500" dirty="0" err="1" smtClean="0">
                <a:latin typeface="Times New Roman"/>
                <a:cs typeface="Times New Roman"/>
              </a:rPr>
              <a:t>exotic</a:t>
            </a:r>
            <a:r>
              <a:rPr lang="de-DE" sz="3500" dirty="0" smtClean="0">
                <a:latin typeface="Times New Roman"/>
                <a:cs typeface="Times New Roman"/>
              </a:rPr>
              <a:t> </a:t>
            </a:r>
            <a:r>
              <a:rPr lang="de-DE" sz="3500" dirty="0" err="1" smtClean="0">
                <a:latin typeface="Times New Roman"/>
                <a:cs typeface="Times New Roman"/>
              </a:rPr>
              <a:t>nuclei</a:t>
            </a:r>
            <a:r>
              <a:rPr lang="de-DE" sz="3500" dirty="0" smtClean="0">
                <a:latin typeface="Times New Roman"/>
                <a:cs typeface="Times New Roman"/>
              </a:rPr>
              <a:t>: </a:t>
            </a:r>
            <a:br>
              <a:rPr lang="de-DE" sz="3500" dirty="0" smtClean="0">
                <a:latin typeface="Times New Roman"/>
                <a:cs typeface="Times New Roman"/>
              </a:rPr>
            </a:br>
            <a:r>
              <a:rPr lang="de-DE" sz="3500" dirty="0" err="1" smtClean="0">
                <a:latin typeface="Times New Roman"/>
                <a:cs typeface="Times New Roman"/>
              </a:rPr>
              <a:t>state</a:t>
            </a:r>
            <a:r>
              <a:rPr lang="de-DE" sz="3500" dirty="0" smtClean="0">
                <a:latin typeface="Times New Roman"/>
                <a:cs typeface="Times New Roman"/>
              </a:rPr>
              <a:t>-</a:t>
            </a:r>
            <a:r>
              <a:rPr lang="de-DE" sz="3500" dirty="0" err="1" smtClean="0">
                <a:latin typeface="Times New Roman"/>
                <a:cs typeface="Times New Roman"/>
              </a:rPr>
              <a:t>of</a:t>
            </a:r>
            <a:r>
              <a:rPr lang="de-DE" sz="3500" dirty="0" smtClean="0">
                <a:latin typeface="Times New Roman"/>
                <a:cs typeface="Times New Roman"/>
              </a:rPr>
              <a:t>-</a:t>
            </a:r>
            <a:r>
              <a:rPr lang="de-DE" sz="3500" dirty="0" err="1" smtClean="0">
                <a:latin typeface="Times New Roman"/>
                <a:cs typeface="Times New Roman"/>
              </a:rPr>
              <a:t>the</a:t>
            </a:r>
            <a:r>
              <a:rPr lang="de-DE" sz="3500" dirty="0" smtClean="0">
                <a:latin typeface="Times New Roman"/>
                <a:cs typeface="Times New Roman"/>
              </a:rPr>
              <a:t>-art </a:t>
            </a:r>
            <a:r>
              <a:rPr lang="de-DE" sz="3500" dirty="0" err="1" smtClean="0">
                <a:latin typeface="Times New Roman"/>
                <a:cs typeface="Times New Roman"/>
              </a:rPr>
              <a:t>tools</a:t>
            </a:r>
            <a:r>
              <a:rPr lang="de-DE" sz="3500" dirty="0" smtClean="0">
                <a:latin typeface="Times New Roman"/>
                <a:cs typeface="Times New Roman"/>
              </a:rPr>
              <a:t> </a:t>
            </a:r>
            <a:r>
              <a:rPr lang="de-DE" sz="3500" dirty="0" err="1" smtClean="0">
                <a:latin typeface="Times New Roman"/>
                <a:cs typeface="Times New Roman"/>
              </a:rPr>
              <a:t>and</a:t>
            </a:r>
            <a:r>
              <a:rPr lang="de-DE" sz="3500" dirty="0" smtClean="0">
                <a:latin typeface="Times New Roman"/>
                <a:cs typeface="Times New Roman"/>
              </a:rPr>
              <a:t> </a:t>
            </a:r>
            <a:r>
              <a:rPr lang="de-DE" sz="3500" dirty="0" err="1" smtClean="0">
                <a:latin typeface="Times New Roman"/>
                <a:cs typeface="Times New Roman"/>
              </a:rPr>
              <a:t>techniques</a:t>
            </a:r>
            <a:endParaRPr lang="de-DE" sz="3500" dirty="0">
              <a:latin typeface="Times New Roman"/>
              <a:cs typeface="Times New Roman"/>
            </a:endParaRPr>
          </a:p>
        </p:txBody>
      </p:sp>
      <p:sp>
        <p:nvSpPr>
          <p:cNvPr id="4" name="TextBox 3"/>
          <p:cNvSpPr txBox="1"/>
          <p:nvPr/>
        </p:nvSpPr>
        <p:spPr>
          <a:xfrm>
            <a:off x="228600" y="6426200"/>
            <a:ext cx="8839200" cy="523220"/>
          </a:xfrm>
          <a:prstGeom prst="rect">
            <a:avLst/>
          </a:prstGeom>
          <a:noFill/>
        </p:spPr>
        <p:txBody>
          <a:bodyPr wrap="square" rtlCol="0">
            <a:spAutoFit/>
          </a:bodyPr>
          <a:lstStyle/>
          <a:p>
            <a:r>
              <a:rPr lang="en-US" sz="1400" dirty="0" smtClean="0"/>
              <a:t>September 21-28 </a:t>
            </a:r>
            <a:r>
              <a:rPr lang="en-US" sz="1400" dirty="0"/>
              <a:t>2014, </a:t>
            </a:r>
            <a:r>
              <a:rPr lang="en-US" sz="1400" dirty="0" err="1" smtClean="0"/>
              <a:t>Vierti</a:t>
            </a:r>
            <a:r>
              <a:rPr lang="en-US" sz="1400" dirty="0" smtClean="0"/>
              <a:t> </a:t>
            </a:r>
            <a:r>
              <a:rPr lang="en-US" sz="1400" dirty="0" err="1" smtClean="0"/>
              <a:t>sul</a:t>
            </a:r>
            <a:r>
              <a:rPr lang="en-US" sz="1400" dirty="0" smtClean="0"/>
              <a:t> Mare, “FAIRNESS Workshop” </a:t>
            </a:r>
            <a:r>
              <a:rPr lang="en-US" sz="1400" dirty="0"/>
              <a:t>	</a:t>
            </a:r>
            <a:r>
              <a:rPr lang="en-US" sz="1400" dirty="0" smtClean="0"/>
              <a:t> </a:t>
            </a:r>
            <a:endParaRPr lang="en-US" sz="1400" dirty="0"/>
          </a:p>
          <a:p>
            <a:endParaRPr lang="en-US" sz="1400" b="1" dirty="0">
              <a:latin typeface="Calibri"/>
              <a:cs typeface="Calibri"/>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87862"/>
            <a:ext cx="1871662" cy="79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 name="Group 9"/>
          <p:cNvGrpSpPr>
            <a:grpSpLocks/>
          </p:cNvGrpSpPr>
          <p:nvPr/>
        </p:nvGrpSpPr>
        <p:grpSpPr bwMode="auto">
          <a:xfrm>
            <a:off x="2239963" y="5470525"/>
            <a:ext cx="1525588" cy="611188"/>
            <a:chOff x="4120" y="60"/>
            <a:chExt cx="961" cy="385"/>
          </a:xfrm>
        </p:grpSpPr>
        <p:sp>
          <p:nvSpPr>
            <p:cNvPr id="7" name="Rectangle 10"/>
            <p:cNvSpPr>
              <a:spLocks noChangeArrowheads="1"/>
            </p:cNvSpPr>
            <p:nvPr/>
          </p:nvSpPr>
          <p:spPr bwMode="auto">
            <a:xfrm>
              <a:off x="4120" y="60"/>
              <a:ext cx="961" cy="385"/>
            </a:xfrm>
            <a:prstGeom prst="rect">
              <a:avLst/>
            </a:prstGeom>
            <a:solidFill>
              <a:srgbClr val="FFFFFF">
                <a:alpha val="9999"/>
              </a:srgbClr>
            </a:solidFill>
            <a:ln w="3168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WenQuanYi Micro Hei" charset="0"/>
              </a:endParaRPr>
            </a:p>
          </p:txBody>
        </p:sp>
        <p:pic>
          <p:nvPicPr>
            <p:cNvPr id="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 y="94"/>
              <a:ext cx="756" cy="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590800"/>
            <a:ext cx="1165225" cy="81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9963" y="4540250"/>
            <a:ext cx="1646237"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179" y="5461454"/>
            <a:ext cx="1489075" cy="747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6" descr="Gretina_7-w_atom-KF_cop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10971" y="4036770"/>
            <a:ext cx="1002618" cy="1002618"/>
          </a:xfrm>
          <a:prstGeom prst="rect">
            <a:avLst/>
          </a:prstGeom>
          <a:noFill/>
          <a:ln w="9525">
            <a:noFill/>
            <a:miter lim="800000"/>
            <a:headEnd/>
            <a:tailEnd/>
          </a:ln>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90053" y="5206233"/>
            <a:ext cx="977754" cy="972314"/>
          </a:xfrm>
          <a:prstGeom prst="rect">
            <a:avLst/>
          </a:prstGeom>
        </p:spPr>
      </p:pic>
      <p:pic>
        <p:nvPicPr>
          <p:cNvPr id="14" name="Picture 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68357" y="5142736"/>
            <a:ext cx="1452335" cy="1066431"/>
          </a:xfrm>
          <a:prstGeom prst="rect">
            <a:avLst/>
          </a:prstGeom>
          <a:noFill/>
          <a:ln w="9525">
            <a:noFill/>
            <a:miter lim="800000"/>
            <a:headEnd/>
            <a:tailEnd/>
          </a:ln>
        </p:spPr>
      </p:pic>
    </p:spTree>
    <p:extLst>
      <p:ext uri="{BB962C8B-B14F-4D97-AF65-F5344CB8AC3E}">
        <p14:creationId xmlns:p14="http://schemas.microsoft.com/office/powerpoint/2010/main" val="1650459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484" y="1572044"/>
            <a:ext cx="8229600" cy="2300333"/>
          </a:xfrm>
        </p:spPr>
        <p:txBody>
          <a:bodyPr>
            <a:normAutofit fontScale="70000" lnSpcReduction="20000"/>
          </a:bodyPr>
          <a:lstStyle/>
          <a:p>
            <a:pPr marL="0" indent="0">
              <a:lnSpc>
                <a:spcPct val="140000"/>
              </a:lnSpc>
              <a:buNone/>
            </a:pPr>
            <a:r>
              <a:rPr lang="en-US" dirty="0" smtClean="0"/>
              <a:t>Mainly two ways:</a:t>
            </a:r>
          </a:p>
          <a:p>
            <a:pPr marL="514350" indent="-514350">
              <a:lnSpc>
                <a:spcPct val="140000"/>
              </a:lnSpc>
              <a:buFont typeface="+mj-lt"/>
              <a:buAutoNum type="arabicParenR"/>
            </a:pPr>
            <a:r>
              <a:rPr lang="en-US" dirty="0" smtClean="0"/>
              <a:t>production at rest followed by Isotope-Separation-On-Line (ISOL-technique) </a:t>
            </a:r>
          </a:p>
          <a:p>
            <a:pPr marL="514350" indent="-514350">
              <a:lnSpc>
                <a:spcPct val="140000"/>
              </a:lnSpc>
              <a:buFont typeface="+mj-lt"/>
              <a:buAutoNum type="arabicParenR"/>
            </a:pPr>
            <a:r>
              <a:rPr lang="en-US" dirty="0"/>
              <a:t>production and separation in flight using </a:t>
            </a:r>
            <a:r>
              <a:rPr lang="en-US" dirty="0" smtClean="0"/>
              <a:t>heavier ions (fragmentation technique) </a:t>
            </a:r>
            <a:endParaRPr lang="en-US"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Ok, exotic nuclei are interesting… </a:t>
            </a:r>
            <a:r>
              <a:rPr lang="en-US" dirty="0" smtClean="0"/>
              <a:t/>
            </a:r>
            <a:br>
              <a:rPr lang="en-US" dirty="0" smtClean="0"/>
            </a:br>
            <a:r>
              <a:rPr lang="en-US" dirty="0" smtClean="0"/>
              <a:t>but </a:t>
            </a:r>
            <a:r>
              <a:rPr lang="en-US" dirty="0" smtClean="0"/>
              <a:t>how </a:t>
            </a:r>
            <a:r>
              <a:rPr lang="en-US" dirty="0" smtClean="0"/>
              <a:t>do we produce them?</a:t>
            </a:r>
            <a:endParaRPr lang="en-US" dirty="0"/>
          </a:p>
        </p:txBody>
      </p:sp>
      <p:grpSp>
        <p:nvGrpSpPr>
          <p:cNvPr id="48" name="Group 47"/>
          <p:cNvGrpSpPr/>
          <p:nvPr/>
        </p:nvGrpSpPr>
        <p:grpSpPr>
          <a:xfrm>
            <a:off x="718099" y="3894433"/>
            <a:ext cx="7496521" cy="2908361"/>
            <a:chOff x="718099" y="4046833"/>
            <a:chExt cx="7496521" cy="2908361"/>
          </a:xfrm>
        </p:grpSpPr>
        <p:grpSp>
          <p:nvGrpSpPr>
            <p:cNvPr id="6" name="Group 66"/>
            <p:cNvGrpSpPr/>
            <p:nvPr/>
          </p:nvGrpSpPr>
          <p:grpSpPr>
            <a:xfrm>
              <a:off x="718099" y="4046833"/>
              <a:ext cx="7496521" cy="2908361"/>
              <a:chOff x="3496445" y="1056441"/>
              <a:chExt cx="6694291" cy="2379350"/>
            </a:xfrm>
          </p:grpSpPr>
          <p:pic>
            <p:nvPicPr>
              <p:cNvPr id="7" name="Picture 6" descr="Screen shot 2011-04-28 at 3.20.50 PM.png"/>
              <p:cNvPicPr>
                <a:picLocks noChangeAspect="1"/>
              </p:cNvPicPr>
              <p:nvPr/>
            </p:nvPicPr>
            <p:blipFill>
              <a:blip r:embed="rId2"/>
              <a:stretch>
                <a:fillRect/>
              </a:stretch>
            </p:blipFill>
            <p:spPr>
              <a:xfrm>
                <a:off x="6027004" y="1855620"/>
                <a:ext cx="441452" cy="494538"/>
              </a:xfrm>
              <a:prstGeom prst="rect">
                <a:avLst/>
              </a:prstGeom>
            </p:spPr>
          </p:pic>
          <p:sp>
            <p:nvSpPr>
              <p:cNvPr id="8" name="Snip Diagonal Corner Rectangle 7"/>
              <p:cNvSpPr/>
              <p:nvPr/>
            </p:nvSpPr>
            <p:spPr bwMode="auto">
              <a:xfrm rot="16200000">
                <a:off x="5996859" y="1827721"/>
                <a:ext cx="39733" cy="152400"/>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pic>
            <p:nvPicPr>
              <p:cNvPr id="9" name="Picture 8" descr="Screen shot 2011-04-28 at 3.21.35 PM.png"/>
              <p:cNvPicPr>
                <a:picLocks noChangeAspect="1"/>
              </p:cNvPicPr>
              <p:nvPr/>
            </p:nvPicPr>
            <p:blipFill>
              <a:blip r:embed="rId3"/>
              <a:stretch>
                <a:fillRect/>
              </a:stretch>
            </p:blipFill>
            <p:spPr>
              <a:xfrm>
                <a:off x="4902219" y="2190749"/>
                <a:ext cx="599440" cy="617220"/>
              </a:xfrm>
              <a:prstGeom prst="rect">
                <a:avLst/>
              </a:prstGeom>
            </p:spPr>
          </p:pic>
          <p:cxnSp>
            <p:nvCxnSpPr>
              <p:cNvPr id="10" name="Straight Connector 9"/>
              <p:cNvCxnSpPr/>
              <p:nvPr/>
            </p:nvCxnSpPr>
            <p:spPr bwMode="auto">
              <a:xfrm rot="10800000">
                <a:off x="3496445" y="1930013"/>
                <a:ext cx="520337" cy="31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10800000">
                <a:off x="4598063" y="1920672"/>
                <a:ext cx="73152" cy="319"/>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2" name="Group 51"/>
              <p:cNvGrpSpPr/>
              <p:nvPr/>
            </p:nvGrpSpPr>
            <p:grpSpPr>
              <a:xfrm>
                <a:off x="3860465" y="1419861"/>
                <a:ext cx="910827" cy="892683"/>
                <a:chOff x="4566633" y="2045387"/>
                <a:chExt cx="910827" cy="892683"/>
              </a:xfrm>
            </p:grpSpPr>
            <p:pic>
              <p:nvPicPr>
                <p:cNvPr id="24" name="Picture 23" descr="Screen shot 2011-04-28 at 8.57.23 PM.png"/>
                <p:cNvPicPr>
                  <a:picLocks noChangeAspect="1"/>
                </p:cNvPicPr>
                <p:nvPr/>
              </p:nvPicPr>
              <p:blipFill>
                <a:blip r:embed="rId4"/>
                <a:stretch>
                  <a:fillRect/>
                </a:stretch>
              </p:blipFill>
              <p:spPr>
                <a:xfrm>
                  <a:off x="4566633" y="2045387"/>
                  <a:ext cx="909447" cy="892683"/>
                </a:xfrm>
                <a:prstGeom prst="rect">
                  <a:avLst/>
                </a:prstGeom>
              </p:spPr>
            </p:pic>
            <p:sp>
              <p:nvSpPr>
                <p:cNvPr id="25" name="Rectangle 24"/>
                <p:cNvSpPr/>
                <p:nvPr/>
              </p:nvSpPr>
              <p:spPr bwMode="auto">
                <a:xfrm>
                  <a:off x="5375527" y="2154726"/>
                  <a:ext cx="101933" cy="9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grpSp>
          <p:pic>
            <p:nvPicPr>
              <p:cNvPr id="13" name="Picture 12" descr="Screen shot 2011-04-28 at 3.20.50 PM.png"/>
              <p:cNvPicPr>
                <a:picLocks noChangeAspect="1"/>
              </p:cNvPicPr>
              <p:nvPr/>
            </p:nvPicPr>
            <p:blipFill>
              <a:blip r:embed="rId2"/>
              <a:stretch>
                <a:fillRect/>
              </a:stretch>
            </p:blipFill>
            <p:spPr>
              <a:xfrm rot="10800000">
                <a:off x="9292426" y="1508034"/>
                <a:ext cx="441452" cy="494538"/>
              </a:xfrm>
              <a:prstGeom prst="rect">
                <a:avLst/>
              </a:prstGeom>
            </p:spPr>
          </p:pic>
          <p:sp>
            <p:nvSpPr>
              <p:cNvPr id="14" name="Snip Diagonal Corner Rectangle 13"/>
              <p:cNvSpPr/>
              <p:nvPr/>
            </p:nvSpPr>
            <p:spPr bwMode="auto">
              <a:xfrm rot="11100000">
                <a:off x="5421766" y="1918767"/>
                <a:ext cx="111034" cy="39733"/>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sp>
            <p:nvSpPr>
              <p:cNvPr id="15" name="Snip Diagonal Corner Rectangle 14"/>
              <p:cNvSpPr/>
              <p:nvPr/>
            </p:nvSpPr>
            <p:spPr bwMode="auto">
              <a:xfrm rot="5400000">
                <a:off x="5737904" y="1860619"/>
                <a:ext cx="39733" cy="152400"/>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cxnSp>
            <p:nvCxnSpPr>
              <p:cNvPr id="16" name="Straight Connector 15"/>
              <p:cNvCxnSpPr/>
              <p:nvPr/>
            </p:nvCxnSpPr>
            <p:spPr bwMode="auto">
              <a:xfrm rot="10800000">
                <a:off x="4742002" y="1920776"/>
                <a:ext cx="1435608" cy="318"/>
              </a:xfrm>
              <a:prstGeom prst="line">
                <a:avLst/>
              </a:prstGeom>
              <a:solidFill>
                <a:schemeClr val="accent1"/>
              </a:solidFill>
              <a:ln w="19050" cap="flat" cmpd="sng" algn="ctr">
                <a:solidFill>
                  <a:schemeClr val="tx1"/>
                </a:solidFill>
                <a:prstDash val="sysDash"/>
                <a:round/>
                <a:headEnd type="none" w="med" len="med"/>
                <a:tailEnd type="none" w="med" len="med"/>
              </a:ln>
              <a:effectLst/>
            </p:spPr>
          </p:cxnSp>
          <p:sp>
            <p:nvSpPr>
              <p:cNvPr id="17" name="TextBox 16"/>
              <p:cNvSpPr txBox="1"/>
              <p:nvPr/>
            </p:nvSpPr>
            <p:spPr>
              <a:xfrm>
                <a:off x="4726632" y="2760282"/>
                <a:ext cx="2011722" cy="528768"/>
              </a:xfrm>
              <a:prstGeom prst="rect">
                <a:avLst/>
              </a:prstGeom>
              <a:noFill/>
            </p:spPr>
            <p:txBody>
              <a:bodyPr wrap="none" rtlCol="0">
                <a:spAutoFit/>
              </a:bodyPr>
              <a:lstStyle/>
              <a:p>
                <a:r>
                  <a:rPr lang="en-US" dirty="0"/>
                  <a:t>p</a:t>
                </a:r>
                <a:r>
                  <a:rPr lang="en-US" dirty="0" smtClean="0"/>
                  <a:t>rimary target:</a:t>
                </a:r>
              </a:p>
              <a:p>
                <a:r>
                  <a:rPr lang="en-US" dirty="0"/>
                  <a:t>t</a:t>
                </a:r>
                <a:r>
                  <a:rPr lang="en-US" dirty="0" smtClean="0"/>
                  <a:t>o fragment the beam</a:t>
                </a:r>
                <a:endParaRPr lang="en-US" dirty="0"/>
              </a:p>
            </p:txBody>
          </p:sp>
          <p:pic>
            <p:nvPicPr>
              <p:cNvPr id="18" name="Picture 17" descr="Screen shot 2011-04-28 at 3.21.35 PM.png"/>
              <p:cNvPicPr>
                <a:picLocks noChangeAspect="1"/>
              </p:cNvPicPr>
              <p:nvPr/>
            </p:nvPicPr>
            <p:blipFill>
              <a:blip r:embed="rId3"/>
              <a:stretch>
                <a:fillRect/>
              </a:stretch>
            </p:blipFill>
            <p:spPr>
              <a:xfrm>
                <a:off x="5381850" y="1541780"/>
                <a:ext cx="599440" cy="617220"/>
              </a:xfrm>
              <a:prstGeom prst="rect">
                <a:avLst/>
              </a:prstGeom>
            </p:spPr>
          </p:pic>
          <p:pic>
            <p:nvPicPr>
              <p:cNvPr id="19" name="Picture 18" descr="Screen shot 2011-04-28 at 3.21.35 PM.png"/>
              <p:cNvPicPr>
                <a:picLocks noChangeAspect="1"/>
              </p:cNvPicPr>
              <p:nvPr/>
            </p:nvPicPr>
            <p:blipFill>
              <a:blip r:embed="rId3"/>
              <a:stretch>
                <a:fillRect/>
              </a:stretch>
            </p:blipFill>
            <p:spPr>
              <a:xfrm>
                <a:off x="8428454" y="2159000"/>
                <a:ext cx="599440" cy="617220"/>
              </a:xfrm>
              <a:prstGeom prst="rect">
                <a:avLst/>
              </a:prstGeom>
            </p:spPr>
          </p:pic>
          <p:sp>
            <p:nvSpPr>
              <p:cNvPr id="20" name="TextBox 19"/>
              <p:cNvSpPr txBox="1"/>
              <p:nvPr/>
            </p:nvSpPr>
            <p:spPr>
              <a:xfrm>
                <a:off x="8502759" y="2680408"/>
                <a:ext cx="1687977" cy="755383"/>
              </a:xfrm>
              <a:prstGeom prst="rect">
                <a:avLst/>
              </a:prstGeom>
              <a:noFill/>
            </p:spPr>
            <p:txBody>
              <a:bodyPr wrap="none" rtlCol="0">
                <a:spAutoFit/>
              </a:bodyPr>
              <a:lstStyle/>
              <a:p>
                <a:r>
                  <a:rPr lang="en-US" dirty="0" smtClean="0"/>
                  <a:t>secondary target:</a:t>
                </a:r>
              </a:p>
              <a:p>
                <a:r>
                  <a:rPr lang="en-US" dirty="0"/>
                  <a:t>t</a:t>
                </a:r>
                <a:r>
                  <a:rPr lang="en-US" dirty="0" smtClean="0"/>
                  <a:t>o study</a:t>
                </a:r>
              </a:p>
              <a:p>
                <a:r>
                  <a:rPr lang="en-US" dirty="0"/>
                  <a:t>t</a:t>
                </a:r>
                <a:r>
                  <a:rPr lang="en-US" dirty="0" smtClean="0"/>
                  <a:t>he exotic nucleus</a:t>
                </a:r>
                <a:endParaRPr lang="en-US" dirty="0"/>
              </a:p>
            </p:txBody>
          </p:sp>
          <p:cxnSp>
            <p:nvCxnSpPr>
              <p:cNvPr id="21" name="Straight Connector 20"/>
              <p:cNvCxnSpPr/>
              <p:nvPr/>
            </p:nvCxnSpPr>
            <p:spPr bwMode="auto">
              <a:xfrm flipH="1" flipV="1">
                <a:off x="6426126" y="1927217"/>
                <a:ext cx="3441893" cy="6866"/>
              </a:xfrm>
              <a:prstGeom prst="line">
                <a:avLst/>
              </a:prstGeom>
              <a:solidFill>
                <a:schemeClr val="accent1"/>
              </a:solidFill>
              <a:ln w="19050" cap="flat" cmpd="sng" algn="ctr">
                <a:solidFill>
                  <a:schemeClr val="tx1"/>
                </a:solidFill>
                <a:prstDash val="sysDash"/>
                <a:round/>
                <a:headEnd type="none" w="med" len="med"/>
                <a:tailEnd type="none" w="med" len="med"/>
              </a:ln>
              <a:effectLst/>
            </p:spPr>
          </p:cxnSp>
          <p:sp>
            <p:nvSpPr>
              <p:cNvPr id="22" name="TextBox 21"/>
              <p:cNvSpPr txBox="1"/>
              <p:nvPr/>
            </p:nvSpPr>
            <p:spPr>
              <a:xfrm>
                <a:off x="5650983" y="1056441"/>
                <a:ext cx="2184638" cy="528768"/>
              </a:xfrm>
              <a:prstGeom prst="rect">
                <a:avLst/>
              </a:prstGeom>
              <a:noFill/>
            </p:spPr>
            <p:txBody>
              <a:bodyPr wrap="none" rtlCol="0">
                <a:spAutoFit/>
              </a:bodyPr>
              <a:lstStyle/>
              <a:p>
                <a:r>
                  <a:rPr lang="en-US" dirty="0" smtClean="0"/>
                  <a:t>secondary </a:t>
                </a:r>
                <a:r>
                  <a:rPr lang="en-US" dirty="0" smtClean="0"/>
                  <a:t>beam</a:t>
                </a:r>
              </a:p>
              <a:p>
                <a:r>
                  <a:rPr lang="en-US" dirty="0" smtClean="0"/>
                  <a:t>(includes exotic species)</a:t>
                </a:r>
                <a:endParaRPr lang="en-US" dirty="0"/>
              </a:p>
            </p:txBody>
          </p:sp>
          <p:sp>
            <p:nvSpPr>
              <p:cNvPr id="23" name="TextBox 22"/>
              <p:cNvSpPr txBox="1"/>
              <p:nvPr/>
            </p:nvSpPr>
            <p:spPr>
              <a:xfrm>
                <a:off x="3576215" y="1128020"/>
                <a:ext cx="1341797" cy="302153"/>
              </a:xfrm>
              <a:prstGeom prst="rect">
                <a:avLst/>
              </a:prstGeom>
              <a:noFill/>
            </p:spPr>
            <p:txBody>
              <a:bodyPr wrap="none" rtlCol="0">
                <a:spAutoFit/>
              </a:bodyPr>
              <a:lstStyle/>
              <a:p>
                <a:r>
                  <a:rPr lang="en-US" dirty="0" smtClean="0"/>
                  <a:t>primary beam</a:t>
                </a:r>
                <a:endParaRPr lang="en-US" dirty="0"/>
              </a:p>
            </p:txBody>
          </p:sp>
        </p:grpSp>
        <p:cxnSp>
          <p:nvCxnSpPr>
            <p:cNvPr id="29" name="Straight Arrow Connector 28"/>
            <p:cNvCxnSpPr/>
            <p:nvPr/>
          </p:nvCxnSpPr>
          <p:spPr bwMode="auto">
            <a:xfrm>
              <a:off x="2115427" y="5116657"/>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a:off x="3958963" y="5372942"/>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1" name="Straight Arrow Connector 30"/>
            <p:cNvCxnSpPr/>
            <p:nvPr/>
          </p:nvCxnSpPr>
          <p:spPr bwMode="auto">
            <a:xfrm>
              <a:off x="3451190" y="5083010"/>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7" name="TextBox 36"/>
            <p:cNvSpPr txBox="1"/>
            <p:nvPr/>
          </p:nvSpPr>
          <p:spPr>
            <a:xfrm>
              <a:off x="4031461" y="5985093"/>
              <a:ext cx="2012390" cy="369332"/>
            </a:xfrm>
            <a:prstGeom prst="rect">
              <a:avLst/>
            </a:prstGeom>
            <a:noFill/>
          </p:spPr>
          <p:txBody>
            <a:bodyPr wrap="none" rtlCol="0">
              <a:spAutoFit/>
            </a:bodyPr>
            <a:lstStyle/>
            <a:p>
              <a:r>
                <a:rPr lang="en-US" dirty="0"/>
                <a:t>f</a:t>
              </a:r>
              <a:r>
                <a:rPr lang="en-US" dirty="0" smtClean="0"/>
                <a:t>ragment separator</a:t>
              </a:r>
              <a:endParaRPr lang="en-US" dirty="0"/>
            </a:p>
          </p:txBody>
        </p:sp>
        <p:cxnSp>
          <p:nvCxnSpPr>
            <p:cNvPr id="40" name="Curved Connector 39"/>
            <p:cNvCxnSpPr/>
            <p:nvPr/>
          </p:nvCxnSpPr>
          <p:spPr>
            <a:xfrm rot="5400000" flipH="1" flipV="1">
              <a:off x="4758722" y="4629692"/>
              <a:ext cx="1763420" cy="973929"/>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734691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1-04-29 at 1.48.48 AM.png"/>
          <p:cNvPicPr>
            <a:picLocks noGrp="1" noChangeAspect="1"/>
          </p:cNvPicPr>
          <p:nvPr>
            <p:ph idx="1"/>
          </p:nvPr>
        </p:nvPicPr>
        <p:blipFill>
          <a:blip r:embed="rId3"/>
          <a:srcRect t="-269" b="-269"/>
          <a:stretch>
            <a:fillRect/>
          </a:stretch>
        </p:blipFill>
        <p:spPr>
          <a:xfrm>
            <a:off x="1309664" y="1298199"/>
            <a:ext cx="6631090" cy="4384523"/>
          </a:xfrm>
        </p:spPr>
      </p:pic>
      <p:sp>
        <p:nvSpPr>
          <p:cNvPr id="2" name="Title 1"/>
          <p:cNvSpPr>
            <a:spLocks noGrp="1"/>
          </p:cNvSpPr>
          <p:nvPr>
            <p:ph type="title"/>
          </p:nvPr>
        </p:nvSpPr>
        <p:spPr/>
        <p:txBody>
          <a:bodyPr>
            <a:normAutofit fontScale="90000"/>
          </a:bodyPr>
          <a:lstStyle/>
          <a:p>
            <a:r>
              <a:rPr lang="en-US" dirty="0" smtClean="0"/>
              <a:t>New RIB facilities give us access to exotic nuclei</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90725314"/>
              </p:ext>
            </p:extLst>
          </p:nvPr>
        </p:nvGraphicFramePr>
        <p:xfrm>
          <a:off x="67736" y="4658939"/>
          <a:ext cx="3378200" cy="2133600"/>
        </p:xfrm>
        <a:graphic>
          <a:graphicData uri="http://schemas.openxmlformats.org/drawingml/2006/table">
            <a:tbl>
              <a:tblPr firstRow="1" bandRow="1">
                <a:tableStyleId>{5C22544A-7EE6-4342-B048-85BDC9FD1C3A}</a:tableStyleId>
              </a:tblPr>
              <a:tblGrid>
                <a:gridCol w="1689100"/>
                <a:gridCol w="1689100"/>
              </a:tblGrid>
              <a:tr h="304800">
                <a:tc>
                  <a:txBody>
                    <a:bodyPr/>
                    <a:lstStyle/>
                    <a:p>
                      <a:r>
                        <a:rPr lang="en-US" sz="1400" dirty="0" smtClean="0"/>
                        <a:t>RIB facilities</a:t>
                      </a:r>
                      <a:endParaRPr lang="en-US" sz="1400" dirty="0"/>
                    </a:p>
                  </a:txBody>
                  <a:tcPr/>
                </a:tc>
                <a:tc>
                  <a:txBody>
                    <a:bodyPr/>
                    <a:lstStyle/>
                    <a:p>
                      <a:r>
                        <a:rPr lang="en-US" sz="1400" dirty="0" smtClean="0"/>
                        <a:t>Upgrades</a:t>
                      </a:r>
                      <a:endParaRPr lang="en-US" sz="1400" dirty="0"/>
                    </a:p>
                  </a:txBody>
                  <a:tcPr/>
                </a:tc>
              </a:tr>
              <a:tr h="304800">
                <a:tc>
                  <a:txBody>
                    <a:bodyPr/>
                    <a:lstStyle/>
                    <a:p>
                      <a:r>
                        <a:rPr lang="en-US" sz="1400" dirty="0" smtClean="0"/>
                        <a:t>GSI</a:t>
                      </a:r>
                      <a:endParaRPr lang="en-US" sz="1400" dirty="0"/>
                    </a:p>
                  </a:txBody>
                  <a:tcPr/>
                </a:tc>
                <a:tc>
                  <a:txBody>
                    <a:bodyPr/>
                    <a:lstStyle/>
                    <a:p>
                      <a:r>
                        <a:rPr lang="en-US" sz="1400" dirty="0" smtClean="0"/>
                        <a:t>FAIR</a:t>
                      </a:r>
                      <a:endParaRPr lang="en-US" sz="1400" dirty="0"/>
                    </a:p>
                  </a:txBody>
                  <a:tcPr/>
                </a:tc>
              </a:tr>
              <a:tr h="304800">
                <a:tc>
                  <a:txBody>
                    <a:bodyPr/>
                    <a:lstStyle/>
                    <a:p>
                      <a:r>
                        <a:rPr lang="en-US" sz="1400" dirty="0" smtClean="0"/>
                        <a:t>NSCL/MSU</a:t>
                      </a:r>
                      <a:endParaRPr lang="en-US" sz="1400" dirty="0"/>
                    </a:p>
                  </a:txBody>
                  <a:tcPr/>
                </a:tc>
                <a:tc>
                  <a:txBody>
                    <a:bodyPr/>
                    <a:lstStyle/>
                    <a:p>
                      <a:r>
                        <a:rPr lang="en-US" sz="1400" dirty="0" smtClean="0"/>
                        <a:t>FRIB</a:t>
                      </a:r>
                      <a:endParaRPr lang="en-US" sz="1400" dirty="0"/>
                    </a:p>
                  </a:txBody>
                  <a:tcPr/>
                </a:tc>
              </a:tr>
              <a:tr h="304800">
                <a:tc>
                  <a:txBody>
                    <a:bodyPr/>
                    <a:lstStyle/>
                    <a:p>
                      <a:r>
                        <a:rPr lang="en-US" sz="1400" dirty="0" smtClean="0"/>
                        <a:t>GANIL</a:t>
                      </a:r>
                      <a:endParaRPr lang="en-US" sz="1400" dirty="0"/>
                    </a:p>
                  </a:txBody>
                  <a:tcPr/>
                </a:tc>
                <a:tc>
                  <a:txBody>
                    <a:bodyPr/>
                    <a:lstStyle/>
                    <a:p>
                      <a:r>
                        <a:rPr lang="en-US" sz="1400" dirty="0" smtClean="0"/>
                        <a:t>SPIRAL 2</a:t>
                      </a:r>
                      <a:endParaRPr lang="en-US" sz="1400" dirty="0"/>
                    </a:p>
                  </a:txBody>
                  <a:tcPr/>
                </a:tc>
              </a:tr>
              <a:tr h="304800">
                <a:tc>
                  <a:txBody>
                    <a:bodyPr/>
                    <a:lstStyle/>
                    <a:p>
                      <a:r>
                        <a:rPr lang="en-US" sz="1400" dirty="0" smtClean="0"/>
                        <a:t>REX-ISOLDE</a:t>
                      </a:r>
                      <a:endParaRPr lang="en-US" sz="1400" dirty="0"/>
                    </a:p>
                  </a:txBody>
                  <a:tcPr/>
                </a:tc>
                <a:tc>
                  <a:txBody>
                    <a:bodyPr/>
                    <a:lstStyle/>
                    <a:p>
                      <a:r>
                        <a:rPr lang="en-US" sz="1400" dirty="0" smtClean="0"/>
                        <a:t>HI-ISOLDE</a:t>
                      </a:r>
                      <a:endParaRPr lang="en-US" sz="1400" dirty="0"/>
                    </a:p>
                  </a:txBody>
                  <a:tcPr/>
                </a:tc>
              </a:tr>
              <a:tr h="304800">
                <a:tc>
                  <a:txBody>
                    <a:bodyPr/>
                    <a:lstStyle/>
                    <a:p>
                      <a:r>
                        <a:rPr lang="en-US" sz="1400" dirty="0" smtClean="0"/>
                        <a:t>ISAC TRIUMF</a:t>
                      </a:r>
                      <a:endParaRPr lang="en-US" sz="1400" dirty="0"/>
                    </a:p>
                  </a:txBody>
                  <a:tcPr/>
                </a:tc>
                <a:tc>
                  <a:txBody>
                    <a:bodyPr/>
                    <a:lstStyle/>
                    <a:p>
                      <a:r>
                        <a:rPr lang="en-US" sz="1400" dirty="0" smtClean="0"/>
                        <a:t>ISAC</a:t>
                      </a:r>
                      <a:r>
                        <a:rPr lang="en-US" sz="1400" baseline="0" dirty="0" smtClean="0"/>
                        <a:t> II</a:t>
                      </a:r>
                      <a:endParaRPr lang="en-US" sz="1400" dirty="0"/>
                    </a:p>
                  </a:txBody>
                  <a:tcPr/>
                </a:tc>
              </a:tr>
              <a:tr h="304800">
                <a:tc>
                  <a:txBody>
                    <a:bodyPr/>
                    <a:lstStyle/>
                    <a:p>
                      <a:r>
                        <a:rPr lang="en-US" sz="1400" dirty="0" smtClean="0"/>
                        <a:t>RIKEN</a:t>
                      </a:r>
                      <a:endParaRPr lang="en-US" sz="1400" dirty="0"/>
                    </a:p>
                  </a:txBody>
                  <a:tcPr/>
                </a:tc>
                <a:tc>
                  <a:txBody>
                    <a:bodyPr/>
                    <a:lstStyle/>
                    <a:p>
                      <a:r>
                        <a:rPr lang="en-US" sz="1400" dirty="0" smtClean="0"/>
                        <a:t>RIBF</a:t>
                      </a:r>
                      <a:endParaRPr lang="en-US" sz="1400" dirty="0"/>
                    </a:p>
                  </a:txBody>
                  <a:tcPr/>
                </a:tc>
              </a:tr>
            </a:tbl>
          </a:graphicData>
        </a:graphic>
      </p:graphicFrame>
      <p:pic>
        <p:nvPicPr>
          <p:cNvPr id="11" name="Picture 10" descr="Screen shot 2011-05-06 at 4.29.02 PM.png"/>
          <p:cNvPicPr>
            <a:picLocks noChangeAspect="1"/>
          </p:cNvPicPr>
          <p:nvPr/>
        </p:nvPicPr>
        <p:blipFill>
          <a:blip r:embed="rId4"/>
          <a:stretch>
            <a:fillRect/>
          </a:stretch>
        </p:blipFill>
        <p:spPr>
          <a:xfrm>
            <a:off x="7298267" y="5614989"/>
            <a:ext cx="1854200" cy="1066800"/>
          </a:xfrm>
          <a:prstGeom prst="rect">
            <a:avLst/>
          </a:prstGeom>
        </p:spPr>
      </p:pic>
      <p:pic>
        <p:nvPicPr>
          <p:cNvPr id="12" name="Picture 11" descr="Screen shot 2011-05-06 at 4.28.23 PM.png"/>
          <p:cNvPicPr>
            <a:picLocks noChangeAspect="1"/>
          </p:cNvPicPr>
          <p:nvPr/>
        </p:nvPicPr>
        <p:blipFill>
          <a:blip r:embed="rId5"/>
          <a:stretch>
            <a:fillRect/>
          </a:stretch>
        </p:blipFill>
        <p:spPr>
          <a:xfrm>
            <a:off x="7360920" y="3890165"/>
            <a:ext cx="1783080" cy="1198880"/>
          </a:xfrm>
          <a:prstGeom prst="rect">
            <a:avLst/>
          </a:prstGeom>
        </p:spPr>
      </p:pic>
    </p:spTree>
    <p:extLst>
      <p:ext uri="{BB962C8B-B14F-4D97-AF65-F5344CB8AC3E}">
        <p14:creationId xmlns:p14="http://schemas.microsoft.com/office/powerpoint/2010/main" val="35844411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FAIR facility</a:t>
            </a:r>
            <a:endParaRPr lang="en-US" dirty="0"/>
          </a:p>
        </p:txBody>
      </p:sp>
      <p:sp>
        <p:nvSpPr>
          <p:cNvPr id="4" name="Rectangle 4"/>
          <p:cNvSpPr>
            <a:spLocks noChangeArrowheads="1"/>
          </p:cNvSpPr>
          <p:nvPr/>
        </p:nvSpPr>
        <p:spPr bwMode="auto">
          <a:xfrm>
            <a:off x="3402766" y="5522335"/>
            <a:ext cx="936625" cy="79216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spAutoFit/>
          </a:bodyPr>
          <a:lstStyle/>
          <a:p>
            <a:endParaRPr lang="de-DE"/>
          </a:p>
        </p:txBody>
      </p:sp>
      <p:sp>
        <p:nvSpPr>
          <p:cNvPr id="5" name="Text Box 13"/>
          <p:cNvSpPr txBox="1">
            <a:spLocks noChangeArrowheads="1"/>
          </p:cNvSpPr>
          <p:nvPr/>
        </p:nvSpPr>
        <p:spPr bwMode="auto">
          <a:xfrm>
            <a:off x="602416" y="1974272"/>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sz="3200">
              <a:latin typeface="Arial Black" pitchFamily="34" charset="0"/>
            </a:endParaRPr>
          </a:p>
        </p:txBody>
      </p:sp>
      <p:pic>
        <p:nvPicPr>
          <p:cNvPr id="6" name="Picture 18" descr="FAIR_neueslayout_MH_e"/>
          <p:cNvPicPr>
            <a:picLocks noChangeAspect="1" noChangeArrowheads="1"/>
          </p:cNvPicPr>
          <p:nvPr/>
        </p:nvPicPr>
        <p:blipFill>
          <a:blip r:embed="rId2">
            <a:extLst>
              <a:ext uri="{28A0092B-C50C-407E-A947-70E740481C1C}">
                <a14:useLocalDpi xmlns:a14="http://schemas.microsoft.com/office/drawing/2010/main" val="0"/>
              </a:ext>
            </a:extLst>
          </a:blip>
          <a:srcRect r="7951"/>
          <a:stretch>
            <a:fillRect/>
          </a:stretch>
        </p:blipFill>
        <p:spPr bwMode="auto">
          <a:xfrm>
            <a:off x="27740" y="1877435"/>
            <a:ext cx="5365751"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2421691" y="5911272"/>
            <a:ext cx="1852613" cy="369332"/>
          </a:xfrm>
          <a:prstGeom prst="rect">
            <a:avLst/>
          </a:prstGeom>
          <a:solidFill>
            <a:srgbClr val="FF9999"/>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marL="177800" indent="-31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177800" algn="ctr" eaLnBrk="1" hangingPunct="1">
              <a:spcBef>
                <a:spcPct val="50000"/>
              </a:spcBef>
            </a:pPr>
            <a:r>
              <a:rPr lang="de-DE" b="1" i="0" dirty="0" err="1">
                <a:solidFill>
                  <a:srgbClr val="FF0000"/>
                </a:solidFill>
              </a:rPr>
              <a:t>To</a:t>
            </a:r>
            <a:r>
              <a:rPr lang="de-DE" b="1" i="0" dirty="0">
                <a:solidFill>
                  <a:srgbClr val="FF0000"/>
                </a:solidFill>
              </a:rPr>
              <a:t> </a:t>
            </a:r>
            <a:r>
              <a:rPr lang="de-DE" b="1" i="0" dirty="0" err="1">
                <a:solidFill>
                  <a:srgbClr val="FF0000"/>
                </a:solidFill>
              </a:rPr>
              <a:t>be</a:t>
            </a:r>
            <a:r>
              <a:rPr lang="de-DE" b="1" i="0" dirty="0">
                <a:solidFill>
                  <a:srgbClr val="FF0000"/>
                </a:solidFill>
              </a:rPr>
              <a:t> </a:t>
            </a:r>
            <a:r>
              <a:rPr lang="de-DE" b="1" i="0" dirty="0" err="1">
                <a:solidFill>
                  <a:srgbClr val="FF0000"/>
                </a:solidFill>
              </a:rPr>
              <a:t>built</a:t>
            </a:r>
            <a:endParaRPr lang="de-DE" b="1" i="0" dirty="0">
              <a:solidFill>
                <a:srgbClr val="FF0000"/>
              </a:solidFill>
            </a:endParaRPr>
          </a:p>
        </p:txBody>
      </p:sp>
      <p:sp>
        <p:nvSpPr>
          <p:cNvPr id="8" name="Text Box 20"/>
          <p:cNvSpPr txBox="1">
            <a:spLocks noChangeArrowheads="1"/>
          </p:cNvSpPr>
          <p:nvPr/>
        </p:nvSpPr>
        <p:spPr bwMode="auto">
          <a:xfrm>
            <a:off x="211891" y="1796472"/>
            <a:ext cx="1566863" cy="369332"/>
          </a:xfrm>
          <a:prstGeom prst="rect">
            <a:avLst/>
          </a:prstGeom>
          <a:solidFill>
            <a:srgbClr val="99CCFF"/>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marL="177800" indent="-31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177800" algn="ctr" eaLnBrk="1" hangingPunct="1">
              <a:spcBef>
                <a:spcPct val="50000"/>
              </a:spcBef>
            </a:pPr>
            <a:r>
              <a:rPr lang="de-DE" b="1" i="0" dirty="0" err="1">
                <a:solidFill>
                  <a:schemeClr val="accent2"/>
                </a:solidFill>
              </a:rPr>
              <a:t>Existing</a:t>
            </a:r>
            <a:endParaRPr lang="de-DE" b="1" i="0" dirty="0">
              <a:solidFill>
                <a:schemeClr val="accent2"/>
              </a:solidFill>
            </a:endParaRPr>
          </a:p>
        </p:txBody>
      </p:sp>
      <p:sp>
        <p:nvSpPr>
          <p:cNvPr id="9" name="TextBox 8"/>
          <p:cNvSpPr txBox="1"/>
          <p:nvPr/>
        </p:nvSpPr>
        <p:spPr>
          <a:xfrm>
            <a:off x="5545891" y="1801235"/>
            <a:ext cx="3505200" cy="4708981"/>
          </a:xfrm>
          <a:prstGeom prst="rect">
            <a:avLst/>
          </a:prstGeom>
          <a:noFill/>
        </p:spPr>
        <p:txBody>
          <a:bodyPr wrap="square" rtlCol="0">
            <a:spAutoFit/>
          </a:bodyPr>
          <a:lstStyle/>
          <a:p>
            <a:pPr algn="l"/>
            <a:r>
              <a:rPr lang="en-US" sz="2000" i="0" dirty="0" smtClean="0">
                <a:solidFill>
                  <a:srgbClr val="00599D"/>
                </a:solidFill>
                <a:latin typeface="+mj-lt"/>
              </a:rPr>
              <a:t>Primary beams</a:t>
            </a:r>
          </a:p>
          <a:p>
            <a:pPr marL="342900" indent="-342900" algn="l">
              <a:buFont typeface="Arial"/>
              <a:buChar char="•"/>
            </a:pPr>
            <a:r>
              <a:rPr lang="en-US" sz="2000" i="0" dirty="0" smtClean="0">
                <a:solidFill>
                  <a:srgbClr val="FF0000"/>
                </a:solidFill>
                <a:latin typeface="+mj-lt"/>
              </a:rPr>
              <a:t>Faster cycling (3Hz instead of 0.3Hz)</a:t>
            </a:r>
          </a:p>
          <a:p>
            <a:pPr marL="342900" indent="-342900" algn="l">
              <a:buFont typeface="Arial"/>
              <a:buChar char="•"/>
            </a:pPr>
            <a:r>
              <a:rPr lang="en-US" sz="2000" i="0" dirty="0" smtClean="0">
                <a:solidFill>
                  <a:srgbClr val="FF0000"/>
                </a:solidFill>
                <a:latin typeface="+mj-lt"/>
              </a:rPr>
              <a:t>10</a:t>
            </a:r>
            <a:r>
              <a:rPr lang="en-US" sz="2000" i="0" baseline="30000" dirty="0" smtClean="0">
                <a:solidFill>
                  <a:srgbClr val="FF0000"/>
                </a:solidFill>
                <a:latin typeface="+mj-lt"/>
              </a:rPr>
              <a:t>12</a:t>
            </a:r>
            <a:r>
              <a:rPr lang="en-US" sz="2000" i="0" dirty="0" smtClean="0">
                <a:solidFill>
                  <a:srgbClr val="FF0000"/>
                </a:solidFill>
                <a:latin typeface="+mj-lt"/>
              </a:rPr>
              <a:t>/s 1.5-2 </a:t>
            </a:r>
            <a:r>
              <a:rPr lang="en-US" sz="2000" i="0" dirty="0" err="1" smtClean="0">
                <a:solidFill>
                  <a:srgbClr val="FF0000"/>
                </a:solidFill>
                <a:latin typeface="+mj-lt"/>
              </a:rPr>
              <a:t>GeV</a:t>
            </a:r>
            <a:r>
              <a:rPr lang="en-US" sz="2000" i="0" dirty="0" smtClean="0">
                <a:solidFill>
                  <a:srgbClr val="FF0000"/>
                </a:solidFill>
                <a:latin typeface="+mj-lt"/>
              </a:rPr>
              <a:t>/u </a:t>
            </a:r>
            <a:r>
              <a:rPr lang="en-US" sz="2000" i="0" baseline="30000" dirty="0" smtClean="0">
                <a:solidFill>
                  <a:srgbClr val="FF0000"/>
                </a:solidFill>
                <a:latin typeface="+mj-lt"/>
              </a:rPr>
              <a:t>238</a:t>
            </a:r>
            <a:r>
              <a:rPr lang="en-US" sz="2000" i="0" dirty="0" smtClean="0">
                <a:solidFill>
                  <a:srgbClr val="FF0000"/>
                </a:solidFill>
                <a:latin typeface="+mj-lt"/>
              </a:rPr>
              <a:t>U</a:t>
            </a:r>
            <a:r>
              <a:rPr lang="en-US" sz="2000" i="0" baseline="30000" dirty="0" smtClean="0">
                <a:solidFill>
                  <a:srgbClr val="FF0000"/>
                </a:solidFill>
                <a:latin typeface="+mj-lt"/>
              </a:rPr>
              <a:t>28+</a:t>
            </a:r>
          </a:p>
          <a:p>
            <a:pPr marL="342900" indent="-342900" algn="l">
              <a:buFont typeface="Arial"/>
              <a:buChar char="•"/>
            </a:pPr>
            <a:r>
              <a:rPr lang="en-US" sz="2000" i="0" dirty="0" smtClean="0">
                <a:solidFill>
                  <a:srgbClr val="00599D"/>
                </a:solidFill>
                <a:latin typeface="+mj-lt"/>
              </a:rPr>
              <a:t>10</a:t>
            </a:r>
            <a:r>
              <a:rPr lang="en-US" sz="2000" i="0" baseline="30000" dirty="0" smtClean="0">
                <a:solidFill>
                  <a:srgbClr val="00599D"/>
                </a:solidFill>
                <a:latin typeface="+mj-lt"/>
              </a:rPr>
              <a:t>10</a:t>
            </a:r>
            <a:r>
              <a:rPr lang="en-US" sz="2000" i="0" dirty="0" smtClean="0">
                <a:solidFill>
                  <a:srgbClr val="00599D"/>
                </a:solidFill>
                <a:latin typeface="+mj-lt"/>
              </a:rPr>
              <a:t>/s 35 </a:t>
            </a:r>
            <a:r>
              <a:rPr lang="en-US" sz="2000" i="0" dirty="0" err="1" smtClean="0">
                <a:solidFill>
                  <a:srgbClr val="00599D"/>
                </a:solidFill>
                <a:latin typeface="+mj-lt"/>
              </a:rPr>
              <a:t>GeV</a:t>
            </a:r>
            <a:r>
              <a:rPr lang="en-US" sz="2000" i="0" dirty="0" smtClean="0">
                <a:solidFill>
                  <a:srgbClr val="00599D"/>
                </a:solidFill>
                <a:latin typeface="+mj-lt"/>
              </a:rPr>
              <a:t>/u </a:t>
            </a:r>
            <a:r>
              <a:rPr lang="en-US" sz="2000" i="0" baseline="30000" dirty="0" smtClean="0">
                <a:solidFill>
                  <a:srgbClr val="00599D"/>
                </a:solidFill>
                <a:latin typeface="+mj-lt"/>
              </a:rPr>
              <a:t>238</a:t>
            </a:r>
            <a:r>
              <a:rPr lang="en-US" sz="2000" i="0" dirty="0" smtClean="0">
                <a:solidFill>
                  <a:srgbClr val="00599D"/>
                </a:solidFill>
                <a:latin typeface="+mj-lt"/>
              </a:rPr>
              <a:t>U</a:t>
            </a:r>
            <a:r>
              <a:rPr lang="en-US" sz="2000" i="0" baseline="30000" dirty="0" smtClean="0">
                <a:solidFill>
                  <a:srgbClr val="00599D"/>
                </a:solidFill>
                <a:latin typeface="+mj-lt"/>
              </a:rPr>
              <a:t>73+</a:t>
            </a:r>
          </a:p>
          <a:p>
            <a:pPr marL="342900" indent="-342900" algn="l">
              <a:buFont typeface="Arial"/>
              <a:buChar char="•"/>
            </a:pPr>
            <a:endParaRPr lang="en-US" sz="2000" i="0" dirty="0">
              <a:solidFill>
                <a:srgbClr val="00599D"/>
              </a:solidFill>
              <a:latin typeface="+mj-lt"/>
            </a:endParaRPr>
          </a:p>
          <a:p>
            <a:pPr algn="l"/>
            <a:endParaRPr lang="en-US" sz="2000" i="0" dirty="0" smtClean="0">
              <a:solidFill>
                <a:srgbClr val="00599D"/>
              </a:solidFill>
              <a:latin typeface="+mj-lt"/>
            </a:endParaRPr>
          </a:p>
          <a:p>
            <a:pPr algn="l"/>
            <a:r>
              <a:rPr lang="en-US" sz="2000" i="0" dirty="0" smtClean="0">
                <a:solidFill>
                  <a:srgbClr val="00599D"/>
                </a:solidFill>
                <a:latin typeface="+mj-lt"/>
              </a:rPr>
              <a:t>Secondary beams</a:t>
            </a:r>
          </a:p>
          <a:p>
            <a:pPr marL="342900" indent="-342900" algn="l">
              <a:buFont typeface="Arial"/>
              <a:buChar char="•"/>
            </a:pPr>
            <a:r>
              <a:rPr lang="en-US" sz="2000" i="0" dirty="0" smtClean="0">
                <a:solidFill>
                  <a:srgbClr val="FF0000"/>
                </a:solidFill>
                <a:latin typeface="+mj-lt"/>
              </a:rPr>
              <a:t>1.5-2 </a:t>
            </a:r>
            <a:r>
              <a:rPr lang="en-US" sz="2000" i="0" dirty="0" err="1" smtClean="0">
                <a:solidFill>
                  <a:srgbClr val="FF0000"/>
                </a:solidFill>
                <a:latin typeface="+mj-lt"/>
              </a:rPr>
              <a:t>GeV</a:t>
            </a:r>
            <a:r>
              <a:rPr lang="en-US" sz="2000" i="0" dirty="0" smtClean="0">
                <a:solidFill>
                  <a:srgbClr val="FF0000"/>
                </a:solidFill>
                <a:latin typeface="+mj-lt"/>
              </a:rPr>
              <a:t>/u</a:t>
            </a:r>
          </a:p>
          <a:p>
            <a:pPr marL="342900" indent="-342900" algn="l">
              <a:buFont typeface="Arial"/>
              <a:buChar char="•"/>
            </a:pPr>
            <a:r>
              <a:rPr lang="en-US" sz="2000" i="0" dirty="0">
                <a:solidFill>
                  <a:srgbClr val="00599D"/>
                </a:solidFill>
                <a:latin typeface="+mj-lt"/>
              </a:rPr>
              <a:t>Beam </a:t>
            </a:r>
            <a:r>
              <a:rPr lang="en-US" sz="2000" i="0" dirty="0" smtClean="0">
                <a:solidFill>
                  <a:srgbClr val="00599D"/>
                </a:solidFill>
                <a:latin typeface="+mj-lt"/>
              </a:rPr>
              <a:t>intensity improvement FRS </a:t>
            </a:r>
            <a:r>
              <a:rPr lang="en-US" sz="2000" i="0" dirty="0">
                <a:solidFill>
                  <a:srgbClr val="00599D"/>
                </a:solidFill>
                <a:latin typeface="+mj-lt"/>
              </a:rPr>
              <a:t>– Super-FRS: </a:t>
            </a:r>
            <a:r>
              <a:rPr lang="en-US" sz="2000" i="0" dirty="0" smtClean="0">
                <a:solidFill>
                  <a:srgbClr val="FF0000"/>
                </a:solidFill>
                <a:latin typeface="+mj-lt"/>
              </a:rPr>
              <a:t>10</a:t>
            </a:r>
            <a:r>
              <a:rPr lang="en-US" sz="2000" i="0" baseline="30000" dirty="0" smtClean="0">
                <a:solidFill>
                  <a:srgbClr val="FF0000"/>
                </a:solidFill>
                <a:latin typeface="+mj-lt"/>
              </a:rPr>
              <a:t>2</a:t>
            </a:r>
            <a:r>
              <a:rPr lang="en-US" sz="2000" i="0" dirty="0" smtClean="0">
                <a:solidFill>
                  <a:srgbClr val="FF0000"/>
                </a:solidFill>
                <a:latin typeface="+mj-lt"/>
              </a:rPr>
              <a:t> </a:t>
            </a:r>
            <a:r>
              <a:rPr lang="en-US" sz="2000" i="0" dirty="0">
                <a:solidFill>
                  <a:srgbClr val="FF0000"/>
                </a:solidFill>
                <a:latin typeface="+mj-lt"/>
              </a:rPr>
              <a:t>to </a:t>
            </a:r>
            <a:r>
              <a:rPr lang="en-US" sz="2000" i="0" dirty="0" smtClean="0">
                <a:solidFill>
                  <a:srgbClr val="FF0000"/>
                </a:solidFill>
                <a:latin typeface="+mj-lt"/>
              </a:rPr>
              <a:t>10</a:t>
            </a:r>
            <a:r>
              <a:rPr lang="en-US" sz="2000" i="0" baseline="30000" dirty="0" smtClean="0">
                <a:solidFill>
                  <a:srgbClr val="FF0000"/>
                </a:solidFill>
                <a:latin typeface="+mj-lt"/>
              </a:rPr>
              <a:t>5</a:t>
            </a:r>
            <a:endParaRPr lang="en-US" sz="2000" i="0" dirty="0">
              <a:solidFill>
                <a:srgbClr val="FF0000"/>
              </a:solidFill>
              <a:latin typeface="+mj-lt"/>
            </a:endParaRPr>
          </a:p>
          <a:p>
            <a:pPr marL="342900" indent="-342900" algn="l">
              <a:buFont typeface="Arial"/>
              <a:buChar char="•"/>
            </a:pPr>
            <a:endParaRPr lang="en-US" sz="2000" i="0" dirty="0" smtClean="0">
              <a:solidFill>
                <a:srgbClr val="00599D"/>
              </a:solidFill>
              <a:latin typeface="+mj-lt"/>
            </a:endParaRPr>
          </a:p>
          <a:p>
            <a:pPr marL="342900" indent="-342900" algn="l">
              <a:buFont typeface="Arial"/>
              <a:buChar char="•"/>
            </a:pPr>
            <a:endParaRPr lang="en-US" sz="2000" i="0" dirty="0">
              <a:solidFill>
                <a:srgbClr val="00599D"/>
              </a:solidFill>
              <a:latin typeface="+mj-lt"/>
            </a:endParaRPr>
          </a:p>
          <a:p>
            <a:pPr algn="l"/>
            <a:endParaRPr lang="en-US" sz="2000" i="0" dirty="0">
              <a:solidFill>
                <a:srgbClr val="00599D"/>
              </a:solidFill>
              <a:latin typeface="+mj-lt"/>
            </a:endParaRPr>
          </a:p>
        </p:txBody>
      </p:sp>
    </p:spTree>
    <p:extLst>
      <p:ext uri="{BB962C8B-B14F-4D97-AF65-F5344CB8AC3E}">
        <p14:creationId xmlns:p14="http://schemas.microsoft.com/office/powerpoint/2010/main" val="41827513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91416"/>
            <a:ext cx="9144000" cy="4990783"/>
            <a:chOff x="0" y="1166971"/>
            <a:chExt cx="9144000" cy="4990783"/>
          </a:xfrm>
        </p:grpSpPr>
        <p:sp>
          <p:nvSpPr>
            <p:cNvPr id="5" name="Rectangle 4"/>
            <p:cNvSpPr>
              <a:spLocks noChangeArrowheads="1"/>
            </p:cNvSpPr>
            <p:nvPr/>
          </p:nvSpPr>
          <p:spPr bwMode="auto">
            <a:xfrm>
              <a:off x="7610475" y="2138363"/>
              <a:ext cx="88900" cy="1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6" name="Rectangle 5"/>
            <p:cNvSpPr>
              <a:spLocks noChangeArrowheads="1"/>
            </p:cNvSpPr>
            <p:nvPr/>
          </p:nvSpPr>
          <p:spPr bwMode="auto">
            <a:xfrm>
              <a:off x="5086350" y="2841625"/>
              <a:ext cx="101600" cy="8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 name="Rectangle 6"/>
            <p:cNvSpPr>
              <a:spLocks noChangeArrowheads="1"/>
            </p:cNvSpPr>
            <p:nvPr/>
          </p:nvSpPr>
          <p:spPr bwMode="auto">
            <a:xfrm>
              <a:off x="5937250" y="2762250"/>
              <a:ext cx="101600" cy="9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8" name="Line 7"/>
            <p:cNvSpPr>
              <a:spLocks noChangeShapeType="1"/>
            </p:cNvSpPr>
            <p:nvPr/>
          </p:nvSpPr>
          <p:spPr bwMode="auto">
            <a:xfrm flipV="1">
              <a:off x="7150100" y="1906588"/>
              <a:ext cx="1588" cy="1079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defTabSz="449263" eaLnBrk="1" hangingPunct="1">
                <a:buClr>
                  <a:srgbClr val="000000"/>
                </a:buClr>
                <a:buSzPct val="100000"/>
                <a:buFont typeface="Times New Roman" charset="0"/>
                <a:buNone/>
              </a:pPr>
              <a:endParaRPr lang="en-GB" sz="1800" i="0">
                <a:solidFill>
                  <a:srgbClr val="FFFFFF"/>
                </a:solidFill>
                <a:latin typeface="Arial" charset="0"/>
                <a:cs typeface="Lucida Sans Unicode" charset="0"/>
              </a:endParaRPr>
            </a:p>
          </p:txBody>
        </p:sp>
        <p:sp>
          <p:nvSpPr>
            <p:cNvPr id="9" name="Rectangle 10"/>
            <p:cNvSpPr>
              <a:spLocks noChangeArrowheads="1"/>
            </p:cNvSpPr>
            <p:nvPr/>
          </p:nvSpPr>
          <p:spPr bwMode="auto">
            <a:xfrm>
              <a:off x="2700338" y="2312988"/>
              <a:ext cx="684212" cy="4318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10" name="Text Box 11"/>
            <p:cNvSpPr txBox="1">
              <a:spLocks noChangeArrowheads="1"/>
            </p:cNvSpPr>
            <p:nvPr/>
          </p:nvSpPr>
          <p:spPr bwMode="auto">
            <a:xfrm>
              <a:off x="3486150" y="3590925"/>
              <a:ext cx="14033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6800" rIns="0" bIns="46800">
              <a:spAutoFit/>
            </a:bodyPr>
            <a:lstStyle>
              <a:lvl1pPr marL="742950" indent="-284163"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ＭＳ Ｐゴシック" charset="0"/>
                  <a:cs typeface="Lucida Sans Unicode" charset="0"/>
                </a:defRPr>
              </a:lvl1pPr>
              <a:lvl2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2pPr>
              <a:lvl3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3pPr>
              <a:lvl4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4pPr>
              <a:lvl5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9pPr>
            </a:lstStyle>
            <a:p>
              <a:pPr defTabSz="449263" eaLnBrk="1" hangingPunct="1">
                <a:spcBef>
                  <a:spcPts val="875"/>
                </a:spcBef>
                <a:buSzPct val="100000"/>
              </a:pPr>
              <a:r>
                <a:rPr lang="de-DE" sz="1400" b="1" i="0">
                  <a:solidFill>
                    <a:srgbClr val="000000"/>
                  </a:solidFill>
                </a:rPr>
                <a:t>Main</a:t>
              </a:r>
            </a:p>
            <a:p>
              <a:pPr defTabSz="449263" eaLnBrk="1" hangingPunct="1">
                <a:buSzPct val="100000"/>
              </a:pPr>
              <a:r>
                <a:rPr lang="de-DE" sz="1400" b="1" i="0">
                  <a:solidFill>
                    <a:srgbClr val="000000"/>
                  </a:solidFill>
                </a:rPr>
                <a:t>Separator</a:t>
              </a:r>
            </a:p>
          </p:txBody>
        </p:sp>
        <p:sp>
          <p:nvSpPr>
            <p:cNvPr id="11" name="Rectangle 12"/>
            <p:cNvSpPr>
              <a:spLocks noChangeArrowheads="1"/>
            </p:cNvSpPr>
            <p:nvPr/>
          </p:nvSpPr>
          <p:spPr bwMode="auto">
            <a:xfrm>
              <a:off x="4211638" y="1773238"/>
              <a:ext cx="215900" cy="10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12" name="Rectangle 13"/>
            <p:cNvSpPr>
              <a:spLocks noChangeArrowheads="1"/>
            </p:cNvSpPr>
            <p:nvPr/>
          </p:nvSpPr>
          <p:spPr bwMode="auto">
            <a:xfrm>
              <a:off x="4176713" y="1808163"/>
              <a:ext cx="287337" cy="730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13" name="Rectangle 14"/>
            <p:cNvSpPr>
              <a:spLocks noChangeArrowheads="1"/>
            </p:cNvSpPr>
            <p:nvPr/>
          </p:nvSpPr>
          <p:spPr bwMode="auto">
            <a:xfrm rot="5400000">
              <a:off x="4591844" y="2113756"/>
              <a:ext cx="287338" cy="1809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14" name="Text Box 15"/>
            <p:cNvSpPr txBox="1">
              <a:spLocks noChangeArrowheads="1"/>
            </p:cNvSpPr>
            <p:nvPr/>
          </p:nvSpPr>
          <p:spPr bwMode="auto">
            <a:xfrm>
              <a:off x="7580313" y="3124200"/>
              <a:ext cx="1116012"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6800" rIns="0" bIns="46800">
              <a:spAutoFit/>
            </a:bodyPr>
            <a:lstStyle>
              <a:lvl1pPr marL="742950" indent="-284163"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ＭＳ Ｐゴシック" charset="0"/>
                  <a:cs typeface="Lucida Sans Unicode" charset="0"/>
                </a:defRPr>
              </a:lvl1pPr>
              <a:lvl2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2pPr>
              <a:lvl3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3pPr>
              <a:lvl4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4pPr>
              <a:lvl5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9pPr>
            </a:lstStyle>
            <a:p>
              <a:pPr algn="l" defTabSz="449263" eaLnBrk="1" hangingPunct="1">
                <a:spcBef>
                  <a:spcPts val="875"/>
                </a:spcBef>
                <a:buSzPct val="100000"/>
              </a:pPr>
              <a:r>
                <a:rPr lang="de-DE" sz="1400" b="1" i="0">
                  <a:solidFill>
                    <a:srgbClr val="000000"/>
                  </a:solidFill>
                </a:rPr>
                <a:t>HEB</a:t>
              </a:r>
            </a:p>
          </p:txBody>
        </p:sp>
        <p:grpSp>
          <p:nvGrpSpPr>
            <p:cNvPr id="15" name="Group 14"/>
            <p:cNvGrpSpPr/>
            <p:nvPr/>
          </p:nvGrpSpPr>
          <p:grpSpPr>
            <a:xfrm>
              <a:off x="276225" y="1166971"/>
              <a:ext cx="8867775" cy="4990783"/>
              <a:chOff x="276225" y="1166971"/>
              <a:chExt cx="8867775" cy="4990783"/>
            </a:xfrm>
          </p:grpSpPr>
          <p:pic>
            <p:nvPicPr>
              <p:cNvPr id="1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6225" y="1166971"/>
                <a:ext cx="8867775" cy="4990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 name="Text Box 16"/>
              <p:cNvSpPr txBox="1">
                <a:spLocks noChangeArrowheads="1"/>
              </p:cNvSpPr>
              <p:nvPr/>
            </p:nvSpPr>
            <p:spPr bwMode="auto">
              <a:xfrm>
                <a:off x="7620000" y="1981200"/>
                <a:ext cx="1116012"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6800" rIns="0" bIns="46800">
                <a:spAutoFit/>
              </a:bodyPr>
              <a:lstStyle>
                <a:lvl1pPr marL="742950" indent="-284163"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ＭＳ Ｐゴシック" charset="0"/>
                    <a:cs typeface="Lucida Sans Unicode" charset="0"/>
                  </a:defRPr>
                </a:lvl1pPr>
                <a:lvl2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2pPr>
                <a:lvl3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3pPr>
                <a:lvl4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4pPr>
                <a:lvl5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9pPr>
              </a:lstStyle>
              <a:p>
                <a:pPr algn="l" defTabSz="449263" eaLnBrk="1" hangingPunct="1">
                  <a:spcBef>
                    <a:spcPts val="875"/>
                  </a:spcBef>
                  <a:buSzPct val="100000"/>
                </a:pPr>
                <a:r>
                  <a:rPr lang="de-DE" sz="1400" b="1" i="0" dirty="0">
                    <a:solidFill>
                      <a:srgbClr val="000000"/>
                    </a:solidFill>
                  </a:rPr>
                  <a:t>LEB</a:t>
                </a:r>
              </a:p>
            </p:txBody>
          </p:sp>
        </p:grpSp>
        <p:sp>
          <p:nvSpPr>
            <p:cNvPr id="16" name="Text Box 17"/>
            <p:cNvSpPr txBox="1">
              <a:spLocks noChangeArrowheads="1"/>
            </p:cNvSpPr>
            <p:nvPr/>
          </p:nvSpPr>
          <p:spPr bwMode="auto">
            <a:xfrm>
              <a:off x="8027988" y="4645025"/>
              <a:ext cx="1116012"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6800" rIns="0" bIns="46800">
              <a:spAutoFit/>
            </a:bodyPr>
            <a:lstStyle>
              <a:lvl1pPr marL="742950" indent="-284163"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ＭＳ Ｐゴシック" charset="0"/>
                  <a:cs typeface="Lucida Sans Unicode" charset="0"/>
                </a:defRPr>
              </a:lvl1pPr>
              <a:lvl2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2pPr>
              <a:lvl3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3pPr>
              <a:lvl4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4pPr>
              <a:lvl5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9pPr>
            </a:lstStyle>
            <a:p>
              <a:pPr algn="l" defTabSz="449263" eaLnBrk="1" hangingPunct="1">
                <a:spcBef>
                  <a:spcPts val="875"/>
                </a:spcBef>
                <a:buSzPct val="100000"/>
              </a:pPr>
              <a:r>
                <a:rPr lang="de-DE" sz="1400" b="1" i="0" dirty="0">
                  <a:solidFill>
                    <a:srgbClr val="000000"/>
                  </a:solidFill>
                </a:rPr>
                <a:t>RING</a:t>
              </a:r>
            </a:p>
          </p:txBody>
        </p:sp>
        <p:sp>
          <p:nvSpPr>
            <p:cNvPr id="17" name="Text Box 21"/>
            <p:cNvSpPr txBox="1">
              <a:spLocks noChangeArrowheads="1"/>
            </p:cNvSpPr>
            <p:nvPr/>
          </p:nvSpPr>
          <p:spPr bwMode="auto">
            <a:xfrm>
              <a:off x="0" y="3452971"/>
              <a:ext cx="14033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6800" rIns="0" bIns="46800">
              <a:spAutoFit/>
            </a:bodyPr>
            <a:lstStyle>
              <a:lvl1pPr marL="742950" indent="-284163"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ＭＳ Ｐゴシック" charset="0"/>
                  <a:cs typeface="Lucida Sans Unicode" charset="0"/>
                </a:defRPr>
              </a:lvl1pPr>
              <a:lvl2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2pPr>
              <a:lvl3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3pPr>
              <a:lvl4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4pPr>
              <a:lvl5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9pPr>
            </a:lstStyle>
            <a:p>
              <a:pPr defTabSz="449263" eaLnBrk="1" hangingPunct="1">
                <a:spcBef>
                  <a:spcPts val="875"/>
                </a:spcBef>
                <a:buSzPct val="100000"/>
              </a:pPr>
              <a:r>
                <a:rPr lang="de-DE" sz="1400" b="1" i="0" dirty="0" err="1" smtClean="0">
                  <a:solidFill>
                    <a:srgbClr val="000000"/>
                  </a:solidFill>
                </a:rPr>
                <a:t>Pre</a:t>
              </a:r>
              <a:r>
                <a:rPr lang="de-DE" sz="1400" b="1" i="0" dirty="0" smtClean="0">
                  <a:solidFill>
                    <a:srgbClr val="000000"/>
                  </a:solidFill>
                </a:rPr>
                <a:t>-</a:t>
              </a:r>
              <a:endParaRPr lang="de-DE" sz="1400" b="1" i="0" dirty="0">
                <a:solidFill>
                  <a:srgbClr val="000000"/>
                </a:solidFill>
              </a:endParaRPr>
            </a:p>
            <a:p>
              <a:pPr defTabSz="449263" eaLnBrk="1" hangingPunct="1">
                <a:buSzPct val="100000"/>
              </a:pPr>
              <a:r>
                <a:rPr lang="de-DE" sz="1400" b="1" i="0" dirty="0" err="1">
                  <a:solidFill>
                    <a:srgbClr val="000000"/>
                  </a:solidFill>
                </a:rPr>
                <a:t>s</a:t>
              </a:r>
              <a:r>
                <a:rPr lang="de-DE" sz="1400" b="1" i="0" dirty="0" err="1" smtClean="0">
                  <a:solidFill>
                    <a:srgbClr val="000000"/>
                  </a:solidFill>
                </a:rPr>
                <a:t>eparator</a:t>
              </a:r>
              <a:endParaRPr lang="de-DE" sz="1400" b="1" i="0" dirty="0">
                <a:solidFill>
                  <a:srgbClr val="000000"/>
                </a:solidFill>
              </a:endParaRPr>
            </a:p>
          </p:txBody>
        </p:sp>
        <p:sp>
          <p:nvSpPr>
            <p:cNvPr id="18" name="Line 22"/>
            <p:cNvSpPr>
              <a:spLocks noChangeShapeType="1"/>
            </p:cNvSpPr>
            <p:nvPr/>
          </p:nvSpPr>
          <p:spPr bwMode="auto">
            <a:xfrm>
              <a:off x="7810500" y="4810125"/>
              <a:ext cx="552450" cy="1588"/>
            </a:xfrm>
            <a:prstGeom prst="line">
              <a:avLst/>
            </a:prstGeom>
            <a:noFill/>
            <a:ln w="31680" cap="sq">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defTabSz="449263" eaLnBrk="1" hangingPunct="1">
                <a:buClr>
                  <a:srgbClr val="000000"/>
                </a:buClr>
                <a:buSzPct val="100000"/>
                <a:buFont typeface="Times New Roman" charset="0"/>
                <a:buNone/>
              </a:pPr>
              <a:endParaRPr lang="en-GB" sz="1800" i="0">
                <a:solidFill>
                  <a:srgbClr val="FFFFFF"/>
                </a:solidFill>
                <a:latin typeface="Arial" charset="0"/>
                <a:cs typeface="Lucida Sans Unicode" charset="0"/>
              </a:endParaRPr>
            </a:p>
          </p:txBody>
        </p:sp>
      </p:grpSp>
      <p:sp>
        <p:nvSpPr>
          <p:cNvPr id="21" name="Rectangle 8"/>
          <p:cNvSpPr>
            <a:spLocks noChangeArrowheads="1"/>
          </p:cNvSpPr>
          <p:nvPr/>
        </p:nvSpPr>
        <p:spPr bwMode="auto">
          <a:xfrm>
            <a:off x="0" y="5025216"/>
            <a:ext cx="4572000"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1342295"/>
            <a:ext cx="2166937" cy="16255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 name="Picture 1" descr="FCAR3________L____4___ Kopie"/>
          <p:cNvPicPr>
            <a:picLocks noChangeAspect="1" noChangeArrowheads="1"/>
          </p:cNvPicPr>
          <p:nvPr/>
        </p:nvPicPr>
        <p:blipFill>
          <a:blip r:embed="rId4">
            <a:extLst>
              <a:ext uri="{28A0092B-C50C-407E-A947-70E740481C1C}">
                <a14:useLocalDpi xmlns:a14="http://schemas.microsoft.com/office/drawing/2010/main" val="0"/>
              </a:ext>
            </a:extLst>
          </a:blip>
          <a:srcRect t="17075"/>
          <a:stretch>
            <a:fillRect/>
          </a:stretch>
        </p:blipFill>
        <p:spPr bwMode="auto">
          <a:xfrm>
            <a:off x="41275" y="1327928"/>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9"/>
          <p:cNvSpPr txBox="1">
            <a:spLocks noChangeArrowheads="1"/>
          </p:cNvSpPr>
          <p:nvPr/>
        </p:nvSpPr>
        <p:spPr bwMode="auto">
          <a:xfrm>
            <a:off x="2590800" y="5406216"/>
            <a:ext cx="6019800" cy="1181991"/>
          </a:xfrm>
          <a:prstGeom prst="rect">
            <a:avLst/>
          </a:prstGeom>
          <a:noFill/>
          <a:ln>
            <a:solidFill>
              <a:srgbClr val="00599D"/>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algn="l" defTabSz="449263" eaLnBrk="1" hangingPunct="1">
              <a:spcBef>
                <a:spcPts val="1000"/>
              </a:spcBef>
              <a:buSzPct val="100000"/>
              <a:tabLst>
                <a:tab pos="0" algn="l"/>
                <a:tab pos="914400" algn="l"/>
                <a:tab pos="1828800" algn="l"/>
                <a:tab pos="2159000" algn="l"/>
                <a:tab pos="2743200" algn="l"/>
                <a:tab pos="3657600" algn="l"/>
                <a:tab pos="4572000" algn="l"/>
                <a:tab pos="5486400" algn="l"/>
                <a:tab pos="6400800" algn="l"/>
                <a:tab pos="7315200" algn="l"/>
                <a:tab pos="8229600" algn="l"/>
                <a:tab pos="9144000" algn="l"/>
                <a:tab pos="10058400" algn="l"/>
              </a:tabLst>
            </a:pPr>
            <a:r>
              <a:rPr lang="de-DE" sz="1800" b="1" i="0" u="sng" dirty="0">
                <a:solidFill>
                  <a:srgbClr val="00599D"/>
                </a:solidFill>
              </a:rPr>
              <a:t>L</a:t>
            </a:r>
            <a:r>
              <a:rPr lang="de-DE" sz="1800" i="0" u="sng" dirty="0">
                <a:solidFill>
                  <a:srgbClr val="00599D"/>
                </a:solidFill>
              </a:rPr>
              <a:t>ow </a:t>
            </a:r>
            <a:r>
              <a:rPr lang="de-DE" sz="1800" b="1" i="0" u="sng" dirty="0" err="1">
                <a:solidFill>
                  <a:srgbClr val="00599D"/>
                </a:solidFill>
              </a:rPr>
              <a:t>E</a:t>
            </a:r>
            <a:r>
              <a:rPr lang="de-DE" sz="1800" i="0" u="sng" dirty="0" err="1">
                <a:solidFill>
                  <a:srgbClr val="00599D"/>
                </a:solidFill>
              </a:rPr>
              <a:t>nergy</a:t>
            </a:r>
            <a:r>
              <a:rPr lang="de-DE" sz="1800" i="0" u="sng" dirty="0">
                <a:solidFill>
                  <a:srgbClr val="00599D"/>
                </a:solidFill>
              </a:rPr>
              <a:t> </a:t>
            </a:r>
            <a:r>
              <a:rPr lang="de-DE" sz="1800" b="1" i="0" u="sng" dirty="0" err="1" smtClean="0">
                <a:solidFill>
                  <a:srgbClr val="00599D"/>
                </a:solidFill>
                <a:latin typeface="Arial"/>
                <a:cs typeface="Arial"/>
              </a:rPr>
              <a:t>B</a:t>
            </a:r>
            <a:r>
              <a:rPr lang="de-DE" sz="1800" i="0" u="sng" dirty="0" err="1" smtClean="0">
                <a:solidFill>
                  <a:srgbClr val="00599D"/>
                </a:solidFill>
                <a:latin typeface="Arial"/>
                <a:cs typeface="Arial"/>
              </a:rPr>
              <a:t>ranch</a:t>
            </a:r>
            <a:r>
              <a:rPr lang="de-DE" sz="1800" i="0" dirty="0" smtClean="0">
                <a:solidFill>
                  <a:srgbClr val="00599D"/>
                </a:solidFill>
                <a:latin typeface="Arial"/>
                <a:cs typeface="Arial"/>
              </a:rPr>
              <a:t>:	</a:t>
            </a:r>
            <a:r>
              <a:rPr lang="de-DE" sz="1800" i="0" dirty="0" smtClean="0">
                <a:solidFill>
                  <a:srgbClr val="800000"/>
                </a:solidFill>
                <a:latin typeface="Arial"/>
                <a:cs typeface="Arial"/>
              </a:rPr>
              <a:t>HISPEC</a:t>
            </a:r>
            <a:r>
              <a:rPr lang="de-DE" sz="1800" i="0" dirty="0">
                <a:solidFill>
                  <a:srgbClr val="800000"/>
                </a:solidFill>
              </a:rPr>
              <a:t>, DESPEC, MATS, </a:t>
            </a:r>
            <a:r>
              <a:rPr lang="de-DE" sz="1800" i="0" dirty="0" err="1" smtClean="0">
                <a:solidFill>
                  <a:srgbClr val="800000"/>
                </a:solidFill>
              </a:rPr>
              <a:t>LaSpec</a:t>
            </a:r>
            <a:endParaRPr lang="de-DE" sz="1800" i="0" dirty="0">
              <a:solidFill>
                <a:srgbClr val="800000"/>
              </a:solidFill>
            </a:endParaRPr>
          </a:p>
          <a:p>
            <a:pPr algn="l" defTabSz="449263" eaLnBrk="1" hangingPunct="1">
              <a:spcBef>
                <a:spcPts val="1000"/>
              </a:spcBef>
              <a:buSzPct val="100000"/>
              <a:tabLst>
                <a:tab pos="0" algn="l"/>
                <a:tab pos="914400" algn="l"/>
                <a:tab pos="1828800" algn="l"/>
                <a:tab pos="2159000" algn="l"/>
                <a:tab pos="2743200" algn="l"/>
                <a:tab pos="3657600" algn="l"/>
                <a:tab pos="4572000" algn="l"/>
                <a:tab pos="5486400" algn="l"/>
                <a:tab pos="6400800" algn="l"/>
                <a:tab pos="7315200" algn="l"/>
                <a:tab pos="8229600" algn="l"/>
                <a:tab pos="9144000" algn="l"/>
                <a:tab pos="10058400" algn="l"/>
              </a:tabLst>
            </a:pPr>
            <a:r>
              <a:rPr lang="de-DE" sz="1800" b="1" i="0" u="sng" dirty="0">
                <a:solidFill>
                  <a:srgbClr val="00599D"/>
                </a:solidFill>
              </a:rPr>
              <a:t>H</a:t>
            </a:r>
            <a:r>
              <a:rPr lang="de-DE" sz="1800" i="0" u="sng" dirty="0">
                <a:solidFill>
                  <a:srgbClr val="00599D"/>
                </a:solidFill>
              </a:rPr>
              <a:t>igh </a:t>
            </a:r>
            <a:r>
              <a:rPr lang="de-DE" sz="1800" b="1" i="0" u="sng" dirty="0" err="1">
                <a:solidFill>
                  <a:srgbClr val="00599D"/>
                </a:solidFill>
              </a:rPr>
              <a:t>E</a:t>
            </a:r>
            <a:r>
              <a:rPr lang="de-DE" sz="1800" i="0" u="sng" dirty="0" err="1">
                <a:solidFill>
                  <a:srgbClr val="00599D"/>
                </a:solidFill>
              </a:rPr>
              <a:t>nergy</a:t>
            </a:r>
            <a:r>
              <a:rPr lang="de-DE" sz="1800" i="0" u="sng" dirty="0">
                <a:solidFill>
                  <a:srgbClr val="00599D"/>
                </a:solidFill>
              </a:rPr>
              <a:t> </a:t>
            </a:r>
            <a:r>
              <a:rPr lang="de-DE" sz="1800" b="1" i="0" u="sng" dirty="0" err="1" smtClean="0">
                <a:solidFill>
                  <a:srgbClr val="00599D"/>
                </a:solidFill>
              </a:rPr>
              <a:t>B</a:t>
            </a:r>
            <a:r>
              <a:rPr lang="de-DE" sz="1800" i="0" u="sng" dirty="0" err="1" smtClean="0">
                <a:solidFill>
                  <a:srgbClr val="00599D"/>
                </a:solidFill>
              </a:rPr>
              <a:t>ranch</a:t>
            </a:r>
            <a:r>
              <a:rPr lang="de-DE" sz="1800" i="0" dirty="0" smtClean="0">
                <a:solidFill>
                  <a:srgbClr val="00599D"/>
                </a:solidFill>
              </a:rPr>
              <a:t>:	</a:t>
            </a:r>
            <a:r>
              <a:rPr lang="de-DE" sz="1800" i="0" dirty="0" smtClean="0">
                <a:solidFill>
                  <a:srgbClr val="800000"/>
                </a:solidFill>
              </a:rPr>
              <a:t>R</a:t>
            </a:r>
            <a:r>
              <a:rPr lang="de-DE" sz="1800" i="0" baseline="30000" dirty="0" smtClean="0">
                <a:solidFill>
                  <a:srgbClr val="800000"/>
                </a:solidFill>
              </a:rPr>
              <a:t>3</a:t>
            </a:r>
            <a:r>
              <a:rPr lang="de-DE" sz="1800" i="0" dirty="0" smtClean="0">
                <a:solidFill>
                  <a:srgbClr val="800000"/>
                </a:solidFill>
              </a:rPr>
              <a:t>B</a:t>
            </a:r>
            <a:endParaRPr lang="de-DE" sz="1800" i="0" dirty="0">
              <a:solidFill>
                <a:srgbClr val="800000"/>
              </a:solidFill>
            </a:endParaRPr>
          </a:p>
          <a:p>
            <a:pPr algn="l" defTabSz="449263" eaLnBrk="1" hangingPunct="1">
              <a:spcBef>
                <a:spcPts val="1000"/>
              </a:spcBef>
              <a:buSzPct val="100000"/>
              <a:tabLst>
                <a:tab pos="0" algn="l"/>
                <a:tab pos="914400" algn="l"/>
                <a:tab pos="1828800" algn="l"/>
                <a:tab pos="2159000" algn="l"/>
                <a:tab pos="2743200" algn="l"/>
                <a:tab pos="3657600" algn="l"/>
                <a:tab pos="4572000" algn="l"/>
                <a:tab pos="5486400" algn="l"/>
                <a:tab pos="6400800" algn="l"/>
                <a:tab pos="7315200" algn="l"/>
                <a:tab pos="8229600" algn="l"/>
                <a:tab pos="9144000" algn="l"/>
                <a:tab pos="10058400" algn="l"/>
              </a:tabLst>
            </a:pPr>
            <a:r>
              <a:rPr lang="de-DE" sz="1800" b="1" i="0" u="sng" dirty="0">
                <a:solidFill>
                  <a:srgbClr val="00599D"/>
                </a:solidFill>
              </a:rPr>
              <a:t>Ring</a:t>
            </a:r>
            <a:r>
              <a:rPr lang="de-DE" sz="1800" i="0" u="sng" dirty="0">
                <a:solidFill>
                  <a:srgbClr val="00599D"/>
                </a:solidFill>
              </a:rPr>
              <a:t> </a:t>
            </a:r>
            <a:r>
              <a:rPr lang="de-DE" sz="1800" i="0" u="sng" dirty="0" err="1" smtClean="0">
                <a:solidFill>
                  <a:srgbClr val="00599D"/>
                </a:solidFill>
              </a:rPr>
              <a:t>Branch</a:t>
            </a:r>
            <a:r>
              <a:rPr lang="de-DE" sz="1800" i="0" dirty="0" smtClean="0">
                <a:solidFill>
                  <a:srgbClr val="00599D"/>
                </a:solidFill>
              </a:rPr>
              <a:t>: 		</a:t>
            </a:r>
            <a:r>
              <a:rPr lang="de-DE" sz="1800" i="0" dirty="0" smtClean="0">
                <a:solidFill>
                  <a:srgbClr val="800000"/>
                </a:solidFill>
              </a:rPr>
              <a:t>EXL</a:t>
            </a:r>
            <a:r>
              <a:rPr lang="de-DE" sz="1800" i="0" dirty="0">
                <a:solidFill>
                  <a:srgbClr val="800000"/>
                </a:solidFill>
              </a:rPr>
              <a:t>, ILIMA, </a:t>
            </a:r>
            <a:r>
              <a:rPr lang="de-DE" sz="1800" i="0" dirty="0" err="1" smtClean="0">
                <a:solidFill>
                  <a:srgbClr val="800000"/>
                </a:solidFill>
              </a:rPr>
              <a:t>ELISe</a:t>
            </a:r>
            <a:endParaRPr lang="de-DE" sz="1800" i="0" dirty="0">
              <a:solidFill>
                <a:srgbClr val="800000"/>
              </a:solidFill>
            </a:endParaRPr>
          </a:p>
        </p:txBody>
      </p:sp>
      <p:sp>
        <p:nvSpPr>
          <p:cNvPr id="27" name="Text Box 16"/>
          <p:cNvSpPr txBox="1">
            <a:spLocks noChangeArrowheads="1"/>
          </p:cNvSpPr>
          <p:nvPr/>
        </p:nvSpPr>
        <p:spPr bwMode="auto">
          <a:xfrm>
            <a:off x="7391400" y="2967816"/>
            <a:ext cx="1116012"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6800" rIns="0" bIns="46800">
            <a:spAutoFit/>
          </a:bodyPr>
          <a:lstStyle>
            <a:lvl1pPr marL="742950" indent="-284163"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ＭＳ Ｐゴシック" charset="0"/>
                <a:cs typeface="Lucida Sans Unicode" charset="0"/>
              </a:defRPr>
            </a:lvl1pPr>
            <a:lvl2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2pPr>
            <a:lvl3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3pPr>
            <a:lvl4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4pPr>
            <a:lvl5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9pPr>
          </a:lstStyle>
          <a:p>
            <a:pPr algn="l" defTabSz="449263" eaLnBrk="1" hangingPunct="1">
              <a:spcBef>
                <a:spcPts val="875"/>
              </a:spcBef>
              <a:buSzPct val="100000"/>
            </a:pPr>
            <a:r>
              <a:rPr lang="de-DE" sz="1400" b="1" i="0" dirty="0" smtClean="0">
                <a:solidFill>
                  <a:srgbClr val="000000"/>
                </a:solidFill>
              </a:rPr>
              <a:t>HEB</a:t>
            </a:r>
            <a:endParaRPr lang="de-DE" sz="1400" b="1" i="0" dirty="0">
              <a:solidFill>
                <a:srgbClr val="000000"/>
              </a:solidFill>
            </a:endParaRPr>
          </a:p>
        </p:txBody>
      </p:sp>
      <p:sp>
        <p:nvSpPr>
          <p:cNvPr id="28" name="Text Box 16"/>
          <p:cNvSpPr txBox="1">
            <a:spLocks noChangeArrowheads="1"/>
          </p:cNvSpPr>
          <p:nvPr/>
        </p:nvSpPr>
        <p:spPr bwMode="auto">
          <a:xfrm>
            <a:off x="838200" y="5939616"/>
            <a:ext cx="13716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46800" rIns="0" bIns="46800">
            <a:spAutoFit/>
          </a:bodyPr>
          <a:lstStyle>
            <a:lvl1pPr marL="742950" indent="-284163"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ＭＳ Ｐゴシック" charset="0"/>
                <a:cs typeface="Lucida Sans Unicode" charset="0"/>
              </a:defRPr>
            </a:lvl1pPr>
            <a:lvl2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2pPr>
            <a:lvl3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3pPr>
            <a:lvl4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4pPr>
            <a:lvl5pPr eaLnBrk="0" hangingPunc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742950" algn="l"/>
                <a:tab pos="1657350" algn="l"/>
                <a:tab pos="2571750" algn="l"/>
                <a:tab pos="3486150" algn="l"/>
                <a:tab pos="4400550" algn="l"/>
                <a:tab pos="5314950" algn="l"/>
                <a:tab pos="6229350" algn="l"/>
                <a:tab pos="7143750" algn="l"/>
                <a:tab pos="8058150" algn="l"/>
                <a:tab pos="8972550" algn="l"/>
                <a:tab pos="9886950" algn="l"/>
                <a:tab pos="10801350" algn="l"/>
              </a:tabLst>
              <a:defRPr>
                <a:solidFill>
                  <a:schemeClr val="bg1"/>
                </a:solidFill>
                <a:latin typeface="Arial" charset="0"/>
                <a:ea typeface="Lucida Sans Unicode" charset="0"/>
                <a:cs typeface="Lucida Sans Unicode" charset="0"/>
              </a:defRPr>
            </a:lvl9pPr>
          </a:lstStyle>
          <a:p>
            <a:pPr indent="-742950" algn="l" defTabSz="449263" eaLnBrk="1" hangingPunct="1">
              <a:spcBef>
                <a:spcPts val="875"/>
              </a:spcBef>
              <a:buSzPct val="100000"/>
            </a:pPr>
            <a:r>
              <a:rPr lang="de-DE" sz="1800" b="1" i="0" dirty="0" smtClean="0">
                <a:solidFill>
                  <a:srgbClr val="000000"/>
                </a:solidFill>
              </a:rPr>
              <a:t>Super-FRS</a:t>
            </a:r>
            <a:endParaRPr lang="de-DE" sz="1800" b="1" i="0" dirty="0">
              <a:solidFill>
                <a:srgbClr val="000000"/>
              </a:solidFill>
            </a:endParaRPr>
          </a:p>
        </p:txBody>
      </p:sp>
      <p:sp>
        <p:nvSpPr>
          <p:cNvPr id="2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NUSTAR – The facility </a:t>
            </a:r>
            <a:endParaRPr lang="en-US" dirty="0"/>
          </a:p>
        </p:txBody>
      </p:sp>
    </p:spTree>
    <p:extLst>
      <p:ext uri="{BB962C8B-B14F-4D97-AF65-F5344CB8AC3E}">
        <p14:creationId xmlns:p14="http://schemas.microsoft.com/office/powerpoint/2010/main" val="20797547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ChangeArrowheads="1"/>
          </p:cNvSpPr>
          <p:nvPr/>
        </p:nvSpPr>
        <p:spPr bwMode="auto">
          <a:xfrm>
            <a:off x="7172325" y="1895475"/>
            <a:ext cx="890588" cy="2762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4" name="Rectangle 5"/>
          <p:cNvSpPr>
            <a:spLocks noChangeArrowheads="1"/>
          </p:cNvSpPr>
          <p:nvPr/>
        </p:nvSpPr>
        <p:spPr bwMode="auto">
          <a:xfrm>
            <a:off x="7610475" y="2138363"/>
            <a:ext cx="88900" cy="1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5" name="Rectangle 6"/>
          <p:cNvSpPr>
            <a:spLocks noChangeArrowheads="1"/>
          </p:cNvSpPr>
          <p:nvPr/>
        </p:nvSpPr>
        <p:spPr bwMode="auto">
          <a:xfrm>
            <a:off x="5086350" y="2841625"/>
            <a:ext cx="101600" cy="8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6" name="Rectangle 7"/>
          <p:cNvSpPr>
            <a:spLocks noChangeArrowheads="1"/>
          </p:cNvSpPr>
          <p:nvPr/>
        </p:nvSpPr>
        <p:spPr bwMode="auto">
          <a:xfrm>
            <a:off x="5937250" y="2762250"/>
            <a:ext cx="101600" cy="9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7" name="Line 8"/>
          <p:cNvSpPr>
            <a:spLocks noChangeShapeType="1"/>
          </p:cNvSpPr>
          <p:nvPr/>
        </p:nvSpPr>
        <p:spPr bwMode="auto">
          <a:xfrm flipV="1">
            <a:off x="7150100" y="1906588"/>
            <a:ext cx="1588" cy="1079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defTabSz="449263" eaLnBrk="1" hangingPunct="1">
              <a:buClr>
                <a:srgbClr val="000000"/>
              </a:buClr>
              <a:buSzPct val="100000"/>
              <a:buFont typeface="Times New Roman" charset="0"/>
              <a:buNone/>
            </a:pPr>
            <a:endParaRPr lang="en-GB" sz="1800" i="0">
              <a:solidFill>
                <a:srgbClr val="FFFFFF"/>
              </a:solidFill>
              <a:latin typeface="Arial" charset="0"/>
              <a:cs typeface="Lucida Sans Unicode" charset="0"/>
            </a:endParaRPr>
          </a:p>
        </p:txBody>
      </p:sp>
      <p:sp>
        <p:nvSpPr>
          <p:cNvPr id="7178" name="Rectangle 9"/>
          <p:cNvSpPr>
            <a:spLocks noChangeArrowheads="1"/>
          </p:cNvSpPr>
          <p:nvPr/>
        </p:nvSpPr>
        <p:spPr bwMode="auto">
          <a:xfrm>
            <a:off x="0" y="4724400"/>
            <a:ext cx="4572000"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9" name="Rectangle 10"/>
          <p:cNvSpPr>
            <a:spLocks noChangeArrowheads="1"/>
          </p:cNvSpPr>
          <p:nvPr/>
        </p:nvSpPr>
        <p:spPr bwMode="auto">
          <a:xfrm>
            <a:off x="0" y="4724400"/>
            <a:ext cx="4787900" cy="39528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0" name="Rectangle 11"/>
          <p:cNvSpPr>
            <a:spLocks noChangeArrowheads="1"/>
          </p:cNvSpPr>
          <p:nvPr/>
        </p:nvSpPr>
        <p:spPr bwMode="auto">
          <a:xfrm>
            <a:off x="2700338" y="2312988"/>
            <a:ext cx="684212" cy="4318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1" name="Rectangle 12"/>
          <p:cNvSpPr>
            <a:spLocks noChangeArrowheads="1"/>
          </p:cNvSpPr>
          <p:nvPr/>
        </p:nvSpPr>
        <p:spPr bwMode="auto">
          <a:xfrm>
            <a:off x="2951163" y="3141663"/>
            <a:ext cx="1116012" cy="12954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2" name="Rectangle 13"/>
          <p:cNvSpPr>
            <a:spLocks noChangeArrowheads="1"/>
          </p:cNvSpPr>
          <p:nvPr/>
        </p:nvSpPr>
        <p:spPr bwMode="auto">
          <a:xfrm>
            <a:off x="3924300" y="3752850"/>
            <a:ext cx="1476375" cy="8286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3" name="Rectangle 14"/>
          <p:cNvSpPr>
            <a:spLocks noChangeArrowheads="1"/>
          </p:cNvSpPr>
          <p:nvPr/>
        </p:nvSpPr>
        <p:spPr bwMode="auto">
          <a:xfrm>
            <a:off x="4211638" y="1773238"/>
            <a:ext cx="215900" cy="10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4" name="Rectangle 15"/>
          <p:cNvSpPr>
            <a:spLocks noChangeArrowheads="1"/>
          </p:cNvSpPr>
          <p:nvPr/>
        </p:nvSpPr>
        <p:spPr bwMode="auto">
          <a:xfrm>
            <a:off x="4176713" y="1808163"/>
            <a:ext cx="287337" cy="730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5" name="Rectangle 16"/>
          <p:cNvSpPr>
            <a:spLocks noChangeArrowheads="1"/>
          </p:cNvSpPr>
          <p:nvPr/>
        </p:nvSpPr>
        <p:spPr bwMode="auto">
          <a:xfrm rot="5400000">
            <a:off x="4591844" y="2113756"/>
            <a:ext cx="287338" cy="1809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6" name="Text Box 17"/>
          <p:cNvSpPr txBox="1">
            <a:spLocks noChangeArrowheads="1"/>
          </p:cNvSpPr>
          <p:nvPr/>
        </p:nvSpPr>
        <p:spPr bwMode="auto">
          <a:xfrm>
            <a:off x="6315236" y="3677688"/>
            <a:ext cx="2663825" cy="1688540"/>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nSpc>
                <a:spcPct val="90000"/>
              </a:lnSpc>
            </a:pPr>
            <a:r>
              <a:rPr lang="de-DE" dirty="0"/>
              <a:t>The </a:t>
            </a:r>
            <a:r>
              <a:rPr lang="de-DE" dirty="0" err="1"/>
              <a:t>Collaboration</a:t>
            </a:r>
            <a:endParaRPr lang="de-DE" dirty="0"/>
          </a:p>
          <a:p>
            <a:pPr>
              <a:lnSpc>
                <a:spcPct val="90000"/>
              </a:lnSpc>
            </a:pPr>
            <a:r>
              <a:rPr lang="de-DE" dirty="0"/>
              <a:t>&gt; 800 </a:t>
            </a:r>
            <a:r>
              <a:rPr lang="de-DE" dirty="0" err="1"/>
              <a:t>scientists</a:t>
            </a:r>
            <a:endParaRPr lang="de-DE" dirty="0"/>
          </a:p>
          <a:p>
            <a:pPr>
              <a:lnSpc>
                <a:spcPct val="90000"/>
              </a:lnSpc>
            </a:pPr>
            <a:r>
              <a:rPr lang="de-DE" dirty="0"/>
              <a:t>146 </a:t>
            </a:r>
            <a:r>
              <a:rPr lang="de-DE" dirty="0" err="1"/>
              <a:t>institutes</a:t>
            </a:r>
            <a:endParaRPr lang="de-DE" dirty="0"/>
          </a:p>
          <a:p>
            <a:pPr>
              <a:lnSpc>
                <a:spcPct val="90000"/>
              </a:lnSpc>
            </a:pPr>
            <a:r>
              <a:rPr lang="de-DE" dirty="0"/>
              <a:t>38 countries</a:t>
            </a:r>
          </a:p>
        </p:txBody>
      </p:sp>
      <p:sp>
        <p:nvSpPr>
          <p:cNvPr id="7188" name="Text Box 19"/>
          <p:cNvSpPr txBox="1">
            <a:spLocks noChangeArrowheads="1"/>
          </p:cNvSpPr>
          <p:nvPr/>
        </p:nvSpPr>
        <p:spPr bwMode="auto">
          <a:xfrm>
            <a:off x="6315236" y="5462038"/>
            <a:ext cx="2663825" cy="132556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r>
              <a:rPr lang="de-DE" dirty="0"/>
              <a:t>The Investment</a:t>
            </a:r>
          </a:p>
          <a:p>
            <a:r>
              <a:rPr lang="de-DE" dirty="0"/>
              <a:t>82 M€ </a:t>
            </a:r>
            <a:r>
              <a:rPr lang="de-DE" dirty="0" smtClean="0"/>
              <a:t>Super-FRS</a:t>
            </a:r>
            <a:endParaRPr lang="de-DE" dirty="0"/>
          </a:p>
          <a:p>
            <a:r>
              <a:rPr lang="de-DE" dirty="0"/>
              <a:t>73 M€ Experiments</a:t>
            </a:r>
          </a:p>
        </p:txBody>
      </p:sp>
      <p:pic>
        <p:nvPicPr>
          <p:cNvPr id="7190" name="Picture 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54" y="782695"/>
            <a:ext cx="1366837" cy="1025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91" name="Text Box 22"/>
          <p:cNvSpPr txBox="1">
            <a:spLocks noChangeArrowheads="1"/>
          </p:cNvSpPr>
          <p:nvPr/>
        </p:nvSpPr>
        <p:spPr bwMode="auto">
          <a:xfrm>
            <a:off x="6315236" y="1825076"/>
            <a:ext cx="2663825" cy="177641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lvl1pPr marL="265113" indent="-30163"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ＭＳ Ｐゴシック" charset="0"/>
                <a:cs typeface="Lucida Sans Unicode" charset="0"/>
              </a:defRPr>
            </a:lvl1pPr>
            <a:lvl2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gn="l" defTabSz="449263" eaLnBrk="1" hangingPunct="1">
              <a:spcBef>
                <a:spcPts val="1250"/>
              </a:spcBef>
              <a:buSzPct val="100000"/>
            </a:pPr>
            <a:r>
              <a:rPr lang="de-DE" sz="2000" b="1" i="0" dirty="0">
                <a:solidFill>
                  <a:srgbClr val="333399"/>
                </a:solidFill>
              </a:rPr>
              <a:t>The Approach</a:t>
            </a:r>
          </a:p>
          <a:p>
            <a:pPr algn="l" defTabSz="449263" eaLnBrk="1" hangingPunct="1">
              <a:spcBef>
                <a:spcPts val="1250"/>
              </a:spcBef>
              <a:buSzPct val="100000"/>
            </a:pPr>
            <a:r>
              <a:rPr lang="de-DE" sz="2000" i="0" dirty="0" err="1">
                <a:solidFill>
                  <a:srgbClr val="FF0000"/>
                </a:solidFill>
              </a:rPr>
              <a:t>Complementary</a:t>
            </a:r>
            <a:r>
              <a:rPr lang="de-DE" sz="2000" i="0" dirty="0">
                <a:solidFill>
                  <a:srgbClr val="FF0000"/>
                </a:solidFill>
              </a:rPr>
              <a:t> </a:t>
            </a:r>
            <a:r>
              <a:rPr lang="de-DE" sz="2000" i="0" dirty="0" err="1">
                <a:solidFill>
                  <a:srgbClr val="FF0000"/>
                </a:solidFill>
              </a:rPr>
              <a:t>measurements</a:t>
            </a:r>
            <a:r>
              <a:rPr lang="de-DE" sz="2000" i="0" dirty="0">
                <a:solidFill>
                  <a:srgbClr val="FF0000"/>
                </a:solidFill>
              </a:rPr>
              <a:t> </a:t>
            </a:r>
            <a:r>
              <a:rPr lang="de-DE" sz="2000" i="0" dirty="0" err="1">
                <a:solidFill>
                  <a:srgbClr val="FF0000"/>
                </a:solidFill>
              </a:rPr>
              <a:t>leading</a:t>
            </a:r>
            <a:r>
              <a:rPr lang="de-DE" sz="2000" i="0" dirty="0">
                <a:solidFill>
                  <a:srgbClr val="FF0000"/>
                </a:solidFill>
              </a:rPr>
              <a:t> </a:t>
            </a:r>
            <a:r>
              <a:rPr lang="de-DE" sz="2000" i="0" dirty="0" err="1">
                <a:solidFill>
                  <a:srgbClr val="FF0000"/>
                </a:solidFill>
              </a:rPr>
              <a:t>to</a:t>
            </a:r>
            <a:r>
              <a:rPr lang="de-DE" sz="2000" i="0" dirty="0">
                <a:solidFill>
                  <a:srgbClr val="FF0000"/>
                </a:solidFill>
              </a:rPr>
              <a:t> </a:t>
            </a:r>
            <a:r>
              <a:rPr lang="de-DE" sz="2000" i="0" dirty="0" err="1">
                <a:solidFill>
                  <a:srgbClr val="FF0000"/>
                </a:solidFill>
              </a:rPr>
              <a:t>consistent</a:t>
            </a:r>
            <a:r>
              <a:rPr lang="de-DE" sz="2000" i="0" dirty="0">
                <a:solidFill>
                  <a:srgbClr val="FF0000"/>
                </a:solidFill>
              </a:rPr>
              <a:t> </a:t>
            </a:r>
            <a:r>
              <a:rPr lang="de-DE" sz="2000" i="0" dirty="0" err="1">
                <a:solidFill>
                  <a:srgbClr val="FF0000"/>
                </a:solidFill>
              </a:rPr>
              <a:t>answers</a:t>
            </a:r>
            <a:endParaRPr lang="de-DE" sz="2000" i="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9718741"/>
              </p:ext>
            </p:extLst>
          </p:nvPr>
        </p:nvGraphicFramePr>
        <p:xfrm>
          <a:off x="19049" y="1813252"/>
          <a:ext cx="6447333" cy="5031354"/>
        </p:xfrm>
        <a:graphic>
          <a:graphicData uri="http://schemas.openxmlformats.org/drawingml/2006/table">
            <a:tbl>
              <a:tblPr bandRow="1">
                <a:tableStyleId>{5C22544A-7EE6-4342-B048-85BDC9FD1C3A}</a:tableStyleId>
              </a:tblPr>
              <a:tblGrid>
                <a:gridCol w="1469013"/>
                <a:gridCol w="4978320"/>
              </a:tblGrid>
              <a:tr h="687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rgbClr val="333399"/>
                          </a:solidFill>
                        </a:rPr>
                        <a:t>Super-FRS</a:t>
                      </a:r>
                      <a:endParaRPr lang="de-DE" dirty="0" smtClean="0">
                        <a:solidFill>
                          <a:srgbClr val="000000"/>
                        </a:solidFill>
                      </a:endParaRPr>
                    </a:p>
                  </a:txBody>
                  <a:tcPr anchor="ctr">
                    <a:solidFill>
                      <a:schemeClr val="accent2">
                        <a:lumMod val="40000"/>
                        <a:lumOff val="60000"/>
                      </a:schemeClr>
                    </a:solidFill>
                  </a:tcPr>
                </a:tc>
                <a:tc>
                  <a:txBody>
                    <a:bodyPr/>
                    <a:lstStyle/>
                    <a:p>
                      <a:r>
                        <a:rPr lang="de-DE" dirty="0" smtClean="0">
                          <a:solidFill>
                            <a:srgbClr val="FF0000"/>
                          </a:solidFill>
                        </a:rPr>
                        <a:t>RIB </a:t>
                      </a:r>
                      <a:r>
                        <a:rPr lang="de-DE" dirty="0" err="1" smtClean="0">
                          <a:solidFill>
                            <a:srgbClr val="FF0000"/>
                          </a:solidFill>
                        </a:rPr>
                        <a:t>production</a:t>
                      </a:r>
                      <a:r>
                        <a:rPr lang="de-DE" dirty="0" smtClean="0">
                          <a:solidFill>
                            <a:srgbClr val="000000"/>
                          </a:solidFill>
                        </a:rPr>
                        <a:t>, </a:t>
                      </a:r>
                      <a:r>
                        <a:rPr lang="de-DE" dirty="0" err="1" smtClean="0">
                          <a:solidFill>
                            <a:srgbClr val="000000"/>
                          </a:solidFill>
                        </a:rPr>
                        <a:t>identification</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high-resolution </a:t>
                      </a:r>
                      <a:r>
                        <a:rPr lang="de-DE" dirty="0" err="1" smtClean="0">
                          <a:solidFill>
                            <a:srgbClr val="000000"/>
                          </a:solidFill>
                        </a:rPr>
                        <a:t>spectroscopy</a:t>
                      </a:r>
                      <a:endParaRPr lang="en-GB" dirty="0"/>
                    </a:p>
                  </a:txBody>
                  <a:tcPr>
                    <a:solidFill>
                      <a:schemeClr val="accent2">
                        <a:lumMod val="40000"/>
                        <a:lumOff val="60000"/>
                      </a:schemeClr>
                    </a:solidFill>
                  </a:tcPr>
                </a:tc>
              </a:tr>
              <a:tr h="398361">
                <a:tc>
                  <a:txBody>
                    <a:bodyPr/>
                    <a:lstStyle/>
                    <a:p>
                      <a:pPr indent="0" defTabSz="449263" eaLnBrk="1" hangingPunct="1">
                        <a:spcAft>
                          <a:spcPts val="1125"/>
                        </a:spcAft>
                        <a:buSzPct val="100000"/>
                      </a:pPr>
                      <a:r>
                        <a:rPr lang="de-DE" b="1" dirty="0" smtClean="0">
                          <a:solidFill>
                            <a:srgbClr val="333399"/>
                          </a:solidFill>
                        </a:rPr>
                        <a:t>DESPEC</a:t>
                      </a:r>
                      <a:endParaRPr lang="de-DE" dirty="0" smtClean="0">
                        <a:solidFill>
                          <a:srgbClr val="FF0066"/>
                        </a:solidFill>
                      </a:endParaRPr>
                    </a:p>
                  </a:txBody>
                  <a:tcPr anchor="ctr"/>
                </a:tc>
                <a:tc>
                  <a:txBody>
                    <a:bodyPr/>
                    <a:lstStyle/>
                    <a:p>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p-, n-</a:t>
                      </a:r>
                      <a:r>
                        <a:rPr lang="de-DE" dirty="0" err="1" smtClean="0">
                          <a:solidFill>
                            <a:srgbClr val="FF0000"/>
                          </a:solidFill>
                        </a:rPr>
                        <a:t>decay</a:t>
                      </a:r>
                      <a:r>
                        <a:rPr lang="de-DE" dirty="0" smtClean="0">
                          <a:solidFill>
                            <a:srgbClr val="FF0000"/>
                          </a:solidFill>
                        </a:rPr>
                        <a:t> </a:t>
                      </a:r>
                      <a:r>
                        <a:rPr lang="de-DE" dirty="0" err="1" smtClean="0">
                          <a:solidFill>
                            <a:srgbClr val="FF0000"/>
                          </a:solidFill>
                        </a:rPr>
                        <a:t>spectroscopy</a:t>
                      </a:r>
                      <a:endParaRPr lang="de-DE" dirty="0" smtClean="0">
                        <a:solidFill>
                          <a:srgbClr val="FF0000"/>
                        </a:solidFill>
                      </a:endParaRPr>
                    </a:p>
                  </a:txBody>
                  <a:tcPr/>
                </a:tc>
              </a:tr>
              <a:tr h="687582">
                <a:tc>
                  <a:txBody>
                    <a:bodyPr/>
                    <a:lstStyle/>
                    <a:p>
                      <a:pPr indent="0" defTabSz="449263" eaLnBrk="1" hangingPunct="1">
                        <a:spcBef>
                          <a:spcPts val="525"/>
                        </a:spcBef>
                        <a:spcAft>
                          <a:spcPts val="1128"/>
                        </a:spcAft>
                        <a:buSzPct val="100000"/>
                      </a:pPr>
                      <a:r>
                        <a:rPr lang="de-DE" b="1" dirty="0" smtClean="0">
                          <a:solidFill>
                            <a:srgbClr val="333399"/>
                          </a:solidFill>
                        </a:rPr>
                        <a:t>HISPEC </a:t>
                      </a:r>
                      <a:endParaRPr lang="de-DE" dirty="0" smtClean="0">
                        <a:solidFill>
                          <a:srgbClr val="00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rgbClr val="000000"/>
                          </a:solidFill>
                        </a:rPr>
                        <a:t>in-beam </a:t>
                      </a:r>
                      <a:r>
                        <a:rPr lang="de-DE" dirty="0" smtClean="0">
                          <a:solidFill>
                            <a:srgbClr val="FF0000"/>
                          </a:solidFill>
                          <a:latin typeface="Symbol" pitchFamily="18" charset="2"/>
                        </a:rPr>
                        <a:t></a:t>
                      </a:r>
                      <a:r>
                        <a:rPr lang="de-DE" dirty="0" smtClean="0">
                          <a:solidFill>
                            <a:srgbClr val="FF0000"/>
                          </a:solidFill>
                        </a:rPr>
                        <a:t> </a:t>
                      </a:r>
                      <a:r>
                        <a:rPr lang="de-DE" dirty="0" err="1" smtClean="0">
                          <a:solidFill>
                            <a:srgbClr val="FF0000"/>
                          </a:solidFill>
                        </a:rPr>
                        <a:t>spectroscopy</a:t>
                      </a:r>
                      <a:r>
                        <a:rPr lang="de-DE" dirty="0" smtClean="0">
                          <a:solidFill>
                            <a:srgbClr val="FF0000"/>
                          </a:solidFill>
                        </a:rPr>
                        <a:t> </a:t>
                      </a:r>
                      <a:r>
                        <a:rPr lang="de-DE" dirty="0" err="1" smtClean="0">
                          <a:solidFill>
                            <a:srgbClr val="000000"/>
                          </a:solidFill>
                        </a:rPr>
                        <a:t>at</a:t>
                      </a:r>
                      <a:r>
                        <a:rPr lang="de-DE" dirty="0" smtClean="0">
                          <a:solidFill>
                            <a:srgbClr val="000000"/>
                          </a:solidFill>
                        </a:rPr>
                        <a:t> </a:t>
                      </a:r>
                      <a:r>
                        <a:rPr lang="de-DE" dirty="0" err="1" smtClean="0">
                          <a:solidFill>
                            <a:srgbClr val="000000"/>
                          </a:solidFill>
                        </a:rPr>
                        <a:t>low</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a:t>
                      </a:r>
                      <a:r>
                        <a:rPr lang="de-DE" dirty="0" smtClean="0">
                          <a:solidFill>
                            <a:srgbClr val="000000"/>
                          </a:solidFill>
                        </a:rPr>
                        <a:t>intermediate </a:t>
                      </a:r>
                      <a:r>
                        <a:rPr lang="de-DE" dirty="0" err="1" smtClean="0">
                          <a:solidFill>
                            <a:srgbClr val="000000"/>
                          </a:solidFill>
                        </a:rPr>
                        <a:t>energy</a:t>
                      </a:r>
                      <a:endParaRPr lang="en-GB" dirty="0" smtClean="0"/>
                    </a:p>
                  </a:txBody>
                  <a:tcPr/>
                </a:tc>
              </a:tr>
              <a:tr h="687582">
                <a:tc>
                  <a:txBody>
                    <a:bodyPr/>
                    <a:lstStyle/>
                    <a:p>
                      <a:r>
                        <a:rPr lang="de-DE" b="1" dirty="0" smtClean="0">
                          <a:solidFill>
                            <a:srgbClr val="333399"/>
                          </a:solidFill>
                        </a:rPr>
                        <a:t>ILIMA </a:t>
                      </a:r>
                      <a:endParaRPr lang="en-GB" dirty="0"/>
                    </a:p>
                  </a:txBody>
                  <a:tcPr anchor="ctr"/>
                </a:tc>
                <a:tc>
                  <a:txBody>
                    <a:bodyPr/>
                    <a:lstStyle/>
                    <a:p>
                      <a:r>
                        <a:rPr lang="de-DE" dirty="0" err="1" smtClean="0">
                          <a:solidFill>
                            <a:srgbClr val="FF0000"/>
                          </a:solidFill>
                        </a:rPr>
                        <a:t>masses</a:t>
                      </a:r>
                      <a:r>
                        <a:rPr lang="de-DE" dirty="0" smtClean="0">
                          <a:solidFill>
                            <a:srgbClr val="FF0000"/>
                          </a:solidFill>
                        </a:rPr>
                        <a:t> </a:t>
                      </a:r>
                      <a:r>
                        <a:rPr lang="de-DE" dirty="0" err="1" smtClean="0">
                          <a:solidFill>
                            <a:srgbClr val="FF0000"/>
                          </a:solidFill>
                        </a:rPr>
                        <a:t>and</a:t>
                      </a:r>
                      <a:r>
                        <a:rPr lang="de-DE" dirty="0" smtClean="0">
                          <a:solidFill>
                            <a:srgbClr val="FF0000"/>
                          </a:solidFill>
                        </a:rPr>
                        <a:t> </a:t>
                      </a:r>
                      <a:r>
                        <a:rPr lang="de-DE" dirty="0" err="1" smtClean="0">
                          <a:solidFill>
                            <a:srgbClr val="FF0000"/>
                          </a:solidFill>
                        </a:rPr>
                        <a:t>lifetimes</a:t>
                      </a:r>
                      <a:r>
                        <a:rPr lang="de-DE" dirty="0" smtClean="0">
                          <a:solidFill>
                            <a:srgbClr val="FF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nuclei</a:t>
                      </a:r>
                      <a:r>
                        <a:rPr lang="de-DE" dirty="0" smtClean="0">
                          <a:solidFill>
                            <a:srgbClr val="000000"/>
                          </a:solidFill>
                        </a:rPr>
                        <a:t> in</a:t>
                      </a:r>
                      <a:r>
                        <a:rPr lang="de-DE" baseline="0" dirty="0" smtClean="0">
                          <a:solidFill>
                            <a:srgbClr val="000000"/>
                          </a:solidFill>
                        </a:rPr>
                        <a:t> </a:t>
                      </a:r>
                      <a:r>
                        <a:rPr lang="de-DE" dirty="0" err="1" smtClean="0">
                          <a:solidFill>
                            <a:srgbClr val="000000"/>
                          </a:solidFill>
                        </a:rPr>
                        <a:t>ground</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000000"/>
                          </a:solidFill>
                        </a:rPr>
                        <a:t>isomeric</a:t>
                      </a:r>
                      <a:r>
                        <a:rPr lang="de-DE" dirty="0" smtClean="0">
                          <a:solidFill>
                            <a:srgbClr val="000000"/>
                          </a:solidFill>
                        </a:rPr>
                        <a:t> </a:t>
                      </a:r>
                      <a:r>
                        <a:rPr lang="de-DE" dirty="0" err="1" smtClean="0">
                          <a:solidFill>
                            <a:srgbClr val="000000"/>
                          </a:solidFill>
                        </a:rPr>
                        <a:t>states</a:t>
                      </a:r>
                      <a:endParaRPr lang="en-GB" dirty="0"/>
                    </a:p>
                  </a:txBody>
                  <a:tcPr/>
                </a:tc>
              </a:tr>
              <a:tr h="398361">
                <a:tc>
                  <a:txBody>
                    <a:bodyPr/>
                    <a:lstStyle/>
                    <a:p>
                      <a:r>
                        <a:rPr lang="de-DE" b="1" dirty="0" err="1" smtClean="0">
                          <a:solidFill>
                            <a:srgbClr val="333399"/>
                          </a:solidFill>
                        </a:rPr>
                        <a:t>LaSpec</a:t>
                      </a:r>
                      <a:r>
                        <a:rPr lang="de-DE" b="1" dirty="0" smtClean="0">
                          <a:solidFill>
                            <a:srgbClr val="333399"/>
                          </a:solidFill>
                        </a:rPr>
                        <a:t> </a:t>
                      </a:r>
                      <a:endParaRPr lang="en-GB" dirty="0"/>
                    </a:p>
                  </a:txBody>
                  <a:tcPr anchor="ctr"/>
                </a:tc>
                <a:tc>
                  <a:txBody>
                    <a:bodyPr/>
                    <a:lstStyle/>
                    <a:p>
                      <a:r>
                        <a:rPr lang="de-DE" dirty="0" smtClean="0">
                          <a:solidFill>
                            <a:srgbClr val="FF0000"/>
                          </a:solidFill>
                        </a:rPr>
                        <a:t>Laser </a:t>
                      </a:r>
                      <a:r>
                        <a:rPr lang="de-DE" dirty="0" err="1" smtClean="0">
                          <a:solidFill>
                            <a:srgbClr val="FF0000"/>
                          </a:solidFill>
                        </a:rPr>
                        <a:t>spectroscopy</a:t>
                      </a:r>
                      <a:endParaRPr lang="en-GB" dirty="0">
                        <a:solidFill>
                          <a:srgbClr val="FF0000"/>
                        </a:solidFill>
                      </a:endParaRPr>
                    </a:p>
                  </a:txBody>
                  <a:tcPr/>
                </a:tc>
              </a:tr>
              <a:tr h="398361">
                <a:tc>
                  <a:txBody>
                    <a:bodyPr/>
                    <a:lstStyle/>
                    <a:p>
                      <a:r>
                        <a:rPr lang="de-DE" b="1" dirty="0" smtClean="0">
                          <a:solidFill>
                            <a:srgbClr val="333399"/>
                          </a:solidFill>
                        </a:rPr>
                        <a:t>MATS </a:t>
                      </a:r>
                      <a:endParaRPr lang="en-GB" dirty="0"/>
                    </a:p>
                  </a:txBody>
                  <a:tcPr anchor="ctr"/>
                </a:tc>
                <a:tc>
                  <a:txBody>
                    <a:bodyPr/>
                    <a:lstStyle/>
                    <a:p>
                      <a:r>
                        <a:rPr lang="de-DE" dirty="0" smtClean="0">
                          <a:solidFill>
                            <a:srgbClr val="000000"/>
                          </a:solidFill>
                        </a:rPr>
                        <a:t>in-trap </a:t>
                      </a:r>
                      <a:r>
                        <a:rPr lang="de-DE" dirty="0" err="1" smtClean="0">
                          <a:solidFill>
                            <a:srgbClr val="FF0000"/>
                          </a:solidFill>
                        </a:rPr>
                        <a:t>mass</a:t>
                      </a:r>
                      <a:r>
                        <a:rPr lang="de-DE" dirty="0" smtClean="0">
                          <a:solidFill>
                            <a:srgbClr val="FF0000"/>
                          </a:solidFill>
                        </a:rPr>
                        <a:t> </a:t>
                      </a:r>
                      <a:r>
                        <a:rPr lang="de-DE" dirty="0" err="1" smtClean="0">
                          <a:solidFill>
                            <a:srgbClr val="FF0000"/>
                          </a:solidFill>
                        </a:rPr>
                        <a:t>measurements</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FF0000"/>
                          </a:solidFill>
                        </a:rPr>
                        <a:t>decay</a:t>
                      </a:r>
                      <a:r>
                        <a:rPr lang="de-DE" dirty="0" smtClean="0">
                          <a:solidFill>
                            <a:srgbClr val="000000"/>
                          </a:solidFill>
                        </a:rPr>
                        <a:t> </a:t>
                      </a:r>
                      <a:r>
                        <a:rPr lang="de-DE" dirty="0" err="1" smtClean="0">
                          <a:solidFill>
                            <a:srgbClr val="000000"/>
                          </a:solidFill>
                        </a:rPr>
                        <a:t>studies</a:t>
                      </a:r>
                      <a:endParaRPr lang="en-GB" dirty="0"/>
                    </a:p>
                  </a:txBody>
                  <a:tcPr/>
                </a:tc>
              </a:tr>
              <a:tr h="687582">
                <a:tc>
                  <a:txBody>
                    <a:bodyPr/>
                    <a:lstStyle/>
                    <a:p>
                      <a:r>
                        <a:rPr lang="de-DE" b="1" dirty="0" smtClean="0">
                          <a:solidFill>
                            <a:srgbClr val="333399"/>
                          </a:solidFill>
                        </a:rPr>
                        <a:t>R</a:t>
                      </a:r>
                      <a:r>
                        <a:rPr lang="de-DE" b="1" baseline="30000" dirty="0" smtClean="0">
                          <a:solidFill>
                            <a:srgbClr val="333399"/>
                          </a:solidFill>
                        </a:rPr>
                        <a:t>3</a:t>
                      </a:r>
                      <a:r>
                        <a:rPr lang="de-DE" b="1" dirty="0" smtClean="0">
                          <a:solidFill>
                            <a:srgbClr val="333399"/>
                          </a:solidFill>
                        </a:rPr>
                        <a:t>B </a:t>
                      </a:r>
                      <a:endParaRPr lang="en-GB" dirty="0"/>
                    </a:p>
                  </a:txBody>
                  <a:tcPr anchor="ctr"/>
                </a:tc>
                <a:tc>
                  <a:txBody>
                    <a:bodyPr/>
                    <a:lstStyle/>
                    <a:p>
                      <a:r>
                        <a:rPr lang="de-DE" dirty="0" err="1" smtClean="0">
                          <a:solidFill>
                            <a:srgbClr val="000000"/>
                          </a:solidFill>
                        </a:rPr>
                        <a:t>kinematically</a:t>
                      </a:r>
                      <a:r>
                        <a:rPr lang="de-DE" dirty="0" smtClean="0">
                          <a:solidFill>
                            <a:srgbClr val="000000"/>
                          </a:solidFill>
                        </a:rPr>
                        <a:t> </a:t>
                      </a:r>
                      <a:r>
                        <a:rPr lang="de-DE" dirty="0" err="1" smtClean="0">
                          <a:solidFill>
                            <a:srgbClr val="000000"/>
                          </a:solidFill>
                        </a:rPr>
                        <a:t>complete</a:t>
                      </a:r>
                      <a:r>
                        <a:rPr lang="de-DE" dirty="0" smtClean="0">
                          <a:solidFill>
                            <a:srgbClr val="000000"/>
                          </a:solidFill>
                        </a:rPr>
                        <a:t> </a:t>
                      </a:r>
                      <a:r>
                        <a:rPr lang="de-DE" dirty="0" err="1" smtClean="0">
                          <a:solidFill>
                            <a:srgbClr val="FF0000"/>
                          </a:solidFill>
                        </a:rPr>
                        <a:t>reactions</a:t>
                      </a:r>
                      <a:r>
                        <a:rPr lang="de-DE" dirty="0" smtClean="0">
                          <a:solidFill>
                            <a:srgbClr val="FF0000"/>
                          </a:solidFill>
                        </a:rPr>
                        <a:t> </a:t>
                      </a:r>
                      <a:r>
                        <a:rPr lang="de-DE" dirty="0" err="1" smtClean="0">
                          <a:solidFill>
                            <a:srgbClr val="000000"/>
                          </a:solidFill>
                        </a:rPr>
                        <a:t>at</a:t>
                      </a:r>
                      <a:r>
                        <a:rPr lang="de-DE" dirty="0" smtClean="0">
                          <a:solidFill>
                            <a:srgbClr val="000000"/>
                          </a:solidFill>
                        </a:rPr>
                        <a:t> high beam </a:t>
                      </a:r>
                      <a:r>
                        <a:rPr lang="de-DE" dirty="0" err="1" smtClean="0">
                          <a:solidFill>
                            <a:srgbClr val="000000"/>
                          </a:solidFill>
                        </a:rPr>
                        <a:t>energy</a:t>
                      </a:r>
                      <a:endParaRPr lang="en-GB" dirty="0"/>
                    </a:p>
                  </a:txBody>
                  <a:tcPr/>
                </a:tc>
              </a:tr>
              <a:tr h="398361">
                <a:tc>
                  <a:txBody>
                    <a:bodyPr/>
                    <a:lstStyle/>
                    <a:p>
                      <a:r>
                        <a:rPr lang="de-DE" b="1" dirty="0" err="1" smtClean="0">
                          <a:solidFill>
                            <a:srgbClr val="333399"/>
                          </a:solidFill>
                        </a:rPr>
                        <a:t>ELISe</a:t>
                      </a:r>
                      <a:r>
                        <a:rPr lang="de-DE" b="1" dirty="0" smtClean="0">
                          <a:solidFill>
                            <a:srgbClr val="333399"/>
                          </a:solidFill>
                        </a:rPr>
                        <a:t> </a:t>
                      </a:r>
                      <a:endParaRPr lang="en-GB" dirty="0"/>
                    </a:p>
                  </a:txBody>
                  <a:tcPr anchor="ctr">
                    <a:solidFill>
                      <a:schemeClr val="accent5">
                        <a:lumMod val="75000"/>
                      </a:schemeClr>
                    </a:solidFill>
                  </a:tcPr>
                </a:tc>
                <a:tc>
                  <a:txBody>
                    <a:bodyPr/>
                    <a:lstStyle/>
                    <a:p>
                      <a:r>
                        <a:rPr lang="de-DE" dirty="0" err="1" smtClean="0">
                          <a:solidFill>
                            <a:srgbClr val="000000"/>
                          </a:solidFill>
                        </a:rPr>
                        <a:t>elastic</a:t>
                      </a:r>
                      <a:r>
                        <a:rPr lang="de-DE" dirty="0" smtClean="0">
                          <a:solidFill>
                            <a:srgbClr val="000000"/>
                          </a:solidFill>
                        </a:rPr>
                        <a:t>, </a:t>
                      </a:r>
                      <a:r>
                        <a:rPr lang="de-DE" dirty="0" err="1" smtClean="0">
                          <a:solidFill>
                            <a:srgbClr val="000000"/>
                          </a:solidFill>
                        </a:rPr>
                        <a:t>inelastic</a:t>
                      </a:r>
                      <a:r>
                        <a:rPr lang="de-DE" dirty="0" smtClean="0">
                          <a:solidFill>
                            <a:srgbClr val="000000"/>
                          </a:solidFill>
                        </a:rPr>
                        <a:t>, </a:t>
                      </a:r>
                      <a:r>
                        <a:rPr lang="de-DE" dirty="0" err="1" smtClean="0">
                          <a:solidFill>
                            <a:srgbClr val="000000"/>
                          </a:solidFill>
                        </a:rPr>
                        <a:t>and</a:t>
                      </a:r>
                      <a:r>
                        <a:rPr lang="de-DE" dirty="0" smtClean="0">
                          <a:solidFill>
                            <a:srgbClr val="000000"/>
                          </a:solidFill>
                        </a:rPr>
                        <a:t> quasi-</a:t>
                      </a:r>
                      <a:r>
                        <a:rPr lang="de-DE" dirty="0" err="1" smtClean="0">
                          <a:solidFill>
                            <a:srgbClr val="000000"/>
                          </a:solidFill>
                        </a:rPr>
                        <a:t>free</a:t>
                      </a:r>
                      <a:r>
                        <a:rPr lang="de-DE" dirty="0" smtClean="0">
                          <a:solidFill>
                            <a:srgbClr val="000000"/>
                          </a:solidFill>
                        </a:rPr>
                        <a:t> </a:t>
                      </a:r>
                      <a:r>
                        <a:rPr lang="de-DE" dirty="0" err="1" smtClean="0">
                          <a:solidFill>
                            <a:srgbClr val="000000"/>
                          </a:solidFill>
                        </a:rPr>
                        <a:t>e</a:t>
                      </a:r>
                      <a:r>
                        <a:rPr lang="de-DE" baseline="30000" dirty="0" smtClean="0">
                          <a:solidFill>
                            <a:srgbClr val="000000"/>
                          </a:solidFill>
                        </a:rPr>
                        <a:t>—</a:t>
                      </a:r>
                      <a:r>
                        <a:rPr lang="de-DE" dirty="0" smtClean="0">
                          <a:solidFill>
                            <a:srgbClr val="000000"/>
                          </a:solidFill>
                        </a:rPr>
                        <a:t>A</a:t>
                      </a:r>
                      <a:r>
                        <a:rPr lang="de-DE" baseline="0" dirty="0" smtClean="0">
                          <a:solidFill>
                            <a:srgbClr val="000000"/>
                          </a:solidFill>
                        </a:rPr>
                        <a:t> </a:t>
                      </a:r>
                      <a:r>
                        <a:rPr lang="de-DE" dirty="0" err="1" smtClean="0">
                          <a:solidFill>
                            <a:srgbClr val="FF0000"/>
                          </a:solidFill>
                        </a:rPr>
                        <a:t>scattering</a:t>
                      </a:r>
                      <a:endParaRPr lang="en-GB" dirty="0">
                        <a:solidFill>
                          <a:srgbClr val="FF0000"/>
                        </a:solidFill>
                      </a:endParaRPr>
                    </a:p>
                  </a:txBody>
                  <a:tcPr>
                    <a:solidFill>
                      <a:schemeClr val="accent5">
                        <a:lumMod val="75000"/>
                      </a:schemeClr>
                    </a:solidFill>
                  </a:tcPr>
                </a:tc>
              </a:tr>
              <a:tr h="687582">
                <a:tc>
                  <a:txBody>
                    <a:bodyPr/>
                    <a:lstStyle/>
                    <a:p>
                      <a:r>
                        <a:rPr lang="de-DE" b="1" dirty="0" smtClean="0">
                          <a:solidFill>
                            <a:srgbClr val="333399"/>
                          </a:solidFill>
                        </a:rPr>
                        <a:t>EXL</a:t>
                      </a:r>
                      <a:endParaRPr lang="en-GB" dirty="0"/>
                    </a:p>
                  </a:txBody>
                  <a:tcPr anchor="ctr">
                    <a:solidFill>
                      <a:schemeClr val="accent5">
                        <a:lumMod val="75000"/>
                      </a:schemeClr>
                    </a:solidFill>
                  </a:tcPr>
                </a:tc>
                <a:tc>
                  <a:txBody>
                    <a:bodyPr/>
                    <a:lstStyle/>
                    <a:p>
                      <a:r>
                        <a:rPr lang="de-DE" dirty="0" smtClean="0">
                          <a:solidFill>
                            <a:srgbClr val="000000"/>
                          </a:solidFill>
                        </a:rPr>
                        <a:t>light-</a:t>
                      </a:r>
                      <a:r>
                        <a:rPr lang="de-DE" dirty="0" err="1" smtClean="0">
                          <a:solidFill>
                            <a:srgbClr val="000000"/>
                          </a:solidFill>
                        </a:rPr>
                        <a:t>ion</a:t>
                      </a:r>
                      <a:r>
                        <a:rPr lang="de-DE" dirty="0" smtClean="0">
                          <a:solidFill>
                            <a:srgbClr val="000000"/>
                          </a:solidFill>
                        </a:rPr>
                        <a:t> </a:t>
                      </a:r>
                      <a:r>
                        <a:rPr lang="de-DE" dirty="0" err="1" smtClean="0">
                          <a:solidFill>
                            <a:srgbClr val="FF0000"/>
                          </a:solidFill>
                        </a:rPr>
                        <a:t>scattering</a:t>
                      </a:r>
                      <a:r>
                        <a:rPr lang="de-DE" dirty="0" smtClean="0">
                          <a:solidFill>
                            <a:srgbClr val="FF0000"/>
                          </a:solidFill>
                        </a:rPr>
                        <a:t> </a:t>
                      </a:r>
                      <a:r>
                        <a:rPr lang="de-DE" dirty="0" err="1" smtClean="0">
                          <a:solidFill>
                            <a:srgbClr val="FF0000"/>
                          </a:solidFill>
                        </a:rPr>
                        <a:t>reactions</a:t>
                      </a:r>
                      <a:r>
                        <a:rPr lang="de-DE" dirty="0" smtClean="0">
                          <a:solidFill>
                            <a:srgbClr val="FF0000"/>
                          </a:solidFill>
                        </a:rPr>
                        <a:t> </a:t>
                      </a:r>
                      <a:r>
                        <a:rPr lang="de-DE" dirty="0" smtClean="0">
                          <a:solidFill>
                            <a:srgbClr val="000000"/>
                          </a:solidFill>
                        </a:rPr>
                        <a:t>in</a:t>
                      </a:r>
                      <a:r>
                        <a:rPr lang="de-DE" baseline="0" dirty="0" smtClean="0">
                          <a:solidFill>
                            <a:srgbClr val="000000"/>
                          </a:solidFill>
                        </a:rPr>
                        <a:t> </a:t>
                      </a:r>
                      <a:r>
                        <a:rPr lang="de-DE" dirty="0" smtClean="0">
                          <a:solidFill>
                            <a:srgbClr val="000000"/>
                          </a:solidFill>
                        </a:rPr>
                        <a:t>inverse </a:t>
                      </a:r>
                      <a:r>
                        <a:rPr lang="de-DE" dirty="0" err="1" smtClean="0">
                          <a:solidFill>
                            <a:srgbClr val="000000"/>
                          </a:solidFill>
                        </a:rPr>
                        <a:t>kinematics</a:t>
                      </a:r>
                      <a:endParaRPr lang="en-GB" dirty="0"/>
                    </a:p>
                  </a:txBody>
                  <a:tcPr>
                    <a:solidFill>
                      <a:schemeClr val="accent5">
                        <a:lumMod val="75000"/>
                      </a:schemeClr>
                    </a:solidFill>
                  </a:tcPr>
                </a:tc>
              </a:tr>
            </a:tbl>
          </a:graphicData>
        </a:graphic>
      </p:graphicFrame>
      <p:pic>
        <p:nvPicPr>
          <p:cNvPr id="24" name="Picture 23" descr="BU004372.png"/>
          <p:cNvPicPr>
            <a:picLocks noChangeAspect="1"/>
          </p:cNvPicPr>
          <p:nvPr/>
        </p:nvPicPr>
        <p:blipFill>
          <a:blip r:embed="rId4"/>
          <a:stretch>
            <a:fillRect/>
          </a:stretch>
        </p:blipFill>
        <p:spPr>
          <a:xfrm>
            <a:off x="7386470" y="195262"/>
            <a:ext cx="1712979" cy="1712979"/>
          </a:xfrm>
          <a:prstGeom prst="rect">
            <a:avLst/>
          </a:prstGeom>
        </p:spPr>
      </p:pic>
      <p:sp>
        <p:nvSpPr>
          <p:cNvPr id="2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NUSTAR – The project</a:t>
            </a:r>
            <a:endParaRPr lang="en-US" dirty="0"/>
          </a:p>
        </p:txBody>
      </p:sp>
    </p:spTree>
    <p:extLst>
      <p:ext uri="{BB962C8B-B14F-4D97-AF65-F5344CB8AC3E}">
        <p14:creationId xmlns:p14="http://schemas.microsoft.com/office/powerpoint/2010/main" val="12442265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ChangeArrowheads="1"/>
          </p:cNvSpPr>
          <p:nvPr/>
        </p:nvSpPr>
        <p:spPr bwMode="auto">
          <a:xfrm>
            <a:off x="7172325" y="1895475"/>
            <a:ext cx="890588" cy="2762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4" name="Rectangle 5"/>
          <p:cNvSpPr>
            <a:spLocks noChangeArrowheads="1"/>
          </p:cNvSpPr>
          <p:nvPr/>
        </p:nvSpPr>
        <p:spPr bwMode="auto">
          <a:xfrm>
            <a:off x="7610475" y="2138363"/>
            <a:ext cx="88900" cy="1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5" name="Rectangle 6"/>
          <p:cNvSpPr>
            <a:spLocks noChangeArrowheads="1"/>
          </p:cNvSpPr>
          <p:nvPr/>
        </p:nvSpPr>
        <p:spPr bwMode="auto">
          <a:xfrm>
            <a:off x="5086350" y="2841625"/>
            <a:ext cx="101600" cy="8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6" name="Rectangle 7"/>
          <p:cNvSpPr>
            <a:spLocks noChangeArrowheads="1"/>
          </p:cNvSpPr>
          <p:nvPr/>
        </p:nvSpPr>
        <p:spPr bwMode="auto">
          <a:xfrm>
            <a:off x="5937250" y="2762250"/>
            <a:ext cx="101600" cy="9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7" name="Line 8"/>
          <p:cNvSpPr>
            <a:spLocks noChangeShapeType="1"/>
          </p:cNvSpPr>
          <p:nvPr/>
        </p:nvSpPr>
        <p:spPr bwMode="auto">
          <a:xfrm flipV="1">
            <a:off x="7150100" y="1906588"/>
            <a:ext cx="1588" cy="1079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defTabSz="449263" eaLnBrk="1" hangingPunct="1">
              <a:buClr>
                <a:srgbClr val="000000"/>
              </a:buClr>
              <a:buSzPct val="100000"/>
              <a:buFont typeface="Times New Roman" charset="0"/>
              <a:buNone/>
            </a:pPr>
            <a:endParaRPr lang="en-GB" sz="1800" i="0">
              <a:solidFill>
                <a:srgbClr val="FFFFFF"/>
              </a:solidFill>
              <a:latin typeface="Arial" charset="0"/>
              <a:cs typeface="Lucida Sans Unicode" charset="0"/>
            </a:endParaRPr>
          </a:p>
        </p:txBody>
      </p:sp>
      <p:sp>
        <p:nvSpPr>
          <p:cNvPr id="7178" name="Rectangle 9"/>
          <p:cNvSpPr>
            <a:spLocks noChangeArrowheads="1"/>
          </p:cNvSpPr>
          <p:nvPr/>
        </p:nvSpPr>
        <p:spPr bwMode="auto">
          <a:xfrm>
            <a:off x="0" y="4724400"/>
            <a:ext cx="4572000"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9" name="Rectangle 10"/>
          <p:cNvSpPr>
            <a:spLocks noChangeArrowheads="1"/>
          </p:cNvSpPr>
          <p:nvPr/>
        </p:nvSpPr>
        <p:spPr bwMode="auto">
          <a:xfrm>
            <a:off x="0" y="4724400"/>
            <a:ext cx="4787900" cy="39528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0" name="Rectangle 11"/>
          <p:cNvSpPr>
            <a:spLocks noChangeArrowheads="1"/>
          </p:cNvSpPr>
          <p:nvPr/>
        </p:nvSpPr>
        <p:spPr bwMode="auto">
          <a:xfrm>
            <a:off x="2700338" y="2312988"/>
            <a:ext cx="684212" cy="4318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1" name="Rectangle 12"/>
          <p:cNvSpPr>
            <a:spLocks noChangeArrowheads="1"/>
          </p:cNvSpPr>
          <p:nvPr/>
        </p:nvSpPr>
        <p:spPr bwMode="auto">
          <a:xfrm>
            <a:off x="2951163" y="3141663"/>
            <a:ext cx="1116012" cy="12954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2" name="Rectangle 13"/>
          <p:cNvSpPr>
            <a:spLocks noChangeArrowheads="1"/>
          </p:cNvSpPr>
          <p:nvPr/>
        </p:nvSpPr>
        <p:spPr bwMode="auto">
          <a:xfrm>
            <a:off x="3924300" y="3752850"/>
            <a:ext cx="1476375" cy="8286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3" name="Rectangle 14"/>
          <p:cNvSpPr>
            <a:spLocks noChangeArrowheads="1"/>
          </p:cNvSpPr>
          <p:nvPr/>
        </p:nvSpPr>
        <p:spPr bwMode="auto">
          <a:xfrm>
            <a:off x="4211638" y="1773238"/>
            <a:ext cx="215900" cy="10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4" name="Rectangle 15"/>
          <p:cNvSpPr>
            <a:spLocks noChangeArrowheads="1"/>
          </p:cNvSpPr>
          <p:nvPr/>
        </p:nvSpPr>
        <p:spPr bwMode="auto">
          <a:xfrm>
            <a:off x="4176713" y="1808163"/>
            <a:ext cx="287337" cy="730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5" name="Rectangle 16"/>
          <p:cNvSpPr>
            <a:spLocks noChangeArrowheads="1"/>
          </p:cNvSpPr>
          <p:nvPr/>
        </p:nvSpPr>
        <p:spPr bwMode="auto">
          <a:xfrm rot="5400000">
            <a:off x="4591844" y="2113756"/>
            <a:ext cx="287338" cy="1809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6" name="Text Box 17"/>
          <p:cNvSpPr txBox="1">
            <a:spLocks noChangeArrowheads="1"/>
          </p:cNvSpPr>
          <p:nvPr/>
        </p:nvSpPr>
        <p:spPr bwMode="auto">
          <a:xfrm>
            <a:off x="6315236" y="3677688"/>
            <a:ext cx="2663825" cy="1688540"/>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nSpc>
                <a:spcPct val="90000"/>
              </a:lnSpc>
            </a:pPr>
            <a:r>
              <a:rPr lang="de-DE" dirty="0"/>
              <a:t>The </a:t>
            </a:r>
            <a:r>
              <a:rPr lang="de-DE" dirty="0" err="1"/>
              <a:t>Collaboration</a:t>
            </a:r>
            <a:endParaRPr lang="de-DE" dirty="0"/>
          </a:p>
          <a:p>
            <a:pPr>
              <a:lnSpc>
                <a:spcPct val="90000"/>
              </a:lnSpc>
            </a:pPr>
            <a:r>
              <a:rPr lang="de-DE" dirty="0"/>
              <a:t>&gt; 800 </a:t>
            </a:r>
            <a:r>
              <a:rPr lang="de-DE" dirty="0" err="1"/>
              <a:t>scientists</a:t>
            </a:r>
            <a:endParaRPr lang="de-DE" dirty="0"/>
          </a:p>
          <a:p>
            <a:pPr>
              <a:lnSpc>
                <a:spcPct val="90000"/>
              </a:lnSpc>
            </a:pPr>
            <a:r>
              <a:rPr lang="de-DE" dirty="0"/>
              <a:t>146 </a:t>
            </a:r>
            <a:r>
              <a:rPr lang="de-DE" dirty="0" err="1"/>
              <a:t>institutes</a:t>
            </a:r>
            <a:endParaRPr lang="de-DE" dirty="0"/>
          </a:p>
          <a:p>
            <a:pPr>
              <a:lnSpc>
                <a:spcPct val="90000"/>
              </a:lnSpc>
            </a:pPr>
            <a:r>
              <a:rPr lang="de-DE" dirty="0"/>
              <a:t>38 countries</a:t>
            </a:r>
          </a:p>
        </p:txBody>
      </p:sp>
      <p:sp>
        <p:nvSpPr>
          <p:cNvPr id="7188" name="Text Box 19"/>
          <p:cNvSpPr txBox="1">
            <a:spLocks noChangeArrowheads="1"/>
          </p:cNvSpPr>
          <p:nvPr/>
        </p:nvSpPr>
        <p:spPr bwMode="auto">
          <a:xfrm>
            <a:off x="6315236" y="5462038"/>
            <a:ext cx="2663825" cy="132556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r>
              <a:rPr lang="de-DE" dirty="0"/>
              <a:t>The Investment</a:t>
            </a:r>
          </a:p>
          <a:p>
            <a:r>
              <a:rPr lang="de-DE" dirty="0"/>
              <a:t>82 M€ </a:t>
            </a:r>
            <a:r>
              <a:rPr lang="de-DE" dirty="0" smtClean="0"/>
              <a:t>Super-FRS</a:t>
            </a:r>
            <a:endParaRPr lang="de-DE" dirty="0"/>
          </a:p>
          <a:p>
            <a:r>
              <a:rPr lang="de-DE" dirty="0"/>
              <a:t>73 M€ Experiments</a:t>
            </a:r>
          </a:p>
        </p:txBody>
      </p:sp>
      <p:pic>
        <p:nvPicPr>
          <p:cNvPr id="7190" name="Picture 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54" y="782695"/>
            <a:ext cx="1366837" cy="1025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91" name="Text Box 22"/>
          <p:cNvSpPr txBox="1">
            <a:spLocks noChangeArrowheads="1"/>
          </p:cNvSpPr>
          <p:nvPr/>
        </p:nvSpPr>
        <p:spPr bwMode="auto">
          <a:xfrm>
            <a:off x="6315236" y="1825076"/>
            <a:ext cx="2663825" cy="177641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lvl1pPr marL="265113" indent="-30163"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ＭＳ Ｐゴシック" charset="0"/>
                <a:cs typeface="Lucida Sans Unicode" charset="0"/>
              </a:defRPr>
            </a:lvl1pPr>
            <a:lvl2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gn="l" defTabSz="449263" eaLnBrk="1" hangingPunct="1">
              <a:spcBef>
                <a:spcPts val="1250"/>
              </a:spcBef>
              <a:buSzPct val="100000"/>
            </a:pPr>
            <a:r>
              <a:rPr lang="de-DE" sz="2000" b="1" i="0" dirty="0">
                <a:solidFill>
                  <a:srgbClr val="333399"/>
                </a:solidFill>
              </a:rPr>
              <a:t>The Approach</a:t>
            </a:r>
          </a:p>
          <a:p>
            <a:pPr algn="l" defTabSz="449263" eaLnBrk="1" hangingPunct="1">
              <a:spcBef>
                <a:spcPts val="1250"/>
              </a:spcBef>
              <a:buSzPct val="100000"/>
            </a:pPr>
            <a:r>
              <a:rPr lang="de-DE" sz="2000" i="0" dirty="0" err="1">
                <a:solidFill>
                  <a:srgbClr val="FF0000"/>
                </a:solidFill>
              </a:rPr>
              <a:t>Complementary</a:t>
            </a:r>
            <a:r>
              <a:rPr lang="de-DE" sz="2000" i="0" dirty="0">
                <a:solidFill>
                  <a:srgbClr val="FF0000"/>
                </a:solidFill>
              </a:rPr>
              <a:t> </a:t>
            </a:r>
            <a:r>
              <a:rPr lang="de-DE" sz="2000" i="0" dirty="0" err="1">
                <a:solidFill>
                  <a:srgbClr val="FF0000"/>
                </a:solidFill>
              </a:rPr>
              <a:t>measurements</a:t>
            </a:r>
            <a:r>
              <a:rPr lang="de-DE" sz="2000" i="0" dirty="0">
                <a:solidFill>
                  <a:srgbClr val="FF0000"/>
                </a:solidFill>
              </a:rPr>
              <a:t> </a:t>
            </a:r>
            <a:r>
              <a:rPr lang="de-DE" sz="2000" i="0" dirty="0" err="1">
                <a:solidFill>
                  <a:srgbClr val="FF0000"/>
                </a:solidFill>
              </a:rPr>
              <a:t>leading</a:t>
            </a:r>
            <a:r>
              <a:rPr lang="de-DE" sz="2000" i="0" dirty="0">
                <a:solidFill>
                  <a:srgbClr val="FF0000"/>
                </a:solidFill>
              </a:rPr>
              <a:t> </a:t>
            </a:r>
            <a:r>
              <a:rPr lang="de-DE" sz="2000" i="0" dirty="0" err="1">
                <a:solidFill>
                  <a:srgbClr val="FF0000"/>
                </a:solidFill>
              </a:rPr>
              <a:t>to</a:t>
            </a:r>
            <a:r>
              <a:rPr lang="de-DE" sz="2000" i="0" dirty="0">
                <a:solidFill>
                  <a:srgbClr val="FF0000"/>
                </a:solidFill>
              </a:rPr>
              <a:t> </a:t>
            </a:r>
            <a:r>
              <a:rPr lang="de-DE" sz="2000" i="0" dirty="0" err="1">
                <a:solidFill>
                  <a:srgbClr val="FF0000"/>
                </a:solidFill>
              </a:rPr>
              <a:t>consistent</a:t>
            </a:r>
            <a:r>
              <a:rPr lang="de-DE" sz="2000" i="0" dirty="0">
                <a:solidFill>
                  <a:srgbClr val="FF0000"/>
                </a:solidFill>
              </a:rPr>
              <a:t> </a:t>
            </a:r>
            <a:r>
              <a:rPr lang="de-DE" sz="2000" i="0" dirty="0" err="1">
                <a:solidFill>
                  <a:srgbClr val="FF0000"/>
                </a:solidFill>
              </a:rPr>
              <a:t>answers</a:t>
            </a:r>
            <a:endParaRPr lang="de-DE" sz="2000" i="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6828596"/>
              </p:ext>
            </p:extLst>
          </p:nvPr>
        </p:nvGraphicFramePr>
        <p:xfrm>
          <a:off x="19049" y="1813252"/>
          <a:ext cx="6447333" cy="5031354"/>
        </p:xfrm>
        <a:graphic>
          <a:graphicData uri="http://schemas.openxmlformats.org/drawingml/2006/table">
            <a:tbl>
              <a:tblPr bandRow="1">
                <a:tableStyleId>{5C22544A-7EE6-4342-B048-85BDC9FD1C3A}</a:tableStyleId>
              </a:tblPr>
              <a:tblGrid>
                <a:gridCol w="1469013"/>
                <a:gridCol w="4978320"/>
              </a:tblGrid>
              <a:tr h="687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rgbClr val="333399"/>
                          </a:solidFill>
                        </a:rPr>
                        <a:t>Super-FRS</a:t>
                      </a:r>
                      <a:endParaRPr lang="de-DE" dirty="0" smtClean="0">
                        <a:solidFill>
                          <a:srgbClr val="000000"/>
                        </a:solidFill>
                      </a:endParaRPr>
                    </a:p>
                  </a:txBody>
                  <a:tcPr anchor="ctr">
                    <a:solidFill>
                      <a:schemeClr val="accent2">
                        <a:lumMod val="40000"/>
                        <a:lumOff val="60000"/>
                      </a:schemeClr>
                    </a:solidFill>
                  </a:tcPr>
                </a:tc>
                <a:tc>
                  <a:txBody>
                    <a:bodyPr/>
                    <a:lstStyle/>
                    <a:p>
                      <a:r>
                        <a:rPr lang="de-DE" dirty="0" smtClean="0">
                          <a:solidFill>
                            <a:srgbClr val="FF0000"/>
                          </a:solidFill>
                        </a:rPr>
                        <a:t>RIB </a:t>
                      </a:r>
                      <a:r>
                        <a:rPr lang="de-DE" dirty="0" err="1" smtClean="0">
                          <a:solidFill>
                            <a:srgbClr val="FF0000"/>
                          </a:solidFill>
                        </a:rPr>
                        <a:t>production</a:t>
                      </a:r>
                      <a:r>
                        <a:rPr lang="de-DE" dirty="0" smtClean="0">
                          <a:solidFill>
                            <a:srgbClr val="000000"/>
                          </a:solidFill>
                        </a:rPr>
                        <a:t>, </a:t>
                      </a:r>
                      <a:r>
                        <a:rPr lang="de-DE" dirty="0" err="1" smtClean="0">
                          <a:solidFill>
                            <a:srgbClr val="000000"/>
                          </a:solidFill>
                        </a:rPr>
                        <a:t>identification</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high-resolution </a:t>
                      </a:r>
                      <a:r>
                        <a:rPr lang="de-DE" dirty="0" err="1" smtClean="0">
                          <a:solidFill>
                            <a:srgbClr val="000000"/>
                          </a:solidFill>
                        </a:rPr>
                        <a:t>spectroscopy</a:t>
                      </a:r>
                      <a:endParaRPr lang="en-GB" dirty="0"/>
                    </a:p>
                  </a:txBody>
                  <a:tcPr>
                    <a:solidFill>
                      <a:schemeClr val="accent2">
                        <a:lumMod val="40000"/>
                        <a:lumOff val="60000"/>
                      </a:schemeClr>
                    </a:solidFill>
                  </a:tcPr>
                </a:tc>
              </a:tr>
              <a:tr h="398361">
                <a:tc>
                  <a:txBody>
                    <a:bodyPr/>
                    <a:lstStyle/>
                    <a:p>
                      <a:pPr indent="0" defTabSz="449263" eaLnBrk="1" hangingPunct="1">
                        <a:spcAft>
                          <a:spcPts val="1125"/>
                        </a:spcAft>
                        <a:buSzPct val="100000"/>
                      </a:pPr>
                      <a:r>
                        <a:rPr lang="de-DE" b="1" dirty="0" smtClean="0">
                          <a:solidFill>
                            <a:srgbClr val="333399"/>
                          </a:solidFill>
                        </a:rPr>
                        <a:t>DESPEC</a:t>
                      </a:r>
                      <a:endParaRPr lang="de-DE" dirty="0" smtClean="0">
                        <a:solidFill>
                          <a:srgbClr val="FF0066"/>
                        </a:solidFill>
                      </a:endParaRPr>
                    </a:p>
                  </a:txBody>
                  <a:tcPr anchor="ctr"/>
                </a:tc>
                <a:tc>
                  <a:txBody>
                    <a:bodyPr/>
                    <a:lstStyle/>
                    <a:p>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p-, n-</a:t>
                      </a:r>
                      <a:r>
                        <a:rPr lang="de-DE" dirty="0" err="1" smtClean="0">
                          <a:solidFill>
                            <a:srgbClr val="FF0000"/>
                          </a:solidFill>
                        </a:rPr>
                        <a:t>decay</a:t>
                      </a:r>
                      <a:r>
                        <a:rPr lang="de-DE" dirty="0" smtClean="0">
                          <a:solidFill>
                            <a:srgbClr val="FF0000"/>
                          </a:solidFill>
                        </a:rPr>
                        <a:t> </a:t>
                      </a:r>
                      <a:r>
                        <a:rPr lang="de-DE" dirty="0" err="1" smtClean="0">
                          <a:solidFill>
                            <a:srgbClr val="FF0000"/>
                          </a:solidFill>
                        </a:rPr>
                        <a:t>spectroscopy</a:t>
                      </a:r>
                      <a:endParaRPr lang="de-DE" dirty="0" smtClean="0">
                        <a:solidFill>
                          <a:srgbClr val="FF0000"/>
                        </a:solidFill>
                      </a:endParaRPr>
                    </a:p>
                  </a:txBody>
                  <a:tcPr/>
                </a:tc>
              </a:tr>
              <a:tr h="687582">
                <a:tc>
                  <a:txBody>
                    <a:bodyPr/>
                    <a:lstStyle/>
                    <a:p>
                      <a:pPr indent="0" defTabSz="449263" eaLnBrk="1" hangingPunct="1">
                        <a:spcBef>
                          <a:spcPts val="525"/>
                        </a:spcBef>
                        <a:spcAft>
                          <a:spcPts val="1128"/>
                        </a:spcAft>
                        <a:buSzPct val="100000"/>
                      </a:pPr>
                      <a:r>
                        <a:rPr lang="de-DE" b="1" dirty="0" smtClean="0">
                          <a:solidFill>
                            <a:srgbClr val="333399"/>
                          </a:solidFill>
                        </a:rPr>
                        <a:t>HISPEC </a:t>
                      </a:r>
                      <a:endParaRPr lang="de-DE" dirty="0" smtClean="0">
                        <a:solidFill>
                          <a:srgbClr val="00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rgbClr val="000000"/>
                          </a:solidFill>
                        </a:rPr>
                        <a:t>in-beam </a:t>
                      </a:r>
                      <a:r>
                        <a:rPr lang="de-DE" dirty="0" smtClean="0">
                          <a:solidFill>
                            <a:srgbClr val="FF0000"/>
                          </a:solidFill>
                          <a:latin typeface="Symbol" pitchFamily="18" charset="2"/>
                        </a:rPr>
                        <a:t></a:t>
                      </a:r>
                      <a:r>
                        <a:rPr lang="de-DE" dirty="0" smtClean="0">
                          <a:solidFill>
                            <a:srgbClr val="FF0000"/>
                          </a:solidFill>
                        </a:rPr>
                        <a:t> </a:t>
                      </a:r>
                      <a:r>
                        <a:rPr lang="de-DE" dirty="0" err="1" smtClean="0">
                          <a:solidFill>
                            <a:srgbClr val="FF0000"/>
                          </a:solidFill>
                        </a:rPr>
                        <a:t>spectroscopy</a:t>
                      </a:r>
                      <a:r>
                        <a:rPr lang="de-DE" dirty="0" smtClean="0">
                          <a:solidFill>
                            <a:srgbClr val="FF0000"/>
                          </a:solidFill>
                        </a:rPr>
                        <a:t> </a:t>
                      </a:r>
                      <a:r>
                        <a:rPr lang="de-DE" dirty="0" err="1" smtClean="0">
                          <a:solidFill>
                            <a:srgbClr val="000000"/>
                          </a:solidFill>
                        </a:rPr>
                        <a:t>at</a:t>
                      </a:r>
                      <a:r>
                        <a:rPr lang="de-DE" dirty="0" smtClean="0">
                          <a:solidFill>
                            <a:srgbClr val="000000"/>
                          </a:solidFill>
                        </a:rPr>
                        <a:t> </a:t>
                      </a:r>
                      <a:r>
                        <a:rPr lang="de-DE" dirty="0" err="1" smtClean="0">
                          <a:solidFill>
                            <a:srgbClr val="000000"/>
                          </a:solidFill>
                        </a:rPr>
                        <a:t>low</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a:t>
                      </a:r>
                      <a:r>
                        <a:rPr lang="de-DE" dirty="0" smtClean="0">
                          <a:solidFill>
                            <a:srgbClr val="000000"/>
                          </a:solidFill>
                        </a:rPr>
                        <a:t>intermediate </a:t>
                      </a:r>
                      <a:r>
                        <a:rPr lang="de-DE" dirty="0" err="1" smtClean="0">
                          <a:solidFill>
                            <a:srgbClr val="000000"/>
                          </a:solidFill>
                        </a:rPr>
                        <a:t>energy</a:t>
                      </a:r>
                      <a:endParaRPr lang="en-GB" dirty="0" smtClean="0"/>
                    </a:p>
                  </a:txBody>
                  <a:tcPr/>
                </a:tc>
              </a:tr>
              <a:tr h="687582">
                <a:tc>
                  <a:txBody>
                    <a:bodyPr/>
                    <a:lstStyle/>
                    <a:p>
                      <a:r>
                        <a:rPr lang="de-DE" b="1" dirty="0" smtClean="0">
                          <a:solidFill>
                            <a:srgbClr val="333399"/>
                          </a:solidFill>
                        </a:rPr>
                        <a:t>ILIMA </a:t>
                      </a:r>
                      <a:endParaRPr lang="en-GB" dirty="0"/>
                    </a:p>
                  </a:txBody>
                  <a:tcPr anchor="ctr"/>
                </a:tc>
                <a:tc>
                  <a:txBody>
                    <a:bodyPr/>
                    <a:lstStyle/>
                    <a:p>
                      <a:r>
                        <a:rPr lang="de-DE" dirty="0" err="1" smtClean="0">
                          <a:solidFill>
                            <a:srgbClr val="FF0000"/>
                          </a:solidFill>
                        </a:rPr>
                        <a:t>masses</a:t>
                      </a:r>
                      <a:r>
                        <a:rPr lang="de-DE" dirty="0" smtClean="0">
                          <a:solidFill>
                            <a:srgbClr val="FF0000"/>
                          </a:solidFill>
                        </a:rPr>
                        <a:t> </a:t>
                      </a:r>
                      <a:r>
                        <a:rPr lang="de-DE" dirty="0" err="1" smtClean="0">
                          <a:solidFill>
                            <a:srgbClr val="FF0000"/>
                          </a:solidFill>
                        </a:rPr>
                        <a:t>and</a:t>
                      </a:r>
                      <a:r>
                        <a:rPr lang="de-DE" dirty="0" smtClean="0">
                          <a:solidFill>
                            <a:srgbClr val="FF0000"/>
                          </a:solidFill>
                        </a:rPr>
                        <a:t> </a:t>
                      </a:r>
                      <a:r>
                        <a:rPr lang="de-DE" dirty="0" err="1" smtClean="0">
                          <a:solidFill>
                            <a:srgbClr val="FF0000"/>
                          </a:solidFill>
                        </a:rPr>
                        <a:t>lifetimes</a:t>
                      </a:r>
                      <a:r>
                        <a:rPr lang="de-DE" dirty="0" smtClean="0">
                          <a:solidFill>
                            <a:srgbClr val="FF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nuclei</a:t>
                      </a:r>
                      <a:r>
                        <a:rPr lang="de-DE" dirty="0" smtClean="0">
                          <a:solidFill>
                            <a:srgbClr val="000000"/>
                          </a:solidFill>
                        </a:rPr>
                        <a:t> in</a:t>
                      </a:r>
                      <a:r>
                        <a:rPr lang="de-DE" baseline="0" dirty="0" smtClean="0">
                          <a:solidFill>
                            <a:srgbClr val="000000"/>
                          </a:solidFill>
                        </a:rPr>
                        <a:t> </a:t>
                      </a:r>
                      <a:r>
                        <a:rPr lang="de-DE" dirty="0" err="1" smtClean="0">
                          <a:solidFill>
                            <a:srgbClr val="000000"/>
                          </a:solidFill>
                        </a:rPr>
                        <a:t>ground</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000000"/>
                          </a:solidFill>
                        </a:rPr>
                        <a:t>isomeric</a:t>
                      </a:r>
                      <a:r>
                        <a:rPr lang="de-DE" dirty="0" smtClean="0">
                          <a:solidFill>
                            <a:srgbClr val="000000"/>
                          </a:solidFill>
                        </a:rPr>
                        <a:t> </a:t>
                      </a:r>
                      <a:r>
                        <a:rPr lang="de-DE" dirty="0" err="1" smtClean="0">
                          <a:solidFill>
                            <a:srgbClr val="000000"/>
                          </a:solidFill>
                        </a:rPr>
                        <a:t>states</a:t>
                      </a:r>
                      <a:endParaRPr lang="en-GB" dirty="0"/>
                    </a:p>
                  </a:txBody>
                  <a:tcPr/>
                </a:tc>
              </a:tr>
              <a:tr h="398361">
                <a:tc>
                  <a:txBody>
                    <a:bodyPr/>
                    <a:lstStyle/>
                    <a:p>
                      <a:r>
                        <a:rPr lang="de-DE" b="1" dirty="0" err="1" smtClean="0">
                          <a:solidFill>
                            <a:srgbClr val="333399"/>
                          </a:solidFill>
                        </a:rPr>
                        <a:t>LaSpec</a:t>
                      </a:r>
                      <a:r>
                        <a:rPr lang="de-DE" b="1" dirty="0" smtClean="0">
                          <a:solidFill>
                            <a:srgbClr val="333399"/>
                          </a:solidFill>
                        </a:rPr>
                        <a:t> </a:t>
                      </a:r>
                      <a:endParaRPr lang="en-GB" dirty="0"/>
                    </a:p>
                  </a:txBody>
                  <a:tcPr anchor="ctr"/>
                </a:tc>
                <a:tc>
                  <a:txBody>
                    <a:bodyPr/>
                    <a:lstStyle/>
                    <a:p>
                      <a:r>
                        <a:rPr lang="de-DE" dirty="0" smtClean="0">
                          <a:solidFill>
                            <a:srgbClr val="FF0000"/>
                          </a:solidFill>
                        </a:rPr>
                        <a:t>Laser </a:t>
                      </a:r>
                      <a:r>
                        <a:rPr lang="de-DE" dirty="0" err="1" smtClean="0">
                          <a:solidFill>
                            <a:srgbClr val="FF0000"/>
                          </a:solidFill>
                        </a:rPr>
                        <a:t>spectroscopy</a:t>
                      </a:r>
                      <a:endParaRPr lang="en-GB" dirty="0">
                        <a:solidFill>
                          <a:srgbClr val="FF0000"/>
                        </a:solidFill>
                      </a:endParaRPr>
                    </a:p>
                  </a:txBody>
                  <a:tcPr/>
                </a:tc>
              </a:tr>
              <a:tr h="398361">
                <a:tc>
                  <a:txBody>
                    <a:bodyPr/>
                    <a:lstStyle/>
                    <a:p>
                      <a:r>
                        <a:rPr lang="de-DE" b="1" dirty="0" smtClean="0">
                          <a:solidFill>
                            <a:srgbClr val="333399"/>
                          </a:solidFill>
                        </a:rPr>
                        <a:t>MATS </a:t>
                      </a:r>
                      <a:endParaRPr lang="en-GB" dirty="0"/>
                    </a:p>
                  </a:txBody>
                  <a:tcPr anchor="ctr"/>
                </a:tc>
                <a:tc>
                  <a:txBody>
                    <a:bodyPr/>
                    <a:lstStyle/>
                    <a:p>
                      <a:r>
                        <a:rPr lang="de-DE" dirty="0" smtClean="0">
                          <a:solidFill>
                            <a:srgbClr val="000000"/>
                          </a:solidFill>
                        </a:rPr>
                        <a:t>in-trap </a:t>
                      </a:r>
                      <a:r>
                        <a:rPr lang="de-DE" dirty="0" err="1" smtClean="0">
                          <a:solidFill>
                            <a:srgbClr val="FF0000"/>
                          </a:solidFill>
                        </a:rPr>
                        <a:t>mass</a:t>
                      </a:r>
                      <a:r>
                        <a:rPr lang="de-DE" dirty="0" smtClean="0">
                          <a:solidFill>
                            <a:srgbClr val="FF0000"/>
                          </a:solidFill>
                        </a:rPr>
                        <a:t> </a:t>
                      </a:r>
                      <a:r>
                        <a:rPr lang="de-DE" dirty="0" err="1" smtClean="0">
                          <a:solidFill>
                            <a:srgbClr val="FF0000"/>
                          </a:solidFill>
                        </a:rPr>
                        <a:t>measurements</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FF0000"/>
                          </a:solidFill>
                        </a:rPr>
                        <a:t>decay</a:t>
                      </a:r>
                      <a:r>
                        <a:rPr lang="de-DE" dirty="0" smtClean="0">
                          <a:solidFill>
                            <a:srgbClr val="000000"/>
                          </a:solidFill>
                        </a:rPr>
                        <a:t> </a:t>
                      </a:r>
                      <a:r>
                        <a:rPr lang="de-DE" dirty="0" err="1" smtClean="0">
                          <a:solidFill>
                            <a:srgbClr val="000000"/>
                          </a:solidFill>
                        </a:rPr>
                        <a:t>studies</a:t>
                      </a:r>
                      <a:endParaRPr lang="en-GB" dirty="0"/>
                    </a:p>
                  </a:txBody>
                  <a:tcPr/>
                </a:tc>
              </a:tr>
              <a:tr h="687582">
                <a:tc>
                  <a:txBody>
                    <a:bodyPr/>
                    <a:lstStyle/>
                    <a:p>
                      <a:r>
                        <a:rPr lang="de-DE" b="1" dirty="0" smtClean="0">
                          <a:solidFill>
                            <a:srgbClr val="333399"/>
                          </a:solidFill>
                        </a:rPr>
                        <a:t>R</a:t>
                      </a:r>
                      <a:r>
                        <a:rPr lang="de-DE" b="1" baseline="30000" dirty="0" smtClean="0">
                          <a:solidFill>
                            <a:srgbClr val="333399"/>
                          </a:solidFill>
                        </a:rPr>
                        <a:t>3</a:t>
                      </a:r>
                      <a:r>
                        <a:rPr lang="de-DE" b="1" dirty="0" smtClean="0">
                          <a:solidFill>
                            <a:srgbClr val="333399"/>
                          </a:solidFill>
                        </a:rPr>
                        <a:t>B </a:t>
                      </a:r>
                      <a:endParaRPr lang="en-GB" dirty="0"/>
                    </a:p>
                  </a:txBody>
                  <a:tcPr anchor="ctr"/>
                </a:tc>
                <a:tc>
                  <a:txBody>
                    <a:bodyPr/>
                    <a:lstStyle/>
                    <a:p>
                      <a:r>
                        <a:rPr lang="de-DE" dirty="0" err="1" smtClean="0">
                          <a:solidFill>
                            <a:srgbClr val="000000"/>
                          </a:solidFill>
                        </a:rPr>
                        <a:t>kinematically</a:t>
                      </a:r>
                      <a:r>
                        <a:rPr lang="de-DE" dirty="0" smtClean="0">
                          <a:solidFill>
                            <a:srgbClr val="000000"/>
                          </a:solidFill>
                        </a:rPr>
                        <a:t> </a:t>
                      </a:r>
                      <a:r>
                        <a:rPr lang="de-DE" dirty="0" err="1" smtClean="0">
                          <a:solidFill>
                            <a:srgbClr val="000000"/>
                          </a:solidFill>
                        </a:rPr>
                        <a:t>complete</a:t>
                      </a:r>
                      <a:r>
                        <a:rPr lang="de-DE" dirty="0" smtClean="0">
                          <a:solidFill>
                            <a:srgbClr val="000000"/>
                          </a:solidFill>
                        </a:rPr>
                        <a:t> </a:t>
                      </a:r>
                      <a:r>
                        <a:rPr lang="de-DE" dirty="0" err="1" smtClean="0">
                          <a:solidFill>
                            <a:srgbClr val="FF0000"/>
                          </a:solidFill>
                        </a:rPr>
                        <a:t>reactions</a:t>
                      </a:r>
                      <a:r>
                        <a:rPr lang="de-DE" dirty="0" smtClean="0">
                          <a:solidFill>
                            <a:srgbClr val="FF0000"/>
                          </a:solidFill>
                        </a:rPr>
                        <a:t> </a:t>
                      </a:r>
                      <a:r>
                        <a:rPr lang="de-DE" dirty="0" err="1" smtClean="0">
                          <a:solidFill>
                            <a:srgbClr val="000000"/>
                          </a:solidFill>
                        </a:rPr>
                        <a:t>at</a:t>
                      </a:r>
                      <a:r>
                        <a:rPr lang="de-DE" dirty="0" smtClean="0">
                          <a:solidFill>
                            <a:srgbClr val="000000"/>
                          </a:solidFill>
                        </a:rPr>
                        <a:t> high beam </a:t>
                      </a:r>
                      <a:r>
                        <a:rPr lang="de-DE" dirty="0" err="1" smtClean="0">
                          <a:solidFill>
                            <a:srgbClr val="000000"/>
                          </a:solidFill>
                        </a:rPr>
                        <a:t>energy</a:t>
                      </a:r>
                      <a:endParaRPr lang="en-GB" dirty="0"/>
                    </a:p>
                  </a:txBody>
                  <a:tcPr/>
                </a:tc>
              </a:tr>
              <a:tr h="398361">
                <a:tc>
                  <a:txBody>
                    <a:bodyPr/>
                    <a:lstStyle/>
                    <a:p>
                      <a:r>
                        <a:rPr lang="de-DE" b="1" dirty="0" err="1" smtClean="0">
                          <a:solidFill>
                            <a:srgbClr val="333399"/>
                          </a:solidFill>
                        </a:rPr>
                        <a:t>ELISe</a:t>
                      </a:r>
                      <a:r>
                        <a:rPr lang="de-DE" b="1" dirty="0" smtClean="0">
                          <a:solidFill>
                            <a:srgbClr val="333399"/>
                          </a:solidFill>
                        </a:rPr>
                        <a:t> </a:t>
                      </a:r>
                      <a:endParaRPr lang="en-GB" dirty="0"/>
                    </a:p>
                  </a:txBody>
                  <a:tcPr anchor="ctr">
                    <a:solidFill>
                      <a:schemeClr val="accent5">
                        <a:lumMod val="75000"/>
                      </a:schemeClr>
                    </a:solidFill>
                  </a:tcPr>
                </a:tc>
                <a:tc>
                  <a:txBody>
                    <a:bodyPr/>
                    <a:lstStyle/>
                    <a:p>
                      <a:r>
                        <a:rPr lang="de-DE" dirty="0" err="1" smtClean="0">
                          <a:solidFill>
                            <a:srgbClr val="000000"/>
                          </a:solidFill>
                        </a:rPr>
                        <a:t>elastic</a:t>
                      </a:r>
                      <a:r>
                        <a:rPr lang="de-DE" dirty="0" smtClean="0">
                          <a:solidFill>
                            <a:srgbClr val="000000"/>
                          </a:solidFill>
                        </a:rPr>
                        <a:t>, </a:t>
                      </a:r>
                      <a:r>
                        <a:rPr lang="de-DE" dirty="0" err="1" smtClean="0">
                          <a:solidFill>
                            <a:srgbClr val="000000"/>
                          </a:solidFill>
                        </a:rPr>
                        <a:t>inelastic</a:t>
                      </a:r>
                      <a:r>
                        <a:rPr lang="de-DE" dirty="0" smtClean="0">
                          <a:solidFill>
                            <a:srgbClr val="000000"/>
                          </a:solidFill>
                        </a:rPr>
                        <a:t>, </a:t>
                      </a:r>
                      <a:r>
                        <a:rPr lang="de-DE" dirty="0" err="1" smtClean="0">
                          <a:solidFill>
                            <a:srgbClr val="000000"/>
                          </a:solidFill>
                        </a:rPr>
                        <a:t>and</a:t>
                      </a:r>
                      <a:r>
                        <a:rPr lang="de-DE" dirty="0" smtClean="0">
                          <a:solidFill>
                            <a:srgbClr val="000000"/>
                          </a:solidFill>
                        </a:rPr>
                        <a:t> quasi-</a:t>
                      </a:r>
                      <a:r>
                        <a:rPr lang="de-DE" dirty="0" err="1" smtClean="0">
                          <a:solidFill>
                            <a:srgbClr val="000000"/>
                          </a:solidFill>
                        </a:rPr>
                        <a:t>free</a:t>
                      </a:r>
                      <a:r>
                        <a:rPr lang="de-DE" dirty="0" smtClean="0">
                          <a:solidFill>
                            <a:srgbClr val="000000"/>
                          </a:solidFill>
                        </a:rPr>
                        <a:t> </a:t>
                      </a:r>
                      <a:r>
                        <a:rPr lang="de-DE" dirty="0" err="1" smtClean="0">
                          <a:solidFill>
                            <a:srgbClr val="000000"/>
                          </a:solidFill>
                        </a:rPr>
                        <a:t>e</a:t>
                      </a:r>
                      <a:r>
                        <a:rPr lang="de-DE" baseline="30000" dirty="0" smtClean="0">
                          <a:solidFill>
                            <a:srgbClr val="000000"/>
                          </a:solidFill>
                        </a:rPr>
                        <a:t>—</a:t>
                      </a:r>
                      <a:r>
                        <a:rPr lang="de-DE" dirty="0" smtClean="0">
                          <a:solidFill>
                            <a:srgbClr val="000000"/>
                          </a:solidFill>
                        </a:rPr>
                        <a:t>A</a:t>
                      </a:r>
                      <a:r>
                        <a:rPr lang="de-DE" baseline="0" dirty="0" smtClean="0">
                          <a:solidFill>
                            <a:srgbClr val="000000"/>
                          </a:solidFill>
                        </a:rPr>
                        <a:t> </a:t>
                      </a:r>
                      <a:r>
                        <a:rPr lang="de-DE" dirty="0" err="1" smtClean="0">
                          <a:solidFill>
                            <a:srgbClr val="FF0000"/>
                          </a:solidFill>
                        </a:rPr>
                        <a:t>scattering</a:t>
                      </a:r>
                      <a:endParaRPr lang="en-GB" dirty="0">
                        <a:solidFill>
                          <a:srgbClr val="FF0000"/>
                        </a:solidFill>
                      </a:endParaRPr>
                    </a:p>
                  </a:txBody>
                  <a:tcPr>
                    <a:solidFill>
                      <a:schemeClr val="accent5">
                        <a:lumMod val="75000"/>
                      </a:schemeClr>
                    </a:solidFill>
                  </a:tcPr>
                </a:tc>
              </a:tr>
              <a:tr h="687582">
                <a:tc>
                  <a:txBody>
                    <a:bodyPr/>
                    <a:lstStyle/>
                    <a:p>
                      <a:r>
                        <a:rPr lang="de-DE" b="1" dirty="0" smtClean="0">
                          <a:solidFill>
                            <a:srgbClr val="333399"/>
                          </a:solidFill>
                        </a:rPr>
                        <a:t>EXL</a:t>
                      </a:r>
                      <a:endParaRPr lang="en-GB" dirty="0"/>
                    </a:p>
                  </a:txBody>
                  <a:tcPr anchor="ctr">
                    <a:solidFill>
                      <a:schemeClr val="accent5">
                        <a:lumMod val="75000"/>
                      </a:schemeClr>
                    </a:solidFill>
                  </a:tcPr>
                </a:tc>
                <a:tc>
                  <a:txBody>
                    <a:bodyPr/>
                    <a:lstStyle/>
                    <a:p>
                      <a:r>
                        <a:rPr lang="de-DE" dirty="0" smtClean="0">
                          <a:solidFill>
                            <a:srgbClr val="000000"/>
                          </a:solidFill>
                        </a:rPr>
                        <a:t>light-</a:t>
                      </a:r>
                      <a:r>
                        <a:rPr lang="de-DE" dirty="0" err="1" smtClean="0">
                          <a:solidFill>
                            <a:srgbClr val="000000"/>
                          </a:solidFill>
                        </a:rPr>
                        <a:t>ion</a:t>
                      </a:r>
                      <a:r>
                        <a:rPr lang="de-DE" dirty="0" smtClean="0">
                          <a:solidFill>
                            <a:srgbClr val="000000"/>
                          </a:solidFill>
                        </a:rPr>
                        <a:t> </a:t>
                      </a:r>
                      <a:r>
                        <a:rPr lang="de-DE" dirty="0" err="1" smtClean="0">
                          <a:solidFill>
                            <a:srgbClr val="FF0000"/>
                          </a:solidFill>
                        </a:rPr>
                        <a:t>scattering</a:t>
                      </a:r>
                      <a:r>
                        <a:rPr lang="de-DE" dirty="0" smtClean="0">
                          <a:solidFill>
                            <a:srgbClr val="FF0000"/>
                          </a:solidFill>
                        </a:rPr>
                        <a:t> </a:t>
                      </a:r>
                      <a:r>
                        <a:rPr lang="de-DE" dirty="0" err="1" smtClean="0">
                          <a:solidFill>
                            <a:srgbClr val="FF0000"/>
                          </a:solidFill>
                        </a:rPr>
                        <a:t>reactions</a:t>
                      </a:r>
                      <a:r>
                        <a:rPr lang="de-DE" dirty="0" smtClean="0">
                          <a:solidFill>
                            <a:srgbClr val="FF0000"/>
                          </a:solidFill>
                        </a:rPr>
                        <a:t> </a:t>
                      </a:r>
                      <a:r>
                        <a:rPr lang="de-DE" dirty="0" smtClean="0">
                          <a:solidFill>
                            <a:srgbClr val="000000"/>
                          </a:solidFill>
                        </a:rPr>
                        <a:t>in</a:t>
                      </a:r>
                      <a:r>
                        <a:rPr lang="de-DE" baseline="0" dirty="0" smtClean="0">
                          <a:solidFill>
                            <a:srgbClr val="000000"/>
                          </a:solidFill>
                        </a:rPr>
                        <a:t> </a:t>
                      </a:r>
                      <a:r>
                        <a:rPr lang="de-DE" dirty="0" smtClean="0">
                          <a:solidFill>
                            <a:srgbClr val="000000"/>
                          </a:solidFill>
                        </a:rPr>
                        <a:t>inverse </a:t>
                      </a:r>
                      <a:r>
                        <a:rPr lang="de-DE" dirty="0" err="1" smtClean="0">
                          <a:solidFill>
                            <a:srgbClr val="000000"/>
                          </a:solidFill>
                        </a:rPr>
                        <a:t>kinematics</a:t>
                      </a:r>
                      <a:endParaRPr lang="en-GB" dirty="0"/>
                    </a:p>
                  </a:txBody>
                  <a:tcPr>
                    <a:solidFill>
                      <a:schemeClr val="accent5">
                        <a:lumMod val="75000"/>
                      </a:schemeClr>
                    </a:solidFill>
                  </a:tcPr>
                </a:tc>
              </a:tr>
            </a:tbl>
          </a:graphicData>
        </a:graphic>
      </p:graphicFrame>
      <p:pic>
        <p:nvPicPr>
          <p:cNvPr id="24" name="Picture 23" descr="BU004372.png"/>
          <p:cNvPicPr>
            <a:picLocks noChangeAspect="1"/>
          </p:cNvPicPr>
          <p:nvPr/>
        </p:nvPicPr>
        <p:blipFill>
          <a:blip r:embed="rId4"/>
          <a:stretch>
            <a:fillRect/>
          </a:stretch>
        </p:blipFill>
        <p:spPr>
          <a:xfrm>
            <a:off x="7386470" y="195262"/>
            <a:ext cx="1712979" cy="1712979"/>
          </a:xfrm>
          <a:prstGeom prst="rect">
            <a:avLst/>
          </a:prstGeom>
        </p:spPr>
      </p:pic>
      <p:sp>
        <p:nvSpPr>
          <p:cNvPr id="2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NUSTAR – The project</a:t>
            </a:r>
            <a:endParaRPr lang="en-US" dirty="0"/>
          </a:p>
        </p:txBody>
      </p:sp>
      <p:sp>
        <p:nvSpPr>
          <p:cNvPr id="2" name="Oval 1"/>
          <p:cNvSpPr/>
          <p:nvPr/>
        </p:nvSpPr>
        <p:spPr>
          <a:xfrm>
            <a:off x="-116963" y="2811636"/>
            <a:ext cx="6373030" cy="856700"/>
          </a:xfrm>
          <a:prstGeom prst="ellipse">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8516" y="4971302"/>
            <a:ext cx="6373030" cy="856700"/>
          </a:xfrm>
          <a:prstGeom prst="ellipse">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3545" y="1699072"/>
            <a:ext cx="6373030" cy="856700"/>
          </a:xfrm>
          <a:prstGeom prst="ellipse">
            <a:avLst/>
          </a:prstGeom>
          <a:noFill/>
          <a:ln w="76200" cmpd="sng">
            <a:solidFill>
              <a:schemeClr val="accent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7617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02248"/>
            <a:ext cx="9048750" cy="445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normAutofit fontScale="90000"/>
          </a:bodyPr>
          <a:lstStyle/>
          <a:p>
            <a:r>
              <a:rPr lang="en-US" dirty="0" smtClean="0"/>
              <a:t>Super-FRS The backbone of the NUSTAR experiments</a:t>
            </a:r>
            <a:endParaRPr lang="en-US" dirty="0"/>
          </a:p>
        </p:txBody>
      </p:sp>
      <p:grpSp>
        <p:nvGrpSpPr>
          <p:cNvPr id="7" name="Group 6"/>
          <p:cNvGrpSpPr/>
          <p:nvPr/>
        </p:nvGrpSpPr>
        <p:grpSpPr>
          <a:xfrm>
            <a:off x="3509701" y="4928908"/>
            <a:ext cx="5088199" cy="1635232"/>
            <a:chOff x="718099" y="4053693"/>
            <a:chExt cx="7690416" cy="2517469"/>
          </a:xfrm>
        </p:grpSpPr>
        <p:grpSp>
          <p:nvGrpSpPr>
            <p:cNvPr id="8" name="Group 66"/>
            <p:cNvGrpSpPr/>
            <p:nvPr/>
          </p:nvGrpSpPr>
          <p:grpSpPr>
            <a:xfrm>
              <a:off x="718099" y="4053693"/>
              <a:ext cx="7690416" cy="2517469"/>
              <a:chOff x="3496445" y="1062055"/>
              <a:chExt cx="6867435" cy="2059562"/>
            </a:xfrm>
          </p:grpSpPr>
          <p:pic>
            <p:nvPicPr>
              <p:cNvPr id="14" name="Picture 13" descr="Screen shot 2011-04-28 at 3.20.50 PM.png"/>
              <p:cNvPicPr>
                <a:picLocks noChangeAspect="1"/>
              </p:cNvPicPr>
              <p:nvPr/>
            </p:nvPicPr>
            <p:blipFill>
              <a:blip r:embed="rId3"/>
              <a:stretch>
                <a:fillRect/>
              </a:stretch>
            </p:blipFill>
            <p:spPr>
              <a:xfrm>
                <a:off x="6027004" y="1855620"/>
                <a:ext cx="441452" cy="494538"/>
              </a:xfrm>
              <a:prstGeom prst="rect">
                <a:avLst/>
              </a:prstGeom>
            </p:spPr>
          </p:pic>
          <p:sp>
            <p:nvSpPr>
              <p:cNvPr id="15" name="Snip Diagonal Corner Rectangle 14"/>
              <p:cNvSpPr/>
              <p:nvPr/>
            </p:nvSpPr>
            <p:spPr bwMode="auto">
              <a:xfrm rot="16200000">
                <a:off x="5996859" y="1827721"/>
                <a:ext cx="39733" cy="152400"/>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pic>
            <p:nvPicPr>
              <p:cNvPr id="16" name="Picture 15" descr="Screen shot 2011-04-28 at 3.21.35 PM.png"/>
              <p:cNvPicPr>
                <a:picLocks noChangeAspect="1"/>
              </p:cNvPicPr>
              <p:nvPr/>
            </p:nvPicPr>
            <p:blipFill>
              <a:blip r:embed="rId4"/>
              <a:stretch>
                <a:fillRect/>
              </a:stretch>
            </p:blipFill>
            <p:spPr>
              <a:xfrm>
                <a:off x="4902219" y="2190749"/>
                <a:ext cx="599440" cy="617220"/>
              </a:xfrm>
              <a:prstGeom prst="rect">
                <a:avLst/>
              </a:prstGeom>
            </p:spPr>
          </p:pic>
          <p:cxnSp>
            <p:nvCxnSpPr>
              <p:cNvPr id="17" name="Straight Connector 16"/>
              <p:cNvCxnSpPr/>
              <p:nvPr/>
            </p:nvCxnSpPr>
            <p:spPr bwMode="auto">
              <a:xfrm rot="10800000">
                <a:off x="3496445" y="1930013"/>
                <a:ext cx="520337" cy="31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10800000">
                <a:off x="4598063" y="1920672"/>
                <a:ext cx="73152" cy="319"/>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9" name="Group 51"/>
              <p:cNvGrpSpPr/>
              <p:nvPr/>
            </p:nvGrpSpPr>
            <p:grpSpPr>
              <a:xfrm>
                <a:off x="3860465" y="1419861"/>
                <a:ext cx="910827" cy="892683"/>
                <a:chOff x="4566633" y="2045387"/>
                <a:chExt cx="910827" cy="892683"/>
              </a:xfrm>
            </p:grpSpPr>
            <p:pic>
              <p:nvPicPr>
                <p:cNvPr id="31" name="Picture 30" descr="Screen shot 2011-04-28 at 8.57.23 PM.png"/>
                <p:cNvPicPr>
                  <a:picLocks noChangeAspect="1"/>
                </p:cNvPicPr>
                <p:nvPr/>
              </p:nvPicPr>
              <p:blipFill>
                <a:blip r:embed="rId5"/>
                <a:stretch>
                  <a:fillRect/>
                </a:stretch>
              </p:blipFill>
              <p:spPr>
                <a:xfrm>
                  <a:off x="4566633" y="2045387"/>
                  <a:ext cx="909447" cy="892683"/>
                </a:xfrm>
                <a:prstGeom prst="rect">
                  <a:avLst/>
                </a:prstGeom>
              </p:spPr>
            </p:pic>
            <p:sp>
              <p:nvSpPr>
                <p:cNvPr id="32" name="Rectangle 31"/>
                <p:cNvSpPr/>
                <p:nvPr/>
              </p:nvSpPr>
              <p:spPr bwMode="auto">
                <a:xfrm>
                  <a:off x="5375527" y="2154726"/>
                  <a:ext cx="101933" cy="9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grpSp>
          <p:pic>
            <p:nvPicPr>
              <p:cNvPr id="20" name="Picture 19" descr="Screen shot 2011-04-28 at 3.20.50 PM.png"/>
              <p:cNvPicPr>
                <a:picLocks noChangeAspect="1"/>
              </p:cNvPicPr>
              <p:nvPr/>
            </p:nvPicPr>
            <p:blipFill>
              <a:blip r:embed="rId3"/>
              <a:stretch>
                <a:fillRect/>
              </a:stretch>
            </p:blipFill>
            <p:spPr>
              <a:xfrm rot="10800000">
                <a:off x="9292426" y="1508034"/>
                <a:ext cx="441452" cy="494538"/>
              </a:xfrm>
              <a:prstGeom prst="rect">
                <a:avLst/>
              </a:prstGeom>
            </p:spPr>
          </p:pic>
          <p:sp>
            <p:nvSpPr>
              <p:cNvPr id="21" name="Snip Diagonal Corner Rectangle 20"/>
              <p:cNvSpPr/>
              <p:nvPr/>
            </p:nvSpPr>
            <p:spPr bwMode="auto">
              <a:xfrm rot="11100000">
                <a:off x="5421766" y="1918767"/>
                <a:ext cx="111034" cy="39733"/>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sp>
            <p:nvSpPr>
              <p:cNvPr id="22" name="Snip Diagonal Corner Rectangle 21"/>
              <p:cNvSpPr/>
              <p:nvPr/>
            </p:nvSpPr>
            <p:spPr bwMode="auto">
              <a:xfrm rot="5400000">
                <a:off x="5737904" y="1860619"/>
                <a:ext cx="39733" cy="152400"/>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cxnSp>
            <p:nvCxnSpPr>
              <p:cNvPr id="23" name="Straight Connector 22"/>
              <p:cNvCxnSpPr/>
              <p:nvPr/>
            </p:nvCxnSpPr>
            <p:spPr bwMode="auto">
              <a:xfrm rot="10800000">
                <a:off x="4742002" y="1920776"/>
                <a:ext cx="1435608" cy="318"/>
              </a:xfrm>
              <a:prstGeom prst="line">
                <a:avLst/>
              </a:prstGeom>
              <a:solidFill>
                <a:schemeClr val="accent1"/>
              </a:solidFill>
              <a:ln w="19050" cap="flat" cmpd="sng" algn="ctr">
                <a:solidFill>
                  <a:schemeClr val="tx1"/>
                </a:solidFill>
                <a:prstDash val="sysDash"/>
                <a:round/>
                <a:headEnd type="none" w="med" len="med"/>
                <a:tailEnd type="none" w="med" len="med"/>
              </a:ln>
              <a:effectLst/>
            </p:spPr>
          </p:cxnSp>
          <p:sp>
            <p:nvSpPr>
              <p:cNvPr id="24" name="TextBox 23"/>
              <p:cNvSpPr txBox="1"/>
              <p:nvPr/>
            </p:nvSpPr>
            <p:spPr>
              <a:xfrm>
                <a:off x="4049982" y="2791972"/>
                <a:ext cx="1378779" cy="302154"/>
              </a:xfrm>
              <a:prstGeom prst="rect">
                <a:avLst/>
              </a:prstGeom>
              <a:noFill/>
            </p:spPr>
            <p:txBody>
              <a:bodyPr wrap="none" rtlCol="0">
                <a:spAutoFit/>
              </a:bodyPr>
              <a:lstStyle/>
              <a:p>
                <a:r>
                  <a:rPr lang="en-US" dirty="0"/>
                  <a:t>p</a:t>
                </a:r>
                <a:r>
                  <a:rPr lang="en-US" dirty="0" smtClean="0"/>
                  <a:t>rimary target</a:t>
                </a:r>
                <a:endParaRPr lang="en-US" dirty="0"/>
              </a:p>
            </p:txBody>
          </p:sp>
          <p:pic>
            <p:nvPicPr>
              <p:cNvPr id="25" name="Picture 24" descr="Screen shot 2011-04-28 at 3.21.35 PM.png"/>
              <p:cNvPicPr>
                <a:picLocks noChangeAspect="1"/>
              </p:cNvPicPr>
              <p:nvPr/>
            </p:nvPicPr>
            <p:blipFill>
              <a:blip r:embed="rId4"/>
              <a:stretch>
                <a:fillRect/>
              </a:stretch>
            </p:blipFill>
            <p:spPr>
              <a:xfrm>
                <a:off x="5381850" y="1541780"/>
                <a:ext cx="599440" cy="617220"/>
              </a:xfrm>
              <a:prstGeom prst="rect">
                <a:avLst/>
              </a:prstGeom>
            </p:spPr>
          </p:pic>
          <p:pic>
            <p:nvPicPr>
              <p:cNvPr id="26" name="Picture 25" descr="Screen shot 2011-04-28 at 3.21.35 PM.png"/>
              <p:cNvPicPr>
                <a:picLocks noChangeAspect="1"/>
              </p:cNvPicPr>
              <p:nvPr/>
            </p:nvPicPr>
            <p:blipFill>
              <a:blip r:embed="rId4"/>
              <a:stretch>
                <a:fillRect/>
              </a:stretch>
            </p:blipFill>
            <p:spPr>
              <a:xfrm>
                <a:off x="8428454" y="2159000"/>
                <a:ext cx="599440" cy="617220"/>
              </a:xfrm>
              <a:prstGeom prst="rect">
                <a:avLst/>
              </a:prstGeom>
            </p:spPr>
          </p:pic>
          <p:sp>
            <p:nvSpPr>
              <p:cNvPr id="27" name="TextBox 26"/>
              <p:cNvSpPr txBox="1"/>
              <p:nvPr/>
            </p:nvSpPr>
            <p:spPr>
              <a:xfrm>
                <a:off x="8784549" y="2819465"/>
                <a:ext cx="1579331" cy="302152"/>
              </a:xfrm>
              <a:prstGeom prst="rect">
                <a:avLst/>
              </a:prstGeom>
              <a:noFill/>
            </p:spPr>
            <p:txBody>
              <a:bodyPr wrap="none" rtlCol="0">
                <a:spAutoFit/>
              </a:bodyPr>
              <a:lstStyle/>
              <a:p>
                <a:r>
                  <a:rPr lang="en-US" dirty="0" smtClean="0"/>
                  <a:t>secondary target</a:t>
                </a:r>
                <a:endParaRPr lang="en-US" dirty="0"/>
              </a:p>
            </p:txBody>
          </p:sp>
          <p:cxnSp>
            <p:nvCxnSpPr>
              <p:cNvPr id="28" name="Straight Connector 27"/>
              <p:cNvCxnSpPr/>
              <p:nvPr/>
            </p:nvCxnSpPr>
            <p:spPr bwMode="auto">
              <a:xfrm flipH="1" flipV="1">
                <a:off x="6426126" y="1927217"/>
                <a:ext cx="3441893" cy="6866"/>
              </a:xfrm>
              <a:prstGeom prst="line">
                <a:avLst/>
              </a:prstGeom>
              <a:solidFill>
                <a:schemeClr val="accent1"/>
              </a:solidFill>
              <a:ln w="19050" cap="flat" cmpd="sng" algn="ctr">
                <a:solidFill>
                  <a:schemeClr val="tx1"/>
                </a:solidFill>
                <a:prstDash val="sysDash"/>
                <a:round/>
                <a:headEnd type="none" w="med" len="med"/>
                <a:tailEnd type="none" w="med" len="med"/>
              </a:ln>
              <a:effectLst/>
            </p:spPr>
          </p:cxnSp>
          <p:sp>
            <p:nvSpPr>
              <p:cNvPr id="29" name="TextBox 28"/>
              <p:cNvSpPr txBox="1"/>
              <p:nvPr/>
            </p:nvSpPr>
            <p:spPr>
              <a:xfrm>
                <a:off x="5650983" y="1062055"/>
                <a:ext cx="1545311" cy="302153"/>
              </a:xfrm>
              <a:prstGeom prst="rect">
                <a:avLst/>
              </a:prstGeom>
              <a:noFill/>
            </p:spPr>
            <p:txBody>
              <a:bodyPr wrap="none" rtlCol="0">
                <a:spAutoFit/>
              </a:bodyPr>
              <a:lstStyle/>
              <a:p>
                <a:r>
                  <a:rPr lang="en-US" dirty="0" smtClean="0"/>
                  <a:t>secondary beam</a:t>
                </a:r>
                <a:endParaRPr lang="en-US" dirty="0"/>
              </a:p>
            </p:txBody>
          </p:sp>
          <p:sp>
            <p:nvSpPr>
              <p:cNvPr id="30" name="TextBox 29"/>
              <p:cNvSpPr txBox="1"/>
              <p:nvPr/>
            </p:nvSpPr>
            <p:spPr>
              <a:xfrm>
                <a:off x="3576215" y="1062882"/>
                <a:ext cx="1341797" cy="302153"/>
              </a:xfrm>
              <a:prstGeom prst="rect">
                <a:avLst/>
              </a:prstGeom>
              <a:noFill/>
            </p:spPr>
            <p:txBody>
              <a:bodyPr wrap="none" rtlCol="0">
                <a:spAutoFit/>
              </a:bodyPr>
              <a:lstStyle/>
              <a:p>
                <a:r>
                  <a:rPr lang="en-US" dirty="0" smtClean="0"/>
                  <a:t>primary beam</a:t>
                </a:r>
                <a:endParaRPr lang="en-US" dirty="0"/>
              </a:p>
            </p:txBody>
          </p:sp>
        </p:grpSp>
        <p:cxnSp>
          <p:nvCxnSpPr>
            <p:cNvPr id="9" name="Straight Arrow Connector 8"/>
            <p:cNvCxnSpPr/>
            <p:nvPr/>
          </p:nvCxnSpPr>
          <p:spPr bwMode="auto">
            <a:xfrm>
              <a:off x="2115427" y="5116657"/>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958963" y="5372942"/>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3451190" y="5083010"/>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2" name="TextBox 11"/>
            <p:cNvSpPr txBox="1"/>
            <p:nvPr/>
          </p:nvSpPr>
          <p:spPr>
            <a:xfrm>
              <a:off x="3582133" y="5963318"/>
              <a:ext cx="2012390" cy="369332"/>
            </a:xfrm>
            <a:prstGeom prst="rect">
              <a:avLst/>
            </a:prstGeom>
            <a:noFill/>
          </p:spPr>
          <p:txBody>
            <a:bodyPr wrap="none" rtlCol="0">
              <a:spAutoFit/>
            </a:bodyPr>
            <a:lstStyle/>
            <a:p>
              <a:r>
                <a:rPr lang="en-US" dirty="0"/>
                <a:t>f</a:t>
              </a:r>
              <a:r>
                <a:rPr lang="en-US" dirty="0" smtClean="0"/>
                <a:t>ragment separator</a:t>
              </a:r>
              <a:endParaRPr lang="en-US" dirty="0"/>
            </a:p>
          </p:txBody>
        </p:sp>
        <p:cxnSp>
          <p:nvCxnSpPr>
            <p:cNvPr id="13" name="Curved Connector 12"/>
            <p:cNvCxnSpPr/>
            <p:nvPr/>
          </p:nvCxnSpPr>
          <p:spPr>
            <a:xfrm rot="5400000" flipH="1" flipV="1">
              <a:off x="4758722" y="4629692"/>
              <a:ext cx="1763420" cy="973929"/>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839829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02248"/>
            <a:ext cx="9048750" cy="445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normAutofit fontScale="90000"/>
          </a:bodyPr>
          <a:lstStyle/>
          <a:p>
            <a:r>
              <a:rPr lang="en-US" dirty="0" smtClean="0"/>
              <a:t>Super-FRS The backbone of the NUSTAR experiments</a:t>
            </a:r>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324" y="4438173"/>
            <a:ext cx="3577485" cy="2419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12027" y="1619341"/>
            <a:ext cx="3364623" cy="1569660"/>
          </a:xfrm>
          <a:prstGeom prst="rect">
            <a:avLst/>
          </a:prstGeom>
          <a:noFill/>
        </p:spPr>
        <p:txBody>
          <a:bodyPr wrap="none" rtlCol="0">
            <a:spAutoFit/>
          </a:bodyPr>
          <a:lstStyle/>
          <a:p>
            <a:r>
              <a:rPr lang="en-US" sz="2400" b="1" dirty="0" smtClean="0">
                <a:solidFill>
                  <a:srgbClr val="0000FF"/>
                </a:solidFill>
              </a:rPr>
              <a:t>Separate and </a:t>
            </a:r>
            <a:r>
              <a:rPr lang="en-US" sz="2400" b="1" dirty="0" smtClean="0">
                <a:solidFill>
                  <a:srgbClr val="0000FF"/>
                </a:solidFill>
              </a:rPr>
              <a:t>identify </a:t>
            </a:r>
            <a:endParaRPr lang="en-US" sz="2400" b="1" dirty="0" smtClean="0">
              <a:solidFill>
                <a:srgbClr val="0000FF"/>
              </a:solidFill>
            </a:endParaRPr>
          </a:p>
          <a:p>
            <a:r>
              <a:rPr lang="en-US" sz="2400" b="1" dirty="0" smtClean="0">
                <a:solidFill>
                  <a:srgbClr val="0000FF"/>
                </a:solidFill>
              </a:rPr>
              <a:t>the secondary fragments</a:t>
            </a:r>
          </a:p>
          <a:p>
            <a:r>
              <a:rPr lang="en-US" sz="2400" b="1" dirty="0">
                <a:solidFill>
                  <a:srgbClr val="0000FF"/>
                </a:solidFill>
              </a:rPr>
              <a:t>i</a:t>
            </a:r>
            <a:r>
              <a:rPr lang="en-US" sz="2400" b="1" dirty="0" smtClean="0">
                <a:solidFill>
                  <a:srgbClr val="0000FF"/>
                </a:solidFill>
              </a:rPr>
              <a:t>n terms of A and Z.</a:t>
            </a:r>
          </a:p>
          <a:p>
            <a:r>
              <a:rPr lang="en-US" sz="2400" b="1" dirty="0" smtClean="0">
                <a:solidFill>
                  <a:srgbClr val="0000FF"/>
                </a:solidFill>
              </a:rPr>
              <a:t>Momentum: </a:t>
            </a:r>
            <a:r>
              <a:rPr lang="en-US" sz="2400" b="1" dirty="0" err="1" smtClean="0">
                <a:solidFill>
                  <a:srgbClr val="0000FF"/>
                </a:solidFill>
              </a:rPr>
              <a:t>dP</a:t>
            </a:r>
            <a:r>
              <a:rPr lang="en-US" sz="2400" b="1" dirty="0" smtClean="0">
                <a:solidFill>
                  <a:srgbClr val="0000FF"/>
                </a:solidFill>
              </a:rPr>
              <a:t>/P ~ 10</a:t>
            </a:r>
            <a:r>
              <a:rPr lang="en-US" sz="2400" b="1" baseline="30000" dirty="0" smtClean="0">
                <a:solidFill>
                  <a:srgbClr val="0000FF"/>
                </a:solidFill>
              </a:rPr>
              <a:t>-4</a:t>
            </a:r>
          </a:p>
        </p:txBody>
      </p:sp>
      <p:pic>
        <p:nvPicPr>
          <p:cNvPr id="3" name="Picture 2" descr="pid_92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45661" y="4363197"/>
            <a:ext cx="1391383" cy="1805295"/>
          </a:xfrm>
          <a:prstGeom prst="rect">
            <a:avLst/>
          </a:prstGeom>
        </p:spPr>
      </p:pic>
      <p:sp>
        <p:nvSpPr>
          <p:cNvPr id="7" name="TextBox 6"/>
          <p:cNvSpPr txBox="1"/>
          <p:nvPr/>
        </p:nvSpPr>
        <p:spPr>
          <a:xfrm>
            <a:off x="8064500" y="5847834"/>
            <a:ext cx="515473" cy="369332"/>
          </a:xfrm>
          <a:prstGeom prst="rect">
            <a:avLst/>
          </a:prstGeom>
          <a:noFill/>
        </p:spPr>
        <p:txBody>
          <a:bodyPr wrap="none" rtlCol="0">
            <a:spAutoFit/>
          </a:bodyPr>
          <a:lstStyle/>
          <a:p>
            <a:r>
              <a:rPr lang="en-US" dirty="0" smtClean="0"/>
              <a:t>A/Z</a:t>
            </a:r>
            <a:endParaRPr lang="en-US" dirty="0"/>
          </a:p>
        </p:txBody>
      </p:sp>
      <p:sp>
        <p:nvSpPr>
          <p:cNvPr id="8" name="TextBox 7"/>
          <p:cNvSpPr txBox="1"/>
          <p:nvPr/>
        </p:nvSpPr>
        <p:spPr>
          <a:xfrm rot="16200000">
            <a:off x="7121962" y="5060434"/>
            <a:ext cx="292756" cy="369332"/>
          </a:xfrm>
          <a:prstGeom prst="rect">
            <a:avLst/>
          </a:prstGeom>
          <a:noFill/>
        </p:spPr>
        <p:txBody>
          <a:bodyPr wrap="none" rtlCol="0">
            <a:spAutoFit/>
          </a:bodyPr>
          <a:lstStyle/>
          <a:p>
            <a:r>
              <a:rPr lang="en-US" dirty="0" smtClean="0"/>
              <a:t>Z</a:t>
            </a:r>
            <a:endParaRPr lang="en-US" dirty="0"/>
          </a:p>
        </p:txBody>
      </p:sp>
    </p:spTree>
    <p:extLst>
      <p:ext uri="{BB962C8B-B14F-4D97-AF65-F5344CB8AC3E}">
        <p14:creationId xmlns:p14="http://schemas.microsoft.com/office/powerpoint/2010/main" val="28692909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02248"/>
            <a:ext cx="9048750" cy="445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normAutofit fontScale="90000"/>
          </a:bodyPr>
          <a:lstStyle/>
          <a:p>
            <a:r>
              <a:rPr lang="en-US" dirty="0" smtClean="0"/>
              <a:t>Super-FRS The backbone of the NUSTAR experiments</a:t>
            </a:r>
            <a:endParaRPr lang="en-US" dirty="0"/>
          </a:p>
        </p:txBody>
      </p:sp>
      <p:sp>
        <p:nvSpPr>
          <p:cNvPr id="6" name="TextBox 5"/>
          <p:cNvSpPr txBox="1"/>
          <p:nvPr/>
        </p:nvSpPr>
        <p:spPr>
          <a:xfrm>
            <a:off x="-12027" y="1619341"/>
            <a:ext cx="3364623" cy="1569660"/>
          </a:xfrm>
          <a:prstGeom prst="rect">
            <a:avLst/>
          </a:prstGeom>
          <a:noFill/>
        </p:spPr>
        <p:txBody>
          <a:bodyPr wrap="none" rtlCol="0">
            <a:spAutoFit/>
          </a:bodyPr>
          <a:lstStyle/>
          <a:p>
            <a:r>
              <a:rPr lang="en-US" sz="2400" b="1" dirty="0" smtClean="0">
                <a:solidFill>
                  <a:srgbClr val="0000FF"/>
                </a:solidFill>
              </a:rPr>
              <a:t>Separate and </a:t>
            </a:r>
            <a:r>
              <a:rPr lang="en-US" sz="2400" b="1" dirty="0" smtClean="0">
                <a:solidFill>
                  <a:srgbClr val="0000FF"/>
                </a:solidFill>
              </a:rPr>
              <a:t>identify </a:t>
            </a:r>
            <a:endParaRPr lang="en-US" sz="2400" b="1" dirty="0" smtClean="0">
              <a:solidFill>
                <a:srgbClr val="0000FF"/>
              </a:solidFill>
            </a:endParaRPr>
          </a:p>
          <a:p>
            <a:r>
              <a:rPr lang="en-US" sz="2400" b="1" dirty="0" smtClean="0">
                <a:solidFill>
                  <a:srgbClr val="0000FF"/>
                </a:solidFill>
              </a:rPr>
              <a:t>the secondary fragments</a:t>
            </a:r>
          </a:p>
          <a:p>
            <a:r>
              <a:rPr lang="en-US" sz="2400" b="1" dirty="0">
                <a:solidFill>
                  <a:srgbClr val="0000FF"/>
                </a:solidFill>
              </a:rPr>
              <a:t>i</a:t>
            </a:r>
            <a:r>
              <a:rPr lang="en-US" sz="2400" b="1" dirty="0" smtClean="0">
                <a:solidFill>
                  <a:srgbClr val="0000FF"/>
                </a:solidFill>
              </a:rPr>
              <a:t>n terms of A and Z.</a:t>
            </a:r>
          </a:p>
          <a:p>
            <a:r>
              <a:rPr lang="en-US" sz="2400" b="1" dirty="0" smtClean="0">
                <a:solidFill>
                  <a:srgbClr val="0000FF"/>
                </a:solidFill>
              </a:rPr>
              <a:t>Momentum: </a:t>
            </a:r>
            <a:r>
              <a:rPr lang="en-US" sz="2400" b="1" dirty="0" err="1" smtClean="0">
                <a:solidFill>
                  <a:srgbClr val="0000FF"/>
                </a:solidFill>
              </a:rPr>
              <a:t>dP</a:t>
            </a:r>
            <a:r>
              <a:rPr lang="en-US" sz="2400" b="1" dirty="0" smtClean="0">
                <a:solidFill>
                  <a:srgbClr val="0000FF"/>
                </a:solidFill>
              </a:rPr>
              <a:t>/P ~ 10</a:t>
            </a:r>
            <a:r>
              <a:rPr lang="en-US" sz="2400" b="1" baseline="30000" dirty="0" smtClean="0">
                <a:solidFill>
                  <a:srgbClr val="0000FF"/>
                </a:solidFill>
              </a:rPr>
              <a:t>-4</a:t>
            </a:r>
          </a:p>
        </p:txBody>
      </p:sp>
      <p:sp>
        <p:nvSpPr>
          <p:cNvPr id="7" name="Content Placeholder 2"/>
          <p:cNvSpPr txBox="1">
            <a:spLocks/>
          </p:cNvSpPr>
          <p:nvPr/>
        </p:nvSpPr>
        <p:spPr>
          <a:xfrm>
            <a:off x="2806700" y="5362102"/>
            <a:ext cx="5981700" cy="11988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t>The higher the primary beam intensity and the acceptance of the separator the more exotic we can get</a:t>
            </a:r>
            <a:endParaRPr lang="en-US" sz="2000" dirty="0"/>
          </a:p>
        </p:txBody>
      </p:sp>
    </p:spTree>
    <p:extLst>
      <p:ext uri="{BB962C8B-B14F-4D97-AF65-F5344CB8AC3E}">
        <p14:creationId xmlns:p14="http://schemas.microsoft.com/office/powerpoint/2010/main" val="31123599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ChangeArrowheads="1"/>
          </p:cNvSpPr>
          <p:nvPr/>
        </p:nvSpPr>
        <p:spPr bwMode="auto">
          <a:xfrm>
            <a:off x="7172325" y="1895475"/>
            <a:ext cx="890588" cy="2762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4" name="Rectangle 5"/>
          <p:cNvSpPr>
            <a:spLocks noChangeArrowheads="1"/>
          </p:cNvSpPr>
          <p:nvPr/>
        </p:nvSpPr>
        <p:spPr bwMode="auto">
          <a:xfrm>
            <a:off x="7610475" y="2138363"/>
            <a:ext cx="88900" cy="1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5" name="Rectangle 6"/>
          <p:cNvSpPr>
            <a:spLocks noChangeArrowheads="1"/>
          </p:cNvSpPr>
          <p:nvPr/>
        </p:nvSpPr>
        <p:spPr bwMode="auto">
          <a:xfrm>
            <a:off x="5086350" y="2841625"/>
            <a:ext cx="101600" cy="8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6" name="Rectangle 7"/>
          <p:cNvSpPr>
            <a:spLocks noChangeArrowheads="1"/>
          </p:cNvSpPr>
          <p:nvPr/>
        </p:nvSpPr>
        <p:spPr bwMode="auto">
          <a:xfrm>
            <a:off x="5937250" y="2762250"/>
            <a:ext cx="101600" cy="9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7" name="Line 8"/>
          <p:cNvSpPr>
            <a:spLocks noChangeShapeType="1"/>
          </p:cNvSpPr>
          <p:nvPr/>
        </p:nvSpPr>
        <p:spPr bwMode="auto">
          <a:xfrm flipV="1">
            <a:off x="7150100" y="1906588"/>
            <a:ext cx="1588" cy="1079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defTabSz="449263" eaLnBrk="1" hangingPunct="1">
              <a:buClr>
                <a:srgbClr val="000000"/>
              </a:buClr>
              <a:buSzPct val="100000"/>
              <a:buFont typeface="Times New Roman" charset="0"/>
              <a:buNone/>
            </a:pPr>
            <a:endParaRPr lang="en-GB" sz="1800" i="0">
              <a:solidFill>
                <a:srgbClr val="FFFFFF"/>
              </a:solidFill>
              <a:latin typeface="Arial" charset="0"/>
              <a:cs typeface="Lucida Sans Unicode" charset="0"/>
            </a:endParaRPr>
          </a:p>
        </p:txBody>
      </p:sp>
      <p:sp>
        <p:nvSpPr>
          <p:cNvPr id="7178" name="Rectangle 9"/>
          <p:cNvSpPr>
            <a:spLocks noChangeArrowheads="1"/>
          </p:cNvSpPr>
          <p:nvPr/>
        </p:nvSpPr>
        <p:spPr bwMode="auto">
          <a:xfrm>
            <a:off x="0" y="4724400"/>
            <a:ext cx="4572000"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9" name="Rectangle 10"/>
          <p:cNvSpPr>
            <a:spLocks noChangeArrowheads="1"/>
          </p:cNvSpPr>
          <p:nvPr/>
        </p:nvSpPr>
        <p:spPr bwMode="auto">
          <a:xfrm>
            <a:off x="0" y="4724400"/>
            <a:ext cx="4787900" cy="39528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0" name="Rectangle 11"/>
          <p:cNvSpPr>
            <a:spLocks noChangeArrowheads="1"/>
          </p:cNvSpPr>
          <p:nvPr/>
        </p:nvSpPr>
        <p:spPr bwMode="auto">
          <a:xfrm>
            <a:off x="2700338" y="2312988"/>
            <a:ext cx="684212" cy="4318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1" name="Rectangle 12"/>
          <p:cNvSpPr>
            <a:spLocks noChangeArrowheads="1"/>
          </p:cNvSpPr>
          <p:nvPr/>
        </p:nvSpPr>
        <p:spPr bwMode="auto">
          <a:xfrm>
            <a:off x="2951163" y="3141663"/>
            <a:ext cx="1116012" cy="12954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2" name="Rectangle 13"/>
          <p:cNvSpPr>
            <a:spLocks noChangeArrowheads="1"/>
          </p:cNvSpPr>
          <p:nvPr/>
        </p:nvSpPr>
        <p:spPr bwMode="auto">
          <a:xfrm>
            <a:off x="3924300" y="3752850"/>
            <a:ext cx="1476375" cy="8286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3" name="Rectangle 14"/>
          <p:cNvSpPr>
            <a:spLocks noChangeArrowheads="1"/>
          </p:cNvSpPr>
          <p:nvPr/>
        </p:nvSpPr>
        <p:spPr bwMode="auto">
          <a:xfrm>
            <a:off x="4211638" y="1773238"/>
            <a:ext cx="215900" cy="10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4" name="Rectangle 15"/>
          <p:cNvSpPr>
            <a:spLocks noChangeArrowheads="1"/>
          </p:cNvSpPr>
          <p:nvPr/>
        </p:nvSpPr>
        <p:spPr bwMode="auto">
          <a:xfrm>
            <a:off x="4176713" y="1808163"/>
            <a:ext cx="287337" cy="730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5" name="Rectangle 16"/>
          <p:cNvSpPr>
            <a:spLocks noChangeArrowheads="1"/>
          </p:cNvSpPr>
          <p:nvPr/>
        </p:nvSpPr>
        <p:spPr bwMode="auto">
          <a:xfrm rot="5400000">
            <a:off x="4591844" y="2113756"/>
            <a:ext cx="287338" cy="1809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6" name="Text Box 17"/>
          <p:cNvSpPr txBox="1">
            <a:spLocks noChangeArrowheads="1"/>
          </p:cNvSpPr>
          <p:nvPr/>
        </p:nvSpPr>
        <p:spPr bwMode="auto">
          <a:xfrm>
            <a:off x="6315236" y="3677688"/>
            <a:ext cx="2663825" cy="1688540"/>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nSpc>
                <a:spcPct val="90000"/>
              </a:lnSpc>
            </a:pPr>
            <a:r>
              <a:rPr lang="de-DE" dirty="0"/>
              <a:t>The </a:t>
            </a:r>
            <a:r>
              <a:rPr lang="de-DE" dirty="0" err="1"/>
              <a:t>Collaboration</a:t>
            </a:r>
            <a:endParaRPr lang="de-DE" dirty="0"/>
          </a:p>
          <a:p>
            <a:pPr>
              <a:lnSpc>
                <a:spcPct val="90000"/>
              </a:lnSpc>
            </a:pPr>
            <a:r>
              <a:rPr lang="de-DE" dirty="0"/>
              <a:t>&gt; 800 </a:t>
            </a:r>
            <a:r>
              <a:rPr lang="de-DE" dirty="0" err="1"/>
              <a:t>scientists</a:t>
            </a:r>
            <a:endParaRPr lang="de-DE" dirty="0"/>
          </a:p>
          <a:p>
            <a:pPr>
              <a:lnSpc>
                <a:spcPct val="90000"/>
              </a:lnSpc>
            </a:pPr>
            <a:r>
              <a:rPr lang="de-DE" dirty="0"/>
              <a:t>146 </a:t>
            </a:r>
            <a:r>
              <a:rPr lang="de-DE" dirty="0" err="1"/>
              <a:t>institutes</a:t>
            </a:r>
            <a:endParaRPr lang="de-DE" dirty="0"/>
          </a:p>
          <a:p>
            <a:pPr>
              <a:lnSpc>
                <a:spcPct val="90000"/>
              </a:lnSpc>
            </a:pPr>
            <a:r>
              <a:rPr lang="de-DE" dirty="0"/>
              <a:t>38 countries</a:t>
            </a:r>
          </a:p>
        </p:txBody>
      </p:sp>
      <p:sp>
        <p:nvSpPr>
          <p:cNvPr id="7188" name="Text Box 19"/>
          <p:cNvSpPr txBox="1">
            <a:spLocks noChangeArrowheads="1"/>
          </p:cNvSpPr>
          <p:nvPr/>
        </p:nvSpPr>
        <p:spPr bwMode="auto">
          <a:xfrm>
            <a:off x="6315236" y="5462038"/>
            <a:ext cx="2663825" cy="132556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r>
              <a:rPr lang="de-DE" dirty="0"/>
              <a:t>The Investment</a:t>
            </a:r>
          </a:p>
          <a:p>
            <a:r>
              <a:rPr lang="de-DE" dirty="0"/>
              <a:t>82 M€ </a:t>
            </a:r>
            <a:r>
              <a:rPr lang="de-DE" dirty="0" smtClean="0"/>
              <a:t>Super-FRS</a:t>
            </a:r>
            <a:endParaRPr lang="de-DE" dirty="0"/>
          </a:p>
          <a:p>
            <a:r>
              <a:rPr lang="de-DE" dirty="0"/>
              <a:t>73 M€ Experiments</a:t>
            </a:r>
          </a:p>
        </p:txBody>
      </p:sp>
      <p:pic>
        <p:nvPicPr>
          <p:cNvPr id="7190" name="Picture 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54" y="782695"/>
            <a:ext cx="1366837" cy="1025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91" name="Text Box 22"/>
          <p:cNvSpPr txBox="1">
            <a:spLocks noChangeArrowheads="1"/>
          </p:cNvSpPr>
          <p:nvPr/>
        </p:nvSpPr>
        <p:spPr bwMode="auto">
          <a:xfrm>
            <a:off x="6315236" y="1825076"/>
            <a:ext cx="2663825" cy="177641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lvl1pPr marL="265113" indent="-30163"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ＭＳ Ｐゴシック" charset="0"/>
                <a:cs typeface="Lucida Sans Unicode" charset="0"/>
              </a:defRPr>
            </a:lvl1pPr>
            <a:lvl2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gn="l" defTabSz="449263" eaLnBrk="1" hangingPunct="1">
              <a:spcBef>
                <a:spcPts val="1250"/>
              </a:spcBef>
              <a:buSzPct val="100000"/>
            </a:pPr>
            <a:r>
              <a:rPr lang="de-DE" sz="2000" b="1" i="0" dirty="0">
                <a:solidFill>
                  <a:srgbClr val="333399"/>
                </a:solidFill>
              </a:rPr>
              <a:t>The Approach</a:t>
            </a:r>
          </a:p>
          <a:p>
            <a:pPr algn="l" defTabSz="449263" eaLnBrk="1" hangingPunct="1">
              <a:spcBef>
                <a:spcPts val="1250"/>
              </a:spcBef>
              <a:buSzPct val="100000"/>
            </a:pPr>
            <a:r>
              <a:rPr lang="de-DE" sz="2000" i="0" dirty="0" err="1">
                <a:solidFill>
                  <a:srgbClr val="FF0000"/>
                </a:solidFill>
              </a:rPr>
              <a:t>Complementary</a:t>
            </a:r>
            <a:r>
              <a:rPr lang="de-DE" sz="2000" i="0" dirty="0">
                <a:solidFill>
                  <a:srgbClr val="FF0000"/>
                </a:solidFill>
              </a:rPr>
              <a:t> </a:t>
            </a:r>
            <a:r>
              <a:rPr lang="de-DE" sz="2000" i="0" dirty="0" err="1">
                <a:solidFill>
                  <a:srgbClr val="FF0000"/>
                </a:solidFill>
              </a:rPr>
              <a:t>measurements</a:t>
            </a:r>
            <a:r>
              <a:rPr lang="de-DE" sz="2000" i="0" dirty="0">
                <a:solidFill>
                  <a:srgbClr val="FF0000"/>
                </a:solidFill>
              </a:rPr>
              <a:t> </a:t>
            </a:r>
            <a:r>
              <a:rPr lang="de-DE" sz="2000" i="0" dirty="0" err="1">
                <a:solidFill>
                  <a:srgbClr val="FF0000"/>
                </a:solidFill>
              </a:rPr>
              <a:t>leading</a:t>
            </a:r>
            <a:r>
              <a:rPr lang="de-DE" sz="2000" i="0" dirty="0">
                <a:solidFill>
                  <a:srgbClr val="FF0000"/>
                </a:solidFill>
              </a:rPr>
              <a:t> </a:t>
            </a:r>
            <a:r>
              <a:rPr lang="de-DE" sz="2000" i="0" dirty="0" err="1">
                <a:solidFill>
                  <a:srgbClr val="FF0000"/>
                </a:solidFill>
              </a:rPr>
              <a:t>to</a:t>
            </a:r>
            <a:r>
              <a:rPr lang="de-DE" sz="2000" i="0" dirty="0">
                <a:solidFill>
                  <a:srgbClr val="FF0000"/>
                </a:solidFill>
              </a:rPr>
              <a:t> </a:t>
            </a:r>
            <a:r>
              <a:rPr lang="de-DE" sz="2000" i="0" dirty="0" err="1">
                <a:solidFill>
                  <a:srgbClr val="FF0000"/>
                </a:solidFill>
              </a:rPr>
              <a:t>consistent</a:t>
            </a:r>
            <a:r>
              <a:rPr lang="de-DE" sz="2000" i="0" dirty="0">
                <a:solidFill>
                  <a:srgbClr val="FF0000"/>
                </a:solidFill>
              </a:rPr>
              <a:t> </a:t>
            </a:r>
            <a:r>
              <a:rPr lang="de-DE" sz="2000" i="0" dirty="0" err="1">
                <a:solidFill>
                  <a:srgbClr val="FF0000"/>
                </a:solidFill>
              </a:rPr>
              <a:t>answers</a:t>
            </a:r>
            <a:endParaRPr lang="de-DE" sz="2000" i="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8602663"/>
              </p:ext>
            </p:extLst>
          </p:nvPr>
        </p:nvGraphicFramePr>
        <p:xfrm>
          <a:off x="19049" y="1813252"/>
          <a:ext cx="6447333" cy="5031354"/>
        </p:xfrm>
        <a:graphic>
          <a:graphicData uri="http://schemas.openxmlformats.org/drawingml/2006/table">
            <a:tbl>
              <a:tblPr bandRow="1">
                <a:tableStyleId>{5C22544A-7EE6-4342-B048-85BDC9FD1C3A}</a:tableStyleId>
              </a:tblPr>
              <a:tblGrid>
                <a:gridCol w="1469013"/>
                <a:gridCol w="4978320"/>
              </a:tblGrid>
              <a:tr h="687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rgbClr val="333399"/>
                          </a:solidFill>
                        </a:rPr>
                        <a:t>Super-FRS</a:t>
                      </a:r>
                      <a:endParaRPr lang="de-DE" dirty="0" smtClean="0">
                        <a:solidFill>
                          <a:srgbClr val="000000"/>
                        </a:solidFill>
                      </a:endParaRPr>
                    </a:p>
                  </a:txBody>
                  <a:tcPr anchor="ctr">
                    <a:solidFill>
                      <a:schemeClr val="accent2">
                        <a:lumMod val="40000"/>
                        <a:lumOff val="60000"/>
                      </a:schemeClr>
                    </a:solidFill>
                  </a:tcPr>
                </a:tc>
                <a:tc>
                  <a:txBody>
                    <a:bodyPr/>
                    <a:lstStyle/>
                    <a:p>
                      <a:r>
                        <a:rPr lang="de-DE" dirty="0" smtClean="0">
                          <a:solidFill>
                            <a:srgbClr val="FF0000"/>
                          </a:solidFill>
                        </a:rPr>
                        <a:t>RIB </a:t>
                      </a:r>
                      <a:r>
                        <a:rPr lang="de-DE" dirty="0" err="1" smtClean="0">
                          <a:solidFill>
                            <a:srgbClr val="FF0000"/>
                          </a:solidFill>
                        </a:rPr>
                        <a:t>production</a:t>
                      </a:r>
                      <a:r>
                        <a:rPr lang="de-DE" dirty="0" smtClean="0">
                          <a:solidFill>
                            <a:srgbClr val="000000"/>
                          </a:solidFill>
                        </a:rPr>
                        <a:t>, </a:t>
                      </a:r>
                      <a:r>
                        <a:rPr lang="de-DE" dirty="0" err="1" smtClean="0">
                          <a:solidFill>
                            <a:srgbClr val="000000"/>
                          </a:solidFill>
                        </a:rPr>
                        <a:t>identification</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high-resolution </a:t>
                      </a:r>
                      <a:r>
                        <a:rPr lang="de-DE" dirty="0" err="1" smtClean="0">
                          <a:solidFill>
                            <a:srgbClr val="000000"/>
                          </a:solidFill>
                        </a:rPr>
                        <a:t>spectroscopy</a:t>
                      </a:r>
                      <a:endParaRPr lang="en-GB" dirty="0"/>
                    </a:p>
                  </a:txBody>
                  <a:tcPr>
                    <a:solidFill>
                      <a:schemeClr val="accent2">
                        <a:lumMod val="40000"/>
                        <a:lumOff val="60000"/>
                      </a:schemeClr>
                    </a:solidFill>
                  </a:tcPr>
                </a:tc>
              </a:tr>
              <a:tr h="398361">
                <a:tc>
                  <a:txBody>
                    <a:bodyPr/>
                    <a:lstStyle/>
                    <a:p>
                      <a:pPr indent="0" defTabSz="449263" eaLnBrk="1" hangingPunct="1">
                        <a:spcAft>
                          <a:spcPts val="1125"/>
                        </a:spcAft>
                        <a:buSzPct val="100000"/>
                      </a:pPr>
                      <a:r>
                        <a:rPr lang="de-DE" b="1" dirty="0" smtClean="0">
                          <a:solidFill>
                            <a:srgbClr val="333399"/>
                          </a:solidFill>
                        </a:rPr>
                        <a:t>DESPEC</a:t>
                      </a:r>
                      <a:endParaRPr lang="de-DE" dirty="0" smtClean="0">
                        <a:solidFill>
                          <a:srgbClr val="FF0066"/>
                        </a:solidFill>
                      </a:endParaRPr>
                    </a:p>
                  </a:txBody>
                  <a:tcPr anchor="ctr"/>
                </a:tc>
                <a:tc>
                  <a:txBody>
                    <a:bodyPr/>
                    <a:lstStyle/>
                    <a:p>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p-, n-</a:t>
                      </a:r>
                      <a:r>
                        <a:rPr lang="de-DE" dirty="0" err="1" smtClean="0">
                          <a:solidFill>
                            <a:srgbClr val="FF0000"/>
                          </a:solidFill>
                        </a:rPr>
                        <a:t>decay</a:t>
                      </a:r>
                      <a:r>
                        <a:rPr lang="de-DE" dirty="0" smtClean="0">
                          <a:solidFill>
                            <a:srgbClr val="FF0000"/>
                          </a:solidFill>
                        </a:rPr>
                        <a:t> </a:t>
                      </a:r>
                      <a:r>
                        <a:rPr lang="de-DE" dirty="0" err="1" smtClean="0">
                          <a:solidFill>
                            <a:srgbClr val="FF0000"/>
                          </a:solidFill>
                        </a:rPr>
                        <a:t>spectroscopy</a:t>
                      </a:r>
                      <a:endParaRPr lang="de-DE" dirty="0" smtClean="0">
                        <a:solidFill>
                          <a:srgbClr val="FF0000"/>
                        </a:solidFill>
                      </a:endParaRPr>
                    </a:p>
                  </a:txBody>
                  <a:tcPr/>
                </a:tc>
              </a:tr>
              <a:tr h="687582">
                <a:tc>
                  <a:txBody>
                    <a:bodyPr/>
                    <a:lstStyle/>
                    <a:p>
                      <a:pPr indent="0" defTabSz="449263" eaLnBrk="1" hangingPunct="1">
                        <a:spcBef>
                          <a:spcPts val="525"/>
                        </a:spcBef>
                        <a:spcAft>
                          <a:spcPts val="1128"/>
                        </a:spcAft>
                        <a:buSzPct val="100000"/>
                      </a:pPr>
                      <a:r>
                        <a:rPr lang="de-DE" b="1" dirty="0" smtClean="0">
                          <a:solidFill>
                            <a:srgbClr val="333399"/>
                          </a:solidFill>
                        </a:rPr>
                        <a:t>HISPEC </a:t>
                      </a:r>
                      <a:endParaRPr lang="de-DE" dirty="0" smtClean="0">
                        <a:solidFill>
                          <a:srgbClr val="00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rgbClr val="000000"/>
                          </a:solidFill>
                        </a:rPr>
                        <a:t>in-beam </a:t>
                      </a:r>
                      <a:r>
                        <a:rPr lang="de-DE" dirty="0" smtClean="0">
                          <a:solidFill>
                            <a:srgbClr val="FF0000"/>
                          </a:solidFill>
                          <a:latin typeface="Symbol" pitchFamily="18" charset="2"/>
                        </a:rPr>
                        <a:t></a:t>
                      </a:r>
                      <a:r>
                        <a:rPr lang="de-DE" dirty="0" smtClean="0">
                          <a:solidFill>
                            <a:srgbClr val="FF0000"/>
                          </a:solidFill>
                        </a:rPr>
                        <a:t> </a:t>
                      </a:r>
                      <a:r>
                        <a:rPr lang="de-DE" dirty="0" err="1" smtClean="0">
                          <a:solidFill>
                            <a:srgbClr val="FF0000"/>
                          </a:solidFill>
                        </a:rPr>
                        <a:t>spectroscopy</a:t>
                      </a:r>
                      <a:r>
                        <a:rPr lang="de-DE" dirty="0" smtClean="0">
                          <a:solidFill>
                            <a:srgbClr val="FF0000"/>
                          </a:solidFill>
                        </a:rPr>
                        <a:t> </a:t>
                      </a:r>
                      <a:r>
                        <a:rPr lang="de-DE" dirty="0" err="1" smtClean="0">
                          <a:solidFill>
                            <a:srgbClr val="000000"/>
                          </a:solidFill>
                        </a:rPr>
                        <a:t>at</a:t>
                      </a:r>
                      <a:r>
                        <a:rPr lang="de-DE" dirty="0" smtClean="0">
                          <a:solidFill>
                            <a:srgbClr val="000000"/>
                          </a:solidFill>
                        </a:rPr>
                        <a:t> </a:t>
                      </a:r>
                      <a:r>
                        <a:rPr lang="de-DE" dirty="0" err="1" smtClean="0">
                          <a:solidFill>
                            <a:srgbClr val="000000"/>
                          </a:solidFill>
                        </a:rPr>
                        <a:t>low</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a:t>
                      </a:r>
                      <a:r>
                        <a:rPr lang="de-DE" dirty="0" smtClean="0">
                          <a:solidFill>
                            <a:srgbClr val="000000"/>
                          </a:solidFill>
                        </a:rPr>
                        <a:t>intermediate </a:t>
                      </a:r>
                      <a:r>
                        <a:rPr lang="de-DE" dirty="0" err="1" smtClean="0">
                          <a:solidFill>
                            <a:srgbClr val="000000"/>
                          </a:solidFill>
                        </a:rPr>
                        <a:t>energy</a:t>
                      </a:r>
                      <a:endParaRPr lang="en-GB" dirty="0" smtClean="0"/>
                    </a:p>
                  </a:txBody>
                  <a:tcPr/>
                </a:tc>
              </a:tr>
              <a:tr h="687582">
                <a:tc>
                  <a:txBody>
                    <a:bodyPr/>
                    <a:lstStyle/>
                    <a:p>
                      <a:r>
                        <a:rPr lang="de-DE" b="1" dirty="0" smtClean="0">
                          <a:solidFill>
                            <a:srgbClr val="333399"/>
                          </a:solidFill>
                        </a:rPr>
                        <a:t>ILIMA </a:t>
                      </a:r>
                      <a:endParaRPr lang="en-GB" dirty="0"/>
                    </a:p>
                  </a:txBody>
                  <a:tcPr anchor="ctr"/>
                </a:tc>
                <a:tc>
                  <a:txBody>
                    <a:bodyPr/>
                    <a:lstStyle/>
                    <a:p>
                      <a:r>
                        <a:rPr lang="de-DE" dirty="0" err="1" smtClean="0">
                          <a:solidFill>
                            <a:srgbClr val="FF0000"/>
                          </a:solidFill>
                        </a:rPr>
                        <a:t>masses</a:t>
                      </a:r>
                      <a:r>
                        <a:rPr lang="de-DE" dirty="0" smtClean="0">
                          <a:solidFill>
                            <a:srgbClr val="FF0000"/>
                          </a:solidFill>
                        </a:rPr>
                        <a:t> </a:t>
                      </a:r>
                      <a:r>
                        <a:rPr lang="de-DE" dirty="0" err="1" smtClean="0">
                          <a:solidFill>
                            <a:srgbClr val="FF0000"/>
                          </a:solidFill>
                        </a:rPr>
                        <a:t>and</a:t>
                      </a:r>
                      <a:r>
                        <a:rPr lang="de-DE" dirty="0" smtClean="0">
                          <a:solidFill>
                            <a:srgbClr val="FF0000"/>
                          </a:solidFill>
                        </a:rPr>
                        <a:t> </a:t>
                      </a:r>
                      <a:r>
                        <a:rPr lang="de-DE" dirty="0" err="1" smtClean="0">
                          <a:solidFill>
                            <a:srgbClr val="FF0000"/>
                          </a:solidFill>
                        </a:rPr>
                        <a:t>lifetimes</a:t>
                      </a:r>
                      <a:r>
                        <a:rPr lang="de-DE" dirty="0" smtClean="0">
                          <a:solidFill>
                            <a:srgbClr val="FF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nuclei</a:t>
                      </a:r>
                      <a:r>
                        <a:rPr lang="de-DE" dirty="0" smtClean="0">
                          <a:solidFill>
                            <a:srgbClr val="000000"/>
                          </a:solidFill>
                        </a:rPr>
                        <a:t> in</a:t>
                      </a:r>
                      <a:r>
                        <a:rPr lang="de-DE" baseline="0" dirty="0" smtClean="0">
                          <a:solidFill>
                            <a:srgbClr val="000000"/>
                          </a:solidFill>
                        </a:rPr>
                        <a:t> </a:t>
                      </a:r>
                      <a:r>
                        <a:rPr lang="de-DE" dirty="0" err="1" smtClean="0">
                          <a:solidFill>
                            <a:srgbClr val="000000"/>
                          </a:solidFill>
                        </a:rPr>
                        <a:t>ground</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000000"/>
                          </a:solidFill>
                        </a:rPr>
                        <a:t>isomeric</a:t>
                      </a:r>
                      <a:r>
                        <a:rPr lang="de-DE" dirty="0" smtClean="0">
                          <a:solidFill>
                            <a:srgbClr val="000000"/>
                          </a:solidFill>
                        </a:rPr>
                        <a:t> </a:t>
                      </a:r>
                      <a:r>
                        <a:rPr lang="de-DE" dirty="0" err="1" smtClean="0">
                          <a:solidFill>
                            <a:srgbClr val="000000"/>
                          </a:solidFill>
                        </a:rPr>
                        <a:t>states</a:t>
                      </a:r>
                      <a:endParaRPr lang="en-GB" dirty="0"/>
                    </a:p>
                  </a:txBody>
                  <a:tcPr/>
                </a:tc>
              </a:tr>
              <a:tr h="398361">
                <a:tc>
                  <a:txBody>
                    <a:bodyPr/>
                    <a:lstStyle/>
                    <a:p>
                      <a:r>
                        <a:rPr lang="de-DE" b="1" dirty="0" err="1" smtClean="0">
                          <a:solidFill>
                            <a:srgbClr val="333399"/>
                          </a:solidFill>
                        </a:rPr>
                        <a:t>LaSpec</a:t>
                      </a:r>
                      <a:r>
                        <a:rPr lang="de-DE" b="1" dirty="0" smtClean="0">
                          <a:solidFill>
                            <a:srgbClr val="333399"/>
                          </a:solidFill>
                        </a:rPr>
                        <a:t> </a:t>
                      </a:r>
                      <a:endParaRPr lang="en-GB" dirty="0"/>
                    </a:p>
                  </a:txBody>
                  <a:tcPr anchor="ctr"/>
                </a:tc>
                <a:tc>
                  <a:txBody>
                    <a:bodyPr/>
                    <a:lstStyle/>
                    <a:p>
                      <a:r>
                        <a:rPr lang="de-DE" dirty="0" smtClean="0">
                          <a:solidFill>
                            <a:srgbClr val="FF0000"/>
                          </a:solidFill>
                        </a:rPr>
                        <a:t>Laser </a:t>
                      </a:r>
                      <a:r>
                        <a:rPr lang="de-DE" dirty="0" err="1" smtClean="0">
                          <a:solidFill>
                            <a:srgbClr val="FF0000"/>
                          </a:solidFill>
                        </a:rPr>
                        <a:t>spectroscopy</a:t>
                      </a:r>
                      <a:endParaRPr lang="en-GB" dirty="0">
                        <a:solidFill>
                          <a:srgbClr val="FF0000"/>
                        </a:solidFill>
                      </a:endParaRPr>
                    </a:p>
                  </a:txBody>
                  <a:tcPr/>
                </a:tc>
              </a:tr>
              <a:tr h="398361">
                <a:tc>
                  <a:txBody>
                    <a:bodyPr/>
                    <a:lstStyle/>
                    <a:p>
                      <a:r>
                        <a:rPr lang="de-DE" b="1" dirty="0" smtClean="0">
                          <a:solidFill>
                            <a:srgbClr val="333399"/>
                          </a:solidFill>
                        </a:rPr>
                        <a:t>MATS </a:t>
                      </a:r>
                      <a:endParaRPr lang="en-GB" dirty="0"/>
                    </a:p>
                  </a:txBody>
                  <a:tcPr anchor="ctr"/>
                </a:tc>
                <a:tc>
                  <a:txBody>
                    <a:bodyPr/>
                    <a:lstStyle/>
                    <a:p>
                      <a:r>
                        <a:rPr lang="de-DE" dirty="0" smtClean="0">
                          <a:solidFill>
                            <a:srgbClr val="000000"/>
                          </a:solidFill>
                        </a:rPr>
                        <a:t>in-trap </a:t>
                      </a:r>
                      <a:r>
                        <a:rPr lang="de-DE" dirty="0" err="1" smtClean="0">
                          <a:solidFill>
                            <a:srgbClr val="FF0000"/>
                          </a:solidFill>
                        </a:rPr>
                        <a:t>mass</a:t>
                      </a:r>
                      <a:r>
                        <a:rPr lang="de-DE" dirty="0" smtClean="0">
                          <a:solidFill>
                            <a:srgbClr val="FF0000"/>
                          </a:solidFill>
                        </a:rPr>
                        <a:t> </a:t>
                      </a:r>
                      <a:r>
                        <a:rPr lang="de-DE" dirty="0" err="1" smtClean="0">
                          <a:solidFill>
                            <a:srgbClr val="FF0000"/>
                          </a:solidFill>
                        </a:rPr>
                        <a:t>measurements</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FF0000"/>
                          </a:solidFill>
                        </a:rPr>
                        <a:t>decay</a:t>
                      </a:r>
                      <a:r>
                        <a:rPr lang="de-DE" dirty="0" smtClean="0">
                          <a:solidFill>
                            <a:srgbClr val="000000"/>
                          </a:solidFill>
                        </a:rPr>
                        <a:t> </a:t>
                      </a:r>
                      <a:r>
                        <a:rPr lang="de-DE" dirty="0" err="1" smtClean="0">
                          <a:solidFill>
                            <a:srgbClr val="000000"/>
                          </a:solidFill>
                        </a:rPr>
                        <a:t>studies</a:t>
                      </a:r>
                      <a:endParaRPr lang="en-GB" dirty="0"/>
                    </a:p>
                  </a:txBody>
                  <a:tcPr/>
                </a:tc>
              </a:tr>
              <a:tr h="687582">
                <a:tc>
                  <a:txBody>
                    <a:bodyPr/>
                    <a:lstStyle/>
                    <a:p>
                      <a:r>
                        <a:rPr lang="de-DE" b="1" dirty="0" smtClean="0">
                          <a:solidFill>
                            <a:srgbClr val="333399"/>
                          </a:solidFill>
                        </a:rPr>
                        <a:t>R</a:t>
                      </a:r>
                      <a:r>
                        <a:rPr lang="de-DE" b="1" baseline="30000" dirty="0" smtClean="0">
                          <a:solidFill>
                            <a:srgbClr val="333399"/>
                          </a:solidFill>
                        </a:rPr>
                        <a:t>3</a:t>
                      </a:r>
                      <a:r>
                        <a:rPr lang="de-DE" b="1" dirty="0" smtClean="0">
                          <a:solidFill>
                            <a:srgbClr val="333399"/>
                          </a:solidFill>
                        </a:rPr>
                        <a:t>B </a:t>
                      </a:r>
                      <a:endParaRPr lang="en-GB" dirty="0"/>
                    </a:p>
                  </a:txBody>
                  <a:tcPr anchor="ctr"/>
                </a:tc>
                <a:tc>
                  <a:txBody>
                    <a:bodyPr/>
                    <a:lstStyle/>
                    <a:p>
                      <a:r>
                        <a:rPr lang="de-DE" dirty="0" err="1" smtClean="0">
                          <a:solidFill>
                            <a:srgbClr val="000000"/>
                          </a:solidFill>
                        </a:rPr>
                        <a:t>kinematically</a:t>
                      </a:r>
                      <a:r>
                        <a:rPr lang="de-DE" dirty="0" smtClean="0">
                          <a:solidFill>
                            <a:srgbClr val="000000"/>
                          </a:solidFill>
                        </a:rPr>
                        <a:t> </a:t>
                      </a:r>
                      <a:r>
                        <a:rPr lang="de-DE" dirty="0" err="1" smtClean="0">
                          <a:solidFill>
                            <a:srgbClr val="000000"/>
                          </a:solidFill>
                        </a:rPr>
                        <a:t>complete</a:t>
                      </a:r>
                      <a:r>
                        <a:rPr lang="de-DE" dirty="0" smtClean="0">
                          <a:solidFill>
                            <a:srgbClr val="000000"/>
                          </a:solidFill>
                        </a:rPr>
                        <a:t> </a:t>
                      </a:r>
                      <a:r>
                        <a:rPr lang="de-DE" dirty="0" err="1" smtClean="0">
                          <a:solidFill>
                            <a:srgbClr val="FF0000"/>
                          </a:solidFill>
                        </a:rPr>
                        <a:t>reactions</a:t>
                      </a:r>
                      <a:r>
                        <a:rPr lang="de-DE" dirty="0" smtClean="0">
                          <a:solidFill>
                            <a:srgbClr val="FF0000"/>
                          </a:solidFill>
                        </a:rPr>
                        <a:t> </a:t>
                      </a:r>
                      <a:r>
                        <a:rPr lang="de-DE" dirty="0" err="1" smtClean="0">
                          <a:solidFill>
                            <a:srgbClr val="000000"/>
                          </a:solidFill>
                        </a:rPr>
                        <a:t>at</a:t>
                      </a:r>
                      <a:r>
                        <a:rPr lang="de-DE" dirty="0" smtClean="0">
                          <a:solidFill>
                            <a:srgbClr val="000000"/>
                          </a:solidFill>
                        </a:rPr>
                        <a:t> high beam </a:t>
                      </a:r>
                      <a:r>
                        <a:rPr lang="de-DE" dirty="0" err="1" smtClean="0">
                          <a:solidFill>
                            <a:srgbClr val="000000"/>
                          </a:solidFill>
                        </a:rPr>
                        <a:t>energy</a:t>
                      </a:r>
                      <a:endParaRPr lang="en-GB" dirty="0"/>
                    </a:p>
                  </a:txBody>
                  <a:tcPr/>
                </a:tc>
              </a:tr>
              <a:tr h="398361">
                <a:tc>
                  <a:txBody>
                    <a:bodyPr/>
                    <a:lstStyle/>
                    <a:p>
                      <a:r>
                        <a:rPr lang="de-DE" b="1" dirty="0" err="1" smtClean="0">
                          <a:solidFill>
                            <a:srgbClr val="333399"/>
                          </a:solidFill>
                        </a:rPr>
                        <a:t>ELISe</a:t>
                      </a:r>
                      <a:r>
                        <a:rPr lang="de-DE" b="1" dirty="0" smtClean="0">
                          <a:solidFill>
                            <a:srgbClr val="333399"/>
                          </a:solidFill>
                        </a:rPr>
                        <a:t> </a:t>
                      </a:r>
                      <a:endParaRPr lang="en-GB" dirty="0"/>
                    </a:p>
                  </a:txBody>
                  <a:tcPr anchor="ctr">
                    <a:solidFill>
                      <a:schemeClr val="accent5">
                        <a:lumMod val="75000"/>
                      </a:schemeClr>
                    </a:solidFill>
                  </a:tcPr>
                </a:tc>
                <a:tc>
                  <a:txBody>
                    <a:bodyPr/>
                    <a:lstStyle/>
                    <a:p>
                      <a:r>
                        <a:rPr lang="de-DE" dirty="0" err="1" smtClean="0">
                          <a:solidFill>
                            <a:srgbClr val="000000"/>
                          </a:solidFill>
                        </a:rPr>
                        <a:t>elastic</a:t>
                      </a:r>
                      <a:r>
                        <a:rPr lang="de-DE" dirty="0" smtClean="0">
                          <a:solidFill>
                            <a:srgbClr val="000000"/>
                          </a:solidFill>
                        </a:rPr>
                        <a:t>, </a:t>
                      </a:r>
                      <a:r>
                        <a:rPr lang="de-DE" dirty="0" err="1" smtClean="0">
                          <a:solidFill>
                            <a:srgbClr val="000000"/>
                          </a:solidFill>
                        </a:rPr>
                        <a:t>inelastic</a:t>
                      </a:r>
                      <a:r>
                        <a:rPr lang="de-DE" dirty="0" smtClean="0">
                          <a:solidFill>
                            <a:srgbClr val="000000"/>
                          </a:solidFill>
                        </a:rPr>
                        <a:t>, </a:t>
                      </a:r>
                      <a:r>
                        <a:rPr lang="de-DE" dirty="0" err="1" smtClean="0">
                          <a:solidFill>
                            <a:srgbClr val="000000"/>
                          </a:solidFill>
                        </a:rPr>
                        <a:t>and</a:t>
                      </a:r>
                      <a:r>
                        <a:rPr lang="de-DE" dirty="0" smtClean="0">
                          <a:solidFill>
                            <a:srgbClr val="000000"/>
                          </a:solidFill>
                        </a:rPr>
                        <a:t> quasi-</a:t>
                      </a:r>
                      <a:r>
                        <a:rPr lang="de-DE" dirty="0" err="1" smtClean="0">
                          <a:solidFill>
                            <a:srgbClr val="000000"/>
                          </a:solidFill>
                        </a:rPr>
                        <a:t>free</a:t>
                      </a:r>
                      <a:r>
                        <a:rPr lang="de-DE" dirty="0" smtClean="0">
                          <a:solidFill>
                            <a:srgbClr val="000000"/>
                          </a:solidFill>
                        </a:rPr>
                        <a:t> </a:t>
                      </a:r>
                      <a:r>
                        <a:rPr lang="de-DE" dirty="0" err="1" smtClean="0">
                          <a:solidFill>
                            <a:srgbClr val="000000"/>
                          </a:solidFill>
                        </a:rPr>
                        <a:t>e</a:t>
                      </a:r>
                      <a:r>
                        <a:rPr lang="de-DE" baseline="30000" dirty="0" smtClean="0">
                          <a:solidFill>
                            <a:srgbClr val="000000"/>
                          </a:solidFill>
                        </a:rPr>
                        <a:t>—</a:t>
                      </a:r>
                      <a:r>
                        <a:rPr lang="de-DE" dirty="0" smtClean="0">
                          <a:solidFill>
                            <a:srgbClr val="000000"/>
                          </a:solidFill>
                        </a:rPr>
                        <a:t>A</a:t>
                      </a:r>
                      <a:r>
                        <a:rPr lang="de-DE" baseline="0" dirty="0" smtClean="0">
                          <a:solidFill>
                            <a:srgbClr val="000000"/>
                          </a:solidFill>
                        </a:rPr>
                        <a:t> </a:t>
                      </a:r>
                      <a:r>
                        <a:rPr lang="de-DE" dirty="0" err="1" smtClean="0">
                          <a:solidFill>
                            <a:srgbClr val="FF0000"/>
                          </a:solidFill>
                        </a:rPr>
                        <a:t>scattering</a:t>
                      </a:r>
                      <a:endParaRPr lang="en-GB" dirty="0">
                        <a:solidFill>
                          <a:srgbClr val="FF0000"/>
                        </a:solidFill>
                      </a:endParaRPr>
                    </a:p>
                  </a:txBody>
                  <a:tcPr>
                    <a:solidFill>
                      <a:schemeClr val="accent5">
                        <a:lumMod val="75000"/>
                      </a:schemeClr>
                    </a:solidFill>
                  </a:tcPr>
                </a:tc>
              </a:tr>
              <a:tr h="687582">
                <a:tc>
                  <a:txBody>
                    <a:bodyPr/>
                    <a:lstStyle/>
                    <a:p>
                      <a:r>
                        <a:rPr lang="de-DE" b="1" dirty="0" smtClean="0">
                          <a:solidFill>
                            <a:srgbClr val="333399"/>
                          </a:solidFill>
                        </a:rPr>
                        <a:t>EXL</a:t>
                      </a:r>
                      <a:endParaRPr lang="en-GB" dirty="0"/>
                    </a:p>
                  </a:txBody>
                  <a:tcPr anchor="ctr">
                    <a:solidFill>
                      <a:schemeClr val="accent5">
                        <a:lumMod val="75000"/>
                      </a:schemeClr>
                    </a:solidFill>
                  </a:tcPr>
                </a:tc>
                <a:tc>
                  <a:txBody>
                    <a:bodyPr/>
                    <a:lstStyle/>
                    <a:p>
                      <a:r>
                        <a:rPr lang="de-DE" dirty="0" smtClean="0">
                          <a:solidFill>
                            <a:srgbClr val="000000"/>
                          </a:solidFill>
                        </a:rPr>
                        <a:t>light-</a:t>
                      </a:r>
                      <a:r>
                        <a:rPr lang="de-DE" dirty="0" err="1" smtClean="0">
                          <a:solidFill>
                            <a:srgbClr val="000000"/>
                          </a:solidFill>
                        </a:rPr>
                        <a:t>ion</a:t>
                      </a:r>
                      <a:r>
                        <a:rPr lang="de-DE" dirty="0" smtClean="0">
                          <a:solidFill>
                            <a:srgbClr val="000000"/>
                          </a:solidFill>
                        </a:rPr>
                        <a:t> </a:t>
                      </a:r>
                      <a:r>
                        <a:rPr lang="de-DE" dirty="0" err="1" smtClean="0">
                          <a:solidFill>
                            <a:srgbClr val="FF0000"/>
                          </a:solidFill>
                        </a:rPr>
                        <a:t>scattering</a:t>
                      </a:r>
                      <a:r>
                        <a:rPr lang="de-DE" dirty="0" smtClean="0">
                          <a:solidFill>
                            <a:srgbClr val="FF0000"/>
                          </a:solidFill>
                        </a:rPr>
                        <a:t> </a:t>
                      </a:r>
                      <a:r>
                        <a:rPr lang="de-DE" dirty="0" err="1" smtClean="0">
                          <a:solidFill>
                            <a:srgbClr val="FF0000"/>
                          </a:solidFill>
                        </a:rPr>
                        <a:t>reactions</a:t>
                      </a:r>
                      <a:r>
                        <a:rPr lang="de-DE" dirty="0" smtClean="0">
                          <a:solidFill>
                            <a:srgbClr val="FF0000"/>
                          </a:solidFill>
                        </a:rPr>
                        <a:t> </a:t>
                      </a:r>
                      <a:r>
                        <a:rPr lang="de-DE" dirty="0" smtClean="0">
                          <a:solidFill>
                            <a:srgbClr val="000000"/>
                          </a:solidFill>
                        </a:rPr>
                        <a:t>in</a:t>
                      </a:r>
                      <a:r>
                        <a:rPr lang="de-DE" baseline="0" dirty="0" smtClean="0">
                          <a:solidFill>
                            <a:srgbClr val="000000"/>
                          </a:solidFill>
                        </a:rPr>
                        <a:t> </a:t>
                      </a:r>
                      <a:r>
                        <a:rPr lang="de-DE" dirty="0" smtClean="0">
                          <a:solidFill>
                            <a:srgbClr val="000000"/>
                          </a:solidFill>
                        </a:rPr>
                        <a:t>inverse </a:t>
                      </a:r>
                      <a:r>
                        <a:rPr lang="de-DE" dirty="0" err="1" smtClean="0">
                          <a:solidFill>
                            <a:srgbClr val="000000"/>
                          </a:solidFill>
                        </a:rPr>
                        <a:t>kinematics</a:t>
                      </a:r>
                      <a:endParaRPr lang="en-GB" dirty="0"/>
                    </a:p>
                  </a:txBody>
                  <a:tcPr>
                    <a:solidFill>
                      <a:schemeClr val="accent5">
                        <a:lumMod val="75000"/>
                      </a:schemeClr>
                    </a:solidFill>
                  </a:tcPr>
                </a:tc>
              </a:tr>
            </a:tbl>
          </a:graphicData>
        </a:graphic>
      </p:graphicFrame>
      <p:pic>
        <p:nvPicPr>
          <p:cNvPr id="24" name="Picture 23" descr="BU004372.png"/>
          <p:cNvPicPr>
            <a:picLocks noChangeAspect="1"/>
          </p:cNvPicPr>
          <p:nvPr/>
        </p:nvPicPr>
        <p:blipFill>
          <a:blip r:embed="rId4"/>
          <a:stretch>
            <a:fillRect/>
          </a:stretch>
        </p:blipFill>
        <p:spPr>
          <a:xfrm>
            <a:off x="7386470" y="195262"/>
            <a:ext cx="1712979" cy="1712979"/>
          </a:xfrm>
          <a:prstGeom prst="rect">
            <a:avLst/>
          </a:prstGeom>
        </p:spPr>
      </p:pic>
      <p:sp>
        <p:nvSpPr>
          <p:cNvPr id="2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NUSTAR – The project</a:t>
            </a:r>
            <a:endParaRPr lang="en-US" dirty="0"/>
          </a:p>
        </p:txBody>
      </p:sp>
      <p:sp>
        <p:nvSpPr>
          <p:cNvPr id="23" name="Oval 22"/>
          <p:cNvSpPr/>
          <p:nvPr/>
        </p:nvSpPr>
        <p:spPr>
          <a:xfrm>
            <a:off x="-168516" y="4971302"/>
            <a:ext cx="6373030" cy="856700"/>
          </a:xfrm>
          <a:prstGeom prst="ellipse">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0932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nucleus in scale</a:t>
            </a:r>
            <a:endParaRPr lang="en-US" dirty="0"/>
          </a:p>
        </p:txBody>
      </p:sp>
      <p:pic>
        <p:nvPicPr>
          <p:cNvPr id="4" name="Picture 3" descr="upperlef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8651"/>
            <a:ext cx="9144000" cy="4066341"/>
          </a:xfrm>
          <a:prstGeom prst="rect">
            <a:avLst/>
          </a:prstGeom>
        </p:spPr>
      </p:pic>
      <p:sp>
        <p:nvSpPr>
          <p:cNvPr id="5" name="TextBox 4"/>
          <p:cNvSpPr txBox="1"/>
          <p:nvPr/>
        </p:nvSpPr>
        <p:spPr>
          <a:xfrm>
            <a:off x="5263335" y="6455244"/>
            <a:ext cx="3570208" cy="369332"/>
          </a:xfrm>
          <a:prstGeom prst="rect">
            <a:avLst/>
          </a:prstGeom>
          <a:noFill/>
        </p:spPr>
        <p:txBody>
          <a:bodyPr wrap="none" rtlCol="0">
            <a:spAutoFit/>
          </a:bodyPr>
          <a:lstStyle/>
          <a:p>
            <a:r>
              <a:rPr lang="en-US" dirty="0" smtClean="0"/>
              <a:t>http://www2.lbl.gov/</a:t>
            </a:r>
            <a:r>
              <a:rPr lang="en-US" dirty="0" err="1" smtClean="0"/>
              <a:t>abc</a:t>
            </a:r>
            <a:r>
              <a:rPr lang="en-US" dirty="0" smtClean="0"/>
              <a:t>/</a:t>
            </a:r>
            <a:r>
              <a:rPr lang="en-US" dirty="0" err="1" smtClean="0"/>
              <a:t>wallchart</a:t>
            </a:r>
            <a:r>
              <a:rPr lang="en-US" dirty="0" smtClean="0"/>
              <a:t>/</a:t>
            </a:r>
            <a:endParaRPr lang="en-US" dirty="0"/>
          </a:p>
        </p:txBody>
      </p:sp>
    </p:spTree>
    <p:extLst>
      <p:ext uri="{BB962C8B-B14F-4D97-AF65-F5344CB8AC3E}">
        <p14:creationId xmlns:p14="http://schemas.microsoft.com/office/powerpoint/2010/main" val="20908934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NUSTAR – High Energy Branch (HEB)</a:t>
            </a:r>
            <a:endParaRPr lang="en-US" dirty="0"/>
          </a:p>
        </p:txBody>
      </p:sp>
      <p:pic>
        <p:nvPicPr>
          <p:cNvPr id="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274" t="27590" b="24655"/>
          <a:stretch/>
        </p:blipFill>
        <p:spPr bwMode="auto">
          <a:xfrm>
            <a:off x="925052" y="2186566"/>
            <a:ext cx="8288742"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7" name="Object 18"/>
          <p:cNvGraphicFramePr>
            <a:graphicFrameLocks noChangeAspect="1"/>
          </p:cNvGraphicFramePr>
          <p:nvPr>
            <p:extLst>
              <p:ext uri="{D42A27DB-BD31-4B8C-83A1-F6EECF244321}">
                <p14:modId xmlns:p14="http://schemas.microsoft.com/office/powerpoint/2010/main" val="2958576022"/>
              </p:ext>
            </p:extLst>
          </p:nvPr>
        </p:nvGraphicFramePr>
        <p:xfrm>
          <a:off x="7352005" y="4433037"/>
          <a:ext cx="828675" cy="620713"/>
        </p:xfrm>
        <a:graphic>
          <a:graphicData uri="http://schemas.openxmlformats.org/presentationml/2006/ole">
            <mc:AlternateContent xmlns:mc="http://schemas.openxmlformats.org/markup-compatibility/2006">
              <mc:Choice xmlns:v="urn:schemas-microsoft-com:vml" Requires="v">
                <p:oleObj spid="_x0000_s1538" name="Photo Editor Photo" r:id="rId4" imgW="1286055" imgH="961905" progId="MSPhotoEd.3">
                  <p:embed/>
                </p:oleObj>
              </mc:Choice>
              <mc:Fallback>
                <p:oleObj name="Photo Editor Photo" r:id="rId4" imgW="1286055" imgH="9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2005" y="4433037"/>
                        <a:ext cx="828675"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9" name="Straight Arrow Connector 8"/>
          <p:cNvCxnSpPr/>
          <p:nvPr/>
        </p:nvCxnSpPr>
        <p:spPr>
          <a:xfrm flipV="1">
            <a:off x="0" y="5464675"/>
            <a:ext cx="925052" cy="28409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17318087">
            <a:off x="-173990" y="4826293"/>
            <a:ext cx="1136737" cy="369332"/>
          </a:xfrm>
          <a:prstGeom prst="rect">
            <a:avLst/>
          </a:prstGeom>
          <a:noFill/>
        </p:spPr>
        <p:txBody>
          <a:bodyPr wrap="none" rtlCol="0">
            <a:spAutoFit/>
          </a:bodyPr>
          <a:lstStyle/>
          <a:p>
            <a:r>
              <a:rPr lang="en-US" dirty="0" smtClean="0"/>
              <a:t>Super-FRS</a:t>
            </a:r>
            <a:endParaRPr lang="en-US" dirty="0"/>
          </a:p>
        </p:txBody>
      </p:sp>
    </p:spTree>
    <p:extLst>
      <p:ext uri="{BB962C8B-B14F-4D97-AF65-F5344CB8AC3E}">
        <p14:creationId xmlns:p14="http://schemas.microsoft.com/office/powerpoint/2010/main" val="36212393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High Energy Branch (HEB)</a:t>
            </a:r>
            <a:endParaRPr lang="en-US" dirty="0"/>
          </a:p>
        </p:txBody>
      </p:sp>
      <p:cxnSp>
        <p:nvCxnSpPr>
          <p:cNvPr id="6" name="Straight Connector 5"/>
          <p:cNvCxnSpPr/>
          <p:nvPr/>
        </p:nvCxnSpPr>
        <p:spPr>
          <a:xfrm>
            <a:off x="889744" y="2832042"/>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13880" y="2462710"/>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481786" y="4516054"/>
            <a:ext cx="7234989" cy="9258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424023" y="5201798"/>
            <a:ext cx="4320480" cy="792088"/>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24023" y="5201798"/>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3027703" y="4444046"/>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018031" y="4732078"/>
            <a:ext cx="51792" cy="498698"/>
          </a:xfrm>
          <a:prstGeom prst="rect">
            <a:avLst/>
          </a:prstGeom>
          <a:solidFill>
            <a:schemeClr val="tx1"/>
          </a:solidFill>
          <a:ln>
            <a:solidFill>
              <a:schemeClr val="tx1"/>
            </a:solidFill>
          </a:ln>
          <a:scene3d>
            <a:camera prst="orthographicFront">
              <a:rot lat="0" lon="0" rev="5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2944690" y="5298931"/>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2572615" y="5250542"/>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rot="15686549">
            <a:off x="2210792" y="4704633"/>
            <a:ext cx="646331" cy="307777"/>
          </a:xfrm>
          <a:prstGeom prst="rect">
            <a:avLst/>
          </a:prstGeom>
          <a:noFill/>
          <a:ln>
            <a:solidFill>
              <a:schemeClr val="tx1"/>
            </a:solidFill>
          </a:ln>
        </p:spPr>
        <p:txBody>
          <a:bodyPr wrap="none" rtlCol="0">
            <a:spAutoFit/>
          </a:bodyPr>
          <a:lstStyle/>
          <a:p>
            <a:r>
              <a:rPr lang="en-US" sz="1400" dirty="0" smtClean="0"/>
              <a:t>target</a:t>
            </a:r>
            <a:endParaRPr lang="en-US" sz="1400" dirty="0"/>
          </a:p>
        </p:txBody>
      </p:sp>
      <p:sp>
        <p:nvSpPr>
          <p:cNvPr id="26" name="TextBox 25"/>
          <p:cNvSpPr txBox="1"/>
          <p:nvPr/>
        </p:nvSpPr>
        <p:spPr>
          <a:xfrm rot="21122002">
            <a:off x="87759" y="5358038"/>
            <a:ext cx="1379354" cy="307777"/>
          </a:xfrm>
          <a:prstGeom prst="rect">
            <a:avLst/>
          </a:prstGeom>
          <a:noFill/>
          <a:ln>
            <a:solidFill>
              <a:schemeClr val="tx1"/>
            </a:solidFill>
          </a:ln>
        </p:spPr>
        <p:txBody>
          <a:bodyPr wrap="none" rtlCol="0">
            <a:spAutoFit/>
          </a:bodyPr>
          <a:lstStyle/>
          <a:p>
            <a:r>
              <a:rPr lang="en-US" sz="1400" dirty="0"/>
              <a:t>b</a:t>
            </a:r>
            <a:r>
              <a:rPr lang="en-US" sz="1400" dirty="0" smtClean="0"/>
              <a:t>eam from SFRS</a:t>
            </a:r>
            <a:endParaRPr lang="en-US" sz="1400" dirty="0"/>
          </a:p>
        </p:txBody>
      </p:sp>
      <p:sp>
        <p:nvSpPr>
          <p:cNvPr id="27" name="TextBox 26"/>
          <p:cNvSpPr txBox="1"/>
          <p:nvPr/>
        </p:nvSpPr>
        <p:spPr>
          <a:xfrm>
            <a:off x="5223431" y="6497867"/>
            <a:ext cx="992317" cy="307777"/>
          </a:xfrm>
          <a:prstGeom prst="rect">
            <a:avLst/>
          </a:prstGeom>
          <a:noFill/>
          <a:ln>
            <a:solidFill>
              <a:schemeClr val="tx1"/>
            </a:solidFill>
          </a:ln>
        </p:spPr>
        <p:txBody>
          <a:bodyPr wrap="square" rtlCol="0">
            <a:spAutoFit/>
          </a:bodyPr>
          <a:lstStyle/>
          <a:p>
            <a:r>
              <a:rPr lang="en-US" sz="1400" dirty="0" smtClean="0"/>
              <a:t>protons</a:t>
            </a:r>
          </a:p>
        </p:txBody>
      </p:sp>
      <p:sp>
        <p:nvSpPr>
          <p:cNvPr id="34" name="TextBox 33"/>
          <p:cNvSpPr txBox="1"/>
          <p:nvPr/>
        </p:nvSpPr>
        <p:spPr>
          <a:xfrm>
            <a:off x="7689435" y="4049774"/>
            <a:ext cx="866168" cy="307777"/>
          </a:xfrm>
          <a:prstGeom prst="rect">
            <a:avLst/>
          </a:prstGeom>
          <a:noFill/>
          <a:ln>
            <a:solidFill>
              <a:schemeClr val="tx1"/>
            </a:solidFill>
          </a:ln>
        </p:spPr>
        <p:txBody>
          <a:bodyPr wrap="none" rtlCol="0">
            <a:spAutoFit/>
          </a:bodyPr>
          <a:lstStyle/>
          <a:p>
            <a:r>
              <a:rPr lang="en-US" sz="1400" dirty="0" smtClean="0"/>
              <a:t>Neutrons</a:t>
            </a:r>
          </a:p>
        </p:txBody>
      </p:sp>
      <p:sp>
        <p:nvSpPr>
          <p:cNvPr id="53" name="Freeform 52"/>
          <p:cNvSpPr/>
          <p:nvPr/>
        </p:nvSpPr>
        <p:spPr>
          <a:xfrm>
            <a:off x="4000992" y="4710085"/>
            <a:ext cx="1087438" cy="1738313"/>
          </a:xfrm>
          <a:custGeom>
            <a:avLst/>
            <a:gdLst>
              <a:gd name="connsiteX0" fmla="*/ 174625 w 1087438"/>
              <a:gd name="connsiteY0" fmla="*/ 15875 h 1738313"/>
              <a:gd name="connsiteX1" fmla="*/ 984250 w 1087438"/>
              <a:gd name="connsiteY1" fmla="*/ 0 h 1738313"/>
              <a:gd name="connsiteX2" fmla="*/ 1087438 w 1087438"/>
              <a:gd name="connsiteY2" fmla="*/ 611188 h 1738313"/>
              <a:gd name="connsiteX3" fmla="*/ 555625 w 1087438"/>
              <a:gd name="connsiteY3" fmla="*/ 1738313 h 1738313"/>
              <a:gd name="connsiteX4" fmla="*/ 119063 w 1087438"/>
              <a:gd name="connsiteY4" fmla="*/ 1277938 h 1738313"/>
              <a:gd name="connsiteX5" fmla="*/ 0 w 1087438"/>
              <a:gd name="connsiteY5" fmla="*/ 1285875 h 1738313"/>
              <a:gd name="connsiteX6" fmla="*/ 0 w 1087438"/>
              <a:gd name="connsiteY6" fmla="*/ 1277938 h 1738313"/>
              <a:gd name="connsiteX7" fmla="*/ 0 w 1087438"/>
              <a:gd name="connsiteY7" fmla="*/ 1277938 h 173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438" h="1738313">
                <a:moveTo>
                  <a:pt x="174625" y="15875"/>
                </a:moveTo>
                <a:lnTo>
                  <a:pt x="984250" y="0"/>
                </a:lnTo>
                <a:lnTo>
                  <a:pt x="1087438" y="611188"/>
                </a:lnTo>
                <a:lnTo>
                  <a:pt x="555625" y="1738313"/>
                </a:lnTo>
                <a:lnTo>
                  <a:pt x="119063" y="1277938"/>
                </a:lnTo>
                <a:lnTo>
                  <a:pt x="0" y="1285875"/>
                </a:lnTo>
                <a:lnTo>
                  <a:pt x="0" y="1277938"/>
                </a:lnTo>
                <a:lnTo>
                  <a:pt x="0" y="1277938"/>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p:cNvSpPr txBox="1"/>
          <p:nvPr/>
        </p:nvSpPr>
        <p:spPr>
          <a:xfrm rot="410017">
            <a:off x="3131327" y="4120532"/>
            <a:ext cx="1238039" cy="307777"/>
          </a:xfrm>
          <a:prstGeom prst="rect">
            <a:avLst/>
          </a:prstGeom>
          <a:noFill/>
          <a:ln>
            <a:solidFill>
              <a:schemeClr val="tx1"/>
            </a:solidFill>
          </a:ln>
        </p:spPr>
        <p:txBody>
          <a:bodyPr wrap="none" rtlCol="0">
            <a:spAutoFit/>
          </a:bodyPr>
          <a:lstStyle/>
          <a:p>
            <a:r>
              <a:rPr lang="en-US" sz="1400" dirty="0"/>
              <a:t>d</a:t>
            </a:r>
            <a:r>
              <a:rPr lang="en-US" sz="1400" dirty="0" smtClean="0"/>
              <a:t>ipole magnet</a:t>
            </a:r>
            <a:endParaRPr lang="en-US" sz="1400" dirty="0"/>
          </a:p>
        </p:txBody>
      </p:sp>
      <p:pic>
        <p:nvPicPr>
          <p:cNvPr id="36" name="Picture 35"/>
          <p:cNvPicPr>
            <a:picLocks noChangeAspect="1"/>
          </p:cNvPicPr>
          <p:nvPr/>
        </p:nvPicPr>
        <p:blipFill>
          <a:blip r:embed="rId2"/>
          <a:stretch>
            <a:fillRect/>
          </a:stretch>
        </p:blipFill>
        <p:spPr>
          <a:xfrm>
            <a:off x="406686" y="1809070"/>
            <a:ext cx="5061975" cy="2115230"/>
          </a:xfrm>
          <a:prstGeom prst="rect">
            <a:avLst/>
          </a:prstGeom>
        </p:spPr>
      </p:pic>
      <p:sp>
        <p:nvSpPr>
          <p:cNvPr id="45" name="TextBox 44"/>
          <p:cNvSpPr txBox="1"/>
          <p:nvPr/>
        </p:nvSpPr>
        <p:spPr>
          <a:xfrm>
            <a:off x="7563286" y="6031349"/>
            <a:ext cx="992317" cy="307777"/>
          </a:xfrm>
          <a:prstGeom prst="rect">
            <a:avLst/>
          </a:prstGeom>
          <a:noFill/>
          <a:ln>
            <a:solidFill>
              <a:schemeClr val="tx1"/>
            </a:solidFill>
          </a:ln>
        </p:spPr>
        <p:txBody>
          <a:bodyPr wrap="square" rtlCol="0">
            <a:spAutoFit/>
          </a:bodyPr>
          <a:lstStyle/>
          <a:p>
            <a:r>
              <a:rPr lang="en-US" sz="1400" dirty="0" smtClean="0"/>
              <a:t>fragments</a:t>
            </a:r>
          </a:p>
        </p:txBody>
      </p:sp>
      <p:sp>
        <p:nvSpPr>
          <p:cNvPr id="46" name="TextBox 45"/>
          <p:cNvSpPr txBox="1"/>
          <p:nvPr/>
        </p:nvSpPr>
        <p:spPr>
          <a:xfrm>
            <a:off x="1670492" y="5520802"/>
            <a:ext cx="1166242" cy="523220"/>
          </a:xfrm>
          <a:prstGeom prst="rect">
            <a:avLst/>
          </a:prstGeom>
          <a:noFill/>
          <a:ln>
            <a:solidFill>
              <a:schemeClr val="tx1"/>
            </a:solidFill>
          </a:ln>
        </p:spPr>
        <p:txBody>
          <a:bodyPr wrap="none" rtlCol="0">
            <a:spAutoFit/>
          </a:bodyPr>
          <a:lstStyle/>
          <a:p>
            <a:r>
              <a:rPr lang="en-US" sz="1400" dirty="0"/>
              <a:t>l</a:t>
            </a:r>
            <a:r>
              <a:rPr lang="en-US" sz="1400" dirty="0" smtClean="0"/>
              <a:t>ight particles</a:t>
            </a:r>
          </a:p>
          <a:p>
            <a:r>
              <a:rPr lang="en-US" sz="1400" dirty="0" smtClean="0"/>
              <a:t> gamma rays</a:t>
            </a:r>
            <a:endParaRPr lang="en-US" sz="1400" dirty="0"/>
          </a:p>
        </p:txBody>
      </p:sp>
      <p:sp>
        <p:nvSpPr>
          <p:cNvPr id="11" name="TextBox 10"/>
          <p:cNvSpPr txBox="1"/>
          <p:nvPr/>
        </p:nvSpPr>
        <p:spPr>
          <a:xfrm>
            <a:off x="1552297" y="1746766"/>
            <a:ext cx="2791595" cy="369332"/>
          </a:xfrm>
          <a:prstGeom prst="rect">
            <a:avLst/>
          </a:prstGeom>
          <a:noFill/>
        </p:spPr>
        <p:txBody>
          <a:bodyPr wrap="square" rtlCol="0">
            <a:spAutoFit/>
          </a:bodyPr>
          <a:lstStyle/>
          <a:p>
            <a:r>
              <a:rPr lang="en-US" dirty="0" smtClean="0"/>
              <a:t>Example of a reaction </a:t>
            </a:r>
            <a:endParaRPr lang="en-US" dirty="0"/>
          </a:p>
        </p:txBody>
      </p:sp>
      <p:sp>
        <p:nvSpPr>
          <p:cNvPr id="12" name="TextBox 11"/>
          <p:cNvSpPr txBox="1"/>
          <p:nvPr/>
        </p:nvSpPr>
        <p:spPr>
          <a:xfrm>
            <a:off x="5667015" y="2116098"/>
            <a:ext cx="3547967" cy="923330"/>
          </a:xfrm>
          <a:prstGeom prst="rect">
            <a:avLst/>
          </a:prstGeom>
          <a:noFill/>
        </p:spPr>
        <p:txBody>
          <a:bodyPr wrap="none" rtlCol="0">
            <a:spAutoFit/>
          </a:bodyPr>
          <a:lstStyle/>
          <a:p>
            <a:r>
              <a:rPr lang="en-US" b="1" dirty="0" smtClean="0"/>
              <a:t>After the reaction:</a:t>
            </a:r>
            <a:r>
              <a:rPr lang="en-US" dirty="0" smtClean="0"/>
              <a:t> heavy fragment, </a:t>
            </a:r>
          </a:p>
          <a:p>
            <a:r>
              <a:rPr lang="en-US" dirty="0" smtClean="0"/>
              <a:t>neutrons, protons, gammas</a:t>
            </a:r>
          </a:p>
          <a:p>
            <a:r>
              <a:rPr lang="en-US" b="1" dirty="0" smtClean="0"/>
              <a:t>Aim:</a:t>
            </a:r>
            <a:r>
              <a:rPr lang="en-US" dirty="0" smtClean="0"/>
              <a:t> measure all reaction products</a:t>
            </a:r>
            <a:endParaRPr lang="en-US" dirty="0"/>
          </a:p>
        </p:txBody>
      </p:sp>
    </p:spTree>
    <p:extLst>
      <p:ext uri="{BB962C8B-B14F-4D97-AF65-F5344CB8AC3E}">
        <p14:creationId xmlns:p14="http://schemas.microsoft.com/office/powerpoint/2010/main" val="38826610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3"/>
          <p:cNvPicPr>
            <a:picLocks noChangeAspect="1"/>
          </p:cNvPicPr>
          <p:nvPr/>
        </p:nvPicPr>
        <p:blipFill>
          <a:blip r:embed="rId2"/>
          <a:stretch>
            <a:fillRect/>
          </a:stretch>
        </p:blipFill>
        <p:spPr>
          <a:xfrm>
            <a:off x="76200" y="990600"/>
            <a:ext cx="8902701" cy="5503182"/>
          </a:xfrm>
          <a:prstGeom prst="rect">
            <a:avLst/>
          </a:prstGeom>
        </p:spPr>
      </p:pic>
      <p:sp>
        <p:nvSpPr>
          <p:cNvPr id="2" name="Title 1"/>
          <p:cNvSpPr>
            <a:spLocks noGrp="1"/>
          </p:cNvSpPr>
          <p:nvPr>
            <p:ph type="title"/>
          </p:nvPr>
        </p:nvSpPr>
        <p:spPr/>
        <p:txBody>
          <a:bodyPr>
            <a:normAutofit fontScale="90000"/>
          </a:bodyPr>
          <a:lstStyle/>
          <a:p>
            <a:r>
              <a:rPr lang="en-GB" dirty="0" smtClean="0"/>
              <a:t>R</a:t>
            </a:r>
            <a:r>
              <a:rPr lang="en-GB" baseline="30000" dirty="0" smtClean="0"/>
              <a:t>3</a:t>
            </a:r>
            <a:r>
              <a:rPr lang="en-GB" dirty="0" smtClean="0"/>
              <a:t>B - </a:t>
            </a:r>
            <a:r>
              <a:rPr lang="en-GB" dirty="0" smtClean="0">
                <a:solidFill>
                  <a:srgbClr val="800000"/>
                </a:solidFill>
              </a:rPr>
              <a:t>R</a:t>
            </a:r>
            <a:r>
              <a:rPr lang="en-GB" dirty="0" smtClean="0"/>
              <a:t>eactions with </a:t>
            </a:r>
            <a:r>
              <a:rPr lang="en-GB" dirty="0" smtClean="0">
                <a:solidFill>
                  <a:srgbClr val="800000"/>
                </a:solidFill>
              </a:rPr>
              <a:t>R</a:t>
            </a:r>
            <a:r>
              <a:rPr lang="en-GB" dirty="0" smtClean="0"/>
              <a:t>elativistic </a:t>
            </a:r>
            <a:r>
              <a:rPr lang="en-GB" dirty="0" smtClean="0">
                <a:solidFill>
                  <a:srgbClr val="800000"/>
                </a:solidFill>
              </a:rPr>
              <a:t>R</a:t>
            </a:r>
            <a:r>
              <a:rPr lang="en-GB" dirty="0" smtClean="0"/>
              <a:t>adioactive </a:t>
            </a:r>
            <a:r>
              <a:rPr lang="en-GB" dirty="0" smtClean="0">
                <a:solidFill>
                  <a:srgbClr val="800000"/>
                </a:solidFill>
              </a:rPr>
              <a:t>B</a:t>
            </a:r>
            <a:r>
              <a:rPr lang="en-GB" dirty="0" smtClean="0"/>
              <a:t>eams</a:t>
            </a:r>
            <a:br>
              <a:rPr lang="en-GB" dirty="0" smtClean="0"/>
            </a:br>
            <a:endParaRPr lang="en-US" dirty="0"/>
          </a:p>
        </p:txBody>
      </p:sp>
      <p:sp>
        <p:nvSpPr>
          <p:cNvPr id="13" name="Text Box 14"/>
          <p:cNvSpPr txBox="1">
            <a:spLocks noChangeArrowheads="1"/>
          </p:cNvSpPr>
          <p:nvPr/>
        </p:nvSpPr>
        <p:spPr bwMode="auto">
          <a:xfrm>
            <a:off x="7673774" y="4384675"/>
            <a:ext cx="1381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eaLnBrk="1" fontAlgn="auto" hangingPunct="1">
              <a:spcBef>
                <a:spcPts val="0"/>
              </a:spcBef>
              <a:spcAft>
                <a:spcPts val="0"/>
              </a:spcAft>
            </a:pPr>
            <a:r>
              <a:rPr lang="de-DE" sz="2000" b="1" i="0" dirty="0" err="1" smtClean="0">
                <a:solidFill>
                  <a:srgbClr val="003366"/>
                </a:solidFill>
                <a:latin typeface="+mj-lt"/>
                <a:ea typeface="ＭＳ Ｐゴシック"/>
                <a:cs typeface="+mn-cs"/>
              </a:rPr>
              <a:t>NeuLAND</a:t>
            </a:r>
            <a:endParaRPr lang="de-DE" sz="2000" b="1" i="0" dirty="0">
              <a:solidFill>
                <a:srgbClr val="003366"/>
              </a:solidFill>
              <a:latin typeface="+mj-lt"/>
              <a:ea typeface="ＭＳ Ｐゴシック"/>
              <a:cs typeface="+mn-cs"/>
            </a:endParaRPr>
          </a:p>
        </p:txBody>
      </p:sp>
      <p:sp>
        <p:nvSpPr>
          <p:cNvPr id="11" name="Text Box 16"/>
          <p:cNvSpPr txBox="1">
            <a:spLocks noChangeArrowheads="1"/>
          </p:cNvSpPr>
          <p:nvPr/>
        </p:nvSpPr>
        <p:spPr bwMode="auto">
          <a:xfrm>
            <a:off x="5562600" y="1166813"/>
            <a:ext cx="3559175" cy="400110"/>
          </a:xfrm>
          <a:prstGeom prst="rect">
            <a:avLst/>
          </a:prstGeom>
          <a:solidFill>
            <a:schemeClr val="bg1"/>
          </a:solidFill>
          <a:ln>
            <a:noFill/>
          </a:ln>
          <a:effectLst/>
          <a:extLst/>
        </p:spPr>
        <p:txBody>
          <a:bodyPr wrap="square">
            <a:spAutoFit/>
          </a:bodyPr>
          <a:lstStyle/>
          <a:p>
            <a:pPr algn="l" defTabSz="457200" eaLnBrk="1" fontAlgn="auto" hangingPunct="1">
              <a:spcBef>
                <a:spcPct val="50000"/>
              </a:spcBef>
              <a:spcAft>
                <a:spcPts val="0"/>
              </a:spcAft>
            </a:pPr>
            <a:r>
              <a:rPr lang="en-US" sz="2000" b="1" i="0" dirty="0">
                <a:solidFill>
                  <a:srgbClr val="000000"/>
                </a:solidFill>
                <a:latin typeface="+mj-lt"/>
                <a:ea typeface="ＭＳ Ｐゴシック"/>
                <a:cs typeface="+mn-cs"/>
              </a:rPr>
              <a:t>R</a:t>
            </a:r>
            <a:r>
              <a:rPr lang="en-US" sz="2000" b="1" i="0" baseline="30000" dirty="0">
                <a:solidFill>
                  <a:srgbClr val="000000"/>
                </a:solidFill>
                <a:latin typeface="+mj-lt"/>
                <a:ea typeface="ＭＳ Ｐゴシック"/>
                <a:cs typeface="+mn-cs"/>
              </a:rPr>
              <a:t>3</a:t>
            </a:r>
            <a:r>
              <a:rPr lang="en-US" sz="2000" b="1" i="0" dirty="0">
                <a:solidFill>
                  <a:srgbClr val="000000"/>
                </a:solidFill>
                <a:latin typeface="+mj-lt"/>
                <a:ea typeface="ＭＳ Ｐゴシック"/>
                <a:cs typeface="+mn-cs"/>
              </a:rPr>
              <a:t>B Start version </a:t>
            </a:r>
            <a:r>
              <a:rPr lang="en-US" sz="2000" b="1" i="0" dirty="0" smtClean="0">
                <a:solidFill>
                  <a:srgbClr val="000000"/>
                </a:solidFill>
                <a:latin typeface="+mj-lt"/>
                <a:ea typeface="ＭＳ Ｐゴシック"/>
                <a:cs typeface="+mn-cs"/>
              </a:rPr>
              <a:t>2017</a:t>
            </a:r>
            <a:endParaRPr lang="en-US" sz="2000" b="1" i="0" dirty="0">
              <a:solidFill>
                <a:srgbClr val="000000"/>
              </a:solidFill>
              <a:latin typeface="+mj-lt"/>
              <a:ea typeface="ＭＳ Ｐゴシック"/>
              <a:cs typeface="+mn-cs"/>
            </a:endParaRPr>
          </a:p>
        </p:txBody>
      </p:sp>
    </p:spTree>
    <p:extLst>
      <p:ext uri="{BB962C8B-B14F-4D97-AF65-F5344CB8AC3E}">
        <p14:creationId xmlns:p14="http://schemas.microsoft.com/office/powerpoint/2010/main" val="38251448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042988" y="3141663"/>
            <a:ext cx="6696075" cy="336550"/>
          </a:xfrm>
          <a:prstGeom prst="rect">
            <a:avLst/>
          </a:prstGeom>
          <a:noFill/>
          <a:ln w="9525">
            <a:noFill/>
            <a:miter lim="800000"/>
            <a:headEnd/>
            <a:tailEnd/>
          </a:ln>
          <a:effectLst/>
        </p:spPr>
        <p:txBody>
          <a:bodyPr>
            <a:spAutoFit/>
          </a:bodyPr>
          <a:lstStyle/>
          <a:p>
            <a:pPr>
              <a:spcBef>
                <a:spcPct val="50000"/>
              </a:spcBef>
            </a:pPr>
            <a:endParaRPr lang="en-GB" altLang="de-DE" sz="1600">
              <a:solidFill>
                <a:srgbClr val="000000"/>
              </a:solidFill>
            </a:endParaRPr>
          </a:p>
        </p:txBody>
      </p:sp>
      <p:pic>
        <p:nvPicPr>
          <p:cNvPr id="4100" name="Picture 6"/>
          <p:cNvPicPr>
            <a:picLocks noChangeAspect="1" noChangeArrowheads="1"/>
          </p:cNvPicPr>
          <p:nvPr/>
        </p:nvPicPr>
        <p:blipFill>
          <a:blip r:embed="rId3" cstate="print"/>
          <a:srcRect r="29607" b="16147"/>
          <a:stretch>
            <a:fillRect/>
          </a:stretch>
        </p:blipFill>
        <p:spPr bwMode="auto">
          <a:xfrm>
            <a:off x="-20016" y="1436398"/>
            <a:ext cx="4287216" cy="3304729"/>
          </a:xfrm>
          <a:prstGeom prst="rect">
            <a:avLst/>
          </a:prstGeom>
          <a:noFill/>
          <a:ln w="9525">
            <a:noFill/>
            <a:miter lim="800000"/>
            <a:headEnd/>
            <a:tailEnd/>
          </a:ln>
          <a:effectLst/>
        </p:spPr>
      </p:pic>
      <p:sp>
        <p:nvSpPr>
          <p:cNvPr id="4101" name="Text Box 7"/>
          <p:cNvSpPr txBox="1">
            <a:spLocks noChangeArrowheads="1"/>
          </p:cNvSpPr>
          <p:nvPr/>
        </p:nvSpPr>
        <p:spPr bwMode="auto">
          <a:xfrm>
            <a:off x="4237472" y="4409853"/>
            <a:ext cx="4906528" cy="2431435"/>
          </a:xfrm>
          <a:prstGeom prst="rect">
            <a:avLst/>
          </a:prstGeom>
          <a:noFill/>
          <a:ln w="9525">
            <a:solidFill>
              <a:schemeClr val="tx1"/>
            </a:solidFill>
            <a:miter lim="800000"/>
            <a:headEnd/>
            <a:tailEnd/>
          </a:ln>
          <a:effectLst/>
        </p:spPr>
        <p:txBody>
          <a:bodyPr wrap="square">
            <a:spAutoFit/>
          </a:bodyPr>
          <a:lstStyle/>
          <a:p>
            <a:pPr marL="125413" indent="-125413">
              <a:spcBef>
                <a:spcPct val="50000"/>
              </a:spcBef>
            </a:pPr>
            <a:r>
              <a:rPr lang="en-US" altLang="de-DE" sz="1600" b="1" dirty="0">
                <a:solidFill>
                  <a:srgbClr val="A50021"/>
                </a:solidFill>
              </a:rPr>
              <a:t>Magnet parameters:</a:t>
            </a:r>
          </a:p>
          <a:p>
            <a:pPr marL="125413" indent="-125413">
              <a:spcBef>
                <a:spcPct val="50000"/>
              </a:spcBef>
              <a:buFontTx/>
              <a:buChar char="•"/>
            </a:pPr>
            <a:r>
              <a:rPr lang="en-US" altLang="de-DE" sz="1600" dirty="0">
                <a:solidFill>
                  <a:srgbClr val="000000"/>
                </a:solidFill>
              </a:rPr>
              <a:t>Large vertical gap </a:t>
            </a:r>
            <a:r>
              <a:rPr lang="en-US" altLang="de-DE" sz="1600" dirty="0">
                <a:solidFill>
                  <a:srgbClr val="000000"/>
                </a:solidFill>
                <a:cs typeface="Arial" charset="0"/>
              </a:rPr>
              <a:t>± 80 </a:t>
            </a:r>
            <a:r>
              <a:rPr lang="en-US" altLang="de-DE" sz="1600" dirty="0" err="1">
                <a:solidFill>
                  <a:srgbClr val="000000"/>
                </a:solidFill>
                <a:cs typeface="Arial" charset="0"/>
              </a:rPr>
              <a:t>mrad</a:t>
            </a:r>
            <a:endParaRPr lang="en-US" altLang="de-DE" sz="1600" dirty="0">
              <a:solidFill>
                <a:srgbClr val="000000"/>
              </a:solidFill>
            </a:endParaRPr>
          </a:p>
          <a:p>
            <a:pPr marL="125413" indent="-125413">
              <a:spcBef>
                <a:spcPct val="50000"/>
              </a:spcBef>
              <a:buFontTx/>
              <a:buChar char="•"/>
            </a:pPr>
            <a:r>
              <a:rPr lang="en-US" altLang="de-DE" sz="1600" dirty="0">
                <a:solidFill>
                  <a:srgbClr val="000000"/>
                </a:solidFill>
              </a:rPr>
              <a:t>High integrated field of 4.5 Tm</a:t>
            </a:r>
          </a:p>
          <a:p>
            <a:pPr marL="125413" indent="-125413">
              <a:spcBef>
                <a:spcPct val="50000"/>
              </a:spcBef>
              <a:buFontTx/>
              <a:buChar char="•"/>
            </a:pPr>
            <a:r>
              <a:rPr lang="en-US" altLang="de-DE" sz="1600" dirty="0">
                <a:solidFill>
                  <a:srgbClr val="000000"/>
                </a:solidFill>
              </a:rPr>
              <a:t>Fringe field at the target position less than 20 </a:t>
            </a:r>
            <a:r>
              <a:rPr lang="en-US" altLang="de-DE" sz="1600" dirty="0" err="1">
                <a:solidFill>
                  <a:srgbClr val="000000"/>
                </a:solidFill>
              </a:rPr>
              <a:t>mT</a:t>
            </a:r>
            <a:endParaRPr lang="en-US" altLang="de-DE" sz="1600" dirty="0">
              <a:solidFill>
                <a:srgbClr val="000000"/>
              </a:solidFill>
            </a:endParaRPr>
          </a:p>
          <a:p>
            <a:pPr marL="125413" indent="-125413">
              <a:spcBef>
                <a:spcPct val="50000"/>
              </a:spcBef>
              <a:buFontTx/>
              <a:buChar char="•"/>
            </a:pPr>
            <a:r>
              <a:rPr lang="en-US" altLang="de-DE" sz="1600" dirty="0">
                <a:solidFill>
                  <a:srgbClr val="000000"/>
                </a:solidFill>
              </a:rPr>
              <a:t>Operational temperature 4.6 K</a:t>
            </a:r>
          </a:p>
          <a:p>
            <a:pPr marL="125413" indent="-125413">
              <a:spcBef>
                <a:spcPct val="50000"/>
              </a:spcBef>
              <a:buFontTx/>
              <a:buChar char="•"/>
            </a:pPr>
            <a:r>
              <a:rPr lang="en-US" altLang="de-DE" sz="1600" dirty="0">
                <a:solidFill>
                  <a:srgbClr val="000000"/>
                </a:solidFill>
              </a:rPr>
              <a:t>The overall size of the conical cryostat: 3.5 m long, 3.8 m high and 7 m wide.</a:t>
            </a:r>
          </a:p>
        </p:txBody>
      </p:sp>
      <p:sp>
        <p:nvSpPr>
          <p:cNvPr id="4104" name="Text Box 10"/>
          <p:cNvSpPr txBox="1">
            <a:spLocks noChangeArrowheads="1"/>
          </p:cNvSpPr>
          <p:nvPr/>
        </p:nvSpPr>
        <p:spPr bwMode="auto">
          <a:xfrm>
            <a:off x="0" y="5066542"/>
            <a:ext cx="4267200" cy="336550"/>
          </a:xfrm>
          <a:prstGeom prst="rect">
            <a:avLst/>
          </a:prstGeom>
          <a:noFill/>
          <a:ln w="9525">
            <a:noFill/>
            <a:miter lim="800000"/>
            <a:headEnd/>
            <a:tailEnd/>
          </a:ln>
          <a:effectLst/>
        </p:spPr>
        <p:txBody>
          <a:bodyPr>
            <a:spAutoFit/>
          </a:bodyPr>
          <a:lstStyle/>
          <a:p>
            <a:pPr algn="ctr">
              <a:spcBef>
                <a:spcPct val="50000"/>
              </a:spcBef>
            </a:pPr>
            <a:r>
              <a:rPr lang="en-US" altLang="de-DE" sz="1600" dirty="0" smtClean="0">
                <a:solidFill>
                  <a:srgbClr val="000000"/>
                </a:solidFill>
              </a:rPr>
              <a:t>Cold </a:t>
            </a:r>
            <a:r>
              <a:rPr lang="en-US" altLang="de-DE" sz="1600" dirty="0">
                <a:solidFill>
                  <a:srgbClr val="000000"/>
                </a:solidFill>
              </a:rPr>
              <a:t>mass built at the CEA </a:t>
            </a:r>
            <a:r>
              <a:rPr lang="en-US" altLang="de-DE" sz="1600" dirty="0" err="1">
                <a:solidFill>
                  <a:srgbClr val="000000"/>
                </a:solidFill>
              </a:rPr>
              <a:t>Saclay</a:t>
            </a:r>
            <a:r>
              <a:rPr lang="en-US" altLang="de-DE" sz="1600" dirty="0">
                <a:solidFill>
                  <a:srgbClr val="000000"/>
                </a:solidFill>
              </a:rPr>
              <a:t> (France).</a:t>
            </a:r>
          </a:p>
        </p:txBody>
      </p:sp>
      <p:sp>
        <p:nvSpPr>
          <p:cNvPr id="11" name="Title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altLang="de-DE" b="1" dirty="0" smtClean="0">
                <a:solidFill>
                  <a:srgbClr val="000000"/>
                </a:solidFill>
              </a:rPr>
              <a:t>Large-acceptance superconducting dipole magnet GLAD</a:t>
            </a:r>
            <a:endParaRPr lang="en-US" altLang="de-DE" b="1" dirty="0">
              <a:solidFill>
                <a:srgbClr val="000000"/>
              </a:solidFill>
            </a:endParaRPr>
          </a:p>
        </p:txBody>
      </p:sp>
      <p:sp>
        <p:nvSpPr>
          <p:cNvPr id="2" name="TextBox 1"/>
          <p:cNvSpPr txBox="1"/>
          <p:nvPr/>
        </p:nvSpPr>
        <p:spPr>
          <a:xfrm>
            <a:off x="24640" y="6471956"/>
            <a:ext cx="1025378" cy="369332"/>
          </a:xfrm>
          <a:prstGeom prst="rect">
            <a:avLst/>
          </a:prstGeom>
          <a:noFill/>
        </p:spPr>
        <p:txBody>
          <a:bodyPr wrap="none" rtlCol="0">
            <a:spAutoFit/>
          </a:bodyPr>
          <a:lstStyle/>
          <a:p>
            <a:r>
              <a:rPr lang="en-US" dirty="0" smtClean="0"/>
              <a:t>H. Simon</a:t>
            </a:r>
            <a:endParaRPr lang="en-US" dirty="0"/>
          </a:p>
        </p:txBody>
      </p:sp>
      <p:sp>
        <p:nvSpPr>
          <p:cNvPr id="13" name="Text Box 9"/>
          <p:cNvSpPr txBox="1">
            <a:spLocks noChangeArrowheads="1"/>
          </p:cNvSpPr>
          <p:nvPr/>
        </p:nvSpPr>
        <p:spPr bwMode="auto">
          <a:xfrm>
            <a:off x="304800" y="4745075"/>
            <a:ext cx="3810000" cy="336550"/>
          </a:xfrm>
          <a:prstGeom prst="rect">
            <a:avLst/>
          </a:prstGeom>
          <a:noFill/>
          <a:ln w="9525">
            <a:noFill/>
            <a:miter lim="800000"/>
            <a:headEnd/>
            <a:tailEnd/>
          </a:ln>
          <a:effectLst/>
        </p:spPr>
        <p:txBody>
          <a:bodyPr>
            <a:spAutoFit/>
          </a:bodyPr>
          <a:lstStyle/>
          <a:p>
            <a:pPr>
              <a:spcBef>
                <a:spcPct val="50000"/>
              </a:spcBef>
            </a:pPr>
            <a:r>
              <a:rPr lang="en-US" altLang="de-DE" sz="1600" dirty="0">
                <a:solidFill>
                  <a:srgbClr val="000000"/>
                </a:solidFill>
              </a:rPr>
              <a:t>Technical drawing of the GLAD magnet.</a:t>
            </a:r>
          </a:p>
        </p:txBody>
      </p:sp>
      <p:sp>
        <p:nvSpPr>
          <p:cNvPr id="3" name="TextBox 2"/>
          <p:cNvSpPr txBox="1"/>
          <p:nvPr/>
        </p:nvSpPr>
        <p:spPr>
          <a:xfrm>
            <a:off x="4217073" y="1871693"/>
            <a:ext cx="5047113" cy="1107996"/>
          </a:xfrm>
          <a:prstGeom prst="rect">
            <a:avLst/>
          </a:prstGeom>
          <a:noFill/>
        </p:spPr>
        <p:txBody>
          <a:bodyPr wrap="none" rtlCol="0">
            <a:spAutoFit/>
          </a:bodyPr>
          <a:lstStyle/>
          <a:p>
            <a:r>
              <a:rPr lang="en-US" sz="2150" dirty="0" smtClean="0"/>
              <a:t>Bend and momentum analyze the </a:t>
            </a:r>
            <a:r>
              <a:rPr lang="en-US" sz="2150" dirty="0" smtClean="0"/>
              <a:t>rigid </a:t>
            </a:r>
          </a:p>
          <a:p>
            <a:r>
              <a:rPr lang="en-US" sz="2150" dirty="0" smtClean="0"/>
              <a:t>beams </a:t>
            </a:r>
            <a:r>
              <a:rPr lang="en-US" sz="2150" dirty="0" smtClean="0"/>
              <a:t>while letting the decaying </a:t>
            </a:r>
            <a:r>
              <a:rPr lang="en-US" sz="2150" dirty="0" smtClean="0"/>
              <a:t>neutrons </a:t>
            </a:r>
          </a:p>
          <a:p>
            <a:r>
              <a:rPr lang="en-US" sz="2150" dirty="0" smtClean="0"/>
              <a:t>fly </a:t>
            </a:r>
            <a:r>
              <a:rPr lang="en-US" sz="2150" dirty="0" smtClean="0"/>
              <a:t>through with large acceptance</a:t>
            </a:r>
            <a:endParaRPr lang="en-US" sz="2150" dirty="0"/>
          </a:p>
        </p:txBody>
      </p:sp>
    </p:spTree>
    <p:extLst>
      <p:ext uri="{BB962C8B-B14F-4D97-AF65-F5344CB8AC3E}">
        <p14:creationId xmlns:p14="http://schemas.microsoft.com/office/powerpoint/2010/main" val="42646882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4"/>
          <p:cNvSpPr txBox="1">
            <a:spLocks noChangeArrowheads="1"/>
          </p:cNvSpPr>
          <p:nvPr/>
        </p:nvSpPr>
        <p:spPr bwMode="auto">
          <a:xfrm>
            <a:off x="76200" y="3807959"/>
            <a:ext cx="4419600" cy="200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1" smtClean="0">
                <a:solidFill>
                  <a:srgbClr val="A50021"/>
                </a:solidFill>
              </a:rPr>
              <a:t>Performance goals:</a:t>
            </a:r>
          </a:p>
          <a:p>
            <a:pPr eaLnBrk="1" hangingPunct="1">
              <a:spcBef>
                <a:spcPct val="50000"/>
              </a:spcBef>
              <a:buFontTx/>
              <a:buChar char="•"/>
            </a:pPr>
            <a:r>
              <a:rPr lang="en-US" sz="1600" smtClean="0">
                <a:solidFill>
                  <a:srgbClr val="000000"/>
                </a:solidFill>
              </a:rPr>
              <a:t> </a:t>
            </a:r>
            <a:r>
              <a:rPr lang="en-US" sz="1400" smtClean="0">
                <a:solidFill>
                  <a:srgbClr val="000000"/>
                </a:solidFill>
              </a:rPr>
              <a:t>&gt;90% efficiency for 0.2-1 GeV neutrons</a:t>
            </a:r>
          </a:p>
          <a:p>
            <a:pPr eaLnBrk="1" hangingPunct="1">
              <a:spcBef>
                <a:spcPct val="50000"/>
              </a:spcBef>
              <a:buFontTx/>
              <a:buChar char="•"/>
            </a:pPr>
            <a:r>
              <a:rPr lang="en-US" sz="1400" smtClean="0">
                <a:solidFill>
                  <a:srgbClr val="000000"/>
                </a:solidFill>
              </a:rPr>
              <a:t> Multi-hit capability for up to 5 neutrons</a:t>
            </a:r>
          </a:p>
          <a:p>
            <a:pPr eaLnBrk="1" hangingPunct="1">
              <a:spcBef>
                <a:spcPct val="50000"/>
              </a:spcBef>
              <a:buFontTx/>
              <a:buChar char="•"/>
            </a:pPr>
            <a:r>
              <a:rPr lang="en-US" sz="1400" smtClean="0">
                <a:solidFill>
                  <a:srgbClr val="000000"/>
                </a:solidFill>
              </a:rPr>
              <a:t> &lt;150 ps time resolution</a:t>
            </a:r>
          </a:p>
          <a:p>
            <a:pPr eaLnBrk="1" hangingPunct="1">
              <a:spcBef>
                <a:spcPct val="50000"/>
              </a:spcBef>
              <a:buFontTx/>
              <a:buChar char="•"/>
            </a:pPr>
            <a:r>
              <a:rPr lang="en-US" sz="1400" smtClean="0">
                <a:solidFill>
                  <a:srgbClr val="000000"/>
                </a:solidFill>
              </a:rPr>
              <a:t> 20 keV excitation-energy resolution at 100 keV</a:t>
            </a:r>
          </a:p>
          <a:p>
            <a:pPr eaLnBrk="1" hangingPunct="1">
              <a:lnSpc>
                <a:spcPct val="60000"/>
              </a:lnSpc>
              <a:spcBef>
                <a:spcPct val="50000"/>
              </a:spcBef>
            </a:pPr>
            <a:r>
              <a:rPr lang="en-US" sz="1400" smtClean="0">
                <a:solidFill>
                  <a:srgbClr val="000000"/>
                </a:solidFill>
              </a:rPr>
              <a:t>  above neutron threshold.</a:t>
            </a:r>
          </a:p>
          <a:p>
            <a:pPr eaLnBrk="1" hangingPunct="1">
              <a:lnSpc>
                <a:spcPct val="0"/>
              </a:lnSpc>
              <a:spcBef>
                <a:spcPct val="50000"/>
              </a:spcBef>
            </a:pPr>
            <a:endParaRPr lang="en-US" sz="1400" smtClean="0">
              <a:solidFill>
                <a:srgbClr val="000000"/>
              </a:solidFill>
            </a:endParaRPr>
          </a:p>
        </p:txBody>
      </p:sp>
      <p:sp>
        <p:nvSpPr>
          <p:cNvPr id="10244" name="Text Box 5"/>
          <p:cNvSpPr txBox="1">
            <a:spLocks noChangeArrowheads="1"/>
          </p:cNvSpPr>
          <p:nvPr/>
        </p:nvSpPr>
        <p:spPr bwMode="auto">
          <a:xfrm>
            <a:off x="2429781" y="1055460"/>
            <a:ext cx="4460875" cy="1989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1" smtClean="0">
                <a:solidFill>
                  <a:srgbClr val="A50021"/>
                </a:solidFill>
              </a:rPr>
              <a:t>Detector parameters:</a:t>
            </a:r>
          </a:p>
          <a:p>
            <a:pPr eaLnBrk="1" hangingPunct="1">
              <a:spcBef>
                <a:spcPct val="50000"/>
              </a:spcBef>
              <a:buFontTx/>
              <a:buChar char="•"/>
            </a:pPr>
            <a:r>
              <a:rPr lang="en-US" sz="1600" smtClean="0">
                <a:solidFill>
                  <a:srgbClr val="000000"/>
                </a:solidFill>
              </a:rPr>
              <a:t> </a:t>
            </a:r>
            <a:r>
              <a:rPr lang="en-US" sz="1400" smtClean="0">
                <a:solidFill>
                  <a:srgbClr val="000000"/>
                </a:solidFill>
              </a:rPr>
              <a:t>Full active detector using organic scintillator</a:t>
            </a:r>
          </a:p>
          <a:p>
            <a:pPr eaLnBrk="1" hangingPunct="1">
              <a:spcBef>
                <a:spcPct val="50000"/>
              </a:spcBef>
              <a:buFontTx/>
              <a:buChar char="•"/>
            </a:pPr>
            <a:r>
              <a:rPr lang="en-US" sz="1400" smtClean="0">
                <a:solidFill>
                  <a:srgbClr val="000000"/>
                </a:solidFill>
              </a:rPr>
              <a:t> Face size 250x250 cm</a:t>
            </a:r>
            <a:r>
              <a:rPr lang="en-US" sz="1400" baseline="30000" smtClean="0">
                <a:solidFill>
                  <a:srgbClr val="000000"/>
                </a:solidFill>
              </a:rPr>
              <a:t>2</a:t>
            </a:r>
            <a:r>
              <a:rPr lang="en-US" sz="1400" smtClean="0">
                <a:solidFill>
                  <a:srgbClr val="000000"/>
                </a:solidFill>
              </a:rPr>
              <a:t>, active depth 300 cm</a:t>
            </a:r>
          </a:p>
          <a:p>
            <a:pPr eaLnBrk="1" hangingPunct="1">
              <a:spcBef>
                <a:spcPct val="50000"/>
              </a:spcBef>
              <a:buFontTx/>
              <a:buChar char="•"/>
            </a:pPr>
            <a:r>
              <a:rPr lang="en-US" sz="1400" smtClean="0">
                <a:solidFill>
                  <a:srgbClr val="000000"/>
                </a:solidFill>
              </a:rPr>
              <a:t> 3000 scintillator bars</a:t>
            </a:r>
          </a:p>
          <a:p>
            <a:pPr eaLnBrk="1" hangingPunct="1">
              <a:spcBef>
                <a:spcPct val="50000"/>
              </a:spcBef>
              <a:buFontTx/>
              <a:buChar char="•"/>
            </a:pPr>
            <a:r>
              <a:rPr lang="en-US" sz="1400" smtClean="0">
                <a:solidFill>
                  <a:srgbClr val="000000"/>
                </a:solidFill>
              </a:rPr>
              <a:t> 6000 photomultiplier and readout channels</a:t>
            </a:r>
          </a:p>
          <a:p>
            <a:pPr eaLnBrk="1" hangingPunct="1">
              <a:spcBef>
                <a:spcPct val="50000"/>
              </a:spcBef>
              <a:buFontTx/>
              <a:buChar char="•"/>
            </a:pPr>
            <a:r>
              <a:rPr lang="en-US" sz="1400" smtClean="0">
                <a:solidFill>
                  <a:srgbClr val="000000"/>
                </a:solidFill>
              </a:rPr>
              <a:t> Modular design.</a:t>
            </a:r>
          </a:p>
        </p:txBody>
      </p:sp>
      <p:sp>
        <p:nvSpPr>
          <p:cNvPr id="10245" name="Text Box 6"/>
          <p:cNvSpPr txBox="1">
            <a:spLocks noChangeArrowheads="1"/>
          </p:cNvSpPr>
          <p:nvPr/>
        </p:nvSpPr>
        <p:spPr bwMode="auto">
          <a:xfrm>
            <a:off x="0" y="64770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dirty="0" err="1" smtClean="0">
                <a:solidFill>
                  <a:srgbClr val="A50021"/>
                </a:solidFill>
              </a:rPr>
              <a:t>NeuLAND</a:t>
            </a:r>
            <a:r>
              <a:rPr lang="en-US" b="1" dirty="0" smtClean="0">
                <a:solidFill>
                  <a:srgbClr val="A50021"/>
                </a:solidFill>
              </a:rPr>
              <a:t> Technical Design Report has been approved on Jan. 18, 2013 by FAIR.</a:t>
            </a:r>
          </a:p>
        </p:txBody>
      </p:sp>
      <p:pic>
        <p:nvPicPr>
          <p:cNvPr id="10247" name="Picture 2" descr="C:\Users\mheil\AppData\Local\Temp\Rar$DIa0.066\isometrische_Ansicht_alle_Ebenen.jpg"/>
          <p:cNvPicPr>
            <a:picLocks noChangeAspect="1" noChangeArrowheads="1"/>
          </p:cNvPicPr>
          <p:nvPr/>
        </p:nvPicPr>
        <p:blipFill>
          <a:blip r:embed="rId3">
            <a:extLst>
              <a:ext uri="{28A0092B-C50C-407E-A947-70E740481C1C}">
                <a14:useLocalDpi xmlns:a14="http://schemas.microsoft.com/office/drawing/2010/main" val="0"/>
              </a:ext>
            </a:extLst>
          </a:blip>
          <a:srcRect r="18182" b="6441"/>
          <a:stretch>
            <a:fillRect/>
          </a:stretch>
        </p:blipFill>
        <p:spPr bwMode="auto">
          <a:xfrm>
            <a:off x="4876800" y="3124200"/>
            <a:ext cx="39624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sz="2400" b="1" dirty="0" smtClean="0">
                <a:solidFill>
                  <a:srgbClr val="000000"/>
                </a:solidFill>
              </a:rPr>
              <a:t>High-resolution neutron time-of-flight spectrometer </a:t>
            </a:r>
            <a:r>
              <a:rPr lang="en-US" sz="2400" b="1" dirty="0" err="1" smtClean="0">
                <a:solidFill>
                  <a:srgbClr val="000000"/>
                </a:solidFill>
              </a:rPr>
              <a:t>NeuLAND</a:t>
            </a:r>
            <a:endParaRPr lang="en-US" sz="2400" b="1" dirty="0" smtClean="0">
              <a:solidFill>
                <a:srgbClr val="000000"/>
              </a:solidFill>
            </a:endParaRPr>
          </a:p>
        </p:txBody>
      </p:sp>
    </p:spTree>
    <p:extLst>
      <p:ext uri="{BB962C8B-B14F-4D97-AF65-F5344CB8AC3E}">
        <p14:creationId xmlns:p14="http://schemas.microsoft.com/office/powerpoint/2010/main" val="34628727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b="1" dirty="0" smtClean="0">
                <a:solidFill>
                  <a:srgbClr val="000000"/>
                </a:solidFill>
              </a:rPr>
              <a:t>High-resolution neutron time-of-flight spectrometer </a:t>
            </a:r>
            <a:r>
              <a:rPr lang="en-US" b="1" dirty="0" err="1" smtClean="0">
                <a:solidFill>
                  <a:srgbClr val="000000"/>
                </a:solidFill>
              </a:rPr>
              <a:t>NeuLAND</a:t>
            </a:r>
            <a:endParaRPr lang="en-US" b="1" dirty="0" smtClean="0">
              <a:solidFill>
                <a:srgbClr val="000000"/>
              </a:solidFill>
            </a:endParaRPr>
          </a:p>
        </p:txBody>
      </p:sp>
      <p:pic>
        <p:nvPicPr>
          <p:cNvPr id="4" name="Picture 3" descr="Screen Shot 2014-09-25 at 16.05.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81" y="2056993"/>
            <a:ext cx="6717018" cy="4287056"/>
          </a:xfrm>
          <a:prstGeom prst="rect">
            <a:avLst/>
          </a:prstGeom>
        </p:spPr>
      </p:pic>
      <p:pic>
        <p:nvPicPr>
          <p:cNvPr id="5" name="Picture 4" descr="Screen Shot 2014-09-25 at 16.1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568" y="2590285"/>
            <a:ext cx="2860925" cy="2212189"/>
          </a:xfrm>
          <a:prstGeom prst="rect">
            <a:avLst/>
          </a:prstGeom>
        </p:spPr>
      </p:pic>
      <p:sp>
        <p:nvSpPr>
          <p:cNvPr id="6" name="Text Box 6"/>
          <p:cNvSpPr txBox="1">
            <a:spLocks noChangeArrowheads="1"/>
          </p:cNvSpPr>
          <p:nvPr/>
        </p:nvSpPr>
        <p:spPr bwMode="auto">
          <a:xfrm>
            <a:off x="0" y="64770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smtClean="0">
                <a:solidFill>
                  <a:srgbClr val="A50021"/>
                </a:solidFill>
              </a:rPr>
              <a:t>From </a:t>
            </a:r>
            <a:r>
              <a:rPr lang="en-US" b="1" dirty="0" err="1" smtClean="0">
                <a:solidFill>
                  <a:srgbClr val="A50021"/>
                </a:solidFill>
              </a:rPr>
              <a:t>NeuLAND</a:t>
            </a:r>
            <a:r>
              <a:rPr lang="en-US" b="1" dirty="0" smtClean="0">
                <a:solidFill>
                  <a:srgbClr val="A50021"/>
                </a:solidFill>
              </a:rPr>
              <a:t> TDR</a:t>
            </a:r>
          </a:p>
        </p:txBody>
      </p:sp>
      <p:sp>
        <p:nvSpPr>
          <p:cNvPr id="7" name="TextBox 6"/>
          <p:cNvSpPr txBox="1"/>
          <p:nvPr/>
        </p:nvSpPr>
        <p:spPr>
          <a:xfrm>
            <a:off x="6232457" y="2107129"/>
            <a:ext cx="2672526" cy="461665"/>
          </a:xfrm>
          <a:prstGeom prst="rect">
            <a:avLst/>
          </a:prstGeom>
          <a:noFill/>
        </p:spPr>
        <p:txBody>
          <a:bodyPr wrap="none" rtlCol="0">
            <a:spAutoFit/>
          </a:bodyPr>
          <a:lstStyle/>
          <a:p>
            <a:r>
              <a:rPr lang="en-US" sz="2400" dirty="0" smtClean="0"/>
              <a:t>Detection efficiency</a:t>
            </a:r>
            <a:endParaRPr lang="en-US" sz="2400" dirty="0"/>
          </a:p>
        </p:txBody>
      </p:sp>
    </p:spTree>
    <p:extLst>
      <p:ext uri="{BB962C8B-B14F-4D97-AF65-F5344CB8AC3E}">
        <p14:creationId xmlns:p14="http://schemas.microsoft.com/office/powerpoint/2010/main" val="1079119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3"/>
          <p:cNvPicPr>
            <a:picLocks noChangeAspect="1"/>
          </p:cNvPicPr>
          <p:nvPr/>
        </p:nvPicPr>
        <p:blipFill>
          <a:blip r:embed="rId2"/>
          <a:stretch>
            <a:fillRect/>
          </a:stretch>
        </p:blipFill>
        <p:spPr>
          <a:xfrm>
            <a:off x="76200" y="990600"/>
            <a:ext cx="8902701" cy="5503182"/>
          </a:xfrm>
          <a:prstGeom prst="rect">
            <a:avLst/>
          </a:prstGeom>
        </p:spPr>
      </p:pic>
      <p:sp>
        <p:nvSpPr>
          <p:cNvPr id="2" name="Title 1"/>
          <p:cNvSpPr>
            <a:spLocks noGrp="1"/>
          </p:cNvSpPr>
          <p:nvPr>
            <p:ph type="title"/>
          </p:nvPr>
        </p:nvSpPr>
        <p:spPr/>
        <p:txBody>
          <a:bodyPr>
            <a:normAutofit fontScale="90000"/>
          </a:bodyPr>
          <a:lstStyle/>
          <a:p>
            <a:r>
              <a:rPr lang="en-GB" dirty="0" smtClean="0"/>
              <a:t>R</a:t>
            </a:r>
            <a:r>
              <a:rPr lang="en-GB" baseline="30000" dirty="0" smtClean="0"/>
              <a:t>3</a:t>
            </a:r>
            <a:r>
              <a:rPr lang="en-GB" dirty="0" smtClean="0"/>
              <a:t>B - </a:t>
            </a:r>
            <a:r>
              <a:rPr lang="en-GB" dirty="0" smtClean="0">
                <a:solidFill>
                  <a:srgbClr val="800000"/>
                </a:solidFill>
              </a:rPr>
              <a:t>R</a:t>
            </a:r>
            <a:r>
              <a:rPr lang="en-GB" dirty="0" smtClean="0"/>
              <a:t>eactions with </a:t>
            </a:r>
            <a:r>
              <a:rPr lang="en-GB" dirty="0" smtClean="0">
                <a:solidFill>
                  <a:srgbClr val="800000"/>
                </a:solidFill>
              </a:rPr>
              <a:t>R</a:t>
            </a:r>
            <a:r>
              <a:rPr lang="en-GB" dirty="0" smtClean="0"/>
              <a:t>elativistic </a:t>
            </a:r>
            <a:r>
              <a:rPr lang="en-GB" dirty="0" smtClean="0">
                <a:solidFill>
                  <a:srgbClr val="800000"/>
                </a:solidFill>
              </a:rPr>
              <a:t>R</a:t>
            </a:r>
            <a:r>
              <a:rPr lang="en-GB" dirty="0" smtClean="0"/>
              <a:t>adioactive </a:t>
            </a:r>
            <a:r>
              <a:rPr lang="en-GB" dirty="0" smtClean="0">
                <a:solidFill>
                  <a:srgbClr val="800000"/>
                </a:solidFill>
              </a:rPr>
              <a:t>B</a:t>
            </a:r>
            <a:r>
              <a:rPr lang="en-GB" dirty="0" smtClean="0"/>
              <a:t>eams</a:t>
            </a:r>
            <a:br>
              <a:rPr lang="en-GB" dirty="0" smtClean="0"/>
            </a:br>
            <a:endParaRPr lang="en-US" dirty="0"/>
          </a:p>
        </p:txBody>
      </p:sp>
      <p:sp>
        <p:nvSpPr>
          <p:cNvPr id="13" name="Text Box 14"/>
          <p:cNvSpPr txBox="1">
            <a:spLocks noChangeArrowheads="1"/>
          </p:cNvSpPr>
          <p:nvPr/>
        </p:nvSpPr>
        <p:spPr bwMode="auto">
          <a:xfrm>
            <a:off x="7673774" y="4384675"/>
            <a:ext cx="1381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eaLnBrk="1" fontAlgn="auto" hangingPunct="1">
              <a:spcBef>
                <a:spcPts val="0"/>
              </a:spcBef>
              <a:spcAft>
                <a:spcPts val="0"/>
              </a:spcAft>
            </a:pPr>
            <a:r>
              <a:rPr lang="de-DE" sz="2000" b="1" i="0" dirty="0" err="1" smtClean="0">
                <a:solidFill>
                  <a:srgbClr val="003366"/>
                </a:solidFill>
                <a:latin typeface="+mj-lt"/>
                <a:ea typeface="ＭＳ Ｐゴシック"/>
                <a:cs typeface="+mn-cs"/>
              </a:rPr>
              <a:t>NeuLAND</a:t>
            </a:r>
            <a:endParaRPr lang="de-DE" sz="2000" b="1" i="0" dirty="0">
              <a:solidFill>
                <a:srgbClr val="003366"/>
              </a:solidFill>
              <a:latin typeface="+mj-lt"/>
              <a:ea typeface="ＭＳ Ｐゴシック"/>
              <a:cs typeface="+mn-cs"/>
            </a:endParaRPr>
          </a:p>
        </p:txBody>
      </p:sp>
      <p:sp>
        <p:nvSpPr>
          <p:cNvPr id="11" name="Text Box 16"/>
          <p:cNvSpPr txBox="1">
            <a:spLocks noChangeArrowheads="1"/>
          </p:cNvSpPr>
          <p:nvPr/>
        </p:nvSpPr>
        <p:spPr bwMode="auto">
          <a:xfrm>
            <a:off x="5562600" y="1166813"/>
            <a:ext cx="3559175" cy="400110"/>
          </a:xfrm>
          <a:prstGeom prst="rect">
            <a:avLst/>
          </a:prstGeom>
          <a:solidFill>
            <a:schemeClr val="bg1"/>
          </a:solidFill>
          <a:ln>
            <a:noFill/>
          </a:ln>
          <a:effectLst/>
          <a:extLst/>
        </p:spPr>
        <p:txBody>
          <a:bodyPr wrap="square">
            <a:spAutoFit/>
          </a:bodyPr>
          <a:lstStyle/>
          <a:p>
            <a:pPr algn="l" defTabSz="457200" eaLnBrk="1" fontAlgn="auto" hangingPunct="1">
              <a:spcBef>
                <a:spcPct val="50000"/>
              </a:spcBef>
              <a:spcAft>
                <a:spcPts val="0"/>
              </a:spcAft>
            </a:pPr>
            <a:r>
              <a:rPr lang="en-US" sz="2000" b="1" i="0" dirty="0">
                <a:solidFill>
                  <a:srgbClr val="000000"/>
                </a:solidFill>
                <a:latin typeface="+mj-lt"/>
                <a:ea typeface="ＭＳ Ｐゴシック"/>
                <a:cs typeface="+mn-cs"/>
              </a:rPr>
              <a:t>R</a:t>
            </a:r>
            <a:r>
              <a:rPr lang="en-US" sz="2000" b="1" i="0" baseline="30000" dirty="0">
                <a:solidFill>
                  <a:srgbClr val="000000"/>
                </a:solidFill>
                <a:latin typeface="+mj-lt"/>
                <a:ea typeface="ＭＳ Ｐゴシック"/>
                <a:cs typeface="+mn-cs"/>
              </a:rPr>
              <a:t>3</a:t>
            </a:r>
            <a:r>
              <a:rPr lang="en-US" sz="2000" b="1" i="0" dirty="0">
                <a:solidFill>
                  <a:srgbClr val="000000"/>
                </a:solidFill>
                <a:latin typeface="+mj-lt"/>
                <a:ea typeface="ＭＳ Ｐゴシック"/>
                <a:cs typeface="+mn-cs"/>
              </a:rPr>
              <a:t>B Start version </a:t>
            </a:r>
            <a:r>
              <a:rPr lang="en-US" sz="2000" b="1" i="0" dirty="0" smtClean="0">
                <a:solidFill>
                  <a:srgbClr val="000000"/>
                </a:solidFill>
                <a:latin typeface="+mj-lt"/>
                <a:ea typeface="ＭＳ Ｐゴシック"/>
                <a:cs typeface="+mn-cs"/>
              </a:rPr>
              <a:t>2017</a:t>
            </a:r>
            <a:endParaRPr lang="en-US" sz="2000" b="1" i="0" dirty="0">
              <a:solidFill>
                <a:srgbClr val="000000"/>
              </a:solidFill>
              <a:latin typeface="+mj-lt"/>
              <a:ea typeface="ＭＳ Ｐゴシック"/>
              <a:cs typeface="+mn-cs"/>
            </a:endParaRPr>
          </a:p>
        </p:txBody>
      </p:sp>
    </p:spTree>
    <p:extLst>
      <p:ext uri="{BB962C8B-B14F-4D97-AF65-F5344CB8AC3E}">
        <p14:creationId xmlns:p14="http://schemas.microsoft.com/office/powerpoint/2010/main" val="19848941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extLst>
              <a:ext uri="{28A0092B-C50C-407E-A947-70E740481C1C}">
                <a14:useLocalDpi xmlns:a14="http://schemas.microsoft.com/office/drawing/2010/main" val="0"/>
              </a:ext>
            </a:extLst>
          </a:blip>
          <a:srcRect l="19740" t="15358" r="4799" b="16090"/>
          <a:stretch>
            <a:fillRect/>
          </a:stretch>
        </p:blipFill>
        <p:spPr bwMode="auto">
          <a:xfrm>
            <a:off x="634999" y="1407963"/>
            <a:ext cx="8004175" cy="474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txBox="1">
            <a:spLocks/>
          </p:cNvSpPr>
          <p:nvPr/>
        </p:nvSpPr>
        <p:spPr bwMode="auto">
          <a:xfrm>
            <a:off x="-413280" y="6356350"/>
            <a:ext cx="51482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GB" sz="2000" dirty="0" smtClean="0">
                <a:solidFill>
                  <a:srgbClr val="000000"/>
                </a:solidFill>
                <a:cs typeface="Arial" charset="0"/>
              </a:rPr>
              <a:t>Chamber is 532mm diameter</a:t>
            </a:r>
          </a:p>
        </p:txBody>
      </p:sp>
      <p:sp>
        <p:nvSpPr>
          <p:cNvPr id="29700" name="TextBox 2"/>
          <p:cNvSpPr txBox="1">
            <a:spLocks noChangeArrowheads="1"/>
          </p:cNvSpPr>
          <p:nvPr/>
        </p:nvSpPr>
        <p:spPr bwMode="auto">
          <a:xfrm>
            <a:off x="6675438" y="6356350"/>
            <a:ext cx="2430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GB" sz="1800" smtClean="0">
                <a:solidFill>
                  <a:srgbClr val="000000"/>
                </a:solidFill>
              </a:rPr>
              <a:t>Alan Grant,Daresbury</a:t>
            </a:r>
          </a:p>
        </p:txBody>
      </p:sp>
      <p:sp>
        <p:nvSpPr>
          <p:cNvPr id="6" name="Title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cs typeface="Arial" charset="0"/>
              </a:rPr>
              <a:t>Target Recoil Detector:</a:t>
            </a:r>
          </a:p>
          <a:p>
            <a:r>
              <a:rPr lang="en-GB" dirty="0" smtClean="0">
                <a:cs typeface="Arial" charset="0"/>
              </a:rPr>
              <a:t>CALIFA </a:t>
            </a:r>
            <a:r>
              <a:rPr lang="en-GB" dirty="0" smtClean="0">
                <a:cs typeface="Arial" charset="0"/>
              </a:rPr>
              <a:t>Barrel and Silicon Tracker</a:t>
            </a:r>
          </a:p>
        </p:txBody>
      </p:sp>
    </p:spTree>
    <p:extLst>
      <p:ext uri="{BB962C8B-B14F-4D97-AF65-F5344CB8AC3E}">
        <p14:creationId xmlns:p14="http://schemas.microsoft.com/office/powerpoint/2010/main" val="32817264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7766399" y="5655565"/>
            <a:ext cx="13776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GB" sz="1800" dirty="0" smtClean="0">
                <a:solidFill>
                  <a:srgbClr val="000000"/>
                </a:solidFill>
              </a:rPr>
              <a:t>M. </a:t>
            </a:r>
            <a:r>
              <a:rPr lang="en-GB" sz="1800" dirty="0" err="1" smtClean="0">
                <a:solidFill>
                  <a:srgbClr val="000000"/>
                </a:solidFill>
              </a:rPr>
              <a:t>Chartier</a:t>
            </a:r>
            <a:r>
              <a:rPr lang="en-GB" sz="1800" dirty="0" smtClean="0">
                <a:solidFill>
                  <a:srgbClr val="000000"/>
                </a:solidFill>
              </a:rPr>
              <a:t>,</a:t>
            </a:r>
          </a:p>
          <a:p>
            <a:pPr eaLnBrk="0" hangingPunct="0"/>
            <a:r>
              <a:rPr lang="en-GB" sz="1800" dirty="0" smtClean="0">
                <a:solidFill>
                  <a:srgbClr val="000000"/>
                </a:solidFill>
              </a:rPr>
              <a:t>R. Lemon,</a:t>
            </a:r>
          </a:p>
          <a:p>
            <a:pPr eaLnBrk="0" hangingPunct="0"/>
            <a:r>
              <a:rPr lang="en-GB" sz="1800" dirty="0" smtClean="0">
                <a:solidFill>
                  <a:srgbClr val="000000"/>
                </a:solidFill>
              </a:rPr>
              <a:t>Liverpool,</a:t>
            </a:r>
          </a:p>
          <a:p>
            <a:pPr eaLnBrk="0" hangingPunct="0"/>
            <a:r>
              <a:rPr lang="en-GB" sz="1800" dirty="0" err="1" smtClean="0">
                <a:solidFill>
                  <a:srgbClr val="000000"/>
                </a:solidFill>
              </a:rPr>
              <a:t>Daresbury</a:t>
            </a:r>
            <a:endParaRPr lang="en-GB" sz="1800" dirty="0" smtClean="0">
              <a:solidFill>
                <a:srgbClr val="000000"/>
              </a:solidFill>
            </a:endParaRPr>
          </a:p>
        </p:txBody>
      </p:sp>
      <p:cxnSp>
        <p:nvCxnSpPr>
          <p:cNvPr id="5" name="Straight Arrow Connector 4"/>
          <p:cNvCxnSpPr/>
          <p:nvPr/>
        </p:nvCxnSpPr>
        <p:spPr>
          <a:xfrm flipH="1">
            <a:off x="6477000" y="1676400"/>
            <a:ext cx="9144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4" name="TextBox 5"/>
          <p:cNvSpPr txBox="1">
            <a:spLocks noChangeArrowheads="1"/>
          </p:cNvSpPr>
          <p:nvPr/>
        </p:nvSpPr>
        <p:spPr bwMode="auto">
          <a:xfrm>
            <a:off x="6968884" y="1250736"/>
            <a:ext cx="20038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GB" sz="2200" b="1" dirty="0" smtClean="0">
                <a:solidFill>
                  <a:srgbClr val="000000"/>
                </a:solidFill>
              </a:rPr>
              <a:t>120k Si strips </a:t>
            </a:r>
          </a:p>
        </p:txBody>
      </p:sp>
      <p:cxnSp>
        <p:nvCxnSpPr>
          <p:cNvPr id="7" name="Straight Arrow Connector 6"/>
          <p:cNvCxnSpPr/>
          <p:nvPr/>
        </p:nvCxnSpPr>
        <p:spPr>
          <a:xfrm flipH="1">
            <a:off x="7086600" y="1981200"/>
            <a:ext cx="9144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6" name="TextBox 7"/>
          <p:cNvSpPr txBox="1">
            <a:spLocks noChangeArrowheads="1"/>
          </p:cNvSpPr>
          <p:nvPr/>
        </p:nvSpPr>
        <p:spPr bwMode="auto">
          <a:xfrm>
            <a:off x="8001000" y="1600200"/>
            <a:ext cx="1182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GB" sz="2000" smtClean="0">
                <a:solidFill>
                  <a:srgbClr val="000000"/>
                </a:solidFill>
              </a:rPr>
              <a:t>C fibre </a:t>
            </a:r>
          </a:p>
          <a:p>
            <a:pPr eaLnBrk="0" hangingPunct="0"/>
            <a:r>
              <a:rPr lang="en-GB" sz="2000" smtClean="0">
                <a:solidFill>
                  <a:srgbClr val="000000"/>
                </a:solidFill>
              </a:rPr>
              <a:t>structure</a:t>
            </a:r>
          </a:p>
        </p:txBody>
      </p:sp>
      <p:cxnSp>
        <p:nvCxnSpPr>
          <p:cNvPr id="10" name="Straight Arrow Connector 9"/>
          <p:cNvCxnSpPr/>
          <p:nvPr/>
        </p:nvCxnSpPr>
        <p:spPr>
          <a:xfrm flipH="1">
            <a:off x="5715000" y="685800"/>
            <a:ext cx="838200" cy="8699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8" name="TextBox 10"/>
          <p:cNvSpPr txBox="1">
            <a:spLocks noChangeArrowheads="1"/>
          </p:cNvSpPr>
          <p:nvPr/>
        </p:nvSpPr>
        <p:spPr bwMode="auto">
          <a:xfrm>
            <a:off x="6535738" y="381000"/>
            <a:ext cx="2608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GB" sz="2000" smtClean="0">
                <a:solidFill>
                  <a:srgbClr val="000000"/>
                </a:solidFill>
              </a:rPr>
              <a:t>ASIC chips mounted on Flex board</a:t>
            </a:r>
          </a:p>
        </p:txBody>
      </p:sp>
      <p:cxnSp>
        <p:nvCxnSpPr>
          <p:cNvPr id="12" name="Straight Arrow Connector 11"/>
          <p:cNvCxnSpPr/>
          <p:nvPr/>
        </p:nvCxnSpPr>
        <p:spPr>
          <a:xfrm>
            <a:off x="2362200" y="2590800"/>
            <a:ext cx="12954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0" name="TextBox 12"/>
          <p:cNvSpPr txBox="1">
            <a:spLocks noChangeArrowheads="1"/>
          </p:cNvSpPr>
          <p:nvPr/>
        </p:nvSpPr>
        <p:spPr bwMode="auto">
          <a:xfrm>
            <a:off x="1447800" y="2133600"/>
            <a:ext cx="139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GB" sz="2000" smtClean="0">
                <a:solidFill>
                  <a:srgbClr val="000000"/>
                </a:solidFill>
              </a:rPr>
              <a:t>Cu cooling </a:t>
            </a:r>
          </a:p>
          <a:p>
            <a:pPr eaLnBrk="0" hangingPunct="0"/>
            <a:r>
              <a:rPr lang="en-GB" sz="2000" smtClean="0">
                <a:solidFill>
                  <a:srgbClr val="000000"/>
                </a:solidFill>
              </a:rPr>
              <a:t>blocks</a:t>
            </a:r>
          </a:p>
        </p:txBody>
      </p:sp>
      <p:cxnSp>
        <p:nvCxnSpPr>
          <p:cNvPr id="15" name="Straight Arrow Connector 14"/>
          <p:cNvCxnSpPr/>
          <p:nvPr/>
        </p:nvCxnSpPr>
        <p:spPr>
          <a:xfrm flipV="1">
            <a:off x="2362200" y="2438400"/>
            <a:ext cx="15240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971800" y="5257800"/>
            <a:ext cx="4953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3" name="TextBox 26"/>
          <p:cNvSpPr txBox="1">
            <a:spLocks noChangeArrowheads="1"/>
          </p:cNvSpPr>
          <p:nvPr/>
        </p:nvSpPr>
        <p:spPr bwMode="auto">
          <a:xfrm>
            <a:off x="1981200" y="5780088"/>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GB" sz="2000" dirty="0" smtClean="0">
                <a:solidFill>
                  <a:srgbClr val="000000"/>
                </a:solidFill>
              </a:rPr>
              <a:t>Coolant ~-20° C</a:t>
            </a:r>
          </a:p>
          <a:p>
            <a:pPr eaLnBrk="0" hangingPunct="0"/>
            <a:r>
              <a:rPr lang="en-GB" sz="2000" dirty="0" smtClean="0">
                <a:solidFill>
                  <a:srgbClr val="000000"/>
                </a:solidFill>
              </a:rPr>
              <a:t>flowing in Cu pipe</a:t>
            </a:r>
          </a:p>
        </p:txBody>
      </p:sp>
      <p:pic>
        <p:nvPicPr>
          <p:cNvPr id="2049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33147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H="1" flipV="1">
            <a:off x="1577975" y="742950"/>
            <a:ext cx="479425" cy="13906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886200" y="1295400"/>
            <a:ext cx="1752600" cy="8747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400">
              <a:solidFill>
                <a:srgbClr val="FFFFFF"/>
              </a:solidFill>
              <a:latin typeface="Times"/>
            </a:endParaRPr>
          </a:p>
        </p:txBody>
      </p:sp>
    </p:spTree>
    <p:extLst>
      <p:ext uri="{BB962C8B-B14F-4D97-AF65-F5344CB8AC3E}">
        <p14:creationId xmlns:p14="http://schemas.microsoft.com/office/powerpoint/2010/main" val="17466153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760" y="3821371"/>
            <a:ext cx="4246240" cy="3036629"/>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a:xfrm>
            <a:off x="457200" y="274638"/>
            <a:ext cx="8229600" cy="1143000"/>
          </a:xfrm>
          <a:prstGeom prst="rect">
            <a:avLst/>
          </a:prstGeom>
        </p:spPr>
        <p:txBody>
          <a:bodyP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de-DE" dirty="0" smtClean="0">
                <a:solidFill>
                  <a:srgbClr val="000000"/>
                </a:solidFill>
              </a:rPr>
              <a:t>CALIFA </a:t>
            </a:r>
            <a:r>
              <a:rPr lang="es-ES" dirty="0" smtClean="0">
                <a:solidFill>
                  <a:srgbClr val="000000"/>
                </a:solidFill>
                <a:latin typeface="Symbol" charset="0"/>
                <a:ea typeface="ＭＳ Ｐゴシック" charset="0"/>
                <a:cs typeface="WenQuanYi Micro Hei" charset="0"/>
              </a:rPr>
              <a:t></a:t>
            </a:r>
            <a:r>
              <a:rPr lang="en-US" altLang="de-DE" dirty="0" smtClean="0">
                <a:solidFill>
                  <a:srgbClr val="000000"/>
                </a:solidFill>
              </a:rPr>
              <a:t>-ray Calorimeter, Spectrometer, charged particle detector</a:t>
            </a:r>
            <a:endParaRPr lang="en-US" dirty="0"/>
          </a:p>
        </p:txBody>
      </p:sp>
      <p:graphicFrame>
        <p:nvGraphicFramePr>
          <p:cNvPr id="7" name="Group 10"/>
          <p:cNvGraphicFramePr>
            <a:graphicFrameLocks noGrp="1"/>
          </p:cNvGraphicFramePr>
          <p:nvPr>
            <p:extLst>
              <p:ext uri="{D42A27DB-BD31-4B8C-83A1-F6EECF244321}">
                <p14:modId xmlns:p14="http://schemas.microsoft.com/office/powerpoint/2010/main" val="3417273320"/>
              </p:ext>
            </p:extLst>
          </p:nvPr>
        </p:nvGraphicFramePr>
        <p:xfrm>
          <a:off x="457200" y="1932631"/>
          <a:ext cx="5487988" cy="2205040"/>
        </p:xfrm>
        <a:graphic>
          <a:graphicData uri="http://schemas.openxmlformats.org/drawingml/2006/table">
            <a:tbl>
              <a:tblPr/>
              <a:tblGrid>
                <a:gridCol w="2555875"/>
                <a:gridCol w="2932113"/>
              </a:tblGrid>
              <a:tr h="296863">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Intrinsic photopeak efficiency</a:t>
                      </a:r>
                    </a:p>
                  </a:txBody>
                  <a:tcPr marL="90000" marR="90000" marT="76896" marB="46800" horzOverflow="overflow">
                    <a:lnL>
                      <a:noFill/>
                    </a:lnL>
                    <a:lnR>
                      <a:noFill/>
                    </a:lnR>
                    <a:lnT>
                      <a:noFill/>
                    </a:lnT>
                    <a:lnB>
                      <a:noFill/>
                    </a:lnB>
                    <a:lnTlToBr>
                      <a:noFill/>
                    </a:lnTlToBr>
                    <a:lnBlToTr>
                      <a:noFill/>
                    </a:lnBlToTr>
                    <a:solidFill>
                      <a:srgbClr val="CCCCFF"/>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40% (up to Eg=15 MeV projectile frame)</a:t>
                      </a:r>
                    </a:p>
                  </a:txBody>
                  <a:tcPr marL="90000" marR="90000" marT="76896" marB="46800" horzOverflow="overflow">
                    <a:lnL>
                      <a:noFill/>
                    </a:lnL>
                    <a:lnR>
                      <a:noFill/>
                    </a:lnR>
                    <a:lnT>
                      <a:noFill/>
                    </a:lnT>
                    <a:lnB>
                      <a:noFill/>
                    </a:lnB>
                    <a:lnTlToBr>
                      <a:noFill/>
                    </a:lnTlToBr>
                    <a:lnBlToTr>
                      <a:noFill/>
                    </a:lnBlToTr>
                    <a:solidFill>
                      <a:srgbClr val="CCCCFF"/>
                    </a:solidFill>
                  </a:tcPr>
                </a:tc>
              </a:tr>
              <a:tr h="484188">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Gamma sum energy resolution  </a:t>
                      </a:r>
                      <a:r>
                        <a:rPr kumimoji="0" lang="es-ES" sz="1200" b="0" i="0" u="none" strike="noStrike" cap="none" normalizeH="0" baseline="0">
                          <a:ln>
                            <a:noFill/>
                          </a:ln>
                          <a:solidFill>
                            <a:srgbClr val="000000"/>
                          </a:solidFill>
                          <a:effectLst/>
                          <a:latin typeface="Symbol" charset="0"/>
                          <a:ea typeface="ＭＳ Ｐゴシック" charset="0"/>
                          <a:cs typeface="WenQuanYi Micro Hei" charset="0"/>
                        </a:rPr>
                        <a:t></a:t>
                      </a: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(E</a:t>
                      </a:r>
                      <a:r>
                        <a:rPr kumimoji="0" lang="es-ES" sz="1200" b="0" i="0" u="none" strike="noStrike" cap="none" normalizeH="0" baseline="-25000">
                          <a:ln>
                            <a:noFill/>
                          </a:ln>
                          <a:solidFill>
                            <a:srgbClr val="000000"/>
                          </a:solidFill>
                          <a:effectLst/>
                          <a:latin typeface="Symbol" charset="0"/>
                          <a:ea typeface="ＭＳ Ｐゴシック" charset="0"/>
                          <a:cs typeface="WenQuanYi Micro Hei" charset="0"/>
                        </a:rPr>
                        <a:t></a:t>
                      </a: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sum)/&lt;(E</a:t>
                      </a:r>
                      <a:r>
                        <a:rPr kumimoji="0" lang="es-ES" sz="1200" b="0" i="0" u="none" strike="noStrike" cap="none" normalizeH="0" baseline="-25000">
                          <a:ln>
                            <a:noFill/>
                          </a:ln>
                          <a:solidFill>
                            <a:srgbClr val="000000"/>
                          </a:solidFill>
                          <a:effectLst/>
                          <a:latin typeface="Symbol" charset="0"/>
                          <a:ea typeface="ＭＳ Ｐゴシック" charset="0"/>
                          <a:cs typeface="WenQuanYi Micro Hei" charset="0"/>
                        </a:rPr>
                        <a:t></a:t>
                      </a: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sum)&gt; </a:t>
                      </a:r>
                    </a:p>
                  </a:txBody>
                  <a:tcPr marL="90000" marR="90000" marT="76896" marB="46800" horzOverflow="overflow">
                    <a:lnL>
                      <a:noFill/>
                    </a:lnL>
                    <a:lnR>
                      <a:noFill/>
                    </a:lnR>
                    <a:lnT>
                      <a:noFill/>
                    </a:lnT>
                    <a:lnB>
                      <a:noFill/>
                    </a:lnB>
                    <a:lnTlToBr>
                      <a:noFill/>
                    </a:lnTlToBr>
                    <a:lnBlToTr>
                      <a:noFill/>
                    </a:lnBlToTr>
                    <a:solidFill>
                      <a:srgbClr val="CCCCFF"/>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&lt; 10%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for</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5 </a:t>
                      </a:r>
                      <a:r>
                        <a:rPr kumimoji="0" lang="es-ES" sz="1200" b="0" i="0" u="none" strike="noStrike" cap="none" normalizeH="0" baseline="0" dirty="0">
                          <a:ln>
                            <a:noFill/>
                          </a:ln>
                          <a:solidFill>
                            <a:srgbClr val="000000"/>
                          </a:solidFill>
                          <a:effectLst/>
                          <a:latin typeface="Symbol" charset="0"/>
                          <a:ea typeface="ＭＳ Ｐゴシック" charset="0"/>
                          <a:cs typeface="WenQuanYi Micro Hei" charset="0"/>
                        </a:rPr>
                        <a:t></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rays</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of 3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MeV</a:t>
                      </a:r>
                      <a:endParaRPr kumimoji="0" lang="es-ES" sz="1200" b="0" i="0" u="none" strike="noStrike" cap="none" normalizeH="0" baseline="0" dirty="0">
                        <a:ln>
                          <a:noFill/>
                        </a:ln>
                        <a:solidFill>
                          <a:srgbClr val="000000"/>
                        </a:solidFill>
                        <a:effectLst/>
                        <a:latin typeface="Arial" charset="0"/>
                        <a:ea typeface="ＭＳ Ｐゴシック" charset="0"/>
                        <a:cs typeface="WenQuanYi Micro Hei" charset="0"/>
                      </a:endParaRPr>
                    </a:p>
                  </a:txBody>
                  <a:tcPr marL="90000" marR="90000" marT="76896" marB="46800" horzOverflow="overflow">
                    <a:lnL>
                      <a:noFill/>
                    </a:lnL>
                    <a:lnR>
                      <a:noFill/>
                    </a:lnR>
                    <a:lnT>
                      <a:noFill/>
                    </a:lnT>
                    <a:lnB>
                      <a:noFill/>
                    </a:lnB>
                    <a:lnTlToBr>
                      <a:noFill/>
                    </a:lnTlToBr>
                    <a:lnBlToTr>
                      <a:noFill/>
                    </a:lnBlToTr>
                    <a:solidFill>
                      <a:srgbClr val="CCCCFF"/>
                    </a:solidFill>
                  </a:tcPr>
                </a:tc>
              </a:tr>
              <a:tr h="525463">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Calorimeter for high energy</a:t>
                      </a:r>
                    </a:p>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Light charged particles</a:t>
                      </a:r>
                    </a:p>
                  </a:txBody>
                  <a:tcPr marL="90000" marR="90000" marT="76896" marB="46800" horzOverflow="overflow">
                    <a:lnL>
                      <a:noFill/>
                    </a:lnL>
                    <a:lnR>
                      <a:noFill/>
                    </a:lnR>
                    <a:lnT>
                      <a:noFill/>
                    </a:lnT>
                    <a:lnB>
                      <a:noFill/>
                    </a:lnB>
                    <a:lnTlToBr>
                      <a:noFill/>
                    </a:lnTlToBr>
                    <a:lnBlToTr>
                      <a:noFill/>
                    </a:lnBlToTr>
                    <a:solidFill>
                      <a:srgbClr val="CCCCFF"/>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Up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to</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320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MeV</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in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lab</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system</a:t>
                      </a:r>
                      <a:endParaRPr kumimoji="0" lang="es-ES" sz="1200" b="0" i="0" u="none" strike="noStrike" cap="none" normalizeH="0" baseline="0" dirty="0">
                        <a:ln>
                          <a:noFill/>
                        </a:ln>
                        <a:solidFill>
                          <a:srgbClr val="000000"/>
                        </a:solidFill>
                        <a:effectLst/>
                        <a:latin typeface="Arial" charset="0"/>
                        <a:ea typeface="ＭＳ Ｐゴシック" charset="0"/>
                        <a:cs typeface="WenQuanYi Micro Hei" charset="0"/>
                      </a:endParaRPr>
                    </a:p>
                  </a:txBody>
                  <a:tcPr marL="90000" marR="90000" marT="76896" marB="46800" horzOverflow="overflow">
                    <a:lnL>
                      <a:noFill/>
                    </a:lnL>
                    <a:lnR>
                      <a:noFill/>
                    </a:lnR>
                    <a:lnT>
                      <a:noFill/>
                    </a:lnT>
                    <a:lnB>
                      <a:noFill/>
                    </a:lnB>
                    <a:lnTlToBr>
                      <a:noFill/>
                    </a:lnTlToBr>
                    <a:lnBlToTr>
                      <a:noFill/>
                    </a:lnBlToTr>
                    <a:solidFill>
                      <a:srgbClr val="CCCCFF"/>
                    </a:solidFill>
                  </a:tcPr>
                </a:tc>
              </a:tr>
              <a:tr h="300038">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Gamma energy resolution</a:t>
                      </a:r>
                    </a:p>
                  </a:txBody>
                  <a:tcPr marL="90000" marR="90000" marT="76896" marB="46800" horzOverflow="overflow">
                    <a:lnL>
                      <a:noFill/>
                    </a:lnL>
                    <a:lnR>
                      <a:noFill/>
                    </a:lnR>
                    <a:lnT>
                      <a:noFill/>
                    </a:lnT>
                    <a:lnB>
                      <a:noFill/>
                    </a:lnB>
                    <a:lnTlToBr>
                      <a:noFill/>
                    </a:lnTlToBr>
                    <a:lnBlToTr>
                      <a:noFill/>
                    </a:lnBlToTr>
                    <a:solidFill>
                      <a:srgbClr val="DDDDDD"/>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~5-6% (FWHM at E</a:t>
                      </a:r>
                      <a:r>
                        <a:rPr kumimoji="0" lang="es-ES" sz="1200" b="0" i="0" u="none" strike="noStrike" cap="none" normalizeH="0" baseline="0">
                          <a:ln>
                            <a:noFill/>
                          </a:ln>
                          <a:solidFill>
                            <a:srgbClr val="000000"/>
                          </a:solidFill>
                          <a:effectLst/>
                          <a:latin typeface="Symbol" charset="0"/>
                          <a:ea typeface="ＭＳ Ｐゴシック" charset="0"/>
                          <a:cs typeface="WenQuanYi Micro Hei" charset="0"/>
                        </a:rPr>
                        <a:t></a:t>
                      </a: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=1 MeV)</a:t>
                      </a:r>
                    </a:p>
                  </a:txBody>
                  <a:tcPr marL="90000" marR="90000" marT="76896" marB="46800" horzOverflow="overflow">
                    <a:lnL>
                      <a:noFill/>
                    </a:lnL>
                    <a:lnR>
                      <a:noFill/>
                    </a:lnR>
                    <a:lnT>
                      <a:noFill/>
                    </a:lnT>
                    <a:lnB>
                      <a:noFill/>
                    </a:lnB>
                    <a:lnTlToBr>
                      <a:noFill/>
                    </a:lnTlToBr>
                    <a:lnBlToTr>
                      <a:noFill/>
                    </a:lnBlToTr>
                    <a:solidFill>
                      <a:srgbClr val="DDDDDD"/>
                    </a:solidFill>
                  </a:tcPr>
                </a:tc>
              </a:tr>
              <a:tr h="300038">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a:ln>
                            <a:noFill/>
                          </a:ln>
                          <a:solidFill>
                            <a:srgbClr val="000000"/>
                          </a:solidFill>
                          <a:effectLst/>
                          <a:latin typeface="Arial" charset="0"/>
                          <a:ea typeface="ＭＳ Ｐゴシック" charset="0"/>
                          <a:cs typeface="WenQuanYi Micro Hei" charset="0"/>
                        </a:rPr>
                        <a:t>Light charged particles resolution</a:t>
                      </a:r>
                    </a:p>
                  </a:txBody>
                  <a:tcPr marL="90000" marR="90000" marT="76896" marB="46800" horzOverflow="overflow">
                    <a:lnL>
                      <a:noFill/>
                    </a:lnL>
                    <a:lnR>
                      <a:noFill/>
                    </a:lnR>
                    <a:lnT>
                      <a:noFill/>
                    </a:lnT>
                    <a:lnB>
                      <a:noFill/>
                    </a:lnB>
                    <a:lnTlToBr>
                      <a:noFill/>
                    </a:lnTlToBr>
                    <a:lnBlToTr>
                      <a:noFill/>
                    </a:lnBlToTr>
                    <a:solidFill>
                      <a:srgbClr val="DDDDDD"/>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~2%</a:t>
                      </a:r>
                    </a:p>
                  </a:txBody>
                  <a:tcPr marL="90000" marR="90000" marT="76896" marB="46800" horzOverflow="overflow">
                    <a:lnL>
                      <a:noFill/>
                    </a:lnL>
                    <a:lnR>
                      <a:noFill/>
                    </a:lnR>
                    <a:lnT>
                      <a:noFill/>
                    </a:lnT>
                    <a:lnB>
                      <a:noFill/>
                    </a:lnB>
                    <a:lnTlToBr>
                      <a:noFill/>
                    </a:lnTlToBr>
                    <a:lnBlToTr>
                      <a:noFill/>
                    </a:lnBlToTr>
                    <a:solidFill>
                      <a:srgbClr val="DDDDDD"/>
                    </a:solidFill>
                  </a:tcPr>
                </a:tc>
              </a:tr>
              <a:tr h="298450">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dirty="0" err="1" smtClean="0">
                          <a:ln>
                            <a:noFill/>
                          </a:ln>
                          <a:solidFill>
                            <a:srgbClr val="000000"/>
                          </a:solidFill>
                          <a:effectLst/>
                          <a:latin typeface="Arial" charset="0"/>
                          <a:ea typeface="ＭＳ Ｐゴシック" charset="0"/>
                          <a:cs typeface="WenQuanYi Micro Hei" charset="0"/>
                        </a:rPr>
                        <a:t>Proton</a:t>
                      </a:r>
                      <a:r>
                        <a:rPr kumimoji="0" lang="es-ES" sz="1200" b="0" i="0" u="none" strike="noStrike" cap="none" normalizeH="0" baseline="0" dirty="0" smtClean="0">
                          <a:ln>
                            <a:noFill/>
                          </a:ln>
                          <a:solidFill>
                            <a:srgbClr val="000000"/>
                          </a:solidFill>
                          <a:effectLst/>
                          <a:latin typeface="Arial" charset="0"/>
                          <a:ea typeface="ＭＳ Ｐゴシック" charset="0"/>
                          <a:cs typeface="WenQuanYi Micro Hei" charset="0"/>
                        </a:rPr>
                        <a:t> - </a:t>
                      </a:r>
                      <a:r>
                        <a:rPr kumimoji="0" lang="es-ES" sz="1200" b="0" i="0" u="none" strike="noStrike" cap="none" normalizeH="0" baseline="0" dirty="0" smtClean="0">
                          <a:ln>
                            <a:noFill/>
                          </a:ln>
                          <a:solidFill>
                            <a:srgbClr val="000000"/>
                          </a:solidFill>
                          <a:effectLst/>
                          <a:latin typeface="Symbol" charset="0"/>
                          <a:ea typeface="ＭＳ Ｐゴシック" charset="0"/>
                          <a:cs typeface="WenQuanYi Micro Hei" charset="0"/>
                        </a:rPr>
                        <a:t></a:t>
                      </a:r>
                      <a:r>
                        <a:rPr kumimoji="0" lang="es-ES" sz="1200" b="0" i="0" u="none" strike="noStrike" cap="none" normalizeH="0" baseline="0" dirty="0" smtClean="0">
                          <a:ln>
                            <a:noFill/>
                          </a:ln>
                          <a:solidFill>
                            <a:srgbClr val="000000"/>
                          </a:solidFill>
                          <a:effectLst/>
                          <a:latin typeface="Arial" charset="0"/>
                          <a:ea typeface="ＭＳ Ｐゴシック" charset="0"/>
                          <a:cs typeface="WenQuanYi Micro Hei" charset="0"/>
                        </a:rPr>
                        <a:t>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ray</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separation</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a:t>
                      </a:r>
                    </a:p>
                  </a:txBody>
                  <a:tcPr marL="90000" marR="90000" marT="76896" marB="46800" horzOverflow="overflow">
                    <a:lnL>
                      <a:noFill/>
                    </a:lnL>
                    <a:lnR>
                      <a:noFill/>
                    </a:lnR>
                    <a:lnT>
                      <a:noFill/>
                    </a:lnT>
                    <a:lnB>
                      <a:noFill/>
                    </a:lnB>
                    <a:lnTlToBr>
                      <a:noFill/>
                    </a:lnTlToBr>
                    <a:lnBlToTr>
                      <a:noFill/>
                    </a:lnBlToTr>
                    <a:solidFill>
                      <a:srgbClr val="DDDDDD"/>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For</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1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to</a:t>
                      </a:r>
                      <a:r>
                        <a:rPr kumimoji="0" lang="es-ES" sz="1200" b="0" i="0" u="none" strike="noStrike" cap="none" normalizeH="0" baseline="0" dirty="0">
                          <a:ln>
                            <a:noFill/>
                          </a:ln>
                          <a:solidFill>
                            <a:srgbClr val="000000"/>
                          </a:solidFill>
                          <a:effectLst/>
                          <a:latin typeface="Arial" charset="0"/>
                          <a:ea typeface="ＭＳ Ｐゴシック" charset="0"/>
                          <a:cs typeface="WenQuanYi Micro Hei" charset="0"/>
                        </a:rPr>
                        <a:t> 30 </a:t>
                      </a:r>
                      <a:r>
                        <a:rPr kumimoji="0" lang="es-ES" sz="1200" b="0" i="0" u="none" strike="noStrike" cap="none" normalizeH="0" baseline="0" dirty="0" err="1">
                          <a:ln>
                            <a:noFill/>
                          </a:ln>
                          <a:solidFill>
                            <a:srgbClr val="000000"/>
                          </a:solidFill>
                          <a:effectLst/>
                          <a:latin typeface="Arial" charset="0"/>
                          <a:ea typeface="ＭＳ Ｐゴシック" charset="0"/>
                          <a:cs typeface="WenQuanYi Micro Hei" charset="0"/>
                        </a:rPr>
                        <a:t>MeV</a:t>
                      </a:r>
                      <a:endParaRPr kumimoji="0" lang="es-ES" sz="1200" b="0" i="0" u="none" strike="noStrike" cap="none" normalizeH="0" baseline="0" dirty="0">
                        <a:ln>
                          <a:noFill/>
                        </a:ln>
                        <a:solidFill>
                          <a:srgbClr val="000000"/>
                        </a:solidFill>
                        <a:effectLst/>
                        <a:latin typeface="Arial" charset="0"/>
                        <a:ea typeface="ＭＳ Ｐゴシック" charset="0"/>
                        <a:cs typeface="WenQuanYi Micro Hei" charset="0"/>
                      </a:endParaRPr>
                    </a:p>
                  </a:txBody>
                  <a:tcPr marL="90000" marR="90000" marT="76896" marB="46800" horzOverflow="overflow">
                    <a:lnL>
                      <a:noFill/>
                    </a:lnL>
                    <a:lnR>
                      <a:noFill/>
                    </a:lnR>
                    <a:lnT>
                      <a:noFill/>
                    </a:lnT>
                    <a:lnB>
                      <a:noFill/>
                    </a:lnB>
                    <a:lnTlToBr>
                      <a:noFill/>
                    </a:lnTlToBr>
                    <a:lnBlToTr>
                      <a:noFill/>
                    </a:lnBlToTr>
                    <a:solidFill>
                      <a:srgbClr val="DDDDDD"/>
                    </a:solidFill>
                  </a:tcPr>
                </a:tc>
              </a:tr>
            </a:tbl>
          </a:graphicData>
        </a:graphic>
      </p:graphicFrame>
      <p:sp>
        <p:nvSpPr>
          <p:cNvPr id="8" name="Text Box 23"/>
          <p:cNvSpPr txBox="1">
            <a:spLocks noChangeArrowheads="1"/>
          </p:cNvSpPr>
          <p:nvPr/>
        </p:nvSpPr>
        <p:spPr bwMode="auto">
          <a:xfrm>
            <a:off x="65088" y="2999431"/>
            <a:ext cx="363537" cy="1171575"/>
          </a:xfrm>
          <a:prstGeom prst="rect">
            <a:avLst/>
          </a:prstGeom>
          <a:solidFill>
            <a:srgbClr val="96969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eaVert"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9pPr>
          </a:lstStyle>
          <a:p>
            <a:pPr defTabSz="449263">
              <a:spcBef>
                <a:spcPts val="750"/>
              </a:spcBef>
              <a:buSzPct val="100000"/>
            </a:pPr>
            <a:r>
              <a:rPr lang="es-ES" sz="1200" b="1" smtClean="0">
                <a:solidFill>
                  <a:srgbClr val="FFFFFF"/>
                </a:solidFill>
                <a:latin typeface="Arial" charset="0"/>
                <a:cs typeface="Arial" charset="0"/>
              </a:rPr>
              <a:t>Spectrometer</a:t>
            </a:r>
          </a:p>
        </p:txBody>
      </p:sp>
      <p:sp>
        <p:nvSpPr>
          <p:cNvPr id="9" name="Rectangle 25"/>
          <p:cNvSpPr>
            <a:spLocks noChangeArrowheads="1"/>
          </p:cNvSpPr>
          <p:nvPr/>
        </p:nvSpPr>
        <p:spPr bwMode="auto">
          <a:xfrm>
            <a:off x="256556" y="1506710"/>
            <a:ext cx="575209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defTabSz="449263">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1600" b="1" dirty="0" smtClean="0">
                <a:latin typeface="Wingdings" charset="0"/>
                <a:ea typeface="ＭＳ Ｐゴシック" charset="0"/>
                <a:cs typeface="Arial" charset="0"/>
              </a:rPr>
              <a:t> </a:t>
            </a:r>
            <a:r>
              <a:rPr lang="es-ES" sz="1600" b="1" dirty="0" err="1" smtClean="0">
                <a:ea typeface="ＭＳ Ｐゴシック" charset="0"/>
                <a:cs typeface="Arial" charset="0"/>
              </a:rPr>
              <a:t>large</a:t>
            </a:r>
            <a:r>
              <a:rPr lang="es-ES" sz="1600" b="1" dirty="0" smtClean="0">
                <a:ea typeface="ＭＳ Ｐゴシック" charset="0"/>
                <a:cs typeface="Arial" charset="0"/>
              </a:rPr>
              <a:t> </a:t>
            </a:r>
            <a:r>
              <a:rPr lang="es-ES" sz="1600" b="1" dirty="0" err="1" smtClean="0">
                <a:ea typeface="ＭＳ Ｐゴシック" charset="0"/>
                <a:cs typeface="Arial" charset="0"/>
              </a:rPr>
              <a:t>dynamic</a:t>
            </a:r>
            <a:r>
              <a:rPr lang="es-ES" sz="1600" b="1" dirty="0" smtClean="0">
                <a:ea typeface="ＭＳ Ｐゴシック" charset="0"/>
                <a:cs typeface="Arial" charset="0"/>
              </a:rPr>
              <a:t> </a:t>
            </a:r>
            <a:r>
              <a:rPr lang="es-ES" sz="1600" b="1" dirty="0" err="1" smtClean="0">
                <a:ea typeface="ＭＳ Ｐゴシック" charset="0"/>
                <a:cs typeface="Arial" charset="0"/>
              </a:rPr>
              <a:t>range</a:t>
            </a:r>
            <a:r>
              <a:rPr lang="es-ES" sz="1600" b="1" dirty="0" smtClean="0">
                <a:ea typeface="ＭＳ Ｐゴシック" charset="0"/>
                <a:cs typeface="Arial" charset="0"/>
              </a:rPr>
              <a:t>  (</a:t>
            </a:r>
            <a:r>
              <a:rPr lang="es-ES" sz="1600" b="1" dirty="0" smtClean="0">
                <a:latin typeface="Symbol" charset="0"/>
                <a:ea typeface="ＭＳ Ｐゴシック" charset="0"/>
                <a:cs typeface="Arial" charset="0"/>
              </a:rPr>
              <a:t></a:t>
            </a:r>
            <a:r>
              <a:rPr lang="es-ES" sz="1600" b="1" dirty="0" smtClean="0">
                <a:ea typeface="ＭＳ Ｐゴシック" charset="0"/>
                <a:cs typeface="Arial" charset="0"/>
              </a:rPr>
              <a:t>  100 </a:t>
            </a:r>
            <a:r>
              <a:rPr lang="es-ES" sz="1600" b="1" dirty="0" err="1" smtClean="0">
                <a:ea typeface="ＭＳ Ｐゴシック" charset="0"/>
                <a:cs typeface="Arial" charset="0"/>
              </a:rPr>
              <a:t>keV</a:t>
            </a:r>
            <a:r>
              <a:rPr lang="es-ES" sz="1600" b="1" dirty="0" smtClean="0">
                <a:ea typeface="ＭＳ Ｐゴシック" charset="0"/>
                <a:cs typeface="Arial" charset="0"/>
              </a:rPr>
              <a:t> - 20 </a:t>
            </a:r>
            <a:r>
              <a:rPr lang="es-ES" sz="1600" b="1" dirty="0" err="1" smtClean="0">
                <a:ea typeface="ＭＳ Ｐゴシック" charset="0"/>
                <a:cs typeface="Arial" charset="0"/>
              </a:rPr>
              <a:t>MeV</a:t>
            </a:r>
            <a:r>
              <a:rPr lang="es-ES" sz="1600" b="1" dirty="0" smtClean="0">
                <a:ea typeface="ＭＳ Ｐゴシック" charset="0"/>
                <a:cs typeface="Arial" charset="0"/>
              </a:rPr>
              <a:t> and  p 1-320 </a:t>
            </a:r>
            <a:r>
              <a:rPr lang="es-ES" sz="1600" b="1" dirty="0" err="1" smtClean="0">
                <a:ea typeface="ＭＳ Ｐゴシック" charset="0"/>
                <a:cs typeface="Arial" charset="0"/>
              </a:rPr>
              <a:t>MeV</a:t>
            </a:r>
            <a:r>
              <a:rPr lang="es-ES" sz="1600" b="1" dirty="0" smtClean="0">
                <a:ea typeface="ＭＳ Ｐゴシック" charset="0"/>
                <a:cs typeface="Arial" charset="0"/>
              </a:rPr>
              <a:t>)</a:t>
            </a:r>
          </a:p>
        </p:txBody>
      </p:sp>
      <p:sp>
        <p:nvSpPr>
          <p:cNvPr id="10" name="Text Box 26"/>
          <p:cNvSpPr txBox="1">
            <a:spLocks noChangeArrowheads="1"/>
          </p:cNvSpPr>
          <p:nvPr/>
        </p:nvSpPr>
        <p:spPr bwMode="auto">
          <a:xfrm>
            <a:off x="65088" y="1934219"/>
            <a:ext cx="363537" cy="1116012"/>
          </a:xfrm>
          <a:prstGeom prst="rect">
            <a:avLst/>
          </a:prstGeom>
          <a:solidFill>
            <a:srgbClr val="33339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eaVert"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WenQuanYi Micro Hei" charset="0"/>
              </a:defRPr>
            </a:lvl9pPr>
          </a:lstStyle>
          <a:p>
            <a:pPr defTabSz="449263">
              <a:spcBef>
                <a:spcPts val="750"/>
              </a:spcBef>
              <a:buSzPct val="100000"/>
            </a:pPr>
            <a:r>
              <a:rPr lang="es-ES" sz="1200" b="1" smtClean="0">
                <a:solidFill>
                  <a:srgbClr val="FFFFFF"/>
                </a:solidFill>
                <a:latin typeface="Arial" charset="0"/>
                <a:cs typeface="Arial" charset="0"/>
              </a:rPr>
              <a:t>Calorimetrer</a:t>
            </a:r>
          </a:p>
        </p:txBody>
      </p:sp>
      <p:graphicFrame>
        <p:nvGraphicFramePr>
          <p:cNvPr id="11" name="Group 12"/>
          <p:cNvGraphicFramePr>
            <a:graphicFrameLocks noGrp="1"/>
          </p:cNvGraphicFramePr>
          <p:nvPr>
            <p:extLst>
              <p:ext uri="{D42A27DB-BD31-4B8C-83A1-F6EECF244321}">
                <p14:modId xmlns:p14="http://schemas.microsoft.com/office/powerpoint/2010/main" val="1158475872"/>
              </p:ext>
            </p:extLst>
          </p:nvPr>
        </p:nvGraphicFramePr>
        <p:xfrm>
          <a:off x="1859318" y="4711745"/>
          <a:ext cx="2900867" cy="2004702"/>
        </p:xfrm>
        <a:graphic>
          <a:graphicData uri="http://schemas.openxmlformats.org/drawingml/2006/table">
            <a:tbl>
              <a:tblPr/>
              <a:tblGrid>
                <a:gridCol w="1506833"/>
                <a:gridCol w="1394034"/>
              </a:tblGrid>
              <a:tr h="449634">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a:ln>
                            <a:noFill/>
                          </a:ln>
                          <a:solidFill>
                            <a:srgbClr val="000000"/>
                          </a:solidFill>
                          <a:effectLst/>
                          <a:latin typeface="Arial" charset="0"/>
                          <a:ea typeface="ＭＳ Ｐゴシック" charset="0"/>
                          <a:cs typeface="WenQuanYi Micro Hei" charset="0"/>
                        </a:rPr>
                        <a:t>Inner radius</a:t>
                      </a:r>
                    </a:p>
                  </a:txBody>
                  <a:tcPr marL="90000" marR="90000" marT="76896" marB="46800" horzOverflow="overflow">
                    <a:lnL>
                      <a:noFill/>
                    </a:lnL>
                    <a:lnR>
                      <a:noFill/>
                    </a:lnR>
                    <a:lnT>
                      <a:noFill/>
                    </a:lnT>
                    <a:lnB>
                      <a:noFill/>
                    </a:lnB>
                    <a:lnTlToBr>
                      <a:noFill/>
                    </a:lnTlToBr>
                    <a:lnBlToTr>
                      <a:noFill/>
                    </a:lnBlToTr>
                    <a:solidFill>
                      <a:srgbClr val="CCCCFF"/>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dirty="0">
                          <a:ln>
                            <a:noFill/>
                          </a:ln>
                          <a:solidFill>
                            <a:srgbClr val="000000"/>
                          </a:solidFill>
                          <a:effectLst/>
                          <a:latin typeface="Arial" charset="0"/>
                          <a:ea typeface="ＭＳ Ｐゴシック" charset="0"/>
                          <a:cs typeface="WenQuanYi Micro Hei" charset="0"/>
                        </a:rPr>
                        <a:t>30 cm</a:t>
                      </a:r>
                    </a:p>
                  </a:txBody>
                  <a:tcPr marL="90000" marR="90000" marT="76896" marB="46800" horzOverflow="overflow">
                    <a:lnL>
                      <a:noFill/>
                    </a:lnL>
                    <a:lnR>
                      <a:noFill/>
                    </a:lnR>
                    <a:lnT>
                      <a:noFill/>
                    </a:lnT>
                    <a:lnB>
                      <a:noFill/>
                    </a:lnB>
                    <a:lnTlToBr>
                      <a:noFill/>
                    </a:lnTlToBr>
                    <a:lnBlToTr>
                      <a:noFill/>
                    </a:lnBlToTr>
                    <a:solidFill>
                      <a:srgbClr val="CCCCFF"/>
                    </a:solidFill>
                  </a:tcPr>
                </a:tc>
              </a:tr>
              <a:tr h="449634">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a:ln>
                            <a:noFill/>
                          </a:ln>
                          <a:solidFill>
                            <a:srgbClr val="000000"/>
                          </a:solidFill>
                          <a:effectLst/>
                          <a:latin typeface="Arial" charset="0"/>
                          <a:ea typeface="ＭＳ Ｐゴシック" charset="0"/>
                          <a:cs typeface="WenQuanYi Micro Hei" charset="0"/>
                        </a:rPr>
                        <a:t>N of crystals </a:t>
                      </a:r>
                    </a:p>
                  </a:txBody>
                  <a:tcPr marL="90000" marR="90000" marT="76896" marB="46800" horzOverflow="overflow">
                    <a:lnL>
                      <a:noFill/>
                    </a:lnL>
                    <a:lnR>
                      <a:noFill/>
                    </a:lnR>
                    <a:lnT>
                      <a:noFill/>
                    </a:lnT>
                    <a:lnB>
                      <a:noFill/>
                    </a:lnB>
                    <a:lnTlToBr>
                      <a:noFill/>
                    </a:lnTlToBr>
                    <a:lnBlToTr>
                      <a:noFill/>
                    </a:lnBlToTr>
                    <a:solidFill>
                      <a:srgbClr val="CCCCFF"/>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dirty="0">
                          <a:ln>
                            <a:noFill/>
                          </a:ln>
                          <a:solidFill>
                            <a:srgbClr val="000000"/>
                          </a:solidFill>
                          <a:effectLst/>
                          <a:latin typeface="Arial" charset="0"/>
                          <a:ea typeface="ＭＳ Ｐゴシック" charset="0"/>
                          <a:cs typeface="WenQuanYi Micro Hei" charset="0"/>
                        </a:rPr>
                        <a:t>1952</a:t>
                      </a:r>
                    </a:p>
                  </a:txBody>
                  <a:tcPr marL="90000" marR="90000" marT="76896" marB="46800" horzOverflow="overflow">
                    <a:lnL>
                      <a:noFill/>
                    </a:lnL>
                    <a:lnR>
                      <a:noFill/>
                    </a:lnR>
                    <a:lnT>
                      <a:noFill/>
                    </a:lnT>
                    <a:lnB>
                      <a:noFill/>
                    </a:lnB>
                    <a:lnTlToBr>
                      <a:noFill/>
                    </a:lnTlToBr>
                    <a:lnBlToTr>
                      <a:noFill/>
                    </a:lnBlToTr>
                    <a:solidFill>
                      <a:srgbClr val="CCCCFF"/>
                    </a:solidFill>
                  </a:tcPr>
                </a:tc>
              </a:tr>
              <a:tr h="449634">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a:ln>
                            <a:noFill/>
                          </a:ln>
                          <a:solidFill>
                            <a:srgbClr val="000000"/>
                          </a:solidFill>
                          <a:effectLst/>
                          <a:latin typeface="Arial" charset="0"/>
                          <a:ea typeface="ＭＳ Ｐゴシック" charset="0"/>
                          <a:cs typeface="WenQuanYi Micro Hei" charset="0"/>
                        </a:rPr>
                        <a:t>Crystal geom.</a:t>
                      </a:r>
                    </a:p>
                  </a:txBody>
                  <a:tcPr marL="90000" marR="90000" marT="76896" marB="46800" horzOverflow="overflow">
                    <a:lnL>
                      <a:noFill/>
                    </a:lnL>
                    <a:lnR>
                      <a:noFill/>
                    </a:lnR>
                    <a:lnT>
                      <a:noFill/>
                    </a:lnT>
                    <a:lnB>
                      <a:noFill/>
                    </a:lnB>
                    <a:lnTlToBr>
                      <a:noFill/>
                    </a:lnTlToBr>
                    <a:lnBlToTr>
                      <a:noFill/>
                    </a:lnBlToTr>
                    <a:solidFill>
                      <a:srgbClr val="CCCCFF"/>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400" b="0" i="0" u="none" strike="noStrike" cap="none" normalizeH="0" baseline="0">
                          <a:ln>
                            <a:noFill/>
                          </a:ln>
                          <a:solidFill>
                            <a:srgbClr val="000000"/>
                          </a:solidFill>
                          <a:effectLst/>
                          <a:latin typeface="Arial" charset="0"/>
                          <a:ea typeface="ＭＳ Ｐゴシック" charset="0"/>
                          <a:cs typeface="WenQuanYi Micro Hei" charset="0"/>
                        </a:rPr>
                        <a:t>11</a:t>
                      </a:r>
                    </a:p>
                  </a:txBody>
                  <a:tcPr marL="90000" marR="90000" marT="76896" marB="46800" horzOverflow="overflow">
                    <a:lnL>
                      <a:noFill/>
                    </a:lnL>
                    <a:lnR>
                      <a:noFill/>
                    </a:lnR>
                    <a:lnT>
                      <a:noFill/>
                    </a:lnT>
                    <a:lnB>
                      <a:noFill/>
                    </a:lnB>
                    <a:lnTlToBr>
                      <a:noFill/>
                    </a:lnTlToBr>
                    <a:lnBlToTr>
                      <a:noFill/>
                    </a:lnBlToTr>
                    <a:solidFill>
                      <a:srgbClr val="CCCCFF"/>
                    </a:solidFill>
                  </a:tcPr>
                </a:tc>
              </a:tr>
              <a:tr h="655800">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a:ln>
                            <a:noFill/>
                          </a:ln>
                          <a:solidFill>
                            <a:srgbClr val="000000"/>
                          </a:solidFill>
                          <a:effectLst/>
                          <a:latin typeface="Arial" charset="0"/>
                          <a:ea typeface="ＭＳ Ｐゴシック" charset="0"/>
                          <a:cs typeface="WenQuanYi Micro Hei" charset="0"/>
                        </a:rPr>
                        <a:t>Crystal Volume/ weight</a:t>
                      </a:r>
                    </a:p>
                  </a:txBody>
                  <a:tcPr marL="90000" marR="90000" marT="76896" marB="46800" horzOverflow="overflow">
                    <a:lnL>
                      <a:noFill/>
                    </a:lnL>
                    <a:lnR>
                      <a:noFill/>
                    </a:lnR>
                    <a:lnT>
                      <a:noFill/>
                    </a:lnT>
                    <a:lnB>
                      <a:noFill/>
                    </a:lnB>
                    <a:lnTlToBr>
                      <a:noFill/>
                    </a:lnTlToBr>
                    <a:lnBlToTr>
                      <a:noFill/>
                    </a:lnBlToTr>
                    <a:solidFill>
                      <a:srgbClr val="DDDDDD"/>
                    </a:solidFill>
                  </a:tcPr>
                </a:tc>
                <a:tc>
                  <a:txBody>
                    <a:bodyPr/>
                    <a:lstStyle/>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dirty="0">
                          <a:ln>
                            <a:noFill/>
                          </a:ln>
                          <a:solidFill>
                            <a:srgbClr val="000000"/>
                          </a:solidFill>
                          <a:effectLst/>
                          <a:latin typeface="Arial" charset="0"/>
                          <a:ea typeface="ＭＳ Ｐゴシック" charset="0"/>
                          <a:cs typeface="WenQuanYi Micro Hei" charset="0"/>
                        </a:rPr>
                        <a:t>285 000  cm</a:t>
                      </a:r>
                      <a:r>
                        <a:rPr kumimoji="0" lang="es-ES" sz="1400" b="0" i="0" u="none" strike="noStrike" cap="none" normalizeH="0" baseline="30000" dirty="0">
                          <a:ln>
                            <a:noFill/>
                          </a:ln>
                          <a:solidFill>
                            <a:srgbClr val="000000"/>
                          </a:solidFill>
                          <a:effectLst/>
                          <a:latin typeface="Arial" charset="0"/>
                          <a:ea typeface="ＭＳ Ｐゴシック" charset="0"/>
                          <a:cs typeface="WenQuanYi Micro Hei" charset="0"/>
                        </a:rPr>
                        <a:t>3</a:t>
                      </a:r>
                      <a:r>
                        <a:rPr kumimoji="0" lang="es-ES" sz="1400" b="0" i="0" u="none" strike="noStrike" cap="none" normalizeH="0" baseline="0" dirty="0">
                          <a:ln>
                            <a:noFill/>
                          </a:ln>
                          <a:solidFill>
                            <a:srgbClr val="000000"/>
                          </a:solidFill>
                          <a:effectLst/>
                          <a:latin typeface="Arial" charset="0"/>
                          <a:ea typeface="ＭＳ Ｐゴシック" charset="0"/>
                          <a:cs typeface="WenQuanYi Micro Hei" charset="0"/>
                        </a:rPr>
                        <a:t>/ </a:t>
                      </a:r>
                    </a:p>
                    <a:p>
                      <a:pPr marL="0" marR="0" lvl="0" indent="0" algn="l" defTabSz="449263" rtl="0" eaLnBrk="1" fontAlgn="base" latinLnBrk="0" hangingPunct="1">
                        <a:lnSpc>
                          <a:spcPct val="8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s-ES" sz="1400" b="0" i="0" u="none" strike="noStrike" cap="none" normalizeH="0" baseline="0" dirty="0">
                          <a:ln>
                            <a:noFill/>
                          </a:ln>
                          <a:solidFill>
                            <a:srgbClr val="000000"/>
                          </a:solidFill>
                          <a:effectLst/>
                          <a:latin typeface="Arial" charset="0"/>
                          <a:ea typeface="ＭＳ Ｐゴシック" charset="0"/>
                          <a:cs typeface="WenQuanYi Micro Hei" charset="0"/>
                        </a:rPr>
                        <a:t>1300 kg</a:t>
                      </a:r>
                    </a:p>
                  </a:txBody>
                  <a:tcPr marL="90000" marR="90000" marT="76896" marB="46800" horzOverflow="overflow">
                    <a:lnL>
                      <a:noFill/>
                    </a:lnL>
                    <a:lnR>
                      <a:noFill/>
                    </a:lnR>
                    <a:lnT>
                      <a:noFill/>
                    </a:lnT>
                    <a:lnB>
                      <a:noFill/>
                    </a:lnB>
                    <a:lnTlToBr>
                      <a:noFill/>
                    </a:lnTlToBr>
                    <a:lnBlToTr>
                      <a:noFill/>
                    </a:lnBlToTr>
                    <a:solidFill>
                      <a:srgbClr val="DDDDDD"/>
                    </a:solidFill>
                  </a:tcPr>
                </a:tc>
              </a:tr>
            </a:tbl>
          </a:graphicData>
        </a:graphic>
      </p:graphicFrame>
      <p:sp>
        <p:nvSpPr>
          <p:cNvPr id="12" name="TextBox 11"/>
          <p:cNvSpPr txBox="1"/>
          <p:nvPr/>
        </p:nvSpPr>
        <p:spPr>
          <a:xfrm>
            <a:off x="65088" y="6352005"/>
            <a:ext cx="4062104" cy="369332"/>
          </a:xfrm>
          <a:prstGeom prst="rect">
            <a:avLst/>
          </a:prstGeom>
          <a:noFill/>
        </p:spPr>
        <p:txBody>
          <a:bodyPr wrap="square" rtlCol="0">
            <a:spAutoFit/>
          </a:bodyPr>
          <a:lstStyle/>
          <a:p>
            <a:r>
              <a:rPr lang="en-US" dirty="0" smtClean="0"/>
              <a:t>D</a:t>
            </a:r>
            <a:r>
              <a:rPr lang="en-US" dirty="0"/>
              <a:t>. Cortina</a:t>
            </a:r>
          </a:p>
        </p:txBody>
      </p:sp>
    </p:spTree>
    <p:extLst>
      <p:ext uri="{BB962C8B-B14F-4D97-AF65-F5344CB8AC3E}">
        <p14:creationId xmlns:p14="http://schemas.microsoft.com/office/powerpoint/2010/main" val="6476535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Text Box 4"/>
          <p:cNvSpPr txBox="1">
            <a:spLocks noChangeArrowheads="1"/>
          </p:cNvSpPr>
          <p:nvPr/>
        </p:nvSpPr>
        <p:spPr bwMode="auto">
          <a:xfrm>
            <a:off x="11384" y="6035805"/>
            <a:ext cx="5942592" cy="830968"/>
          </a:xfrm>
          <a:prstGeom prst="rect">
            <a:avLst/>
          </a:prstGeom>
          <a:noFill/>
          <a:ln w="9525">
            <a:noFill/>
            <a:miter lim="800000"/>
            <a:headEnd/>
            <a:tailEnd/>
          </a:ln>
          <a:effectLst/>
        </p:spPr>
        <p:txBody>
          <a:bodyPr wrap="none" lIns="91410" tIns="45706" rIns="91410" bIns="45706">
            <a:prstTxWarp prst="textNoShape">
              <a:avLst/>
            </a:prstTxWarp>
            <a:spAutoFit/>
          </a:bodyPr>
          <a:lstStyle/>
          <a:p>
            <a:pPr>
              <a:buClr>
                <a:srgbClr val="CC0000"/>
              </a:buClr>
              <a:buSzPct val="130000"/>
              <a:buFontTx/>
              <a:buChar char="•"/>
            </a:pPr>
            <a:r>
              <a:rPr lang="en-US" sz="2400" dirty="0"/>
              <a:t> There are ~ 300 stable nuclei (black).</a:t>
            </a:r>
          </a:p>
          <a:p>
            <a:pPr>
              <a:buClr>
                <a:srgbClr val="CC0000"/>
              </a:buClr>
              <a:buSzPct val="130000"/>
              <a:buFontTx/>
              <a:buChar char="•"/>
            </a:pPr>
            <a:r>
              <a:rPr lang="en-US" sz="2400" dirty="0"/>
              <a:t> There are ~</a:t>
            </a:r>
            <a:r>
              <a:rPr lang="en-US" sz="2400" dirty="0" smtClean="0"/>
              <a:t> 3500 known unstable nuclei.</a:t>
            </a:r>
            <a:endParaRPr lang="en-US" sz="2400" dirty="0"/>
          </a:p>
        </p:txBody>
      </p:sp>
      <p:sp>
        <p:nvSpPr>
          <p:cNvPr id="5" name="Title 4"/>
          <p:cNvSpPr>
            <a:spLocks noGrp="1"/>
          </p:cNvSpPr>
          <p:nvPr>
            <p:ph type="title"/>
          </p:nvPr>
        </p:nvSpPr>
        <p:spPr/>
        <p:txBody>
          <a:bodyPr>
            <a:normAutofit/>
          </a:bodyPr>
          <a:lstStyle/>
          <a:p>
            <a:r>
              <a:rPr lang="en-US" dirty="0" smtClean="0"/>
              <a:t>What are exotic nuclei?</a:t>
            </a:r>
            <a:endParaRPr lang="en-US" dirty="0"/>
          </a:p>
        </p:txBody>
      </p:sp>
      <p:pic>
        <p:nvPicPr>
          <p:cNvPr id="6" name="Picture 5" descr="Screen shot 2011-04-28 at 4.13.10 AM.png"/>
          <p:cNvPicPr>
            <a:picLocks noChangeAspect="1"/>
          </p:cNvPicPr>
          <p:nvPr/>
        </p:nvPicPr>
        <p:blipFill>
          <a:blip r:embed="rId3"/>
          <a:stretch>
            <a:fillRect/>
          </a:stretch>
        </p:blipFill>
        <p:spPr>
          <a:xfrm>
            <a:off x="1163604" y="1217986"/>
            <a:ext cx="6789178" cy="4758022"/>
          </a:xfrm>
          <a:prstGeom prst="rect">
            <a:avLst/>
          </a:prstGeom>
        </p:spPr>
      </p:pic>
      <p:sp>
        <p:nvSpPr>
          <p:cNvPr id="8" name="TextBox 7"/>
          <p:cNvSpPr txBox="1"/>
          <p:nvPr/>
        </p:nvSpPr>
        <p:spPr>
          <a:xfrm>
            <a:off x="7393792" y="6264438"/>
            <a:ext cx="1698391" cy="461637"/>
          </a:xfrm>
          <a:prstGeom prst="rect">
            <a:avLst/>
          </a:prstGeom>
          <a:noFill/>
        </p:spPr>
        <p:txBody>
          <a:bodyPr wrap="none" lIns="91410" tIns="45706" rIns="91410" bIns="45706" rtlCol="0">
            <a:spAutoFit/>
          </a:bodyPr>
          <a:lstStyle/>
          <a:p>
            <a:r>
              <a:rPr lang="en-US" sz="1200" dirty="0" smtClean="0"/>
              <a:t>Picture from</a:t>
            </a:r>
          </a:p>
          <a:p>
            <a:r>
              <a:rPr lang="en-US" sz="1200" dirty="0" smtClean="0"/>
              <a:t>ISF at MSU document</a:t>
            </a:r>
            <a:endParaRPr lang="en-US" sz="1200" dirty="0"/>
          </a:p>
        </p:txBody>
      </p:sp>
      <p:sp>
        <p:nvSpPr>
          <p:cNvPr id="9" name="Text Box 4"/>
          <p:cNvSpPr txBox="1">
            <a:spLocks noChangeArrowheads="1"/>
          </p:cNvSpPr>
          <p:nvPr/>
        </p:nvSpPr>
        <p:spPr bwMode="auto">
          <a:xfrm>
            <a:off x="1958825" y="1445805"/>
            <a:ext cx="4944773" cy="461637"/>
          </a:xfrm>
          <a:prstGeom prst="rect">
            <a:avLst/>
          </a:prstGeom>
          <a:noFill/>
          <a:ln w="9525">
            <a:noFill/>
            <a:miter lim="800000"/>
            <a:headEnd/>
            <a:tailEnd/>
          </a:ln>
          <a:effectLst/>
        </p:spPr>
        <p:txBody>
          <a:bodyPr wrap="none" lIns="91410" tIns="45706" rIns="91410" bIns="45706">
            <a:prstTxWarp prst="textNoShape">
              <a:avLst/>
            </a:prstTxWarp>
            <a:spAutoFit/>
          </a:bodyPr>
          <a:lstStyle/>
          <a:p>
            <a:pPr>
              <a:buClr>
                <a:srgbClr val="CC0000"/>
              </a:buClr>
              <a:buSzPct val="130000"/>
            </a:pPr>
            <a:r>
              <a:rPr lang="en-US" sz="2400" dirty="0" smtClean="0"/>
              <a:t>Exotic: Short lived, not found on earth</a:t>
            </a:r>
            <a:endParaRPr lang="en-US" sz="2400" dirty="0"/>
          </a:p>
        </p:txBody>
      </p:sp>
    </p:spTree>
    <p:extLst>
      <p:ext uri="{BB962C8B-B14F-4D97-AF65-F5344CB8AC3E}">
        <p14:creationId xmlns:p14="http://schemas.microsoft.com/office/powerpoint/2010/main" val="36046602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384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What can we study </a:t>
            </a:r>
            <a:r>
              <a:rPr lang="en-US" dirty="0" smtClean="0"/>
              <a:t>in R</a:t>
            </a:r>
            <a:r>
              <a:rPr lang="en-US" baseline="30000" dirty="0" smtClean="0"/>
              <a:t>3</a:t>
            </a:r>
            <a:r>
              <a:rPr lang="en-US" dirty="0" smtClean="0"/>
              <a:t>B setup?</a:t>
            </a:r>
            <a:endParaRPr lang="en-US" dirty="0"/>
          </a:p>
        </p:txBody>
      </p:sp>
    </p:spTree>
    <p:extLst>
      <p:ext uri="{BB962C8B-B14F-4D97-AF65-F5344CB8AC3E}">
        <p14:creationId xmlns:p14="http://schemas.microsoft.com/office/powerpoint/2010/main" val="19974337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7338" y="0"/>
            <a:ext cx="8605837" cy="871538"/>
          </a:xfrm>
        </p:spPr>
        <p:txBody>
          <a:bodyPr>
            <a:noAutofit/>
          </a:bodyPr>
          <a:lstStyle/>
          <a:p>
            <a:pPr algn="ctr"/>
            <a:r>
              <a:rPr lang="en-US" sz="3000" dirty="0" smtClean="0"/>
              <a:t>Nuclei beyond the drip line</a:t>
            </a:r>
            <a:br>
              <a:rPr lang="en-US" sz="3000" dirty="0" smtClean="0"/>
            </a:br>
            <a:r>
              <a:rPr lang="en-US" sz="3000" dirty="0" smtClean="0"/>
              <a:t>“First observation of </a:t>
            </a:r>
            <a:r>
              <a:rPr lang="en-US" sz="3000" baseline="30000" dirty="0" smtClean="0"/>
              <a:t>15</a:t>
            </a:r>
            <a:r>
              <a:rPr lang="en-US" sz="3000" dirty="0" smtClean="0"/>
              <a:t>Ne ground and excited states”</a:t>
            </a:r>
            <a:endParaRPr lang="en-US" sz="3000" dirty="0"/>
          </a:p>
        </p:txBody>
      </p:sp>
      <p:pic>
        <p:nvPicPr>
          <p:cNvPr id="3" name="Bild 2"/>
          <p:cNvPicPr>
            <a:picLocks noChangeAspect="1"/>
          </p:cNvPicPr>
          <p:nvPr/>
        </p:nvPicPr>
        <p:blipFill>
          <a:blip r:embed="rId3"/>
          <a:stretch>
            <a:fillRect/>
          </a:stretch>
        </p:blipFill>
        <p:spPr>
          <a:xfrm>
            <a:off x="6315444" y="1633236"/>
            <a:ext cx="2726956" cy="3345440"/>
          </a:xfrm>
          <a:prstGeom prst="rect">
            <a:avLst/>
          </a:prstGeom>
        </p:spPr>
      </p:pic>
      <p:pic>
        <p:nvPicPr>
          <p:cNvPr id="4" name="Bild 3"/>
          <p:cNvPicPr>
            <a:picLocks noChangeAspect="1"/>
          </p:cNvPicPr>
          <p:nvPr/>
        </p:nvPicPr>
        <p:blipFill>
          <a:blip r:embed="rId4"/>
          <a:stretch>
            <a:fillRect/>
          </a:stretch>
        </p:blipFill>
        <p:spPr>
          <a:xfrm>
            <a:off x="76199" y="1104900"/>
            <a:ext cx="3138489" cy="4104178"/>
          </a:xfrm>
          <a:prstGeom prst="rect">
            <a:avLst/>
          </a:prstGeom>
        </p:spPr>
      </p:pic>
      <p:sp>
        <p:nvSpPr>
          <p:cNvPr id="5" name="Textfeld 4"/>
          <p:cNvSpPr txBox="1"/>
          <p:nvPr/>
        </p:nvSpPr>
        <p:spPr>
          <a:xfrm>
            <a:off x="4432300" y="6489700"/>
            <a:ext cx="4484689" cy="338554"/>
          </a:xfrm>
          <a:prstGeom prst="rect">
            <a:avLst/>
          </a:prstGeom>
          <a:solidFill>
            <a:schemeClr val="bg1">
              <a:lumMod val="85000"/>
            </a:schemeClr>
          </a:solidFill>
        </p:spPr>
        <p:txBody>
          <a:bodyPr wrap="square">
            <a:spAutoFit/>
          </a:bodyPr>
          <a:lstStyle/>
          <a:p>
            <a:pPr>
              <a:defRPr/>
            </a:pPr>
            <a:r>
              <a:rPr lang="fr-CH" sz="1600" dirty="0">
                <a:solidFill>
                  <a:srgbClr val="000000"/>
                </a:solidFill>
              </a:rPr>
              <a:t>F</a:t>
            </a:r>
            <a:r>
              <a:rPr lang="fr-CH" sz="1600" dirty="0" smtClean="0">
                <a:solidFill>
                  <a:srgbClr val="000000"/>
                </a:solidFill>
              </a:rPr>
              <a:t>. Wamers </a:t>
            </a:r>
            <a:r>
              <a:rPr lang="fr-CH" sz="1600" dirty="0">
                <a:solidFill>
                  <a:srgbClr val="000000"/>
                </a:solidFill>
              </a:rPr>
              <a:t>et al., Phys. Rev. Lett</a:t>
            </a:r>
            <a:r>
              <a:rPr lang="fr-CH" sz="1600" dirty="0" smtClean="0">
                <a:solidFill>
                  <a:srgbClr val="000000"/>
                </a:solidFill>
              </a:rPr>
              <a:t>.</a:t>
            </a:r>
            <a:r>
              <a:rPr lang="fr-CH" sz="1600" dirty="0">
                <a:solidFill>
                  <a:srgbClr val="000000"/>
                </a:solidFill>
              </a:rPr>
              <a:t> </a:t>
            </a:r>
            <a:r>
              <a:rPr lang="fr-CH" sz="1600" dirty="0" smtClean="0">
                <a:solidFill>
                  <a:srgbClr val="000000"/>
                </a:solidFill>
              </a:rPr>
              <a:t>112 (2014) 132502 </a:t>
            </a:r>
            <a:endParaRPr lang="fr-CH" sz="1600" dirty="0">
              <a:solidFill>
                <a:srgbClr val="000000"/>
              </a:solidFill>
            </a:endParaRPr>
          </a:p>
        </p:txBody>
      </p:sp>
      <p:pic>
        <p:nvPicPr>
          <p:cNvPr id="6" name="Bild 5"/>
          <p:cNvPicPr>
            <a:picLocks noChangeAspect="1"/>
          </p:cNvPicPr>
          <p:nvPr/>
        </p:nvPicPr>
        <p:blipFill>
          <a:blip r:embed="rId5"/>
          <a:stretch>
            <a:fillRect/>
          </a:stretch>
        </p:blipFill>
        <p:spPr>
          <a:xfrm>
            <a:off x="3265489" y="1562100"/>
            <a:ext cx="3049954" cy="1955800"/>
          </a:xfrm>
          <a:prstGeom prst="rect">
            <a:avLst/>
          </a:prstGeom>
        </p:spPr>
      </p:pic>
      <p:sp>
        <p:nvSpPr>
          <p:cNvPr id="7" name="TextBox 5"/>
          <p:cNvSpPr txBox="1"/>
          <p:nvPr/>
        </p:nvSpPr>
        <p:spPr>
          <a:xfrm>
            <a:off x="282580" y="5291460"/>
            <a:ext cx="3008310" cy="584776"/>
          </a:xfrm>
          <a:prstGeom prst="rect">
            <a:avLst/>
          </a:prstGeom>
          <a:solidFill>
            <a:schemeClr val="accent2">
              <a:lumMod val="40000"/>
              <a:lumOff val="60000"/>
            </a:schemeClr>
          </a:solidFill>
          <a:ln>
            <a:solidFill>
              <a:schemeClr val="tx1"/>
            </a:solidFill>
          </a:ln>
        </p:spPr>
        <p:txBody>
          <a:bodyPr wrap="square" rtlCol="0">
            <a:spAutoFit/>
          </a:bodyPr>
          <a:lstStyle/>
          <a:p>
            <a:r>
              <a:rPr lang="en-US" sz="1600" i="0" baseline="30000" dirty="0" smtClean="0">
                <a:solidFill>
                  <a:srgbClr val="000000"/>
                </a:solidFill>
                <a:latin typeface="+mj-lt"/>
              </a:rPr>
              <a:t>15</a:t>
            </a:r>
            <a:r>
              <a:rPr lang="en-US" sz="1600" i="0" dirty="0" smtClean="0">
                <a:solidFill>
                  <a:srgbClr val="000000"/>
                </a:solidFill>
                <a:latin typeface="+mj-lt"/>
              </a:rPr>
              <a:t>Ne ground state unbound by </a:t>
            </a:r>
          </a:p>
          <a:p>
            <a:r>
              <a:rPr lang="en-US" sz="1600" i="0" dirty="0" smtClean="0">
                <a:solidFill>
                  <a:srgbClr val="000000"/>
                </a:solidFill>
                <a:latin typeface="+mj-lt"/>
              </a:rPr>
              <a:t>S</a:t>
            </a:r>
            <a:r>
              <a:rPr lang="en-US" sz="1600" i="0" baseline="-25000" dirty="0" smtClean="0">
                <a:solidFill>
                  <a:srgbClr val="000000"/>
                </a:solidFill>
                <a:latin typeface="+mj-lt"/>
              </a:rPr>
              <a:t>2p</a:t>
            </a:r>
            <a:r>
              <a:rPr lang="en-US" sz="1600" i="0" dirty="0" smtClean="0">
                <a:solidFill>
                  <a:srgbClr val="000000"/>
                </a:solidFill>
                <a:latin typeface="+mj-lt"/>
              </a:rPr>
              <a:t> = 2.522(66) MeV</a:t>
            </a:r>
            <a:endParaRPr lang="en-US" sz="1600" i="0" dirty="0">
              <a:solidFill>
                <a:srgbClr val="000000"/>
              </a:solidFill>
              <a:latin typeface="+mj-lt"/>
            </a:endParaRPr>
          </a:p>
        </p:txBody>
      </p:sp>
      <p:sp>
        <p:nvSpPr>
          <p:cNvPr id="8" name="TextBox 7"/>
          <p:cNvSpPr txBox="1"/>
          <p:nvPr/>
        </p:nvSpPr>
        <p:spPr>
          <a:xfrm>
            <a:off x="4607914" y="3543300"/>
            <a:ext cx="1569660" cy="451406"/>
          </a:xfrm>
          <a:prstGeom prst="rect">
            <a:avLst/>
          </a:prstGeom>
          <a:noFill/>
          <a:ln>
            <a:noFill/>
          </a:ln>
        </p:spPr>
        <p:txBody>
          <a:bodyPr wrap="none" rtlCol="0">
            <a:spAutoFit/>
          </a:bodyPr>
          <a:lstStyle/>
          <a:p>
            <a:endParaRPr lang="de-DE" sz="1400" baseline="30000" dirty="0" smtClean="0">
              <a:solidFill>
                <a:srgbClr val="0000FF"/>
              </a:solidFill>
              <a:latin typeface="+mj-lt"/>
              <a:sym typeface="Symbol"/>
            </a:endParaRPr>
          </a:p>
          <a:p>
            <a:pPr marL="285750" indent="-285750">
              <a:buFont typeface="Symbol"/>
              <a:buChar char="Ä"/>
            </a:pPr>
            <a:r>
              <a:rPr lang="de-DE" sz="1400" baseline="30000" dirty="0" smtClean="0">
                <a:solidFill>
                  <a:srgbClr val="0000FF"/>
                </a:solidFill>
                <a:latin typeface="+mj-lt"/>
                <a:sym typeface="Symbol"/>
              </a:rPr>
              <a:t>16</a:t>
            </a:r>
            <a:r>
              <a:rPr lang="de-DE" sz="1400" dirty="0" smtClean="0">
                <a:solidFill>
                  <a:srgbClr val="0000FF"/>
                </a:solidFill>
                <a:latin typeface="+mj-lt"/>
                <a:sym typeface="Symbol"/>
              </a:rPr>
              <a:t>Ne </a:t>
            </a:r>
            <a:r>
              <a:rPr lang="de-DE" sz="1400" dirty="0" err="1" smtClean="0">
                <a:solidFill>
                  <a:srgbClr val="0000FF"/>
                </a:solidFill>
                <a:latin typeface="+mj-lt"/>
                <a:sym typeface="Symbol"/>
              </a:rPr>
              <a:t>exp</a:t>
            </a:r>
            <a:r>
              <a:rPr lang="de-DE" sz="1400" dirty="0" smtClean="0">
                <a:solidFill>
                  <a:srgbClr val="0000FF"/>
                </a:solidFill>
                <a:latin typeface="+mj-lt"/>
                <a:sym typeface="Symbol"/>
              </a:rPr>
              <a:t> </a:t>
            </a:r>
            <a:r>
              <a:rPr lang="de-DE" sz="1400" dirty="0" err="1" smtClean="0">
                <a:solidFill>
                  <a:srgbClr val="0000FF"/>
                </a:solidFill>
                <a:latin typeface="+mj-lt"/>
                <a:sym typeface="Symbol"/>
              </a:rPr>
              <a:t>data</a:t>
            </a:r>
            <a:endParaRPr lang="de-DE" sz="1400" dirty="0" smtClean="0">
              <a:solidFill>
                <a:srgbClr val="0000FF"/>
              </a:solidFill>
              <a:latin typeface="+mj-lt"/>
              <a:sym typeface="Symbol"/>
            </a:endParaRPr>
          </a:p>
        </p:txBody>
      </p:sp>
      <p:sp>
        <p:nvSpPr>
          <p:cNvPr id="9" name="TextBox 8"/>
          <p:cNvSpPr txBox="1"/>
          <p:nvPr/>
        </p:nvSpPr>
        <p:spPr>
          <a:xfrm>
            <a:off x="4664667" y="3924756"/>
            <a:ext cx="1520902" cy="307777"/>
          </a:xfrm>
          <a:prstGeom prst="rect">
            <a:avLst/>
          </a:prstGeom>
          <a:noFill/>
          <a:ln>
            <a:noFill/>
          </a:ln>
        </p:spPr>
        <p:txBody>
          <a:bodyPr wrap="none" rtlCol="0">
            <a:spAutoFit/>
          </a:bodyPr>
          <a:lstStyle/>
          <a:p>
            <a:r>
              <a:rPr lang="de-DE" sz="1400" dirty="0" smtClean="0">
                <a:solidFill>
                  <a:srgbClr val="0000FF"/>
                </a:solidFill>
                <a:latin typeface="+mj-lt"/>
                <a:sym typeface="Symbol"/>
              </a:rPr>
              <a:t>  </a:t>
            </a:r>
            <a:r>
              <a:rPr lang="de-DE" sz="1400" baseline="30000" dirty="0" smtClean="0">
                <a:solidFill>
                  <a:srgbClr val="0000FF"/>
                </a:solidFill>
                <a:latin typeface="+mj-lt"/>
                <a:sym typeface="Symbol"/>
              </a:rPr>
              <a:t>15</a:t>
            </a:r>
            <a:r>
              <a:rPr lang="de-DE" sz="1400" dirty="0" smtClean="0">
                <a:solidFill>
                  <a:srgbClr val="0000FF"/>
                </a:solidFill>
                <a:latin typeface="+mj-lt"/>
                <a:sym typeface="Symbol"/>
              </a:rPr>
              <a:t>Ne </a:t>
            </a:r>
            <a:r>
              <a:rPr lang="de-DE" sz="1400" dirty="0" err="1" smtClean="0">
                <a:solidFill>
                  <a:srgbClr val="0000FF"/>
                </a:solidFill>
                <a:latin typeface="+mj-lt"/>
                <a:sym typeface="Symbol"/>
              </a:rPr>
              <a:t>exp</a:t>
            </a:r>
            <a:r>
              <a:rPr lang="de-DE" sz="1400" dirty="0" smtClean="0">
                <a:solidFill>
                  <a:srgbClr val="0000FF"/>
                </a:solidFill>
                <a:latin typeface="+mj-lt"/>
                <a:sym typeface="Symbol"/>
              </a:rPr>
              <a:t> </a:t>
            </a:r>
            <a:r>
              <a:rPr lang="de-DE" sz="1400" dirty="0" err="1" smtClean="0">
                <a:solidFill>
                  <a:srgbClr val="0000FF"/>
                </a:solidFill>
                <a:latin typeface="+mj-lt"/>
                <a:sym typeface="Symbol"/>
              </a:rPr>
              <a:t>data</a:t>
            </a:r>
            <a:endParaRPr lang="de-DE" sz="1400" dirty="0" smtClean="0">
              <a:solidFill>
                <a:srgbClr val="0000FF"/>
              </a:solidFill>
              <a:latin typeface="+mj-lt"/>
              <a:sym typeface="Symbol"/>
            </a:endParaRPr>
          </a:p>
        </p:txBody>
      </p:sp>
      <p:sp>
        <p:nvSpPr>
          <p:cNvPr id="12" name="TextBox 6"/>
          <p:cNvSpPr txBox="1"/>
          <p:nvPr/>
        </p:nvSpPr>
        <p:spPr>
          <a:xfrm>
            <a:off x="3846904" y="4244440"/>
            <a:ext cx="2403222" cy="307777"/>
          </a:xfrm>
          <a:prstGeom prst="rect">
            <a:avLst/>
          </a:prstGeom>
          <a:noFill/>
          <a:ln>
            <a:noFill/>
          </a:ln>
        </p:spPr>
        <p:txBody>
          <a:bodyPr wrap="none" rtlCol="0">
            <a:spAutoFit/>
          </a:bodyPr>
          <a:lstStyle/>
          <a:p>
            <a:r>
              <a:rPr lang="de-DE" sz="1400" i="0" baseline="30000" dirty="0" smtClean="0">
                <a:solidFill>
                  <a:srgbClr val="000000"/>
                </a:solidFill>
                <a:latin typeface="+mj-lt"/>
              </a:rPr>
              <a:t>16</a:t>
            </a:r>
            <a:r>
              <a:rPr lang="de-DE" sz="1400" i="0" dirty="0" smtClean="0">
                <a:solidFill>
                  <a:srgbClr val="000000"/>
                </a:solidFill>
                <a:latin typeface="+mj-lt"/>
              </a:rPr>
              <a:t>Ne </a:t>
            </a:r>
            <a:r>
              <a:rPr lang="de-DE" sz="1400" i="0" dirty="0" err="1" smtClean="0">
                <a:solidFill>
                  <a:srgbClr val="000000"/>
                </a:solidFill>
                <a:latin typeface="+mj-lt"/>
              </a:rPr>
              <a:t>isotropic</a:t>
            </a:r>
            <a:r>
              <a:rPr lang="de-DE" sz="1400" i="0" dirty="0" smtClean="0">
                <a:solidFill>
                  <a:srgbClr val="000000"/>
                </a:solidFill>
                <a:latin typeface="+mj-lt"/>
              </a:rPr>
              <a:t> 3-body </a:t>
            </a:r>
            <a:r>
              <a:rPr lang="de-DE" sz="1400" i="0" dirty="0" err="1" smtClean="0">
                <a:solidFill>
                  <a:srgbClr val="000000"/>
                </a:solidFill>
                <a:latin typeface="+mj-lt"/>
              </a:rPr>
              <a:t>decay</a:t>
            </a:r>
            <a:endParaRPr lang="de-DE" sz="1400" i="0" baseline="30000" dirty="0">
              <a:solidFill>
                <a:srgbClr val="000000"/>
              </a:solidFill>
              <a:latin typeface="+mj-lt"/>
            </a:endParaRPr>
          </a:p>
        </p:txBody>
      </p:sp>
      <p:cxnSp>
        <p:nvCxnSpPr>
          <p:cNvPr id="13" name="Straight Connector 2"/>
          <p:cNvCxnSpPr/>
          <p:nvPr/>
        </p:nvCxnSpPr>
        <p:spPr bwMode="auto">
          <a:xfrm flipV="1">
            <a:off x="3427804" y="4356100"/>
            <a:ext cx="304800" cy="214196"/>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9"/>
          <p:cNvSpPr txBox="1"/>
          <p:nvPr/>
        </p:nvSpPr>
        <p:spPr>
          <a:xfrm>
            <a:off x="3832658" y="4542591"/>
            <a:ext cx="2671672" cy="307777"/>
          </a:xfrm>
          <a:prstGeom prst="rect">
            <a:avLst/>
          </a:prstGeom>
          <a:noFill/>
          <a:ln>
            <a:noFill/>
          </a:ln>
        </p:spPr>
        <p:txBody>
          <a:bodyPr wrap="none" rtlCol="0">
            <a:spAutoFit/>
          </a:bodyPr>
          <a:lstStyle/>
          <a:p>
            <a:r>
              <a:rPr lang="de-DE" sz="1400" i="0" dirty="0" err="1" smtClean="0">
                <a:solidFill>
                  <a:srgbClr val="000000"/>
                </a:solidFill>
                <a:latin typeface="+mj-lt"/>
              </a:rPr>
              <a:t>sequential</a:t>
            </a:r>
            <a:r>
              <a:rPr lang="de-DE" sz="1400" i="0" dirty="0" smtClean="0">
                <a:solidFill>
                  <a:srgbClr val="000000"/>
                </a:solidFill>
                <a:latin typeface="+mj-lt"/>
              </a:rPr>
              <a:t> </a:t>
            </a:r>
            <a:r>
              <a:rPr lang="de-DE" sz="1400" i="0" dirty="0" err="1" smtClean="0">
                <a:solidFill>
                  <a:srgbClr val="000000"/>
                </a:solidFill>
                <a:latin typeface="+mj-lt"/>
              </a:rPr>
              <a:t>decay</a:t>
            </a:r>
            <a:r>
              <a:rPr lang="de-DE" sz="1400" i="0" dirty="0" smtClean="0">
                <a:solidFill>
                  <a:srgbClr val="000000"/>
                </a:solidFill>
                <a:latin typeface="+mj-lt"/>
              </a:rPr>
              <a:t> via </a:t>
            </a:r>
            <a:r>
              <a:rPr lang="de-DE" sz="1400" i="0" dirty="0" err="1" smtClean="0">
                <a:solidFill>
                  <a:srgbClr val="000000"/>
                </a:solidFill>
                <a:latin typeface="+mj-lt"/>
              </a:rPr>
              <a:t>the</a:t>
            </a:r>
            <a:r>
              <a:rPr lang="de-DE" sz="1400" i="0" dirty="0" smtClean="0">
                <a:solidFill>
                  <a:srgbClr val="000000"/>
                </a:solidFill>
                <a:latin typeface="+mj-lt"/>
              </a:rPr>
              <a:t> </a:t>
            </a:r>
            <a:r>
              <a:rPr lang="de-DE" sz="1400" i="0" baseline="30000" dirty="0" smtClean="0">
                <a:solidFill>
                  <a:srgbClr val="000000"/>
                </a:solidFill>
                <a:latin typeface="+mj-lt"/>
              </a:rPr>
              <a:t>14</a:t>
            </a:r>
            <a:r>
              <a:rPr lang="de-DE" sz="1400" i="0" dirty="0" smtClean="0">
                <a:solidFill>
                  <a:srgbClr val="000000"/>
                </a:solidFill>
                <a:latin typeface="+mj-lt"/>
              </a:rPr>
              <a:t>F </a:t>
            </a:r>
            <a:r>
              <a:rPr lang="de-DE" sz="1400" i="0" dirty="0" err="1" smtClean="0">
                <a:solidFill>
                  <a:srgbClr val="000000"/>
                </a:solidFill>
                <a:latin typeface="+mj-lt"/>
              </a:rPr>
              <a:t>gs</a:t>
            </a:r>
            <a:endParaRPr lang="de-DE" sz="1400" i="0" baseline="30000" dirty="0">
              <a:solidFill>
                <a:srgbClr val="000000"/>
              </a:solidFill>
              <a:latin typeface="+mj-lt"/>
            </a:endParaRPr>
          </a:p>
        </p:txBody>
      </p:sp>
      <p:cxnSp>
        <p:nvCxnSpPr>
          <p:cNvPr id="16" name="Straight Connector 13"/>
          <p:cNvCxnSpPr/>
          <p:nvPr/>
        </p:nvCxnSpPr>
        <p:spPr bwMode="auto">
          <a:xfrm flipV="1">
            <a:off x="3465904" y="4620280"/>
            <a:ext cx="304800" cy="215443"/>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10"/>
          <p:cNvSpPr txBox="1"/>
          <p:nvPr/>
        </p:nvSpPr>
        <p:spPr>
          <a:xfrm>
            <a:off x="4786704" y="5299144"/>
            <a:ext cx="4065196" cy="584776"/>
          </a:xfrm>
          <a:prstGeom prst="rect">
            <a:avLst/>
          </a:prstGeom>
          <a:solidFill>
            <a:schemeClr val="accent2">
              <a:lumMod val="40000"/>
              <a:lumOff val="60000"/>
            </a:schemeClr>
          </a:solidFill>
          <a:ln>
            <a:solidFill>
              <a:schemeClr val="tx1"/>
            </a:solidFill>
          </a:ln>
        </p:spPr>
        <p:txBody>
          <a:bodyPr wrap="square" rtlCol="0">
            <a:spAutoFit/>
          </a:bodyPr>
          <a:lstStyle/>
          <a:p>
            <a:r>
              <a:rPr lang="de-DE" sz="1600" i="0" baseline="30000" dirty="0" smtClean="0">
                <a:solidFill>
                  <a:srgbClr val="000000"/>
                </a:solidFill>
                <a:latin typeface="+mj-lt"/>
              </a:rPr>
              <a:t>15</a:t>
            </a:r>
            <a:r>
              <a:rPr lang="de-DE" sz="1600" i="0" dirty="0" smtClean="0">
                <a:solidFill>
                  <a:srgbClr val="000000"/>
                </a:solidFill>
                <a:latin typeface="+mj-lt"/>
              </a:rPr>
              <a:t>Ne </a:t>
            </a:r>
            <a:r>
              <a:rPr lang="de-DE" sz="1600" i="0" dirty="0" err="1" smtClean="0">
                <a:solidFill>
                  <a:srgbClr val="000000"/>
                </a:solidFill>
                <a:latin typeface="+mj-lt"/>
              </a:rPr>
              <a:t>is</a:t>
            </a:r>
            <a:r>
              <a:rPr lang="de-DE" sz="1600" i="0" dirty="0" smtClean="0">
                <a:solidFill>
                  <a:srgbClr val="000000"/>
                </a:solidFill>
                <a:latin typeface="+mj-lt"/>
              </a:rPr>
              <a:t> (like </a:t>
            </a:r>
            <a:r>
              <a:rPr lang="de-DE" sz="1600" i="0" baseline="30000" dirty="0" smtClean="0">
                <a:solidFill>
                  <a:srgbClr val="000000"/>
                </a:solidFill>
                <a:latin typeface="+mj-lt"/>
              </a:rPr>
              <a:t>16</a:t>
            </a:r>
            <a:r>
              <a:rPr lang="de-DE" sz="1600" i="0" dirty="0" smtClean="0">
                <a:solidFill>
                  <a:srgbClr val="000000"/>
                </a:solidFill>
                <a:latin typeface="+mj-lt"/>
              </a:rPr>
              <a:t>Ne) a </a:t>
            </a:r>
            <a:r>
              <a:rPr lang="de-DE" sz="1600" i="0" dirty="0" err="1" smtClean="0">
                <a:solidFill>
                  <a:srgbClr val="000000"/>
                </a:solidFill>
                <a:latin typeface="+mj-lt"/>
              </a:rPr>
              <a:t>true</a:t>
            </a:r>
            <a:r>
              <a:rPr lang="de-DE" sz="1600" i="0" dirty="0" smtClean="0">
                <a:solidFill>
                  <a:srgbClr val="000000"/>
                </a:solidFill>
                <a:latin typeface="+mj-lt"/>
              </a:rPr>
              <a:t> 2p-decay </a:t>
            </a:r>
            <a:r>
              <a:rPr lang="de-DE" sz="1600" i="0" dirty="0" err="1" smtClean="0">
                <a:solidFill>
                  <a:srgbClr val="000000"/>
                </a:solidFill>
                <a:latin typeface="+mj-lt"/>
              </a:rPr>
              <a:t>nucleus</a:t>
            </a:r>
            <a:r>
              <a:rPr lang="de-DE" sz="1600" i="0" dirty="0" smtClean="0">
                <a:solidFill>
                  <a:srgbClr val="000000"/>
                </a:solidFill>
                <a:latin typeface="+mj-lt"/>
              </a:rPr>
              <a:t>, </a:t>
            </a:r>
          </a:p>
          <a:p>
            <a:r>
              <a:rPr lang="de-DE" sz="1600" i="0" dirty="0">
                <a:solidFill>
                  <a:srgbClr val="000000"/>
                </a:solidFill>
                <a:latin typeface="+mj-lt"/>
              </a:rPr>
              <a:t>(</a:t>
            </a:r>
            <a:r>
              <a:rPr lang="de-DE" sz="1600" i="0" dirty="0" err="1" smtClean="0">
                <a:solidFill>
                  <a:srgbClr val="000000"/>
                </a:solidFill>
                <a:latin typeface="+mj-lt"/>
              </a:rPr>
              <a:t>despite</a:t>
            </a:r>
            <a:r>
              <a:rPr lang="de-DE" sz="1600" i="0" dirty="0" smtClean="0">
                <a:solidFill>
                  <a:srgbClr val="000000"/>
                </a:solidFill>
                <a:latin typeface="+mj-lt"/>
              </a:rPr>
              <a:t> </a:t>
            </a:r>
            <a:r>
              <a:rPr lang="de-DE" sz="1600" i="0" dirty="0" err="1" smtClean="0">
                <a:solidFill>
                  <a:srgbClr val="000000"/>
                </a:solidFill>
                <a:latin typeface="+mj-lt"/>
              </a:rPr>
              <a:t>available</a:t>
            </a:r>
            <a:r>
              <a:rPr lang="de-DE" sz="1600" i="0" dirty="0" smtClean="0">
                <a:solidFill>
                  <a:srgbClr val="000000"/>
                </a:solidFill>
                <a:latin typeface="+mj-lt"/>
              </a:rPr>
              <a:t> </a:t>
            </a:r>
            <a:r>
              <a:rPr lang="de-DE" sz="1600" i="0" dirty="0" err="1" smtClean="0">
                <a:solidFill>
                  <a:srgbClr val="000000"/>
                </a:solidFill>
                <a:latin typeface="+mj-lt"/>
              </a:rPr>
              <a:t>states</a:t>
            </a:r>
            <a:r>
              <a:rPr lang="de-DE" sz="1600" i="0" dirty="0" smtClean="0">
                <a:solidFill>
                  <a:srgbClr val="000000"/>
                </a:solidFill>
                <a:latin typeface="+mj-lt"/>
              </a:rPr>
              <a:t> in </a:t>
            </a:r>
            <a:r>
              <a:rPr lang="de-DE" sz="1600" i="0" baseline="30000" dirty="0" smtClean="0">
                <a:solidFill>
                  <a:srgbClr val="000000"/>
                </a:solidFill>
                <a:latin typeface="+mj-lt"/>
              </a:rPr>
              <a:t>14</a:t>
            </a:r>
            <a:r>
              <a:rPr lang="de-DE" sz="1600" i="0" dirty="0" smtClean="0">
                <a:solidFill>
                  <a:srgbClr val="000000"/>
                </a:solidFill>
                <a:latin typeface="+mj-lt"/>
              </a:rPr>
              <a:t>F)</a:t>
            </a:r>
            <a:endParaRPr lang="de-DE" sz="1600" i="0" baseline="30000" dirty="0">
              <a:solidFill>
                <a:srgbClr val="000000"/>
              </a:solidFill>
              <a:latin typeface="+mj-lt"/>
            </a:endParaRPr>
          </a:p>
        </p:txBody>
      </p:sp>
      <p:sp>
        <p:nvSpPr>
          <p:cNvPr id="25" name="Textfeld 24"/>
          <p:cNvSpPr txBox="1"/>
          <p:nvPr/>
        </p:nvSpPr>
        <p:spPr>
          <a:xfrm>
            <a:off x="6870700" y="1104900"/>
            <a:ext cx="1955800" cy="338554"/>
          </a:xfrm>
          <a:prstGeom prst="rect">
            <a:avLst/>
          </a:prstGeom>
          <a:solidFill>
            <a:schemeClr val="bg1">
              <a:lumMod val="85000"/>
            </a:schemeClr>
          </a:solidFill>
        </p:spPr>
        <p:txBody>
          <a:bodyPr wrap="square" rtlCol="0">
            <a:spAutoFit/>
          </a:bodyPr>
          <a:lstStyle/>
          <a:p>
            <a:r>
              <a:rPr lang="en-US" sz="1600" i="0" baseline="30000" dirty="0" smtClean="0">
                <a:solidFill>
                  <a:srgbClr val="000000"/>
                </a:solidFill>
                <a:latin typeface="+mj-lt"/>
              </a:rPr>
              <a:t>15</a:t>
            </a:r>
            <a:r>
              <a:rPr lang="en-US" sz="1600" i="0" dirty="0" smtClean="0">
                <a:solidFill>
                  <a:srgbClr val="000000"/>
                </a:solidFill>
                <a:latin typeface="+mj-lt"/>
              </a:rPr>
              <a:t>Ne 3-body decay</a:t>
            </a:r>
            <a:endParaRPr lang="en-US" sz="1600" i="0" dirty="0">
              <a:solidFill>
                <a:srgbClr val="000000"/>
              </a:solidFill>
              <a:latin typeface="+mj-lt"/>
            </a:endParaRPr>
          </a:p>
        </p:txBody>
      </p:sp>
      <p:sp>
        <p:nvSpPr>
          <p:cNvPr id="26" name="Textfeld 25"/>
          <p:cNvSpPr txBox="1"/>
          <p:nvPr/>
        </p:nvSpPr>
        <p:spPr>
          <a:xfrm>
            <a:off x="3655016" y="1104900"/>
            <a:ext cx="2504484" cy="338554"/>
          </a:xfrm>
          <a:prstGeom prst="rect">
            <a:avLst/>
          </a:prstGeom>
          <a:solidFill>
            <a:schemeClr val="bg1">
              <a:lumMod val="85000"/>
            </a:schemeClr>
          </a:solidFill>
        </p:spPr>
        <p:txBody>
          <a:bodyPr wrap="square" rtlCol="0">
            <a:spAutoFit/>
          </a:bodyPr>
          <a:lstStyle/>
          <a:p>
            <a:r>
              <a:rPr lang="en-US" sz="1600" i="0" baseline="30000" dirty="0" smtClean="0">
                <a:solidFill>
                  <a:srgbClr val="000000"/>
                </a:solidFill>
                <a:latin typeface="+mj-lt"/>
              </a:rPr>
              <a:t>15</a:t>
            </a:r>
            <a:r>
              <a:rPr lang="en-US" sz="1600" i="0" dirty="0" smtClean="0">
                <a:solidFill>
                  <a:srgbClr val="000000"/>
                </a:solidFill>
                <a:latin typeface="+mj-lt"/>
              </a:rPr>
              <a:t>Ne and daughter nuclei</a:t>
            </a:r>
            <a:endParaRPr lang="en-US" sz="1600" i="0" dirty="0">
              <a:solidFill>
                <a:srgbClr val="000000"/>
              </a:solidFill>
              <a:latin typeface="+mj-lt"/>
            </a:endParaRPr>
          </a:p>
        </p:txBody>
      </p:sp>
      <p:sp>
        <p:nvSpPr>
          <p:cNvPr id="27" name="Textfeld 26"/>
          <p:cNvSpPr txBox="1"/>
          <p:nvPr/>
        </p:nvSpPr>
        <p:spPr>
          <a:xfrm>
            <a:off x="1525589" y="3268246"/>
            <a:ext cx="646111" cy="338554"/>
          </a:xfrm>
          <a:prstGeom prst="rect">
            <a:avLst/>
          </a:prstGeom>
          <a:solidFill>
            <a:schemeClr val="bg1">
              <a:lumMod val="85000"/>
            </a:schemeClr>
          </a:solidFill>
        </p:spPr>
        <p:txBody>
          <a:bodyPr wrap="square" rtlCol="0">
            <a:spAutoFit/>
          </a:bodyPr>
          <a:lstStyle/>
          <a:p>
            <a:r>
              <a:rPr lang="en-US" sz="1600" i="0" baseline="30000" dirty="0" smtClean="0">
                <a:solidFill>
                  <a:srgbClr val="000000"/>
                </a:solidFill>
                <a:latin typeface="+mj-lt"/>
              </a:rPr>
              <a:t>15</a:t>
            </a:r>
            <a:r>
              <a:rPr lang="en-US" sz="1600" i="0" dirty="0" smtClean="0">
                <a:solidFill>
                  <a:srgbClr val="000000"/>
                </a:solidFill>
                <a:latin typeface="+mj-lt"/>
              </a:rPr>
              <a:t>Ne</a:t>
            </a:r>
            <a:endParaRPr lang="en-US" sz="1600" i="0" dirty="0">
              <a:solidFill>
                <a:srgbClr val="000000"/>
              </a:solidFill>
              <a:latin typeface="+mj-lt"/>
            </a:endParaRPr>
          </a:p>
        </p:txBody>
      </p:sp>
      <p:sp>
        <p:nvSpPr>
          <p:cNvPr id="28" name="Textfeld 27"/>
          <p:cNvSpPr txBox="1"/>
          <p:nvPr/>
        </p:nvSpPr>
        <p:spPr>
          <a:xfrm>
            <a:off x="1202533" y="1392823"/>
            <a:ext cx="646111" cy="338554"/>
          </a:xfrm>
          <a:prstGeom prst="rect">
            <a:avLst/>
          </a:prstGeom>
          <a:solidFill>
            <a:schemeClr val="bg1">
              <a:lumMod val="85000"/>
            </a:schemeClr>
          </a:solidFill>
        </p:spPr>
        <p:txBody>
          <a:bodyPr wrap="square" rtlCol="0">
            <a:spAutoFit/>
          </a:bodyPr>
          <a:lstStyle/>
          <a:p>
            <a:r>
              <a:rPr lang="en-US" sz="1600" i="0" baseline="30000" dirty="0" smtClean="0">
                <a:solidFill>
                  <a:srgbClr val="000000"/>
                </a:solidFill>
                <a:latin typeface="+mj-lt"/>
              </a:rPr>
              <a:t>16</a:t>
            </a:r>
            <a:r>
              <a:rPr lang="en-US" sz="1600" i="0" dirty="0" smtClean="0">
                <a:solidFill>
                  <a:srgbClr val="000000"/>
                </a:solidFill>
                <a:latin typeface="+mj-lt"/>
              </a:rPr>
              <a:t>Ne</a:t>
            </a:r>
            <a:endParaRPr lang="en-US" sz="1600" i="0" dirty="0">
              <a:solidFill>
                <a:srgbClr val="000000"/>
              </a:solidFill>
              <a:latin typeface="+mj-lt"/>
            </a:endParaRPr>
          </a:p>
        </p:txBody>
      </p:sp>
      <p:graphicFrame>
        <p:nvGraphicFramePr>
          <p:cNvPr id="30" name="Object 18"/>
          <p:cNvGraphicFramePr>
            <a:graphicFrameLocks noChangeAspect="1"/>
          </p:cNvGraphicFramePr>
          <p:nvPr>
            <p:extLst>
              <p:ext uri="{D42A27DB-BD31-4B8C-83A1-F6EECF244321}">
                <p14:modId xmlns:p14="http://schemas.microsoft.com/office/powerpoint/2010/main" val="1970480219"/>
              </p:ext>
            </p:extLst>
          </p:nvPr>
        </p:nvGraphicFramePr>
        <p:xfrm>
          <a:off x="385762" y="5978942"/>
          <a:ext cx="828675" cy="620712"/>
        </p:xfrm>
        <a:graphic>
          <a:graphicData uri="http://schemas.openxmlformats.org/presentationml/2006/ole">
            <mc:AlternateContent xmlns:mc="http://schemas.openxmlformats.org/markup-compatibility/2006">
              <mc:Choice xmlns:v="urn:schemas-microsoft-com:vml" Requires="v">
                <p:oleObj spid="_x0000_s10607" name="Photo Editor Photo" r:id="rId6" imgW="1286055" imgH="961905" progId="MSPhotoEd.3">
                  <p:embed/>
                </p:oleObj>
              </mc:Choice>
              <mc:Fallback>
                <p:oleObj name="Photo Editor Photo" r:id="rId6" imgW="1286055" imgH="96190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 y="5978942"/>
                        <a:ext cx="828675" cy="62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 name="Rectangle 5"/>
          <p:cNvSpPr>
            <a:spLocks noGrp="1" noChangeArrowheads="1"/>
          </p:cNvSpPr>
          <p:nvPr>
            <p:ph type="ftr" sz="quarter" idx="4294967295"/>
          </p:nvPr>
        </p:nvSpPr>
        <p:spPr bwMode="auto">
          <a:xfrm>
            <a:off x="14286" y="6595534"/>
            <a:ext cx="4392613" cy="457200"/>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Nuclear Structure and Reactions within NUSTAR </a:t>
            </a:r>
            <a:br>
              <a:rPr lang="en-US" dirty="0" smtClean="0"/>
            </a:br>
            <a:endParaRPr lang="de-DE" i="0" dirty="0">
              <a:cs typeface="+mn-cs"/>
            </a:endParaRPr>
          </a:p>
        </p:txBody>
      </p:sp>
    </p:spTree>
    <p:extLst>
      <p:ext uri="{BB962C8B-B14F-4D97-AF65-F5344CB8AC3E}">
        <p14:creationId xmlns:p14="http://schemas.microsoft.com/office/powerpoint/2010/main" val="27742909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n_cs2p_z7_c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9" y="1417638"/>
            <a:ext cx="7850365" cy="5304300"/>
          </a:xfrm>
          <a:prstGeom prst="rect">
            <a:avLst/>
          </a:prstGeom>
        </p:spPr>
      </p:pic>
      <p:pic>
        <p:nvPicPr>
          <p:cNvPr id="4" name="Picture 3" descr="Screen Shot 2014-09-26 at 00.38.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855" y="3403600"/>
            <a:ext cx="1511545" cy="2570480"/>
          </a:xfrm>
          <a:prstGeom prst="rect">
            <a:avLst/>
          </a:prstGeom>
        </p:spPr>
      </p:pic>
      <p:sp>
        <p:nvSpPr>
          <p:cNvPr id="6" name="Title 1"/>
          <p:cNvSpPr>
            <a:spLocks noGrp="1"/>
          </p:cNvSpPr>
          <p:nvPr>
            <p:ph type="title"/>
          </p:nvPr>
        </p:nvSpPr>
        <p:spPr>
          <a:xfrm>
            <a:off x="457200" y="274638"/>
            <a:ext cx="8229600" cy="1143000"/>
          </a:xfrm>
        </p:spPr>
        <p:txBody>
          <a:bodyPr>
            <a:normAutofit/>
          </a:bodyPr>
          <a:lstStyle/>
          <a:p>
            <a:r>
              <a:rPr lang="en-US" dirty="0" smtClean="0"/>
              <a:t>Nuclear chart</a:t>
            </a:r>
            <a:endParaRPr lang="en-US" dirty="0"/>
          </a:p>
        </p:txBody>
      </p:sp>
      <p:sp>
        <p:nvSpPr>
          <p:cNvPr id="7" name="TextBox 6"/>
          <p:cNvSpPr txBox="1"/>
          <p:nvPr/>
        </p:nvSpPr>
        <p:spPr>
          <a:xfrm>
            <a:off x="1130300" y="1328738"/>
            <a:ext cx="4517478" cy="430887"/>
          </a:xfrm>
          <a:prstGeom prst="rect">
            <a:avLst/>
          </a:prstGeom>
          <a:solidFill>
            <a:schemeClr val="bg1"/>
          </a:solidFill>
        </p:spPr>
        <p:txBody>
          <a:bodyPr wrap="none" rtlCol="0">
            <a:spAutoFit/>
          </a:bodyPr>
          <a:lstStyle/>
          <a:p>
            <a:r>
              <a:rPr lang="en-US" sz="2200" dirty="0" smtClean="0"/>
              <a:t>The two-proton separation energy S</a:t>
            </a:r>
            <a:r>
              <a:rPr lang="en-US" sz="2200" baseline="-25000" dirty="0" smtClean="0"/>
              <a:t>2p</a:t>
            </a:r>
            <a:endParaRPr lang="en-US" sz="2200" baseline="-25000" dirty="0"/>
          </a:p>
        </p:txBody>
      </p:sp>
      <p:cxnSp>
        <p:nvCxnSpPr>
          <p:cNvPr id="9" name="Straight Arrow Connector 8"/>
          <p:cNvCxnSpPr/>
          <p:nvPr/>
        </p:nvCxnSpPr>
        <p:spPr>
          <a:xfrm>
            <a:off x="261981" y="5107217"/>
            <a:ext cx="300447" cy="9706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0" y="4728814"/>
            <a:ext cx="604515" cy="369332"/>
          </a:xfrm>
          <a:prstGeom prst="rect">
            <a:avLst/>
          </a:prstGeom>
          <a:noFill/>
        </p:spPr>
        <p:txBody>
          <a:bodyPr wrap="none" rtlCol="0">
            <a:spAutoFit/>
          </a:bodyPr>
          <a:lstStyle/>
          <a:p>
            <a:r>
              <a:rPr lang="en-US" baseline="30000" dirty="0" smtClean="0"/>
              <a:t>15</a:t>
            </a:r>
            <a:r>
              <a:rPr lang="en-US" dirty="0" smtClean="0"/>
              <a:t>Ne</a:t>
            </a:r>
            <a:endParaRPr lang="en-US" dirty="0"/>
          </a:p>
        </p:txBody>
      </p:sp>
    </p:spTree>
    <p:extLst>
      <p:ext uri="{BB962C8B-B14F-4D97-AF65-F5344CB8AC3E}">
        <p14:creationId xmlns:p14="http://schemas.microsoft.com/office/powerpoint/2010/main" val="7052656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n_cs2p_z7_c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9" y="1417638"/>
            <a:ext cx="7850365" cy="5304300"/>
          </a:xfrm>
          <a:prstGeom prst="rect">
            <a:avLst/>
          </a:prstGeom>
        </p:spPr>
      </p:pic>
      <p:pic>
        <p:nvPicPr>
          <p:cNvPr id="4" name="Picture 3" descr="Screen Shot 2014-09-26 at 00.38.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855" y="3403600"/>
            <a:ext cx="1511545" cy="2570480"/>
          </a:xfrm>
          <a:prstGeom prst="rect">
            <a:avLst/>
          </a:prstGeom>
        </p:spPr>
      </p:pic>
      <p:sp>
        <p:nvSpPr>
          <p:cNvPr id="6" name="Title 1"/>
          <p:cNvSpPr>
            <a:spLocks noGrp="1"/>
          </p:cNvSpPr>
          <p:nvPr>
            <p:ph type="title"/>
          </p:nvPr>
        </p:nvSpPr>
        <p:spPr>
          <a:xfrm>
            <a:off x="457200" y="274638"/>
            <a:ext cx="8229600" cy="1143000"/>
          </a:xfrm>
        </p:spPr>
        <p:txBody>
          <a:bodyPr>
            <a:normAutofit/>
          </a:bodyPr>
          <a:lstStyle/>
          <a:p>
            <a:r>
              <a:rPr lang="en-US" dirty="0" smtClean="0"/>
              <a:t>Nuclear chart</a:t>
            </a:r>
            <a:endParaRPr lang="en-US" dirty="0"/>
          </a:p>
        </p:txBody>
      </p:sp>
      <p:sp>
        <p:nvSpPr>
          <p:cNvPr id="7" name="TextBox 6"/>
          <p:cNvSpPr txBox="1"/>
          <p:nvPr/>
        </p:nvSpPr>
        <p:spPr>
          <a:xfrm>
            <a:off x="1130300" y="1328738"/>
            <a:ext cx="4517478" cy="430887"/>
          </a:xfrm>
          <a:prstGeom prst="rect">
            <a:avLst/>
          </a:prstGeom>
          <a:solidFill>
            <a:schemeClr val="bg1"/>
          </a:solidFill>
        </p:spPr>
        <p:txBody>
          <a:bodyPr wrap="none" rtlCol="0">
            <a:spAutoFit/>
          </a:bodyPr>
          <a:lstStyle/>
          <a:p>
            <a:r>
              <a:rPr lang="en-US" sz="2200" dirty="0" smtClean="0"/>
              <a:t>The two-proton separation energy S</a:t>
            </a:r>
            <a:r>
              <a:rPr lang="en-US" sz="2200" baseline="-25000" dirty="0" smtClean="0"/>
              <a:t>2p</a:t>
            </a:r>
            <a:endParaRPr lang="en-US" sz="2200" baseline="-25000" dirty="0"/>
          </a:p>
        </p:txBody>
      </p:sp>
      <p:pic>
        <p:nvPicPr>
          <p:cNvPr id="2" name="Picture 1" descr="z10n7zl1cs2p6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96" y="2811036"/>
            <a:ext cx="6735162" cy="3835555"/>
          </a:xfrm>
          <a:prstGeom prst="rect">
            <a:avLst/>
          </a:prstGeom>
        </p:spPr>
      </p:pic>
      <p:sp>
        <p:nvSpPr>
          <p:cNvPr id="11" name="TextBox 10"/>
          <p:cNvSpPr txBox="1"/>
          <p:nvPr/>
        </p:nvSpPr>
        <p:spPr>
          <a:xfrm>
            <a:off x="2540000" y="4385908"/>
            <a:ext cx="659155" cy="400110"/>
          </a:xfrm>
          <a:prstGeom prst="rect">
            <a:avLst/>
          </a:prstGeom>
          <a:noFill/>
        </p:spPr>
        <p:txBody>
          <a:bodyPr wrap="none" rtlCol="0">
            <a:spAutoFit/>
          </a:bodyPr>
          <a:lstStyle/>
          <a:p>
            <a:r>
              <a:rPr lang="en-US" sz="2000" b="1" baseline="30000" dirty="0" smtClean="0"/>
              <a:t>15</a:t>
            </a:r>
            <a:r>
              <a:rPr lang="en-US" sz="2000" b="1" dirty="0" smtClean="0"/>
              <a:t>Ne</a:t>
            </a:r>
            <a:endParaRPr lang="en-US" sz="2000" b="1" dirty="0"/>
          </a:p>
        </p:txBody>
      </p:sp>
    </p:spTree>
    <p:extLst>
      <p:ext uri="{BB962C8B-B14F-4D97-AF65-F5344CB8AC3E}">
        <p14:creationId xmlns:p14="http://schemas.microsoft.com/office/powerpoint/2010/main" val="11901434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Quasi-free </a:t>
            </a:r>
            <a:r>
              <a:rPr lang="en-US" dirty="0" smtClean="0"/>
              <a:t>scattering from </a:t>
            </a:r>
            <a:r>
              <a:rPr lang="en-US" baseline="30000" dirty="0" smtClean="0"/>
              <a:t>12</a:t>
            </a:r>
            <a:r>
              <a:rPr lang="en-US" dirty="0" smtClean="0"/>
              <a:t>C</a:t>
            </a:r>
            <a:br>
              <a:rPr lang="en-US" dirty="0" smtClean="0"/>
            </a:br>
            <a:r>
              <a:rPr lang="en-US" dirty="0" smtClean="0"/>
              <a:t>a </a:t>
            </a:r>
            <a:r>
              <a:rPr lang="en-US" dirty="0"/>
              <a:t>Benchmark </a:t>
            </a:r>
            <a:r>
              <a:rPr lang="en-US" dirty="0" smtClean="0"/>
              <a:t>experiment</a:t>
            </a:r>
            <a:endParaRPr lang="en-US" dirty="0"/>
          </a:p>
        </p:txBody>
      </p:sp>
      <p:sp>
        <p:nvSpPr>
          <p:cNvPr id="5" name="TextBox 4"/>
          <p:cNvSpPr txBox="1"/>
          <p:nvPr/>
        </p:nvSpPr>
        <p:spPr>
          <a:xfrm>
            <a:off x="0" y="6470590"/>
            <a:ext cx="2438400" cy="338554"/>
          </a:xfrm>
          <a:prstGeom prst="rect">
            <a:avLst/>
          </a:prstGeom>
          <a:noFill/>
        </p:spPr>
        <p:txBody>
          <a:bodyPr wrap="square" rtlCol="0">
            <a:spAutoFit/>
          </a:bodyPr>
          <a:lstStyle/>
          <a:p>
            <a:r>
              <a:rPr lang="en-US" sz="1600" dirty="0" smtClean="0">
                <a:latin typeface="Calibri"/>
                <a:cs typeface="Calibri"/>
              </a:rPr>
              <a:t>Analysis by V. </a:t>
            </a:r>
            <a:r>
              <a:rPr lang="en-US" sz="1600" dirty="0" err="1" smtClean="0">
                <a:latin typeface="Calibri"/>
                <a:cs typeface="Calibri"/>
              </a:rPr>
              <a:t>Panin</a:t>
            </a:r>
            <a:r>
              <a:rPr lang="en-US" sz="1600" dirty="0" smtClean="0">
                <a:latin typeface="Calibri"/>
                <a:cs typeface="Calibri"/>
              </a:rPr>
              <a:t> </a:t>
            </a:r>
            <a:endParaRPr lang="en-US" sz="1600" dirty="0">
              <a:latin typeface="Calibri"/>
              <a:cs typeface="Calibri"/>
            </a:endParaRPr>
          </a:p>
        </p:txBody>
      </p:sp>
      <p:pic>
        <p:nvPicPr>
          <p:cNvPr id="6" name="Picture 5" descr="Screen Shot 2014-01-24 at 18.44.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866428"/>
            <a:ext cx="4622603" cy="4038600"/>
          </a:xfrm>
          <a:prstGeom prst="rect">
            <a:avLst/>
          </a:prstGeom>
        </p:spPr>
      </p:pic>
      <p:sp>
        <p:nvSpPr>
          <p:cNvPr id="7" name="TextBox 6"/>
          <p:cNvSpPr txBox="1"/>
          <p:nvPr/>
        </p:nvSpPr>
        <p:spPr>
          <a:xfrm>
            <a:off x="5744291" y="6470590"/>
            <a:ext cx="3364723" cy="338554"/>
          </a:xfrm>
          <a:prstGeom prst="rect">
            <a:avLst/>
          </a:prstGeom>
          <a:noFill/>
        </p:spPr>
        <p:txBody>
          <a:bodyPr wrap="none" rtlCol="0">
            <a:spAutoFit/>
          </a:bodyPr>
          <a:lstStyle/>
          <a:p>
            <a:r>
              <a:rPr lang="en-US" sz="1600" dirty="0" smtClean="0"/>
              <a:t>Calculations by C. </a:t>
            </a:r>
            <a:r>
              <a:rPr lang="en-US" sz="1600" dirty="0" err="1" smtClean="0"/>
              <a:t>Bertulani</a:t>
            </a:r>
            <a:r>
              <a:rPr lang="en-US" sz="1600" dirty="0" smtClean="0"/>
              <a:t> (solid line)</a:t>
            </a:r>
            <a:endParaRPr lang="en-US" sz="1600" dirty="0"/>
          </a:p>
        </p:txBody>
      </p:sp>
      <p:grpSp>
        <p:nvGrpSpPr>
          <p:cNvPr id="8" name="Group 70"/>
          <p:cNvGrpSpPr>
            <a:grpSpLocks noChangeAspect="1"/>
          </p:cNvGrpSpPr>
          <p:nvPr/>
        </p:nvGrpSpPr>
        <p:grpSpPr bwMode="auto">
          <a:xfrm>
            <a:off x="84695" y="1676400"/>
            <a:ext cx="4411105" cy="2133600"/>
            <a:chOff x="5562512" y="4560801"/>
            <a:chExt cx="4350103" cy="2273583"/>
          </a:xfrm>
        </p:grpSpPr>
        <p:pic>
          <p:nvPicPr>
            <p:cNvPr id="9" name="Picture 71" descr="Screen Shot 2014-01-25 at 15.37.32.png"/>
            <p:cNvPicPr>
              <a:picLocks noChangeAspect="1"/>
            </p:cNvPicPr>
            <p:nvPr/>
          </p:nvPicPr>
          <p:blipFill>
            <a:blip r:embed="rId3">
              <a:extLst>
                <a:ext uri="{28A0092B-C50C-407E-A947-70E740481C1C}">
                  <a14:useLocalDpi xmlns:a14="http://schemas.microsoft.com/office/drawing/2010/main" val="0"/>
                </a:ext>
              </a:extLst>
            </a:blip>
            <a:srcRect t="3159" b="-2"/>
            <a:stretch>
              <a:fillRect/>
            </a:stretch>
          </p:blipFill>
          <p:spPr bwMode="auto">
            <a:xfrm>
              <a:off x="5562512" y="4871791"/>
              <a:ext cx="4350103" cy="196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2" descr="Screen Shot 2014-07-01 at 13.40.14.png"/>
            <p:cNvPicPr>
              <a:picLocks noChangeAspect="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rot="-764374">
              <a:off x="8039523" y="4560801"/>
              <a:ext cx="735759" cy="64477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Screen Shot 2014-01-24 at 18.38.23.png"/>
          <p:cNvPicPr>
            <a:picLocks noChangeAspect="1"/>
          </p:cNvPicPr>
          <p:nvPr/>
        </p:nvPicPr>
        <p:blipFill rotWithShape="1">
          <a:blip r:embed="rId5">
            <a:extLst>
              <a:ext uri="{28A0092B-C50C-407E-A947-70E740481C1C}">
                <a14:useLocalDpi xmlns:a14="http://schemas.microsoft.com/office/drawing/2010/main" val="0"/>
              </a:ext>
            </a:extLst>
          </a:blip>
          <a:srcRect b="50303"/>
          <a:stretch/>
        </p:blipFill>
        <p:spPr>
          <a:xfrm>
            <a:off x="0" y="3746500"/>
            <a:ext cx="4443155" cy="2082799"/>
          </a:xfrm>
          <a:prstGeom prst="rect">
            <a:avLst/>
          </a:prstGeom>
        </p:spPr>
      </p:pic>
      <p:sp>
        <p:nvSpPr>
          <p:cNvPr id="13" name="TextBox 12"/>
          <p:cNvSpPr txBox="1"/>
          <p:nvPr/>
        </p:nvSpPr>
        <p:spPr>
          <a:xfrm>
            <a:off x="459524" y="5969000"/>
            <a:ext cx="8352216" cy="400110"/>
          </a:xfrm>
          <a:prstGeom prst="rect">
            <a:avLst/>
          </a:prstGeom>
          <a:noFill/>
        </p:spPr>
        <p:txBody>
          <a:bodyPr wrap="none" rtlCol="0">
            <a:spAutoFit/>
          </a:bodyPr>
          <a:lstStyle/>
          <a:p>
            <a:r>
              <a:rPr lang="en-US" sz="2000" dirty="0" smtClean="0">
                <a:solidFill>
                  <a:schemeClr val="accent2"/>
                </a:solidFill>
              </a:rPr>
              <a:t>Extract redundant nuclear structure information of bound and unbound states</a:t>
            </a:r>
            <a:endParaRPr lang="en-US" sz="2000" dirty="0">
              <a:solidFill>
                <a:schemeClr val="accent2"/>
              </a:solidFill>
            </a:endParaRPr>
          </a:p>
        </p:txBody>
      </p:sp>
    </p:spTree>
    <p:extLst>
      <p:ext uri="{BB962C8B-B14F-4D97-AF65-F5344CB8AC3E}">
        <p14:creationId xmlns:p14="http://schemas.microsoft.com/office/powerpoint/2010/main" val="17040038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1-25 at 13.53.55.png"/>
          <p:cNvPicPr>
            <a:picLocks noChangeAspect="1"/>
          </p:cNvPicPr>
          <p:nvPr/>
        </p:nvPicPr>
        <p:blipFill rotWithShape="1">
          <a:blip r:embed="rId2">
            <a:extLst>
              <a:ext uri="{28A0092B-C50C-407E-A947-70E740481C1C}">
                <a14:useLocalDpi xmlns:a14="http://schemas.microsoft.com/office/drawing/2010/main" val="0"/>
              </a:ext>
            </a:extLst>
          </a:blip>
          <a:srcRect t="50385"/>
          <a:stretch/>
        </p:blipFill>
        <p:spPr>
          <a:xfrm>
            <a:off x="727529" y="2286000"/>
            <a:ext cx="7848600" cy="2931249"/>
          </a:xfrm>
          <a:prstGeom prst="rect">
            <a:avLst/>
          </a:prstGeom>
        </p:spPr>
      </p:pic>
      <p:sp>
        <p:nvSpPr>
          <p:cNvPr id="6" name="Title 1"/>
          <p:cNvSpPr>
            <a:spLocks noGrp="1"/>
          </p:cNvSpPr>
          <p:nvPr>
            <p:ph type="title"/>
          </p:nvPr>
        </p:nvSpPr>
        <p:spPr>
          <a:xfrm>
            <a:off x="457200" y="274638"/>
            <a:ext cx="8229600" cy="1143000"/>
          </a:xfrm>
        </p:spPr>
        <p:txBody>
          <a:bodyPr>
            <a:normAutofit fontScale="90000"/>
          </a:bodyPr>
          <a:lstStyle/>
          <a:p>
            <a:r>
              <a:rPr lang="en-US" dirty="0"/>
              <a:t>Quasi-free </a:t>
            </a:r>
            <a:r>
              <a:rPr lang="en-US" dirty="0" smtClean="0"/>
              <a:t>scattering from </a:t>
            </a:r>
            <a:r>
              <a:rPr lang="en-US" baseline="30000" dirty="0" smtClean="0"/>
              <a:t>12</a:t>
            </a:r>
            <a:r>
              <a:rPr lang="en-US" dirty="0" smtClean="0"/>
              <a:t>C</a:t>
            </a:r>
            <a:br>
              <a:rPr lang="en-US" dirty="0" smtClean="0"/>
            </a:br>
            <a:r>
              <a:rPr lang="en-US" dirty="0" smtClean="0"/>
              <a:t>a </a:t>
            </a:r>
            <a:r>
              <a:rPr lang="en-US" dirty="0"/>
              <a:t>Benchmark </a:t>
            </a:r>
            <a:r>
              <a:rPr lang="en-US" dirty="0" smtClean="0"/>
              <a:t>experiment</a:t>
            </a:r>
            <a:endParaRPr lang="en-US" dirty="0"/>
          </a:p>
        </p:txBody>
      </p:sp>
    </p:spTree>
    <p:extLst>
      <p:ext uri="{BB962C8B-B14F-4D97-AF65-F5344CB8AC3E}">
        <p14:creationId xmlns:p14="http://schemas.microsoft.com/office/powerpoint/2010/main" val="23302966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164160" y="515574"/>
            <a:ext cx="8916480" cy="588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spAutoFit/>
          </a:bodyPr>
          <a:lstStyle/>
          <a:p>
            <a:pPr algn="just">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US" sz="1300" dirty="0" err="1">
                <a:cs typeface="WenQuanYi Micro Hei" charset="0"/>
              </a:rPr>
              <a:t>Aksouh</a:t>
            </a:r>
            <a:r>
              <a:rPr lang="en-US" sz="1300" dirty="0">
                <a:cs typeface="WenQuanYi Micro Hei" charset="0"/>
              </a:rPr>
              <a:t>, F.; Al-</a:t>
            </a:r>
            <a:r>
              <a:rPr lang="en-US" sz="1300" dirty="0" err="1">
                <a:cs typeface="WenQuanYi Micro Hei" charset="0"/>
              </a:rPr>
              <a:t>Khalili</a:t>
            </a:r>
            <a:r>
              <a:rPr lang="en-US" sz="1300" dirty="0">
                <a:cs typeface="WenQuanYi Micro Hei" charset="0"/>
              </a:rPr>
              <a:t>, J.; </a:t>
            </a:r>
            <a:r>
              <a:rPr lang="en-US" sz="1300" dirty="0" err="1">
                <a:cs typeface="WenQuanYi Micro Hei" charset="0"/>
              </a:rPr>
              <a:t>Algora</a:t>
            </a:r>
            <a:r>
              <a:rPr lang="en-US" sz="1300" dirty="0">
                <a:cs typeface="WenQuanYi Micro Hei" charset="0"/>
              </a:rPr>
              <a:t>, A.; </a:t>
            </a:r>
            <a:r>
              <a:rPr lang="en-US" sz="1300" dirty="0" err="1">
                <a:cs typeface="WenQuanYi Micro Hei" charset="0"/>
              </a:rPr>
              <a:t>Alkhasov</a:t>
            </a:r>
            <a:r>
              <a:rPr lang="en-US" sz="1300" dirty="0">
                <a:cs typeface="WenQuanYi Micro Hei" charset="0"/>
              </a:rPr>
              <a:t>, G.; </a:t>
            </a:r>
            <a:r>
              <a:rPr lang="en-US" sz="1300" dirty="0" err="1">
                <a:cs typeface="WenQuanYi Micro Hei" charset="0"/>
              </a:rPr>
              <a:t>Altstadt</a:t>
            </a:r>
            <a:r>
              <a:rPr lang="en-US" sz="1300" dirty="0">
                <a:cs typeface="WenQuanYi Micro Hei" charset="0"/>
              </a:rPr>
              <a:t>, S.; Alvarez, H.; </a:t>
            </a:r>
            <a:r>
              <a:rPr lang="en-US" sz="1300" dirty="0" err="1">
                <a:cs typeface="WenQuanYi Micro Hei" charset="0"/>
              </a:rPr>
              <a:t>Atar</a:t>
            </a:r>
            <a:r>
              <a:rPr lang="en-US" sz="1300" dirty="0">
                <a:cs typeface="WenQuanYi Micro Hei" charset="0"/>
              </a:rPr>
              <a:t>, L.; </a:t>
            </a:r>
            <a:r>
              <a:rPr lang="en-US" sz="1300" dirty="0" err="1">
                <a:cs typeface="WenQuanYi Micro Hei" charset="0"/>
              </a:rPr>
              <a:t>Audouin</a:t>
            </a:r>
            <a:r>
              <a:rPr lang="en-US" sz="1300" dirty="0">
                <a:cs typeface="WenQuanYi Micro Hei" charset="0"/>
              </a:rPr>
              <a:t>, L.; </a:t>
            </a:r>
            <a:r>
              <a:rPr lang="en-US" sz="1300" dirty="0" err="1">
                <a:cs typeface="WenQuanYi Micro Hei" charset="0"/>
              </a:rPr>
              <a:t>Aumann</a:t>
            </a:r>
            <a:r>
              <a:rPr lang="en-US" sz="1300" dirty="0">
                <a:cs typeface="WenQuanYi Micro Hei" charset="0"/>
              </a:rPr>
              <a:t>, T.; </a:t>
            </a:r>
            <a:r>
              <a:rPr lang="en-US" sz="1300" dirty="0" err="1">
                <a:cs typeface="WenQuanYi Micro Hei" charset="0"/>
              </a:rPr>
              <a:t>Pellereau</a:t>
            </a:r>
            <a:r>
              <a:rPr lang="en-US" sz="1300" dirty="0">
                <a:cs typeface="WenQuanYi Micro Hei" charset="0"/>
              </a:rPr>
              <a:t>, E.; Martin, J.-F.; </a:t>
            </a:r>
            <a:r>
              <a:rPr lang="en-US" sz="1300" dirty="0" err="1">
                <a:cs typeface="WenQuanYi Micro Hei" charset="0"/>
              </a:rPr>
              <a:t>Gorbinet</a:t>
            </a:r>
            <a:r>
              <a:rPr lang="en-US" sz="1300" dirty="0">
                <a:cs typeface="WenQuanYi Micro Hei" charset="0"/>
              </a:rPr>
              <a:t>, T.; </a:t>
            </a:r>
            <a:r>
              <a:rPr lang="en-US" sz="1300" dirty="0" err="1">
                <a:cs typeface="WenQuanYi Micro Hei" charset="0"/>
              </a:rPr>
              <a:t>Seddon</a:t>
            </a:r>
            <a:r>
              <a:rPr lang="en-US" sz="1300" dirty="0">
                <a:cs typeface="WenQuanYi Micro Hei" charset="0"/>
              </a:rPr>
              <a:t>, D.; </a:t>
            </a:r>
            <a:r>
              <a:rPr lang="en-US" sz="1300" dirty="0" err="1">
                <a:cs typeface="WenQuanYi Micro Hei" charset="0"/>
              </a:rPr>
              <a:t>Kogimtzis</a:t>
            </a:r>
            <a:r>
              <a:rPr lang="en-US" sz="1300" dirty="0">
                <a:cs typeface="WenQuanYi Micro Hei" charset="0"/>
              </a:rPr>
              <a:t>, M.; </a:t>
            </a:r>
            <a:r>
              <a:rPr lang="en-US" sz="1300" dirty="0" err="1">
                <a:cs typeface="WenQuanYi Micro Hei" charset="0"/>
              </a:rPr>
              <a:t>Avdeichikov</a:t>
            </a:r>
            <a:r>
              <a:rPr lang="en-US" sz="1300" dirty="0">
                <a:cs typeface="WenQuanYi Micro Hei" charset="0"/>
              </a:rPr>
              <a:t>, V.; Barton, Ch.; </a:t>
            </a:r>
            <a:r>
              <a:rPr lang="en-US" sz="1300" dirty="0" err="1">
                <a:cs typeface="WenQuanYi Micro Hei" charset="0"/>
              </a:rPr>
              <a:t>Bayram</a:t>
            </a:r>
            <a:r>
              <a:rPr lang="en-US" sz="1300" dirty="0">
                <a:cs typeface="WenQuanYi Micro Hei" charset="0"/>
              </a:rPr>
              <a:t>, M.; Belier, G.; </a:t>
            </a:r>
            <a:r>
              <a:rPr lang="en-US" sz="1300" dirty="0" err="1">
                <a:cs typeface="WenQuanYi Micro Hei" charset="0"/>
              </a:rPr>
              <a:t>Bemmerer</a:t>
            </a:r>
            <a:r>
              <a:rPr lang="en-US" sz="1300" dirty="0">
                <a:cs typeface="WenQuanYi Micro Hei" charset="0"/>
              </a:rPr>
              <a:t>, D.;</a:t>
            </a:r>
            <a:r>
              <a:rPr lang="en-US" sz="1300" dirty="0" err="1">
                <a:cs typeface="WenQuanYi Micro Hei" charset="0"/>
              </a:rPr>
              <a:t>Bendel</a:t>
            </a:r>
            <a:r>
              <a:rPr lang="en-US" sz="1300" dirty="0">
                <a:cs typeface="WenQuanYi Micro Hei" charset="0"/>
              </a:rPr>
              <a:t>, M.; </a:t>
            </a:r>
            <a:r>
              <a:rPr lang="en-US" sz="1300" dirty="0" err="1">
                <a:cs typeface="WenQuanYi Micro Hei" charset="0"/>
              </a:rPr>
              <a:t>Benlliure</a:t>
            </a:r>
            <a:r>
              <a:rPr lang="en-US" sz="1300" dirty="0">
                <a:cs typeface="WenQuanYi Micro Hei" charset="0"/>
              </a:rPr>
              <a:t>, J.; </a:t>
            </a:r>
            <a:r>
              <a:rPr lang="en-US" sz="1300" dirty="0" err="1">
                <a:cs typeface="WenQuanYi Micro Hei" charset="0"/>
              </a:rPr>
              <a:t>Bertulani</a:t>
            </a:r>
            <a:r>
              <a:rPr lang="en-US" sz="1300" dirty="0">
                <a:cs typeface="WenQuanYi Micro Hei" charset="0"/>
              </a:rPr>
              <a:t>, C.; Bhattacharya, S.; Bhattacharya, Ch.; Le </a:t>
            </a:r>
            <a:r>
              <a:rPr lang="en-US" sz="1300" dirty="0" err="1">
                <a:cs typeface="WenQuanYi Micro Hei" charset="0"/>
              </a:rPr>
              <a:t>Bleis</a:t>
            </a:r>
            <a:r>
              <a:rPr lang="en-US" sz="1300" dirty="0">
                <a:cs typeface="WenQuanYi Micro Hei" charset="0"/>
              </a:rPr>
              <a:t>, T.; </a:t>
            </a:r>
            <a:r>
              <a:rPr lang="en-US" sz="1300" dirty="0" err="1">
                <a:cs typeface="WenQuanYi Micro Hei" charset="0"/>
              </a:rPr>
              <a:t>Boilley</a:t>
            </a:r>
            <a:r>
              <a:rPr lang="en-US" sz="1300" dirty="0">
                <a:cs typeface="WenQuanYi Micro Hei" charset="0"/>
              </a:rPr>
              <a:t>, D.; </a:t>
            </a:r>
            <a:r>
              <a:rPr lang="en-US" sz="1300" dirty="0" err="1">
                <a:cs typeface="WenQuanYi Micro Hei" charset="0"/>
              </a:rPr>
              <a:t>Boretzky</a:t>
            </a:r>
            <a:r>
              <a:rPr lang="en-US" sz="1300" dirty="0">
                <a:cs typeface="WenQuanYi Micro Hei" charset="0"/>
              </a:rPr>
              <a:t>, K.; </a:t>
            </a:r>
            <a:r>
              <a:rPr lang="en-US" sz="1300" dirty="0" err="1">
                <a:cs typeface="WenQuanYi Micro Hei" charset="0"/>
              </a:rPr>
              <a:t>Borge</a:t>
            </a:r>
            <a:r>
              <a:rPr lang="en-US" sz="1300" dirty="0">
                <a:cs typeface="WenQuanYi Micro Hei" charset="0"/>
              </a:rPr>
              <a:t>, M. J.; </a:t>
            </a:r>
            <a:r>
              <a:rPr lang="en-US" sz="1300" dirty="0" err="1">
                <a:cs typeface="WenQuanYi Micro Hei" charset="0"/>
              </a:rPr>
              <a:t>Botvina</a:t>
            </a:r>
            <a:r>
              <a:rPr lang="en-US" sz="1300" dirty="0">
                <a:cs typeface="WenQuanYi Micro Hei" charset="0"/>
              </a:rPr>
              <a:t>, A.; </a:t>
            </a:r>
            <a:r>
              <a:rPr lang="en-US" sz="1300" dirty="0" err="1">
                <a:cs typeface="WenQuanYi Micro Hei" charset="0"/>
              </a:rPr>
              <a:t>Boudard</a:t>
            </a:r>
            <a:r>
              <a:rPr lang="en-US" sz="1300" dirty="0">
                <a:cs typeface="WenQuanYi Micro Hei" charset="0"/>
              </a:rPr>
              <a:t>, A.; </a:t>
            </a:r>
            <a:r>
              <a:rPr lang="en-US" sz="1300" dirty="0" err="1">
                <a:cs typeface="WenQuanYi Micro Hei" charset="0"/>
              </a:rPr>
              <a:t>Boutoux</a:t>
            </a:r>
            <a:r>
              <a:rPr lang="en-US" sz="1300" dirty="0">
                <a:cs typeface="WenQuanYi Micro Hei" charset="0"/>
              </a:rPr>
              <a:t>, G.; </a:t>
            </a:r>
            <a:r>
              <a:rPr lang="en-US" sz="1300" dirty="0" err="1">
                <a:cs typeface="WenQuanYi Micro Hei" charset="0"/>
              </a:rPr>
              <a:t>Boehmer</a:t>
            </a:r>
            <a:r>
              <a:rPr lang="en-US" sz="1300" dirty="0">
                <a:cs typeface="WenQuanYi Micro Hei" charset="0"/>
              </a:rPr>
              <a:t>, M.; Caesar, C.; Calvino, F.; </a:t>
            </a:r>
            <a:r>
              <a:rPr lang="en-US" sz="1300" dirty="0" err="1">
                <a:cs typeface="WenQuanYi Micro Hei" charset="0"/>
              </a:rPr>
              <a:t>Casarejos</a:t>
            </a:r>
            <a:r>
              <a:rPr lang="en-US" sz="1300" dirty="0">
                <a:cs typeface="WenQuanYi Micro Hei" charset="0"/>
              </a:rPr>
              <a:t>, E.; </a:t>
            </a:r>
            <a:r>
              <a:rPr lang="en-US" sz="1300" dirty="0" err="1">
                <a:cs typeface="WenQuanYi Micro Hei" charset="0"/>
              </a:rPr>
              <a:t>Catford</a:t>
            </a:r>
            <a:r>
              <a:rPr lang="en-US" sz="1300" dirty="0">
                <a:cs typeface="WenQuanYi Micro Hei" charset="0"/>
              </a:rPr>
              <a:t>, W.; </a:t>
            </a:r>
            <a:r>
              <a:rPr lang="en-US" sz="1300" dirty="0" err="1">
                <a:cs typeface="WenQuanYi Micro Hei" charset="0"/>
              </a:rPr>
              <a:t>Cederkall</a:t>
            </a:r>
            <a:r>
              <a:rPr lang="en-US" sz="1300" dirty="0">
                <a:cs typeface="WenQuanYi Micro Hei" charset="0"/>
              </a:rPr>
              <a:t>, J.; </a:t>
            </a:r>
            <a:r>
              <a:rPr lang="en-US" sz="1300" dirty="0" err="1">
                <a:cs typeface="WenQuanYi Micro Hei" charset="0"/>
              </a:rPr>
              <a:t>Cederwall</a:t>
            </a:r>
            <a:r>
              <a:rPr lang="en-US" sz="1300" dirty="0">
                <a:cs typeface="WenQuanYi Micro Hei" charset="0"/>
              </a:rPr>
              <a:t>, B.; Chapman, R.; </a:t>
            </a:r>
            <a:r>
              <a:rPr lang="en-US" sz="1300" dirty="0" err="1">
                <a:cs typeface="WenQuanYi Micro Hei" charset="0"/>
              </a:rPr>
              <a:t>Charpy</a:t>
            </a:r>
            <a:r>
              <a:rPr lang="en-US" sz="1300" dirty="0">
                <a:cs typeface="WenQuanYi Micro Hei" charset="0"/>
              </a:rPr>
              <a:t>, A.; </a:t>
            </a:r>
            <a:r>
              <a:rPr lang="en-US" sz="1300" dirty="0" err="1">
                <a:cs typeface="WenQuanYi Micro Hei" charset="0"/>
              </a:rPr>
              <a:t>Chartier</a:t>
            </a:r>
            <a:r>
              <a:rPr lang="en-US" sz="1300" dirty="0">
                <a:cs typeface="WenQuanYi Micro Hei" charset="0"/>
              </a:rPr>
              <a:t>, M.; </a:t>
            </a:r>
            <a:r>
              <a:rPr lang="en-US" sz="1300" dirty="0" err="1">
                <a:cs typeface="WenQuanYi Micro Hei" charset="0"/>
              </a:rPr>
              <a:t>Chatillon</a:t>
            </a:r>
            <a:r>
              <a:rPr lang="en-US" sz="1300" dirty="0">
                <a:cs typeface="WenQuanYi Micro Hei" charset="0"/>
              </a:rPr>
              <a:t>, A.; Chen, R.; Christophe, M.; </a:t>
            </a:r>
            <a:r>
              <a:rPr lang="en-US" sz="1300" dirty="0" err="1">
                <a:cs typeface="WenQuanYi Micro Hei" charset="0"/>
              </a:rPr>
              <a:t>Chulkov</a:t>
            </a:r>
            <a:r>
              <a:rPr lang="en-US" sz="1300" dirty="0">
                <a:cs typeface="WenQuanYi Micro Hei" charset="0"/>
              </a:rPr>
              <a:t>, L.; Coleman-Smith, P.; Cortina, D.; </a:t>
            </a:r>
            <a:r>
              <a:rPr lang="en-US" sz="1300" dirty="0" err="1">
                <a:cs typeface="WenQuanYi Micro Hei" charset="0"/>
              </a:rPr>
              <a:t>Crespo</a:t>
            </a:r>
            <a:r>
              <a:rPr lang="en-US" sz="1300" dirty="0">
                <a:cs typeface="WenQuanYi Micro Hei" charset="0"/>
              </a:rPr>
              <a:t>, R.; </a:t>
            </a:r>
            <a:r>
              <a:rPr lang="en-US" sz="1300" dirty="0" err="1">
                <a:cs typeface="WenQuanYi Micro Hei" charset="0"/>
              </a:rPr>
              <a:t>Csatlos</a:t>
            </a:r>
            <a:r>
              <a:rPr lang="en-US" sz="1300" dirty="0">
                <a:cs typeface="WenQuanYi Micro Hei" charset="0"/>
              </a:rPr>
              <a:t>, M.; Cullen, D.; Czech, B.; </a:t>
            </a:r>
            <a:r>
              <a:rPr lang="en-US" sz="1300" dirty="0" err="1">
                <a:cs typeface="WenQuanYi Micro Hei" charset="0"/>
              </a:rPr>
              <a:t>Danilin</a:t>
            </a:r>
            <a:r>
              <a:rPr lang="en-US" sz="1300" dirty="0">
                <a:cs typeface="WenQuanYi Micro Hei" charset="0"/>
              </a:rPr>
              <a:t>, B.; </a:t>
            </a:r>
            <a:r>
              <a:rPr lang="en-US" sz="1300" dirty="0" err="1">
                <a:cs typeface="WenQuanYi Micro Hei" charset="0"/>
              </a:rPr>
              <a:t>Davinson</a:t>
            </a:r>
            <a:r>
              <a:rPr lang="en-US" sz="1300" dirty="0">
                <a:cs typeface="WenQuanYi Micro Hei" charset="0"/>
              </a:rPr>
              <a:t>, T.; Diaz, P.; </a:t>
            </a:r>
            <a:r>
              <a:rPr lang="en-US" sz="1300" dirty="0" err="1">
                <a:cs typeface="WenQuanYi Micro Hei" charset="0"/>
              </a:rPr>
              <a:t>Dillmann</a:t>
            </a:r>
            <a:r>
              <a:rPr lang="en-US" sz="1300" dirty="0">
                <a:cs typeface="WenQuanYi Micro Hei" charset="0"/>
              </a:rPr>
              <a:t>, I; Fernandez Dominguez, B; </a:t>
            </a:r>
            <a:r>
              <a:rPr lang="en-US" sz="1300" dirty="0" err="1">
                <a:cs typeface="WenQuanYi Micro Hei" charset="0"/>
              </a:rPr>
              <a:t>Ducret</a:t>
            </a:r>
            <a:r>
              <a:rPr lang="en-US" sz="1300" dirty="0">
                <a:cs typeface="WenQuanYi Micro Hei" charset="0"/>
              </a:rPr>
              <a:t>, J-E.; Duran, I.; </a:t>
            </a:r>
            <a:r>
              <a:rPr lang="en-US" sz="1300" dirty="0" err="1">
                <a:cs typeface="WenQuanYi Micro Hei" charset="0"/>
              </a:rPr>
              <a:t>Egelhof</a:t>
            </a:r>
            <a:r>
              <a:rPr lang="en-US" sz="1300" dirty="0">
                <a:cs typeface="WenQuanYi Micro Hei" charset="0"/>
              </a:rPr>
              <a:t>, P.; </a:t>
            </a:r>
            <a:r>
              <a:rPr lang="en-US" sz="1300" dirty="0" err="1">
                <a:cs typeface="WenQuanYi Micro Hei" charset="0"/>
              </a:rPr>
              <a:t>Elekes</a:t>
            </a:r>
            <a:r>
              <a:rPr lang="en-US" sz="1300" dirty="0">
                <a:cs typeface="WenQuanYi Micro Hei" charset="0"/>
              </a:rPr>
              <a:t>, Z.; </a:t>
            </a:r>
            <a:r>
              <a:rPr lang="en-US" sz="1300" dirty="0" err="1">
                <a:cs typeface="WenQuanYi Micro Hei" charset="0"/>
              </a:rPr>
              <a:t>Emling</a:t>
            </a:r>
            <a:r>
              <a:rPr lang="en-US" sz="1300" dirty="0">
                <a:cs typeface="WenQuanYi Micro Hei" charset="0"/>
              </a:rPr>
              <a:t>, H.; Enders, J.; </a:t>
            </a:r>
            <a:r>
              <a:rPr lang="en-US" sz="1300" dirty="0" err="1">
                <a:cs typeface="WenQuanYi Micro Hei" charset="0"/>
              </a:rPr>
              <a:t>Eremin</a:t>
            </a:r>
            <a:r>
              <a:rPr lang="en-US" sz="1300" dirty="0">
                <a:cs typeface="WenQuanYi Micro Hei" charset="0"/>
              </a:rPr>
              <a:t>, V.; </a:t>
            </a:r>
            <a:r>
              <a:rPr lang="en-US" sz="1300" dirty="0" err="1">
                <a:cs typeface="WenQuanYi Micro Hei" charset="0"/>
              </a:rPr>
              <a:t>Ershov</a:t>
            </a:r>
            <a:r>
              <a:rPr lang="en-US" sz="1300" dirty="0">
                <a:cs typeface="WenQuanYi Micro Hei" charset="0"/>
              </a:rPr>
              <a:t>, S. N.; </a:t>
            </a:r>
            <a:r>
              <a:rPr lang="en-US" sz="1300" dirty="0" err="1">
                <a:cs typeface="WenQuanYi Micro Hei" charset="0"/>
              </a:rPr>
              <a:t>Ershova</a:t>
            </a:r>
            <a:r>
              <a:rPr lang="en-US" sz="1300" dirty="0">
                <a:cs typeface="WenQuanYi Micro Hei" charset="0"/>
              </a:rPr>
              <a:t>, O.; </a:t>
            </a:r>
            <a:r>
              <a:rPr lang="en-US" sz="1300" dirty="0" err="1">
                <a:cs typeface="WenQuanYi Micro Hei" charset="0"/>
              </a:rPr>
              <a:t>Eronen</a:t>
            </a:r>
            <a:r>
              <a:rPr lang="en-US" sz="1300" dirty="0">
                <a:cs typeface="WenQuanYi Micro Hei" charset="0"/>
              </a:rPr>
              <a:t>, S.; </a:t>
            </a:r>
            <a:r>
              <a:rPr lang="en-US" sz="1300" dirty="0" err="1">
                <a:cs typeface="WenQuanYi Micro Hei" charset="0"/>
              </a:rPr>
              <a:t>Estrade</a:t>
            </a:r>
            <a:r>
              <a:rPr lang="en-US" sz="1300" dirty="0">
                <a:cs typeface="WenQuanYi Micro Hei" charset="0"/>
              </a:rPr>
              <a:t>, A.; </a:t>
            </a:r>
            <a:r>
              <a:rPr lang="en-US" sz="1300" dirty="0" err="1">
                <a:cs typeface="WenQuanYi Micro Hei" charset="0"/>
              </a:rPr>
              <a:t>Faestermann</a:t>
            </a:r>
            <a:r>
              <a:rPr lang="en-US" sz="1300" dirty="0">
                <a:cs typeface="WenQuanYi Micro Hei" charset="0"/>
              </a:rPr>
              <a:t>, T.; </a:t>
            </a:r>
            <a:r>
              <a:rPr lang="en-US" sz="1300" dirty="0" err="1">
                <a:cs typeface="WenQuanYi Micro Hei" charset="0"/>
              </a:rPr>
              <a:t>Fedorov</a:t>
            </a:r>
            <a:r>
              <a:rPr lang="en-US" sz="1300" dirty="0">
                <a:cs typeface="WenQuanYi Micro Hei" charset="0"/>
              </a:rPr>
              <a:t>, D.; </a:t>
            </a:r>
            <a:r>
              <a:rPr lang="en-US" sz="1300" dirty="0" err="1">
                <a:cs typeface="WenQuanYi Micro Hei" charset="0"/>
              </a:rPr>
              <a:t>Feldmeier</a:t>
            </a:r>
            <a:r>
              <a:rPr lang="en-US" sz="1300" dirty="0">
                <a:cs typeface="WenQuanYi Micro Hei" charset="0"/>
              </a:rPr>
              <a:t>, H.; Le </a:t>
            </a:r>
            <a:r>
              <a:rPr lang="en-US" sz="1300" dirty="0" err="1">
                <a:cs typeface="WenQuanYi Micro Hei" charset="0"/>
              </a:rPr>
              <a:t>Fevre</a:t>
            </a:r>
            <a:r>
              <a:rPr lang="en-US" sz="1300" dirty="0">
                <a:cs typeface="WenQuanYi Micro Hei" charset="0"/>
              </a:rPr>
              <a:t>, A.; </a:t>
            </a:r>
            <a:r>
              <a:rPr lang="en-US" sz="1300" dirty="0" err="1">
                <a:cs typeface="WenQuanYi Micro Hei" charset="0"/>
              </a:rPr>
              <a:t>Fomichev</a:t>
            </a:r>
            <a:r>
              <a:rPr lang="en-US" sz="1300" dirty="0">
                <a:cs typeface="WenQuanYi Micro Hei" charset="0"/>
              </a:rPr>
              <a:t>, A.; </a:t>
            </a:r>
            <a:r>
              <a:rPr lang="en-US" sz="1300" dirty="0" err="1">
                <a:cs typeface="WenQuanYi Micro Hei" charset="0"/>
              </a:rPr>
              <a:t>Forssen</a:t>
            </a:r>
            <a:r>
              <a:rPr lang="en-US" sz="1300" dirty="0">
                <a:cs typeface="WenQuanYi Micro Hei" charset="0"/>
              </a:rPr>
              <a:t>, C.; Freeman, S.; Freer, M.; </a:t>
            </a:r>
            <a:r>
              <a:rPr lang="en-US" sz="1300" dirty="0" err="1">
                <a:cs typeface="WenQuanYi Micro Hei" charset="0"/>
              </a:rPr>
              <a:t>Friese</a:t>
            </a:r>
            <a:r>
              <a:rPr lang="en-US" sz="1300" dirty="0">
                <a:cs typeface="WenQuanYi Micro Hei" charset="0"/>
              </a:rPr>
              <a:t>, J.; </a:t>
            </a:r>
            <a:r>
              <a:rPr lang="en-US" sz="1300" dirty="0" err="1">
                <a:cs typeface="WenQuanYi Micro Hei" charset="0"/>
              </a:rPr>
              <a:t>Fynbo</a:t>
            </a:r>
            <a:r>
              <a:rPr lang="en-US" sz="1300" dirty="0">
                <a:cs typeface="WenQuanYi Micro Hei" charset="0"/>
              </a:rPr>
              <a:t>, H.; </a:t>
            </a:r>
            <a:r>
              <a:rPr lang="en-US" sz="1300" dirty="0" err="1">
                <a:cs typeface="WenQuanYi Micro Hei" charset="0"/>
              </a:rPr>
              <a:t>Gacsi</a:t>
            </a:r>
            <a:r>
              <a:rPr lang="en-US" sz="1300" dirty="0">
                <a:cs typeface="WenQuanYi Micro Hei" charset="0"/>
              </a:rPr>
              <a:t>, Z.; </a:t>
            </a:r>
            <a:r>
              <a:rPr lang="en-US" sz="1300" dirty="0" err="1">
                <a:cs typeface="WenQuanYi Micro Hei" charset="0"/>
              </a:rPr>
              <a:t>Garrido</a:t>
            </a:r>
            <a:r>
              <a:rPr lang="en-US" sz="1300" dirty="0">
                <a:cs typeface="WenQuanYi Micro Hei" charset="0"/>
              </a:rPr>
              <a:t>, E.; </a:t>
            </a:r>
            <a:r>
              <a:rPr lang="en-US" sz="1300" dirty="0" err="1">
                <a:cs typeface="WenQuanYi Micro Hei" charset="0"/>
              </a:rPr>
              <a:t>Gasparic</a:t>
            </a:r>
            <a:r>
              <a:rPr lang="en-US" sz="1300" dirty="0">
                <a:cs typeface="WenQuanYi Micro Hei" charset="0"/>
              </a:rPr>
              <a:t>, I.; Gastineau, B.; </a:t>
            </a:r>
            <a:r>
              <a:rPr lang="en-US" sz="1300" dirty="0" err="1">
                <a:cs typeface="WenQuanYi Micro Hei" charset="0"/>
              </a:rPr>
              <a:t>Geissel</a:t>
            </a:r>
            <a:r>
              <a:rPr lang="en-US" sz="1300" dirty="0">
                <a:cs typeface="WenQuanYi Micro Hei" charset="0"/>
              </a:rPr>
              <a:t>, H.; </a:t>
            </a:r>
            <a:r>
              <a:rPr lang="en-US" sz="1300" dirty="0" err="1">
                <a:cs typeface="WenQuanYi Micro Hei" charset="0"/>
              </a:rPr>
              <a:t>Gelletly</a:t>
            </a:r>
            <a:r>
              <a:rPr lang="en-US" sz="1300" dirty="0">
                <a:cs typeface="WenQuanYi Micro Hei" charset="0"/>
              </a:rPr>
              <a:t>, W.; </a:t>
            </a:r>
            <a:r>
              <a:rPr lang="en-US" sz="1300" dirty="0" err="1">
                <a:cs typeface="WenQuanYi Micro Hei" charset="0"/>
              </a:rPr>
              <a:t>Genolini</a:t>
            </a:r>
            <a:r>
              <a:rPr lang="en-US" sz="1300" dirty="0">
                <a:cs typeface="WenQuanYi Micro Hei" charset="0"/>
              </a:rPr>
              <a:t>, B.; </a:t>
            </a:r>
            <a:r>
              <a:rPr lang="en-US" sz="1300" dirty="0" err="1">
                <a:cs typeface="WenQuanYi Micro Hei" charset="0"/>
              </a:rPr>
              <a:t>Gerl</a:t>
            </a:r>
            <a:r>
              <a:rPr lang="en-US" sz="1300" dirty="0">
                <a:cs typeface="WenQuanYi Micro Hei" charset="0"/>
              </a:rPr>
              <a:t>, J.; </a:t>
            </a:r>
            <a:r>
              <a:rPr lang="en-US" sz="1300" dirty="0" err="1">
                <a:cs typeface="WenQuanYi Micro Hei" charset="0"/>
              </a:rPr>
              <a:t>Gernhaeuser</a:t>
            </a:r>
            <a:r>
              <a:rPr lang="en-US" sz="1300" dirty="0">
                <a:cs typeface="WenQuanYi Micro Hei" charset="0"/>
              </a:rPr>
              <a:t>, R.; </a:t>
            </a:r>
            <a:r>
              <a:rPr lang="en-US" sz="1300" dirty="0" err="1">
                <a:cs typeface="WenQuanYi Micro Hei" charset="0"/>
              </a:rPr>
              <a:t>Golovkov</a:t>
            </a:r>
            <a:r>
              <a:rPr lang="en-US" sz="1300" dirty="0">
                <a:cs typeface="WenQuanYi Micro Hei" charset="0"/>
              </a:rPr>
              <a:t>, </a:t>
            </a:r>
            <a:r>
              <a:rPr lang="en-US" sz="1300" dirty="0" err="1">
                <a:cs typeface="WenQuanYi Micro Hei" charset="0"/>
              </a:rPr>
              <a:t>M.l</a:t>
            </a:r>
            <a:r>
              <a:rPr lang="en-US" sz="1300" dirty="0">
                <a:cs typeface="WenQuanYi Micro Hei" charset="0"/>
              </a:rPr>
              <a:t>; </a:t>
            </a:r>
            <a:r>
              <a:rPr lang="en-US" sz="1300" dirty="0" err="1">
                <a:cs typeface="WenQuanYi Micro Hei" charset="0"/>
              </a:rPr>
              <a:t>Golubev</a:t>
            </a:r>
            <a:r>
              <a:rPr lang="en-US" sz="1300" dirty="0">
                <a:cs typeface="WenQuanYi Micro Hei" charset="0"/>
              </a:rPr>
              <a:t>, </a:t>
            </a:r>
            <a:r>
              <a:rPr lang="en-US" sz="1300" dirty="0" err="1">
                <a:cs typeface="WenQuanYi Micro Hei" charset="0"/>
              </a:rPr>
              <a:t>P.l</a:t>
            </a:r>
            <a:r>
              <a:rPr lang="en-US" sz="1300" dirty="0">
                <a:cs typeface="WenQuanYi Micro Hei" charset="0"/>
              </a:rPr>
              <a:t>; Grant, A.; </a:t>
            </a:r>
            <a:r>
              <a:rPr lang="en-US" sz="1300" dirty="0" err="1">
                <a:cs typeface="WenQuanYi Micro Hei" charset="0"/>
              </a:rPr>
              <a:t>Grigorenko</a:t>
            </a:r>
            <a:r>
              <a:rPr lang="en-US" sz="1300" dirty="0">
                <a:cs typeface="WenQuanYi Micro Hei" charset="0"/>
              </a:rPr>
              <a:t>, L.; Grosse, E.; </a:t>
            </a:r>
            <a:r>
              <a:rPr lang="en-US" sz="1300" dirty="0" err="1">
                <a:cs typeface="WenQuanYi Micro Hei" charset="0"/>
              </a:rPr>
              <a:t>Gulyas</a:t>
            </a:r>
            <a:r>
              <a:rPr lang="en-US" sz="1300" dirty="0">
                <a:cs typeface="WenQuanYi Micro Hei" charset="0"/>
              </a:rPr>
              <a:t>, J.; Goebel, K.; </a:t>
            </a:r>
            <a:r>
              <a:rPr lang="en-US" sz="1300" dirty="0" err="1">
                <a:cs typeface="WenQuanYi Micro Hei" charset="0"/>
              </a:rPr>
              <a:t>Gorska</a:t>
            </a:r>
            <a:r>
              <a:rPr lang="en-US" sz="1300" dirty="0">
                <a:cs typeface="WenQuanYi Micro Hei" charset="0"/>
              </a:rPr>
              <a:t>, M.; Haas, O. S; </a:t>
            </a:r>
            <a:r>
              <a:rPr lang="en-US" sz="1300" dirty="0" err="1">
                <a:cs typeface="WenQuanYi Micro Hei" charset="0"/>
              </a:rPr>
              <a:t>Haiduc</a:t>
            </a:r>
            <a:r>
              <a:rPr lang="en-US" sz="1300" dirty="0">
                <a:cs typeface="WenQuanYi Micro Hei" charset="0"/>
              </a:rPr>
              <a:t>, M.; </a:t>
            </a:r>
            <a:r>
              <a:rPr lang="en-US" sz="1300" dirty="0" err="1">
                <a:cs typeface="WenQuanYi Micro Hei" charset="0"/>
              </a:rPr>
              <a:t>Hasegan</a:t>
            </a:r>
            <a:r>
              <a:rPr lang="en-US" sz="1300" dirty="0">
                <a:cs typeface="WenQuanYi Micro Hei" charset="0"/>
              </a:rPr>
              <a:t>, D.; </a:t>
            </a:r>
            <a:r>
              <a:rPr lang="en-US" sz="1300" dirty="0" err="1">
                <a:cs typeface="WenQuanYi Micro Hei" charset="0"/>
              </a:rPr>
              <a:t>Heftrich</a:t>
            </a:r>
            <a:r>
              <a:rPr lang="en-US" sz="1300" dirty="0">
                <a:cs typeface="WenQuanYi Micro Hei" charset="0"/>
              </a:rPr>
              <a:t>, T.; </a:t>
            </a:r>
            <a:r>
              <a:rPr lang="en-US" sz="1300" dirty="0" err="1">
                <a:cs typeface="WenQuanYi Micro Hei" charset="0"/>
              </a:rPr>
              <a:t>Heil</a:t>
            </a:r>
            <a:r>
              <a:rPr lang="en-US" sz="1300" dirty="0">
                <a:cs typeface="WenQuanYi Micro Hei" charset="0"/>
              </a:rPr>
              <a:t>, M.; Heine, M.; Heinz, A.; </a:t>
            </a:r>
            <a:r>
              <a:rPr lang="en-US" sz="1300" dirty="0" err="1">
                <a:cs typeface="WenQuanYi Micro Hei" charset="0"/>
              </a:rPr>
              <a:t>Henriques,A</a:t>
            </a:r>
            <a:r>
              <a:rPr lang="en-US" sz="1300" dirty="0">
                <a:cs typeface="WenQuanYi Micro Hei" charset="0"/>
              </a:rPr>
              <a:t>.; Hoffmann, J; </a:t>
            </a:r>
            <a:r>
              <a:rPr lang="en-US" sz="1300" dirty="0" err="1">
                <a:cs typeface="WenQuanYi Micro Hei" charset="0"/>
              </a:rPr>
              <a:t>Holl</a:t>
            </a:r>
            <a:r>
              <a:rPr lang="en-US" sz="1300" dirty="0">
                <a:cs typeface="WenQuanYi Micro Hei" charset="0"/>
              </a:rPr>
              <a:t>, M.; Hunyadi, M.; </a:t>
            </a:r>
            <a:r>
              <a:rPr lang="en-US" sz="1300" dirty="0" err="1">
                <a:cs typeface="WenQuanYi Micro Hei" charset="0"/>
              </a:rPr>
              <a:t>Ignatov</a:t>
            </a:r>
            <a:r>
              <a:rPr lang="en-US" sz="1300" dirty="0">
                <a:cs typeface="WenQuanYi Micro Hei" charset="0"/>
              </a:rPr>
              <a:t>, A.; </a:t>
            </a:r>
            <a:r>
              <a:rPr lang="en-US" sz="1300" dirty="0" err="1">
                <a:cs typeface="WenQuanYi Micro Hei" charset="0"/>
              </a:rPr>
              <a:t>Ignatyuk</a:t>
            </a:r>
            <a:r>
              <a:rPr lang="en-US" sz="1300" dirty="0">
                <a:cs typeface="WenQuanYi Micro Hei" charset="0"/>
              </a:rPr>
              <a:t>, A. V.; </a:t>
            </a:r>
            <a:r>
              <a:rPr lang="en-US" sz="1300" dirty="0" err="1">
                <a:cs typeface="WenQuanYi Micro Hei" charset="0"/>
              </a:rPr>
              <a:t>Ilie</a:t>
            </a:r>
            <a:r>
              <a:rPr lang="en-US" sz="1300" dirty="0">
                <a:cs typeface="WenQuanYi Micro Hei" charset="0"/>
              </a:rPr>
              <a:t>, C. M.; </a:t>
            </a:r>
            <a:r>
              <a:rPr lang="en-US" sz="1300" dirty="0" err="1">
                <a:cs typeface="WenQuanYi Micro Hei" charset="0"/>
              </a:rPr>
              <a:t>Isaak</a:t>
            </a:r>
            <a:r>
              <a:rPr lang="en-US" sz="1300" dirty="0">
                <a:cs typeface="WenQuanYi Micro Hei" charset="0"/>
              </a:rPr>
              <a:t>, J.; </a:t>
            </a:r>
            <a:r>
              <a:rPr lang="en-US" sz="1300" dirty="0" err="1">
                <a:cs typeface="WenQuanYi Micro Hei" charset="0"/>
              </a:rPr>
              <a:t>Isaksson</a:t>
            </a:r>
            <a:r>
              <a:rPr lang="en-US" sz="1300" dirty="0">
                <a:cs typeface="WenQuanYi Micro Hei" charset="0"/>
              </a:rPr>
              <a:t>, L.; </a:t>
            </a:r>
            <a:r>
              <a:rPr lang="en-US" sz="1300" dirty="0" err="1">
                <a:cs typeface="WenQuanYi Micro Hei" charset="0"/>
              </a:rPr>
              <a:t>Jakobsson</a:t>
            </a:r>
            <a:r>
              <a:rPr lang="en-US" sz="1300" dirty="0">
                <a:cs typeface="WenQuanYi Micro Hei" charset="0"/>
              </a:rPr>
              <a:t>, B.; Jensen, A.; Johansen, J.; Johansson, H.; Johnson, R.; Jonson, B.; </a:t>
            </a:r>
            <a:r>
              <a:rPr lang="en-US" sz="1300" dirty="0" err="1">
                <a:cs typeface="WenQuanYi Micro Hei" charset="0"/>
              </a:rPr>
              <a:t>Junghans</a:t>
            </a:r>
            <a:r>
              <a:rPr lang="en-US" sz="1300" dirty="0">
                <a:cs typeface="WenQuanYi Micro Hei" charset="0"/>
              </a:rPr>
              <a:t>, A.; </a:t>
            </a:r>
            <a:r>
              <a:rPr lang="en-US" sz="1300" dirty="0" err="1">
                <a:cs typeface="WenQuanYi Micro Hei" charset="0"/>
              </a:rPr>
              <a:t>Jurado</a:t>
            </a:r>
            <a:r>
              <a:rPr lang="en-US" sz="1300" dirty="0">
                <a:cs typeface="WenQuanYi Micro Hei" charset="0"/>
              </a:rPr>
              <a:t>, B.; </a:t>
            </a:r>
            <a:r>
              <a:rPr lang="en-US" sz="1300" dirty="0" err="1">
                <a:cs typeface="WenQuanYi Micro Hei" charset="0"/>
              </a:rPr>
              <a:t>Jaehrling</a:t>
            </a:r>
            <a:r>
              <a:rPr lang="en-US" sz="1300" dirty="0">
                <a:cs typeface="WenQuanYi Micro Hei" charset="0"/>
              </a:rPr>
              <a:t>, S.; Kailas, S.; </a:t>
            </a:r>
            <a:r>
              <a:rPr lang="en-US" sz="1300" dirty="0" err="1">
                <a:cs typeface="WenQuanYi Micro Hei" charset="0"/>
              </a:rPr>
              <a:t>Kalantar</a:t>
            </a:r>
            <a:r>
              <a:rPr lang="en-US" sz="1300" dirty="0">
                <a:cs typeface="WenQuanYi Micro Hei" charset="0"/>
              </a:rPr>
              <a:t>, N.; </a:t>
            </a:r>
            <a:r>
              <a:rPr lang="en-US" sz="1300" dirty="0" err="1">
                <a:cs typeface="WenQuanYi Micro Hei" charset="0"/>
              </a:rPr>
              <a:t>Kalliopuska</a:t>
            </a:r>
            <a:r>
              <a:rPr lang="en-US" sz="1300" dirty="0">
                <a:cs typeface="WenQuanYi Micro Hei" charset="0"/>
              </a:rPr>
              <a:t>, J.; </a:t>
            </a:r>
            <a:r>
              <a:rPr lang="en-US" sz="1300" dirty="0" err="1">
                <a:cs typeface="WenQuanYi Micro Hei" charset="0"/>
              </a:rPr>
              <a:t>Kanungo</a:t>
            </a:r>
            <a:r>
              <a:rPr lang="en-US" sz="1300" dirty="0">
                <a:cs typeface="WenQuanYi Micro Hei" charset="0"/>
              </a:rPr>
              <a:t>, R.; </a:t>
            </a:r>
            <a:r>
              <a:rPr lang="en-US" sz="1300" dirty="0" err="1">
                <a:cs typeface="WenQuanYi Micro Hei" charset="0"/>
              </a:rPr>
              <a:t>Kelic-Heil</a:t>
            </a:r>
            <a:r>
              <a:rPr lang="en-US" sz="1300" dirty="0">
                <a:cs typeface="WenQuanYi Micro Hei" charset="0"/>
              </a:rPr>
              <a:t>, A.; </a:t>
            </a:r>
            <a:r>
              <a:rPr lang="en-US" sz="1300" dirty="0" err="1">
                <a:cs typeface="WenQuanYi Micro Hei" charset="0"/>
              </a:rPr>
              <a:t>Kezzar</a:t>
            </a:r>
            <a:r>
              <a:rPr lang="en-US" sz="1300" dirty="0">
                <a:cs typeface="WenQuanYi Micro Hei" charset="0"/>
              </a:rPr>
              <a:t>, K.; </a:t>
            </a:r>
            <a:r>
              <a:rPr lang="en-US" sz="1300" dirty="0" err="1">
                <a:cs typeface="WenQuanYi Micro Hei" charset="0"/>
              </a:rPr>
              <a:t>Khanzadeev</a:t>
            </a:r>
            <a:r>
              <a:rPr lang="en-US" sz="1300" dirty="0">
                <a:cs typeface="WenQuanYi Micro Hei" charset="0"/>
              </a:rPr>
              <a:t>, A.; </a:t>
            </a:r>
            <a:r>
              <a:rPr lang="en-US" sz="1300" dirty="0" err="1">
                <a:cs typeface="WenQuanYi Micro Hei" charset="0"/>
              </a:rPr>
              <a:t>Kissel</a:t>
            </a:r>
            <a:r>
              <a:rPr lang="en-US" sz="1300" dirty="0">
                <a:cs typeface="WenQuanYi Micro Hei" charset="0"/>
              </a:rPr>
              <a:t>, R.; </a:t>
            </a:r>
            <a:r>
              <a:rPr lang="en-US" sz="1300" dirty="0" err="1">
                <a:cs typeface="WenQuanYi Micro Hei" charset="0"/>
              </a:rPr>
              <a:t>Kisselev</a:t>
            </a:r>
            <a:r>
              <a:rPr lang="en-US" sz="1300" dirty="0">
                <a:cs typeface="WenQuanYi Micro Hei" charset="0"/>
              </a:rPr>
              <a:t>, O.; </a:t>
            </a:r>
            <a:r>
              <a:rPr lang="en-US" sz="1300" dirty="0" err="1">
                <a:cs typeface="WenQuanYi Micro Hei" charset="0"/>
              </a:rPr>
              <a:t>Klimkiewicz</a:t>
            </a:r>
            <a:r>
              <a:rPr lang="en-US" sz="1300" dirty="0">
                <a:cs typeface="WenQuanYi Micro Hei" charset="0"/>
              </a:rPr>
              <a:t>, A.; </a:t>
            </a:r>
            <a:r>
              <a:rPr lang="en-US" sz="1300" dirty="0" err="1">
                <a:cs typeface="WenQuanYi Micro Hei" charset="0"/>
              </a:rPr>
              <a:t>Kmiecik</a:t>
            </a:r>
            <a:r>
              <a:rPr lang="en-US" sz="1300" dirty="0">
                <a:cs typeface="WenQuanYi Micro Hei" charset="0"/>
              </a:rPr>
              <a:t>, M.; </a:t>
            </a:r>
            <a:r>
              <a:rPr lang="en-US" sz="1300" dirty="0" err="1">
                <a:cs typeface="WenQuanYi Micro Hei" charset="0"/>
              </a:rPr>
              <a:t>Koerper</a:t>
            </a:r>
            <a:r>
              <a:rPr lang="en-US" sz="1300" dirty="0">
                <a:cs typeface="WenQuanYi Micro Hei" charset="0"/>
              </a:rPr>
              <a:t>, D.; </a:t>
            </a:r>
            <a:r>
              <a:rPr lang="en-US" sz="1300" dirty="0" err="1">
                <a:cs typeface="WenQuanYi Micro Hei" charset="0"/>
              </a:rPr>
              <a:t>Kojouharov</a:t>
            </a:r>
            <a:r>
              <a:rPr lang="en-US" sz="1300" dirty="0">
                <a:cs typeface="WenQuanYi Micro Hei" charset="0"/>
              </a:rPr>
              <a:t>, I.; </a:t>
            </a:r>
            <a:r>
              <a:rPr lang="en-US" sz="1300" dirty="0" err="1">
                <a:cs typeface="WenQuanYi Micro Hei" charset="0"/>
              </a:rPr>
              <a:t>Korsheninnikov</a:t>
            </a:r>
            <a:r>
              <a:rPr lang="en-US" sz="1300" dirty="0">
                <a:cs typeface="WenQuanYi Micro Hei" charset="0"/>
              </a:rPr>
              <a:t>, A.; </a:t>
            </a:r>
            <a:r>
              <a:rPr lang="en-US" sz="1300" dirty="0" err="1">
                <a:cs typeface="WenQuanYi Micro Hei" charset="0"/>
              </a:rPr>
              <a:t>Korten</a:t>
            </a:r>
            <a:r>
              <a:rPr lang="en-US" sz="1300" dirty="0">
                <a:cs typeface="WenQuanYi Micro Hei" charset="0"/>
              </a:rPr>
              <a:t>, W.; </a:t>
            </a:r>
            <a:r>
              <a:rPr lang="en-US" sz="1300" dirty="0" err="1">
                <a:cs typeface="WenQuanYi Micro Hei" charset="0"/>
              </a:rPr>
              <a:t>Krasznahorkay</a:t>
            </a:r>
            <a:r>
              <a:rPr lang="en-US" sz="1300" dirty="0">
                <a:cs typeface="WenQuanYi Micro Hei" charset="0"/>
              </a:rPr>
              <a:t>, A.; </a:t>
            </a:r>
            <a:r>
              <a:rPr lang="en-US" sz="1300" dirty="0" err="1">
                <a:cs typeface="WenQuanYi Micro Hei" charset="0"/>
              </a:rPr>
              <a:t>Kratz</a:t>
            </a:r>
            <a:r>
              <a:rPr lang="en-US" sz="1300" dirty="0">
                <a:cs typeface="WenQuanYi Micro Hei" charset="0"/>
              </a:rPr>
              <a:t>, J. V.; </a:t>
            </a:r>
            <a:r>
              <a:rPr lang="en-US" sz="1300" dirty="0" err="1">
                <a:cs typeface="WenQuanYi Micro Hei" charset="0"/>
              </a:rPr>
              <a:t>Kresan</a:t>
            </a:r>
            <a:r>
              <a:rPr lang="en-US" sz="1300" dirty="0">
                <a:cs typeface="WenQuanYi Micro Hei" charset="0"/>
              </a:rPr>
              <a:t>, D.; </a:t>
            </a:r>
            <a:r>
              <a:rPr lang="en-US" sz="1300" dirty="0" err="1">
                <a:cs typeface="WenQuanYi Micro Hei" charset="0"/>
              </a:rPr>
              <a:t>Krivchitch,A</a:t>
            </a:r>
            <a:r>
              <a:rPr lang="en-US" sz="1300" dirty="0">
                <a:cs typeface="WenQuanYi Micro Hei" charset="0"/>
              </a:rPr>
              <a:t>.; </a:t>
            </a:r>
            <a:r>
              <a:rPr lang="en-US" sz="1300" dirty="0" err="1">
                <a:cs typeface="WenQuanYi Micro Hei" charset="0"/>
              </a:rPr>
              <a:t>Kroell</a:t>
            </a:r>
            <a:r>
              <a:rPr lang="en-US" sz="1300" dirty="0">
                <a:cs typeface="WenQuanYi Micro Hei" charset="0"/>
              </a:rPr>
              <a:t>, T.; </a:t>
            </a:r>
            <a:r>
              <a:rPr lang="en-US" sz="1300" dirty="0" err="1">
                <a:cs typeface="WenQuanYi Micro Hei" charset="0"/>
              </a:rPr>
              <a:t>Krupko</a:t>
            </a:r>
            <a:r>
              <a:rPr lang="en-US" sz="1300" dirty="0">
                <a:cs typeface="WenQuanYi Micro Hei" charset="0"/>
              </a:rPr>
              <a:t>, S.; </a:t>
            </a:r>
            <a:r>
              <a:rPr lang="en-US" sz="1300" dirty="0" err="1">
                <a:cs typeface="WenQuanYi Micro Hei" charset="0"/>
              </a:rPr>
              <a:t>Kruecken</a:t>
            </a:r>
            <a:r>
              <a:rPr lang="en-US" sz="1300" dirty="0">
                <a:cs typeface="WenQuanYi Micro Hei" charset="0"/>
              </a:rPr>
              <a:t>, R.; </a:t>
            </a:r>
            <a:r>
              <a:rPr lang="en-US" sz="1300" dirty="0" err="1">
                <a:cs typeface="WenQuanYi Micro Hei" charset="0"/>
              </a:rPr>
              <a:t>Kulessa</a:t>
            </a:r>
            <a:r>
              <a:rPr lang="en-US" sz="1300" dirty="0">
                <a:cs typeface="WenQuanYi Micro Hei" charset="0"/>
              </a:rPr>
              <a:t>, R.; </a:t>
            </a:r>
            <a:r>
              <a:rPr lang="en-US" sz="1300" dirty="0" err="1">
                <a:cs typeface="WenQuanYi Micro Hei" charset="0"/>
              </a:rPr>
              <a:t>Kurz</a:t>
            </a:r>
            <a:r>
              <a:rPr lang="en-US" sz="1300" dirty="0">
                <a:cs typeface="WenQuanYi Micro Hei" charset="0"/>
              </a:rPr>
              <a:t>, N.; </a:t>
            </a:r>
            <a:r>
              <a:rPr lang="en-US" sz="1300" dirty="0" err="1">
                <a:cs typeface="WenQuanYi Micro Hei" charset="0"/>
              </a:rPr>
              <a:t>Kuzmin</a:t>
            </a:r>
            <a:r>
              <a:rPr lang="en-US" sz="1300" dirty="0">
                <a:cs typeface="WenQuanYi Micro Hei" charset="0"/>
              </a:rPr>
              <a:t>, E.; </a:t>
            </a:r>
            <a:r>
              <a:rPr lang="en-US" sz="1300" dirty="0" err="1">
                <a:cs typeface="WenQuanYi Micro Hei" charset="0"/>
              </a:rPr>
              <a:t>Labiche</a:t>
            </a:r>
            <a:r>
              <a:rPr lang="en-US" sz="1300" dirty="0">
                <a:cs typeface="WenQuanYi Micro Hei" charset="0"/>
              </a:rPr>
              <a:t>, M.; </a:t>
            </a:r>
            <a:r>
              <a:rPr lang="en-US" sz="1300" dirty="0" err="1">
                <a:cs typeface="WenQuanYi Micro Hei" charset="0"/>
              </a:rPr>
              <a:t>Langanke</a:t>
            </a:r>
            <a:r>
              <a:rPr lang="en-US" sz="1300" dirty="0">
                <a:cs typeface="WenQuanYi Micro Hei" charset="0"/>
              </a:rPr>
              <a:t>, </a:t>
            </a:r>
            <a:r>
              <a:rPr lang="en-US" sz="1300" dirty="0" err="1">
                <a:cs typeface="WenQuanYi Micro Hei" charset="0"/>
              </a:rPr>
              <a:t>K.l</a:t>
            </a:r>
            <a:r>
              <a:rPr lang="en-US" sz="1300" dirty="0">
                <a:cs typeface="WenQuanYi Micro Hei" charset="0"/>
              </a:rPr>
              <a:t>-H.; Langer, C.; </a:t>
            </a:r>
            <a:r>
              <a:rPr lang="en-US" sz="1300" dirty="0" err="1">
                <a:cs typeface="WenQuanYi Micro Hei" charset="0"/>
              </a:rPr>
              <a:t>Lapoux</a:t>
            </a:r>
            <a:r>
              <a:rPr lang="en-US" sz="1300" dirty="0">
                <a:cs typeface="WenQuanYi Micro Hei" charset="0"/>
              </a:rPr>
              <a:t>, V.; Larsson, K.; Laurent, B.; Lazarus, I.; Le, X. Ch.; </a:t>
            </a:r>
            <a:r>
              <a:rPr lang="en-US" sz="1300" dirty="0" err="1">
                <a:cs typeface="WenQuanYi Micro Hei" charset="0"/>
              </a:rPr>
              <a:t>Leifels</a:t>
            </a:r>
            <a:r>
              <a:rPr lang="en-US" sz="1300" dirty="0">
                <a:cs typeface="WenQuanYi Micro Hei" charset="0"/>
              </a:rPr>
              <a:t>, Y.; Lemmon, R.; </a:t>
            </a:r>
            <a:r>
              <a:rPr lang="en-US" sz="1300" dirty="0" err="1">
                <a:cs typeface="WenQuanYi Micro Hei" charset="0"/>
              </a:rPr>
              <a:t>Lenske</a:t>
            </a:r>
            <a:r>
              <a:rPr lang="en-US" sz="1300" dirty="0">
                <a:cs typeface="WenQuanYi Micro Hei" charset="0"/>
              </a:rPr>
              <a:t>, H.; </a:t>
            </a:r>
            <a:r>
              <a:rPr lang="en-US" sz="1300" dirty="0" err="1">
                <a:cs typeface="WenQuanYi Micro Hei" charset="0"/>
              </a:rPr>
              <a:t>Lepine-Szily</a:t>
            </a:r>
            <a:r>
              <a:rPr lang="en-US" sz="1300" dirty="0">
                <a:cs typeface="WenQuanYi Micro Hei" charset="0"/>
              </a:rPr>
              <a:t>, A.; </a:t>
            </a:r>
            <a:r>
              <a:rPr lang="en-US" sz="1300" dirty="0" err="1">
                <a:cs typeface="WenQuanYi Micro Hei" charset="0"/>
              </a:rPr>
              <a:t>Leray</a:t>
            </a:r>
            <a:r>
              <a:rPr lang="en-US" sz="1300" dirty="0">
                <a:cs typeface="WenQuanYi Micro Hei" charset="0"/>
              </a:rPr>
              <a:t>, S.; Letts, S.; Li, S.; Liang, X.; Lindberg, S.; Lindsay, S.; Litvinov, Y.; Lukasik, J.; </a:t>
            </a:r>
            <a:r>
              <a:rPr lang="en-US" sz="1300" dirty="0" err="1">
                <a:cs typeface="WenQuanYi Micro Hei" charset="0"/>
              </a:rPr>
              <a:t>Loeher</a:t>
            </a:r>
            <a:r>
              <a:rPr lang="en-US" sz="1300" dirty="0">
                <a:cs typeface="WenQuanYi Micro Hei" charset="0"/>
              </a:rPr>
              <a:t>, B.; </a:t>
            </a:r>
            <a:r>
              <a:rPr lang="en-US" sz="1300" dirty="0" err="1">
                <a:cs typeface="WenQuanYi Micro Hei" charset="0"/>
              </a:rPr>
              <a:t>Mahata</a:t>
            </a:r>
            <a:r>
              <a:rPr lang="en-US" sz="1300" dirty="0">
                <a:cs typeface="WenQuanYi Micro Hei" charset="0"/>
              </a:rPr>
              <a:t>, K.; </a:t>
            </a:r>
            <a:r>
              <a:rPr lang="en-US" sz="1300" dirty="0" err="1">
                <a:cs typeface="WenQuanYi Micro Hei" charset="0"/>
              </a:rPr>
              <a:t>Maj</a:t>
            </a:r>
            <a:r>
              <a:rPr lang="en-US" sz="1300" dirty="0">
                <a:cs typeface="WenQuanYi Micro Hei" charset="0"/>
              </a:rPr>
              <a:t>, A.; </a:t>
            </a:r>
            <a:r>
              <a:rPr lang="en-US" sz="1300" dirty="0" err="1">
                <a:cs typeface="WenQuanYi Micro Hei" charset="0"/>
              </a:rPr>
              <a:t>Marganiec</a:t>
            </a:r>
            <a:r>
              <a:rPr lang="en-US" sz="1300" dirty="0">
                <a:cs typeface="WenQuanYi Micro Hei" charset="0"/>
              </a:rPr>
              <a:t>, J.; Meister, M.; </a:t>
            </a:r>
            <a:r>
              <a:rPr lang="en-US" sz="1300" dirty="0" err="1">
                <a:cs typeface="WenQuanYi Micro Hei" charset="0"/>
              </a:rPr>
              <a:t>Mittig</a:t>
            </a:r>
            <a:r>
              <a:rPr lang="en-US" sz="1300" dirty="0">
                <a:cs typeface="WenQuanYi Micro Hei" charset="0"/>
              </a:rPr>
              <a:t>, W.; </a:t>
            </a:r>
            <a:r>
              <a:rPr lang="en-US" sz="1300" dirty="0" err="1">
                <a:cs typeface="WenQuanYi Micro Hei" charset="0"/>
              </a:rPr>
              <a:t>Movsesyan</a:t>
            </a:r>
            <a:r>
              <a:rPr lang="en-US" sz="1300" dirty="0">
                <a:cs typeface="WenQuanYi Micro Hei" charset="0"/>
              </a:rPr>
              <a:t>, A.; Mutterer, M.; </a:t>
            </a:r>
            <a:r>
              <a:rPr lang="en-US" sz="1300" dirty="0" err="1">
                <a:cs typeface="WenQuanYi Micro Hei" charset="0"/>
              </a:rPr>
              <a:t>Muentz</a:t>
            </a:r>
            <a:r>
              <a:rPr lang="en-US" sz="1300" dirty="0">
                <a:cs typeface="WenQuanYi Micro Hei" charset="0"/>
              </a:rPr>
              <a:t>, C.; </a:t>
            </a:r>
            <a:r>
              <a:rPr lang="en-US" sz="1300" dirty="0" err="1">
                <a:cs typeface="WenQuanYi Micro Hei" charset="0"/>
              </a:rPr>
              <a:t>Nacher</a:t>
            </a:r>
            <a:r>
              <a:rPr lang="en-US" sz="1300" dirty="0">
                <a:cs typeface="WenQuanYi Micro Hei" charset="0"/>
              </a:rPr>
              <a:t>, E.; </a:t>
            </a:r>
            <a:r>
              <a:rPr lang="en-US" sz="1300" dirty="0" err="1">
                <a:cs typeface="WenQuanYi Micro Hei" charset="0"/>
              </a:rPr>
              <a:t>Najafi</a:t>
            </a:r>
            <a:r>
              <a:rPr lang="en-US" sz="1300" dirty="0">
                <a:cs typeface="WenQuanYi Micro Hei" charset="0"/>
              </a:rPr>
              <a:t>, A.; Nakamura, T.; Neff, T.; Nilsson, T.; </a:t>
            </a:r>
            <a:r>
              <a:rPr lang="en-US" sz="1300" dirty="0" err="1">
                <a:cs typeface="WenQuanYi Micro Hei" charset="0"/>
              </a:rPr>
              <a:t>Nociforo</a:t>
            </a:r>
            <a:r>
              <a:rPr lang="en-US" sz="1300" dirty="0">
                <a:cs typeface="WenQuanYi Micro Hei" charset="0"/>
              </a:rPr>
              <a:t>, C.; Nolan, P.; Nolen, J.; Nyman, G.; </a:t>
            </a:r>
            <a:r>
              <a:rPr lang="en-US" sz="1300" dirty="0" err="1">
                <a:cs typeface="WenQuanYi Micro Hei" charset="0"/>
              </a:rPr>
              <a:t>Obertelli</a:t>
            </a:r>
            <a:r>
              <a:rPr lang="en-US" sz="1300" dirty="0">
                <a:cs typeface="WenQuanYi Micro Hei" charset="0"/>
              </a:rPr>
              <a:t>, A.; </a:t>
            </a:r>
            <a:r>
              <a:rPr lang="en-US" sz="1300" dirty="0" err="1">
                <a:cs typeface="WenQuanYi Micro Hei" charset="0"/>
              </a:rPr>
              <a:t>Obradors</a:t>
            </a:r>
            <a:r>
              <a:rPr lang="en-US" sz="1300" dirty="0">
                <a:cs typeface="WenQuanYi Micro Hei" charset="0"/>
              </a:rPr>
              <a:t>, D.; </a:t>
            </a:r>
            <a:r>
              <a:rPr lang="en-US" sz="1300" dirty="0" err="1">
                <a:cs typeface="WenQuanYi Micro Hei" charset="0"/>
              </a:rPr>
              <a:t>Ogloblin</a:t>
            </a:r>
            <a:r>
              <a:rPr lang="en-US" sz="1300" dirty="0">
                <a:cs typeface="WenQuanYi Micro Hei" charset="0"/>
              </a:rPr>
              <a:t>, A.; </a:t>
            </a:r>
            <a:r>
              <a:rPr lang="en-US" sz="1300" dirty="0" err="1">
                <a:cs typeface="WenQuanYi Micro Hei" charset="0"/>
              </a:rPr>
              <a:t>Oi</a:t>
            </a:r>
            <a:r>
              <a:rPr lang="en-US" sz="1300" dirty="0">
                <a:cs typeface="WenQuanYi Micro Hei" charset="0"/>
              </a:rPr>
              <a:t>, M.; </a:t>
            </a:r>
            <a:r>
              <a:rPr lang="en-US" sz="1300" dirty="0" err="1">
                <a:cs typeface="WenQuanYi Micro Hei" charset="0"/>
              </a:rPr>
              <a:t>Palit</a:t>
            </a:r>
            <a:r>
              <a:rPr lang="en-US" sz="1300" dirty="0">
                <a:cs typeface="WenQuanYi Micro Hei" charset="0"/>
              </a:rPr>
              <a:t>, R.; </a:t>
            </a:r>
            <a:r>
              <a:rPr lang="en-US" sz="1300" dirty="0" err="1">
                <a:cs typeface="WenQuanYi Micro Hei" charset="0"/>
              </a:rPr>
              <a:t>Panin</a:t>
            </a:r>
            <a:r>
              <a:rPr lang="en-US" sz="1300" dirty="0">
                <a:cs typeface="WenQuanYi Micro Hei" charset="0"/>
              </a:rPr>
              <a:t>, V.; </a:t>
            </a:r>
            <a:r>
              <a:rPr lang="en-US" sz="1300" dirty="0" err="1">
                <a:cs typeface="WenQuanYi Micro Hei" charset="0"/>
              </a:rPr>
              <a:t>Paradela</a:t>
            </a:r>
            <a:r>
              <a:rPr lang="en-US" sz="1300" dirty="0">
                <a:cs typeface="WenQuanYi Micro Hei" charset="0"/>
              </a:rPr>
              <a:t>, C.; Paschalis, S.; </a:t>
            </a:r>
            <a:r>
              <a:rPr lang="en-US" sz="1300" dirty="0" err="1">
                <a:cs typeface="WenQuanYi Micro Hei" charset="0"/>
              </a:rPr>
              <a:t>Pawlowski</a:t>
            </a:r>
            <a:r>
              <a:rPr lang="en-US" sz="1300" dirty="0">
                <a:cs typeface="WenQuanYi Micro Hei" charset="0"/>
              </a:rPr>
              <a:t>, P.; Petri, M.; </a:t>
            </a:r>
            <a:r>
              <a:rPr lang="en-US" sz="1300" dirty="0" err="1">
                <a:cs typeface="WenQuanYi Micro Hei" charset="0"/>
              </a:rPr>
              <a:t>Pietralla</a:t>
            </a:r>
            <a:r>
              <a:rPr lang="en-US" sz="1300" dirty="0">
                <a:cs typeface="WenQuanYi Micro Hei" charset="0"/>
              </a:rPr>
              <a:t>, </a:t>
            </a:r>
            <a:r>
              <a:rPr lang="en-US" sz="1300" dirty="0" err="1">
                <a:cs typeface="WenQuanYi Micro Hei" charset="0"/>
              </a:rPr>
              <a:t>N.t</a:t>
            </a:r>
            <a:r>
              <a:rPr lang="en-US" sz="1300" dirty="0">
                <a:cs typeface="WenQuanYi Micro Hei" charset="0"/>
              </a:rPr>
              <a:t>; </a:t>
            </a:r>
            <a:r>
              <a:rPr lang="en-US" sz="1300" dirty="0" err="1">
                <a:cs typeface="WenQuanYi Micro Hei" charset="0"/>
              </a:rPr>
              <a:t>Pietras</a:t>
            </a:r>
            <a:r>
              <a:rPr lang="en-US" sz="1300" dirty="0">
                <a:cs typeface="WenQuanYi Micro Hei" charset="0"/>
              </a:rPr>
              <a:t>, B.; </a:t>
            </a:r>
            <a:r>
              <a:rPr lang="en-US" sz="1300" dirty="0" err="1">
                <a:cs typeface="WenQuanYi Micro Hei" charset="0"/>
              </a:rPr>
              <a:t>Pietri</a:t>
            </a:r>
            <a:r>
              <a:rPr lang="en-US" sz="1300" dirty="0">
                <a:cs typeface="WenQuanYi Micro Hei" charset="0"/>
              </a:rPr>
              <a:t>, S.; </a:t>
            </a:r>
            <a:r>
              <a:rPr lang="en-US" sz="1300" dirty="0" err="1">
                <a:cs typeface="WenQuanYi Micro Hei" charset="0"/>
              </a:rPr>
              <a:t>Plag</a:t>
            </a:r>
            <a:r>
              <a:rPr lang="en-US" sz="1300" dirty="0">
                <a:cs typeface="WenQuanYi Micro Hei" charset="0"/>
              </a:rPr>
              <a:t>, R.; </a:t>
            </a:r>
            <a:r>
              <a:rPr lang="en-US" sz="1300" dirty="0" err="1">
                <a:cs typeface="WenQuanYi Micro Hei" charset="0"/>
              </a:rPr>
              <a:t>Podolyak</a:t>
            </a:r>
            <a:r>
              <a:rPr lang="en-US" sz="1300" dirty="0">
                <a:cs typeface="WenQuanYi Micro Hei" charset="0"/>
              </a:rPr>
              <a:t>, Z.; </a:t>
            </a:r>
            <a:r>
              <a:rPr lang="en-US" sz="1300" dirty="0" err="1">
                <a:cs typeface="WenQuanYi Micro Hei" charset="0"/>
              </a:rPr>
              <a:t>Pollacco</a:t>
            </a:r>
            <a:r>
              <a:rPr lang="en-US" sz="1300" dirty="0">
                <a:cs typeface="WenQuanYi Micro Hei" charset="0"/>
              </a:rPr>
              <a:t>, E.; </a:t>
            </a:r>
            <a:r>
              <a:rPr lang="en-US" sz="1300" dirty="0" err="1">
                <a:cs typeface="WenQuanYi Micro Hei" charset="0"/>
              </a:rPr>
              <a:t>Potlog</a:t>
            </a:r>
            <a:r>
              <a:rPr lang="en-US" sz="1300" dirty="0">
                <a:cs typeface="WenQuanYi Micro Hei" charset="0"/>
              </a:rPr>
              <a:t>, M.; </a:t>
            </a:r>
            <a:r>
              <a:rPr lang="en-US" sz="1300" dirty="0" err="1">
                <a:cs typeface="WenQuanYi Micro Hei" charset="0"/>
              </a:rPr>
              <a:t>Datta</a:t>
            </a:r>
            <a:r>
              <a:rPr lang="en-US" sz="1300" dirty="0">
                <a:cs typeface="WenQuanYi Micro Hei" charset="0"/>
              </a:rPr>
              <a:t> </a:t>
            </a:r>
            <a:r>
              <a:rPr lang="en-US" sz="1300" dirty="0" err="1">
                <a:cs typeface="WenQuanYi Micro Hei" charset="0"/>
              </a:rPr>
              <a:t>Pramanik</a:t>
            </a:r>
            <a:r>
              <a:rPr lang="en-US" sz="1300" dirty="0">
                <a:cs typeface="WenQuanYi Micro Hei" charset="0"/>
              </a:rPr>
              <a:t>, U.; Prasad, R.; </a:t>
            </a:r>
            <a:r>
              <a:rPr lang="en-US" sz="1300" dirty="0" err="1">
                <a:cs typeface="WenQuanYi Micro Hei" charset="0"/>
              </a:rPr>
              <a:t>Fraile</a:t>
            </a:r>
            <a:r>
              <a:rPr lang="en-US" sz="1300" dirty="0">
                <a:cs typeface="WenQuanYi Micro Hei" charset="0"/>
              </a:rPr>
              <a:t> </a:t>
            </a:r>
            <a:r>
              <a:rPr lang="en-US" sz="1300" dirty="0" err="1">
                <a:cs typeface="WenQuanYi Micro Hei" charset="0"/>
              </a:rPr>
              <a:t>Prieto</a:t>
            </a:r>
            <a:r>
              <a:rPr lang="en-US" sz="1300" dirty="0">
                <a:cs typeface="WenQuanYi Micro Hei" charset="0"/>
              </a:rPr>
              <a:t>, L. M.; </a:t>
            </a:r>
            <a:r>
              <a:rPr lang="en-US" sz="1300" dirty="0" err="1">
                <a:cs typeface="WenQuanYi Micro Hei" charset="0"/>
              </a:rPr>
              <a:t>Pucknell</a:t>
            </a:r>
            <a:r>
              <a:rPr lang="en-US" sz="1300" dirty="0">
                <a:cs typeface="WenQuanYi Micro Hei" charset="0"/>
              </a:rPr>
              <a:t>, V.; </a:t>
            </a:r>
            <a:r>
              <a:rPr lang="en-US" sz="1300" dirty="0" err="1">
                <a:cs typeface="WenQuanYi Micro Hei" charset="0"/>
              </a:rPr>
              <a:t>Galaviz</a:t>
            </a:r>
            <a:r>
              <a:rPr lang="en-US" sz="1300" dirty="0">
                <a:cs typeface="WenQuanYi Micro Hei" charset="0"/>
              </a:rPr>
              <a:t> -Redondo, D.; Regan, P.; </a:t>
            </a:r>
            <a:r>
              <a:rPr lang="en-US" sz="1300" dirty="0" err="1">
                <a:cs typeface="WenQuanYi Micro Hei" charset="0"/>
              </a:rPr>
              <a:t>Reifarth</a:t>
            </a:r>
            <a:r>
              <a:rPr lang="en-US" sz="1300" dirty="0">
                <a:cs typeface="WenQuanYi Micro Hei" charset="0"/>
              </a:rPr>
              <a:t>, R.; Reinhardt, T.; Reiter, P.; </a:t>
            </a:r>
            <a:r>
              <a:rPr lang="en-US" sz="1300" dirty="0" err="1">
                <a:cs typeface="WenQuanYi Micro Hei" charset="0"/>
              </a:rPr>
              <a:t>Rejmund</a:t>
            </a:r>
            <a:r>
              <a:rPr lang="en-US" sz="1300" dirty="0">
                <a:cs typeface="WenQuanYi Micro Hei" charset="0"/>
              </a:rPr>
              <a:t>, F.; </a:t>
            </a:r>
            <a:r>
              <a:rPr lang="en-US" sz="1300" dirty="0" err="1">
                <a:cs typeface="WenQuanYi Micro Hei" charset="0"/>
              </a:rPr>
              <a:t>Ricciardi</a:t>
            </a:r>
            <a:r>
              <a:rPr lang="en-US" sz="1300" dirty="0">
                <a:cs typeface="WenQuanYi Micro Hei" charset="0"/>
              </a:rPr>
              <a:t>, M. V.; Richter, A.; </a:t>
            </a:r>
            <a:r>
              <a:rPr lang="en-US" sz="1300" dirty="0" err="1">
                <a:cs typeface="WenQuanYi Micro Hei" charset="0"/>
              </a:rPr>
              <a:t>Rigollet</a:t>
            </a:r>
            <a:r>
              <a:rPr lang="en-US" sz="1300" dirty="0">
                <a:cs typeface="WenQuanYi Micro Hei" charset="0"/>
              </a:rPr>
              <a:t>, C.; </a:t>
            </a:r>
            <a:r>
              <a:rPr lang="en-US" sz="1300" dirty="0" err="1">
                <a:cs typeface="WenQuanYi Micro Hei" charset="0"/>
              </a:rPr>
              <a:t>Riisager</a:t>
            </a:r>
            <a:r>
              <a:rPr lang="en-US" sz="1300" dirty="0">
                <a:cs typeface="WenQuanYi Micro Hei" charset="0"/>
              </a:rPr>
              <a:t>, K.; Rodin, A.; Rossi, D.; </a:t>
            </a:r>
            <a:r>
              <a:rPr lang="en-US" sz="1300" dirty="0" err="1">
                <a:cs typeface="WenQuanYi Micro Hei" charset="0"/>
              </a:rPr>
              <a:t>Roussel-Chomaz</a:t>
            </a:r>
            <a:r>
              <a:rPr lang="en-US" sz="1300" dirty="0">
                <a:cs typeface="WenQuanYi Micro Hei" charset="0"/>
              </a:rPr>
              <a:t>, P.; Gonzalez </a:t>
            </a:r>
            <a:r>
              <a:rPr lang="en-US" sz="1300" dirty="0" err="1">
                <a:cs typeface="WenQuanYi Micro Hei" charset="0"/>
              </a:rPr>
              <a:t>Rozas</a:t>
            </a:r>
            <a:r>
              <a:rPr lang="en-US" sz="1300" dirty="0">
                <a:cs typeface="WenQuanYi Micro Hei" charset="0"/>
              </a:rPr>
              <a:t>, Y.; Rubio, B.; Roeder, M.; Saito, T.; </a:t>
            </a:r>
            <a:r>
              <a:rPr lang="en-US" sz="1300" dirty="0" err="1">
                <a:cs typeface="WenQuanYi Micro Hei" charset="0"/>
              </a:rPr>
              <a:t>Salsac</a:t>
            </a:r>
            <a:r>
              <a:rPr lang="en-US" sz="1300" dirty="0">
                <a:cs typeface="WenQuanYi Micro Hei" charset="0"/>
              </a:rPr>
              <a:t>, M.-D.; Rodriguez Sanchez, J. L.; </a:t>
            </a:r>
            <a:r>
              <a:rPr lang="en-US" sz="1300" dirty="0" err="1">
                <a:cs typeface="WenQuanYi Micro Hei" charset="0"/>
              </a:rPr>
              <a:t>Santosh</a:t>
            </a:r>
            <a:r>
              <a:rPr lang="en-US" sz="1300" dirty="0">
                <a:cs typeface="WenQuanYi Micro Hei" charset="0"/>
              </a:rPr>
              <a:t>, Ch.; </a:t>
            </a:r>
            <a:r>
              <a:rPr lang="en-US" sz="1300" dirty="0" err="1">
                <a:cs typeface="WenQuanYi Micro Hei" charset="0"/>
              </a:rPr>
              <a:t>Savajols</a:t>
            </a:r>
            <a:r>
              <a:rPr lang="en-US" sz="1300" dirty="0">
                <a:cs typeface="WenQuanYi Micro Hei" charset="0"/>
              </a:rPr>
              <a:t>, H.; </a:t>
            </a:r>
            <a:r>
              <a:rPr lang="en-US" sz="1300" dirty="0" err="1">
                <a:cs typeface="WenQuanYi Micro Hei" charset="0"/>
              </a:rPr>
              <a:t>Savran</a:t>
            </a:r>
            <a:r>
              <a:rPr lang="en-US" sz="1300" dirty="0">
                <a:cs typeface="WenQuanYi Micro Hei" charset="0"/>
              </a:rPr>
              <a:t>, D.; </a:t>
            </a:r>
            <a:r>
              <a:rPr lang="en-US" sz="1300" dirty="0" err="1">
                <a:cs typeface="WenQuanYi Micro Hei" charset="0"/>
              </a:rPr>
              <a:t>Scheit</a:t>
            </a:r>
            <a:r>
              <a:rPr lang="en-US" sz="1300" dirty="0">
                <a:cs typeface="WenQuanYi Micro Hei" charset="0"/>
              </a:rPr>
              <a:t>, H.; Schindler, F.; Schmidt, K.-H.; Schmitt, C.; </a:t>
            </a:r>
            <a:r>
              <a:rPr lang="en-US" sz="1300" dirty="0" err="1">
                <a:cs typeface="WenQuanYi Micro Hei" charset="0"/>
              </a:rPr>
              <a:t>Schnorrenberger</a:t>
            </a:r>
            <a:r>
              <a:rPr lang="en-US" sz="1300" dirty="0">
                <a:cs typeface="WenQuanYi Micro Hei" charset="0"/>
              </a:rPr>
              <a:t>, L; </a:t>
            </a:r>
            <a:r>
              <a:rPr lang="en-US" sz="1300" dirty="0" err="1">
                <a:cs typeface="WenQuanYi Micro Hei" charset="0"/>
              </a:rPr>
              <a:t>Schrieder</a:t>
            </a:r>
            <a:r>
              <a:rPr lang="en-US" sz="1300" dirty="0">
                <a:cs typeface="WenQuanYi Micro Hei" charset="0"/>
              </a:rPr>
              <a:t>, G.; Schrock, Ph.; Sharma, M. K.; Sherrill, B.; </a:t>
            </a:r>
            <a:r>
              <a:rPr lang="en-US" sz="1300" dirty="0" err="1">
                <a:cs typeface="WenQuanYi Micro Hei" charset="0"/>
              </a:rPr>
              <a:t>Shrivastava</a:t>
            </a:r>
            <a:r>
              <a:rPr lang="en-US" sz="1300" dirty="0">
                <a:cs typeface="WenQuanYi Micro Hei" charset="0"/>
              </a:rPr>
              <a:t>, A.; </a:t>
            </a:r>
            <a:r>
              <a:rPr lang="en-US" sz="1300" dirty="0" err="1">
                <a:cs typeface="WenQuanYi Micro Hei" charset="0"/>
              </a:rPr>
              <a:t>Shulgina</a:t>
            </a:r>
            <a:r>
              <a:rPr lang="en-US" sz="1300" dirty="0">
                <a:cs typeface="WenQuanYi Micro Hei" charset="0"/>
              </a:rPr>
              <a:t>, N.; </a:t>
            </a:r>
            <a:r>
              <a:rPr lang="en-US" sz="1300" dirty="0" err="1">
                <a:cs typeface="WenQuanYi Micro Hei" charset="0"/>
              </a:rPr>
              <a:t>Sidorchuk</a:t>
            </a:r>
            <a:r>
              <a:rPr lang="en-US" sz="1300" dirty="0">
                <a:cs typeface="WenQuanYi Micro Hei" charset="0"/>
              </a:rPr>
              <a:t>, S.; Silva, J.; </a:t>
            </a:r>
            <a:r>
              <a:rPr lang="en-US" sz="1300" dirty="0" err="1">
                <a:cs typeface="WenQuanYi Micro Hei" charset="0"/>
              </a:rPr>
              <a:t>Simenel</a:t>
            </a:r>
            <a:r>
              <a:rPr lang="en-US" sz="1300" dirty="0">
                <a:cs typeface="WenQuanYi Micro Hei" charset="0"/>
              </a:rPr>
              <a:t>, C.; Simon, H.; Simpson, J.; Singh, P. P.; </a:t>
            </a:r>
            <a:r>
              <a:rPr lang="en-US" sz="1300" dirty="0" err="1">
                <a:cs typeface="WenQuanYi Micro Hei" charset="0"/>
              </a:rPr>
              <a:t>Sonnabend</a:t>
            </a:r>
            <a:r>
              <a:rPr lang="en-US" sz="1300" dirty="0">
                <a:cs typeface="WenQuanYi Micro Hei" charset="0"/>
              </a:rPr>
              <a:t>, K.; </a:t>
            </a:r>
            <a:r>
              <a:rPr lang="en-US" sz="1300" dirty="0" err="1">
                <a:cs typeface="WenQuanYi Micro Hei" charset="0"/>
              </a:rPr>
              <a:t>Spohr</a:t>
            </a:r>
            <a:r>
              <a:rPr lang="en-US" sz="1300" dirty="0">
                <a:cs typeface="WenQuanYi Micro Hei" charset="0"/>
              </a:rPr>
              <a:t>, K.; </a:t>
            </a:r>
            <a:r>
              <a:rPr lang="en-US" sz="1300" dirty="0" err="1">
                <a:cs typeface="WenQuanYi Micro Hei" charset="0"/>
              </a:rPr>
              <a:t>Stanoiu</a:t>
            </a:r>
            <a:r>
              <a:rPr lang="en-US" sz="1300" dirty="0">
                <a:cs typeface="WenQuanYi Micro Hei" charset="0"/>
              </a:rPr>
              <a:t>, M.; Stevenson, P.; </a:t>
            </a:r>
            <a:r>
              <a:rPr lang="en-US" sz="1300" dirty="0" err="1">
                <a:cs typeface="WenQuanYi Micro Hei" charset="0"/>
              </a:rPr>
              <a:t>Strchan</a:t>
            </a:r>
            <a:r>
              <a:rPr lang="en-US" sz="1300" dirty="0">
                <a:cs typeface="WenQuanYi Micro Hei" charset="0"/>
              </a:rPr>
              <a:t>, J.; </a:t>
            </a:r>
            <a:r>
              <a:rPr lang="en-US" sz="1300" dirty="0" err="1">
                <a:cs typeface="WenQuanYi Micro Hei" charset="0"/>
              </a:rPr>
              <a:t>Streicher</a:t>
            </a:r>
            <a:r>
              <a:rPr lang="en-US" sz="1300" dirty="0">
                <a:cs typeface="WenQuanYi Micro Hei" charset="0"/>
              </a:rPr>
              <a:t>, B.; </a:t>
            </a:r>
            <a:r>
              <a:rPr lang="en-US" sz="1300" dirty="0" err="1">
                <a:cs typeface="WenQuanYi Micro Hei" charset="0"/>
              </a:rPr>
              <a:t>Stroth</a:t>
            </a:r>
            <a:r>
              <a:rPr lang="en-US" sz="1300" dirty="0">
                <a:cs typeface="WenQuanYi Micro Hei" charset="0"/>
              </a:rPr>
              <a:t>, J.; </a:t>
            </a:r>
            <a:r>
              <a:rPr lang="en-US" sz="1300" dirty="0" err="1">
                <a:cs typeface="WenQuanYi Micro Hei" charset="0"/>
              </a:rPr>
              <a:t>Syndikus</a:t>
            </a:r>
            <a:r>
              <a:rPr lang="en-US" sz="1300" dirty="0">
                <a:cs typeface="WenQuanYi Micro Hei" charset="0"/>
              </a:rPr>
              <a:t>, I.; </a:t>
            </a:r>
            <a:r>
              <a:rPr lang="en-US" sz="1300" dirty="0" err="1">
                <a:cs typeface="WenQuanYi Micro Hei" charset="0"/>
              </a:rPr>
              <a:t>Suemmerer</a:t>
            </a:r>
            <a:r>
              <a:rPr lang="en-US" sz="1300" dirty="0">
                <a:cs typeface="WenQuanYi Micro Hei" charset="0"/>
              </a:rPr>
              <a:t>, K.; </a:t>
            </a:r>
            <a:r>
              <a:rPr lang="en-US" sz="1300" dirty="0" err="1">
                <a:cs typeface="WenQuanYi Micro Hei" charset="0"/>
              </a:rPr>
              <a:t>Taieb</a:t>
            </a:r>
            <a:r>
              <a:rPr lang="en-US" sz="1300" dirty="0">
                <a:cs typeface="WenQuanYi Micro Hei" charset="0"/>
              </a:rPr>
              <a:t>, J.; </a:t>
            </a:r>
            <a:r>
              <a:rPr lang="en-US" sz="1300" dirty="0" err="1">
                <a:cs typeface="WenQuanYi Micro Hei" charset="0"/>
              </a:rPr>
              <a:t>Tain</a:t>
            </a:r>
            <a:r>
              <a:rPr lang="en-US" sz="1300" dirty="0">
                <a:cs typeface="WenQuanYi Micro Hei" charset="0"/>
              </a:rPr>
              <a:t>, J. L.; </a:t>
            </a:r>
            <a:r>
              <a:rPr lang="en-US" sz="1300" dirty="0" err="1">
                <a:cs typeface="WenQuanYi Micro Hei" charset="0"/>
              </a:rPr>
              <a:t>Tanihata</a:t>
            </a:r>
            <a:r>
              <a:rPr lang="en-US" sz="1300" dirty="0">
                <a:cs typeface="WenQuanYi Micro Hei" charset="0"/>
              </a:rPr>
              <a:t>, I.; </a:t>
            </a:r>
            <a:r>
              <a:rPr lang="en-US" sz="1300" dirty="0" err="1">
                <a:cs typeface="WenQuanYi Micro Hei" charset="0"/>
              </a:rPr>
              <a:t>Tashenov</a:t>
            </a:r>
            <a:r>
              <a:rPr lang="en-US" sz="1300" dirty="0">
                <a:cs typeface="WenQuanYi Micro Hei" charset="0"/>
              </a:rPr>
              <a:t>, S.; </a:t>
            </a:r>
            <a:r>
              <a:rPr lang="en-US" sz="1300" dirty="0" err="1">
                <a:cs typeface="WenQuanYi Micro Hei" charset="0"/>
              </a:rPr>
              <a:t>Tassan</a:t>
            </a:r>
            <a:r>
              <a:rPr lang="en-US" sz="1300" dirty="0">
                <a:cs typeface="WenQuanYi Micro Hei" charset="0"/>
              </a:rPr>
              <a:t>-Got, L.; </a:t>
            </a:r>
            <a:r>
              <a:rPr lang="en-US" sz="1300" dirty="0" err="1">
                <a:cs typeface="WenQuanYi Micro Hei" charset="0"/>
              </a:rPr>
              <a:t>Tengblad</a:t>
            </a:r>
            <a:r>
              <a:rPr lang="en-US" sz="1300" dirty="0">
                <a:cs typeface="WenQuanYi Micro Hei" charset="0"/>
              </a:rPr>
              <a:t>, O.; </a:t>
            </a:r>
            <a:r>
              <a:rPr lang="en-US" sz="1300" dirty="0" err="1">
                <a:cs typeface="WenQuanYi Micro Hei" charset="0"/>
              </a:rPr>
              <a:t>Teubig</a:t>
            </a:r>
            <a:r>
              <a:rPr lang="en-US" sz="1300" dirty="0">
                <a:cs typeface="WenQuanYi Micro Hei" charset="0"/>
              </a:rPr>
              <a:t>, P.; </a:t>
            </a:r>
            <a:r>
              <a:rPr lang="en-US" sz="1300" dirty="0" err="1">
                <a:cs typeface="WenQuanYi Micro Hei" charset="0"/>
              </a:rPr>
              <a:t>Thies</a:t>
            </a:r>
            <a:r>
              <a:rPr lang="en-US" sz="1300" dirty="0">
                <a:cs typeface="WenQuanYi Micro Hei" charset="0"/>
              </a:rPr>
              <a:t>, R.; </a:t>
            </a:r>
            <a:r>
              <a:rPr lang="en-US" sz="1300" dirty="0" err="1">
                <a:cs typeface="WenQuanYi Micro Hei" charset="0"/>
              </a:rPr>
              <a:t>Togano</a:t>
            </a:r>
            <a:r>
              <a:rPr lang="en-US" sz="1300" dirty="0">
                <a:cs typeface="WenQuanYi Micro Hei" charset="0"/>
              </a:rPr>
              <a:t>, Y.; </a:t>
            </a:r>
            <a:r>
              <a:rPr lang="en-US" sz="1300" dirty="0" err="1">
                <a:cs typeface="WenQuanYi Micro Hei" charset="0"/>
              </a:rPr>
              <a:t>Tostevin</a:t>
            </a:r>
            <a:r>
              <a:rPr lang="en-US" sz="1300" dirty="0">
                <a:cs typeface="WenQuanYi Micro Hei" charset="0"/>
              </a:rPr>
              <a:t>, J. A.; </a:t>
            </a:r>
            <a:r>
              <a:rPr lang="en-US" sz="1300" dirty="0" err="1">
                <a:cs typeface="WenQuanYi Micro Hei" charset="0"/>
              </a:rPr>
              <a:t>Trautmann</a:t>
            </a:r>
            <a:r>
              <a:rPr lang="en-US" sz="1300" dirty="0">
                <a:cs typeface="WenQuanYi Micro Hei" charset="0"/>
              </a:rPr>
              <a:t>, W.; </a:t>
            </a:r>
            <a:r>
              <a:rPr lang="en-US" sz="1300" dirty="0" err="1">
                <a:cs typeface="WenQuanYi Micro Hei" charset="0"/>
              </a:rPr>
              <a:t>Tuboltsev</a:t>
            </a:r>
            <a:r>
              <a:rPr lang="en-US" sz="1300" dirty="0">
                <a:cs typeface="WenQuanYi Micro Hei" charset="0"/>
              </a:rPr>
              <a:t>, Y.; </a:t>
            </a:r>
            <a:r>
              <a:rPr lang="en-US" sz="1300" dirty="0" err="1">
                <a:cs typeface="WenQuanYi Micro Hei" charset="0"/>
              </a:rPr>
              <a:t>Turrion</a:t>
            </a:r>
            <a:r>
              <a:rPr lang="en-US" sz="1300" dirty="0">
                <a:cs typeface="WenQuanYi Micro Hei" charset="0"/>
              </a:rPr>
              <a:t>, M.; </a:t>
            </a:r>
            <a:r>
              <a:rPr lang="en-US" sz="1300" dirty="0" err="1">
                <a:cs typeface="WenQuanYi Micro Hei" charset="0"/>
              </a:rPr>
              <a:t>Typel</a:t>
            </a:r>
            <a:r>
              <a:rPr lang="en-US" sz="1300" dirty="0">
                <a:cs typeface="WenQuanYi Micro Hei" charset="0"/>
              </a:rPr>
              <a:t>, S.; </a:t>
            </a:r>
            <a:r>
              <a:rPr lang="en-US" sz="1300" dirty="0" err="1">
                <a:cs typeface="WenQuanYi Micro Hei" charset="0"/>
              </a:rPr>
              <a:t>Udias-Moinelo</a:t>
            </a:r>
            <a:r>
              <a:rPr lang="en-US" sz="1300" dirty="0">
                <a:cs typeface="WenQuanYi Micro Hei" charset="0"/>
              </a:rPr>
              <a:t>, J.; </a:t>
            </a:r>
            <a:r>
              <a:rPr lang="en-US" sz="1300" dirty="0" err="1">
                <a:cs typeface="WenQuanYi Micro Hei" charset="0"/>
              </a:rPr>
              <a:t>Vaagen</a:t>
            </a:r>
            <a:r>
              <a:rPr lang="en-US" sz="1300" dirty="0">
                <a:cs typeface="WenQuanYi Micro Hei" charset="0"/>
              </a:rPr>
              <a:t>, J.; Velho, P.; </a:t>
            </a:r>
            <a:r>
              <a:rPr lang="en-US" sz="1300" dirty="0" err="1">
                <a:cs typeface="WenQuanYi Micro Hei" charset="0"/>
              </a:rPr>
              <a:t>Verbitskaya</a:t>
            </a:r>
            <a:r>
              <a:rPr lang="en-US" sz="1300" dirty="0">
                <a:cs typeface="WenQuanYi Micro Hei" charset="0"/>
              </a:rPr>
              <a:t>, E.; </a:t>
            </a:r>
            <a:r>
              <a:rPr lang="en-US" sz="1300" dirty="0" err="1">
                <a:cs typeface="WenQuanYi Micro Hei" charset="0"/>
              </a:rPr>
              <a:t>Veselsky</a:t>
            </a:r>
            <a:r>
              <a:rPr lang="en-US" sz="1300" dirty="0">
                <a:cs typeface="WenQuanYi Micro Hei" charset="0"/>
              </a:rPr>
              <a:t>, M.; Wagner, A.; </a:t>
            </a:r>
            <a:r>
              <a:rPr lang="en-US" sz="1300" dirty="0" err="1">
                <a:cs typeface="WenQuanYi Micro Hei" charset="0"/>
              </a:rPr>
              <a:t>Walus</a:t>
            </a:r>
            <a:r>
              <a:rPr lang="en-US" sz="1300" dirty="0">
                <a:cs typeface="WenQuanYi Micro Hei" charset="0"/>
              </a:rPr>
              <a:t>, W.; </a:t>
            </a:r>
            <a:r>
              <a:rPr lang="en-US" sz="1300" dirty="0" err="1">
                <a:cs typeface="WenQuanYi Micro Hei" charset="0"/>
              </a:rPr>
              <a:t>Wamers</a:t>
            </a:r>
            <a:r>
              <a:rPr lang="en-US" sz="1300" dirty="0">
                <a:cs typeface="WenQuanYi Micro Hei" charset="0"/>
              </a:rPr>
              <a:t>, F.; </a:t>
            </a:r>
            <a:r>
              <a:rPr lang="en-US" sz="1300" dirty="0" err="1">
                <a:cs typeface="WenQuanYi Micro Hei" charset="0"/>
              </a:rPr>
              <a:t>Weick</a:t>
            </a:r>
            <a:r>
              <a:rPr lang="en-US" sz="1300" dirty="0">
                <a:cs typeface="WenQuanYi Micro Hei" charset="0"/>
              </a:rPr>
              <a:t>, H.; </a:t>
            </a:r>
            <a:r>
              <a:rPr lang="en-US" sz="1300" dirty="0" err="1">
                <a:cs typeface="WenQuanYi Micro Hei" charset="0"/>
              </a:rPr>
              <a:t>Wimmer</a:t>
            </a:r>
            <a:r>
              <a:rPr lang="en-US" sz="1300" dirty="0">
                <a:cs typeface="WenQuanYi Micro Hei" charset="0"/>
              </a:rPr>
              <a:t>, C.; Winfield, J.; Winkler, M.; Woods, Ph.; </a:t>
            </a:r>
            <a:r>
              <a:rPr lang="en-US" sz="1300" dirty="0" err="1">
                <a:cs typeface="WenQuanYi Micro Hei" charset="0"/>
              </a:rPr>
              <a:t>Xu</a:t>
            </a:r>
            <a:r>
              <a:rPr lang="en-US" sz="1300" dirty="0">
                <a:cs typeface="WenQuanYi Micro Hei" charset="0"/>
              </a:rPr>
              <a:t>, H.; </a:t>
            </a:r>
            <a:r>
              <a:rPr lang="en-US" sz="1300" dirty="0" err="1">
                <a:cs typeface="WenQuanYi Micro Hei" charset="0"/>
              </a:rPr>
              <a:t>Yakorev</a:t>
            </a:r>
            <a:r>
              <a:rPr lang="en-US" sz="1300" dirty="0">
                <a:cs typeface="WenQuanYi Micro Hei" charset="0"/>
              </a:rPr>
              <a:t>, D.; </a:t>
            </a:r>
            <a:r>
              <a:rPr lang="en-US" sz="1300" dirty="0" err="1">
                <a:cs typeface="WenQuanYi Micro Hei" charset="0"/>
              </a:rPr>
              <a:t>Zegers</a:t>
            </a:r>
            <a:r>
              <a:rPr lang="en-US" sz="1300" dirty="0">
                <a:cs typeface="WenQuanYi Micro Hei" charset="0"/>
              </a:rPr>
              <a:t>, R.; Zhang, Y.-H.; Zhukov, M.; </a:t>
            </a:r>
            <a:r>
              <a:rPr lang="en-US" sz="1300" dirty="0" err="1">
                <a:cs typeface="WenQuanYi Micro Hei" charset="0"/>
              </a:rPr>
              <a:t>Zieblinski</a:t>
            </a:r>
            <a:r>
              <a:rPr lang="en-US" sz="1300" dirty="0">
                <a:cs typeface="WenQuanYi Micro Hei" charset="0"/>
              </a:rPr>
              <a:t>, M.; </a:t>
            </a:r>
            <a:r>
              <a:rPr lang="en-US" sz="1300" dirty="0" err="1">
                <a:cs typeface="WenQuanYi Micro Hei" charset="0"/>
              </a:rPr>
              <a:t>Zilges</a:t>
            </a:r>
            <a:r>
              <a:rPr lang="en-US" sz="1300" dirty="0">
                <a:cs typeface="WenQuanYi Micro Hei" charset="0"/>
              </a:rPr>
              <a:t>, A.;</a:t>
            </a:r>
          </a:p>
        </p:txBody>
      </p:sp>
      <p:sp>
        <p:nvSpPr>
          <p:cNvPr id="60418" name="Text Box 2"/>
          <p:cNvSpPr txBox="1">
            <a:spLocks noChangeArrowheads="1"/>
          </p:cNvSpPr>
          <p:nvPr/>
        </p:nvSpPr>
        <p:spPr bwMode="auto">
          <a:xfrm>
            <a:off x="3060000" y="56167"/>
            <a:ext cx="3432960" cy="429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5pPr>
            <a:lvl6pPr marL="25146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6pPr>
            <a:lvl7pPr marL="29718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7pPr>
            <a:lvl8pPr marL="34290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8pPr>
            <a:lvl9pPr marL="3886200" indent="-228600" fontAlgn="base" hangingPunct="0">
              <a:lnSpc>
                <a:spcPct val="50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cs typeface="WenQuanYi Micro Hei" charset="0"/>
              </a:defRPr>
            </a:lvl9pPr>
          </a:lstStyle>
          <a:p>
            <a:pPr>
              <a:lnSpc>
                <a:spcPct val="93000"/>
              </a:lnSpc>
              <a:buClrTx/>
              <a:buFontTx/>
              <a:buNone/>
              <a:defRPr/>
            </a:pPr>
            <a:r>
              <a:rPr lang="en-GB" sz="2400">
                <a:solidFill>
                  <a:srgbClr val="000000"/>
                </a:solidFill>
                <a:effectLst>
                  <a:outerShdw blurRad="38100" dist="38100" dir="2700000" algn="tl">
                    <a:srgbClr val="DDDDDD"/>
                  </a:outerShdw>
                </a:effectLst>
              </a:rPr>
              <a:t>The R</a:t>
            </a:r>
            <a:r>
              <a:rPr lang="en-GB" sz="2400" baseline="33000">
                <a:solidFill>
                  <a:srgbClr val="000000"/>
                </a:solidFill>
                <a:effectLst>
                  <a:outerShdw blurRad="38100" dist="38100" dir="2700000" algn="tl">
                    <a:srgbClr val="DDDDDD"/>
                  </a:outerShdw>
                </a:effectLst>
              </a:rPr>
              <a:t>3</a:t>
            </a:r>
            <a:r>
              <a:rPr lang="en-GB" sz="2400">
                <a:solidFill>
                  <a:srgbClr val="000000"/>
                </a:solidFill>
                <a:effectLst>
                  <a:outerShdw blurRad="38100" dist="38100" dir="2700000" algn="tl">
                    <a:srgbClr val="DDDDDD"/>
                  </a:outerShdw>
                </a:effectLst>
              </a:rPr>
              <a:t>B collaboration</a:t>
            </a:r>
          </a:p>
        </p:txBody>
      </p:sp>
      <p:sp>
        <p:nvSpPr>
          <p:cNvPr id="60419" name="Rectangle 3"/>
          <p:cNvSpPr>
            <a:spLocks noChangeArrowheads="1"/>
          </p:cNvSpPr>
          <p:nvPr/>
        </p:nvSpPr>
        <p:spPr bwMode="auto">
          <a:xfrm>
            <a:off x="0" y="433487"/>
            <a:ext cx="9144000" cy="60486"/>
          </a:xfrm>
          <a:prstGeom prst="rect">
            <a:avLst/>
          </a:prstGeom>
          <a:gradFill rotWithShape="0">
            <a:gsLst>
              <a:gs pos="0">
                <a:srgbClr val="FFFFFF"/>
              </a:gs>
              <a:gs pos="100000">
                <a:srgbClr val="6583A7"/>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n-US">
              <a:cs typeface="WenQuanYi Micro Hei" charset="0"/>
            </a:endParaRPr>
          </a:p>
        </p:txBody>
      </p:sp>
    </p:spTree>
    <p:extLst>
      <p:ext uri="{BB962C8B-B14F-4D97-AF65-F5344CB8AC3E}">
        <p14:creationId xmlns:p14="http://schemas.microsoft.com/office/powerpoint/2010/main" val="541767427"/>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ChangeArrowheads="1"/>
          </p:cNvSpPr>
          <p:nvPr/>
        </p:nvSpPr>
        <p:spPr bwMode="auto">
          <a:xfrm>
            <a:off x="7172325" y="1895475"/>
            <a:ext cx="890588" cy="2762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4" name="Rectangle 5"/>
          <p:cNvSpPr>
            <a:spLocks noChangeArrowheads="1"/>
          </p:cNvSpPr>
          <p:nvPr/>
        </p:nvSpPr>
        <p:spPr bwMode="auto">
          <a:xfrm>
            <a:off x="7610475" y="2138363"/>
            <a:ext cx="88900" cy="1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5" name="Rectangle 6"/>
          <p:cNvSpPr>
            <a:spLocks noChangeArrowheads="1"/>
          </p:cNvSpPr>
          <p:nvPr/>
        </p:nvSpPr>
        <p:spPr bwMode="auto">
          <a:xfrm>
            <a:off x="5086350" y="2841625"/>
            <a:ext cx="101600" cy="8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6" name="Rectangle 7"/>
          <p:cNvSpPr>
            <a:spLocks noChangeArrowheads="1"/>
          </p:cNvSpPr>
          <p:nvPr/>
        </p:nvSpPr>
        <p:spPr bwMode="auto">
          <a:xfrm>
            <a:off x="5937250" y="2762250"/>
            <a:ext cx="101600" cy="9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7" name="Line 8"/>
          <p:cNvSpPr>
            <a:spLocks noChangeShapeType="1"/>
          </p:cNvSpPr>
          <p:nvPr/>
        </p:nvSpPr>
        <p:spPr bwMode="auto">
          <a:xfrm flipV="1">
            <a:off x="7150100" y="1906588"/>
            <a:ext cx="1588" cy="1079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defTabSz="449263" eaLnBrk="1" hangingPunct="1">
              <a:buClr>
                <a:srgbClr val="000000"/>
              </a:buClr>
              <a:buSzPct val="100000"/>
              <a:buFont typeface="Times New Roman" charset="0"/>
              <a:buNone/>
            </a:pPr>
            <a:endParaRPr lang="en-GB" sz="1800" i="0">
              <a:solidFill>
                <a:srgbClr val="FFFFFF"/>
              </a:solidFill>
              <a:latin typeface="Arial" charset="0"/>
              <a:cs typeface="Lucida Sans Unicode" charset="0"/>
            </a:endParaRPr>
          </a:p>
        </p:txBody>
      </p:sp>
      <p:sp>
        <p:nvSpPr>
          <p:cNvPr id="7178" name="Rectangle 9"/>
          <p:cNvSpPr>
            <a:spLocks noChangeArrowheads="1"/>
          </p:cNvSpPr>
          <p:nvPr/>
        </p:nvSpPr>
        <p:spPr bwMode="auto">
          <a:xfrm>
            <a:off x="0" y="4724400"/>
            <a:ext cx="4572000"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79" name="Rectangle 10"/>
          <p:cNvSpPr>
            <a:spLocks noChangeArrowheads="1"/>
          </p:cNvSpPr>
          <p:nvPr/>
        </p:nvSpPr>
        <p:spPr bwMode="auto">
          <a:xfrm>
            <a:off x="0" y="4724400"/>
            <a:ext cx="4787900" cy="39528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0" name="Rectangle 11"/>
          <p:cNvSpPr>
            <a:spLocks noChangeArrowheads="1"/>
          </p:cNvSpPr>
          <p:nvPr/>
        </p:nvSpPr>
        <p:spPr bwMode="auto">
          <a:xfrm>
            <a:off x="2700338" y="2312988"/>
            <a:ext cx="684212" cy="4318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1" name="Rectangle 12"/>
          <p:cNvSpPr>
            <a:spLocks noChangeArrowheads="1"/>
          </p:cNvSpPr>
          <p:nvPr/>
        </p:nvSpPr>
        <p:spPr bwMode="auto">
          <a:xfrm>
            <a:off x="2951163" y="3141663"/>
            <a:ext cx="1116012" cy="12954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2" name="Rectangle 13"/>
          <p:cNvSpPr>
            <a:spLocks noChangeArrowheads="1"/>
          </p:cNvSpPr>
          <p:nvPr/>
        </p:nvSpPr>
        <p:spPr bwMode="auto">
          <a:xfrm>
            <a:off x="3924300" y="3752850"/>
            <a:ext cx="1476375" cy="8286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3" name="Rectangle 14"/>
          <p:cNvSpPr>
            <a:spLocks noChangeArrowheads="1"/>
          </p:cNvSpPr>
          <p:nvPr/>
        </p:nvSpPr>
        <p:spPr bwMode="auto">
          <a:xfrm>
            <a:off x="4211638" y="1773238"/>
            <a:ext cx="215900" cy="10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4" name="Rectangle 15"/>
          <p:cNvSpPr>
            <a:spLocks noChangeArrowheads="1"/>
          </p:cNvSpPr>
          <p:nvPr/>
        </p:nvSpPr>
        <p:spPr bwMode="auto">
          <a:xfrm>
            <a:off x="4176713" y="1808163"/>
            <a:ext cx="287337" cy="730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5" name="Rectangle 16"/>
          <p:cNvSpPr>
            <a:spLocks noChangeArrowheads="1"/>
          </p:cNvSpPr>
          <p:nvPr/>
        </p:nvSpPr>
        <p:spPr bwMode="auto">
          <a:xfrm rot="5400000">
            <a:off x="4591844" y="2113756"/>
            <a:ext cx="287338" cy="1809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49263" eaLnBrk="1" hangingPunct="1">
              <a:buClr>
                <a:srgbClr val="000000"/>
              </a:buClr>
              <a:buSzPct val="100000"/>
              <a:buFont typeface="Times New Roman" charset="0"/>
              <a:buNone/>
            </a:pPr>
            <a:endParaRPr lang="de-DE" sz="1800" i="0">
              <a:solidFill>
                <a:srgbClr val="FFFFFF"/>
              </a:solidFill>
              <a:latin typeface="Arial" charset="0"/>
              <a:cs typeface="Lucida Sans Unicode" charset="0"/>
            </a:endParaRPr>
          </a:p>
        </p:txBody>
      </p:sp>
      <p:sp>
        <p:nvSpPr>
          <p:cNvPr id="7186" name="Text Box 17"/>
          <p:cNvSpPr txBox="1">
            <a:spLocks noChangeArrowheads="1"/>
          </p:cNvSpPr>
          <p:nvPr/>
        </p:nvSpPr>
        <p:spPr bwMode="auto">
          <a:xfrm>
            <a:off x="6315236" y="3677688"/>
            <a:ext cx="2663825" cy="1688540"/>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nSpc>
                <a:spcPct val="90000"/>
              </a:lnSpc>
            </a:pPr>
            <a:r>
              <a:rPr lang="de-DE" dirty="0"/>
              <a:t>The </a:t>
            </a:r>
            <a:r>
              <a:rPr lang="de-DE" dirty="0" err="1"/>
              <a:t>Collaboration</a:t>
            </a:r>
            <a:endParaRPr lang="de-DE" dirty="0"/>
          </a:p>
          <a:p>
            <a:pPr>
              <a:lnSpc>
                <a:spcPct val="90000"/>
              </a:lnSpc>
            </a:pPr>
            <a:r>
              <a:rPr lang="de-DE" dirty="0"/>
              <a:t>&gt; 800 </a:t>
            </a:r>
            <a:r>
              <a:rPr lang="de-DE" dirty="0" err="1"/>
              <a:t>scientists</a:t>
            </a:r>
            <a:endParaRPr lang="de-DE" dirty="0"/>
          </a:p>
          <a:p>
            <a:pPr>
              <a:lnSpc>
                <a:spcPct val="90000"/>
              </a:lnSpc>
            </a:pPr>
            <a:r>
              <a:rPr lang="de-DE" dirty="0"/>
              <a:t>146 </a:t>
            </a:r>
            <a:r>
              <a:rPr lang="de-DE" dirty="0" err="1"/>
              <a:t>institutes</a:t>
            </a:r>
            <a:endParaRPr lang="de-DE" dirty="0"/>
          </a:p>
          <a:p>
            <a:pPr>
              <a:lnSpc>
                <a:spcPct val="90000"/>
              </a:lnSpc>
            </a:pPr>
            <a:r>
              <a:rPr lang="de-DE" dirty="0"/>
              <a:t>38 countries</a:t>
            </a:r>
          </a:p>
        </p:txBody>
      </p:sp>
      <p:sp>
        <p:nvSpPr>
          <p:cNvPr id="7188" name="Text Box 19"/>
          <p:cNvSpPr txBox="1">
            <a:spLocks noChangeArrowheads="1"/>
          </p:cNvSpPr>
          <p:nvPr/>
        </p:nvSpPr>
        <p:spPr bwMode="auto">
          <a:xfrm>
            <a:off x="6315236" y="5462038"/>
            <a:ext cx="2663825" cy="132556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defPPr>
              <a:defRPr lang="en-US"/>
            </a:defPPr>
            <a:lvl1pPr marL="265113" indent="-30163" algn="l" defTabSz="449263" eaLnBrk="1" hangingPunct="1">
              <a:spcBef>
                <a:spcPts val="1250"/>
              </a:spcBef>
              <a:buSzPct val="10000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sz="2000" b="1" i="0">
                <a:solidFill>
                  <a:srgbClr val="333399"/>
                </a:solidFill>
                <a:latin typeface="Arial" charset="0"/>
                <a:ea typeface="ＭＳ Ｐゴシック" charset="0"/>
                <a:cs typeface="Lucida Sans Unicode" charset="0"/>
              </a:defRPr>
            </a:lvl1pPr>
            <a:lvl2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r>
              <a:rPr lang="de-DE" dirty="0"/>
              <a:t>The Investment</a:t>
            </a:r>
          </a:p>
          <a:p>
            <a:r>
              <a:rPr lang="de-DE" dirty="0"/>
              <a:t>82 M€ </a:t>
            </a:r>
            <a:r>
              <a:rPr lang="de-DE" dirty="0" smtClean="0"/>
              <a:t>Super-FRS</a:t>
            </a:r>
            <a:endParaRPr lang="de-DE" dirty="0"/>
          </a:p>
          <a:p>
            <a:r>
              <a:rPr lang="de-DE" dirty="0"/>
              <a:t>73 M€ Experiments</a:t>
            </a:r>
          </a:p>
        </p:txBody>
      </p:sp>
      <p:pic>
        <p:nvPicPr>
          <p:cNvPr id="7190" name="Picture 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54" y="782695"/>
            <a:ext cx="1366837" cy="1025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91" name="Text Box 22"/>
          <p:cNvSpPr txBox="1">
            <a:spLocks noChangeArrowheads="1"/>
          </p:cNvSpPr>
          <p:nvPr/>
        </p:nvSpPr>
        <p:spPr bwMode="auto">
          <a:xfrm>
            <a:off x="6315236" y="1825076"/>
            <a:ext cx="2663825" cy="1776412"/>
          </a:xfrm>
          <a:prstGeom prst="rect">
            <a:avLst/>
          </a:prstGeom>
          <a:solidFill>
            <a:schemeClr val="tx2">
              <a:lumMod val="20000"/>
              <a:lumOff val="80000"/>
            </a:schemeClr>
          </a:solidFill>
          <a:ln>
            <a:headEnd/>
            <a:tailEnd/>
          </a:ln>
          <a:extLst/>
        </p:spPr>
        <p:style>
          <a:lnRef idx="3">
            <a:schemeClr val="lt1"/>
          </a:lnRef>
          <a:fillRef idx="1">
            <a:schemeClr val="accent1"/>
          </a:fillRef>
          <a:effectRef idx="1">
            <a:schemeClr val="accent1"/>
          </a:effectRef>
          <a:fontRef idx="minor">
            <a:schemeClr val="lt1"/>
          </a:fontRef>
        </p:style>
        <p:txBody>
          <a:bodyPr lIns="0" tIns="46800" rIns="0" bIns="46800">
            <a:spAutoFit/>
          </a:bodyPr>
          <a:lstStyle>
            <a:lvl1pPr marL="265113" indent="-30163"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ＭＳ Ｐゴシック" charset="0"/>
                <a:cs typeface="Lucida Sans Unicode" charset="0"/>
              </a:defRPr>
            </a:lvl1pPr>
            <a:lvl2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2pPr>
            <a:lvl3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3pPr>
            <a:lvl4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4pPr>
            <a:lvl5pPr eaLnBrk="0" hangingPunc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defRPr>
                <a:solidFill>
                  <a:schemeClr val="bg1"/>
                </a:solidFill>
                <a:latin typeface="Arial" charset="0"/>
                <a:ea typeface="Lucida Sans Unicode" charset="0"/>
                <a:cs typeface="Lucida Sans Unicode" charset="0"/>
              </a:defRPr>
            </a:lvl9pPr>
          </a:lstStyle>
          <a:p>
            <a:pPr algn="l" defTabSz="449263" eaLnBrk="1" hangingPunct="1">
              <a:spcBef>
                <a:spcPts val="1250"/>
              </a:spcBef>
              <a:buSzPct val="100000"/>
            </a:pPr>
            <a:r>
              <a:rPr lang="de-DE" sz="2000" b="1" i="0" dirty="0">
                <a:solidFill>
                  <a:srgbClr val="333399"/>
                </a:solidFill>
              </a:rPr>
              <a:t>The Approach</a:t>
            </a:r>
          </a:p>
          <a:p>
            <a:pPr algn="l" defTabSz="449263" eaLnBrk="1" hangingPunct="1">
              <a:spcBef>
                <a:spcPts val="1250"/>
              </a:spcBef>
              <a:buSzPct val="100000"/>
            </a:pPr>
            <a:r>
              <a:rPr lang="de-DE" sz="2000" i="0" dirty="0" err="1">
                <a:solidFill>
                  <a:srgbClr val="FF0000"/>
                </a:solidFill>
              </a:rPr>
              <a:t>Complementary</a:t>
            </a:r>
            <a:r>
              <a:rPr lang="de-DE" sz="2000" i="0" dirty="0">
                <a:solidFill>
                  <a:srgbClr val="FF0000"/>
                </a:solidFill>
              </a:rPr>
              <a:t> </a:t>
            </a:r>
            <a:r>
              <a:rPr lang="de-DE" sz="2000" i="0" dirty="0" err="1">
                <a:solidFill>
                  <a:srgbClr val="FF0000"/>
                </a:solidFill>
              </a:rPr>
              <a:t>measurements</a:t>
            </a:r>
            <a:r>
              <a:rPr lang="de-DE" sz="2000" i="0" dirty="0">
                <a:solidFill>
                  <a:srgbClr val="FF0000"/>
                </a:solidFill>
              </a:rPr>
              <a:t> </a:t>
            </a:r>
            <a:r>
              <a:rPr lang="de-DE" sz="2000" i="0" dirty="0" err="1">
                <a:solidFill>
                  <a:srgbClr val="FF0000"/>
                </a:solidFill>
              </a:rPr>
              <a:t>leading</a:t>
            </a:r>
            <a:r>
              <a:rPr lang="de-DE" sz="2000" i="0" dirty="0">
                <a:solidFill>
                  <a:srgbClr val="FF0000"/>
                </a:solidFill>
              </a:rPr>
              <a:t> </a:t>
            </a:r>
            <a:r>
              <a:rPr lang="de-DE" sz="2000" i="0" dirty="0" err="1">
                <a:solidFill>
                  <a:srgbClr val="FF0000"/>
                </a:solidFill>
              </a:rPr>
              <a:t>to</a:t>
            </a:r>
            <a:r>
              <a:rPr lang="de-DE" sz="2000" i="0" dirty="0">
                <a:solidFill>
                  <a:srgbClr val="FF0000"/>
                </a:solidFill>
              </a:rPr>
              <a:t> </a:t>
            </a:r>
            <a:r>
              <a:rPr lang="de-DE" sz="2000" i="0" dirty="0" err="1">
                <a:solidFill>
                  <a:srgbClr val="FF0000"/>
                </a:solidFill>
              </a:rPr>
              <a:t>consistent</a:t>
            </a:r>
            <a:r>
              <a:rPr lang="de-DE" sz="2000" i="0" dirty="0">
                <a:solidFill>
                  <a:srgbClr val="FF0000"/>
                </a:solidFill>
              </a:rPr>
              <a:t> </a:t>
            </a:r>
            <a:r>
              <a:rPr lang="de-DE" sz="2000" i="0" dirty="0" err="1">
                <a:solidFill>
                  <a:srgbClr val="FF0000"/>
                </a:solidFill>
              </a:rPr>
              <a:t>answers</a:t>
            </a:r>
            <a:endParaRPr lang="de-DE" sz="2000" i="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8602663"/>
              </p:ext>
            </p:extLst>
          </p:nvPr>
        </p:nvGraphicFramePr>
        <p:xfrm>
          <a:off x="19049" y="1813252"/>
          <a:ext cx="6447333" cy="5031354"/>
        </p:xfrm>
        <a:graphic>
          <a:graphicData uri="http://schemas.openxmlformats.org/drawingml/2006/table">
            <a:tbl>
              <a:tblPr bandRow="1">
                <a:tableStyleId>{5C22544A-7EE6-4342-B048-85BDC9FD1C3A}</a:tableStyleId>
              </a:tblPr>
              <a:tblGrid>
                <a:gridCol w="1469013"/>
                <a:gridCol w="4978320"/>
              </a:tblGrid>
              <a:tr h="687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rgbClr val="333399"/>
                          </a:solidFill>
                        </a:rPr>
                        <a:t>Super-FRS</a:t>
                      </a:r>
                      <a:endParaRPr lang="de-DE" dirty="0" smtClean="0">
                        <a:solidFill>
                          <a:srgbClr val="000000"/>
                        </a:solidFill>
                      </a:endParaRPr>
                    </a:p>
                  </a:txBody>
                  <a:tcPr anchor="ctr">
                    <a:solidFill>
                      <a:schemeClr val="accent2">
                        <a:lumMod val="40000"/>
                        <a:lumOff val="60000"/>
                      </a:schemeClr>
                    </a:solidFill>
                  </a:tcPr>
                </a:tc>
                <a:tc>
                  <a:txBody>
                    <a:bodyPr/>
                    <a:lstStyle/>
                    <a:p>
                      <a:r>
                        <a:rPr lang="de-DE" dirty="0" smtClean="0">
                          <a:solidFill>
                            <a:srgbClr val="FF0000"/>
                          </a:solidFill>
                        </a:rPr>
                        <a:t>RIB </a:t>
                      </a:r>
                      <a:r>
                        <a:rPr lang="de-DE" dirty="0" err="1" smtClean="0">
                          <a:solidFill>
                            <a:srgbClr val="FF0000"/>
                          </a:solidFill>
                        </a:rPr>
                        <a:t>production</a:t>
                      </a:r>
                      <a:r>
                        <a:rPr lang="de-DE" dirty="0" smtClean="0">
                          <a:solidFill>
                            <a:srgbClr val="000000"/>
                          </a:solidFill>
                        </a:rPr>
                        <a:t>, </a:t>
                      </a:r>
                      <a:r>
                        <a:rPr lang="de-DE" dirty="0" err="1" smtClean="0">
                          <a:solidFill>
                            <a:srgbClr val="000000"/>
                          </a:solidFill>
                        </a:rPr>
                        <a:t>identification</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high-resolution </a:t>
                      </a:r>
                      <a:r>
                        <a:rPr lang="de-DE" dirty="0" err="1" smtClean="0">
                          <a:solidFill>
                            <a:srgbClr val="000000"/>
                          </a:solidFill>
                        </a:rPr>
                        <a:t>spectroscopy</a:t>
                      </a:r>
                      <a:endParaRPr lang="en-GB" dirty="0"/>
                    </a:p>
                  </a:txBody>
                  <a:tcPr>
                    <a:solidFill>
                      <a:schemeClr val="accent2">
                        <a:lumMod val="40000"/>
                        <a:lumOff val="60000"/>
                      </a:schemeClr>
                    </a:solidFill>
                  </a:tcPr>
                </a:tc>
              </a:tr>
              <a:tr h="398361">
                <a:tc>
                  <a:txBody>
                    <a:bodyPr/>
                    <a:lstStyle/>
                    <a:p>
                      <a:pPr indent="0" defTabSz="449263" eaLnBrk="1" hangingPunct="1">
                        <a:spcAft>
                          <a:spcPts val="1125"/>
                        </a:spcAft>
                        <a:buSzPct val="100000"/>
                      </a:pPr>
                      <a:r>
                        <a:rPr lang="de-DE" b="1" dirty="0" smtClean="0">
                          <a:solidFill>
                            <a:srgbClr val="333399"/>
                          </a:solidFill>
                        </a:rPr>
                        <a:t>DESPEC</a:t>
                      </a:r>
                      <a:endParaRPr lang="de-DE" dirty="0" smtClean="0">
                        <a:solidFill>
                          <a:srgbClr val="FF0066"/>
                        </a:solidFill>
                      </a:endParaRPr>
                    </a:p>
                  </a:txBody>
                  <a:tcPr anchor="ctr"/>
                </a:tc>
                <a:tc>
                  <a:txBody>
                    <a:bodyPr/>
                    <a:lstStyle/>
                    <a:p>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a:t>
                      </a:r>
                      <a:r>
                        <a:rPr lang="de-DE" dirty="0" smtClean="0">
                          <a:solidFill>
                            <a:schemeClr val="tx2"/>
                          </a:solidFill>
                          <a:latin typeface="Symbol" charset="0"/>
                        </a:rPr>
                        <a:t></a:t>
                      </a:r>
                      <a:r>
                        <a:rPr lang="de-DE" dirty="0" smtClean="0">
                          <a:solidFill>
                            <a:schemeClr val="tx2"/>
                          </a:solidFill>
                        </a:rPr>
                        <a:t>-, p-, n-</a:t>
                      </a:r>
                      <a:r>
                        <a:rPr lang="de-DE" dirty="0" err="1" smtClean="0">
                          <a:solidFill>
                            <a:srgbClr val="FF0000"/>
                          </a:solidFill>
                        </a:rPr>
                        <a:t>decay</a:t>
                      </a:r>
                      <a:r>
                        <a:rPr lang="de-DE" dirty="0" smtClean="0">
                          <a:solidFill>
                            <a:srgbClr val="FF0000"/>
                          </a:solidFill>
                        </a:rPr>
                        <a:t> </a:t>
                      </a:r>
                      <a:r>
                        <a:rPr lang="de-DE" dirty="0" err="1" smtClean="0">
                          <a:solidFill>
                            <a:srgbClr val="FF0000"/>
                          </a:solidFill>
                        </a:rPr>
                        <a:t>spectroscopy</a:t>
                      </a:r>
                      <a:endParaRPr lang="de-DE" dirty="0" smtClean="0">
                        <a:solidFill>
                          <a:srgbClr val="FF0000"/>
                        </a:solidFill>
                      </a:endParaRPr>
                    </a:p>
                  </a:txBody>
                  <a:tcPr/>
                </a:tc>
              </a:tr>
              <a:tr h="687582">
                <a:tc>
                  <a:txBody>
                    <a:bodyPr/>
                    <a:lstStyle/>
                    <a:p>
                      <a:pPr indent="0" defTabSz="449263" eaLnBrk="1" hangingPunct="1">
                        <a:spcBef>
                          <a:spcPts val="525"/>
                        </a:spcBef>
                        <a:spcAft>
                          <a:spcPts val="1128"/>
                        </a:spcAft>
                        <a:buSzPct val="100000"/>
                      </a:pPr>
                      <a:r>
                        <a:rPr lang="de-DE" b="1" dirty="0" smtClean="0">
                          <a:solidFill>
                            <a:srgbClr val="333399"/>
                          </a:solidFill>
                        </a:rPr>
                        <a:t>HISPEC </a:t>
                      </a:r>
                      <a:endParaRPr lang="de-DE" dirty="0" smtClean="0">
                        <a:solidFill>
                          <a:srgbClr val="00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rgbClr val="000000"/>
                          </a:solidFill>
                        </a:rPr>
                        <a:t>in-beam </a:t>
                      </a:r>
                      <a:r>
                        <a:rPr lang="de-DE" dirty="0" smtClean="0">
                          <a:solidFill>
                            <a:srgbClr val="FF0000"/>
                          </a:solidFill>
                          <a:latin typeface="Symbol" pitchFamily="18" charset="2"/>
                        </a:rPr>
                        <a:t></a:t>
                      </a:r>
                      <a:r>
                        <a:rPr lang="de-DE" dirty="0" smtClean="0">
                          <a:solidFill>
                            <a:srgbClr val="FF0000"/>
                          </a:solidFill>
                        </a:rPr>
                        <a:t> </a:t>
                      </a:r>
                      <a:r>
                        <a:rPr lang="de-DE" dirty="0" err="1" smtClean="0">
                          <a:solidFill>
                            <a:srgbClr val="FF0000"/>
                          </a:solidFill>
                        </a:rPr>
                        <a:t>spectroscopy</a:t>
                      </a:r>
                      <a:r>
                        <a:rPr lang="de-DE" dirty="0" smtClean="0">
                          <a:solidFill>
                            <a:srgbClr val="FF0000"/>
                          </a:solidFill>
                        </a:rPr>
                        <a:t> </a:t>
                      </a:r>
                      <a:r>
                        <a:rPr lang="de-DE" dirty="0" err="1" smtClean="0">
                          <a:solidFill>
                            <a:srgbClr val="000000"/>
                          </a:solidFill>
                        </a:rPr>
                        <a:t>at</a:t>
                      </a:r>
                      <a:r>
                        <a:rPr lang="de-DE" dirty="0" smtClean="0">
                          <a:solidFill>
                            <a:srgbClr val="000000"/>
                          </a:solidFill>
                        </a:rPr>
                        <a:t> </a:t>
                      </a:r>
                      <a:r>
                        <a:rPr lang="de-DE" dirty="0" err="1" smtClean="0">
                          <a:solidFill>
                            <a:srgbClr val="000000"/>
                          </a:solidFill>
                        </a:rPr>
                        <a:t>low</a:t>
                      </a:r>
                      <a:r>
                        <a:rPr lang="de-DE" dirty="0" smtClean="0">
                          <a:solidFill>
                            <a:srgbClr val="000000"/>
                          </a:solidFill>
                        </a:rPr>
                        <a:t> </a:t>
                      </a:r>
                      <a:r>
                        <a:rPr lang="de-DE" dirty="0" err="1" smtClean="0">
                          <a:solidFill>
                            <a:srgbClr val="000000"/>
                          </a:solidFill>
                        </a:rPr>
                        <a:t>and</a:t>
                      </a:r>
                      <a:r>
                        <a:rPr lang="de-DE" baseline="0" dirty="0" smtClean="0">
                          <a:solidFill>
                            <a:srgbClr val="000000"/>
                          </a:solidFill>
                        </a:rPr>
                        <a:t> </a:t>
                      </a:r>
                      <a:r>
                        <a:rPr lang="de-DE" dirty="0" smtClean="0">
                          <a:solidFill>
                            <a:srgbClr val="000000"/>
                          </a:solidFill>
                        </a:rPr>
                        <a:t>intermediate </a:t>
                      </a:r>
                      <a:r>
                        <a:rPr lang="de-DE" dirty="0" err="1" smtClean="0">
                          <a:solidFill>
                            <a:srgbClr val="000000"/>
                          </a:solidFill>
                        </a:rPr>
                        <a:t>energy</a:t>
                      </a:r>
                      <a:endParaRPr lang="en-GB" dirty="0" smtClean="0"/>
                    </a:p>
                  </a:txBody>
                  <a:tcPr/>
                </a:tc>
              </a:tr>
              <a:tr h="687582">
                <a:tc>
                  <a:txBody>
                    <a:bodyPr/>
                    <a:lstStyle/>
                    <a:p>
                      <a:r>
                        <a:rPr lang="de-DE" b="1" dirty="0" smtClean="0">
                          <a:solidFill>
                            <a:srgbClr val="333399"/>
                          </a:solidFill>
                        </a:rPr>
                        <a:t>ILIMA </a:t>
                      </a:r>
                      <a:endParaRPr lang="en-GB" dirty="0"/>
                    </a:p>
                  </a:txBody>
                  <a:tcPr anchor="ctr"/>
                </a:tc>
                <a:tc>
                  <a:txBody>
                    <a:bodyPr/>
                    <a:lstStyle/>
                    <a:p>
                      <a:r>
                        <a:rPr lang="de-DE" dirty="0" err="1" smtClean="0">
                          <a:solidFill>
                            <a:srgbClr val="FF0000"/>
                          </a:solidFill>
                        </a:rPr>
                        <a:t>masses</a:t>
                      </a:r>
                      <a:r>
                        <a:rPr lang="de-DE" dirty="0" smtClean="0">
                          <a:solidFill>
                            <a:srgbClr val="FF0000"/>
                          </a:solidFill>
                        </a:rPr>
                        <a:t> </a:t>
                      </a:r>
                      <a:r>
                        <a:rPr lang="de-DE" dirty="0" err="1" smtClean="0">
                          <a:solidFill>
                            <a:srgbClr val="FF0000"/>
                          </a:solidFill>
                        </a:rPr>
                        <a:t>and</a:t>
                      </a:r>
                      <a:r>
                        <a:rPr lang="de-DE" dirty="0" smtClean="0">
                          <a:solidFill>
                            <a:srgbClr val="FF0000"/>
                          </a:solidFill>
                        </a:rPr>
                        <a:t> </a:t>
                      </a:r>
                      <a:r>
                        <a:rPr lang="de-DE" dirty="0" err="1" smtClean="0">
                          <a:solidFill>
                            <a:srgbClr val="FF0000"/>
                          </a:solidFill>
                        </a:rPr>
                        <a:t>lifetimes</a:t>
                      </a:r>
                      <a:r>
                        <a:rPr lang="de-DE" dirty="0" smtClean="0">
                          <a:solidFill>
                            <a:srgbClr val="FF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nuclei</a:t>
                      </a:r>
                      <a:r>
                        <a:rPr lang="de-DE" dirty="0" smtClean="0">
                          <a:solidFill>
                            <a:srgbClr val="000000"/>
                          </a:solidFill>
                        </a:rPr>
                        <a:t> in</a:t>
                      </a:r>
                      <a:r>
                        <a:rPr lang="de-DE" baseline="0" dirty="0" smtClean="0">
                          <a:solidFill>
                            <a:srgbClr val="000000"/>
                          </a:solidFill>
                        </a:rPr>
                        <a:t> </a:t>
                      </a:r>
                      <a:r>
                        <a:rPr lang="de-DE" dirty="0" err="1" smtClean="0">
                          <a:solidFill>
                            <a:srgbClr val="000000"/>
                          </a:solidFill>
                        </a:rPr>
                        <a:t>ground</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000000"/>
                          </a:solidFill>
                        </a:rPr>
                        <a:t>isomeric</a:t>
                      </a:r>
                      <a:r>
                        <a:rPr lang="de-DE" dirty="0" smtClean="0">
                          <a:solidFill>
                            <a:srgbClr val="000000"/>
                          </a:solidFill>
                        </a:rPr>
                        <a:t> </a:t>
                      </a:r>
                      <a:r>
                        <a:rPr lang="de-DE" dirty="0" err="1" smtClean="0">
                          <a:solidFill>
                            <a:srgbClr val="000000"/>
                          </a:solidFill>
                        </a:rPr>
                        <a:t>states</a:t>
                      </a:r>
                      <a:endParaRPr lang="en-GB" dirty="0"/>
                    </a:p>
                  </a:txBody>
                  <a:tcPr/>
                </a:tc>
              </a:tr>
              <a:tr h="398361">
                <a:tc>
                  <a:txBody>
                    <a:bodyPr/>
                    <a:lstStyle/>
                    <a:p>
                      <a:r>
                        <a:rPr lang="de-DE" b="1" dirty="0" err="1" smtClean="0">
                          <a:solidFill>
                            <a:srgbClr val="333399"/>
                          </a:solidFill>
                        </a:rPr>
                        <a:t>LaSpec</a:t>
                      </a:r>
                      <a:r>
                        <a:rPr lang="de-DE" b="1" dirty="0" smtClean="0">
                          <a:solidFill>
                            <a:srgbClr val="333399"/>
                          </a:solidFill>
                        </a:rPr>
                        <a:t> </a:t>
                      </a:r>
                      <a:endParaRPr lang="en-GB" dirty="0"/>
                    </a:p>
                  </a:txBody>
                  <a:tcPr anchor="ctr"/>
                </a:tc>
                <a:tc>
                  <a:txBody>
                    <a:bodyPr/>
                    <a:lstStyle/>
                    <a:p>
                      <a:r>
                        <a:rPr lang="de-DE" dirty="0" smtClean="0">
                          <a:solidFill>
                            <a:srgbClr val="FF0000"/>
                          </a:solidFill>
                        </a:rPr>
                        <a:t>Laser </a:t>
                      </a:r>
                      <a:r>
                        <a:rPr lang="de-DE" dirty="0" err="1" smtClean="0">
                          <a:solidFill>
                            <a:srgbClr val="FF0000"/>
                          </a:solidFill>
                        </a:rPr>
                        <a:t>spectroscopy</a:t>
                      </a:r>
                      <a:endParaRPr lang="en-GB" dirty="0">
                        <a:solidFill>
                          <a:srgbClr val="FF0000"/>
                        </a:solidFill>
                      </a:endParaRPr>
                    </a:p>
                  </a:txBody>
                  <a:tcPr/>
                </a:tc>
              </a:tr>
              <a:tr h="398361">
                <a:tc>
                  <a:txBody>
                    <a:bodyPr/>
                    <a:lstStyle/>
                    <a:p>
                      <a:r>
                        <a:rPr lang="de-DE" b="1" dirty="0" smtClean="0">
                          <a:solidFill>
                            <a:srgbClr val="333399"/>
                          </a:solidFill>
                        </a:rPr>
                        <a:t>MATS </a:t>
                      </a:r>
                      <a:endParaRPr lang="en-GB" dirty="0"/>
                    </a:p>
                  </a:txBody>
                  <a:tcPr anchor="ctr"/>
                </a:tc>
                <a:tc>
                  <a:txBody>
                    <a:bodyPr/>
                    <a:lstStyle/>
                    <a:p>
                      <a:r>
                        <a:rPr lang="de-DE" dirty="0" smtClean="0">
                          <a:solidFill>
                            <a:srgbClr val="000000"/>
                          </a:solidFill>
                        </a:rPr>
                        <a:t>in-trap </a:t>
                      </a:r>
                      <a:r>
                        <a:rPr lang="de-DE" dirty="0" err="1" smtClean="0">
                          <a:solidFill>
                            <a:srgbClr val="FF0000"/>
                          </a:solidFill>
                        </a:rPr>
                        <a:t>mass</a:t>
                      </a:r>
                      <a:r>
                        <a:rPr lang="de-DE" dirty="0" smtClean="0">
                          <a:solidFill>
                            <a:srgbClr val="FF0000"/>
                          </a:solidFill>
                        </a:rPr>
                        <a:t> </a:t>
                      </a:r>
                      <a:r>
                        <a:rPr lang="de-DE" dirty="0" err="1" smtClean="0">
                          <a:solidFill>
                            <a:srgbClr val="FF0000"/>
                          </a:solidFill>
                        </a:rPr>
                        <a:t>measurements</a:t>
                      </a:r>
                      <a:r>
                        <a:rPr lang="de-DE" dirty="0" smtClean="0">
                          <a:solidFill>
                            <a:srgbClr val="000000"/>
                          </a:solidFill>
                        </a:rPr>
                        <a:t> </a:t>
                      </a:r>
                      <a:r>
                        <a:rPr lang="de-DE" dirty="0" err="1" smtClean="0">
                          <a:solidFill>
                            <a:srgbClr val="000000"/>
                          </a:solidFill>
                        </a:rPr>
                        <a:t>and</a:t>
                      </a:r>
                      <a:r>
                        <a:rPr lang="de-DE" dirty="0" smtClean="0">
                          <a:solidFill>
                            <a:srgbClr val="000000"/>
                          </a:solidFill>
                        </a:rPr>
                        <a:t> </a:t>
                      </a:r>
                      <a:r>
                        <a:rPr lang="de-DE" dirty="0" err="1" smtClean="0">
                          <a:solidFill>
                            <a:srgbClr val="FF0000"/>
                          </a:solidFill>
                        </a:rPr>
                        <a:t>decay</a:t>
                      </a:r>
                      <a:r>
                        <a:rPr lang="de-DE" dirty="0" smtClean="0">
                          <a:solidFill>
                            <a:srgbClr val="000000"/>
                          </a:solidFill>
                        </a:rPr>
                        <a:t> </a:t>
                      </a:r>
                      <a:r>
                        <a:rPr lang="de-DE" dirty="0" err="1" smtClean="0">
                          <a:solidFill>
                            <a:srgbClr val="000000"/>
                          </a:solidFill>
                        </a:rPr>
                        <a:t>studies</a:t>
                      </a:r>
                      <a:endParaRPr lang="en-GB" dirty="0"/>
                    </a:p>
                  </a:txBody>
                  <a:tcPr/>
                </a:tc>
              </a:tr>
              <a:tr h="687582">
                <a:tc>
                  <a:txBody>
                    <a:bodyPr/>
                    <a:lstStyle/>
                    <a:p>
                      <a:r>
                        <a:rPr lang="de-DE" b="1" dirty="0" smtClean="0">
                          <a:solidFill>
                            <a:srgbClr val="333399"/>
                          </a:solidFill>
                        </a:rPr>
                        <a:t>R</a:t>
                      </a:r>
                      <a:r>
                        <a:rPr lang="de-DE" b="1" baseline="30000" dirty="0" smtClean="0">
                          <a:solidFill>
                            <a:srgbClr val="333399"/>
                          </a:solidFill>
                        </a:rPr>
                        <a:t>3</a:t>
                      </a:r>
                      <a:r>
                        <a:rPr lang="de-DE" b="1" dirty="0" smtClean="0">
                          <a:solidFill>
                            <a:srgbClr val="333399"/>
                          </a:solidFill>
                        </a:rPr>
                        <a:t>B </a:t>
                      </a:r>
                      <a:endParaRPr lang="en-GB" dirty="0"/>
                    </a:p>
                  </a:txBody>
                  <a:tcPr anchor="ctr"/>
                </a:tc>
                <a:tc>
                  <a:txBody>
                    <a:bodyPr/>
                    <a:lstStyle/>
                    <a:p>
                      <a:r>
                        <a:rPr lang="de-DE" dirty="0" err="1" smtClean="0">
                          <a:solidFill>
                            <a:srgbClr val="000000"/>
                          </a:solidFill>
                        </a:rPr>
                        <a:t>kinematically</a:t>
                      </a:r>
                      <a:r>
                        <a:rPr lang="de-DE" dirty="0" smtClean="0">
                          <a:solidFill>
                            <a:srgbClr val="000000"/>
                          </a:solidFill>
                        </a:rPr>
                        <a:t> </a:t>
                      </a:r>
                      <a:r>
                        <a:rPr lang="de-DE" dirty="0" err="1" smtClean="0">
                          <a:solidFill>
                            <a:srgbClr val="000000"/>
                          </a:solidFill>
                        </a:rPr>
                        <a:t>complete</a:t>
                      </a:r>
                      <a:r>
                        <a:rPr lang="de-DE" dirty="0" smtClean="0">
                          <a:solidFill>
                            <a:srgbClr val="000000"/>
                          </a:solidFill>
                        </a:rPr>
                        <a:t> </a:t>
                      </a:r>
                      <a:r>
                        <a:rPr lang="de-DE" dirty="0" err="1" smtClean="0">
                          <a:solidFill>
                            <a:srgbClr val="FF0000"/>
                          </a:solidFill>
                        </a:rPr>
                        <a:t>reactions</a:t>
                      </a:r>
                      <a:r>
                        <a:rPr lang="de-DE" dirty="0" smtClean="0">
                          <a:solidFill>
                            <a:srgbClr val="FF0000"/>
                          </a:solidFill>
                        </a:rPr>
                        <a:t> </a:t>
                      </a:r>
                      <a:r>
                        <a:rPr lang="de-DE" dirty="0" err="1" smtClean="0">
                          <a:solidFill>
                            <a:srgbClr val="000000"/>
                          </a:solidFill>
                        </a:rPr>
                        <a:t>at</a:t>
                      </a:r>
                      <a:r>
                        <a:rPr lang="de-DE" dirty="0" smtClean="0">
                          <a:solidFill>
                            <a:srgbClr val="000000"/>
                          </a:solidFill>
                        </a:rPr>
                        <a:t> high beam </a:t>
                      </a:r>
                      <a:r>
                        <a:rPr lang="de-DE" dirty="0" err="1" smtClean="0">
                          <a:solidFill>
                            <a:srgbClr val="000000"/>
                          </a:solidFill>
                        </a:rPr>
                        <a:t>energy</a:t>
                      </a:r>
                      <a:endParaRPr lang="en-GB" dirty="0"/>
                    </a:p>
                  </a:txBody>
                  <a:tcPr/>
                </a:tc>
              </a:tr>
              <a:tr h="398361">
                <a:tc>
                  <a:txBody>
                    <a:bodyPr/>
                    <a:lstStyle/>
                    <a:p>
                      <a:r>
                        <a:rPr lang="de-DE" b="1" dirty="0" err="1" smtClean="0">
                          <a:solidFill>
                            <a:srgbClr val="333399"/>
                          </a:solidFill>
                        </a:rPr>
                        <a:t>ELISe</a:t>
                      </a:r>
                      <a:r>
                        <a:rPr lang="de-DE" b="1" dirty="0" smtClean="0">
                          <a:solidFill>
                            <a:srgbClr val="333399"/>
                          </a:solidFill>
                        </a:rPr>
                        <a:t> </a:t>
                      </a:r>
                      <a:endParaRPr lang="en-GB" dirty="0"/>
                    </a:p>
                  </a:txBody>
                  <a:tcPr anchor="ctr">
                    <a:solidFill>
                      <a:schemeClr val="accent5">
                        <a:lumMod val="75000"/>
                      </a:schemeClr>
                    </a:solidFill>
                  </a:tcPr>
                </a:tc>
                <a:tc>
                  <a:txBody>
                    <a:bodyPr/>
                    <a:lstStyle/>
                    <a:p>
                      <a:r>
                        <a:rPr lang="de-DE" dirty="0" err="1" smtClean="0">
                          <a:solidFill>
                            <a:srgbClr val="000000"/>
                          </a:solidFill>
                        </a:rPr>
                        <a:t>elastic</a:t>
                      </a:r>
                      <a:r>
                        <a:rPr lang="de-DE" dirty="0" smtClean="0">
                          <a:solidFill>
                            <a:srgbClr val="000000"/>
                          </a:solidFill>
                        </a:rPr>
                        <a:t>, </a:t>
                      </a:r>
                      <a:r>
                        <a:rPr lang="de-DE" dirty="0" err="1" smtClean="0">
                          <a:solidFill>
                            <a:srgbClr val="000000"/>
                          </a:solidFill>
                        </a:rPr>
                        <a:t>inelastic</a:t>
                      </a:r>
                      <a:r>
                        <a:rPr lang="de-DE" dirty="0" smtClean="0">
                          <a:solidFill>
                            <a:srgbClr val="000000"/>
                          </a:solidFill>
                        </a:rPr>
                        <a:t>, </a:t>
                      </a:r>
                      <a:r>
                        <a:rPr lang="de-DE" dirty="0" err="1" smtClean="0">
                          <a:solidFill>
                            <a:srgbClr val="000000"/>
                          </a:solidFill>
                        </a:rPr>
                        <a:t>and</a:t>
                      </a:r>
                      <a:r>
                        <a:rPr lang="de-DE" dirty="0" smtClean="0">
                          <a:solidFill>
                            <a:srgbClr val="000000"/>
                          </a:solidFill>
                        </a:rPr>
                        <a:t> quasi-</a:t>
                      </a:r>
                      <a:r>
                        <a:rPr lang="de-DE" dirty="0" err="1" smtClean="0">
                          <a:solidFill>
                            <a:srgbClr val="000000"/>
                          </a:solidFill>
                        </a:rPr>
                        <a:t>free</a:t>
                      </a:r>
                      <a:r>
                        <a:rPr lang="de-DE" dirty="0" smtClean="0">
                          <a:solidFill>
                            <a:srgbClr val="000000"/>
                          </a:solidFill>
                        </a:rPr>
                        <a:t> </a:t>
                      </a:r>
                      <a:r>
                        <a:rPr lang="de-DE" dirty="0" err="1" smtClean="0">
                          <a:solidFill>
                            <a:srgbClr val="000000"/>
                          </a:solidFill>
                        </a:rPr>
                        <a:t>e</a:t>
                      </a:r>
                      <a:r>
                        <a:rPr lang="de-DE" baseline="30000" dirty="0" smtClean="0">
                          <a:solidFill>
                            <a:srgbClr val="000000"/>
                          </a:solidFill>
                        </a:rPr>
                        <a:t>—</a:t>
                      </a:r>
                      <a:r>
                        <a:rPr lang="de-DE" dirty="0" smtClean="0">
                          <a:solidFill>
                            <a:srgbClr val="000000"/>
                          </a:solidFill>
                        </a:rPr>
                        <a:t>A</a:t>
                      </a:r>
                      <a:r>
                        <a:rPr lang="de-DE" baseline="0" dirty="0" smtClean="0">
                          <a:solidFill>
                            <a:srgbClr val="000000"/>
                          </a:solidFill>
                        </a:rPr>
                        <a:t> </a:t>
                      </a:r>
                      <a:r>
                        <a:rPr lang="de-DE" dirty="0" err="1" smtClean="0">
                          <a:solidFill>
                            <a:srgbClr val="FF0000"/>
                          </a:solidFill>
                        </a:rPr>
                        <a:t>scattering</a:t>
                      </a:r>
                      <a:endParaRPr lang="en-GB" dirty="0">
                        <a:solidFill>
                          <a:srgbClr val="FF0000"/>
                        </a:solidFill>
                      </a:endParaRPr>
                    </a:p>
                  </a:txBody>
                  <a:tcPr>
                    <a:solidFill>
                      <a:schemeClr val="accent5">
                        <a:lumMod val="75000"/>
                      </a:schemeClr>
                    </a:solidFill>
                  </a:tcPr>
                </a:tc>
              </a:tr>
              <a:tr h="687582">
                <a:tc>
                  <a:txBody>
                    <a:bodyPr/>
                    <a:lstStyle/>
                    <a:p>
                      <a:r>
                        <a:rPr lang="de-DE" b="1" dirty="0" smtClean="0">
                          <a:solidFill>
                            <a:srgbClr val="333399"/>
                          </a:solidFill>
                        </a:rPr>
                        <a:t>EXL</a:t>
                      </a:r>
                      <a:endParaRPr lang="en-GB" dirty="0"/>
                    </a:p>
                  </a:txBody>
                  <a:tcPr anchor="ctr">
                    <a:solidFill>
                      <a:schemeClr val="accent5">
                        <a:lumMod val="75000"/>
                      </a:schemeClr>
                    </a:solidFill>
                  </a:tcPr>
                </a:tc>
                <a:tc>
                  <a:txBody>
                    <a:bodyPr/>
                    <a:lstStyle/>
                    <a:p>
                      <a:r>
                        <a:rPr lang="de-DE" dirty="0" smtClean="0">
                          <a:solidFill>
                            <a:srgbClr val="000000"/>
                          </a:solidFill>
                        </a:rPr>
                        <a:t>light-</a:t>
                      </a:r>
                      <a:r>
                        <a:rPr lang="de-DE" dirty="0" err="1" smtClean="0">
                          <a:solidFill>
                            <a:srgbClr val="000000"/>
                          </a:solidFill>
                        </a:rPr>
                        <a:t>ion</a:t>
                      </a:r>
                      <a:r>
                        <a:rPr lang="de-DE" dirty="0" smtClean="0">
                          <a:solidFill>
                            <a:srgbClr val="000000"/>
                          </a:solidFill>
                        </a:rPr>
                        <a:t> </a:t>
                      </a:r>
                      <a:r>
                        <a:rPr lang="de-DE" dirty="0" err="1" smtClean="0">
                          <a:solidFill>
                            <a:srgbClr val="FF0000"/>
                          </a:solidFill>
                        </a:rPr>
                        <a:t>scattering</a:t>
                      </a:r>
                      <a:r>
                        <a:rPr lang="de-DE" dirty="0" smtClean="0">
                          <a:solidFill>
                            <a:srgbClr val="FF0000"/>
                          </a:solidFill>
                        </a:rPr>
                        <a:t> </a:t>
                      </a:r>
                      <a:r>
                        <a:rPr lang="de-DE" dirty="0" err="1" smtClean="0">
                          <a:solidFill>
                            <a:srgbClr val="FF0000"/>
                          </a:solidFill>
                        </a:rPr>
                        <a:t>reactions</a:t>
                      </a:r>
                      <a:r>
                        <a:rPr lang="de-DE" dirty="0" smtClean="0">
                          <a:solidFill>
                            <a:srgbClr val="FF0000"/>
                          </a:solidFill>
                        </a:rPr>
                        <a:t> </a:t>
                      </a:r>
                      <a:r>
                        <a:rPr lang="de-DE" dirty="0" smtClean="0">
                          <a:solidFill>
                            <a:srgbClr val="000000"/>
                          </a:solidFill>
                        </a:rPr>
                        <a:t>in</a:t>
                      </a:r>
                      <a:r>
                        <a:rPr lang="de-DE" baseline="0" dirty="0" smtClean="0">
                          <a:solidFill>
                            <a:srgbClr val="000000"/>
                          </a:solidFill>
                        </a:rPr>
                        <a:t> </a:t>
                      </a:r>
                      <a:r>
                        <a:rPr lang="de-DE" dirty="0" smtClean="0">
                          <a:solidFill>
                            <a:srgbClr val="000000"/>
                          </a:solidFill>
                        </a:rPr>
                        <a:t>inverse </a:t>
                      </a:r>
                      <a:r>
                        <a:rPr lang="de-DE" dirty="0" err="1" smtClean="0">
                          <a:solidFill>
                            <a:srgbClr val="000000"/>
                          </a:solidFill>
                        </a:rPr>
                        <a:t>kinematics</a:t>
                      </a:r>
                      <a:endParaRPr lang="en-GB" dirty="0"/>
                    </a:p>
                  </a:txBody>
                  <a:tcPr>
                    <a:solidFill>
                      <a:schemeClr val="accent5">
                        <a:lumMod val="75000"/>
                      </a:schemeClr>
                    </a:solidFill>
                  </a:tcPr>
                </a:tc>
              </a:tr>
            </a:tbl>
          </a:graphicData>
        </a:graphic>
      </p:graphicFrame>
      <p:pic>
        <p:nvPicPr>
          <p:cNvPr id="24" name="Picture 23" descr="BU004372.png"/>
          <p:cNvPicPr>
            <a:picLocks noChangeAspect="1"/>
          </p:cNvPicPr>
          <p:nvPr/>
        </p:nvPicPr>
        <p:blipFill>
          <a:blip r:embed="rId4"/>
          <a:stretch>
            <a:fillRect/>
          </a:stretch>
        </p:blipFill>
        <p:spPr>
          <a:xfrm>
            <a:off x="7386470" y="195262"/>
            <a:ext cx="1712979" cy="1712979"/>
          </a:xfrm>
          <a:prstGeom prst="rect">
            <a:avLst/>
          </a:prstGeom>
        </p:spPr>
      </p:pic>
      <p:sp>
        <p:nvSpPr>
          <p:cNvPr id="2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NUSTAR – The project</a:t>
            </a:r>
            <a:endParaRPr lang="en-US" dirty="0"/>
          </a:p>
        </p:txBody>
      </p:sp>
      <p:sp>
        <p:nvSpPr>
          <p:cNvPr id="2" name="Oval 1"/>
          <p:cNvSpPr/>
          <p:nvPr/>
        </p:nvSpPr>
        <p:spPr>
          <a:xfrm>
            <a:off x="-116963" y="2811636"/>
            <a:ext cx="6373030" cy="856700"/>
          </a:xfrm>
          <a:prstGeom prst="ellipse">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0932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2979738"/>
            <a:ext cx="8229600" cy="1143000"/>
          </a:xfrm>
        </p:spPr>
        <p:txBody>
          <a:bodyPr>
            <a:normAutofit fontScale="90000"/>
          </a:bodyPr>
          <a:lstStyle/>
          <a:p>
            <a:r>
              <a:rPr lang="en-US" dirty="0" smtClean="0"/>
              <a:t>High-resolution gamma spectroscopy</a:t>
            </a:r>
            <a:br>
              <a:rPr lang="en-US" dirty="0" smtClean="0"/>
            </a:br>
            <a:endParaRPr lang="en-US" dirty="0"/>
          </a:p>
        </p:txBody>
      </p:sp>
    </p:spTree>
    <p:extLst>
      <p:ext uri="{BB962C8B-B14F-4D97-AF65-F5344CB8AC3E}">
        <p14:creationId xmlns:p14="http://schemas.microsoft.com/office/powerpoint/2010/main" val="23947579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High-resolution gamma spectroscopy</a:t>
            </a:r>
            <a:br>
              <a:rPr lang="en-US" dirty="0" smtClean="0"/>
            </a:br>
            <a:endParaRPr lang="en-US" dirty="0"/>
          </a:p>
        </p:txBody>
      </p:sp>
      <p:sp>
        <p:nvSpPr>
          <p:cNvPr id="3" name="Content Placeholder 2"/>
          <p:cNvSpPr>
            <a:spLocks noGrp="1"/>
          </p:cNvSpPr>
          <p:nvPr>
            <p:ph idx="1"/>
          </p:nvPr>
        </p:nvSpPr>
        <p:spPr>
          <a:xfrm>
            <a:off x="457200" y="2527300"/>
            <a:ext cx="8229600" cy="3251199"/>
          </a:xfrm>
        </p:spPr>
        <p:txBody>
          <a:bodyPr>
            <a:normAutofit fontScale="92500"/>
          </a:bodyPr>
          <a:lstStyle/>
          <a:p>
            <a:pPr marL="0" indent="0" algn="ctr">
              <a:buNone/>
            </a:pPr>
            <a:r>
              <a:rPr lang="en-US" dirty="0">
                <a:solidFill>
                  <a:schemeClr val="accent1"/>
                </a:solidFill>
                <a:latin typeface="Arial"/>
                <a:cs typeface="Arial"/>
              </a:rPr>
              <a:t>h</a:t>
            </a:r>
            <a:r>
              <a:rPr lang="en-US" dirty="0" smtClean="0">
                <a:solidFill>
                  <a:schemeClr val="accent1"/>
                </a:solidFill>
                <a:latin typeface="Arial"/>
                <a:cs typeface="Arial"/>
              </a:rPr>
              <a:t>as been one of the most sensitive probes of nuclear structure over the past decays and …</a:t>
            </a:r>
          </a:p>
          <a:p>
            <a:pPr marL="0" indent="0" algn="ctr">
              <a:buNone/>
            </a:pPr>
            <a:endParaRPr lang="en-US" dirty="0">
              <a:solidFill>
                <a:schemeClr val="accent1"/>
              </a:solidFill>
              <a:latin typeface="Arial"/>
              <a:cs typeface="Arial"/>
            </a:endParaRPr>
          </a:p>
          <a:p>
            <a:pPr marL="0" indent="0" algn="ctr">
              <a:buNone/>
            </a:pPr>
            <a:r>
              <a:rPr lang="en-US" dirty="0" smtClean="0">
                <a:solidFill>
                  <a:schemeClr val="accent1"/>
                </a:solidFill>
                <a:latin typeface="Arial"/>
                <a:cs typeface="Arial"/>
              </a:rPr>
              <a:t>… continues to play a major role in our current understanding of the structure of atomic nuclei</a:t>
            </a:r>
            <a:r>
              <a:rPr lang="en-US" dirty="0" smtClean="0">
                <a:solidFill>
                  <a:schemeClr val="accent1"/>
                </a:solidFill>
                <a:latin typeface="Arial"/>
                <a:cs typeface="Arial"/>
              </a:rPr>
              <a:t>.</a:t>
            </a:r>
          </a:p>
        </p:txBody>
      </p:sp>
    </p:spTree>
    <p:extLst>
      <p:ext uri="{BB962C8B-B14F-4D97-AF65-F5344CB8AC3E}">
        <p14:creationId xmlns:p14="http://schemas.microsoft.com/office/powerpoint/2010/main" val="4123423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study exotic nuclei?</a:t>
            </a:r>
            <a:endParaRPr lang="en-US" dirty="0"/>
          </a:p>
        </p:txBody>
      </p:sp>
      <p:sp>
        <p:nvSpPr>
          <p:cNvPr id="5" name="Content Placeholder 2"/>
          <p:cNvSpPr>
            <a:spLocks noGrp="1"/>
          </p:cNvSpPr>
          <p:nvPr>
            <p:ph idx="1"/>
          </p:nvPr>
        </p:nvSpPr>
        <p:spPr/>
        <p:txBody>
          <a:bodyPr>
            <a:normAutofit fontScale="77500" lnSpcReduction="20000"/>
          </a:bodyPr>
          <a:lstStyle/>
          <a:p>
            <a:r>
              <a:rPr lang="en-US" kern="1200" dirty="0" smtClean="0"/>
              <a:t>Exotic nuclei are continually created and play a fleeting though important role in the cosmos</a:t>
            </a:r>
          </a:p>
          <a:p>
            <a:endParaRPr lang="en-US" kern="1200" dirty="0" smtClean="0"/>
          </a:p>
          <a:p>
            <a:r>
              <a:rPr lang="en-US" kern="1200" dirty="0" smtClean="0"/>
              <a:t>Nuclei are unique </a:t>
            </a:r>
            <a:r>
              <a:rPr lang="en-US" kern="1200" dirty="0" err="1" smtClean="0"/>
              <a:t>mesoscopic</a:t>
            </a:r>
            <a:r>
              <a:rPr lang="en-US" kern="1200" dirty="0" smtClean="0"/>
              <a:t> systems such as atomic clusters or quantum dots that are important in other fields of physics today</a:t>
            </a:r>
          </a:p>
          <a:p>
            <a:pPr>
              <a:buNone/>
            </a:pPr>
            <a:endParaRPr lang="en-US" kern="1200" dirty="0" smtClean="0"/>
          </a:p>
          <a:p>
            <a:r>
              <a:rPr lang="en-US" kern="1200" dirty="0" smtClean="0"/>
              <a:t>Fertile ground to study new quantum phenomena,</a:t>
            </a:r>
            <a:r>
              <a:rPr lang="en-US" dirty="0" smtClean="0"/>
              <a:t> weak binding</a:t>
            </a:r>
          </a:p>
          <a:p>
            <a:pPr>
              <a:buNone/>
            </a:pPr>
            <a:endParaRPr lang="en-US" dirty="0" smtClean="0"/>
          </a:p>
          <a:p>
            <a:r>
              <a:rPr lang="en-US" kern="1200" dirty="0" smtClean="0"/>
              <a:t>Major advances in many-body theory should result from investigations of nuclei with very different proton-to-neutron admixtures</a:t>
            </a:r>
          </a:p>
        </p:txBody>
      </p:sp>
    </p:spTree>
    <p:extLst>
      <p:ext uri="{BB962C8B-B14F-4D97-AF65-F5344CB8AC3E}">
        <p14:creationId xmlns:p14="http://schemas.microsoft.com/office/powerpoint/2010/main" val="19386440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Evolution of gamma-ray detection technology</a:t>
            </a:r>
          </a:p>
        </p:txBody>
      </p:sp>
      <p:pic>
        <p:nvPicPr>
          <p:cNvPr id="5" name="Picture 4" descr="resolving_power_2.pdf"/>
          <p:cNvPicPr>
            <a:picLocks noChangeAspect="1"/>
          </p:cNvPicPr>
          <p:nvPr/>
        </p:nvPicPr>
        <p:blipFill>
          <a:blip r:embed="rId2"/>
          <a:srcRect l="22100" t="33986" r="20448" b="33103"/>
          <a:stretch>
            <a:fillRect/>
          </a:stretch>
        </p:blipFill>
        <p:spPr>
          <a:xfrm>
            <a:off x="101601" y="2016946"/>
            <a:ext cx="6502399" cy="4820402"/>
          </a:xfrm>
          <a:prstGeom prst="rect">
            <a:avLst/>
          </a:prstGeom>
        </p:spPr>
      </p:pic>
      <p:sp>
        <p:nvSpPr>
          <p:cNvPr id="6" name="TextBox 5"/>
          <p:cNvSpPr txBox="1"/>
          <p:nvPr/>
        </p:nvSpPr>
        <p:spPr>
          <a:xfrm>
            <a:off x="6413500" y="6480716"/>
            <a:ext cx="1805790" cy="369332"/>
          </a:xfrm>
          <a:prstGeom prst="rect">
            <a:avLst/>
          </a:prstGeom>
          <a:noFill/>
        </p:spPr>
        <p:txBody>
          <a:bodyPr wrap="none" rtlCol="0">
            <a:spAutoFit/>
          </a:bodyPr>
          <a:lstStyle/>
          <a:p>
            <a:r>
              <a:rPr lang="en-US" dirty="0" smtClean="0"/>
              <a:t>A.O. </a:t>
            </a:r>
            <a:r>
              <a:rPr lang="en-US" dirty="0" err="1" smtClean="0"/>
              <a:t>Macchiavelli</a:t>
            </a:r>
            <a:endParaRPr lang="en-US" dirty="0"/>
          </a:p>
        </p:txBody>
      </p:sp>
      <p:sp>
        <p:nvSpPr>
          <p:cNvPr id="12" name="Rectangle 11"/>
          <p:cNvSpPr/>
          <p:nvPr/>
        </p:nvSpPr>
        <p:spPr>
          <a:xfrm>
            <a:off x="6604000" y="3653654"/>
            <a:ext cx="2514600" cy="1138773"/>
          </a:xfrm>
          <a:prstGeom prst="rect">
            <a:avLst/>
          </a:prstGeom>
        </p:spPr>
        <p:txBody>
          <a:bodyPr wrap="square">
            <a:spAutoFit/>
          </a:bodyPr>
          <a:lstStyle/>
          <a:p>
            <a:pPr algn="ctr" defTabSz="914074" fontAlgn="base">
              <a:spcBef>
                <a:spcPct val="0"/>
              </a:spcBef>
              <a:spcAft>
                <a:spcPct val="0"/>
              </a:spcAft>
            </a:pPr>
            <a:r>
              <a:rPr lang="en-US" sz="1700" b="1" dirty="0" smtClean="0">
                <a:solidFill>
                  <a:srgbClr val="333399"/>
                </a:solidFill>
                <a:latin typeface="Arial" charset="0"/>
                <a:cs typeface="Arial" charset="0"/>
              </a:rPr>
              <a:t>Resolving power:</a:t>
            </a:r>
          </a:p>
          <a:p>
            <a:pPr algn="ctr" defTabSz="914074" fontAlgn="base">
              <a:spcBef>
                <a:spcPct val="0"/>
              </a:spcBef>
              <a:spcAft>
                <a:spcPct val="0"/>
              </a:spcAft>
            </a:pPr>
            <a:r>
              <a:rPr lang="en-US" sz="1700" dirty="0" smtClean="0">
                <a:solidFill>
                  <a:srgbClr val="333399"/>
                </a:solidFill>
                <a:latin typeface="Arial" charset="0"/>
                <a:cs typeface="Arial" charset="0"/>
              </a:rPr>
              <a:t>Energy </a:t>
            </a:r>
            <a:r>
              <a:rPr lang="en-US" sz="1700" dirty="0">
                <a:solidFill>
                  <a:srgbClr val="333399"/>
                </a:solidFill>
                <a:latin typeface="Arial" charset="0"/>
                <a:cs typeface="Arial" charset="0"/>
              </a:rPr>
              <a:t>resolution (</a:t>
            </a:r>
            <a:r>
              <a:rPr lang="en-US" sz="1700" dirty="0" err="1">
                <a:solidFill>
                  <a:srgbClr val="333399"/>
                </a:solidFill>
                <a:latin typeface="Symbol" charset="0"/>
                <a:cs typeface="Symbol" charset="0"/>
              </a:rPr>
              <a:t>d</a:t>
            </a:r>
            <a:r>
              <a:rPr lang="en-US" sz="1700" dirty="0" err="1">
                <a:solidFill>
                  <a:srgbClr val="333399"/>
                </a:solidFill>
                <a:latin typeface="Arial" charset="0"/>
                <a:cs typeface="Arial" charset="0"/>
              </a:rPr>
              <a:t>E</a:t>
            </a:r>
            <a:r>
              <a:rPr lang="en-US" sz="1700" dirty="0">
                <a:solidFill>
                  <a:srgbClr val="333399"/>
                </a:solidFill>
                <a:latin typeface="Arial" charset="0"/>
                <a:cs typeface="Arial" charset="0"/>
              </a:rPr>
              <a:t>), </a:t>
            </a:r>
          </a:p>
          <a:p>
            <a:pPr algn="ctr" defTabSz="914074" fontAlgn="base">
              <a:spcBef>
                <a:spcPct val="0"/>
              </a:spcBef>
              <a:spcAft>
                <a:spcPct val="0"/>
              </a:spcAft>
            </a:pPr>
            <a:r>
              <a:rPr lang="en-US" sz="1700" dirty="0">
                <a:solidFill>
                  <a:srgbClr val="333399"/>
                </a:solidFill>
                <a:latin typeface="Arial" charset="0"/>
                <a:cs typeface="Arial" charset="0"/>
              </a:rPr>
              <a:t>Efficiency (</a:t>
            </a:r>
            <a:r>
              <a:rPr lang="en-US" sz="1700" dirty="0">
                <a:solidFill>
                  <a:srgbClr val="333399"/>
                </a:solidFill>
                <a:latin typeface="Symbol" charset="0"/>
                <a:cs typeface="Symbol" charset="0"/>
              </a:rPr>
              <a:t>e</a:t>
            </a:r>
            <a:r>
              <a:rPr lang="en-US" sz="1700" dirty="0">
                <a:solidFill>
                  <a:srgbClr val="333399"/>
                </a:solidFill>
                <a:latin typeface="Arial" charset="0"/>
                <a:cs typeface="Arial" charset="0"/>
              </a:rPr>
              <a:t>)</a:t>
            </a:r>
            <a:r>
              <a:rPr lang="en-US" sz="1700" dirty="0" smtClean="0">
                <a:solidFill>
                  <a:srgbClr val="333399"/>
                </a:solidFill>
                <a:latin typeface="Arial" charset="0"/>
                <a:cs typeface="Arial" charset="0"/>
              </a:rPr>
              <a:t>,</a:t>
            </a:r>
          </a:p>
          <a:p>
            <a:pPr algn="ctr" defTabSz="914074" fontAlgn="base">
              <a:spcBef>
                <a:spcPct val="0"/>
              </a:spcBef>
              <a:spcAft>
                <a:spcPct val="0"/>
              </a:spcAft>
            </a:pPr>
            <a:r>
              <a:rPr lang="en-US" sz="1700" dirty="0" smtClean="0">
                <a:solidFill>
                  <a:srgbClr val="333399"/>
                </a:solidFill>
                <a:latin typeface="Arial" charset="0"/>
                <a:cs typeface="Arial" charset="0"/>
              </a:rPr>
              <a:t> </a:t>
            </a:r>
            <a:r>
              <a:rPr lang="en-US" sz="1700" dirty="0">
                <a:solidFill>
                  <a:srgbClr val="333399"/>
                </a:solidFill>
                <a:latin typeface="Arial" charset="0"/>
                <a:cs typeface="Arial" charset="0"/>
              </a:rPr>
              <a:t>Peak-to-total (P/T</a:t>
            </a:r>
            <a:r>
              <a:rPr lang="en-US" sz="1700" dirty="0" smtClean="0">
                <a:solidFill>
                  <a:srgbClr val="333399"/>
                </a:solidFill>
                <a:latin typeface="Arial" charset="0"/>
                <a:cs typeface="Arial" charset="0"/>
              </a:rPr>
              <a:t>)</a:t>
            </a:r>
            <a:endParaRPr lang="en-US" sz="1700" dirty="0">
              <a:solidFill>
                <a:srgbClr val="333399"/>
              </a:solidFill>
              <a:latin typeface="Arial" charset="0"/>
              <a:cs typeface="Arial" charset="0"/>
            </a:endParaRPr>
          </a:p>
        </p:txBody>
      </p:sp>
    </p:spTree>
    <p:extLst>
      <p:ext uri="{BB962C8B-B14F-4D97-AF65-F5344CB8AC3E}">
        <p14:creationId xmlns:p14="http://schemas.microsoft.com/office/powerpoint/2010/main" val="11600635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Evolution of gamma-ray detection technology</a:t>
            </a:r>
          </a:p>
        </p:txBody>
      </p:sp>
      <p:pic>
        <p:nvPicPr>
          <p:cNvPr id="5" name="Picture 4" descr="resolving_power_2.pdf"/>
          <p:cNvPicPr>
            <a:picLocks noChangeAspect="1"/>
          </p:cNvPicPr>
          <p:nvPr/>
        </p:nvPicPr>
        <p:blipFill>
          <a:blip r:embed="rId2"/>
          <a:srcRect l="22100" t="33986" r="20448" b="33103"/>
          <a:stretch>
            <a:fillRect/>
          </a:stretch>
        </p:blipFill>
        <p:spPr>
          <a:xfrm>
            <a:off x="101601" y="2016946"/>
            <a:ext cx="6502399" cy="4820402"/>
          </a:xfrm>
          <a:prstGeom prst="rect">
            <a:avLst/>
          </a:prstGeom>
        </p:spPr>
      </p:pic>
      <p:sp>
        <p:nvSpPr>
          <p:cNvPr id="6" name="TextBox 5"/>
          <p:cNvSpPr txBox="1"/>
          <p:nvPr/>
        </p:nvSpPr>
        <p:spPr>
          <a:xfrm>
            <a:off x="6413500" y="6480716"/>
            <a:ext cx="1805790" cy="369332"/>
          </a:xfrm>
          <a:prstGeom prst="rect">
            <a:avLst/>
          </a:prstGeom>
          <a:noFill/>
        </p:spPr>
        <p:txBody>
          <a:bodyPr wrap="none" rtlCol="0">
            <a:spAutoFit/>
          </a:bodyPr>
          <a:lstStyle/>
          <a:p>
            <a:r>
              <a:rPr lang="en-US" dirty="0" smtClean="0"/>
              <a:t>A.O. </a:t>
            </a:r>
            <a:r>
              <a:rPr lang="en-US" dirty="0" err="1" smtClean="0"/>
              <a:t>Macchiavelli</a:t>
            </a:r>
            <a:endParaRPr lang="en-US" dirty="0"/>
          </a:p>
        </p:txBody>
      </p:sp>
      <p:pic>
        <p:nvPicPr>
          <p:cNvPr id="3" name="Picture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800" y="4310432"/>
            <a:ext cx="3378200" cy="2001468"/>
          </a:xfrm>
          <a:prstGeom prst="rect">
            <a:avLst/>
          </a:prstGeom>
        </p:spPr>
      </p:pic>
      <p:cxnSp>
        <p:nvCxnSpPr>
          <p:cNvPr id="7" name="Straight Arrow Connector 6"/>
          <p:cNvCxnSpPr/>
          <p:nvPr/>
        </p:nvCxnSpPr>
        <p:spPr>
          <a:xfrm flipV="1">
            <a:off x="3581400" y="5600700"/>
            <a:ext cx="2336800" cy="1778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218782" y="3892034"/>
            <a:ext cx="1296786" cy="430887"/>
          </a:xfrm>
          <a:prstGeom prst="rect">
            <a:avLst/>
          </a:prstGeom>
          <a:noFill/>
        </p:spPr>
        <p:txBody>
          <a:bodyPr wrap="none" rtlCol="0">
            <a:spAutoFit/>
          </a:bodyPr>
          <a:lstStyle/>
          <a:p>
            <a:r>
              <a:rPr lang="en-US" sz="2200" dirty="0" err="1" smtClean="0"/>
              <a:t>dE</a:t>
            </a:r>
            <a:r>
              <a:rPr lang="en-US" sz="2200" dirty="0" smtClean="0"/>
              <a:t>/E=10</a:t>
            </a:r>
            <a:r>
              <a:rPr lang="en-US" sz="2200" baseline="30000" dirty="0" smtClean="0"/>
              <a:t>-3</a:t>
            </a:r>
            <a:endParaRPr lang="en-US" sz="2200" baseline="30000" dirty="0"/>
          </a:p>
        </p:txBody>
      </p:sp>
    </p:spTree>
    <p:extLst>
      <p:ext uri="{BB962C8B-B14F-4D97-AF65-F5344CB8AC3E}">
        <p14:creationId xmlns:p14="http://schemas.microsoft.com/office/powerpoint/2010/main" val="8315220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Evolution of gamma-ray detection technology</a:t>
            </a:r>
          </a:p>
        </p:txBody>
      </p:sp>
      <p:pic>
        <p:nvPicPr>
          <p:cNvPr id="5" name="Picture 4" descr="resolving_power_2.pdf"/>
          <p:cNvPicPr>
            <a:picLocks noChangeAspect="1"/>
          </p:cNvPicPr>
          <p:nvPr/>
        </p:nvPicPr>
        <p:blipFill>
          <a:blip r:embed="rId2"/>
          <a:srcRect l="22100" t="33986" r="20448" b="33103"/>
          <a:stretch>
            <a:fillRect/>
          </a:stretch>
        </p:blipFill>
        <p:spPr>
          <a:xfrm>
            <a:off x="101601" y="2016946"/>
            <a:ext cx="6502399" cy="4820402"/>
          </a:xfrm>
          <a:prstGeom prst="rect">
            <a:avLst/>
          </a:prstGeom>
        </p:spPr>
      </p:pic>
      <p:sp>
        <p:nvSpPr>
          <p:cNvPr id="6" name="TextBox 5"/>
          <p:cNvSpPr txBox="1"/>
          <p:nvPr/>
        </p:nvSpPr>
        <p:spPr>
          <a:xfrm>
            <a:off x="6413500" y="6480716"/>
            <a:ext cx="1805790" cy="369332"/>
          </a:xfrm>
          <a:prstGeom prst="rect">
            <a:avLst/>
          </a:prstGeom>
          <a:noFill/>
        </p:spPr>
        <p:txBody>
          <a:bodyPr wrap="none" rtlCol="0">
            <a:spAutoFit/>
          </a:bodyPr>
          <a:lstStyle/>
          <a:p>
            <a:r>
              <a:rPr lang="en-US" dirty="0" smtClean="0"/>
              <a:t>A.O. </a:t>
            </a:r>
            <a:r>
              <a:rPr lang="en-US" dirty="0" err="1" smtClean="0"/>
              <a:t>Macchiavelli</a:t>
            </a:r>
            <a:endParaRPr lang="en-US" dirty="0"/>
          </a:p>
        </p:txBody>
      </p:sp>
      <p:cxnSp>
        <p:nvCxnSpPr>
          <p:cNvPr id="7" name="Straight Arrow Connector 6"/>
          <p:cNvCxnSpPr/>
          <p:nvPr/>
        </p:nvCxnSpPr>
        <p:spPr>
          <a:xfrm flipV="1">
            <a:off x="4343400" y="4343400"/>
            <a:ext cx="1790700" cy="1778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4" name="Picture 3"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3622095"/>
            <a:ext cx="2946400" cy="1978604"/>
          </a:xfrm>
          <a:prstGeom prst="rect">
            <a:avLst/>
          </a:prstGeom>
        </p:spPr>
      </p:pic>
    </p:spTree>
    <p:extLst>
      <p:ext uri="{BB962C8B-B14F-4D97-AF65-F5344CB8AC3E}">
        <p14:creationId xmlns:p14="http://schemas.microsoft.com/office/powerpoint/2010/main" val="12824093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Evolution of gamma-ray detection technology</a:t>
            </a:r>
          </a:p>
        </p:txBody>
      </p:sp>
      <p:pic>
        <p:nvPicPr>
          <p:cNvPr id="5" name="Picture 4" descr="resolving_power_2.pdf"/>
          <p:cNvPicPr>
            <a:picLocks noChangeAspect="1"/>
          </p:cNvPicPr>
          <p:nvPr/>
        </p:nvPicPr>
        <p:blipFill>
          <a:blip r:embed="rId2"/>
          <a:srcRect l="22100" t="33986" r="20448" b="33103"/>
          <a:stretch>
            <a:fillRect/>
          </a:stretch>
        </p:blipFill>
        <p:spPr>
          <a:xfrm>
            <a:off x="101601" y="2016946"/>
            <a:ext cx="6502399" cy="4820402"/>
          </a:xfrm>
          <a:prstGeom prst="rect">
            <a:avLst/>
          </a:prstGeom>
        </p:spPr>
      </p:pic>
      <p:sp>
        <p:nvSpPr>
          <p:cNvPr id="6" name="TextBox 5"/>
          <p:cNvSpPr txBox="1"/>
          <p:nvPr/>
        </p:nvSpPr>
        <p:spPr>
          <a:xfrm>
            <a:off x="6413500" y="6480716"/>
            <a:ext cx="1805790" cy="369332"/>
          </a:xfrm>
          <a:prstGeom prst="rect">
            <a:avLst/>
          </a:prstGeom>
          <a:noFill/>
        </p:spPr>
        <p:txBody>
          <a:bodyPr wrap="none" rtlCol="0">
            <a:spAutoFit/>
          </a:bodyPr>
          <a:lstStyle/>
          <a:p>
            <a:r>
              <a:rPr lang="en-US" dirty="0" smtClean="0"/>
              <a:t>A.O. </a:t>
            </a:r>
            <a:r>
              <a:rPr lang="en-US" dirty="0" err="1" smtClean="0"/>
              <a:t>Macchiavelli</a:t>
            </a:r>
            <a:endParaRPr lang="en-US" dirty="0"/>
          </a:p>
        </p:txBody>
      </p:sp>
      <p:cxnSp>
        <p:nvCxnSpPr>
          <p:cNvPr id="4" name="Straight Arrow Connector 3"/>
          <p:cNvCxnSpPr/>
          <p:nvPr/>
        </p:nvCxnSpPr>
        <p:spPr>
          <a:xfrm>
            <a:off x="5410200" y="2723634"/>
            <a:ext cx="1193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descr="Screen Shot 2014-09-25 at 19.25.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230" y="2568957"/>
            <a:ext cx="2124770" cy="1596014"/>
          </a:xfrm>
          <a:prstGeom prst="rect">
            <a:avLst/>
          </a:prstGeom>
        </p:spPr>
      </p:pic>
      <p:sp>
        <p:nvSpPr>
          <p:cNvPr id="7" name="TextBox 6"/>
          <p:cNvSpPr txBox="1"/>
          <p:nvPr/>
        </p:nvSpPr>
        <p:spPr>
          <a:xfrm rot="19183456">
            <a:off x="5979431" y="1801502"/>
            <a:ext cx="3337121" cy="430887"/>
          </a:xfrm>
          <a:prstGeom prst="rect">
            <a:avLst/>
          </a:prstGeom>
          <a:noFill/>
        </p:spPr>
        <p:txBody>
          <a:bodyPr wrap="none" rtlCol="0">
            <a:spAutoFit/>
          </a:bodyPr>
          <a:lstStyle/>
          <a:p>
            <a:r>
              <a:rPr lang="en-US" sz="2200" b="1" dirty="0" smtClean="0"/>
              <a:t>Gamma ray tracking arrays</a:t>
            </a:r>
            <a:endParaRPr lang="en-US" sz="2200" b="1" dirty="0"/>
          </a:p>
        </p:txBody>
      </p:sp>
    </p:spTree>
    <p:extLst>
      <p:ext uri="{BB962C8B-B14F-4D97-AF65-F5344CB8AC3E}">
        <p14:creationId xmlns:p14="http://schemas.microsoft.com/office/powerpoint/2010/main" val="8837071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Gamma-ray Energy Tracking Arrays</a:t>
            </a:r>
            <a:endParaRPr lang="en-US" dirty="0"/>
          </a:p>
        </p:txBody>
      </p:sp>
      <p:sp>
        <p:nvSpPr>
          <p:cNvPr id="3" name="Content Placeholder 2"/>
          <p:cNvSpPr>
            <a:spLocks noGrp="1"/>
          </p:cNvSpPr>
          <p:nvPr>
            <p:ph idx="1"/>
          </p:nvPr>
        </p:nvSpPr>
        <p:spPr>
          <a:xfrm>
            <a:off x="457200" y="2197100"/>
            <a:ext cx="8229600" cy="4279900"/>
          </a:xfrm>
        </p:spPr>
        <p:txBody>
          <a:bodyPr>
            <a:normAutofit/>
          </a:bodyPr>
          <a:lstStyle/>
          <a:p>
            <a:pPr marL="0" indent="0" algn="ctr">
              <a:buNone/>
            </a:pPr>
            <a:r>
              <a:rPr lang="en-US" sz="3600" dirty="0" smtClean="0"/>
              <a:t>The two major projects worldwide:</a:t>
            </a:r>
          </a:p>
          <a:p>
            <a:pPr marL="0" indent="0" algn="ctr">
              <a:buNone/>
            </a:pPr>
            <a:endParaRPr lang="en-US" sz="3600" dirty="0"/>
          </a:p>
          <a:p>
            <a:pPr>
              <a:buFont typeface="Wingdings" charset="2"/>
              <a:buChar char="Ø"/>
            </a:pPr>
            <a:r>
              <a:rPr lang="en-US" sz="3600" dirty="0" smtClean="0"/>
              <a:t> </a:t>
            </a:r>
          </a:p>
          <a:p>
            <a:pPr marL="0" indent="0">
              <a:buNone/>
            </a:pPr>
            <a:endParaRPr lang="en-US" sz="3600" dirty="0" smtClean="0"/>
          </a:p>
          <a:p>
            <a:pPr>
              <a:buFont typeface="Wingdings" charset="2"/>
              <a:buChar char="Ø"/>
            </a:pPr>
            <a:endParaRPr lang="en-US" sz="3600" dirty="0"/>
          </a:p>
          <a:p>
            <a:pPr>
              <a:buFont typeface="Wingdings" charset="2"/>
              <a:buChar char="Ø"/>
            </a:pPr>
            <a:r>
              <a:rPr lang="en-US" sz="3600" dirty="0" smtClean="0"/>
              <a:t> </a:t>
            </a:r>
          </a:p>
        </p:txBody>
      </p:sp>
      <p:pic>
        <p:nvPicPr>
          <p:cNvPr id="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 y="5322549"/>
            <a:ext cx="1797050" cy="1319551"/>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1003300" y="3372470"/>
            <a:ext cx="7150100" cy="879784"/>
          </a:xfrm>
          <a:prstGeom prst="rect">
            <a:avLst/>
          </a:prstGeom>
          <a:effectLst>
            <a:outerShdw blurRad="50800" dist="38100" dir="2700000" algn="tl" rotWithShape="0">
              <a:srgbClr val="000000">
                <a:alpha val="43000"/>
              </a:srgbClr>
            </a:outerShdw>
          </a:effectLst>
        </p:spPr>
      </p:pic>
      <p:sp>
        <p:nvSpPr>
          <p:cNvPr id="7" name="TextBox 6"/>
          <p:cNvSpPr txBox="1"/>
          <p:nvPr/>
        </p:nvSpPr>
        <p:spPr>
          <a:xfrm>
            <a:off x="1003300" y="2900222"/>
            <a:ext cx="1496624" cy="461665"/>
          </a:xfrm>
          <a:prstGeom prst="rect">
            <a:avLst/>
          </a:prstGeom>
          <a:noFill/>
        </p:spPr>
        <p:txBody>
          <a:bodyPr wrap="none" rtlCol="0">
            <a:spAutoFit/>
          </a:bodyPr>
          <a:lstStyle/>
          <a:p>
            <a:r>
              <a:rPr lang="en-US" sz="2400" b="1" dirty="0" smtClean="0"/>
              <a:t>In Europe:</a:t>
            </a:r>
            <a:endParaRPr lang="en-US" sz="2400" b="1" dirty="0"/>
          </a:p>
        </p:txBody>
      </p:sp>
      <p:sp>
        <p:nvSpPr>
          <p:cNvPr id="8" name="TextBox 7"/>
          <p:cNvSpPr txBox="1"/>
          <p:nvPr/>
        </p:nvSpPr>
        <p:spPr>
          <a:xfrm>
            <a:off x="1003300" y="4829754"/>
            <a:ext cx="1615647" cy="461665"/>
          </a:xfrm>
          <a:prstGeom prst="rect">
            <a:avLst/>
          </a:prstGeom>
          <a:noFill/>
        </p:spPr>
        <p:txBody>
          <a:bodyPr wrap="none" rtlCol="0">
            <a:spAutoFit/>
          </a:bodyPr>
          <a:lstStyle/>
          <a:p>
            <a:r>
              <a:rPr lang="en-US" sz="2400" b="1" dirty="0" smtClean="0"/>
              <a:t>In the USA:</a:t>
            </a:r>
            <a:endParaRPr lang="en-US" sz="2400" b="1" dirty="0"/>
          </a:p>
        </p:txBody>
      </p:sp>
      <p:sp>
        <p:nvSpPr>
          <p:cNvPr id="9" name="TextBox 8"/>
          <p:cNvSpPr txBox="1"/>
          <p:nvPr/>
        </p:nvSpPr>
        <p:spPr>
          <a:xfrm>
            <a:off x="2933709" y="5712404"/>
            <a:ext cx="6125144" cy="461665"/>
          </a:xfrm>
          <a:prstGeom prst="rect">
            <a:avLst/>
          </a:prstGeom>
          <a:noFill/>
        </p:spPr>
        <p:txBody>
          <a:bodyPr wrap="none" rtlCol="0">
            <a:spAutoFit/>
          </a:bodyPr>
          <a:lstStyle/>
          <a:p>
            <a:r>
              <a:rPr lang="en-US" sz="2400" b="1" dirty="0" smtClean="0"/>
              <a:t>Lawrence Berkeley National Laboratory (LBNL)</a:t>
            </a:r>
            <a:endParaRPr lang="en-US" sz="2400" b="1" dirty="0"/>
          </a:p>
        </p:txBody>
      </p:sp>
    </p:spTree>
    <p:extLst>
      <p:ext uri="{BB962C8B-B14F-4D97-AF65-F5344CB8AC3E}">
        <p14:creationId xmlns:p14="http://schemas.microsoft.com/office/powerpoint/2010/main" val="38495594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Compton Suppression</a:t>
            </a:r>
            <a:endParaRPr lang="en-US" dirty="0"/>
          </a:p>
        </p:txBody>
      </p:sp>
      <p:sp>
        <p:nvSpPr>
          <p:cNvPr id="5" name="Rectangle 4"/>
          <p:cNvSpPr/>
          <p:nvPr/>
        </p:nvSpPr>
        <p:spPr>
          <a:xfrm>
            <a:off x="1917700" y="1930400"/>
            <a:ext cx="1346200" cy="1320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Arrow Connector 24"/>
          <p:cNvCxnSpPr/>
          <p:nvPr/>
        </p:nvCxnSpPr>
        <p:spPr>
          <a:xfrm flipV="1">
            <a:off x="2501900" y="2413000"/>
            <a:ext cx="190500" cy="139700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995967" y="3911600"/>
            <a:ext cx="1267933" cy="369332"/>
          </a:xfrm>
          <a:prstGeom prst="rect">
            <a:avLst/>
          </a:prstGeom>
          <a:noFill/>
        </p:spPr>
        <p:txBody>
          <a:bodyPr wrap="none" rtlCol="0">
            <a:spAutoFit/>
          </a:bodyPr>
          <a:lstStyle/>
          <a:p>
            <a:r>
              <a:rPr lang="en-US" dirty="0" smtClean="0"/>
              <a:t>Gamma ray</a:t>
            </a:r>
            <a:endParaRPr lang="en-US" dirty="0"/>
          </a:p>
        </p:txBody>
      </p:sp>
      <p:sp>
        <p:nvSpPr>
          <p:cNvPr id="28" name="TextBox 27"/>
          <p:cNvSpPr txBox="1"/>
          <p:nvPr/>
        </p:nvSpPr>
        <p:spPr>
          <a:xfrm>
            <a:off x="4394200" y="2413000"/>
            <a:ext cx="2137387" cy="430887"/>
          </a:xfrm>
          <a:prstGeom prst="rect">
            <a:avLst/>
          </a:prstGeom>
          <a:noFill/>
        </p:spPr>
        <p:txBody>
          <a:bodyPr wrap="none" rtlCol="0">
            <a:spAutoFit/>
          </a:bodyPr>
          <a:lstStyle/>
          <a:p>
            <a:r>
              <a:rPr lang="en-US" sz="2200" dirty="0" err="1" smtClean="0"/>
              <a:t>Photopeak</a:t>
            </a:r>
            <a:r>
              <a:rPr lang="en-US" sz="2200" dirty="0" smtClean="0"/>
              <a:t> event</a:t>
            </a:r>
            <a:endParaRPr lang="en-US" sz="2200" dirty="0"/>
          </a:p>
        </p:txBody>
      </p:sp>
      <p:pic>
        <p:nvPicPr>
          <p:cNvPr id="29" name="Picture 28"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3313787"/>
            <a:ext cx="3613148" cy="2426347"/>
          </a:xfrm>
          <a:prstGeom prst="rect">
            <a:avLst/>
          </a:prstGeom>
        </p:spPr>
      </p:pic>
      <p:cxnSp>
        <p:nvCxnSpPr>
          <p:cNvPr id="31" name="Straight Arrow Connector 30"/>
          <p:cNvCxnSpPr/>
          <p:nvPr/>
        </p:nvCxnSpPr>
        <p:spPr>
          <a:xfrm>
            <a:off x="6248400" y="2843887"/>
            <a:ext cx="190500" cy="966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955800" y="1956713"/>
            <a:ext cx="506469" cy="430887"/>
          </a:xfrm>
          <a:prstGeom prst="rect">
            <a:avLst/>
          </a:prstGeom>
          <a:noFill/>
        </p:spPr>
        <p:txBody>
          <a:bodyPr wrap="none" rtlCol="0">
            <a:spAutoFit/>
          </a:bodyPr>
          <a:lstStyle/>
          <a:p>
            <a:r>
              <a:rPr lang="en-US" sz="2200" b="1" dirty="0" err="1" smtClean="0"/>
              <a:t>Ge</a:t>
            </a:r>
            <a:endParaRPr lang="en-US" sz="2200" b="1" dirty="0"/>
          </a:p>
        </p:txBody>
      </p:sp>
    </p:spTree>
    <p:extLst>
      <p:ext uri="{BB962C8B-B14F-4D97-AF65-F5344CB8AC3E}">
        <p14:creationId xmlns:p14="http://schemas.microsoft.com/office/powerpoint/2010/main" val="968069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Compton Suppression</a:t>
            </a:r>
            <a:endParaRPr lang="en-US" dirty="0"/>
          </a:p>
        </p:txBody>
      </p:sp>
      <p:sp>
        <p:nvSpPr>
          <p:cNvPr id="5" name="Rectangle 4"/>
          <p:cNvSpPr/>
          <p:nvPr/>
        </p:nvSpPr>
        <p:spPr>
          <a:xfrm>
            <a:off x="1917700" y="1930400"/>
            <a:ext cx="1346200" cy="1320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2501900" y="2413000"/>
            <a:ext cx="190500" cy="139700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995967" y="3911600"/>
            <a:ext cx="1267933" cy="369332"/>
          </a:xfrm>
          <a:prstGeom prst="rect">
            <a:avLst/>
          </a:prstGeom>
          <a:noFill/>
        </p:spPr>
        <p:txBody>
          <a:bodyPr wrap="none" rtlCol="0">
            <a:spAutoFit/>
          </a:bodyPr>
          <a:lstStyle/>
          <a:p>
            <a:r>
              <a:rPr lang="en-US" dirty="0" smtClean="0"/>
              <a:t>Gamma ray</a:t>
            </a:r>
            <a:endParaRPr lang="en-US" dirty="0"/>
          </a:p>
        </p:txBody>
      </p:sp>
      <p:sp>
        <p:nvSpPr>
          <p:cNvPr id="28" name="TextBox 27"/>
          <p:cNvSpPr txBox="1"/>
          <p:nvPr/>
        </p:nvSpPr>
        <p:spPr>
          <a:xfrm>
            <a:off x="4394200" y="2413000"/>
            <a:ext cx="2260129" cy="430887"/>
          </a:xfrm>
          <a:prstGeom prst="rect">
            <a:avLst/>
          </a:prstGeom>
          <a:noFill/>
        </p:spPr>
        <p:txBody>
          <a:bodyPr wrap="none" rtlCol="0">
            <a:spAutoFit/>
          </a:bodyPr>
          <a:lstStyle/>
          <a:p>
            <a:r>
              <a:rPr lang="en-US" sz="2200" dirty="0" smtClean="0"/>
              <a:t>Background event</a:t>
            </a:r>
            <a:endParaRPr lang="en-US" sz="2200" dirty="0"/>
          </a:p>
        </p:txBody>
      </p:sp>
      <p:cxnSp>
        <p:nvCxnSpPr>
          <p:cNvPr id="4" name="Straight Arrow Connector 3"/>
          <p:cNvCxnSpPr/>
          <p:nvPr/>
        </p:nvCxnSpPr>
        <p:spPr>
          <a:xfrm flipV="1">
            <a:off x="2692400" y="1930400"/>
            <a:ext cx="1092200" cy="48260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10" name="Picture 9"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3313787"/>
            <a:ext cx="3613148" cy="2426347"/>
          </a:xfrm>
          <a:prstGeom prst="rect">
            <a:avLst/>
          </a:prstGeom>
        </p:spPr>
      </p:pic>
      <p:cxnSp>
        <p:nvCxnSpPr>
          <p:cNvPr id="11" name="Straight Arrow Connector 10"/>
          <p:cNvCxnSpPr/>
          <p:nvPr/>
        </p:nvCxnSpPr>
        <p:spPr>
          <a:xfrm flipH="1">
            <a:off x="5956300" y="2843887"/>
            <a:ext cx="292100" cy="1220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955800" y="1956713"/>
            <a:ext cx="506469" cy="430887"/>
          </a:xfrm>
          <a:prstGeom prst="rect">
            <a:avLst/>
          </a:prstGeom>
          <a:noFill/>
        </p:spPr>
        <p:txBody>
          <a:bodyPr wrap="none" rtlCol="0">
            <a:spAutoFit/>
          </a:bodyPr>
          <a:lstStyle/>
          <a:p>
            <a:r>
              <a:rPr lang="en-US" sz="2200" b="1" dirty="0" err="1" smtClean="0"/>
              <a:t>Ge</a:t>
            </a:r>
            <a:endParaRPr lang="en-US" sz="2200" b="1" dirty="0"/>
          </a:p>
        </p:txBody>
      </p:sp>
    </p:spTree>
    <p:extLst>
      <p:ext uri="{BB962C8B-B14F-4D97-AF65-F5344CB8AC3E}">
        <p14:creationId xmlns:p14="http://schemas.microsoft.com/office/powerpoint/2010/main" val="23658150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3313787"/>
            <a:ext cx="3613148" cy="2426347"/>
          </a:xfrm>
          <a:prstGeom prst="rect">
            <a:avLst/>
          </a:prstGeom>
        </p:spPr>
      </p:pic>
      <p:sp>
        <p:nvSpPr>
          <p:cNvPr id="12" name="Rectangle 11"/>
          <p:cNvSpPr/>
          <p:nvPr/>
        </p:nvSpPr>
        <p:spPr>
          <a:xfrm>
            <a:off x="3263900" y="1930400"/>
            <a:ext cx="292100" cy="1879600"/>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Compton Suppression</a:t>
            </a:r>
            <a:endParaRPr lang="en-US" dirty="0"/>
          </a:p>
        </p:txBody>
      </p:sp>
      <p:sp>
        <p:nvSpPr>
          <p:cNvPr id="5" name="Rectangle 4"/>
          <p:cNvSpPr/>
          <p:nvPr/>
        </p:nvSpPr>
        <p:spPr>
          <a:xfrm>
            <a:off x="1917700" y="1930400"/>
            <a:ext cx="1346200" cy="1320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2501900" y="2413000"/>
            <a:ext cx="190500" cy="139700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995967" y="3911600"/>
            <a:ext cx="1267933" cy="369332"/>
          </a:xfrm>
          <a:prstGeom prst="rect">
            <a:avLst/>
          </a:prstGeom>
          <a:noFill/>
        </p:spPr>
        <p:txBody>
          <a:bodyPr wrap="none" rtlCol="0">
            <a:spAutoFit/>
          </a:bodyPr>
          <a:lstStyle/>
          <a:p>
            <a:r>
              <a:rPr lang="en-US" dirty="0" smtClean="0"/>
              <a:t>Gamma ray</a:t>
            </a:r>
            <a:endParaRPr lang="en-US" dirty="0"/>
          </a:p>
        </p:txBody>
      </p:sp>
      <p:sp>
        <p:nvSpPr>
          <p:cNvPr id="28" name="TextBox 27"/>
          <p:cNvSpPr txBox="1"/>
          <p:nvPr/>
        </p:nvSpPr>
        <p:spPr>
          <a:xfrm>
            <a:off x="4394200" y="2413000"/>
            <a:ext cx="2637724" cy="430887"/>
          </a:xfrm>
          <a:prstGeom prst="rect">
            <a:avLst/>
          </a:prstGeom>
          <a:noFill/>
        </p:spPr>
        <p:txBody>
          <a:bodyPr wrap="none" rtlCol="0">
            <a:spAutoFit/>
          </a:bodyPr>
          <a:lstStyle/>
          <a:p>
            <a:r>
              <a:rPr lang="en-US" sz="2200" dirty="0" smtClean="0"/>
              <a:t>Suppress background</a:t>
            </a:r>
            <a:endParaRPr lang="en-US" sz="2200" dirty="0"/>
          </a:p>
        </p:txBody>
      </p:sp>
      <p:cxnSp>
        <p:nvCxnSpPr>
          <p:cNvPr id="4" name="Straight Arrow Connector 3"/>
          <p:cNvCxnSpPr/>
          <p:nvPr/>
        </p:nvCxnSpPr>
        <p:spPr>
          <a:xfrm flipV="1">
            <a:off x="2692400" y="1930400"/>
            <a:ext cx="1092200" cy="48260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803900" y="2843887"/>
            <a:ext cx="444500" cy="2363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625600" y="1930400"/>
            <a:ext cx="292100" cy="1879600"/>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25600" y="1612900"/>
            <a:ext cx="1930400" cy="317500"/>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55800" y="1956713"/>
            <a:ext cx="506469" cy="430887"/>
          </a:xfrm>
          <a:prstGeom prst="rect">
            <a:avLst/>
          </a:prstGeom>
          <a:noFill/>
        </p:spPr>
        <p:txBody>
          <a:bodyPr wrap="none" rtlCol="0">
            <a:spAutoFit/>
          </a:bodyPr>
          <a:lstStyle/>
          <a:p>
            <a:r>
              <a:rPr lang="en-US" sz="2200" b="1" dirty="0" err="1" smtClean="0"/>
              <a:t>Ge</a:t>
            </a:r>
            <a:endParaRPr lang="en-US" sz="2200" b="1" dirty="0"/>
          </a:p>
        </p:txBody>
      </p:sp>
      <p:sp>
        <p:nvSpPr>
          <p:cNvPr id="17" name="TextBox 16"/>
          <p:cNvSpPr txBox="1"/>
          <p:nvPr/>
        </p:nvSpPr>
        <p:spPr>
          <a:xfrm>
            <a:off x="2757431" y="1525826"/>
            <a:ext cx="713381" cy="430887"/>
          </a:xfrm>
          <a:prstGeom prst="rect">
            <a:avLst/>
          </a:prstGeom>
          <a:noFill/>
        </p:spPr>
        <p:txBody>
          <a:bodyPr wrap="none" rtlCol="0">
            <a:spAutoFit/>
          </a:bodyPr>
          <a:lstStyle/>
          <a:p>
            <a:r>
              <a:rPr lang="en-US" sz="2200" b="1" dirty="0" smtClean="0"/>
              <a:t>BGO</a:t>
            </a:r>
            <a:endParaRPr lang="en-US" sz="2200" b="1" dirty="0"/>
          </a:p>
        </p:txBody>
      </p:sp>
      <p:sp>
        <p:nvSpPr>
          <p:cNvPr id="18" name="TextBox 17"/>
          <p:cNvSpPr txBox="1"/>
          <p:nvPr/>
        </p:nvSpPr>
        <p:spPr>
          <a:xfrm>
            <a:off x="2462269" y="6083300"/>
            <a:ext cx="5056342" cy="430887"/>
          </a:xfrm>
          <a:prstGeom prst="rect">
            <a:avLst/>
          </a:prstGeom>
          <a:noFill/>
        </p:spPr>
        <p:txBody>
          <a:bodyPr wrap="none" rtlCol="0">
            <a:spAutoFit/>
          </a:bodyPr>
          <a:lstStyle/>
          <a:p>
            <a:r>
              <a:rPr lang="en-US" sz="2200" dirty="0" smtClean="0"/>
              <a:t>Improves Peak to Total (P/T) considerably!</a:t>
            </a:r>
            <a:endParaRPr lang="en-US" sz="2200" dirty="0"/>
          </a:p>
        </p:txBody>
      </p:sp>
    </p:spTree>
    <p:extLst>
      <p:ext uri="{BB962C8B-B14F-4D97-AF65-F5344CB8AC3E}">
        <p14:creationId xmlns:p14="http://schemas.microsoft.com/office/powerpoint/2010/main" val="59753924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84915" y="2484438"/>
            <a:ext cx="3737248" cy="769413"/>
          </a:xfrm>
          <a:prstGeom prst="rect">
            <a:avLst/>
          </a:prstGeom>
          <a:noFill/>
        </p:spPr>
        <p:txBody>
          <a:bodyPr wrap="none" lIns="91410" tIns="45706" rIns="91410" bIns="45706" rtlCol="0">
            <a:spAutoFit/>
          </a:bodyPr>
          <a:lstStyle/>
          <a:p>
            <a:r>
              <a:rPr lang="en-US" sz="2200" dirty="0" smtClean="0">
                <a:solidFill>
                  <a:schemeClr val="accent1">
                    <a:lumMod val="50000"/>
                  </a:schemeClr>
                </a:solidFill>
              </a:rPr>
              <a:t>Compton suppressed arrays</a:t>
            </a:r>
          </a:p>
          <a:p>
            <a:r>
              <a:rPr lang="en-US" sz="2200" dirty="0" smtClean="0">
                <a:solidFill>
                  <a:schemeClr val="accent1">
                    <a:lumMod val="50000"/>
                  </a:schemeClr>
                </a:solidFill>
              </a:rPr>
              <a:t>Good P/T </a:t>
            </a:r>
            <a:r>
              <a:rPr lang="en-US" sz="2200" u="sng" dirty="0" smtClean="0">
                <a:solidFill>
                  <a:schemeClr val="accent1">
                    <a:lumMod val="50000"/>
                  </a:schemeClr>
                </a:solidFill>
              </a:rPr>
              <a:t>but</a:t>
            </a:r>
            <a:r>
              <a:rPr lang="en-US" sz="2200" dirty="0" smtClean="0">
                <a:solidFill>
                  <a:schemeClr val="accent1">
                    <a:lumMod val="50000"/>
                  </a:schemeClr>
                </a:solidFill>
              </a:rPr>
              <a:t> </a:t>
            </a:r>
            <a:r>
              <a:rPr lang="en-US" sz="2200" dirty="0" smtClean="0">
                <a:solidFill>
                  <a:schemeClr val="accent1">
                    <a:lumMod val="50000"/>
                  </a:schemeClr>
                </a:solidFill>
              </a:rPr>
              <a:t>limited efficiency</a:t>
            </a:r>
            <a:endParaRPr lang="en-US" sz="2200" dirty="0">
              <a:solidFill>
                <a:schemeClr val="accent1">
                  <a:lumMod val="50000"/>
                </a:schemeClr>
              </a:solidFill>
            </a:endParaRPr>
          </a:p>
        </p:txBody>
      </p:sp>
      <p:pic>
        <p:nvPicPr>
          <p:cNvPr id="8" name="Content Placeholder 7" descr="Screen shot 2011-04-23 at 12.30.32 AM.png"/>
          <p:cNvPicPr>
            <a:picLocks noGrp="1" noChangeAspect="1"/>
          </p:cNvPicPr>
          <p:nvPr>
            <p:ph idx="1"/>
          </p:nvPr>
        </p:nvPicPr>
        <p:blipFill>
          <a:blip r:embed="rId3">
            <a:clrChange>
              <a:clrFrom>
                <a:srgbClr val="FFFFFF"/>
              </a:clrFrom>
              <a:clrTo>
                <a:srgbClr val="FFFFFF">
                  <a:alpha val="0"/>
                </a:srgbClr>
              </a:clrTo>
            </a:clrChange>
            <a:alphaModFix/>
          </a:blip>
          <a:srcRect l="-12251" r="7499"/>
          <a:stretch>
            <a:fillRect/>
          </a:stretch>
        </p:blipFill>
        <p:spPr>
          <a:xfrm>
            <a:off x="-990600" y="2705100"/>
            <a:ext cx="4538053" cy="3566331"/>
          </a:xfrm>
        </p:spPr>
      </p:pic>
      <p:pic>
        <p:nvPicPr>
          <p:cNvPr id="15" name="Picture 4" descr="Gretina_7-w_atom-KF_copy"/>
          <p:cNvPicPr>
            <a:picLocks noChangeAspect="1" noChangeArrowheads="1"/>
          </p:cNvPicPr>
          <p:nvPr/>
        </p:nvPicPr>
        <p:blipFill>
          <a:blip r:embed="rId4"/>
          <a:srcRect/>
          <a:stretch>
            <a:fillRect/>
          </a:stretch>
        </p:blipFill>
        <p:spPr bwMode="auto">
          <a:xfrm>
            <a:off x="81405" y="65123"/>
            <a:ext cx="742950" cy="742950"/>
          </a:xfrm>
          <a:prstGeom prst="rect">
            <a:avLst/>
          </a:prstGeom>
          <a:noFill/>
        </p:spPr>
      </p:pic>
      <p:pic>
        <p:nvPicPr>
          <p:cNvPr id="4" name="Picture 3" descr="imag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9082" y="3581400"/>
            <a:ext cx="5557768" cy="2787650"/>
          </a:xfrm>
          <a:prstGeom prst="rect">
            <a:avLst/>
          </a:prstGeom>
        </p:spPr>
      </p:pic>
      <p:sp>
        <p:nvSpPr>
          <p:cNvPr id="22" name="Title 1"/>
          <p:cNvSpPr>
            <a:spLocks noGrp="1"/>
          </p:cNvSpPr>
          <p:nvPr>
            <p:ph type="title"/>
          </p:nvPr>
        </p:nvSpPr>
        <p:spPr>
          <a:xfrm>
            <a:off x="457200" y="274638"/>
            <a:ext cx="8229600" cy="1143000"/>
          </a:xfrm>
        </p:spPr>
        <p:txBody>
          <a:bodyPr/>
          <a:lstStyle/>
          <a:p>
            <a:r>
              <a:rPr lang="en-US" dirty="0" smtClean="0"/>
              <a:t>Compton Suppression</a:t>
            </a:r>
            <a:endParaRPr lang="en-US" dirty="0"/>
          </a:p>
        </p:txBody>
      </p:sp>
      <p:sp>
        <p:nvSpPr>
          <p:cNvPr id="5" name="TextBox 4"/>
          <p:cNvSpPr txBox="1"/>
          <p:nvPr/>
        </p:nvSpPr>
        <p:spPr>
          <a:xfrm>
            <a:off x="2458353" y="5343071"/>
            <a:ext cx="1287532" cy="646331"/>
          </a:xfrm>
          <a:prstGeom prst="rect">
            <a:avLst/>
          </a:prstGeom>
          <a:solidFill>
            <a:schemeClr val="bg1"/>
          </a:solidFill>
        </p:spPr>
        <p:txBody>
          <a:bodyPr wrap="none" rtlCol="0">
            <a:spAutoFit/>
          </a:bodyPr>
          <a:lstStyle/>
          <a:p>
            <a:r>
              <a:rPr lang="en-US" dirty="0" smtClean="0"/>
              <a:t>Gamma-ray</a:t>
            </a:r>
          </a:p>
          <a:p>
            <a:r>
              <a:rPr lang="en-US" dirty="0" smtClean="0"/>
              <a:t>source</a:t>
            </a:r>
            <a:endParaRPr lang="en-US" dirty="0"/>
          </a:p>
        </p:txBody>
      </p:sp>
    </p:spTree>
    <p:extLst>
      <p:ext uri="{BB962C8B-B14F-4D97-AF65-F5344CB8AC3E}">
        <p14:creationId xmlns:p14="http://schemas.microsoft.com/office/powerpoint/2010/main" val="16741624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1-04-23 at 12.30.32 AM.png"/>
          <p:cNvPicPr>
            <a:picLocks noGrp="1" noChangeAspect="1"/>
          </p:cNvPicPr>
          <p:nvPr>
            <p:ph idx="1"/>
          </p:nvPr>
        </p:nvPicPr>
        <p:blipFill>
          <a:blip r:embed="rId3">
            <a:clrChange>
              <a:clrFrom>
                <a:srgbClr val="FFFFFF"/>
              </a:clrFrom>
              <a:clrTo>
                <a:srgbClr val="FFFFFF">
                  <a:alpha val="0"/>
                </a:srgbClr>
              </a:clrTo>
            </a:clrChange>
            <a:alphaModFix/>
          </a:blip>
          <a:srcRect l="-12251" r="7499"/>
          <a:stretch>
            <a:fillRect/>
          </a:stretch>
        </p:blipFill>
        <p:spPr>
          <a:xfrm>
            <a:off x="-977900" y="2705100"/>
            <a:ext cx="4538053" cy="3566331"/>
          </a:xfrm>
        </p:spPr>
      </p:pic>
      <p:pic>
        <p:nvPicPr>
          <p:cNvPr id="15" name="Picture 4" descr="Gretina_7-w_atom-KF_copy"/>
          <p:cNvPicPr>
            <a:picLocks noChangeAspect="1" noChangeArrowheads="1"/>
          </p:cNvPicPr>
          <p:nvPr/>
        </p:nvPicPr>
        <p:blipFill>
          <a:blip r:embed="rId4"/>
          <a:srcRect/>
          <a:stretch>
            <a:fillRect/>
          </a:stretch>
        </p:blipFill>
        <p:spPr bwMode="auto">
          <a:xfrm>
            <a:off x="81405" y="65123"/>
            <a:ext cx="742950" cy="742950"/>
          </a:xfrm>
          <a:prstGeom prst="rect">
            <a:avLst/>
          </a:prstGeom>
          <a:noFill/>
        </p:spPr>
      </p:pic>
      <p:sp>
        <p:nvSpPr>
          <p:cNvPr id="13" name="Title 1"/>
          <p:cNvSpPr>
            <a:spLocks noGrp="1"/>
          </p:cNvSpPr>
          <p:nvPr>
            <p:ph type="title"/>
          </p:nvPr>
        </p:nvSpPr>
        <p:spPr>
          <a:xfrm>
            <a:off x="457200" y="274638"/>
            <a:ext cx="8229600" cy="1143000"/>
          </a:xfrm>
        </p:spPr>
        <p:txBody>
          <a:bodyPr>
            <a:normAutofit fontScale="90000"/>
          </a:bodyPr>
          <a:lstStyle/>
          <a:p>
            <a:r>
              <a:rPr lang="en-US" dirty="0" smtClean="0"/>
              <a:t>Gamma-ray tracking:</a:t>
            </a:r>
            <a:br>
              <a:rPr lang="en-US" dirty="0" smtClean="0"/>
            </a:br>
            <a:r>
              <a:rPr lang="en-US" dirty="0" smtClean="0"/>
              <a:t>Principle </a:t>
            </a:r>
            <a:r>
              <a:rPr lang="en-US" dirty="0" smtClean="0"/>
              <a:t>of operation</a:t>
            </a:r>
            <a:endParaRPr lang="en-US" dirty="0"/>
          </a:p>
        </p:txBody>
      </p:sp>
      <p:sp>
        <p:nvSpPr>
          <p:cNvPr id="14" name="Text Box 7"/>
          <p:cNvSpPr txBox="1">
            <a:spLocks noChangeArrowheads="1"/>
          </p:cNvSpPr>
          <p:nvPr/>
        </p:nvSpPr>
        <p:spPr bwMode="auto">
          <a:xfrm>
            <a:off x="4546600" y="1827906"/>
            <a:ext cx="4597400" cy="830968"/>
          </a:xfrm>
          <a:prstGeom prst="rect">
            <a:avLst/>
          </a:prstGeom>
          <a:noFill/>
          <a:ln w="9525">
            <a:noFill/>
            <a:miter lim="800000"/>
            <a:headEnd/>
            <a:tailEnd/>
          </a:ln>
          <a:effectLst/>
        </p:spPr>
        <p:txBody>
          <a:bodyPr wrap="square" lIns="91410" tIns="45706" rIns="91410" bIns="45706">
            <a:prstTxWarp prst="textNoShape">
              <a:avLst/>
            </a:prstTxWarp>
            <a:spAutoFit/>
          </a:bodyPr>
          <a:lstStyle/>
          <a:p>
            <a:r>
              <a:rPr lang="en-US" sz="2400" b="1" dirty="0" smtClean="0">
                <a:cs typeface="Arial (Body)"/>
              </a:rPr>
              <a:t>The idea is:</a:t>
            </a:r>
          </a:p>
          <a:p>
            <a:r>
              <a:rPr lang="en-US" sz="2400" b="1" dirty="0" smtClean="0">
                <a:cs typeface="Arial (Body)"/>
              </a:rPr>
              <a:t>Do not to reject but track instead!</a:t>
            </a:r>
            <a:endParaRPr lang="en-US" sz="2400" b="1" dirty="0">
              <a:cs typeface="Arial (Body)"/>
            </a:endParaRPr>
          </a:p>
        </p:txBody>
      </p:sp>
      <p:pic>
        <p:nvPicPr>
          <p:cNvPr id="16" name="Picture 15" descr="compar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4878929" y="2705100"/>
            <a:ext cx="3807872" cy="4508499"/>
          </a:xfrm>
          <a:prstGeom prst="rect">
            <a:avLst/>
          </a:prstGeom>
          <a:noFill/>
          <a:extLst>
            <a:ext uri="{91240B29-F687-4f45-9708-019B960494DF}">
              <a14:hiddenLine xmlns:a14="http://schemas.microsoft.com/office/drawing/2010/main" w="28575">
                <a:solidFill>
                  <a:schemeClr val="tx1"/>
                </a:solidFill>
                <a:miter lim="800000"/>
                <a:headEnd/>
                <a:tailEnd/>
              </a14:hiddenLine>
            </a:ext>
          </a:extLst>
        </p:spPr>
      </p:pic>
      <p:sp>
        <p:nvSpPr>
          <p:cNvPr id="17" name="TextBox 16"/>
          <p:cNvSpPr txBox="1"/>
          <p:nvPr/>
        </p:nvSpPr>
        <p:spPr>
          <a:xfrm>
            <a:off x="2458353" y="5343071"/>
            <a:ext cx="1287532" cy="646331"/>
          </a:xfrm>
          <a:prstGeom prst="rect">
            <a:avLst/>
          </a:prstGeom>
          <a:solidFill>
            <a:schemeClr val="bg1"/>
          </a:solidFill>
        </p:spPr>
        <p:txBody>
          <a:bodyPr wrap="none" rtlCol="0">
            <a:spAutoFit/>
          </a:bodyPr>
          <a:lstStyle/>
          <a:p>
            <a:r>
              <a:rPr lang="en-US" dirty="0" smtClean="0"/>
              <a:t>Gamma-ray</a:t>
            </a:r>
          </a:p>
          <a:p>
            <a:r>
              <a:rPr lang="en-US" dirty="0" smtClean="0"/>
              <a:t>source</a:t>
            </a:r>
            <a:endParaRPr lang="en-US" dirty="0"/>
          </a:p>
        </p:txBody>
      </p:sp>
      <p:sp>
        <p:nvSpPr>
          <p:cNvPr id="18" name="TextBox 17"/>
          <p:cNvSpPr txBox="1"/>
          <p:nvPr/>
        </p:nvSpPr>
        <p:spPr>
          <a:xfrm>
            <a:off x="4601026" y="5841999"/>
            <a:ext cx="1287532" cy="646331"/>
          </a:xfrm>
          <a:prstGeom prst="rect">
            <a:avLst/>
          </a:prstGeom>
          <a:solidFill>
            <a:schemeClr val="bg1"/>
          </a:solidFill>
        </p:spPr>
        <p:txBody>
          <a:bodyPr wrap="none" rtlCol="0">
            <a:spAutoFit/>
          </a:bodyPr>
          <a:lstStyle/>
          <a:p>
            <a:r>
              <a:rPr lang="en-US" dirty="0" smtClean="0"/>
              <a:t>Gamma-ray</a:t>
            </a:r>
          </a:p>
          <a:p>
            <a:r>
              <a:rPr lang="en-US" dirty="0" smtClean="0"/>
              <a:t>source</a:t>
            </a:r>
            <a:endParaRPr lang="en-US" dirty="0"/>
          </a:p>
        </p:txBody>
      </p:sp>
    </p:spTree>
    <p:extLst>
      <p:ext uri="{BB962C8B-B14F-4D97-AF65-F5344CB8AC3E}">
        <p14:creationId xmlns:p14="http://schemas.microsoft.com/office/powerpoint/2010/main" val="27789170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46" y="913568"/>
            <a:ext cx="7415454" cy="56206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itle 6"/>
          <p:cNvSpPr txBox="1">
            <a:spLocks/>
          </p:cNvSpPr>
          <p:nvPr/>
        </p:nvSpPr>
        <p:spPr>
          <a:xfrm>
            <a:off x="457200" y="-176586"/>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To understand the origin of elements</a:t>
            </a:r>
            <a:endParaRPr lang="en-US" dirty="0"/>
          </a:p>
        </p:txBody>
      </p:sp>
    </p:spTree>
    <p:extLst>
      <p:ext uri="{BB962C8B-B14F-4D97-AF65-F5344CB8AC3E}">
        <p14:creationId xmlns:p14="http://schemas.microsoft.com/office/powerpoint/2010/main" val="3949553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Gretina_7-w_atom-KF_copy"/>
          <p:cNvPicPr>
            <a:picLocks noChangeAspect="1" noChangeArrowheads="1"/>
          </p:cNvPicPr>
          <p:nvPr/>
        </p:nvPicPr>
        <p:blipFill>
          <a:blip r:embed="rId3"/>
          <a:srcRect/>
          <a:stretch>
            <a:fillRect/>
          </a:stretch>
        </p:blipFill>
        <p:spPr bwMode="auto">
          <a:xfrm>
            <a:off x="81405" y="65123"/>
            <a:ext cx="742950" cy="742950"/>
          </a:xfrm>
          <a:prstGeom prst="rect">
            <a:avLst/>
          </a:prstGeom>
          <a:noFill/>
        </p:spPr>
      </p:pic>
      <p:sp>
        <p:nvSpPr>
          <p:cNvPr id="13" name="Title 1"/>
          <p:cNvSpPr>
            <a:spLocks noGrp="1"/>
          </p:cNvSpPr>
          <p:nvPr>
            <p:ph type="title"/>
          </p:nvPr>
        </p:nvSpPr>
        <p:spPr>
          <a:xfrm>
            <a:off x="457200" y="274638"/>
            <a:ext cx="8229600" cy="1143000"/>
          </a:xfrm>
        </p:spPr>
        <p:txBody>
          <a:bodyPr>
            <a:normAutofit fontScale="90000"/>
          </a:bodyPr>
          <a:lstStyle/>
          <a:p>
            <a:r>
              <a:rPr lang="en-US" dirty="0" smtClean="0"/>
              <a:t>Gamma-ray tracking:</a:t>
            </a:r>
            <a:br>
              <a:rPr lang="en-US" dirty="0" smtClean="0"/>
            </a:br>
            <a:r>
              <a:rPr lang="en-US" dirty="0" smtClean="0"/>
              <a:t>Principle </a:t>
            </a:r>
            <a:r>
              <a:rPr lang="en-US" dirty="0" smtClean="0"/>
              <a:t>of operation</a:t>
            </a:r>
            <a:endParaRPr lang="en-US" dirty="0"/>
          </a:p>
        </p:txBody>
      </p:sp>
      <p:sp>
        <p:nvSpPr>
          <p:cNvPr id="14" name="Text Box 7"/>
          <p:cNvSpPr txBox="1">
            <a:spLocks noChangeArrowheads="1"/>
          </p:cNvSpPr>
          <p:nvPr/>
        </p:nvSpPr>
        <p:spPr bwMode="auto">
          <a:xfrm>
            <a:off x="4546600" y="1827906"/>
            <a:ext cx="4597400" cy="830968"/>
          </a:xfrm>
          <a:prstGeom prst="rect">
            <a:avLst/>
          </a:prstGeom>
          <a:noFill/>
          <a:ln w="9525">
            <a:noFill/>
            <a:miter lim="800000"/>
            <a:headEnd/>
            <a:tailEnd/>
          </a:ln>
          <a:effectLst/>
        </p:spPr>
        <p:txBody>
          <a:bodyPr wrap="square" lIns="91410" tIns="45706" rIns="91410" bIns="45706">
            <a:prstTxWarp prst="textNoShape">
              <a:avLst/>
            </a:prstTxWarp>
            <a:spAutoFit/>
          </a:bodyPr>
          <a:lstStyle/>
          <a:p>
            <a:r>
              <a:rPr lang="en-US" sz="2400" b="1" dirty="0" smtClean="0">
                <a:cs typeface="Arial (Body)"/>
              </a:rPr>
              <a:t>The idea is:</a:t>
            </a:r>
          </a:p>
          <a:p>
            <a:r>
              <a:rPr lang="en-US" sz="2400" b="1" dirty="0" smtClean="0">
                <a:cs typeface="Arial (Body)"/>
              </a:rPr>
              <a:t>Do not to reject but track instead!</a:t>
            </a:r>
            <a:endParaRPr lang="en-US" sz="2400" b="1" dirty="0">
              <a:cs typeface="Arial (Body)"/>
            </a:endParaRPr>
          </a:p>
        </p:txBody>
      </p:sp>
      <p:pic>
        <p:nvPicPr>
          <p:cNvPr id="16" name="Picture 15" descr="compa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4878929" y="2705100"/>
            <a:ext cx="3807872" cy="4508499"/>
          </a:xfrm>
          <a:prstGeom prst="rect">
            <a:avLst/>
          </a:prstGeom>
          <a:noFill/>
          <a:extLst>
            <a:ext uri="{91240B29-F687-4f45-9708-019B960494DF}">
              <a14:hiddenLine xmlns:a14="http://schemas.microsoft.com/office/drawing/2010/main" w="28575">
                <a:solidFill>
                  <a:schemeClr val="tx1"/>
                </a:solidFill>
                <a:miter lim="800000"/>
                <a:headEnd/>
                <a:tailEnd/>
              </a14:hiddenLine>
            </a:ext>
          </a:extLst>
        </p:spPr>
      </p:pic>
      <p:sp>
        <p:nvSpPr>
          <p:cNvPr id="4" name="TextBox 3"/>
          <p:cNvSpPr txBox="1"/>
          <p:nvPr/>
        </p:nvSpPr>
        <p:spPr>
          <a:xfrm>
            <a:off x="91565" y="3423920"/>
            <a:ext cx="5362616" cy="1938992"/>
          </a:xfrm>
          <a:prstGeom prst="rect">
            <a:avLst/>
          </a:prstGeom>
          <a:noFill/>
        </p:spPr>
        <p:txBody>
          <a:bodyPr wrap="none" rtlCol="0">
            <a:spAutoFit/>
          </a:bodyPr>
          <a:lstStyle/>
          <a:p>
            <a:r>
              <a:rPr lang="en-US" sz="2400" dirty="0" smtClean="0">
                <a:solidFill>
                  <a:srgbClr val="000000"/>
                </a:solidFill>
              </a:rPr>
              <a:t>(x, y, z, e) </a:t>
            </a:r>
            <a:r>
              <a:rPr lang="en-US" sz="2400" dirty="0" smtClean="0">
                <a:solidFill>
                  <a:srgbClr val="000000"/>
                </a:solidFill>
                <a:sym typeface="Wingdings"/>
              </a:rPr>
              <a:t>+ Compton formula  Tracking</a:t>
            </a:r>
          </a:p>
          <a:p>
            <a:endParaRPr lang="en-US" sz="2400" dirty="0">
              <a:solidFill>
                <a:srgbClr val="000000"/>
              </a:solidFill>
              <a:sym typeface="Wingdings"/>
            </a:endParaRPr>
          </a:p>
          <a:p>
            <a:r>
              <a:rPr lang="en-US" sz="2400" dirty="0" smtClean="0">
                <a:solidFill>
                  <a:srgbClr val="000000"/>
                </a:solidFill>
                <a:sym typeface="Wingdings"/>
              </a:rPr>
              <a:t>So, we need a </a:t>
            </a:r>
            <a:r>
              <a:rPr lang="en-US" sz="2400" dirty="0" smtClean="0">
                <a:solidFill>
                  <a:srgbClr val="000000"/>
                </a:solidFill>
                <a:cs typeface="Arial (Body)"/>
              </a:rPr>
              <a:t>3D </a:t>
            </a:r>
            <a:r>
              <a:rPr lang="en-US" sz="2400" dirty="0">
                <a:solidFill>
                  <a:srgbClr val="000000"/>
                </a:solidFill>
                <a:cs typeface="Arial (Body)"/>
              </a:rPr>
              <a:t>position </a:t>
            </a:r>
            <a:r>
              <a:rPr lang="en-US" sz="2400" dirty="0" smtClean="0">
                <a:solidFill>
                  <a:srgbClr val="000000"/>
                </a:solidFill>
                <a:cs typeface="Arial (Body)"/>
              </a:rPr>
              <a:t>sensitive </a:t>
            </a:r>
          </a:p>
          <a:p>
            <a:r>
              <a:rPr lang="en-US" sz="2400" dirty="0" err="1" smtClean="0">
                <a:solidFill>
                  <a:srgbClr val="000000"/>
                </a:solidFill>
                <a:cs typeface="Arial (Body)"/>
              </a:rPr>
              <a:t>Ge</a:t>
            </a:r>
            <a:r>
              <a:rPr lang="en-US" sz="2400" dirty="0" smtClean="0">
                <a:solidFill>
                  <a:srgbClr val="000000"/>
                </a:solidFill>
                <a:cs typeface="Arial (Body)"/>
              </a:rPr>
              <a:t> </a:t>
            </a:r>
            <a:r>
              <a:rPr lang="en-US" sz="2400" dirty="0">
                <a:solidFill>
                  <a:srgbClr val="000000"/>
                </a:solidFill>
                <a:cs typeface="Arial (Body)"/>
              </a:rPr>
              <a:t>detector</a:t>
            </a:r>
          </a:p>
          <a:p>
            <a:r>
              <a:rPr lang="en-US" sz="2400" dirty="0" smtClean="0">
                <a:solidFill>
                  <a:srgbClr val="000000"/>
                </a:solidFill>
                <a:sym typeface="Wingdings"/>
              </a:rPr>
              <a:t> </a:t>
            </a:r>
            <a:endParaRPr lang="en-US" sz="2400" dirty="0">
              <a:solidFill>
                <a:srgbClr val="000000"/>
              </a:solidFill>
            </a:endParaRPr>
          </a:p>
        </p:txBody>
      </p:sp>
      <p:sp>
        <p:nvSpPr>
          <p:cNvPr id="11" name="TextBox 10"/>
          <p:cNvSpPr txBox="1"/>
          <p:nvPr/>
        </p:nvSpPr>
        <p:spPr>
          <a:xfrm>
            <a:off x="4601026" y="5841999"/>
            <a:ext cx="1287532" cy="646331"/>
          </a:xfrm>
          <a:prstGeom prst="rect">
            <a:avLst/>
          </a:prstGeom>
          <a:solidFill>
            <a:schemeClr val="bg1"/>
          </a:solidFill>
        </p:spPr>
        <p:txBody>
          <a:bodyPr wrap="none" rtlCol="0">
            <a:spAutoFit/>
          </a:bodyPr>
          <a:lstStyle/>
          <a:p>
            <a:r>
              <a:rPr lang="en-US" dirty="0" smtClean="0"/>
              <a:t>Gamma-ray</a:t>
            </a:r>
          </a:p>
          <a:p>
            <a:r>
              <a:rPr lang="en-US" dirty="0" smtClean="0"/>
              <a:t>source</a:t>
            </a:r>
            <a:endParaRPr lang="en-US" dirty="0"/>
          </a:p>
        </p:txBody>
      </p:sp>
    </p:spTree>
    <p:extLst>
      <p:ext uri="{BB962C8B-B14F-4D97-AF65-F5344CB8AC3E}">
        <p14:creationId xmlns:p14="http://schemas.microsoft.com/office/powerpoint/2010/main" val="269414886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EAT-page-rev-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5428220" y="4694175"/>
            <a:ext cx="3258580" cy="1904876"/>
          </a:xfrm>
          <a:prstGeom prst="rect">
            <a:avLst/>
          </a:prstGeom>
        </p:spPr>
      </p:pic>
      <p:sp>
        <p:nvSpPr>
          <p:cNvPr id="2" name="Title 1"/>
          <p:cNvSpPr>
            <a:spLocks noGrp="1"/>
          </p:cNvSpPr>
          <p:nvPr>
            <p:ph type="title"/>
          </p:nvPr>
        </p:nvSpPr>
        <p:spPr/>
        <p:txBody>
          <a:bodyPr>
            <a:normAutofit fontScale="90000"/>
          </a:bodyPr>
          <a:lstStyle/>
          <a:p>
            <a:r>
              <a:rPr lang="en-US" dirty="0" smtClean="0"/>
              <a:t>Gamma-ray tracking: </a:t>
            </a:r>
            <a:br>
              <a:rPr lang="en-US" dirty="0" smtClean="0"/>
            </a:br>
            <a:r>
              <a:rPr lang="en-US" dirty="0" smtClean="0"/>
              <a:t>Principle </a:t>
            </a:r>
            <a:r>
              <a:rPr lang="en-US" dirty="0" smtClean="0"/>
              <a:t>of operation</a:t>
            </a:r>
            <a:endParaRPr lang="en-US" dirty="0"/>
          </a:p>
        </p:txBody>
      </p:sp>
      <p:sp>
        <p:nvSpPr>
          <p:cNvPr id="14" name="Text Box 9"/>
          <p:cNvSpPr txBox="1">
            <a:spLocks noChangeArrowheads="1"/>
          </p:cNvSpPr>
          <p:nvPr/>
        </p:nvSpPr>
        <p:spPr bwMode="auto">
          <a:xfrm>
            <a:off x="4137159" y="5410141"/>
            <a:ext cx="1521961" cy="1200300"/>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sz="2400" dirty="0">
                <a:solidFill>
                  <a:srgbClr val="000000"/>
                </a:solidFill>
              </a:rPr>
              <a:t>D</a:t>
            </a:r>
            <a:r>
              <a:rPr lang="en-US" sz="2400" dirty="0" smtClean="0">
                <a:solidFill>
                  <a:srgbClr val="000000"/>
                </a:solidFill>
              </a:rPr>
              <a:t>etermine </a:t>
            </a:r>
            <a:endParaRPr lang="en-US" sz="2400" dirty="0">
              <a:solidFill>
                <a:srgbClr val="000000"/>
              </a:solidFill>
            </a:endParaRPr>
          </a:p>
          <a:p>
            <a:r>
              <a:rPr lang="en-US" sz="2400" dirty="0">
                <a:solidFill>
                  <a:srgbClr val="000000"/>
                </a:solidFill>
              </a:rPr>
              <a:t>scattering</a:t>
            </a:r>
          </a:p>
          <a:p>
            <a:r>
              <a:rPr lang="en-US" sz="2400" dirty="0">
                <a:solidFill>
                  <a:srgbClr val="000000"/>
                </a:solidFill>
              </a:rPr>
              <a:t>sequence</a:t>
            </a:r>
          </a:p>
        </p:txBody>
      </p:sp>
      <p:pic>
        <p:nvPicPr>
          <p:cNvPr id="15" name="Picture 4" descr="Gretina_7-w_atom-KF_copy"/>
          <p:cNvPicPr>
            <a:picLocks noChangeAspect="1" noChangeArrowheads="1"/>
          </p:cNvPicPr>
          <p:nvPr/>
        </p:nvPicPr>
        <p:blipFill>
          <a:blip r:embed="rId4"/>
          <a:srcRect/>
          <a:stretch>
            <a:fillRect/>
          </a:stretch>
        </p:blipFill>
        <p:spPr bwMode="auto">
          <a:xfrm>
            <a:off x="81405" y="65123"/>
            <a:ext cx="742950" cy="742950"/>
          </a:xfrm>
          <a:prstGeom prst="rect">
            <a:avLst/>
          </a:prstGeom>
          <a:noFill/>
        </p:spPr>
      </p:pic>
      <p:pic>
        <p:nvPicPr>
          <p:cNvPr id="18" name="Picture 6" descr="GREAT-page-rev-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a:xfrm>
            <a:off x="175300" y="3583597"/>
            <a:ext cx="3482247" cy="3144923"/>
          </a:xfrm>
          <a:prstGeom prst="rect">
            <a:avLst/>
          </a:prstGeom>
        </p:spPr>
      </p:pic>
      <p:sp>
        <p:nvSpPr>
          <p:cNvPr id="4" name="Rectangle 3"/>
          <p:cNvSpPr/>
          <p:nvPr/>
        </p:nvSpPr>
        <p:spPr>
          <a:xfrm>
            <a:off x="661795" y="1805355"/>
            <a:ext cx="4766425" cy="1569660"/>
          </a:xfrm>
          <a:prstGeom prst="rect">
            <a:avLst/>
          </a:prstGeom>
        </p:spPr>
        <p:txBody>
          <a:bodyPr wrap="square">
            <a:spAutoFit/>
          </a:bodyPr>
          <a:lstStyle/>
          <a:p>
            <a:r>
              <a:rPr lang="en-US" sz="2400" dirty="0" smtClean="0">
                <a:solidFill>
                  <a:srgbClr val="000000"/>
                </a:solidFill>
                <a:cs typeface="Arial (Body)"/>
              </a:rPr>
              <a:t>A 3D </a:t>
            </a:r>
            <a:r>
              <a:rPr lang="en-US" sz="2400" dirty="0">
                <a:solidFill>
                  <a:srgbClr val="000000"/>
                </a:solidFill>
                <a:cs typeface="Arial (Body)"/>
              </a:rPr>
              <a:t>position sensitive </a:t>
            </a:r>
            <a:r>
              <a:rPr lang="en-US" sz="2400" dirty="0" err="1" smtClean="0">
                <a:solidFill>
                  <a:srgbClr val="000000"/>
                </a:solidFill>
                <a:cs typeface="Arial (Body)"/>
              </a:rPr>
              <a:t>Ge</a:t>
            </a:r>
            <a:r>
              <a:rPr lang="en-US" sz="2400" dirty="0" smtClean="0">
                <a:solidFill>
                  <a:srgbClr val="000000"/>
                </a:solidFill>
                <a:cs typeface="Arial (Body)"/>
              </a:rPr>
              <a:t> detector</a:t>
            </a:r>
          </a:p>
          <a:p>
            <a:pPr marL="342900" indent="-342900">
              <a:buFont typeface="Arial"/>
              <a:buChar char="•"/>
            </a:pPr>
            <a:r>
              <a:rPr lang="en-US" sz="2400" dirty="0" smtClean="0">
                <a:solidFill>
                  <a:srgbClr val="000000"/>
                </a:solidFill>
                <a:cs typeface="Arial (Body)"/>
              </a:rPr>
              <a:t>Electrically segmented</a:t>
            </a:r>
          </a:p>
          <a:p>
            <a:pPr marL="342900" indent="-342900">
              <a:buFont typeface="Arial"/>
              <a:buChar char="•"/>
            </a:pPr>
            <a:r>
              <a:rPr lang="en-US" sz="2400" dirty="0" smtClean="0">
                <a:solidFill>
                  <a:srgbClr val="000000"/>
                </a:solidFill>
                <a:cs typeface="Arial (Body)"/>
              </a:rPr>
              <a:t>Pulse shape analysis</a:t>
            </a:r>
          </a:p>
          <a:p>
            <a:r>
              <a:rPr lang="en-US" sz="2400" dirty="0" smtClean="0">
                <a:solidFill>
                  <a:srgbClr val="000000"/>
                </a:solidFill>
                <a:cs typeface="Arial (Body)"/>
              </a:rPr>
              <a:t>of position sensitive signals</a:t>
            </a:r>
          </a:p>
        </p:txBody>
      </p:sp>
      <p:pic>
        <p:nvPicPr>
          <p:cNvPr id="5" name="Picture 4" descr="FIG3.EPS"/>
          <p:cNvPicPr>
            <a:picLocks noChangeAspect="1"/>
          </p:cNvPicPr>
          <p:nvPr/>
        </p:nvPicPr>
        <p:blipFill rotWithShape="1">
          <a:blip r:embed="rId6">
            <a:extLst>
              <a:ext uri="{28A0092B-C50C-407E-A947-70E740481C1C}">
                <a14:useLocalDpi xmlns:a14="http://schemas.microsoft.com/office/drawing/2010/main" val="0"/>
              </a:ext>
            </a:extLst>
          </a:blip>
          <a:srcRect l="51155" r="9080"/>
          <a:stretch/>
        </p:blipFill>
        <p:spPr>
          <a:xfrm>
            <a:off x="5242560" y="1517650"/>
            <a:ext cx="2580640" cy="2959100"/>
          </a:xfrm>
          <a:prstGeom prst="rect">
            <a:avLst/>
          </a:prstGeom>
        </p:spPr>
      </p:pic>
      <p:cxnSp>
        <p:nvCxnSpPr>
          <p:cNvPr id="7" name="Straight Connector 6"/>
          <p:cNvCxnSpPr/>
          <p:nvPr/>
        </p:nvCxnSpPr>
        <p:spPr>
          <a:xfrm flipV="1">
            <a:off x="7508240" y="2245360"/>
            <a:ext cx="518160" cy="2082800"/>
          </a:xfrm>
          <a:prstGeom prst="line">
            <a:avLst/>
          </a:prstGeom>
          <a:ln>
            <a:headEnd type="diamond"/>
            <a:tailEnd type="diamon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78231" y="3206988"/>
            <a:ext cx="635849" cy="369332"/>
          </a:xfrm>
          <a:prstGeom prst="rect">
            <a:avLst/>
          </a:prstGeom>
          <a:noFill/>
        </p:spPr>
        <p:txBody>
          <a:bodyPr wrap="none" rtlCol="0">
            <a:spAutoFit/>
          </a:bodyPr>
          <a:lstStyle/>
          <a:p>
            <a:r>
              <a:rPr lang="en-US" dirty="0" smtClean="0"/>
              <a:t>9 cm</a:t>
            </a:r>
            <a:endParaRPr lang="en-US" dirty="0"/>
          </a:p>
        </p:txBody>
      </p:sp>
      <p:sp>
        <p:nvSpPr>
          <p:cNvPr id="20" name="Text Box 9"/>
          <p:cNvSpPr txBox="1">
            <a:spLocks noChangeArrowheads="1"/>
          </p:cNvSpPr>
          <p:nvPr/>
        </p:nvSpPr>
        <p:spPr bwMode="auto">
          <a:xfrm>
            <a:off x="3720599" y="3728010"/>
            <a:ext cx="1553520" cy="1200300"/>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sz="2400" dirty="0" smtClean="0">
                <a:solidFill>
                  <a:srgbClr val="000000"/>
                </a:solidFill>
              </a:rPr>
              <a:t>Determine</a:t>
            </a:r>
          </a:p>
          <a:p>
            <a:r>
              <a:rPr lang="en-US" sz="2400" dirty="0">
                <a:solidFill>
                  <a:srgbClr val="000000"/>
                </a:solidFill>
              </a:rPr>
              <a:t>i</a:t>
            </a:r>
            <a:r>
              <a:rPr lang="en-US" sz="2400" dirty="0" smtClean="0">
                <a:solidFill>
                  <a:srgbClr val="000000"/>
                </a:solidFill>
              </a:rPr>
              <a:t>nteraction</a:t>
            </a:r>
          </a:p>
          <a:p>
            <a:r>
              <a:rPr lang="en-US" sz="2400" dirty="0" smtClean="0">
                <a:solidFill>
                  <a:srgbClr val="000000"/>
                </a:solidFill>
              </a:rPr>
              <a:t>points</a:t>
            </a:r>
            <a:endParaRPr lang="en-US" sz="2400" dirty="0">
              <a:solidFill>
                <a:srgbClr val="000000"/>
              </a:solidFill>
            </a:endParaRPr>
          </a:p>
        </p:txBody>
      </p:sp>
    </p:spTree>
    <p:extLst>
      <p:ext uri="{BB962C8B-B14F-4D97-AF65-F5344CB8AC3E}">
        <p14:creationId xmlns:p14="http://schemas.microsoft.com/office/powerpoint/2010/main" val="233998636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tina_7-w_atom-KF_copy"/>
          <p:cNvPicPr>
            <a:picLocks noChangeAspect="1" noChangeArrowheads="1"/>
          </p:cNvPicPr>
          <p:nvPr/>
        </p:nvPicPr>
        <p:blipFill>
          <a:blip r:embed="rId3"/>
          <a:srcRect/>
          <a:stretch>
            <a:fillRect/>
          </a:stretch>
        </p:blipFill>
        <p:spPr bwMode="auto">
          <a:xfrm>
            <a:off x="81405" y="65123"/>
            <a:ext cx="742950" cy="742950"/>
          </a:xfrm>
          <a:prstGeom prst="rect">
            <a:avLst/>
          </a:prstGeom>
          <a:noFill/>
        </p:spPr>
      </p:pic>
      <p:sp>
        <p:nvSpPr>
          <p:cNvPr id="8" name="Title 7"/>
          <p:cNvSpPr>
            <a:spLocks noGrp="1"/>
          </p:cNvSpPr>
          <p:nvPr>
            <p:ph type="title"/>
          </p:nvPr>
        </p:nvSpPr>
        <p:spPr>
          <a:xfrm>
            <a:off x="520700" y="274638"/>
            <a:ext cx="8229600" cy="1143000"/>
          </a:xfrm>
        </p:spPr>
        <p:txBody>
          <a:bodyPr>
            <a:noAutofit/>
          </a:bodyPr>
          <a:lstStyle/>
          <a:p>
            <a:pPr rtl="0" eaLnBrk="1" fontAlgn="base" latinLnBrk="0" hangingPunct="1"/>
            <a:r>
              <a:rPr lang="en-US" sz="4000" dirty="0" smtClean="0">
                <a:latin typeface="Arial"/>
                <a:ea typeface="+mn-ea"/>
                <a:cs typeface="+mn-cs"/>
              </a:rPr>
              <a:t>Principles of </a:t>
            </a:r>
            <a:r>
              <a:rPr lang="en-US" sz="4000" dirty="0" smtClean="0">
                <a:latin typeface="Arial"/>
                <a:ea typeface="+mn-ea"/>
                <a:cs typeface="+mn-cs"/>
              </a:rPr>
              <a:t>Signal </a:t>
            </a:r>
            <a:r>
              <a:rPr lang="en-US" sz="4000" dirty="0" smtClean="0">
                <a:latin typeface="Arial"/>
                <a:ea typeface="+mn-ea"/>
                <a:cs typeface="+mn-cs"/>
              </a:rPr>
              <a:t>Decomposition</a:t>
            </a:r>
          </a:p>
        </p:txBody>
      </p:sp>
      <p:sp>
        <p:nvSpPr>
          <p:cNvPr id="14" name="Rectangle 13"/>
          <p:cNvSpPr/>
          <p:nvPr/>
        </p:nvSpPr>
        <p:spPr>
          <a:xfrm>
            <a:off x="38103" y="1363766"/>
            <a:ext cx="4241799" cy="1846631"/>
          </a:xfrm>
          <a:prstGeom prst="rect">
            <a:avLst/>
          </a:prstGeom>
        </p:spPr>
        <p:txBody>
          <a:bodyPr wrap="square" lIns="91410" tIns="45706" rIns="91410" bIns="45706">
            <a:spAutoFit/>
          </a:bodyPr>
          <a:lstStyle/>
          <a:p>
            <a:r>
              <a:rPr lang="en-US" sz="1600" b="1" dirty="0" smtClean="0"/>
              <a:t>Goal: </a:t>
            </a:r>
            <a:r>
              <a:rPr lang="en-US" sz="1600" dirty="0" smtClean="0"/>
              <a:t>To determine in real time the number of gamma-ray interactions, their positions and their energies</a:t>
            </a:r>
          </a:p>
          <a:p>
            <a:endParaRPr lang="en-US" sz="1600" dirty="0" smtClean="0"/>
          </a:p>
          <a:p>
            <a:r>
              <a:rPr lang="en-US" sz="1600" dirty="0" smtClean="0"/>
              <a:t>These interactions </a:t>
            </a:r>
          </a:p>
          <a:p>
            <a:r>
              <a:rPr lang="en-US" sz="1600" dirty="0" smtClean="0"/>
              <a:t>are required as input </a:t>
            </a:r>
          </a:p>
          <a:p>
            <a:r>
              <a:rPr lang="en-US" sz="1600" dirty="0" smtClean="0"/>
              <a:t>for gamma-ray tracking</a:t>
            </a:r>
          </a:p>
        </p:txBody>
      </p:sp>
      <p:grpSp>
        <p:nvGrpSpPr>
          <p:cNvPr id="18" name="Group 17"/>
          <p:cNvGrpSpPr/>
          <p:nvPr/>
        </p:nvGrpSpPr>
        <p:grpSpPr>
          <a:xfrm>
            <a:off x="4389966" y="1407938"/>
            <a:ext cx="4656668" cy="3481247"/>
            <a:chOff x="4279899" y="1045232"/>
            <a:chExt cx="4656668" cy="3481247"/>
          </a:xfrm>
        </p:grpSpPr>
        <p:grpSp>
          <p:nvGrpSpPr>
            <p:cNvPr id="13" name="Group 12"/>
            <p:cNvGrpSpPr/>
            <p:nvPr/>
          </p:nvGrpSpPr>
          <p:grpSpPr>
            <a:xfrm>
              <a:off x="4279899" y="1057932"/>
              <a:ext cx="4656668" cy="3468547"/>
              <a:chOff x="4279899" y="1057932"/>
              <a:chExt cx="4656668" cy="3468547"/>
            </a:xfrm>
          </p:grpSpPr>
          <p:pic>
            <p:nvPicPr>
              <p:cNvPr id="6" name="Picture 5" descr="Screen shot 2011-05-08 at 1.50.45 AM.png"/>
              <p:cNvPicPr>
                <a:picLocks noChangeAspect="1"/>
              </p:cNvPicPr>
              <p:nvPr/>
            </p:nvPicPr>
            <p:blipFill>
              <a:blip r:embed="rId4"/>
              <a:stretch>
                <a:fillRect/>
              </a:stretch>
            </p:blipFill>
            <p:spPr>
              <a:xfrm>
                <a:off x="4279899" y="1057932"/>
                <a:ext cx="4656668" cy="3468547"/>
              </a:xfrm>
              <a:prstGeom prst="rect">
                <a:avLst/>
              </a:prstGeom>
            </p:spPr>
          </p:pic>
          <p:sp>
            <p:nvSpPr>
              <p:cNvPr id="9" name="Rectangle 8"/>
              <p:cNvSpPr/>
              <p:nvPr/>
            </p:nvSpPr>
            <p:spPr bwMode="auto">
              <a:xfrm>
                <a:off x="4279899" y="3420533"/>
                <a:ext cx="2438401" cy="999067"/>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grpSp>
        <p:sp>
          <p:nvSpPr>
            <p:cNvPr id="17" name="Rectangle 16"/>
            <p:cNvSpPr/>
            <p:nvPr/>
          </p:nvSpPr>
          <p:spPr bwMode="auto">
            <a:xfrm>
              <a:off x="4279899" y="1045232"/>
              <a:ext cx="4457701" cy="292608"/>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grpSp>
      <p:sp>
        <p:nvSpPr>
          <p:cNvPr id="19" name="TextBox 18"/>
          <p:cNvSpPr txBox="1"/>
          <p:nvPr/>
        </p:nvSpPr>
        <p:spPr>
          <a:xfrm>
            <a:off x="5029202" y="1331214"/>
            <a:ext cx="3911601" cy="369332"/>
          </a:xfrm>
          <a:prstGeom prst="rect">
            <a:avLst/>
          </a:prstGeom>
          <a:noFill/>
        </p:spPr>
        <p:txBody>
          <a:bodyPr wrap="square" lIns="91410" tIns="45706" rIns="91410" bIns="45706" rtlCol="0">
            <a:spAutoFit/>
          </a:bodyPr>
          <a:lstStyle/>
          <a:p>
            <a:pPr algn="ctr"/>
            <a:r>
              <a:rPr lang="en-US" dirty="0" smtClean="0"/>
              <a:t>Grid for calculated basis signals</a:t>
            </a:r>
            <a:endParaRPr lang="en-US" dirty="0"/>
          </a:p>
        </p:txBody>
      </p:sp>
      <p:grpSp>
        <p:nvGrpSpPr>
          <p:cNvPr id="25" name="Group 24"/>
          <p:cNvGrpSpPr/>
          <p:nvPr/>
        </p:nvGrpSpPr>
        <p:grpSpPr>
          <a:xfrm>
            <a:off x="2552700" y="2139674"/>
            <a:ext cx="1727201" cy="1537399"/>
            <a:chOff x="2552700" y="2139674"/>
            <a:chExt cx="1727201" cy="1537399"/>
          </a:xfrm>
        </p:grpSpPr>
        <p:pic>
          <p:nvPicPr>
            <p:cNvPr id="23" name="Picture 22"/>
            <p:cNvPicPr>
              <a:picLocks noChangeAspect="1" noChangeArrowheads="1"/>
            </p:cNvPicPr>
            <p:nvPr/>
          </p:nvPicPr>
          <p:blipFill>
            <a:blip r:embed="rId5"/>
            <a:srcRect l="23865" b="9316"/>
            <a:stretch>
              <a:fillRect/>
            </a:stretch>
          </p:blipFill>
          <p:spPr bwMode="auto">
            <a:xfrm>
              <a:off x="2740094" y="2139674"/>
              <a:ext cx="1539807" cy="1439614"/>
            </a:xfrm>
            <a:prstGeom prst="rect">
              <a:avLst/>
            </a:prstGeom>
            <a:noFill/>
            <a:ln w="12700">
              <a:noFill/>
              <a:miter lim="800000"/>
              <a:headEnd/>
              <a:tailEnd/>
            </a:ln>
            <a:effectLst/>
          </p:spPr>
        </p:pic>
        <p:sp>
          <p:nvSpPr>
            <p:cNvPr id="24" name="Snip Single Corner Rectangle 23"/>
            <p:cNvSpPr>
              <a:spLocks noChangeAspect="1"/>
            </p:cNvSpPr>
            <p:nvPr/>
          </p:nvSpPr>
          <p:spPr bwMode="auto">
            <a:xfrm>
              <a:off x="2552700" y="3357033"/>
              <a:ext cx="320040" cy="320040"/>
            </a:xfrm>
            <a:prstGeom prst="snip1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grpSp>
      <p:pic>
        <p:nvPicPr>
          <p:cNvPr id="2" name="Picture 1" descr="Screen Shot 2014-09-26 at 02.47.5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33" y="3783239"/>
            <a:ext cx="6518358" cy="2956503"/>
          </a:xfrm>
          <a:prstGeom prst="rect">
            <a:avLst/>
          </a:prstGeom>
        </p:spPr>
      </p:pic>
    </p:spTree>
    <p:extLst>
      <p:ext uri="{BB962C8B-B14F-4D97-AF65-F5344CB8AC3E}">
        <p14:creationId xmlns:p14="http://schemas.microsoft.com/office/powerpoint/2010/main" val="110202358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GRETINA Detector</a:t>
            </a:r>
            <a:r>
              <a:rPr lang="en-US" baseline="0" dirty="0" smtClean="0"/>
              <a:t> module</a:t>
            </a:r>
            <a:endParaRPr lang="en-US" dirty="0"/>
          </a:p>
        </p:txBody>
      </p:sp>
      <p:pic>
        <p:nvPicPr>
          <p:cNvPr id="4" name="Content Placeholder 3" descr="EU10-catia015"/>
          <p:cNvPicPr>
            <a:picLocks noGrp="1" noChangeAspect="1" noChangeArrowheads="1"/>
          </p:cNvPicPr>
          <p:nvPr>
            <p:ph sz="quarter" idx="4294967295"/>
          </p:nvPr>
        </p:nvPicPr>
        <p:blipFill>
          <a:blip r:embed="rId3"/>
          <a:srcRect/>
          <a:stretch>
            <a:fillRect/>
          </a:stretch>
        </p:blipFill>
        <p:spPr bwMode="auto">
          <a:xfrm>
            <a:off x="3429000" y="1371600"/>
            <a:ext cx="2043113" cy="1765300"/>
          </a:xfrm>
          <a:prstGeom prst="rect">
            <a:avLst/>
          </a:prstGeom>
          <a:noFill/>
          <a:ln>
            <a:miter lim="800000"/>
            <a:headEnd/>
            <a:tailEnd/>
          </a:ln>
        </p:spPr>
      </p:pic>
      <p:pic>
        <p:nvPicPr>
          <p:cNvPr id="5" name="Content Placeholder 4" descr="catia083"/>
          <p:cNvPicPr>
            <a:picLocks noGrp="1" noChangeAspect="1" noChangeArrowheads="1"/>
          </p:cNvPicPr>
          <p:nvPr>
            <p:ph sz="quarter" idx="4294967295"/>
          </p:nvPr>
        </p:nvPicPr>
        <p:blipFill>
          <a:blip r:embed="rId4"/>
          <a:srcRect/>
          <a:stretch>
            <a:fillRect/>
          </a:stretch>
        </p:blipFill>
        <p:spPr bwMode="auto">
          <a:xfrm>
            <a:off x="914400" y="4038600"/>
            <a:ext cx="2020888" cy="1773238"/>
          </a:xfrm>
          <a:prstGeom prst="rect">
            <a:avLst/>
          </a:prstGeom>
          <a:noFill/>
          <a:ln>
            <a:miter lim="800000"/>
            <a:headEnd/>
            <a:tailEnd/>
          </a:ln>
        </p:spPr>
      </p:pic>
      <p:sp>
        <p:nvSpPr>
          <p:cNvPr id="6" name="Text Box 5"/>
          <p:cNvSpPr txBox="1">
            <a:spLocks noChangeArrowheads="1"/>
          </p:cNvSpPr>
          <p:nvPr/>
        </p:nvSpPr>
        <p:spPr bwMode="auto">
          <a:xfrm>
            <a:off x="3581400" y="4087813"/>
            <a:ext cx="5029200" cy="1692743"/>
          </a:xfrm>
          <a:prstGeom prst="rect">
            <a:avLst/>
          </a:prstGeom>
          <a:noFill/>
          <a:ln w="9525">
            <a:noFill/>
            <a:miter lim="800000"/>
            <a:headEnd/>
            <a:tailEnd/>
          </a:ln>
          <a:effectLst/>
        </p:spPr>
        <p:txBody>
          <a:bodyPr lIns="91410" tIns="45706" rIns="91410" bIns="45706">
            <a:prstTxWarp prst="textNoShape">
              <a:avLst/>
            </a:prstTxWarp>
            <a:spAutoFit/>
          </a:bodyPr>
          <a:lstStyle/>
          <a:p>
            <a:pPr>
              <a:buFont typeface="Wingdings" charset="2"/>
              <a:buNone/>
            </a:pPr>
            <a:endParaRPr lang="en-US" sz="800" dirty="0">
              <a:latin typeface="Times New Roman" charset="0"/>
            </a:endParaRPr>
          </a:p>
          <a:p>
            <a:pPr>
              <a:buClr>
                <a:srgbClr val="CC0000"/>
              </a:buClr>
              <a:buSzPct val="130000"/>
              <a:buFont typeface="Wingdings" charset="2"/>
              <a:buChar char="§"/>
            </a:pPr>
            <a:r>
              <a:rPr lang="en-US" sz="2400" dirty="0">
                <a:latin typeface="Times New Roman" charset="0"/>
              </a:rPr>
              <a:t> Two types of crystal,  one cryostat – simple geometry</a:t>
            </a:r>
          </a:p>
          <a:p>
            <a:pPr>
              <a:buClr>
                <a:srgbClr val="CC0000"/>
              </a:buClr>
              <a:buSzPct val="130000"/>
              <a:buFont typeface="Wingdings" charset="2"/>
              <a:buChar char="§"/>
            </a:pPr>
            <a:r>
              <a:rPr lang="en-US" sz="2400" dirty="0">
                <a:latin typeface="Times New Roman" charset="0"/>
              </a:rPr>
              <a:t> Warm FET for the segments – easy to replace, higher availability </a:t>
            </a:r>
          </a:p>
        </p:txBody>
      </p:sp>
      <p:sp>
        <p:nvSpPr>
          <p:cNvPr id="7" name="Text Box 6"/>
          <p:cNvSpPr txBox="1">
            <a:spLocks noChangeArrowheads="1"/>
          </p:cNvSpPr>
          <p:nvPr/>
        </p:nvSpPr>
        <p:spPr bwMode="auto">
          <a:xfrm>
            <a:off x="4419600" y="3505203"/>
            <a:ext cx="2576804" cy="371541"/>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b="1" dirty="0">
                <a:solidFill>
                  <a:srgbClr val="0000FF"/>
                </a:solidFill>
                <a:latin typeface="Arial" charset="0"/>
              </a:rPr>
              <a:t>4 crystals per module</a:t>
            </a:r>
          </a:p>
        </p:txBody>
      </p:sp>
      <p:sp>
        <p:nvSpPr>
          <p:cNvPr id="8" name="Text Box 7"/>
          <p:cNvSpPr txBox="1">
            <a:spLocks noChangeArrowheads="1"/>
          </p:cNvSpPr>
          <p:nvPr/>
        </p:nvSpPr>
        <p:spPr bwMode="auto">
          <a:xfrm>
            <a:off x="914401" y="5943603"/>
            <a:ext cx="2148377" cy="371541"/>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b="1" dirty="0">
                <a:solidFill>
                  <a:srgbClr val="0000FF"/>
                </a:solidFill>
                <a:latin typeface="Arial" charset="0"/>
              </a:rPr>
              <a:t>30 modules for 4</a:t>
            </a:r>
            <a:r>
              <a:rPr lang="en-US" b="1" dirty="0">
                <a:solidFill>
                  <a:srgbClr val="0000FF"/>
                </a:solidFill>
                <a:latin typeface="Symbol" charset="2"/>
              </a:rPr>
              <a:t>p</a:t>
            </a:r>
          </a:p>
        </p:txBody>
      </p:sp>
      <p:pic>
        <p:nvPicPr>
          <p:cNvPr id="9" name="Picture 8"/>
          <p:cNvPicPr>
            <a:picLocks noChangeAspect="1" noChangeArrowheads="1"/>
          </p:cNvPicPr>
          <p:nvPr/>
        </p:nvPicPr>
        <p:blipFill>
          <a:blip r:embed="rId5"/>
          <a:srcRect/>
          <a:stretch>
            <a:fillRect/>
          </a:stretch>
        </p:blipFill>
        <p:spPr bwMode="auto">
          <a:xfrm>
            <a:off x="609600" y="1447800"/>
            <a:ext cx="2022475" cy="1587500"/>
          </a:xfrm>
          <a:prstGeom prst="rect">
            <a:avLst/>
          </a:prstGeom>
          <a:noFill/>
          <a:ln w="12700">
            <a:noFill/>
            <a:miter lim="800000"/>
            <a:headEnd/>
            <a:tailEnd/>
          </a:ln>
          <a:effectLst/>
        </p:spPr>
      </p:pic>
      <p:sp>
        <p:nvSpPr>
          <p:cNvPr id="10" name="Line 9"/>
          <p:cNvSpPr>
            <a:spLocks noChangeShapeType="1"/>
          </p:cNvSpPr>
          <p:nvPr/>
        </p:nvSpPr>
        <p:spPr bwMode="auto">
          <a:xfrm flipV="1">
            <a:off x="2895600" y="1524001"/>
            <a:ext cx="0" cy="565150"/>
          </a:xfrm>
          <a:prstGeom prst="line">
            <a:avLst/>
          </a:prstGeom>
          <a:noFill/>
          <a:ln w="12700">
            <a:solidFill>
              <a:schemeClr val="bg2"/>
            </a:solidFill>
            <a:round/>
            <a:headEnd type="none" w="sm" len="sm"/>
            <a:tailEnd type="triangle" w="sm" len="sm"/>
          </a:ln>
          <a:effectLst/>
        </p:spPr>
        <p:txBody>
          <a:bodyPr lIns="91410" tIns="45706" rIns="91410" bIns="45706">
            <a:prstTxWarp prst="textNoShape">
              <a:avLst/>
            </a:prstTxWarp>
          </a:bodyPr>
          <a:lstStyle/>
          <a:p>
            <a:endParaRPr lang="en-US"/>
          </a:p>
        </p:txBody>
      </p:sp>
      <p:sp>
        <p:nvSpPr>
          <p:cNvPr id="11" name="Line 10"/>
          <p:cNvSpPr>
            <a:spLocks noChangeShapeType="1"/>
          </p:cNvSpPr>
          <p:nvPr/>
        </p:nvSpPr>
        <p:spPr bwMode="auto">
          <a:xfrm>
            <a:off x="2895600" y="2362200"/>
            <a:ext cx="0" cy="501650"/>
          </a:xfrm>
          <a:prstGeom prst="line">
            <a:avLst/>
          </a:prstGeom>
          <a:noFill/>
          <a:ln w="12700">
            <a:solidFill>
              <a:schemeClr val="bg2"/>
            </a:solidFill>
            <a:round/>
            <a:headEnd type="none" w="sm" len="sm"/>
            <a:tailEnd type="triangle" w="sm" len="sm"/>
          </a:ln>
          <a:effectLst/>
        </p:spPr>
        <p:txBody>
          <a:bodyPr lIns="91410" tIns="45706" rIns="91410" bIns="45706">
            <a:prstTxWarp prst="textNoShape">
              <a:avLst/>
            </a:prstTxWarp>
          </a:bodyPr>
          <a:lstStyle/>
          <a:p>
            <a:endParaRPr lang="en-US"/>
          </a:p>
        </p:txBody>
      </p:sp>
      <p:sp>
        <p:nvSpPr>
          <p:cNvPr id="12" name="Text Box 11"/>
          <p:cNvSpPr txBox="1">
            <a:spLocks noChangeArrowheads="1"/>
          </p:cNvSpPr>
          <p:nvPr/>
        </p:nvSpPr>
        <p:spPr bwMode="auto">
          <a:xfrm>
            <a:off x="2667001" y="2057400"/>
            <a:ext cx="493713" cy="274638"/>
          </a:xfrm>
          <a:prstGeom prst="rect">
            <a:avLst/>
          </a:prstGeom>
          <a:noFill/>
          <a:ln w="12700">
            <a:noFill/>
            <a:miter lim="800000"/>
            <a:headEnd type="none" w="sm" len="sm"/>
            <a:tailEnd type="none" w="sm" len="sm"/>
          </a:ln>
          <a:effectLst/>
        </p:spPr>
        <p:txBody>
          <a:bodyPr wrap="none" lIns="91410" tIns="45706" rIns="91410" bIns="45706">
            <a:prstTxWarp prst="textNoShape">
              <a:avLst/>
            </a:prstTxWarp>
            <a:spAutoFit/>
          </a:bodyPr>
          <a:lstStyle/>
          <a:p>
            <a:pPr eaLnBrk="0" hangingPunct="0"/>
            <a:r>
              <a:rPr lang="en-US" sz="1200" b="1" dirty="0">
                <a:solidFill>
                  <a:schemeClr val="bg2"/>
                </a:solidFill>
                <a:latin typeface="Times New Roman" charset="0"/>
              </a:rPr>
              <a:t>8 cm</a:t>
            </a:r>
          </a:p>
        </p:txBody>
      </p:sp>
      <p:sp>
        <p:nvSpPr>
          <p:cNvPr id="13" name="Text Box 12"/>
          <p:cNvSpPr txBox="1">
            <a:spLocks noChangeArrowheads="1"/>
          </p:cNvSpPr>
          <p:nvPr/>
        </p:nvSpPr>
        <p:spPr bwMode="auto">
          <a:xfrm>
            <a:off x="1752600" y="2819400"/>
            <a:ext cx="493713" cy="274638"/>
          </a:xfrm>
          <a:prstGeom prst="rect">
            <a:avLst/>
          </a:prstGeom>
          <a:solidFill>
            <a:srgbClr val="FFFFFF"/>
          </a:solidFill>
          <a:ln w="12700">
            <a:noFill/>
            <a:miter lim="800000"/>
            <a:headEnd type="none" w="sm" len="sm"/>
            <a:tailEnd type="none" w="sm" len="sm"/>
          </a:ln>
          <a:effectLst/>
        </p:spPr>
        <p:txBody>
          <a:bodyPr wrap="none" lIns="91410" tIns="45706" rIns="91410" bIns="45706">
            <a:prstTxWarp prst="textNoShape">
              <a:avLst/>
            </a:prstTxWarp>
            <a:spAutoFit/>
          </a:bodyPr>
          <a:lstStyle/>
          <a:p>
            <a:pPr eaLnBrk="0" hangingPunct="0"/>
            <a:r>
              <a:rPr lang="en-US" sz="1200" b="1" dirty="0">
                <a:solidFill>
                  <a:schemeClr val="bg2"/>
                </a:solidFill>
                <a:latin typeface="Times New Roman" charset="0"/>
              </a:rPr>
              <a:t>9 cm</a:t>
            </a:r>
          </a:p>
        </p:txBody>
      </p:sp>
      <p:sp>
        <p:nvSpPr>
          <p:cNvPr id="14" name="Text Box 13"/>
          <p:cNvSpPr txBox="1">
            <a:spLocks noChangeArrowheads="1"/>
          </p:cNvSpPr>
          <p:nvPr/>
        </p:nvSpPr>
        <p:spPr bwMode="auto">
          <a:xfrm>
            <a:off x="304800" y="3429003"/>
            <a:ext cx="3210684" cy="371541"/>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b="1" dirty="0">
                <a:solidFill>
                  <a:srgbClr val="0000FF"/>
                </a:solidFill>
                <a:latin typeface="Arial" charset="0"/>
              </a:rPr>
              <a:t>36 segments per </a:t>
            </a:r>
            <a:r>
              <a:rPr lang="en-US" b="1" dirty="0" err="1">
                <a:solidFill>
                  <a:srgbClr val="0000FF"/>
                </a:solidFill>
                <a:latin typeface="Arial" charset="0"/>
              </a:rPr>
              <a:t>Ge</a:t>
            </a:r>
            <a:r>
              <a:rPr lang="en-US" b="1" dirty="0">
                <a:solidFill>
                  <a:srgbClr val="0000FF"/>
                </a:solidFill>
                <a:latin typeface="Arial" charset="0"/>
              </a:rPr>
              <a:t> crystal</a:t>
            </a:r>
          </a:p>
        </p:txBody>
      </p:sp>
      <p:sp>
        <p:nvSpPr>
          <p:cNvPr id="15" name="Text Box 14"/>
          <p:cNvSpPr txBox="1">
            <a:spLocks noChangeArrowheads="1"/>
          </p:cNvSpPr>
          <p:nvPr/>
        </p:nvSpPr>
        <p:spPr bwMode="auto">
          <a:xfrm>
            <a:off x="611191" y="2101850"/>
            <a:ext cx="542925" cy="274638"/>
          </a:xfrm>
          <a:prstGeom prst="rect">
            <a:avLst/>
          </a:prstGeom>
          <a:solidFill>
            <a:schemeClr val="bg1"/>
          </a:solidFill>
          <a:ln w="9525">
            <a:noFill/>
            <a:miter lim="800000"/>
            <a:headEnd/>
            <a:tailEnd/>
          </a:ln>
          <a:effectLst/>
        </p:spPr>
        <p:txBody>
          <a:bodyPr wrap="none" lIns="91410" tIns="45706" rIns="91410" bIns="45706">
            <a:prstTxWarp prst="textNoShape">
              <a:avLst/>
            </a:prstTxWarp>
            <a:spAutoFit/>
          </a:bodyPr>
          <a:lstStyle/>
          <a:p>
            <a:r>
              <a:rPr lang="en-US" sz="1200" b="1" dirty="0">
                <a:latin typeface="Times New Roman" charset="0"/>
                <a:ea typeface="Times New Roman" charset="0"/>
                <a:cs typeface="Times New Roman" charset="0"/>
              </a:rPr>
              <a:t>~ 20 º</a:t>
            </a:r>
          </a:p>
        </p:txBody>
      </p:sp>
      <p:pic>
        <p:nvPicPr>
          <p:cNvPr id="16" name="Content Placeholder 15" descr="pic18467"/>
          <p:cNvPicPr>
            <a:picLocks noGrp="1" noChangeAspect="1" noChangeArrowheads="1"/>
          </p:cNvPicPr>
          <p:nvPr>
            <p:ph sz="half" idx="1"/>
          </p:nvPr>
        </p:nvPicPr>
        <p:blipFill>
          <a:blip r:embed="rId6"/>
          <a:srcRect/>
          <a:stretch>
            <a:fillRect/>
          </a:stretch>
        </p:blipFill>
        <p:spPr bwMode="auto">
          <a:xfrm>
            <a:off x="6096001" y="1371601"/>
            <a:ext cx="1981200" cy="1714500"/>
          </a:xfrm>
          <a:noFill/>
          <a:ln>
            <a:miter lim="800000"/>
            <a:headEnd/>
            <a:tailEnd/>
          </a:ln>
        </p:spPr>
      </p:pic>
      <p:pic>
        <p:nvPicPr>
          <p:cNvPr id="17" name="Picture 16" descr="Gretina_7-w_atom-KF_copy"/>
          <p:cNvPicPr>
            <a:picLocks noChangeAspect="1" noChangeArrowheads="1"/>
          </p:cNvPicPr>
          <p:nvPr/>
        </p:nvPicPr>
        <p:blipFill>
          <a:blip r:embed="rId7"/>
          <a:srcRect/>
          <a:stretch>
            <a:fillRect/>
          </a:stretch>
        </p:blipFill>
        <p:spPr bwMode="auto">
          <a:xfrm>
            <a:off x="81405" y="65123"/>
            <a:ext cx="742950" cy="742950"/>
          </a:xfrm>
          <a:prstGeom prst="rect">
            <a:avLst/>
          </a:prstGeom>
          <a:noFill/>
        </p:spPr>
      </p:pic>
    </p:spTree>
    <p:extLst>
      <p:ext uri="{BB962C8B-B14F-4D97-AF65-F5344CB8AC3E}">
        <p14:creationId xmlns:p14="http://schemas.microsoft.com/office/powerpoint/2010/main" val="420011361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Tracking</a:t>
            </a:r>
            <a:endParaRPr lang="en-US" dirty="0"/>
          </a:p>
        </p:txBody>
      </p:sp>
      <p:pic>
        <p:nvPicPr>
          <p:cNvPr id="15" name="Picture 4" descr="Gretina_7-w_atom-KF_copy"/>
          <p:cNvPicPr>
            <a:picLocks noChangeAspect="1" noChangeArrowheads="1"/>
          </p:cNvPicPr>
          <p:nvPr/>
        </p:nvPicPr>
        <p:blipFill>
          <a:blip r:embed="rId3"/>
          <a:srcRect/>
          <a:stretch>
            <a:fillRect/>
          </a:stretch>
        </p:blipFill>
        <p:spPr bwMode="auto">
          <a:xfrm>
            <a:off x="81405" y="65123"/>
            <a:ext cx="742950" cy="742950"/>
          </a:xfrm>
          <a:prstGeom prst="rect">
            <a:avLst/>
          </a:prstGeom>
          <a:noFill/>
        </p:spPr>
      </p:pic>
      <p:graphicFrame>
        <p:nvGraphicFramePr>
          <p:cNvPr id="20" name="Table 19"/>
          <p:cNvGraphicFramePr>
            <a:graphicFrameLocks noGrp="1"/>
          </p:cNvGraphicFramePr>
          <p:nvPr>
            <p:extLst>
              <p:ext uri="{D42A27DB-BD31-4B8C-83A1-F6EECF244321}">
                <p14:modId xmlns:p14="http://schemas.microsoft.com/office/powerpoint/2010/main" val="2902250118"/>
              </p:ext>
            </p:extLst>
          </p:nvPr>
        </p:nvGraphicFramePr>
        <p:xfrm>
          <a:off x="900859" y="1978660"/>
          <a:ext cx="7156021" cy="3771899"/>
        </p:xfrm>
        <a:graphic>
          <a:graphicData uri="http://schemas.openxmlformats.org/drawingml/2006/table">
            <a:tbl>
              <a:tblPr firstRow="1" bandRow="1">
                <a:tableStyleId>{5C22544A-7EE6-4342-B048-85BDC9FD1C3A}</a:tableStyleId>
              </a:tblPr>
              <a:tblGrid>
                <a:gridCol w="2486415"/>
                <a:gridCol w="4669606"/>
              </a:tblGrid>
              <a:tr h="674618">
                <a:tc gridSpan="2">
                  <a:txBody>
                    <a:bodyPr/>
                    <a:lstStyle/>
                    <a:p>
                      <a:pPr algn="ctr"/>
                      <a:r>
                        <a:rPr lang="en-US" sz="2000" b="0" dirty="0" smtClean="0">
                          <a:latin typeface="Calibri"/>
                          <a:cs typeface="Calibri"/>
                        </a:rPr>
                        <a:t>Advantages of </a:t>
                      </a:r>
                      <a:r>
                        <a:rPr lang="en-US" sz="2000" b="0" dirty="0" smtClean="0">
                          <a:latin typeface="Calibri"/>
                          <a:cs typeface="Calibri"/>
                        </a:rPr>
                        <a:t>Tracking</a:t>
                      </a:r>
                      <a:endParaRPr lang="en-US" sz="2000" b="0" dirty="0">
                        <a:latin typeface="Calibri"/>
                        <a:cs typeface="Calibri"/>
                      </a:endParaRPr>
                    </a:p>
                  </a:txBody>
                  <a:tcPr anchor="ctr" anchorCtr="1"/>
                </a:tc>
                <a:tc hMerge="1">
                  <a:txBody>
                    <a:bodyPr/>
                    <a:lstStyle/>
                    <a:p>
                      <a:endParaRPr lang="en-US" sz="1400" dirty="0"/>
                    </a:p>
                  </a:txBody>
                  <a:tcPr/>
                </a:tc>
              </a:tr>
              <a:tr h="674618">
                <a:tc>
                  <a:txBody>
                    <a:bodyPr/>
                    <a:lstStyle/>
                    <a:p>
                      <a:pPr algn="ctr"/>
                      <a:r>
                        <a:rPr lang="en-US" sz="2000" b="0" dirty="0" smtClean="0">
                          <a:latin typeface="Calibri"/>
                          <a:cs typeface="Calibri"/>
                        </a:rPr>
                        <a:t>Efficiency</a:t>
                      </a:r>
                      <a:endParaRPr lang="en-US" sz="2000" b="0" dirty="0">
                        <a:latin typeface="Calibri"/>
                        <a:cs typeface="Calibri"/>
                      </a:endParaRPr>
                    </a:p>
                  </a:txBody>
                  <a:tcPr anchor="ctr" anchorCtr="1"/>
                </a:tc>
                <a:tc>
                  <a:txBody>
                    <a:bodyPr/>
                    <a:lstStyle/>
                    <a:p>
                      <a:pPr algn="ct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No </a:t>
                      </a: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solid angle lost to suppressors</a:t>
                      </a:r>
                      <a:endParaRPr lang="en-US" sz="2000" b="0" dirty="0">
                        <a:latin typeface="Calibri"/>
                        <a:cs typeface="Calibri"/>
                      </a:endParaRPr>
                    </a:p>
                  </a:txBody>
                  <a:tcPr anchor="ctr" anchorCtr="1"/>
                </a:tc>
              </a:tr>
              <a:tr h="613061">
                <a:tc>
                  <a:txBody>
                    <a:bodyP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Calibri"/>
                          <a:ea typeface="+mn-ea"/>
                          <a:cs typeface="Calibri"/>
                        </a:rPr>
                        <a:t>Peak-to-background </a:t>
                      </a:r>
                    </a:p>
                  </a:txBody>
                  <a:tcPr anchor="ctr" anchorCtr="1"/>
                </a:tc>
                <a:tc>
                  <a:txBody>
                    <a:bodyPr/>
                    <a:lstStyle/>
                    <a:p>
                      <a:pPr algn="ct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Reject Compton events</a:t>
                      </a:r>
                      <a:endParaRPr lang="en-US" sz="2000" b="0" dirty="0">
                        <a:latin typeface="Calibri"/>
                        <a:cs typeface="Calibri"/>
                      </a:endParaRPr>
                    </a:p>
                  </a:txBody>
                  <a:tcPr anchor="ctr" anchorCtr="1"/>
                </a:tc>
              </a:tr>
              <a:tr h="675758">
                <a:tc>
                  <a:txBody>
                    <a:bodyP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Calibri"/>
                          <a:ea typeface="+mn-ea"/>
                          <a:cs typeface="Calibri"/>
                        </a:rPr>
                        <a:t>Doppler correction </a:t>
                      </a:r>
                    </a:p>
                  </a:txBody>
                  <a:tcPr anchor="ctr" anchorCtr="1"/>
                </a:tc>
                <a:tc>
                  <a:txBody>
                    <a:bodyPr/>
                    <a:lstStyle/>
                    <a:p>
                      <a:pPr algn="ct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Position of 1</a:t>
                      </a:r>
                      <a:r>
                        <a:rPr kumimoji="0" lang="en-US" sz="2000" b="0" i="0" u="none" strike="noStrike" kern="0" cap="none" spc="0" normalizeH="0" baseline="30000" noProof="0" dirty="0" smtClean="0">
                          <a:ln>
                            <a:noFill/>
                          </a:ln>
                          <a:solidFill>
                            <a:srgbClr val="0000FF"/>
                          </a:solidFill>
                          <a:effectLst/>
                          <a:uLnTx/>
                          <a:uFillTx/>
                          <a:latin typeface="Calibri"/>
                          <a:ea typeface="+mn-ea"/>
                          <a:cs typeface="Calibri"/>
                        </a:rPr>
                        <a:t>st</a:t>
                      </a: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 interaction</a:t>
                      </a:r>
                      <a:endParaRPr lang="en-US" sz="2000" b="0" dirty="0">
                        <a:latin typeface="Calibri"/>
                        <a:cs typeface="Calibri"/>
                      </a:endParaRPr>
                    </a:p>
                  </a:txBody>
                  <a:tcPr anchor="ctr" anchorCtr="1"/>
                </a:tc>
              </a:tr>
              <a:tr h="610781">
                <a:tc>
                  <a:txBody>
                    <a:bodyPr/>
                    <a:lstStyle/>
                    <a:p>
                      <a:pPr algn="ctr"/>
                      <a:r>
                        <a:rPr kumimoji="0" lang="en-US" sz="2000" b="0" i="0" u="none" strike="noStrike" kern="0" cap="none" spc="0" normalizeH="0" baseline="0" noProof="0" dirty="0" smtClean="0">
                          <a:ln>
                            <a:noFill/>
                          </a:ln>
                          <a:solidFill>
                            <a:schemeClr val="tx1"/>
                          </a:solidFill>
                          <a:effectLst/>
                          <a:uLnTx/>
                          <a:uFillTx/>
                          <a:latin typeface="Calibri"/>
                          <a:ea typeface="+mn-ea"/>
                          <a:cs typeface="Calibri"/>
                        </a:rPr>
                        <a:t>Polarization</a:t>
                      </a:r>
                      <a:endParaRPr lang="en-US" sz="2000" b="0" dirty="0">
                        <a:latin typeface="Calibri"/>
                        <a:cs typeface="Calibri"/>
                      </a:endParaRPr>
                    </a:p>
                  </a:txBody>
                  <a:tcPr anchor="ctr" anchorCtr="1"/>
                </a:tc>
                <a:tc>
                  <a:txBody>
                    <a:bodyPr/>
                    <a:lstStyle/>
                    <a:p>
                      <a:pPr algn="ct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Angular distribution of the 1</a:t>
                      </a:r>
                      <a:r>
                        <a:rPr kumimoji="0" lang="en-US" sz="2000" b="0" i="0" u="none" strike="noStrike" kern="0" cap="none" spc="0" normalizeH="0" baseline="30000" noProof="0" dirty="0" smtClean="0">
                          <a:ln>
                            <a:noFill/>
                          </a:ln>
                          <a:solidFill>
                            <a:srgbClr val="0000FF"/>
                          </a:solidFill>
                          <a:effectLst/>
                          <a:uLnTx/>
                          <a:uFillTx/>
                          <a:latin typeface="Calibri"/>
                          <a:ea typeface="+mn-ea"/>
                          <a:cs typeface="Calibri"/>
                        </a:rPr>
                        <a:t>st</a:t>
                      </a: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 scattering</a:t>
                      </a:r>
                      <a:endParaRPr lang="en-US" sz="2000" b="0" dirty="0">
                        <a:latin typeface="Calibri"/>
                        <a:cs typeface="Calibri"/>
                      </a:endParaRPr>
                    </a:p>
                  </a:txBody>
                  <a:tcPr anchor="ctr" anchorCtr="1"/>
                </a:tc>
              </a:tr>
              <a:tr h="523063">
                <a:tc>
                  <a:txBody>
                    <a:bodyP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Calibri"/>
                          <a:ea typeface="+mn-ea"/>
                          <a:cs typeface="Calibri"/>
                        </a:rPr>
                        <a:t>Counting rate </a:t>
                      </a:r>
                    </a:p>
                  </a:txBody>
                  <a:tcPr anchor="ctr" anchorCtr="1"/>
                </a:tc>
                <a:tc>
                  <a:txBody>
                    <a:bodyPr/>
                    <a:lstStyle/>
                    <a:p>
                      <a:pPr algn="ctr"/>
                      <a:r>
                        <a:rPr kumimoji="0" lang="en-US" sz="2000" b="0" i="0" u="none" strike="noStrike" kern="0" cap="none" spc="0" normalizeH="0" baseline="0" noProof="0" dirty="0" smtClean="0">
                          <a:ln>
                            <a:noFill/>
                          </a:ln>
                          <a:solidFill>
                            <a:srgbClr val="0000FF"/>
                          </a:solidFill>
                          <a:effectLst/>
                          <a:uLnTx/>
                          <a:uFillTx/>
                          <a:latin typeface="Calibri"/>
                          <a:ea typeface="+mn-ea"/>
                          <a:cs typeface="Calibri"/>
                        </a:rPr>
                        <a:t>Many segments</a:t>
                      </a:r>
                      <a:endParaRPr lang="en-US" sz="2000" b="0" dirty="0">
                        <a:latin typeface="Calibri"/>
                        <a:cs typeface="Calibri"/>
                      </a:endParaRPr>
                    </a:p>
                  </a:txBody>
                  <a:tcPr anchor="ctr" anchorCtr="1"/>
                </a:tc>
              </a:tr>
            </a:tbl>
          </a:graphicData>
        </a:graphic>
      </p:graphicFrame>
      <p:sp>
        <p:nvSpPr>
          <p:cNvPr id="4" name="Oval 3"/>
          <p:cNvSpPr/>
          <p:nvPr/>
        </p:nvSpPr>
        <p:spPr>
          <a:xfrm>
            <a:off x="911019" y="3942080"/>
            <a:ext cx="7145861" cy="680720"/>
          </a:xfrm>
          <a:prstGeom prst="ellipse">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640" y="6092428"/>
            <a:ext cx="9159980" cy="400110"/>
          </a:xfrm>
          <a:prstGeom prst="rect">
            <a:avLst/>
          </a:prstGeom>
          <a:noFill/>
        </p:spPr>
        <p:txBody>
          <a:bodyPr wrap="none" rtlCol="0">
            <a:spAutoFit/>
          </a:bodyPr>
          <a:lstStyle/>
          <a:p>
            <a:r>
              <a:rPr lang="en-US" sz="2000" dirty="0" smtClean="0">
                <a:solidFill>
                  <a:schemeClr val="accent2"/>
                </a:solidFill>
              </a:rPr>
              <a:t>Particularly important for experiments with fast secondary beams from fragmentation</a:t>
            </a:r>
            <a:endParaRPr lang="en-US" sz="2000" dirty="0">
              <a:solidFill>
                <a:schemeClr val="accent2"/>
              </a:solidFill>
            </a:endParaRPr>
          </a:p>
        </p:txBody>
      </p:sp>
      <p:sp>
        <p:nvSpPr>
          <p:cNvPr id="6" name="TextBox 5"/>
          <p:cNvSpPr txBox="1"/>
          <p:nvPr/>
        </p:nvSpPr>
        <p:spPr>
          <a:xfrm>
            <a:off x="40640" y="4066595"/>
            <a:ext cx="774571" cy="369332"/>
          </a:xfrm>
          <a:prstGeom prst="rect">
            <a:avLst/>
          </a:prstGeom>
          <a:noFill/>
        </p:spPr>
        <p:txBody>
          <a:bodyPr wrap="none" rtlCol="0">
            <a:spAutoFit/>
          </a:bodyPr>
          <a:lstStyle/>
          <a:p>
            <a:r>
              <a:rPr lang="en-US" b="1" dirty="0" smtClean="0">
                <a:solidFill>
                  <a:schemeClr val="accent2"/>
                </a:solidFill>
              </a:rPr>
              <a:t>bonus</a:t>
            </a:r>
            <a:endParaRPr lang="en-US" b="1" dirty="0">
              <a:solidFill>
                <a:schemeClr val="accent2"/>
              </a:solidFill>
            </a:endParaRPr>
          </a:p>
        </p:txBody>
      </p:sp>
    </p:spTree>
    <p:extLst>
      <p:ext uri="{BB962C8B-B14F-4D97-AF65-F5344CB8AC3E}">
        <p14:creationId xmlns:p14="http://schemas.microsoft.com/office/powerpoint/2010/main" val="30590786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IMG_1316"/>
          <p:cNvPicPr>
            <a:picLocks noChangeAspect="1" noChangeArrowheads="1"/>
          </p:cNvPicPr>
          <p:nvPr/>
        </p:nvPicPr>
        <p:blipFill>
          <a:blip r:embed="rId3"/>
          <a:srcRect/>
          <a:stretch>
            <a:fillRect/>
          </a:stretch>
        </p:blipFill>
        <p:spPr bwMode="auto">
          <a:xfrm>
            <a:off x="304802" y="1600201"/>
            <a:ext cx="4724400" cy="3544888"/>
          </a:xfrm>
          <a:prstGeom prst="rect">
            <a:avLst/>
          </a:prstGeom>
          <a:noFill/>
          <a:ln w="9525">
            <a:noFill/>
            <a:miter lim="800000"/>
            <a:headEnd/>
            <a:tailEnd/>
          </a:ln>
        </p:spPr>
      </p:pic>
      <p:pic>
        <p:nvPicPr>
          <p:cNvPr id="387075" name="Picture 3" descr="OKlab2-0507c 003"/>
          <p:cNvPicPr>
            <a:picLocks noChangeAspect="1" noChangeArrowheads="1"/>
          </p:cNvPicPr>
          <p:nvPr/>
        </p:nvPicPr>
        <p:blipFill>
          <a:blip r:embed="rId4"/>
          <a:srcRect/>
          <a:stretch>
            <a:fillRect/>
          </a:stretch>
        </p:blipFill>
        <p:spPr bwMode="auto">
          <a:xfrm>
            <a:off x="5181600" y="3886202"/>
            <a:ext cx="3352800" cy="2514600"/>
          </a:xfrm>
          <a:prstGeom prst="rect">
            <a:avLst/>
          </a:prstGeom>
          <a:noFill/>
        </p:spPr>
      </p:pic>
      <p:pic>
        <p:nvPicPr>
          <p:cNvPr id="387076" name="Picture 4" descr="IMG_1976"/>
          <p:cNvPicPr>
            <a:picLocks noChangeAspect="1" noChangeArrowheads="1"/>
          </p:cNvPicPr>
          <p:nvPr/>
        </p:nvPicPr>
        <p:blipFill>
          <a:blip r:embed="rId5"/>
          <a:srcRect/>
          <a:stretch>
            <a:fillRect/>
          </a:stretch>
        </p:blipFill>
        <p:spPr bwMode="auto">
          <a:xfrm>
            <a:off x="5257800" y="1219200"/>
            <a:ext cx="3276600" cy="2457450"/>
          </a:xfrm>
          <a:prstGeom prst="rect">
            <a:avLst/>
          </a:prstGeom>
          <a:noFill/>
        </p:spPr>
      </p:pic>
      <p:sp>
        <p:nvSpPr>
          <p:cNvPr id="387077" name="Line 5"/>
          <p:cNvSpPr>
            <a:spLocks noChangeShapeType="1"/>
          </p:cNvSpPr>
          <p:nvPr/>
        </p:nvSpPr>
        <p:spPr bwMode="auto">
          <a:xfrm>
            <a:off x="1524000" y="4114802"/>
            <a:ext cx="4724400" cy="914400"/>
          </a:xfrm>
          <a:prstGeom prst="line">
            <a:avLst/>
          </a:prstGeom>
          <a:noFill/>
          <a:ln w="76200">
            <a:solidFill>
              <a:srgbClr val="FF0000"/>
            </a:solidFill>
            <a:round/>
            <a:headEnd/>
            <a:tailEnd type="triangle" w="med" len="med"/>
          </a:ln>
          <a:effectLst/>
        </p:spPr>
        <p:txBody>
          <a:bodyPr lIns="91410" tIns="45706" rIns="91410" bIns="45706">
            <a:prstTxWarp prst="textNoShape">
              <a:avLst/>
            </a:prstTxWarp>
          </a:bodyPr>
          <a:lstStyle/>
          <a:p>
            <a:endParaRPr lang="en-US"/>
          </a:p>
        </p:txBody>
      </p:sp>
      <p:sp>
        <p:nvSpPr>
          <p:cNvPr id="387078" name="Line 6"/>
          <p:cNvSpPr>
            <a:spLocks noChangeShapeType="1"/>
          </p:cNvSpPr>
          <p:nvPr/>
        </p:nvSpPr>
        <p:spPr bwMode="auto">
          <a:xfrm flipV="1">
            <a:off x="2667000" y="2362200"/>
            <a:ext cx="3200400" cy="1447800"/>
          </a:xfrm>
          <a:prstGeom prst="line">
            <a:avLst/>
          </a:prstGeom>
          <a:noFill/>
          <a:ln w="76200">
            <a:solidFill>
              <a:srgbClr val="FF0000"/>
            </a:solidFill>
            <a:round/>
            <a:headEnd/>
            <a:tailEnd type="triangle" w="med" len="med"/>
          </a:ln>
          <a:effectLst/>
        </p:spPr>
        <p:txBody>
          <a:bodyPr lIns="91410" tIns="45706" rIns="91410" bIns="45706">
            <a:prstTxWarp prst="textNoShape">
              <a:avLst/>
            </a:prstTxWarp>
          </a:bodyPr>
          <a:lstStyle/>
          <a:p>
            <a:endParaRPr lang="en-US"/>
          </a:p>
        </p:txBody>
      </p:sp>
      <p:sp>
        <p:nvSpPr>
          <p:cNvPr id="387080" name="Text Box 8"/>
          <p:cNvSpPr txBox="1">
            <a:spLocks noChangeArrowheads="1"/>
          </p:cNvSpPr>
          <p:nvPr/>
        </p:nvSpPr>
        <p:spPr bwMode="auto">
          <a:xfrm>
            <a:off x="609600" y="1219200"/>
            <a:ext cx="4038600" cy="579438"/>
          </a:xfrm>
          <a:prstGeom prst="rect">
            <a:avLst/>
          </a:prstGeom>
          <a:noFill/>
          <a:ln w="9525">
            <a:noFill/>
            <a:miter lim="800000"/>
            <a:headEnd/>
            <a:tailEnd/>
          </a:ln>
          <a:effectLst/>
        </p:spPr>
        <p:txBody>
          <a:bodyPr lIns="91410" tIns="45706" rIns="91410" bIns="45706">
            <a:prstTxWarp prst="textNoShape">
              <a:avLst/>
            </a:prstTxWarp>
            <a:spAutoFit/>
          </a:bodyPr>
          <a:lstStyle/>
          <a:p>
            <a:pPr>
              <a:spcBef>
                <a:spcPct val="50000"/>
              </a:spcBef>
            </a:pPr>
            <a:endParaRPr lang="en-US" sz="3200" dirty="0">
              <a:latin typeface="Arial Unicode MS" charset="0"/>
            </a:endParaRPr>
          </a:p>
        </p:txBody>
      </p:sp>
      <p:sp>
        <p:nvSpPr>
          <p:cNvPr id="387082" name="Text Box 10"/>
          <p:cNvSpPr txBox="1">
            <a:spLocks noChangeArrowheads="1"/>
          </p:cNvSpPr>
          <p:nvPr/>
        </p:nvSpPr>
        <p:spPr bwMode="auto">
          <a:xfrm>
            <a:off x="6629400" y="5334003"/>
            <a:ext cx="990600" cy="396875"/>
          </a:xfrm>
          <a:prstGeom prst="rect">
            <a:avLst/>
          </a:prstGeom>
          <a:solidFill>
            <a:schemeClr val="bg1">
              <a:alpha val="70000"/>
            </a:schemeClr>
          </a:solidFill>
          <a:ln w="9525">
            <a:noFill/>
            <a:miter lim="800000"/>
            <a:headEnd/>
            <a:tailEnd/>
          </a:ln>
          <a:effectLst/>
        </p:spPr>
        <p:txBody>
          <a:bodyPr lIns="91410" tIns="45706" rIns="91410" bIns="45706">
            <a:prstTxWarp prst="textNoShape">
              <a:avLst/>
            </a:prstTxWarp>
            <a:spAutoFit/>
          </a:bodyPr>
          <a:lstStyle/>
          <a:p>
            <a:pPr>
              <a:spcBef>
                <a:spcPct val="50000"/>
              </a:spcBef>
            </a:pPr>
            <a:r>
              <a:rPr lang="en-US" sz="2000" b="1" dirty="0">
                <a:solidFill>
                  <a:srgbClr val="FF0000"/>
                </a:solidFill>
                <a:latin typeface="Arial Unicode MS" charset="0"/>
              </a:rPr>
              <a:t>B-type</a:t>
            </a:r>
          </a:p>
        </p:txBody>
      </p:sp>
      <p:sp>
        <p:nvSpPr>
          <p:cNvPr id="387083" name="Text Box 11"/>
          <p:cNvSpPr txBox="1">
            <a:spLocks noChangeArrowheads="1"/>
          </p:cNvSpPr>
          <p:nvPr/>
        </p:nvSpPr>
        <p:spPr bwMode="auto">
          <a:xfrm>
            <a:off x="7543800" y="4648203"/>
            <a:ext cx="1143000" cy="396875"/>
          </a:xfrm>
          <a:prstGeom prst="rect">
            <a:avLst/>
          </a:prstGeom>
          <a:solidFill>
            <a:srgbClr val="FFFFFF">
              <a:alpha val="70000"/>
            </a:srgbClr>
          </a:solidFill>
          <a:ln w="9525">
            <a:noFill/>
            <a:miter lim="800000"/>
            <a:headEnd/>
            <a:tailEnd/>
          </a:ln>
          <a:effectLst/>
        </p:spPr>
        <p:txBody>
          <a:bodyPr lIns="91410" tIns="45706" rIns="91410" bIns="45706">
            <a:prstTxWarp prst="textNoShape">
              <a:avLst/>
            </a:prstTxWarp>
            <a:spAutoFit/>
          </a:bodyPr>
          <a:lstStyle/>
          <a:p>
            <a:pPr>
              <a:spcBef>
                <a:spcPct val="50000"/>
              </a:spcBef>
            </a:pPr>
            <a:r>
              <a:rPr lang="en-US" sz="2000" b="1" dirty="0">
                <a:solidFill>
                  <a:srgbClr val="FF0000"/>
                </a:solidFill>
                <a:latin typeface="Arial Unicode MS" charset="0"/>
              </a:rPr>
              <a:t>A-type</a:t>
            </a:r>
          </a:p>
        </p:txBody>
      </p:sp>
      <p:sp>
        <p:nvSpPr>
          <p:cNvPr id="387084" name="Text Box 12"/>
          <p:cNvSpPr txBox="1">
            <a:spLocks noChangeArrowheads="1"/>
          </p:cNvSpPr>
          <p:nvPr/>
        </p:nvSpPr>
        <p:spPr bwMode="auto">
          <a:xfrm>
            <a:off x="762001" y="5257800"/>
            <a:ext cx="3806265" cy="1077190"/>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sz="2400" dirty="0">
                <a:latin typeface="Arial Unicode MS" charset="0"/>
              </a:rPr>
              <a:t> </a:t>
            </a:r>
            <a:r>
              <a:rPr lang="en-US" sz="2000" dirty="0">
                <a:latin typeface="Arial Unicode MS" charset="0"/>
              </a:rPr>
              <a:t>36  </a:t>
            </a:r>
            <a:r>
              <a:rPr lang="en-US" sz="2000" dirty="0" smtClean="0">
                <a:latin typeface="Arial Unicode MS" charset="0"/>
              </a:rPr>
              <a:t>segments per crystal</a:t>
            </a:r>
            <a:endParaRPr lang="en-US" sz="2000" dirty="0">
              <a:latin typeface="Arial Unicode MS" charset="0"/>
            </a:endParaRPr>
          </a:p>
          <a:p>
            <a:r>
              <a:rPr lang="en-US" sz="2000" dirty="0">
                <a:latin typeface="Arial Unicode MS" charset="0"/>
              </a:rPr>
              <a:t>   4  </a:t>
            </a:r>
            <a:r>
              <a:rPr lang="en-US" sz="2000" dirty="0" smtClean="0">
                <a:latin typeface="Arial Unicode MS" charset="0"/>
              </a:rPr>
              <a:t>crystal per module</a:t>
            </a:r>
            <a:endParaRPr lang="en-US" sz="2000" dirty="0">
              <a:latin typeface="Arial Unicode MS" charset="0"/>
            </a:endParaRPr>
          </a:p>
          <a:p>
            <a:r>
              <a:rPr lang="en-US" sz="2000" dirty="0">
                <a:latin typeface="Arial Unicode MS" charset="0"/>
              </a:rPr>
              <a:t>148 signal channels</a:t>
            </a:r>
            <a:r>
              <a:rPr lang="en-US" sz="2000" dirty="0" smtClean="0">
                <a:latin typeface="Arial Unicode MS" charset="0"/>
              </a:rPr>
              <a:t> per module</a:t>
            </a:r>
            <a:endParaRPr lang="en-US" sz="2000" dirty="0">
              <a:latin typeface="Arial Unicode MS" charset="0"/>
            </a:endParaRPr>
          </a:p>
        </p:txBody>
      </p:sp>
      <p:pic>
        <p:nvPicPr>
          <p:cNvPr id="16" name="Picture 4" descr="Gretina_7-w_atom-KF_copy"/>
          <p:cNvPicPr>
            <a:picLocks noChangeAspect="1" noChangeArrowheads="1"/>
          </p:cNvPicPr>
          <p:nvPr/>
        </p:nvPicPr>
        <p:blipFill>
          <a:blip r:embed="rId6"/>
          <a:srcRect/>
          <a:stretch>
            <a:fillRect/>
          </a:stretch>
        </p:blipFill>
        <p:spPr bwMode="auto">
          <a:xfrm>
            <a:off x="81405" y="65123"/>
            <a:ext cx="742950" cy="742950"/>
          </a:xfrm>
          <a:prstGeom prst="rect">
            <a:avLst/>
          </a:prstGeom>
          <a:noFill/>
        </p:spPr>
      </p:pic>
      <p:sp>
        <p:nvSpPr>
          <p:cNvPr id="13" name="Title 12"/>
          <p:cNvSpPr>
            <a:spLocks noGrp="1"/>
          </p:cNvSpPr>
          <p:nvPr>
            <p:ph type="title"/>
          </p:nvPr>
        </p:nvSpPr>
        <p:spPr>
          <a:xfrm>
            <a:off x="594363" y="172720"/>
            <a:ext cx="7505700" cy="736600"/>
          </a:xfrm>
        </p:spPr>
        <p:txBody>
          <a:bodyPr>
            <a:normAutofit fontScale="90000"/>
          </a:bodyPr>
          <a:lstStyle/>
          <a:p>
            <a:pPr rtl="0" eaLnBrk="1" fontAlgn="base" latinLnBrk="0" hangingPunct="1"/>
            <a:r>
              <a:rPr lang="en-US" dirty="0" smtClean="0">
                <a:latin typeface="Arial"/>
                <a:ea typeface="+mn-ea"/>
                <a:cs typeface="+mn-cs"/>
              </a:rPr>
              <a:t>Detector </a:t>
            </a:r>
            <a:r>
              <a:rPr lang="en-US" dirty="0" smtClean="0">
                <a:latin typeface="Arial"/>
                <a:ea typeface="+mn-ea"/>
                <a:cs typeface="+mn-cs"/>
              </a:rPr>
              <a:t>modules</a:t>
            </a:r>
            <a:br>
              <a:rPr lang="en-US" dirty="0" smtClean="0">
                <a:latin typeface="Arial"/>
                <a:ea typeface="+mn-ea"/>
                <a:cs typeface="+mn-cs"/>
              </a:rPr>
            </a:br>
            <a:r>
              <a:rPr lang="en-US" dirty="0" smtClean="0">
                <a:latin typeface="Arial"/>
                <a:ea typeface="+mn-ea"/>
                <a:cs typeface="+mn-cs"/>
              </a:rPr>
              <a:t>accepted and characterized</a:t>
            </a:r>
          </a:p>
        </p:txBody>
      </p:sp>
    </p:spTree>
    <p:extLst>
      <p:ext uri="{BB962C8B-B14F-4D97-AF65-F5344CB8AC3E}">
        <p14:creationId xmlns:p14="http://schemas.microsoft.com/office/powerpoint/2010/main" val="157961336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etina"/>
          <p:cNvPicPr>
            <a:picLocks noChangeAspect="1" noChangeArrowheads="1"/>
          </p:cNvPicPr>
          <p:nvPr/>
        </p:nvPicPr>
        <p:blipFill>
          <a:blip r:embed="rId3"/>
          <a:srcRect t="7502" b="-1296"/>
          <a:stretch>
            <a:fillRect/>
          </a:stretch>
        </p:blipFill>
        <p:spPr bwMode="auto">
          <a:xfrm>
            <a:off x="75133" y="1423297"/>
            <a:ext cx="4246434" cy="2180582"/>
          </a:xfrm>
          <a:prstGeom prst="rect">
            <a:avLst/>
          </a:prstGeom>
          <a:noFill/>
          <a:ln w="9525">
            <a:noFill/>
            <a:miter lim="800000"/>
            <a:headEnd/>
            <a:tailEnd/>
          </a:ln>
          <a:effectLst/>
        </p:spPr>
      </p:pic>
      <p:pic>
        <p:nvPicPr>
          <p:cNvPr id="5" name="Picture 4" descr="Gretina_7-w_atom-KF_copy"/>
          <p:cNvPicPr>
            <a:picLocks noChangeAspect="1" noChangeArrowheads="1"/>
          </p:cNvPicPr>
          <p:nvPr/>
        </p:nvPicPr>
        <p:blipFill>
          <a:blip r:embed="rId4"/>
          <a:srcRect/>
          <a:stretch>
            <a:fillRect/>
          </a:stretch>
        </p:blipFill>
        <p:spPr bwMode="auto">
          <a:xfrm>
            <a:off x="81405" y="65123"/>
            <a:ext cx="742950" cy="742950"/>
          </a:xfrm>
          <a:prstGeom prst="rect">
            <a:avLst/>
          </a:prstGeom>
          <a:noFill/>
        </p:spPr>
      </p:pic>
      <p:sp>
        <p:nvSpPr>
          <p:cNvPr id="6" name="Rectangle 1"/>
          <p:cNvSpPr>
            <a:spLocks noGrp="1" noChangeArrowheads="1"/>
          </p:cNvSpPr>
          <p:nvPr>
            <p:ph type="ctrTitle"/>
          </p:nvPr>
        </p:nvSpPr>
        <p:spPr>
          <a:xfrm>
            <a:off x="685800" y="3"/>
            <a:ext cx="7772400" cy="930201"/>
          </a:xfrm>
        </p:spPr>
        <p:txBody>
          <a:bodyPr>
            <a:normAutofit fontScale="90000"/>
          </a:bodyPr>
          <a:lstStyle/>
          <a:p>
            <a:pPr eaLnBrk="1"/>
            <a:r>
              <a:rPr lang="en-US" dirty="0" smtClean="0"/>
              <a:t>System Assembly</a:t>
            </a:r>
            <a:br>
              <a:rPr lang="en-US" dirty="0" smtClean="0"/>
            </a:br>
            <a:r>
              <a:rPr lang="en-US" dirty="0" smtClean="0"/>
              <a:t>Mechanical Installation</a:t>
            </a:r>
            <a:endParaRPr lang="en-US" dirty="0"/>
          </a:p>
        </p:txBody>
      </p:sp>
      <p:pic>
        <p:nvPicPr>
          <p:cNvPr id="7" name="Picture 10" descr="DCP_4415"/>
          <p:cNvPicPr>
            <a:picLocks noChangeAspect="1" noChangeArrowheads="1"/>
          </p:cNvPicPr>
          <p:nvPr/>
        </p:nvPicPr>
        <p:blipFill>
          <a:blip r:embed="rId5"/>
          <a:srcRect t="9595" b="2107"/>
          <a:stretch>
            <a:fillRect/>
          </a:stretch>
        </p:blipFill>
        <p:spPr bwMode="auto">
          <a:xfrm>
            <a:off x="214072" y="3883279"/>
            <a:ext cx="4082574" cy="2403221"/>
          </a:xfrm>
          <a:prstGeom prst="rect">
            <a:avLst/>
          </a:prstGeom>
          <a:noFill/>
        </p:spPr>
      </p:pic>
      <p:sp>
        <p:nvSpPr>
          <p:cNvPr id="8" name="Text Box 7"/>
          <p:cNvSpPr txBox="1">
            <a:spLocks noChangeArrowheads="1"/>
          </p:cNvSpPr>
          <p:nvPr/>
        </p:nvSpPr>
        <p:spPr bwMode="auto">
          <a:xfrm>
            <a:off x="390437" y="1019033"/>
            <a:ext cx="3467100" cy="396875"/>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sz="2000" b="1" dirty="0">
                <a:latin typeface="Arial Unicode MS" charset="0"/>
              </a:rPr>
              <a:t>Support structure in Cave 4C</a:t>
            </a:r>
          </a:p>
        </p:txBody>
      </p:sp>
      <p:pic>
        <p:nvPicPr>
          <p:cNvPr id="12" name="Picture 6" descr="P1020268-label"/>
          <p:cNvPicPr>
            <a:picLocks noChangeAspect="1" noChangeArrowheads="1"/>
          </p:cNvPicPr>
          <p:nvPr/>
        </p:nvPicPr>
        <p:blipFill>
          <a:blip r:embed="rId6"/>
          <a:srcRect/>
          <a:stretch>
            <a:fillRect/>
          </a:stretch>
        </p:blipFill>
        <p:spPr bwMode="auto">
          <a:xfrm>
            <a:off x="5325822" y="3883282"/>
            <a:ext cx="2848356" cy="2404872"/>
          </a:xfrm>
          <a:prstGeom prst="rect">
            <a:avLst/>
          </a:prstGeom>
          <a:noFill/>
        </p:spPr>
      </p:pic>
      <p:sp>
        <p:nvSpPr>
          <p:cNvPr id="13" name="Text Box 4"/>
          <p:cNvSpPr txBox="1">
            <a:spLocks noChangeArrowheads="1"/>
          </p:cNvSpPr>
          <p:nvPr/>
        </p:nvSpPr>
        <p:spPr bwMode="auto">
          <a:xfrm>
            <a:off x="5351222" y="6275454"/>
            <a:ext cx="2947066" cy="276999"/>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sz="1200" dirty="0">
                <a:latin typeface="Arial Unicode MS" charset="0"/>
              </a:rPr>
              <a:t>Target chamber (Washington University)</a:t>
            </a:r>
          </a:p>
        </p:txBody>
      </p:sp>
      <p:pic>
        <p:nvPicPr>
          <p:cNvPr id="10" name="Picture 9" descr="pana953_small.jpg"/>
          <p:cNvPicPr>
            <a:picLocks noChangeAspect="1"/>
          </p:cNvPicPr>
          <p:nvPr/>
        </p:nvPicPr>
        <p:blipFill>
          <a:blip r:embed="rId7"/>
          <a:stretch>
            <a:fillRect/>
          </a:stretch>
        </p:blipFill>
        <p:spPr>
          <a:xfrm>
            <a:off x="5351222" y="1541402"/>
            <a:ext cx="2852928" cy="2139696"/>
          </a:xfrm>
          <a:prstGeom prst="rect">
            <a:avLst/>
          </a:prstGeom>
        </p:spPr>
      </p:pic>
      <p:sp>
        <p:nvSpPr>
          <p:cNvPr id="11" name="Text Box 7"/>
          <p:cNvSpPr txBox="1">
            <a:spLocks noChangeArrowheads="1"/>
          </p:cNvSpPr>
          <p:nvPr/>
        </p:nvSpPr>
        <p:spPr bwMode="auto">
          <a:xfrm>
            <a:off x="5351222" y="1050864"/>
            <a:ext cx="2380219" cy="400081"/>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sz="2000" b="1" dirty="0" smtClean="0">
                <a:latin typeface="Arial Unicode MS" charset="0"/>
              </a:rPr>
              <a:t>5 modules installed</a:t>
            </a:r>
            <a:endParaRPr lang="en-US" sz="2000" b="1" dirty="0">
              <a:latin typeface="Arial Unicode MS" charset="0"/>
            </a:endParaRPr>
          </a:p>
        </p:txBody>
      </p:sp>
    </p:spTree>
    <p:extLst>
      <p:ext uri="{BB962C8B-B14F-4D97-AF65-F5344CB8AC3E}">
        <p14:creationId xmlns:p14="http://schemas.microsoft.com/office/powerpoint/2010/main" val="208925819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Electronics</a:t>
            </a:r>
            <a:endParaRPr lang="en-US" dirty="0"/>
          </a:p>
        </p:txBody>
      </p:sp>
      <p:sp>
        <p:nvSpPr>
          <p:cNvPr id="6" name="Text Box 4"/>
          <p:cNvSpPr txBox="1">
            <a:spLocks noChangeArrowheads="1"/>
          </p:cNvSpPr>
          <p:nvPr/>
        </p:nvSpPr>
        <p:spPr bwMode="auto">
          <a:xfrm>
            <a:off x="4343400" y="1346193"/>
            <a:ext cx="4156075" cy="2031297"/>
          </a:xfrm>
          <a:prstGeom prst="rect">
            <a:avLst/>
          </a:prstGeom>
          <a:solidFill>
            <a:schemeClr val="bg1"/>
          </a:solidFill>
          <a:ln w="9525">
            <a:solidFill>
              <a:srgbClr val="FF9900"/>
            </a:solidFill>
            <a:miter lim="800000"/>
            <a:headEnd/>
            <a:tailEnd/>
          </a:ln>
          <a:effectLst/>
        </p:spPr>
        <p:txBody>
          <a:bodyPr wrap="square" lIns="91410" tIns="45706" rIns="91410" bIns="45706">
            <a:prstTxWarp prst="textNoShape">
              <a:avLst/>
            </a:prstTxWarp>
            <a:spAutoFit/>
          </a:bodyPr>
          <a:lstStyle/>
          <a:p>
            <a:r>
              <a:rPr lang="en-US" dirty="0">
                <a:solidFill>
                  <a:srgbClr val="CC0000"/>
                </a:solidFill>
                <a:latin typeface="Arial Unicode MS" charset="0"/>
              </a:rPr>
              <a:t>Trigger Timing &amp; Control module (ANL)</a:t>
            </a:r>
          </a:p>
          <a:p>
            <a:r>
              <a:rPr lang="en-US" dirty="0">
                <a:latin typeface="Arial Unicode MS" charset="0"/>
              </a:rPr>
              <a:t>Fast trigger (&lt;300 </a:t>
            </a:r>
            <a:r>
              <a:rPr lang="en-US" dirty="0" err="1">
                <a:latin typeface="Arial Unicode MS" charset="0"/>
              </a:rPr>
              <a:t>nsec</a:t>
            </a:r>
            <a:r>
              <a:rPr lang="en-US" dirty="0">
                <a:latin typeface="Arial Unicode MS" charset="0"/>
              </a:rPr>
              <a:t>)</a:t>
            </a:r>
          </a:p>
          <a:p>
            <a:r>
              <a:rPr lang="en-US" dirty="0">
                <a:latin typeface="Arial Unicode MS" charset="0"/>
              </a:rPr>
              <a:t>Trigger conditions:</a:t>
            </a:r>
          </a:p>
          <a:p>
            <a:r>
              <a:rPr lang="en-US" dirty="0">
                <a:latin typeface="Arial Unicode MS" charset="0"/>
              </a:rPr>
              <a:t>  Multiplicity </a:t>
            </a:r>
          </a:p>
          <a:p>
            <a:r>
              <a:rPr lang="en-US" dirty="0">
                <a:latin typeface="Arial Unicode MS" charset="0"/>
              </a:rPr>
              <a:t>  Sum energy</a:t>
            </a:r>
          </a:p>
          <a:p>
            <a:r>
              <a:rPr lang="en-US" dirty="0">
                <a:latin typeface="Arial Unicode MS" charset="0"/>
              </a:rPr>
              <a:t>  Hit </a:t>
            </a:r>
            <a:r>
              <a:rPr lang="en-US" dirty="0" smtClean="0">
                <a:latin typeface="Arial Unicode MS" charset="0"/>
              </a:rPr>
              <a:t>pattern</a:t>
            </a:r>
          </a:p>
          <a:p>
            <a:r>
              <a:rPr lang="en-US" dirty="0" smtClean="0">
                <a:latin typeface="Arial Unicode MS" charset="0"/>
              </a:rPr>
              <a:t>  Isomer trigger</a:t>
            </a:r>
            <a:endParaRPr lang="en-US" dirty="0">
              <a:latin typeface="Arial Unicode MS" charset="0"/>
            </a:endParaRPr>
          </a:p>
        </p:txBody>
      </p:sp>
      <p:sp>
        <p:nvSpPr>
          <p:cNvPr id="7" name="Text Box 5"/>
          <p:cNvSpPr txBox="1">
            <a:spLocks noChangeArrowheads="1"/>
          </p:cNvSpPr>
          <p:nvPr/>
        </p:nvSpPr>
        <p:spPr bwMode="auto">
          <a:xfrm>
            <a:off x="487164" y="1318301"/>
            <a:ext cx="3185124" cy="2046796"/>
          </a:xfrm>
          <a:prstGeom prst="rect">
            <a:avLst/>
          </a:prstGeom>
          <a:solidFill>
            <a:schemeClr val="bg1"/>
          </a:solidFill>
          <a:ln w="9525">
            <a:solidFill>
              <a:srgbClr val="FF9900"/>
            </a:solidFill>
            <a:miter lim="800000"/>
            <a:headEnd/>
            <a:tailEnd/>
          </a:ln>
          <a:effectLst/>
        </p:spPr>
        <p:txBody>
          <a:bodyPr wrap="none" lIns="91410" tIns="45706" rIns="91410" bIns="45706">
            <a:prstTxWarp prst="textNoShape">
              <a:avLst/>
            </a:prstTxWarp>
            <a:spAutoFit/>
          </a:bodyPr>
          <a:lstStyle/>
          <a:p>
            <a:r>
              <a:rPr lang="en-US" dirty="0">
                <a:solidFill>
                  <a:srgbClr val="CC0000"/>
                </a:solidFill>
                <a:latin typeface="Arial Unicode MS" charset="0"/>
              </a:rPr>
              <a:t>Digitizer module</a:t>
            </a:r>
            <a:r>
              <a:rPr lang="en-US" dirty="0" smtClean="0">
                <a:solidFill>
                  <a:srgbClr val="CC0000"/>
                </a:solidFill>
                <a:latin typeface="Arial Unicode MS" charset="0"/>
              </a:rPr>
              <a:t> </a:t>
            </a:r>
          </a:p>
          <a:p>
            <a:r>
              <a:rPr lang="en-US" dirty="0" smtClean="0">
                <a:solidFill>
                  <a:srgbClr val="CC0000"/>
                </a:solidFill>
                <a:latin typeface="Arial Unicode MS" charset="0"/>
              </a:rPr>
              <a:t>(designed &amp; produced LBNL</a:t>
            </a:r>
            <a:r>
              <a:rPr lang="en-US" dirty="0">
                <a:solidFill>
                  <a:srgbClr val="CC0000"/>
                </a:solidFill>
                <a:latin typeface="Arial Unicode MS" charset="0"/>
              </a:rPr>
              <a:t>)</a:t>
            </a:r>
          </a:p>
          <a:p>
            <a:r>
              <a:rPr lang="en-US" dirty="0">
                <a:latin typeface="Arial Unicode MS" charset="0"/>
              </a:rPr>
              <a:t>14bit, 100 MHz</a:t>
            </a:r>
          </a:p>
          <a:p>
            <a:r>
              <a:rPr lang="en-US" dirty="0">
                <a:latin typeface="Arial Unicode MS" charset="0"/>
              </a:rPr>
              <a:t>Energy</a:t>
            </a:r>
          </a:p>
          <a:p>
            <a:r>
              <a:rPr lang="en-US" dirty="0">
                <a:latin typeface="Arial Unicode MS" charset="0"/>
              </a:rPr>
              <a:t>Leading edge time</a:t>
            </a:r>
          </a:p>
          <a:p>
            <a:r>
              <a:rPr lang="en-US" dirty="0">
                <a:latin typeface="Arial Unicode MS" charset="0"/>
              </a:rPr>
              <a:t>Constant fraction time</a:t>
            </a:r>
          </a:p>
          <a:p>
            <a:r>
              <a:rPr lang="en-US" dirty="0">
                <a:latin typeface="Arial Unicode MS" charset="0"/>
              </a:rPr>
              <a:t>Pulse shape</a:t>
            </a:r>
          </a:p>
        </p:txBody>
      </p:sp>
      <p:pic>
        <p:nvPicPr>
          <p:cNvPr id="8" name="Picture 6"/>
          <p:cNvPicPr>
            <a:picLocks noGrp="1" noChangeAspect="1" noChangeArrowheads="1"/>
          </p:cNvPicPr>
          <p:nvPr>
            <p:ph sz="half" idx="2"/>
          </p:nvPr>
        </p:nvPicPr>
        <p:blipFill>
          <a:blip r:embed="rId3"/>
          <a:srcRect/>
          <a:stretch>
            <a:fillRect/>
          </a:stretch>
        </p:blipFill>
        <p:spPr>
          <a:xfrm>
            <a:off x="4343403" y="3656993"/>
            <a:ext cx="3322637" cy="2540000"/>
          </a:xfrm>
          <a:noFill/>
          <a:ln/>
        </p:spPr>
      </p:pic>
      <p:pic>
        <p:nvPicPr>
          <p:cNvPr id="10" name="Picture 2"/>
          <p:cNvPicPr>
            <a:picLocks noChangeAspect="1" noChangeArrowheads="1"/>
          </p:cNvPicPr>
          <p:nvPr/>
        </p:nvPicPr>
        <p:blipFill>
          <a:blip r:embed="rId4"/>
          <a:srcRect l="10010" t="2214" r="11092" b="5830"/>
          <a:stretch>
            <a:fillRect/>
          </a:stretch>
        </p:blipFill>
        <p:spPr bwMode="auto">
          <a:xfrm>
            <a:off x="487167" y="3656993"/>
            <a:ext cx="3275211" cy="2542032"/>
          </a:xfrm>
          <a:prstGeom prst="rect">
            <a:avLst/>
          </a:prstGeom>
          <a:noFill/>
          <a:ln w="9525">
            <a:noFill/>
            <a:miter lim="800000"/>
            <a:headEnd/>
            <a:tailEnd/>
          </a:ln>
          <a:effectLst/>
        </p:spPr>
      </p:pic>
      <p:pic>
        <p:nvPicPr>
          <p:cNvPr id="13" name="Picture 4" descr="Gretina_7-w_atom-KF_copy"/>
          <p:cNvPicPr>
            <a:picLocks noChangeAspect="1" noChangeArrowheads="1"/>
          </p:cNvPicPr>
          <p:nvPr/>
        </p:nvPicPr>
        <p:blipFill>
          <a:blip r:embed="rId5"/>
          <a:srcRect/>
          <a:stretch>
            <a:fillRect/>
          </a:stretch>
        </p:blipFill>
        <p:spPr bwMode="auto">
          <a:xfrm>
            <a:off x="81405" y="65123"/>
            <a:ext cx="742950" cy="742950"/>
          </a:xfrm>
          <a:prstGeom prst="rect">
            <a:avLst/>
          </a:prstGeom>
          <a:noFill/>
        </p:spPr>
      </p:pic>
    </p:spTree>
    <p:extLst>
      <p:ext uri="{BB962C8B-B14F-4D97-AF65-F5344CB8AC3E}">
        <p14:creationId xmlns:p14="http://schemas.microsoft.com/office/powerpoint/2010/main" val="307303358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1" name="AutoShape 3"/>
          <p:cNvSpPr>
            <a:spLocks noChangeAspect="1" noChangeArrowheads="1" noTextEdit="1"/>
          </p:cNvSpPr>
          <p:nvPr/>
        </p:nvSpPr>
        <p:spPr bwMode="auto">
          <a:xfrm>
            <a:off x="3313116" y="838200"/>
            <a:ext cx="4724400" cy="4724400"/>
          </a:xfrm>
          <a:prstGeom prst="rect">
            <a:avLst/>
          </a:prstGeom>
          <a:noFill/>
          <a:ln w="9525">
            <a:noFill/>
            <a:miter lim="800000"/>
            <a:headEnd/>
            <a:tailEnd/>
          </a:ln>
        </p:spPr>
        <p:txBody>
          <a:bodyPr lIns="91410" tIns="45706" rIns="91410" bIns="45706">
            <a:prstTxWarp prst="textNoShape">
              <a:avLst/>
            </a:prstTxWarp>
          </a:bodyPr>
          <a:lstStyle/>
          <a:p>
            <a:endParaRPr lang="en-US"/>
          </a:p>
        </p:txBody>
      </p:sp>
      <p:sp>
        <p:nvSpPr>
          <p:cNvPr id="391193" name="Text Box 25"/>
          <p:cNvSpPr txBox="1">
            <a:spLocks noChangeArrowheads="1"/>
          </p:cNvSpPr>
          <p:nvPr/>
        </p:nvSpPr>
        <p:spPr bwMode="auto">
          <a:xfrm>
            <a:off x="2950739" y="5562603"/>
            <a:ext cx="1931252" cy="877135"/>
          </a:xfrm>
          <a:prstGeom prst="rect">
            <a:avLst/>
          </a:prstGeom>
          <a:solidFill>
            <a:srgbClr val="FFFFCC"/>
          </a:solidFill>
          <a:ln w="9525">
            <a:solidFill>
              <a:srgbClr val="FF0000"/>
            </a:solidFill>
            <a:miter lim="800000"/>
            <a:headEnd/>
            <a:tailEnd/>
          </a:ln>
          <a:effectLst/>
        </p:spPr>
        <p:txBody>
          <a:bodyPr wrap="none" lIns="91410" tIns="45706" rIns="91410" bIns="45706">
            <a:prstTxWarp prst="textNoShape">
              <a:avLst/>
            </a:prstTxWarp>
            <a:spAutoFit/>
          </a:bodyPr>
          <a:lstStyle/>
          <a:p>
            <a:pPr algn="ctr"/>
            <a:r>
              <a:rPr lang="en-US" sz="1400" b="1" dirty="0">
                <a:solidFill>
                  <a:srgbClr val="FF0000"/>
                </a:solidFill>
                <a:latin typeface="Bookman Old Style" charset="0"/>
              </a:rPr>
              <a:t>Goal:</a:t>
            </a:r>
          </a:p>
          <a:p>
            <a:pPr algn="ctr"/>
            <a:endParaRPr lang="en-US" sz="800" b="1" dirty="0">
              <a:solidFill>
                <a:srgbClr val="FF0000"/>
              </a:solidFill>
              <a:latin typeface="Bookman Old Style" charset="0"/>
            </a:endParaRPr>
          </a:p>
          <a:p>
            <a:pPr algn="ctr"/>
            <a:r>
              <a:rPr lang="en-US" sz="1400" b="1" dirty="0">
                <a:solidFill>
                  <a:srgbClr val="FF0000"/>
                </a:solidFill>
                <a:latin typeface="Bookman Old Style" charset="0"/>
              </a:rPr>
              <a:t>Processing 20,000</a:t>
            </a:r>
          </a:p>
          <a:p>
            <a:pPr algn="ctr"/>
            <a:r>
              <a:rPr lang="en-US" sz="1400" b="1" dirty="0">
                <a:solidFill>
                  <a:srgbClr val="FF0000"/>
                </a:solidFill>
                <a:latin typeface="Bookman Old Style" charset="0"/>
              </a:rPr>
              <a:t>Gamma rays /sec</a:t>
            </a:r>
          </a:p>
        </p:txBody>
      </p:sp>
      <p:pic>
        <p:nvPicPr>
          <p:cNvPr id="391194" name="Picture 26" descr="DCP_4365"/>
          <p:cNvPicPr>
            <a:picLocks noGrp="1" noChangeAspect="1" noChangeArrowheads="1"/>
          </p:cNvPicPr>
          <p:nvPr>
            <p:ph idx="1"/>
          </p:nvPr>
        </p:nvPicPr>
        <p:blipFill>
          <a:blip r:embed="rId3"/>
          <a:srcRect/>
          <a:stretch>
            <a:fillRect/>
          </a:stretch>
        </p:blipFill>
        <p:spPr>
          <a:xfrm>
            <a:off x="304800" y="1219200"/>
            <a:ext cx="2743200" cy="4114800"/>
          </a:xfrm>
          <a:noFill/>
          <a:ln/>
        </p:spPr>
      </p:pic>
      <p:grpSp>
        <p:nvGrpSpPr>
          <p:cNvPr id="38" name="Group 37"/>
          <p:cNvGrpSpPr/>
          <p:nvPr/>
        </p:nvGrpSpPr>
        <p:grpSpPr>
          <a:xfrm>
            <a:off x="3200403" y="1270000"/>
            <a:ext cx="5632450" cy="5353050"/>
            <a:chOff x="3200400" y="1066800"/>
            <a:chExt cx="5632450" cy="5353050"/>
          </a:xfrm>
        </p:grpSpPr>
        <p:sp>
          <p:nvSpPr>
            <p:cNvPr id="391172" name="Text Box 4"/>
            <p:cNvSpPr txBox="1">
              <a:spLocks noChangeArrowheads="1"/>
            </p:cNvSpPr>
            <p:nvPr/>
          </p:nvSpPr>
          <p:spPr bwMode="auto">
            <a:xfrm>
              <a:off x="5029200" y="1752600"/>
              <a:ext cx="2435225" cy="381000"/>
            </a:xfrm>
            <a:prstGeom prst="rect">
              <a:avLst/>
            </a:prstGeom>
            <a:noFill/>
            <a:ln w="19050">
              <a:solidFill>
                <a:srgbClr val="000000"/>
              </a:solidFill>
              <a:miter lim="800000"/>
              <a:headEnd/>
              <a:tailEnd/>
            </a:ln>
          </p:spPr>
          <p:txBody>
            <a:bodyPr>
              <a:prstTxWarp prst="textNoShape">
                <a:avLst/>
              </a:prstTxWarp>
            </a:bodyPr>
            <a:lstStyle/>
            <a:p>
              <a:pPr algn="ctr" eaLnBrk="0" hangingPunct="0"/>
              <a:r>
                <a:rPr lang="en-US" sz="1600" b="1" dirty="0">
                  <a:solidFill>
                    <a:srgbClr val="000000"/>
                  </a:solidFill>
                  <a:latin typeface="Arial" charset="0"/>
                </a:rPr>
                <a:t>Crystal Event Builder</a:t>
              </a:r>
            </a:p>
          </p:txBody>
        </p:sp>
        <p:sp>
          <p:nvSpPr>
            <p:cNvPr id="391173" name="Text Box 5"/>
            <p:cNvSpPr txBox="1">
              <a:spLocks noChangeArrowheads="1"/>
            </p:cNvSpPr>
            <p:nvPr/>
          </p:nvSpPr>
          <p:spPr bwMode="auto">
            <a:xfrm>
              <a:off x="5410200" y="1143000"/>
              <a:ext cx="1690688" cy="381000"/>
            </a:xfrm>
            <a:prstGeom prst="rect">
              <a:avLst/>
            </a:prstGeom>
            <a:noFill/>
            <a:ln w="12700">
              <a:solidFill>
                <a:srgbClr val="FF0000"/>
              </a:solidFill>
              <a:miter lim="800000"/>
              <a:headEnd/>
              <a:tailEnd/>
            </a:ln>
          </p:spPr>
          <p:txBody>
            <a:bodyPr>
              <a:prstTxWarp prst="textNoShape">
                <a:avLst/>
              </a:prstTxWarp>
            </a:bodyPr>
            <a:lstStyle/>
            <a:p>
              <a:pPr algn="ctr" eaLnBrk="0" hangingPunct="0"/>
              <a:r>
                <a:rPr lang="en-US" sz="1600" i="1" dirty="0">
                  <a:solidFill>
                    <a:srgbClr val="000000"/>
                  </a:solidFill>
                  <a:latin typeface="Arial" charset="0"/>
                </a:rPr>
                <a:t>Segment events</a:t>
              </a:r>
            </a:p>
          </p:txBody>
        </p:sp>
        <p:sp>
          <p:nvSpPr>
            <p:cNvPr id="391174" name="Text Box 6"/>
            <p:cNvSpPr txBox="1">
              <a:spLocks noChangeArrowheads="1"/>
            </p:cNvSpPr>
            <p:nvPr/>
          </p:nvSpPr>
          <p:spPr bwMode="auto">
            <a:xfrm>
              <a:off x="5410200" y="2362200"/>
              <a:ext cx="1666875" cy="381000"/>
            </a:xfrm>
            <a:prstGeom prst="rect">
              <a:avLst/>
            </a:prstGeom>
            <a:noFill/>
            <a:ln w="12700">
              <a:solidFill>
                <a:srgbClr val="FF0000"/>
              </a:solidFill>
              <a:miter lim="800000"/>
              <a:headEnd/>
              <a:tailEnd/>
            </a:ln>
          </p:spPr>
          <p:txBody>
            <a:bodyPr>
              <a:prstTxWarp prst="textNoShape">
                <a:avLst/>
              </a:prstTxWarp>
            </a:bodyPr>
            <a:lstStyle/>
            <a:p>
              <a:pPr algn="ctr" eaLnBrk="0" hangingPunct="0"/>
              <a:r>
                <a:rPr lang="en-US" sz="1600" i="1" dirty="0">
                  <a:solidFill>
                    <a:srgbClr val="000000"/>
                  </a:solidFill>
                  <a:latin typeface="Arial" charset="0"/>
                </a:rPr>
                <a:t>Crystal events</a:t>
              </a:r>
            </a:p>
          </p:txBody>
        </p:sp>
        <p:sp>
          <p:nvSpPr>
            <p:cNvPr id="391175" name="Text Box 7"/>
            <p:cNvSpPr txBox="1">
              <a:spLocks noChangeArrowheads="1"/>
            </p:cNvSpPr>
            <p:nvPr/>
          </p:nvSpPr>
          <p:spPr bwMode="auto">
            <a:xfrm>
              <a:off x="5029200" y="2971800"/>
              <a:ext cx="2459038" cy="381000"/>
            </a:xfrm>
            <a:prstGeom prst="rect">
              <a:avLst/>
            </a:prstGeom>
            <a:solidFill>
              <a:srgbClr val="FFFFCC"/>
            </a:solidFill>
            <a:ln w="19050">
              <a:solidFill>
                <a:schemeClr val="tx1"/>
              </a:solidFill>
              <a:miter lim="800000"/>
              <a:headEnd/>
              <a:tailEnd/>
            </a:ln>
          </p:spPr>
          <p:txBody>
            <a:bodyPr>
              <a:prstTxWarp prst="textNoShape">
                <a:avLst/>
              </a:prstTxWarp>
            </a:bodyPr>
            <a:lstStyle/>
            <a:p>
              <a:pPr algn="ctr" eaLnBrk="0" hangingPunct="0"/>
              <a:r>
                <a:rPr lang="en-US" sz="1600" b="1" dirty="0">
                  <a:latin typeface="Arial" charset="0"/>
                </a:rPr>
                <a:t>Signal Decomposition </a:t>
              </a:r>
            </a:p>
          </p:txBody>
        </p:sp>
        <p:sp>
          <p:nvSpPr>
            <p:cNvPr id="391176" name="Text Box 8"/>
            <p:cNvSpPr txBox="1">
              <a:spLocks noChangeArrowheads="1"/>
            </p:cNvSpPr>
            <p:nvPr/>
          </p:nvSpPr>
          <p:spPr bwMode="auto">
            <a:xfrm>
              <a:off x="5257800" y="3581400"/>
              <a:ext cx="1981200" cy="381000"/>
            </a:xfrm>
            <a:prstGeom prst="rect">
              <a:avLst/>
            </a:prstGeom>
            <a:noFill/>
            <a:ln w="12700">
              <a:solidFill>
                <a:srgbClr val="FF0000"/>
              </a:solidFill>
              <a:miter lim="800000"/>
              <a:headEnd/>
              <a:tailEnd/>
            </a:ln>
          </p:spPr>
          <p:txBody>
            <a:bodyPr>
              <a:prstTxWarp prst="textNoShape">
                <a:avLst/>
              </a:prstTxWarp>
            </a:bodyPr>
            <a:lstStyle/>
            <a:p>
              <a:pPr algn="ctr" eaLnBrk="0" hangingPunct="0"/>
              <a:r>
                <a:rPr lang="en-US" sz="1600" i="1" dirty="0">
                  <a:solidFill>
                    <a:srgbClr val="000000"/>
                  </a:solidFill>
                  <a:latin typeface="Arial" charset="0"/>
                </a:rPr>
                <a:t>Interaction points</a:t>
              </a:r>
            </a:p>
          </p:txBody>
        </p:sp>
        <p:sp>
          <p:nvSpPr>
            <p:cNvPr id="391177" name="Text Box 9"/>
            <p:cNvSpPr txBox="1">
              <a:spLocks noChangeArrowheads="1"/>
            </p:cNvSpPr>
            <p:nvPr/>
          </p:nvSpPr>
          <p:spPr bwMode="auto">
            <a:xfrm>
              <a:off x="5029200" y="4210050"/>
              <a:ext cx="2374900" cy="381000"/>
            </a:xfrm>
            <a:prstGeom prst="rect">
              <a:avLst/>
            </a:prstGeom>
            <a:noFill/>
            <a:ln w="19050">
              <a:solidFill>
                <a:srgbClr val="000000"/>
              </a:solidFill>
              <a:miter lim="800000"/>
              <a:headEnd/>
              <a:tailEnd/>
            </a:ln>
          </p:spPr>
          <p:txBody>
            <a:bodyPr>
              <a:prstTxWarp prst="textNoShape">
                <a:avLst/>
              </a:prstTxWarp>
            </a:bodyPr>
            <a:lstStyle/>
            <a:p>
              <a:pPr algn="ctr" eaLnBrk="0" hangingPunct="0"/>
              <a:r>
                <a:rPr lang="en-US" sz="1600" b="1" dirty="0">
                  <a:solidFill>
                    <a:srgbClr val="000000"/>
                  </a:solidFill>
                  <a:latin typeface="Arial" charset="0"/>
                </a:rPr>
                <a:t>Global Event Builder</a:t>
              </a:r>
            </a:p>
          </p:txBody>
        </p:sp>
        <p:sp>
          <p:nvSpPr>
            <p:cNvPr id="391178" name="Text Box 10"/>
            <p:cNvSpPr txBox="1">
              <a:spLocks noChangeArrowheads="1"/>
            </p:cNvSpPr>
            <p:nvPr/>
          </p:nvSpPr>
          <p:spPr bwMode="auto">
            <a:xfrm>
              <a:off x="5624513" y="5429250"/>
              <a:ext cx="1200150" cy="381000"/>
            </a:xfrm>
            <a:prstGeom prst="rect">
              <a:avLst/>
            </a:prstGeom>
            <a:solidFill>
              <a:srgbClr val="FFFFCC"/>
            </a:solidFill>
            <a:ln w="19050">
              <a:solidFill>
                <a:srgbClr val="000000"/>
              </a:solidFill>
              <a:miter lim="800000"/>
              <a:headEnd/>
              <a:tailEnd/>
            </a:ln>
          </p:spPr>
          <p:txBody>
            <a:bodyPr>
              <a:prstTxWarp prst="textNoShape">
                <a:avLst/>
              </a:prstTxWarp>
            </a:bodyPr>
            <a:lstStyle/>
            <a:p>
              <a:pPr algn="ctr" eaLnBrk="0" hangingPunct="0"/>
              <a:r>
                <a:rPr lang="en-US" sz="1600" b="1" dirty="0">
                  <a:solidFill>
                    <a:srgbClr val="000000"/>
                  </a:solidFill>
                  <a:latin typeface="Arial" charset="0"/>
                </a:rPr>
                <a:t>Tracking</a:t>
              </a:r>
            </a:p>
          </p:txBody>
        </p:sp>
        <p:sp>
          <p:nvSpPr>
            <p:cNvPr id="391179" name="Line 11"/>
            <p:cNvSpPr>
              <a:spLocks noChangeShapeType="1"/>
            </p:cNvSpPr>
            <p:nvPr/>
          </p:nvSpPr>
          <p:spPr bwMode="auto">
            <a:xfrm>
              <a:off x="6248400" y="4514850"/>
              <a:ext cx="0" cy="292100"/>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80" name="Text Box 12"/>
            <p:cNvSpPr txBox="1">
              <a:spLocks noChangeArrowheads="1"/>
            </p:cNvSpPr>
            <p:nvPr/>
          </p:nvSpPr>
          <p:spPr bwMode="auto">
            <a:xfrm>
              <a:off x="7086600" y="1066800"/>
              <a:ext cx="1593850" cy="263525"/>
            </a:xfrm>
            <a:prstGeom prst="rect">
              <a:avLst/>
            </a:prstGeom>
            <a:noFill/>
            <a:ln w="9525">
              <a:noFill/>
              <a:miter lim="800000"/>
              <a:headEnd/>
              <a:tailEnd/>
            </a:ln>
          </p:spPr>
          <p:txBody>
            <a:bodyPr>
              <a:prstTxWarp prst="textNoShape">
                <a:avLst/>
              </a:prstTxWarp>
            </a:bodyPr>
            <a:lstStyle/>
            <a:p>
              <a:pPr algn="ctr" eaLnBrk="0" hangingPunct="0"/>
              <a:r>
                <a:rPr lang="en-US" sz="1600" dirty="0">
                  <a:solidFill>
                    <a:srgbClr val="000000"/>
                  </a:solidFill>
                  <a:latin typeface="Arial" charset="0"/>
                </a:rPr>
                <a:t>37 </a:t>
              </a:r>
              <a:r>
                <a:rPr lang="en-US" sz="1600" dirty="0" smtClean="0">
                  <a:solidFill>
                    <a:srgbClr val="000000"/>
                  </a:solidFill>
                  <a:latin typeface="Arial" charset="0"/>
                </a:rPr>
                <a:t>signals</a:t>
              </a:r>
            </a:p>
            <a:p>
              <a:pPr algn="ctr" eaLnBrk="0" hangingPunct="0"/>
              <a:r>
                <a:rPr lang="en-US" sz="1600" dirty="0">
                  <a:solidFill>
                    <a:srgbClr val="000000"/>
                  </a:solidFill>
                  <a:latin typeface="Arial" charset="0"/>
                </a:rPr>
                <a:t>per detector</a:t>
              </a:r>
            </a:p>
          </p:txBody>
        </p:sp>
        <p:sp>
          <p:nvSpPr>
            <p:cNvPr id="391181" name="Text Box 13"/>
            <p:cNvSpPr txBox="1">
              <a:spLocks noChangeArrowheads="1"/>
            </p:cNvSpPr>
            <p:nvPr/>
          </p:nvSpPr>
          <p:spPr bwMode="auto">
            <a:xfrm>
              <a:off x="7391400" y="3581400"/>
              <a:ext cx="1441450" cy="263525"/>
            </a:xfrm>
            <a:prstGeom prst="rect">
              <a:avLst/>
            </a:prstGeom>
            <a:noFill/>
            <a:ln w="9525">
              <a:noFill/>
              <a:miter lim="800000"/>
              <a:headEnd/>
              <a:tailEnd/>
            </a:ln>
          </p:spPr>
          <p:txBody>
            <a:bodyPr>
              <a:prstTxWarp prst="textNoShape">
                <a:avLst/>
              </a:prstTxWarp>
            </a:bodyPr>
            <a:lstStyle/>
            <a:p>
              <a:pPr algn="ctr" eaLnBrk="0" hangingPunct="0"/>
              <a:r>
                <a:rPr lang="en-US" sz="1600" dirty="0">
                  <a:solidFill>
                    <a:srgbClr val="000000"/>
                  </a:solidFill>
                  <a:latin typeface="Arial" charset="0"/>
                </a:rPr>
                <a:t>1-28 crystals</a:t>
              </a:r>
            </a:p>
          </p:txBody>
        </p:sp>
        <p:sp>
          <p:nvSpPr>
            <p:cNvPr id="391182" name="Line 14"/>
            <p:cNvSpPr>
              <a:spLocks noChangeShapeType="1"/>
            </p:cNvSpPr>
            <p:nvPr/>
          </p:nvSpPr>
          <p:spPr bwMode="auto">
            <a:xfrm>
              <a:off x="6248400" y="2057400"/>
              <a:ext cx="0" cy="292100"/>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83" name="Line 15"/>
            <p:cNvSpPr>
              <a:spLocks noChangeShapeType="1"/>
            </p:cNvSpPr>
            <p:nvPr/>
          </p:nvSpPr>
          <p:spPr bwMode="auto">
            <a:xfrm>
              <a:off x="6248400" y="2667000"/>
              <a:ext cx="0" cy="293688"/>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84" name="Line 16"/>
            <p:cNvSpPr>
              <a:spLocks noChangeShapeType="1"/>
            </p:cNvSpPr>
            <p:nvPr/>
          </p:nvSpPr>
          <p:spPr bwMode="auto">
            <a:xfrm>
              <a:off x="6248400" y="3276600"/>
              <a:ext cx="0" cy="292100"/>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85" name="Line 17"/>
            <p:cNvSpPr>
              <a:spLocks noChangeShapeType="1"/>
            </p:cNvSpPr>
            <p:nvPr/>
          </p:nvSpPr>
          <p:spPr bwMode="auto">
            <a:xfrm>
              <a:off x="6248400" y="1447800"/>
              <a:ext cx="0" cy="293688"/>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86" name="Text Box 18"/>
            <p:cNvSpPr txBox="1">
              <a:spLocks noChangeArrowheads="1"/>
            </p:cNvSpPr>
            <p:nvPr/>
          </p:nvSpPr>
          <p:spPr bwMode="auto">
            <a:xfrm>
              <a:off x="5430838" y="4819650"/>
              <a:ext cx="1587500" cy="381000"/>
            </a:xfrm>
            <a:prstGeom prst="rect">
              <a:avLst/>
            </a:prstGeom>
            <a:noFill/>
            <a:ln w="12700">
              <a:solidFill>
                <a:srgbClr val="FF0000"/>
              </a:solidFill>
              <a:miter lim="800000"/>
              <a:headEnd/>
              <a:tailEnd/>
            </a:ln>
          </p:spPr>
          <p:txBody>
            <a:bodyPr>
              <a:prstTxWarp prst="textNoShape">
                <a:avLst/>
              </a:prstTxWarp>
            </a:bodyPr>
            <a:lstStyle/>
            <a:p>
              <a:pPr algn="ctr" eaLnBrk="0" hangingPunct="0"/>
              <a:r>
                <a:rPr lang="en-US" sz="1600" i="1" dirty="0">
                  <a:solidFill>
                    <a:srgbClr val="000000"/>
                  </a:solidFill>
                  <a:latin typeface="Arial" charset="0"/>
                </a:rPr>
                <a:t>Global Events</a:t>
              </a:r>
            </a:p>
          </p:txBody>
        </p:sp>
        <p:sp>
          <p:nvSpPr>
            <p:cNvPr id="391187" name="Line 19"/>
            <p:cNvSpPr>
              <a:spLocks noChangeShapeType="1"/>
            </p:cNvSpPr>
            <p:nvPr/>
          </p:nvSpPr>
          <p:spPr bwMode="auto">
            <a:xfrm>
              <a:off x="6248400" y="5124450"/>
              <a:ext cx="0" cy="293688"/>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88" name="Line 20"/>
            <p:cNvSpPr>
              <a:spLocks noChangeShapeType="1"/>
            </p:cNvSpPr>
            <p:nvPr/>
          </p:nvSpPr>
          <p:spPr bwMode="auto">
            <a:xfrm>
              <a:off x="6248400" y="3905250"/>
              <a:ext cx="0" cy="293688"/>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89" name="Text Box 21"/>
            <p:cNvSpPr txBox="1">
              <a:spLocks noChangeArrowheads="1"/>
            </p:cNvSpPr>
            <p:nvPr/>
          </p:nvSpPr>
          <p:spPr bwMode="auto">
            <a:xfrm>
              <a:off x="3276600" y="3962400"/>
              <a:ext cx="1189038" cy="838200"/>
            </a:xfrm>
            <a:prstGeom prst="rect">
              <a:avLst/>
            </a:prstGeom>
            <a:noFill/>
            <a:ln w="12700">
              <a:solidFill>
                <a:srgbClr val="FF0000"/>
              </a:solidFill>
              <a:miter lim="800000"/>
              <a:headEnd/>
              <a:tailEnd/>
            </a:ln>
          </p:spPr>
          <p:txBody>
            <a:bodyPr>
              <a:prstTxWarp prst="textNoShape">
                <a:avLst/>
              </a:prstTxWarp>
            </a:bodyPr>
            <a:lstStyle/>
            <a:p>
              <a:pPr eaLnBrk="0" hangingPunct="0"/>
              <a:r>
                <a:rPr lang="en-US" sz="1600" b="1" dirty="0">
                  <a:solidFill>
                    <a:srgbClr val="0000FF"/>
                  </a:solidFill>
                  <a:latin typeface="Arial" charset="0"/>
                </a:rPr>
                <a:t>Data from</a:t>
              </a:r>
            </a:p>
            <a:p>
              <a:pPr eaLnBrk="0" hangingPunct="0"/>
              <a:r>
                <a:rPr lang="en-US" sz="1600" b="1" dirty="0">
                  <a:solidFill>
                    <a:srgbClr val="0000FF"/>
                  </a:solidFill>
                  <a:latin typeface="Arial" charset="0"/>
                </a:rPr>
                <a:t>Auxiliary</a:t>
              </a:r>
            </a:p>
            <a:p>
              <a:pPr eaLnBrk="0" hangingPunct="0"/>
              <a:r>
                <a:rPr lang="en-US" sz="1600" b="1" dirty="0">
                  <a:solidFill>
                    <a:srgbClr val="0000FF"/>
                  </a:solidFill>
                  <a:latin typeface="Arial" charset="0"/>
                </a:rPr>
                <a:t>Detectors</a:t>
              </a:r>
            </a:p>
          </p:txBody>
        </p:sp>
        <p:sp>
          <p:nvSpPr>
            <p:cNvPr id="391190" name="Text Box 22"/>
            <p:cNvSpPr txBox="1">
              <a:spLocks noChangeArrowheads="1"/>
            </p:cNvSpPr>
            <p:nvPr/>
          </p:nvSpPr>
          <p:spPr bwMode="auto">
            <a:xfrm>
              <a:off x="5029200" y="6038850"/>
              <a:ext cx="2362200" cy="381000"/>
            </a:xfrm>
            <a:prstGeom prst="rect">
              <a:avLst/>
            </a:prstGeom>
            <a:noFill/>
            <a:ln w="19050">
              <a:solidFill>
                <a:schemeClr val="tx1"/>
              </a:solidFill>
              <a:miter lim="800000"/>
              <a:headEnd/>
              <a:tailEnd/>
            </a:ln>
          </p:spPr>
          <p:txBody>
            <a:bodyPr>
              <a:prstTxWarp prst="textNoShape">
                <a:avLst/>
              </a:prstTxWarp>
            </a:bodyPr>
            <a:lstStyle/>
            <a:p>
              <a:pPr algn="ctr" eaLnBrk="0" hangingPunct="0"/>
              <a:r>
                <a:rPr lang="en-US" sz="1600" b="1" dirty="0">
                  <a:solidFill>
                    <a:srgbClr val="000000"/>
                  </a:solidFill>
                  <a:latin typeface="Arial" charset="0"/>
                </a:rPr>
                <a:t>Analysis &amp; Archiving</a:t>
              </a:r>
            </a:p>
          </p:txBody>
        </p:sp>
        <p:sp>
          <p:nvSpPr>
            <p:cNvPr id="391191" name="Line 23"/>
            <p:cNvSpPr>
              <a:spLocks noChangeShapeType="1"/>
            </p:cNvSpPr>
            <p:nvPr/>
          </p:nvSpPr>
          <p:spPr bwMode="auto">
            <a:xfrm>
              <a:off x="6262688" y="5734050"/>
              <a:ext cx="0" cy="293688"/>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391192" name="Text Box 24"/>
            <p:cNvSpPr txBox="1">
              <a:spLocks noChangeArrowheads="1"/>
            </p:cNvSpPr>
            <p:nvPr/>
          </p:nvSpPr>
          <p:spPr bwMode="auto">
            <a:xfrm>
              <a:off x="3200400" y="1066800"/>
              <a:ext cx="1295400" cy="792163"/>
            </a:xfrm>
            <a:prstGeom prst="rect">
              <a:avLst/>
            </a:prstGeom>
            <a:noFill/>
            <a:ln w="12700">
              <a:solidFill>
                <a:srgbClr val="FF0000"/>
              </a:solidFill>
              <a:miter lim="800000"/>
              <a:headEnd/>
              <a:tailEnd/>
            </a:ln>
          </p:spPr>
          <p:txBody>
            <a:bodyPr>
              <a:prstTxWarp prst="textNoShape">
                <a:avLst/>
              </a:prstTxWarp>
            </a:bodyPr>
            <a:lstStyle/>
            <a:p>
              <a:pPr eaLnBrk="0" hangingPunct="0"/>
              <a:r>
                <a:rPr lang="en-US" sz="1600" b="1" dirty="0">
                  <a:solidFill>
                    <a:srgbClr val="0000FF"/>
                  </a:solidFill>
                  <a:latin typeface="Arial" charset="0"/>
                </a:rPr>
                <a:t>Data from</a:t>
              </a:r>
            </a:p>
            <a:p>
              <a:pPr eaLnBrk="0" hangingPunct="0"/>
              <a:r>
                <a:rPr lang="en-US" sz="1600" b="1" dirty="0">
                  <a:solidFill>
                    <a:srgbClr val="0000FF"/>
                  </a:solidFill>
                  <a:latin typeface="Arial" charset="0"/>
                </a:rPr>
                <a:t>GRETINA</a:t>
              </a:r>
            </a:p>
            <a:p>
              <a:pPr eaLnBrk="0" hangingPunct="0"/>
              <a:r>
                <a:rPr lang="en-US" sz="1600" b="1" dirty="0">
                  <a:solidFill>
                    <a:srgbClr val="0000FF"/>
                  </a:solidFill>
                  <a:latin typeface="Arial" charset="0"/>
                </a:rPr>
                <a:t>Detectors</a:t>
              </a:r>
            </a:p>
          </p:txBody>
        </p:sp>
        <p:sp>
          <p:nvSpPr>
            <p:cNvPr id="391195" name="Line 27"/>
            <p:cNvSpPr>
              <a:spLocks noChangeShapeType="1"/>
            </p:cNvSpPr>
            <p:nvPr/>
          </p:nvSpPr>
          <p:spPr bwMode="auto">
            <a:xfrm flipH="1">
              <a:off x="4495800" y="4419600"/>
              <a:ext cx="533400" cy="0"/>
            </a:xfrm>
            <a:prstGeom prst="line">
              <a:avLst/>
            </a:prstGeom>
            <a:noFill/>
            <a:ln w="19050">
              <a:solidFill>
                <a:schemeClr val="tx1"/>
              </a:solidFill>
              <a:round/>
              <a:headEnd type="triangle" w="med" len="med"/>
              <a:tailEnd/>
            </a:ln>
            <a:effectLst/>
          </p:spPr>
          <p:txBody>
            <a:bodyPr>
              <a:prstTxWarp prst="textNoShape">
                <a:avLst/>
              </a:prstTxWarp>
            </a:bodyPr>
            <a:lstStyle/>
            <a:p>
              <a:endParaRPr lang="en-US"/>
            </a:p>
          </p:txBody>
        </p:sp>
        <p:sp>
          <p:nvSpPr>
            <p:cNvPr id="391196" name="Line 28"/>
            <p:cNvSpPr>
              <a:spLocks noChangeShapeType="1"/>
            </p:cNvSpPr>
            <p:nvPr/>
          </p:nvSpPr>
          <p:spPr bwMode="auto">
            <a:xfrm flipH="1">
              <a:off x="4495800" y="1371600"/>
              <a:ext cx="914400" cy="0"/>
            </a:xfrm>
            <a:prstGeom prst="line">
              <a:avLst/>
            </a:prstGeom>
            <a:noFill/>
            <a:ln w="19050">
              <a:solidFill>
                <a:schemeClr val="tx1"/>
              </a:solidFill>
              <a:round/>
              <a:headEnd type="triangle" w="med" len="med"/>
              <a:tailEnd/>
            </a:ln>
            <a:effectLst/>
          </p:spPr>
          <p:txBody>
            <a:bodyPr>
              <a:prstTxWarp prst="textNoShape">
                <a:avLst/>
              </a:prstTxWarp>
            </a:bodyPr>
            <a:lstStyle/>
            <a:p>
              <a:endParaRPr lang="en-US"/>
            </a:p>
          </p:txBody>
        </p:sp>
      </p:grpSp>
      <p:sp>
        <p:nvSpPr>
          <p:cNvPr id="391197" name="Text Box 29"/>
          <p:cNvSpPr txBox="1">
            <a:spLocks noChangeArrowheads="1"/>
          </p:cNvSpPr>
          <p:nvPr/>
        </p:nvSpPr>
        <p:spPr bwMode="auto">
          <a:xfrm>
            <a:off x="685800" y="5410203"/>
            <a:ext cx="1738892" cy="1046412"/>
          </a:xfrm>
          <a:prstGeom prst="rect">
            <a:avLst/>
          </a:prstGeom>
          <a:noFill/>
          <a:ln w="9525">
            <a:noFill/>
            <a:miter lim="800000"/>
            <a:headEnd/>
            <a:tailEnd/>
          </a:ln>
          <a:effectLst/>
        </p:spPr>
        <p:txBody>
          <a:bodyPr wrap="none" lIns="91410" tIns="45706" rIns="91410" bIns="45706">
            <a:prstTxWarp prst="textNoShape">
              <a:avLst/>
            </a:prstTxWarp>
            <a:spAutoFit/>
          </a:bodyPr>
          <a:lstStyle/>
          <a:p>
            <a:r>
              <a:rPr lang="en-US" sz="2000" dirty="0">
                <a:latin typeface="Arial Unicode MS" charset="0"/>
              </a:rPr>
              <a:t>70 nodes</a:t>
            </a:r>
          </a:p>
          <a:p>
            <a:r>
              <a:rPr lang="en-US" sz="2000" dirty="0">
                <a:latin typeface="Arial Unicode MS" charset="0"/>
              </a:rPr>
              <a:t>  2 </a:t>
            </a:r>
            <a:r>
              <a:rPr lang="en-US" sz="2000" dirty="0" err="1">
                <a:latin typeface="Arial Unicode MS" charset="0"/>
              </a:rPr>
              <a:t>cpu</a:t>
            </a:r>
            <a:r>
              <a:rPr lang="en-US" sz="2000" dirty="0">
                <a:latin typeface="Arial Unicode MS" charset="0"/>
              </a:rPr>
              <a:t> / node</a:t>
            </a:r>
          </a:p>
          <a:p>
            <a:r>
              <a:rPr lang="en-US" sz="2000" dirty="0">
                <a:latin typeface="Arial Unicode MS" charset="0"/>
              </a:rPr>
              <a:t>  4 core / </a:t>
            </a:r>
            <a:r>
              <a:rPr lang="en-US" sz="2000" dirty="0" err="1">
                <a:latin typeface="Arial Unicode MS" charset="0"/>
              </a:rPr>
              <a:t>cpu</a:t>
            </a:r>
            <a:endParaRPr lang="en-US" sz="2000" dirty="0">
              <a:latin typeface="Arial Unicode MS" charset="0"/>
            </a:endParaRPr>
          </a:p>
        </p:txBody>
      </p:sp>
      <p:sp>
        <p:nvSpPr>
          <p:cNvPr id="37" name="Title 36"/>
          <p:cNvSpPr>
            <a:spLocks noGrp="1"/>
          </p:cNvSpPr>
          <p:nvPr>
            <p:ph type="title"/>
          </p:nvPr>
        </p:nvSpPr>
        <p:spPr/>
        <p:txBody>
          <a:bodyPr/>
          <a:lstStyle/>
          <a:p>
            <a:r>
              <a:rPr lang="en-US" dirty="0" smtClean="0"/>
              <a:t>Computing</a:t>
            </a:r>
            <a:endParaRPr lang="en-US" dirty="0"/>
          </a:p>
        </p:txBody>
      </p:sp>
      <p:pic>
        <p:nvPicPr>
          <p:cNvPr id="39" name="Picture 4" descr="Gretina_7-w_atom-KF_copy"/>
          <p:cNvPicPr>
            <a:picLocks noChangeAspect="1" noChangeArrowheads="1"/>
          </p:cNvPicPr>
          <p:nvPr/>
        </p:nvPicPr>
        <p:blipFill>
          <a:blip r:embed="rId4"/>
          <a:srcRect/>
          <a:stretch>
            <a:fillRect/>
          </a:stretch>
        </p:blipFill>
        <p:spPr bwMode="auto">
          <a:xfrm>
            <a:off x="81405" y="65123"/>
            <a:ext cx="742950" cy="742950"/>
          </a:xfrm>
          <a:prstGeom prst="rect">
            <a:avLst/>
          </a:prstGeom>
          <a:noFill/>
        </p:spPr>
      </p:pic>
    </p:spTree>
    <p:extLst>
      <p:ext uri="{BB962C8B-B14F-4D97-AF65-F5344CB8AC3E}">
        <p14:creationId xmlns:p14="http://schemas.microsoft.com/office/powerpoint/2010/main" val="85883248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p:cNvSpPr>
            <a:spLocks noChangeArrowheads="1"/>
          </p:cNvSpPr>
          <p:nvPr/>
        </p:nvSpPr>
        <p:spPr bwMode="auto">
          <a:xfrm>
            <a:off x="2120149" y="402482"/>
            <a:ext cx="4928355" cy="1077218"/>
          </a:xfrm>
          <a:prstGeom prst="rect">
            <a:avLst/>
          </a:prstGeom>
          <a:noFill/>
          <a:ln w="9525">
            <a:noFill/>
            <a:miter lim="800000"/>
            <a:headEnd/>
            <a:tailEnd/>
          </a:ln>
          <a:effectLst/>
        </p:spPr>
        <p:txBody>
          <a:bodyPr wrap="square" lIns="91408" tIns="45704" rIns="91408" bIns="45704">
            <a:prstTxWarp prst="textNoShape">
              <a:avLst/>
            </a:prstTxWarp>
            <a:spAutoFit/>
          </a:bodyPr>
          <a:lstStyle/>
          <a:p>
            <a:pPr algn="ctr">
              <a:defRPr/>
            </a:pPr>
            <a:r>
              <a:rPr lang="en-US" sz="3200" dirty="0">
                <a:solidFill>
                  <a:srgbClr val="FF0000"/>
                </a:solidFill>
                <a:effectLst>
                  <a:outerShdw blurRad="38100" dist="38100" dir="2700000" algn="tl">
                    <a:srgbClr val="DDDDDD"/>
                  </a:outerShdw>
                </a:effectLst>
                <a:latin typeface="Impact" pitchFamily="-112" charset="0"/>
              </a:rPr>
              <a:t>G</a:t>
            </a:r>
            <a:r>
              <a:rPr lang="en-US" sz="3200" dirty="0">
                <a:latin typeface="Impact" pitchFamily="-112" charset="0"/>
              </a:rPr>
              <a:t>amma </a:t>
            </a:r>
            <a:r>
              <a:rPr lang="en-US" sz="3200" dirty="0">
                <a:solidFill>
                  <a:srgbClr val="FF0000"/>
                </a:solidFill>
                <a:latin typeface="Impact" pitchFamily="-112" charset="0"/>
              </a:rPr>
              <a:t>R</a:t>
            </a:r>
            <a:r>
              <a:rPr lang="en-US" sz="3200" dirty="0">
                <a:latin typeface="Impact" pitchFamily="-112" charset="0"/>
              </a:rPr>
              <a:t>ay </a:t>
            </a:r>
            <a:r>
              <a:rPr lang="en-US" sz="3200" dirty="0">
                <a:solidFill>
                  <a:srgbClr val="FF0000"/>
                </a:solidFill>
                <a:latin typeface="Impact" pitchFamily="-112" charset="0"/>
              </a:rPr>
              <a:t>E</a:t>
            </a:r>
            <a:r>
              <a:rPr lang="en-US" sz="3200" dirty="0">
                <a:latin typeface="Impact" pitchFamily="-112" charset="0"/>
              </a:rPr>
              <a:t>nergy </a:t>
            </a:r>
            <a:r>
              <a:rPr lang="en-US" sz="3200" dirty="0">
                <a:solidFill>
                  <a:srgbClr val="FF0000"/>
                </a:solidFill>
                <a:latin typeface="Impact" pitchFamily="-112" charset="0"/>
              </a:rPr>
              <a:t>T</a:t>
            </a:r>
            <a:r>
              <a:rPr lang="en-US" sz="3200" dirty="0">
                <a:latin typeface="Impact" pitchFamily="-112" charset="0"/>
              </a:rPr>
              <a:t>racking  </a:t>
            </a:r>
          </a:p>
          <a:p>
            <a:pPr algn="ctr">
              <a:defRPr/>
            </a:pPr>
            <a:r>
              <a:rPr lang="en-US" sz="3200" dirty="0">
                <a:solidFill>
                  <a:srgbClr val="FF0000"/>
                </a:solidFill>
                <a:latin typeface="Impact" pitchFamily="-112" charset="0"/>
              </a:rPr>
              <a:t>I</a:t>
            </a:r>
            <a:r>
              <a:rPr lang="en-US" sz="3200" dirty="0">
                <a:latin typeface="Impact" pitchFamily="-112" charset="0"/>
              </a:rPr>
              <a:t>n beam </a:t>
            </a:r>
            <a:r>
              <a:rPr lang="en-US" sz="3200" dirty="0">
                <a:solidFill>
                  <a:srgbClr val="FF0000"/>
                </a:solidFill>
                <a:latin typeface="Impact" pitchFamily="-112" charset="0"/>
              </a:rPr>
              <a:t>N</a:t>
            </a:r>
            <a:r>
              <a:rPr lang="en-US" sz="3200" dirty="0">
                <a:latin typeface="Impact" pitchFamily="-112" charset="0"/>
              </a:rPr>
              <a:t>uclear </a:t>
            </a:r>
            <a:r>
              <a:rPr lang="en-US" sz="3200" dirty="0">
                <a:solidFill>
                  <a:srgbClr val="FF0000"/>
                </a:solidFill>
                <a:latin typeface="Impact" pitchFamily="-112" charset="0"/>
              </a:rPr>
              <a:t>A</a:t>
            </a:r>
            <a:r>
              <a:rPr lang="en-US" sz="3200" dirty="0">
                <a:latin typeface="Impact" pitchFamily="-112" charset="0"/>
              </a:rPr>
              <a:t>rray</a:t>
            </a:r>
            <a:endParaRPr lang="en-US" sz="2800" dirty="0">
              <a:latin typeface="Times New Roman" pitchFamily="-112" charset="0"/>
            </a:endParaRPr>
          </a:p>
        </p:txBody>
      </p:sp>
      <p:sp>
        <p:nvSpPr>
          <p:cNvPr id="8" name="Text Box 4"/>
          <p:cNvSpPr txBox="1">
            <a:spLocks noChangeArrowheads="1"/>
          </p:cNvSpPr>
          <p:nvPr/>
        </p:nvSpPr>
        <p:spPr bwMode="auto">
          <a:xfrm>
            <a:off x="1757083" y="1722855"/>
            <a:ext cx="5843494" cy="400110"/>
          </a:xfrm>
          <a:prstGeom prst="rect">
            <a:avLst/>
          </a:prstGeom>
          <a:noFill/>
          <a:ln w="9525">
            <a:noFill/>
            <a:miter lim="800000"/>
            <a:headEnd/>
            <a:tailEnd/>
          </a:ln>
          <a:effectLst/>
          <a:extLst>
            <a:ext uri="{909E8E84-426E-40dd-AFC4-6F175D3DCCD1}">
              <a14:hiddenFill xmlns:a14="http://schemas.microsoft.com/office/drawing/2010/main">
                <a:solidFill>
                  <a:srgbClr val="FF9900">
                    <a:alpha val="47058"/>
                  </a:srgb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08" tIns="45704" rIns="91408" bIns="45704">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latin typeface="Arial" charset="0"/>
              </a:rPr>
              <a:t>$20M</a:t>
            </a:r>
            <a:r>
              <a:rPr lang="en-US" sz="2000" b="1" dirty="0">
                <a:latin typeface="Arial"/>
                <a:cs typeface="Arial"/>
              </a:rPr>
              <a:t> </a:t>
            </a:r>
            <a:r>
              <a:rPr lang="en-US" sz="2000" dirty="0">
                <a:latin typeface="Arial"/>
                <a:cs typeface="Arial"/>
              </a:rPr>
              <a:t>Funded by US- DOE Nuclear Physics Office</a:t>
            </a:r>
          </a:p>
        </p:txBody>
      </p:sp>
      <p:sp>
        <p:nvSpPr>
          <p:cNvPr id="7" name="Text Box 4"/>
          <p:cNvSpPr txBox="1">
            <a:spLocks noChangeArrowheads="1"/>
          </p:cNvSpPr>
          <p:nvPr/>
        </p:nvSpPr>
        <p:spPr bwMode="auto">
          <a:xfrm>
            <a:off x="725258" y="2356177"/>
            <a:ext cx="8140839" cy="3687131"/>
          </a:xfrm>
          <a:prstGeom prst="rect">
            <a:avLst/>
          </a:prstGeom>
          <a:solidFill>
            <a:schemeClr val="bg2">
              <a:lumMod val="20000"/>
              <a:lumOff val="80000"/>
            </a:schemeClr>
          </a:solidFill>
          <a:ln w="9525">
            <a:noFill/>
            <a:miter lim="800000"/>
            <a:headEnd/>
            <a:tailEnd/>
          </a:ln>
          <a:effectLst>
            <a:outerShdw blurRad="50800" dist="38100" dir="2700000" algn="tl" rotWithShape="0">
              <a:prstClr val="black">
                <a:alpha val="40000"/>
              </a:prstClr>
            </a:outerShdw>
          </a:effectLst>
        </p:spPr>
        <p:txBody>
          <a:bodyPr wrap="square" lIns="91408" tIns="45704" rIns="91408" bIns="45704">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778" indent="-342778" eaLnBrk="1" hangingPunct="1">
              <a:lnSpc>
                <a:spcPct val="140000"/>
              </a:lnSpc>
              <a:buFont typeface="Arial"/>
              <a:buChar char="•"/>
            </a:pPr>
            <a:r>
              <a:rPr lang="en-US" b="1" dirty="0" smtClean="0">
                <a:latin typeface="Arial" charset="0"/>
              </a:rPr>
              <a:t>A first realization of a Tracking Array</a:t>
            </a:r>
          </a:p>
          <a:p>
            <a:pPr eaLnBrk="1" hangingPunct="1">
              <a:lnSpc>
                <a:spcPct val="140000"/>
              </a:lnSpc>
            </a:pPr>
            <a:r>
              <a:rPr lang="en-US" b="1" dirty="0">
                <a:latin typeface="Arial" charset="0"/>
              </a:rPr>
              <a:t>	</a:t>
            </a:r>
            <a:r>
              <a:rPr lang="en-US" b="1" dirty="0" smtClean="0">
                <a:latin typeface="Arial" charset="0"/>
              </a:rPr>
              <a:t>Optimized for fast beam experiments</a:t>
            </a:r>
          </a:p>
          <a:p>
            <a:pPr marL="342778" indent="-342778" eaLnBrk="1" hangingPunct="1">
              <a:lnSpc>
                <a:spcPct val="140000"/>
              </a:lnSpc>
              <a:buFont typeface="Arial"/>
              <a:buChar char="•"/>
            </a:pPr>
            <a:r>
              <a:rPr lang="en-US" b="1" dirty="0" smtClean="0">
                <a:latin typeface="Arial" charset="0"/>
              </a:rPr>
              <a:t>Coverage </a:t>
            </a:r>
            <a:r>
              <a:rPr lang="en-US" b="1" dirty="0">
                <a:latin typeface="Arial" charset="0"/>
                <a:sym typeface="Symbol" charset="0"/>
              </a:rPr>
              <a:t></a:t>
            </a:r>
            <a:r>
              <a:rPr lang="en-US" b="1" dirty="0">
                <a:latin typeface="Arial" charset="0"/>
              </a:rPr>
              <a:t> ¼ of 4</a:t>
            </a:r>
            <a:r>
              <a:rPr lang="en-US" b="1" dirty="0">
                <a:latin typeface="Symbol" charset="0"/>
              </a:rPr>
              <a:t>p</a:t>
            </a:r>
            <a:r>
              <a:rPr lang="en-US" b="1" dirty="0">
                <a:latin typeface="Arial" charset="0"/>
              </a:rPr>
              <a:t> solid angle</a:t>
            </a:r>
          </a:p>
          <a:p>
            <a:pPr marL="342778" indent="-342778" eaLnBrk="1" hangingPunct="1">
              <a:lnSpc>
                <a:spcPct val="140000"/>
              </a:lnSpc>
              <a:buFont typeface="Arial"/>
              <a:buChar char="•"/>
            </a:pPr>
            <a:r>
              <a:rPr lang="en-US" b="1" dirty="0">
                <a:latin typeface="Arial" charset="0"/>
              </a:rPr>
              <a:t>28 36-fold segmented </a:t>
            </a:r>
            <a:r>
              <a:rPr lang="en-US" b="1" dirty="0" err="1">
                <a:latin typeface="Arial" charset="0"/>
              </a:rPr>
              <a:t>Ge</a:t>
            </a:r>
            <a:r>
              <a:rPr lang="en-US" b="1" dirty="0">
                <a:latin typeface="Arial" charset="0"/>
              </a:rPr>
              <a:t> </a:t>
            </a:r>
            <a:r>
              <a:rPr lang="en-US" b="1" dirty="0" smtClean="0">
                <a:latin typeface="Arial" charset="0"/>
              </a:rPr>
              <a:t>crystals ( 7 Modules )</a:t>
            </a:r>
            <a:endParaRPr lang="en-US" b="1" dirty="0">
              <a:latin typeface="Arial" charset="0"/>
            </a:endParaRPr>
          </a:p>
          <a:p>
            <a:pPr marL="342778" indent="-342778" eaLnBrk="1" hangingPunct="1">
              <a:lnSpc>
                <a:spcPct val="140000"/>
              </a:lnSpc>
              <a:buFont typeface="Arial"/>
              <a:buChar char="•"/>
            </a:pPr>
            <a:r>
              <a:rPr lang="en-US" b="1" dirty="0">
                <a:latin typeface="Arial" charset="0"/>
              </a:rPr>
              <a:t>Mechanical support structure</a:t>
            </a:r>
          </a:p>
          <a:p>
            <a:pPr marL="342778" indent="-342778" eaLnBrk="1" hangingPunct="1">
              <a:lnSpc>
                <a:spcPct val="140000"/>
              </a:lnSpc>
              <a:buFont typeface="Arial"/>
              <a:buChar char="•"/>
            </a:pPr>
            <a:r>
              <a:rPr lang="en-US" b="1" dirty="0">
                <a:latin typeface="Arial" charset="0"/>
              </a:rPr>
              <a:t>Data acquisition system</a:t>
            </a:r>
          </a:p>
          <a:p>
            <a:pPr marL="342778" indent="-342778" eaLnBrk="1" hangingPunct="1">
              <a:lnSpc>
                <a:spcPct val="140000"/>
              </a:lnSpc>
              <a:buFont typeface="Arial"/>
              <a:buChar char="•"/>
            </a:pPr>
            <a:r>
              <a:rPr lang="en-US" b="1" dirty="0">
                <a:latin typeface="Arial" charset="0"/>
              </a:rPr>
              <a:t>Data processing software </a:t>
            </a:r>
          </a:p>
        </p:txBody>
      </p:sp>
      <p:pic>
        <p:nvPicPr>
          <p:cNvPr id="49157" name="Picture 6" descr="Gretina_7-w_atom-KF_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1013" y="303496"/>
            <a:ext cx="1296987" cy="1296987"/>
          </a:xfrm>
          <a:prstGeom prst="rect">
            <a:avLst/>
          </a:prstGeom>
          <a:noFill/>
          <a:ln w="9525">
            <a:noFill/>
            <a:miter lim="800000"/>
            <a:headEnd/>
            <a:tailEnd/>
          </a:ln>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3001" y="342900"/>
            <a:ext cx="1187708" cy="1181100"/>
          </a:xfrm>
          <a:prstGeom prst="rect">
            <a:avLst/>
          </a:prstGeom>
        </p:spPr>
      </p:pic>
    </p:spTree>
    <p:extLst>
      <p:ext uri="{BB962C8B-B14F-4D97-AF65-F5344CB8AC3E}">
        <p14:creationId xmlns:p14="http://schemas.microsoft.com/office/powerpoint/2010/main" val="2494080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a:t>
            </a:r>
            <a:r>
              <a:rPr lang="en-US" dirty="0" smtClean="0"/>
              <a:t>investigate new </a:t>
            </a:r>
            <a:r>
              <a:rPr lang="en-US" dirty="0" smtClean="0"/>
              <a:t>phenomena:</a:t>
            </a:r>
            <a:br>
              <a:rPr lang="en-US" dirty="0" smtClean="0"/>
            </a:br>
            <a:r>
              <a:rPr lang="en-US" dirty="0" smtClean="0"/>
              <a:t>e.g. nuclear halo structure</a:t>
            </a:r>
            <a:endParaRPr lang="en-US" dirty="0"/>
          </a:p>
        </p:txBody>
      </p:sp>
      <p:pic>
        <p:nvPicPr>
          <p:cNvPr id="12" name="Picture 11" descr="Screen shot 2011-04-28 at 11.02.57 PM.png"/>
          <p:cNvPicPr>
            <a:picLocks noChangeAspect="1"/>
          </p:cNvPicPr>
          <p:nvPr/>
        </p:nvPicPr>
        <p:blipFill>
          <a:blip r:embed="rId3"/>
          <a:srcRect r="3342"/>
          <a:stretch>
            <a:fillRect/>
          </a:stretch>
        </p:blipFill>
        <p:spPr>
          <a:xfrm>
            <a:off x="1866900" y="1771183"/>
            <a:ext cx="5613400" cy="4997343"/>
          </a:xfrm>
          <a:prstGeom prst="rect">
            <a:avLst/>
          </a:prstGeom>
        </p:spPr>
      </p:pic>
    </p:spTree>
    <p:extLst>
      <p:ext uri="{BB962C8B-B14F-4D97-AF65-F5344CB8AC3E}">
        <p14:creationId xmlns:p14="http://schemas.microsoft.com/office/powerpoint/2010/main" val="22844146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p:cNvSpPr>
            <a:spLocks noChangeArrowheads="1"/>
          </p:cNvSpPr>
          <p:nvPr/>
        </p:nvSpPr>
        <p:spPr bwMode="auto">
          <a:xfrm>
            <a:off x="2120149" y="402482"/>
            <a:ext cx="4928355" cy="1077218"/>
          </a:xfrm>
          <a:prstGeom prst="rect">
            <a:avLst/>
          </a:prstGeom>
          <a:noFill/>
          <a:ln w="9525">
            <a:noFill/>
            <a:miter lim="800000"/>
            <a:headEnd/>
            <a:tailEnd/>
          </a:ln>
          <a:effectLst/>
        </p:spPr>
        <p:txBody>
          <a:bodyPr wrap="square" lIns="91408" tIns="45704" rIns="91408" bIns="45704">
            <a:prstTxWarp prst="textNoShape">
              <a:avLst/>
            </a:prstTxWarp>
            <a:spAutoFit/>
          </a:bodyPr>
          <a:lstStyle/>
          <a:p>
            <a:pPr algn="ctr">
              <a:defRPr/>
            </a:pPr>
            <a:r>
              <a:rPr lang="en-US" sz="3200" dirty="0">
                <a:solidFill>
                  <a:srgbClr val="FF0000"/>
                </a:solidFill>
                <a:effectLst>
                  <a:outerShdw blurRad="38100" dist="38100" dir="2700000" algn="tl">
                    <a:srgbClr val="DDDDDD"/>
                  </a:outerShdw>
                </a:effectLst>
                <a:latin typeface="Impact" pitchFamily="-112" charset="0"/>
              </a:rPr>
              <a:t>G</a:t>
            </a:r>
            <a:r>
              <a:rPr lang="en-US" sz="3200" dirty="0">
                <a:latin typeface="Impact" pitchFamily="-112" charset="0"/>
              </a:rPr>
              <a:t>amma </a:t>
            </a:r>
            <a:r>
              <a:rPr lang="en-US" sz="3200" dirty="0">
                <a:solidFill>
                  <a:srgbClr val="FF0000"/>
                </a:solidFill>
                <a:latin typeface="Impact" pitchFamily="-112" charset="0"/>
              </a:rPr>
              <a:t>R</a:t>
            </a:r>
            <a:r>
              <a:rPr lang="en-US" sz="3200" dirty="0">
                <a:latin typeface="Impact" pitchFamily="-112" charset="0"/>
              </a:rPr>
              <a:t>ay </a:t>
            </a:r>
            <a:r>
              <a:rPr lang="en-US" sz="3200" dirty="0">
                <a:solidFill>
                  <a:srgbClr val="FF0000"/>
                </a:solidFill>
                <a:latin typeface="Impact" pitchFamily="-112" charset="0"/>
              </a:rPr>
              <a:t>E</a:t>
            </a:r>
            <a:r>
              <a:rPr lang="en-US" sz="3200" dirty="0">
                <a:latin typeface="Impact" pitchFamily="-112" charset="0"/>
              </a:rPr>
              <a:t>nergy </a:t>
            </a:r>
            <a:r>
              <a:rPr lang="en-US" sz="3200" dirty="0">
                <a:solidFill>
                  <a:srgbClr val="FF0000"/>
                </a:solidFill>
                <a:latin typeface="Impact" pitchFamily="-112" charset="0"/>
              </a:rPr>
              <a:t>T</a:t>
            </a:r>
            <a:r>
              <a:rPr lang="en-US" sz="3200" dirty="0">
                <a:latin typeface="Impact" pitchFamily="-112" charset="0"/>
              </a:rPr>
              <a:t>racking  </a:t>
            </a:r>
          </a:p>
          <a:p>
            <a:pPr algn="ctr">
              <a:defRPr/>
            </a:pPr>
            <a:r>
              <a:rPr lang="en-US" sz="3200" dirty="0">
                <a:solidFill>
                  <a:srgbClr val="FF0000"/>
                </a:solidFill>
                <a:latin typeface="Impact" pitchFamily="-112" charset="0"/>
              </a:rPr>
              <a:t>I</a:t>
            </a:r>
            <a:r>
              <a:rPr lang="en-US" sz="3200" dirty="0">
                <a:latin typeface="Impact" pitchFamily="-112" charset="0"/>
              </a:rPr>
              <a:t>n beam </a:t>
            </a:r>
            <a:r>
              <a:rPr lang="en-US" sz="3200" dirty="0">
                <a:solidFill>
                  <a:srgbClr val="FF0000"/>
                </a:solidFill>
                <a:latin typeface="Impact" pitchFamily="-112" charset="0"/>
              </a:rPr>
              <a:t>N</a:t>
            </a:r>
            <a:r>
              <a:rPr lang="en-US" sz="3200" dirty="0">
                <a:latin typeface="Impact" pitchFamily="-112" charset="0"/>
              </a:rPr>
              <a:t>uclear </a:t>
            </a:r>
            <a:r>
              <a:rPr lang="en-US" sz="3200" dirty="0">
                <a:solidFill>
                  <a:srgbClr val="FF0000"/>
                </a:solidFill>
                <a:latin typeface="Impact" pitchFamily="-112" charset="0"/>
              </a:rPr>
              <a:t>A</a:t>
            </a:r>
            <a:r>
              <a:rPr lang="en-US" sz="3200" dirty="0">
                <a:latin typeface="Impact" pitchFamily="-112" charset="0"/>
              </a:rPr>
              <a:t>rray</a:t>
            </a:r>
            <a:endParaRPr lang="en-US" sz="2800" dirty="0">
              <a:latin typeface="Times New Roman" pitchFamily="-112" charset="0"/>
            </a:endParaRPr>
          </a:p>
        </p:txBody>
      </p:sp>
      <p:sp>
        <p:nvSpPr>
          <p:cNvPr id="8" name="Text Box 4"/>
          <p:cNvSpPr txBox="1">
            <a:spLocks noChangeArrowheads="1"/>
          </p:cNvSpPr>
          <p:nvPr/>
        </p:nvSpPr>
        <p:spPr bwMode="auto">
          <a:xfrm>
            <a:off x="1757083" y="1722855"/>
            <a:ext cx="5843494" cy="400110"/>
          </a:xfrm>
          <a:prstGeom prst="rect">
            <a:avLst/>
          </a:prstGeom>
          <a:noFill/>
          <a:ln w="9525">
            <a:noFill/>
            <a:miter lim="800000"/>
            <a:headEnd/>
            <a:tailEnd/>
          </a:ln>
          <a:effectLst/>
          <a:extLst>
            <a:ext uri="{909E8E84-426E-40dd-AFC4-6F175D3DCCD1}">
              <a14:hiddenFill xmlns:a14="http://schemas.microsoft.com/office/drawing/2010/main">
                <a:solidFill>
                  <a:srgbClr val="FF9900">
                    <a:alpha val="47058"/>
                  </a:srgb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08" tIns="45704" rIns="91408" bIns="45704">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latin typeface="Arial" charset="0"/>
              </a:rPr>
              <a:t>$20M</a:t>
            </a:r>
            <a:r>
              <a:rPr lang="en-US" sz="2000" b="1" dirty="0">
                <a:latin typeface="Arial"/>
                <a:cs typeface="Arial"/>
              </a:rPr>
              <a:t> </a:t>
            </a:r>
            <a:r>
              <a:rPr lang="en-US" sz="2000" dirty="0">
                <a:latin typeface="Arial"/>
                <a:cs typeface="Arial"/>
              </a:rPr>
              <a:t>Funded by US- DOE Nuclear Physics Office</a:t>
            </a:r>
          </a:p>
        </p:txBody>
      </p:sp>
      <p:sp>
        <p:nvSpPr>
          <p:cNvPr id="7" name="Text Box 4"/>
          <p:cNvSpPr txBox="1">
            <a:spLocks noChangeArrowheads="1"/>
          </p:cNvSpPr>
          <p:nvPr/>
        </p:nvSpPr>
        <p:spPr bwMode="auto">
          <a:xfrm>
            <a:off x="725258" y="2356177"/>
            <a:ext cx="8140839" cy="3687131"/>
          </a:xfrm>
          <a:prstGeom prst="rect">
            <a:avLst/>
          </a:prstGeom>
          <a:solidFill>
            <a:schemeClr val="bg2">
              <a:lumMod val="20000"/>
              <a:lumOff val="80000"/>
            </a:schemeClr>
          </a:solidFill>
          <a:ln w="9525">
            <a:noFill/>
            <a:miter lim="800000"/>
            <a:headEnd/>
            <a:tailEnd/>
          </a:ln>
          <a:effectLst>
            <a:outerShdw blurRad="50800" dist="38100" dir="2700000" algn="tl" rotWithShape="0">
              <a:prstClr val="black">
                <a:alpha val="40000"/>
              </a:prstClr>
            </a:outerShdw>
          </a:effectLst>
        </p:spPr>
        <p:txBody>
          <a:bodyPr wrap="square" lIns="91408" tIns="45704" rIns="91408" bIns="45704">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778" indent="-342778" eaLnBrk="1" hangingPunct="1">
              <a:lnSpc>
                <a:spcPct val="140000"/>
              </a:lnSpc>
              <a:buFont typeface="Arial"/>
              <a:buChar char="•"/>
            </a:pPr>
            <a:r>
              <a:rPr lang="en-US" b="1" dirty="0" smtClean="0">
                <a:latin typeface="Arial" charset="0"/>
              </a:rPr>
              <a:t>A first realization of a Tracking Array</a:t>
            </a:r>
          </a:p>
          <a:p>
            <a:pPr eaLnBrk="1" hangingPunct="1">
              <a:lnSpc>
                <a:spcPct val="140000"/>
              </a:lnSpc>
            </a:pPr>
            <a:r>
              <a:rPr lang="en-US" b="1" dirty="0">
                <a:latin typeface="Arial" charset="0"/>
              </a:rPr>
              <a:t>	</a:t>
            </a:r>
            <a:r>
              <a:rPr lang="en-US" b="1" dirty="0" smtClean="0">
                <a:latin typeface="Arial" charset="0"/>
              </a:rPr>
              <a:t>Optimized for fast beam experiments</a:t>
            </a:r>
          </a:p>
          <a:p>
            <a:pPr marL="342778" indent="-342778" eaLnBrk="1" hangingPunct="1">
              <a:lnSpc>
                <a:spcPct val="140000"/>
              </a:lnSpc>
              <a:buFont typeface="Arial"/>
              <a:buChar char="•"/>
            </a:pPr>
            <a:r>
              <a:rPr lang="en-US" b="1" dirty="0" smtClean="0">
                <a:latin typeface="Arial" charset="0"/>
              </a:rPr>
              <a:t>Coverage </a:t>
            </a:r>
            <a:r>
              <a:rPr lang="en-US" b="1" dirty="0">
                <a:latin typeface="Arial" charset="0"/>
                <a:sym typeface="Symbol" charset="0"/>
              </a:rPr>
              <a:t></a:t>
            </a:r>
            <a:r>
              <a:rPr lang="en-US" b="1" dirty="0">
                <a:latin typeface="Arial" charset="0"/>
              </a:rPr>
              <a:t> ¼ of 4</a:t>
            </a:r>
            <a:r>
              <a:rPr lang="en-US" b="1" dirty="0">
                <a:latin typeface="Symbol" charset="0"/>
              </a:rPr>
              <a:t>p</a:t>
            </a:r>
            <a:r>
              <a:rPr lang="en-US" b="1" dirty="0">
                <a:latin typeface="Arial" charset="0"/>
              </a:rPr>
              <a:t> solid angle</a:t>
            </a:r>
          </a:p>
          <a:p>
            <a:pPr marL="342778" indent="-342778" eaLnBrk="1" hangingPunct="1">
              <a:lnSpc>
                <a:spcPct val="140000"/>
              </a:lnSpc>
              <a:buFont typeface="Arial"/>
              <a:buChar char="•"/>
            </a:pPr>
            <a:r>
              <a:rPr lang="en-US" b="1" dirty="0">
                <a:latin typeface="Arial" charset="0"/>
              </a:rPr>
              <a:t>28 36-fold segmented </a:t>
            </a:r>
            <a:r>
              <a:rPr lang="en-US" b="1" dirty="0" err="1">
                <a:latin typeface="Arial" charset="0"/>
              </a:rPr>
              <a:t>Ge</a:t>
            </a:r>
            <a:r>
              <a:rPr lang="en-US" b="1" dirty="0">
                <a:latin typeface="Arial" charset="0"/>
              </a:rPr>
              <a:t> </a:t>
            </a:r>
            <a:r>
              <a:rPr lang="en-US" b="1" dirty="0" smtClean="0">
                <a:latin typeface="Arial" charset="0"/>
              </a:rPr>
              <a:t>crystals ( 7 Modules )</a:t>
            </a:r>
            <a:endParaRPr lang="en-US" b="1" dirty="0">
              <a:latin typeface="Arial" charset="0"/>
            </a:endParaRPr>
          </a:p>
          <a:p>
            <a:pPr marL="342778" indent="-342778" eaLnBrk="1" hangingPunct="1">
              <a:lnSpc>
                <a:spcPct val="140000"/>
              </a:lnSpc>
              <a:buFont typeface="Arial"/>
              <a:buChar char="•"/>
            </a:pPr>
            <a:r>
              <a:rPr lang="en-US" b="1" dirty="0">
                <a:latin typeface="Arial" charset="0"/>
              </a:rPr>
              <a:t>Mechanical support structure</a:t>
            </a:r>
          </a:p>
          <a:p>
            <a:pPr marL="342778" indent="-342778" eaLnBrk="1" hangingPunct="1">
              <a:lnSpc>
                <a:spcPct val="140000"/>
              </a:lnSpc>
              <a:buFont typeface="Arial"/>
              <a:buChar char="•"/>
            </a:pPr>
            <a:r>
              <a:rPr lang="en-US" b="1" dirty="0">
                <a:latin typeface="Arial" charset="0"/>
              </a:rPr>
              <a:t>Data acquisition system</a:t>
            </a:r>
          </a:p>
          <a:p>
            <a:pPr marL="342778" indent="-342778" eaLnBrk="1" hangingPunct="1">
              <a:lnSpc>
                <a:spcPct val="140000"/>
              </a:lnSpc>
              <a:buFont typeface="Arial"/>
              <a:buChar char="•"/>
            </a:pPr>
            <a:r>
              <a:rPr lang="en-US" b="1" dirty="0">
                <a:latin typeface="Arial" charset="0"/>
              </a:rPr>
              <a:t>Data processing software </a:t>
            </a:r>
          </a:p>
        </p:txBody>
      </p:sp>
      <p:pic>
        <p:nvPicPr>
          <p:cNvPr id="49157" name="Picture 6" descr="Gretina_7-w_atom-KF_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1013" y="303496"/>
            <a:ext cx="1296987" cy="1296987"/>
          </a:xfrm>
          <a:prstGeom prst="rect">
            <a:avLst/>
          </a:prstGeom>
          <a:noFill/>
          <a:ln w="9525">
            <a:noFill/>
            <a:miter lim="800000"/>
            <a:headEnd/>
            <a:tailEnd/>
          </a:ln>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3001" y="342900"/>
            <a:ext cx="1187708" cy="11811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388" y="1955803"/>
            <a:ext cx="7894213" cy="408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52651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71180" y="3775423"/>
            <a:ext cx="2873220" cy="2873219"/>
          </a:xfrm>
        </p:spPr>
      </p:pic>
      <p:sp>
        <p:nvSpPr>
          <p:cNvPr id="55298" name="Text Box 4"/>
          <p:cNvSpPr txBox="1">
            <a:spLocks noChangeArrowheads="1"/>
          </p:cNvSpPr>
          <p:nvPr/>
        </p:nvSpPr>
        <p:spPr bwMode="auto">
          <a:xfrm>
            <a:off x="2087174" y="1256648"/>
            <a:ext cx="6972300" cy="83098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Clr>
                <a:srgbClr val="CC0000"/>
              </a:buClr>
              <a:buSzPct val="130000"/>
              <a:buFontTx/>
              <a:buChar char="•"/>
            </a:pPr>
            <a:r>
              <a:rPr lang="en-US" dirty="0">
                <a:latin typeface="Arial" charset="0"/>
              </a:rPr>
              <a:t> Collimated beam of </a:t>
            </a:r>
            <a:r>
              <a:rPr lang="en-US" baseline="30000" dirty="0">
                <a:latin typeface="Arial" charset="0"/>
              </a:rPr>
              <a:t>137</a:t>
            </a:r>
            <a:r>
              <a:rPr lang="en-US" dirty="0">
                <a:latin typeface="Arial" charset="0"/>
              </a:rPr>
              <a:t>Cs </a:t>
            </a:r>
            <a:r>
              <a:rPr lang="en-US" dirty="0">
                <a:latin typeface="Arial" charset="0"/>
              </a:rPr>
              <a:t>663 </a:t>
            </a:r>
            <a:r>
              <a:rPr lang="en-US" dirty="0" err="1" smtClean="0">
                <a:latin typeface="Arial" charset="0"/>
              </a:rPr>
              <a:t>keV</a:t>
            </a:r>
            <a:endParaRPr lang="en-US" dirty="0">
              <a:latin typeface="Arial" charset="0"/>
            </a:endParaRPr>
          </a:p>
          <a:p>
            <a:pPr>
              <a:buClr>
                <a:srgbClr val="CC0000"/>
              </a:buClr>
              <a:buSzPct val="130000"/>
              <a:buFontTx/>
              <a:buChar char="•"/>
            </a:pPr>
            <a:r>
              <a:rPr lang="en-US" dirty="0" smtClean="0">
                <a:latin typeface="Arial" charset="0"/>
              </a:rPr>
              <a:t> Highest </a:t>
            </a:r>
            <a:r>
              <a:rPr lang="en-US" dirty="0">
                <a:latin typeface="Arial" charset="0"/>
              </a:rPr>
              <a:t>energy point from signal decomposition</a:t>
            </a:r>
          </a:p>
        </p:txBody>
      </p:sp>
      <p:sp>
        <p:nvSpPr>
          <p:cNvPr id="55301" name="Text Box 7"/>
          <p:cNvSpPr txBox="1">
            <a:spLocks noChangeArrowheads="1"/>
          </p:cNvSpPr>
          <p:nvPr/>
        </p:nvSpPr>
        <p:spPr bwMode="auto">
          <a:xfrm>
            <a:off x="3930125" y="2888840"/>
            <a:ext cx="1143000" cy="461963"/>
          </a:xfrm>
          <a:prstGeom prst="rect">
            <a:avLst/>
          </a:prstGeom>
          <a:solidFill>
            <a:schemeClr val="bg1"/>
          </a:solidFill>
          <a:ln w="9525">
            <a:solidFill>
              <a:schemeClr val="tx1"/>
            </a:solidFill>
            <a:miter lim="800000"/>
            <a:headEnd/>
            <a:tailEnd/>
          </a:ln>
        </p:spPr>
        <p:txBody>
          <a:bodyPr wrap="none"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singles</a:t>
            </a:r>
          </a:p>
        </p:txBody>
      </p:sp>
      <p:sp>
        <p:nvSpPr>
          <p:cNvPr id="55302" name="Text Box 8"/>
          <p:cNvSpPr txBox="1">
            <a:spLocks noChangeArrowheads="1"/>
          </p:cNvSpPr>
          <p:nvPr/>
        </p:nvSpPr>
        <p:spPr bwMode="auto">
          <a:xfrm>
            <a:off x="5592267" y="2875864"/>
            <a:ext cx="2064790" cy="461653"/>
          </a:xfrm>
          <a:prstGeom prst="rect">
            <a:avLst/>
          </a:prstGeom>
          <a:solidFill>
            <a:srgbClr val="FFFF00"/>
          </a:solidFill>
          <a:ln w="9525">
            <a:solidFill>
              <a:srgbClr val="FF9900"/>
            </a:solidFill>
            <a:miter lim="800000"/>
            <a:headEnd/>
            <a:tailEnd/>
          </a:ln>
          <a:extLst/>
        </p:spPr>
        <p:txBody>
          <a:bodyPr wrap="square"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Clr>
                <a:srgbClr val="CC0000"/>
              </a:buClr>
              <a:buSzPct val="130000"/>
              <a:buFont typeface="Wingdings" charset="0"/>
              <a:buChar char="§"/>
            </a:pPr>
            <a:r>
              <a:rPr lang="en-US" sz="2000" b="1" dirty="0">
                <a:latin typeface="Arial Unicode MS" charset="0"/>
              </a:rPr>
              <a:t>  </a:t>
            </a:r>
            <a:r>
              <a:rPr lang="en-US" dirty="0" err="1" smtClean="0">
                <a:latin typeface="Symbol" charset="0"/>
              </a:rPr>
              <a:t>s</a:t>
            </a:r>
            <a:r>
              <a:rPr lang="en-US" baseline="-25000" dirty="0" err="1" smtClean="0">
                <a:latin typeface="Arial" charset="0"/>
              </a:rPr>
              <a:t>x</a:t>
            </a:r>
            <a:r>
              <a:rPr lang="en-US" sz="2000" baseline="-25000" dirty="0" err="1" smtClean="0">
                <a:latin typeface="Arial" charset="0"/>
              </a:rPr>
              <a:t>,</a:t>
            </a:r>
            <a:r>
              <a:rPr lang="en-US" baseline="-25000" dirty="0" err="1" smtClean="0">
                <a:latin typeface="Arial" charset="0"/>
              </a:rPr>
              <a:t>y,z</a:t>
            </a:r>
            <a:r>
              <a:rPr lang="en-US" sz="2000" dirty="0" smtClean="0">
                <a:latin typeface="Arial" charset="0"/>
              </a:rPr>
              <a:t>~ 2 </a:t>
            </a:r>
            <a:r>
              <a:rPr lang="en-US" sz="2000" dirty="0" smtClean="0">
                <a:latin typeface="Arial" charset="0"/>
                <a:sym typeface="Symbol" charset="0"/>
              </a:rPr>
              <a:t>mm</a:t>
            </a:r>
            <a:endParaRPr lang="en-US" sz="2000" dirty="0">
              <a:latin typeface="Arial" charset="0"/>
              <a:sym typeface="Symbol" charset="0"/>
            </a:endParaRPr>
          </a:p>
        </p:txBody>
      </p:sp>
      <p:pic>
        <p:nvPicPr>
          <p:cNvPr id="11" name="Picture 8"/>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11502" y="3710284"/>
            <a:ext cx="2914055" cy="293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1116" y="3710284"/>
            <a:ext cx="2938358" cy="293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6"/>
          <p:cNvSpPr>
            <a:spLocks noGrp="1"/>
          </p:cNvSpPr>
          <p:nvPr>
            <p:ph type="title"/>
          </p:nvPr>
        </p:nvSpPr>
        <p:spPr>
          <a:xfrm>
            <a:off x="457200" y="20638"/>
            <a:ext cx="8229600" cy="1143000"/>
          </a:xfrm>
        </p:spPr>
        <p:txBody>
          <a:bodyPr>
            <a:normAutofit/>
          </a:bodyPr>
          <a:lstStyle/>
          <a:p>
            <a:r>
              <a:rPr lang="en-US" sz="4000" dirty="0" smtClean="0"/>
              <a:t>Position resolution</a:t>
            </a:r>
            <a:endParaRPr lang="en-US" sz="4000" dirty="0"/>
          </a:p>
        </p:txBody>
      </p:sp>
      <p:grpSp>
        <p:nvGrpSpPr>
          <p:cNvPr id="14" name="Group 13"/>
          <p:cNvGrpSpPr/>
          <p:nvPr/>
        </p:nvGrpSpPr>
        <p:grpSpPr>
          <a:xfrm>
            <a:off x="1108568" y="2120140"/>
            <a:ext cx="1727201" cy="1537399"/>
            <a:chOff x="2552700" y="2139674"/>
            <a:chExt cx="1727201" cy="1537399"/>
          </a:xfrm>
        </p:grpSpPr>
        <p:pic>
          <p:nvPicPr>
            <p:cNvPr id="15" name="Picture 14"/>
            <p:cNvPicPr>
              <a:picLocks noChangeAspect="1" noChangeArrowheads="1"/>
            </p:cNvPicPr>
            <p:nvPr/>
          </p:nvPicPr>
          <p:blipFill>
            <a:blip r:embed="rId5"/>
            <a:srcRect l="23865" b="9316"/>
            <a:stretch>
              <a:fillRect/>
            </a:stretch>
          </p:blipFill>
          <p:spPr bwMode="auto">
            <a:xfrm>
              <a:off x="2740094" y="2139674"/>
              <a:ext cx="1539807" cy="1439614"/>
            </a:xfrm>
            <a:prstGeom prst="rect">
              <a:avLst/>
            </a:prstGeom>
            <a:noFill/>
            <a:ln w="12700">
              <a:noFill/>
              <a:miter lim="800000"/>
              <a:headEnd/>
              <a:tailEnd/>
            </a:ln>
            <a:effectLst/>
          </p:spPr>
        </p:pic>
        <p:sp>
          <p:nvSpPr>
            <p:cNvPr id="16" name="Snip Single Corner Rectangle 15"/>
            <p:cNvSpPr>
              <a:spLocks noChangeAspect="1"/>
            </p:cNvSpPr>
            <p:nvPr/>
          </p:nvSpPr>
          <p:spPr bwMode="auto">
            <a:xfrm>
              <a:off x="2552700" y="3357033"/>
              <a:ext cx="320040" cy="320040"/>
            </a:xfrm>
            <a:prstGeom prst="snip1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grpSp>
      <p:cxnSp>
        <p:nvCxnSpPr>
          <p:cNvPr id="3" name="Straight Arrow Connector 2"/>
          <p:cNvCxnSpPr/>
          <p:nvPr/>
        </p:nvCxnSpPr>
        <p:spPr>
          <a:xfrm flipV="1">
            <a:off x="881601" y="3147782"/>
            <a:ext cx="1094014" cy="907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2519508"/>
            <a:ext cx="1267933" cy="646331"/>
          </a:xfrm>
          <a:prstGeom prst="rect">
            <a:avLst/>
          </a:prstGeom>
        </p:spPr>
        <p:txBody>
          <a:bodyPr wrap="none">
            <a:spAutoFit/>
          </a:bodyPr>
          <a:lstStyle/>
          <a:p>
            <a:r>
              <a:rPr lang="en-US" dirty="0" smtClean="0"/>
              <a:t>Gamma ray</a:t>
            </a:r>
          </a:p>
          <a:p>
            <a:r>
              <a:rPr lang="en-US" dirty="0" smtClean="0"/>
              <a:t>beam</a:t>
            </a:r>
            <a:endParaRPr lang="en-US" dirty="0"/>
          </a:p>
        </p:txBody>
      </p:sp>
    </p:spTree>
    <p:extLst>
      <p:ext uri="{BB962C8B-B14F-4D97-AF65-F5344CB8AC3E}">
        <p14:creationId xmlns:p14="http://schemas.microsoft.com/office/powerpoint/2010/main" val="358395255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24495" y="1993904"/>
            <a:ext cx="5859009" cy="3912537"/>
            <a:chOff x="4819605" y="990600"/>
            <a:chExt cx="4199120" cy="2752801"/>
          </a:xfrm>
        </p:grpSpPr>
        <p:sp>
          <p:nvSpPr>
            <p:cNvPr id="10" name="TextBox 9"/>
            <p:cNvSpPr txBox="1"/>
            <p:nvPr/>
          </p:nvSpPr>
          <p:spPr>
            <a:xfrm rot="16200000">
              <a:off x="4093577" y="1908251"/>
              <a:ext cx="1872211" cy="420156"/>
            </a:xfrm>
            <a:prstGeom prst="rect">
              <a:avLst/>
            </a:prstGeom>
            <a:noFill/>
          </p:spPr>
          <p:txBody>
            <a:bodyPr wrap="square" rtlCol="0">
              <a:spAutoFit/>
            </a:bodyPr>
            <a:lstStyle/>
            <a:p>
              <a:pPr defTabSz="914074" fontAlgn="base">
                <a:spcBef>
                  <a:spcPct val="0"/>
                </a:spcBef>
                <a:spcAft>
                  <a:spcPct val="0"/>
                </a:spcAft>
              </a:pPr>
              <a:r>
                <a:rPr lang="en-US" sz="1600" dirty="0">
                  <a:solidFill>
                    <a:srgbClr val="000000"/>
                  </a:solidFill>
                  <a:latin typeface="Times New Roman" pitchFamily="-107" charset="0"/>
                </a:rPr>
                <a:t> </a:t>
              </a:r>
              <a:r>
                <a:rPr lang="el-GR" sz="1600" dirty="0">
                  <a:solidFill>
                    <a:srgbClr val="000000"/>
                  </a:solidFill>
                  <a:latin typeface="Times New Roman" pitchFamily="-107" charset="0"/>
                  <a:cs typeface="Times New Roman"/>
                </a:rPr>
                <a:t>ϴ</a:t>
              </a:r>
              <a:r>
                <a:rPr lang="en-US" sz="1600" dirty="0">
                  <a:solidFill>
                    <a:srgbClr val="000000"/>
                  </a:solidFill>
                  <a:latin typeface="Times New Roman" pitchFamily="-107" charset="0"/>
                  <a:cs typeface="Times New Roman"/>
                </a:rPr>
                <a:t> [</a:t>
              </a:r>
              <a:r>
                <a:rPr lang="en-US" sz="1600" dirty="0" err="1">
                  <a:solidFill>
                    <a:srgbClr val="000000"/>
                  </a:solidFill>
                  <a:latin typeface="Times New Roman" pitchFamily="-107" charset="0"/>
                  <a:cs typeface="Times New Roman"/>
                </a:rPr>
                <a:t>rad</a:t>
              </a:r>
              <a:r>
                <a:rPr lang="en-US" sz="1600" dirty="0">
                  <a:solidFill>
                    <a:srgbClr val="000000"/>
                  </a:solidFill>
                  <a:latin typeface="Times New Roman" pitchFamily="-107" charset="0"/>
                  <a:cs typeface="Times New Roman"/>
                </a:rPr>
                <a:t>] in GRETINA</a:t>
              </a:r>
            </a:p>
            <a:p>
              <a:pPr defTabSz="914074" fontAlgn="base">
                <a:spcBef>
                  <a:spcPct val="0"/>
                </a:spcBef>
                <a:spcAft>
                  <a:spcPct val="0"/>
                </a:spcAft>
              </a:pPr>
              <a:endParaRPr lang="en-US" sz="1600" dirty="0">
                <a:solidFill>
                  <a:srgbClr val="000000"/>
                </a:solidFill>
                <a:latin typeface="Times New Roman" pitchFamily="-107" charset="0"/>
              </a:endParaRPr>
            </a:p>
          </p:txBody>
        </p:sp>
        <p:pic>
          <p:nvPicPr>
            <p:cNvPr id="512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449" t="8106" r="1056" b="25476"/>
            <a:stretch>
              <a:fillRect/>
            </a:stretch>
          </p:blipFill>
          <p:spPr bwMode="auto">
            <a:xfrm>
              <a:off x="5257800" y="990600"/>
              <a:ext cx="3760925" cy="2517367"/>
            </a:xfrm>
            <a:prstGeom prst="rect">
              <a:avLst/>
            </a:prstGeom>
            <a:noFill/>
            <a:ln w="9525">
              <a:noFill/>
              <a:miter lim="800000"/>
              <a:headEnd/>
              <a:tailEnd/>
            </a:ln>
          </p:spPr>
        </p:pic>
        <p:sp>
          <p:nvSpPr>
            <p:cNvPr id="9" name="TextBox 8"/>
            <p:cNvSpPr txBox="1"/>
            <p:nvPr/>
          </p:nvSpPr>
          <p:spPr>
            <a:xfrm>
              <a:off x="5304222" y="3505200"/>
              <a:ext cx="3687377" cy="238201"/>
            </a:xfrm>
            <a:prstGeom prst="rect">
              <a:avLst/>
            </a:prstGeom>
            <a:noFill/>
          </p:spPr>
          <p:txBody>
            <a:bodyPr wrap="square" rtlCol="0">
              <a:spAutoFit/>
            </a:bodyPr>
            <a:lstStyle/>
            <a:p>
              <a:pPr defTabSz="914074" fontAlgn="base">
                <a:spcBef>
                  <a:spcPct val="0"/>
                </a:spcBef>
                <a:spcAft>
                  <a:spcPct val="0"/>
                </a:spcAft>
              </a:pPr>
              <a:r>
                <a:rPr lang="en-US" sz="1600" dirty="0">
                  <a:solidFill>
                    <a:srgbClr val="000000"/>
                  </a:solidFill>
                  <a:latin typeface="Times New Roman" pitchFamily="-107" charset="0"/>
                </a:rPr>
                <a:t>                               Energy [</a:t>
              </a:r>
              <a:r>
                <a:rPr lang="en-US" sz="1600" dirty="0" err="1">
                  <a:solidFill>
                    <a:srgbClr val="000000"/>
                  </a:solidFill>
                  <a:latin typeface="Times New Roman" pitchFamily="-107" charset="0"/>
                </a:rPr>
                <a:t>keV</a:t>
              </a:r>
              <a:r>
                <a:rPr lang="en-US" sz="1600" dirty="0">
                  <a:solidFill>
                    <a:srgbClr val="000000"/>
                  </a:solidFill>
                  <a:latin typeface="Times New Roman" pitchFamily="-107" charset="0"/>
                </a:rPr>
                <a:t>] (laboratory frame)</a:t>
              </a:r>
            </a:p>
          </p:txBody>
        </p:sp>
      </p:grpSp>
      <p:sp>
        <p:nvSpPr>
          <p:cNvPr id="15" name="TextBox 14"/>
          <p:cNvSpPr txBox="1"/>
          <p:nvPr/>
        </p:nvSpPr>
        <p:spPr>
          <a:xfrm>
            <a:off x="5080000" y="2349504"/>
            <a:ext cx="1643046" cy="830997"/>
          </a:xfrm>
          <a:prstGeom prst="rect">
            <a:avLst/>
          </a:prstGeom>
          <a:solidFill>
            <a:schemeClr val="bg2">
              <a:lumMod val="20000"/>
              <a:lumOff val="80000"/>
            </a:schemeClr>
          </a:solidFill>
        </p:spPr>
        <p:txBody>
          <a:bodyPr wrap="square" lIns="91408" tIns="45704" rIns="91408" bIns="45704" rtlCol="0">
            <a:spAutoFit/>
          </a:bodyPr>
          <a:lstStyle/>
          <a:p>
            <a:pPr defTabSz="914074" fontAlgn="base">
              <a:spcBef>
                <a:spcPct val="0"/>
              </a:spcBef>
              <a:spcAft>
                <a:spcPct val="0"/>
              </a:spcAft>
            </a:pPr>
            <a:r>
              <a:rPr lang="el-GR" sz="1600" dirty="0">
                <a:solidFill>
                  <a:srgbClr val="000000"/>
                </a:solidFill>
                <a:latin typeface="Times New Roman" pitchFamily="-107" charset="0"/>
              </a:rPr>
              <a:t>γ</a:t>
            </a:r>
            <a:r>
              <a:rPr lang="en-US" sz="1600" dirty="0">
                <a:solidFill>
                  <a:srgbClr val="000000"/>
                </a:solidFill>
                <a:latin typeface="Times New Roman" pitchFamily="-107" charset="0"/>
              </a:rPr>
              <a:t>  rays of </a:t>
            </a:r>
            <a:r>
              <a:rPr lang="en-US" sz="1600" baseline="30000" dirty="0">
                <a:solidFill>
                  <a:srgbClr val="000000"/>
                </a:solidFill>
                <a:latin typeface="Times New Roman" pitchFamily="-107" charset="0"/>
              </a:rPr>
              <a:t>28</a:t>
            </a:r>
            <a:r>
              <a:rPr lang="en-US" sz="1600" dirty="0">
                <a:solidFill>
                  <a:srgbClr val="000000"/>
                </a:solidFill>
                <a:latin typeface="Times New Roman" pitchFamily="-107" charset="0"/>
              </a:rPr>
              <a:t>Si </a:t>
            </a:r>
          </a:p>
          <a:p>
            <a:pPr defTabSz="914074" fontAlgn="base">
              <a:spcBef>
                <a:spcPct val="0"/>
              </a:spcBef>
              <a:spcAft>
                <a:spcPct val="0"/>
              </a:spcAft>
            </a:pPr>
            <a:r>
              <a:rPr lang="en-US" sz="1600" dirty="0">
                <a:solidFill>
                  <a:srgbClr val="000000"/>
                </a:solidFill>
                <a:latin typeface="Times New Roman" pitchFamily="-107" charset="0"/>
              </a:rPr>
              <a:t>at v/c = 0.38 in</a:t>
            </a:r>
          </a:p>
          <a:p>
            <a:pPr defTabSz="914074" fontAlgn="base">
              <a:spcBef>
                <a:spcPct val="0"/>
              </a:spcBef>
              <a:spcAft>
                <a:spcPct val="0"/>
              </a:spcAft>
            </a:pPr>
            <a:r>
              <a:rPr lang="en-US" sz="1600" dirty="0">
                <a:solidFill>
                  <a:srgbClr val="000000"/>
                </a:solidFill>
                <a:latin typeface="Times New Roman" pitchFamily="-107" charset="0"/>
              </a:rPr>
              <a:t>GRETINA</a:t>
            </a:r>
          </a:p>
        </p:txBody>
      </p:sp>
      <p:sp>
        <p:nvSpPr>
          <p:cNvPr id="4" name="Rectangle 3"/>
          <p:cNvSpPr/>
          <p:nvPr/>
        </p:nvSpPr>
        <p:spPr>
          <a:xfrm>
            <a:off x="114300" y="168702"/>
            <a:ext cx="8763000" cy="400110"/>
          </a:xfrm>
          <a:prstGeom prst="rect">
            <a:avLst/>
          </a:prstGeom>
        </p:spPr>
        <p:txBody>
          <a:bodyPr wrap="square" lIns="91408" tIns="45704" rIns="91408" bIns="45704">
            <a:spAutoFit/>
          </a:bodyPr>
          <a:lstStyle/>
          <a:p>
            <a:pPr marL="342778" indent="-342778" defTabSz="914074" eaLnBrk="0" fontAlgn="base" hangingPunct="0">
              <a:spcBef>
                <a:spcPct val="20000"/>
              </a:spcBef>
              <a:spcAft>
                <a:spcPct val="0"/>
              </a:spcAft>
              <a:buFontTx/>
              <a:buChar char="•"/>
            </a:pPr>
            <a:r>
              <a:rPr lang="en-US" sz="2000" b="1" kern="0" dirty="0">
                <a:solidFill>
                  <a:srgbClr val="000000"/>
                </a:solidFill>
                <a:latin typeface="Times"/>
                <a:ea typeface="ＭＳ Ｐゴシック" pitchFamily="-112" charset="-128"/>
                <a:cs typeface="ＭＳ Ｐゴシック" pitchFamily="-112" charset="-128"/>
              </a:rPr>
              <a:t>11007</a:t>
            </a:r>
            <a:r>
              <a:rPr lang="en-US" sz="2000" kern="0" dirty="0">
                <a:solidFill>
                  <a:srgbClr val="000000"/>
                </a:solidFill>
                <a:latin typeface="Times"/>
                <a:ea typeface="ＭＳ Ｐゴシック" pitchFamily="-112" charset="-128"/>
                <a:cs typeface="ＭＳ Ｐゴシック" pitchFamily="-112" charset="-128"/>
              </a:rPr>
              <a:t>—</a:t>
            </a:r>
            <a:r>
              <a:rPr lang="en-US" sz="2000" kern="0" dirty="0" err="1">
                <a:solidFill>
                  <a:srgbClr val="000000"/>
                </a:solidFill>
                <a:latin typeface="Times"/>
                <a:ea typeface="ＭＳ Ｐゴシック" pitchFamily="-112" charset="-128"/>
                <a:cs typeface="ＭＳ Ｐゴシック" pitchFamily="-112" charset="-128"/>
              </a:rPr>
              <a:t>Weisshaar</a:t>
            </a:r>
            <a:r>
              <a:rPr lang="en-US" sz="2000" kern="0" dirty="0">
                <a:solidFill>
                  <a:srgbClr val="000000"/>
                </a:solidFill>
                <a:latin typeface="Times"/>
                <a:ea typeface="ＭＳ Ｐゴシック" pitchFamily="-112" charset="-128"/>
                <a:cs typeface="ＭＳ Ｐゴシック" pitchFamily="-112" charset="-128"/>
              </a:rPr>
              <a:t>, D. et al.  Commissioning of GRETINA + S800 at NSCL</a:t>
            </a:r>
          </a:p>
        </p:txBody>
      </p:sp>
      <p:sp>
        <p:nvSpPr>
          <p:cNvPr id="12" name="TextBox 11"/>
          <p:cNvSpPr txBox="1"/>
          <p:nvPr/>
        </p:nvSpPr>
        <p:spPr>
          <a:xfrm>
            <a:off x="1668579" y="1066341"/>
            <a:ext cx="6302422"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lIns="91408" tIns="45704" rIns="91408" bIns="45704">
            <a:spAutoFit/>
          </a:bodyPr>
          <a:lstStyle/>
          <a:p>
            <a:pPr>
              <a:buFont typeface="Wingdings" pitchFamily="2" charset="2"/>
              <a:buNone/>
              <a:defRPr/>
            </a:pPr>
            <a:r>
              <a:rPr lang="en-US" sz="2400" baseline="30000" dirty="0">
                <a:latin typeface="Times New Roman" pitchFamily="18" charset="0"/>
              </a:rPr>
              <a:t>28</a:t>
            </a:r>
            <a:r>
              <a:rPr lang="en-US" sz="2400" dirty="0">
                <a:latin typeface="Times New Roman" pitchFamily="18" charset="0"/>
              </a:rPr>
              <a:t>Si from </a:t>
            </a:r>
            <a:r>
              <a:rPr lang="en-US" sz="2400" baseline="30000" dirty="0">
                <a:latin typeface="Times New Roman" pitchFamily="18" charset="0"/>
              </a:rPr>
              <a:t>36</a:t>
            </a:r>
            <a:r>
              <a:rPr lang="en-US" sz="2400" dirty="0">
                <a:latin typeface="Times New Roman" pitchFamily="18" charset="0"/>
              </a:rPr>
              <a:t>Ar  on 47 mg/cm</a:t>
            </a:r>
            <a:r>
              <a:rPr lang="en-US" sz="2400" baseline="30000" dirty="0">
                <a:latin typeface="Times New Roman" pitchFamily="18" charset="0"/>
              </a:rPr>
              <a:t>2</a:t>
            </a:r>
            <a:r>
              <a:rPr lang="en-US" sz="2400" dirty="0">
                <a:latin typeface="Times New Roman" pitchFamily="18" charset="0"/>
              </a:rPr>
              <a:t> Be         v/c = 0.38</a:t>
            </a:r>
          </a:p>
        </p:txBody>
      </p:sp>
    </p:spTree>
    <p:extLst>
      <p:ext uri="{BB962C8B-B14F-4D97-AF65-F5344CB8AC3E}">
        <p14:creationId xmlns:p14="http://schemas.microsoft.com/office/powerpoint/2010/main" val="65544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n_ce2_z7_c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92" y="924237"/>
            <a:ext cx="8750858" cy="5912741"/>
          </a:xfrm>
          <a:prstGeom prst="rect">
            <a:avLst/>
          </a:prstGeom>
        </p:spPr>
      </p:pic>
      <p:sp>
        <p:nvSpPr>
          <p:cNvPr id="6" name="Title 1"/>
          <p:cNvSpPr>
            <a:spLocks noGrp="1"/>
          </p:cNvSpPr>
          <p:nvPr>
            <p:ph type="title"/>
          </p:nvPr>
        </p:nvSpPr>
        <p:spPr>
          <a:xfrm>
            <a:off x="457200" y="274638"/>
            <a:ext cx="8229600" cy="1143000"/>
          </a:xfrm>
        </p:spPr>
        <p:txBody>
          <a:bodyPr>
            <a:normAutofit/>
          </a:bodyPr>
          <a:lstStyle/>
          <a:p>
            <a:r>
              <a:rPr lang="en-US" dirty="0" smtClean="0"/>
              <a:t>Nuclear chart</a:t>
            </a:r>
            <a:endParaRPr lang="en-US" dirty="0"/>
          </a:p>
        </p:txBody>
      </p:sp>
      <p:sp>
        <p:nvSpPr>
          <p:cNvPr id="8" name="TextBox 7"/>
          <p:cNvSpPr txBox="1"/>
          <p:nvPr/>
        </p:nvSpPr>
        <p:spPr>
          <a:xfrm>
            <a:off x="1130300" y="1328738"/>
            <a:ext cx="4556831" cy="430887"/>
          </a:xfrm>
          <a:prstGeom prst="rect">
            <a:avLst/>
          </a:prstGeom>
          <a:solidFill>
            <a:schemeClr val="bg1"/>
          </a:solidFill>
        </p:spPr>
        <p:txBody>
          <a:bodyPr wrap="none" rtlCol="0">
            <a:spAutoFit/>
          </a:bodyPr>
          <a:lstStyle/>
          <a:p>
            <a:r>
              <a:rPr lang="en-US" sz="2200" dirty="0" smtClean="0"/>
              <a:t>The energy of the first excited 2</a:t>
            </a:r>
            <a:r>
              <a:rPr lang="en-US" sz="2200" baseline="30000" dirty="0" smtClean="0"/>
              <a:t>+</a:t>
            </a:r>
            <a:r>
              <a:rPr lang="en-US" sz="2200" dirty="0" smtClean="0"/>
              <a:t> state</a:t>
            </a:r>
            <a:endParaRPr lang="en-US" sz="2200" baseline="30000" dirty="0"/>
          </a:p>
        </p:txBody>
      </p:sp>
      <p:sp>
        <p:nvSpPr>
          <p:cNvPr id="9" name="TextBox 8"/>
          <p:cNvSpPr txBox="1"/>
          <p:nvPr/>
        </p:nvSpPr>
        <p:spPr>
          <a:xfrm>
            <a:off x="5623631" y="4330700"/>
            <a:ext cx="1300356" cy="369332"/>
          </a:xfrm>
          <a:prstGeom prst="rect">
            <a:avLst/>
          </a:prstGeom>
          <a:noFill/>
        </p:spPr>
        <p:txBody>
          <a:bodyPr wrap="none" rtlCol="0">
            <a:spAutoFit/>
          </a:bodyPr>
          <a:lstStyle/>
          <a:p>
            <a:r>
              <a:rPr lang="en-US" dirty="0" smtClean="0"/>
              <a:t>From NNDC</a:t>
            </a:r>
            <a:endParaRPr lang="en-US" dirty="0"/>
          </a:p>
        </p:txBody>
      </p:sp>
      <p:pic>
        <p:nvPicPr>
          <p:cNvPr id="11" name="Picture 10" descr="Screen Shot 2014-09-26 at 02.27.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166" y="3588774"/>
            <a:ext cx="1526693" cy="2634636"/>
          </a:xfrm>
          <a:prstGeom prst="rect">
            <a:avLst/>
          </a:prstGeom>
        </p:spPr>
      </p:pic>
    </p:spTree>
    <p:extLst>
      <p:ext uri="{BB962C8B-B14F-4D97-AF65-F5344CB8AC3E}">
        <p14:creationId xmlns:p14="http://schemas.microsoft.com/office/powerpoint/2010/main" val="219224035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071" y="352186"/>
            <a:ext cx="8795259" cy="3996620"/>
          </a:xfrm>
          <a:prstGeom prst="rect">
            <a:avLst/>
          </a:prstGeom>
          <a:ln>
            <a:noFill/>
          </a:ln>
          <a:effectLst>
            <a:outerShdw blurRad="292100" dist="139700" dir="2700000" algn="tl" rotWithShape="0">
              <a:srgbClr val="333333">
                <a:alpha val="65000"/>
              </a:srgbClr>
            </a:outerShdw>
          </a:effectLst>
        </p:spPr>
      </p:pic>
      <p:sp>
        <p:nvSpPr>
          <p:cNvPr id="3" name="Content Placeholder 2"/>
          <p:cNvSpPr txBox="1">
            <a:spLocks/>
          </p:cNvSpPr>
          <p:nvPr/>
        </p:nvSpPr>
        <p:spPr>
          <a:xfrm>
            <a:off x="341217" y="4713002"/>
            <a:ext cx="8594973" cy="1874892"/>
          </a:xfrm>
          <a:prstGeom prst="rect">
            <a:avLst/>
          </a:prstGeom>
          <a:solidFill>
            <a:srgbClr val="FFFEAA"/>
          </a:solidFill>
        </p:spPr>
        <p:txBody>
          <a:bodyPr/>
          <a:lstStyle>
            <a:lvl1pPr marL="342809" indent="-34280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751" indent="-285673"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2694" indent="-22854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771" indent="-22854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851" indent="-22854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3928" indent="-228540" algn="l" rtl="0" fontAlgn="base">
              <a:spcBef>
                <a:spcPct val="20000"/>
              </a:spcBef>
              <a:spcAft>
                <a:spcPct val="0"/>
              </a:spcAft>
              <a:buChar char="»"/>
              <a:defRPr sz="2000">
                <a:solidFill>
                  <a:schemeClr val="tx1"/>
                </a:solidFill>
                <a:latin typeface="+mn-lt"/>
                <a:ea typeface="ＭＳ Ｐゴシック" pitchFamily="-112" charset="-128"/>
              </a:defRPr>
            </a:lvl6pPr>
            <a:lvl7pPr marL="2971007" indent="-228540" algn="l" rtl="0" fontAlgn="base">
              <a:spcBef>
                <a:spcPct val="20000"/>
              </a:spcBef>
              <a:spcAft>
                <a:spcPct val="0"/>
              </a:spcAft>
              <a:buChar char="»"/>
              <a:defRPr sz="2000">
                <a:solidFill>
                  <a:schemeClr val="tx1"/>
                </a:solidFill>
                <a:latin typeface="+mn-lt"/>
                <a:ea typeface="ＭＳ Ｐゴシック" pitchFamily="-112" charset="-128"/>
              </a:defRPr>
            </a:lvl7pPr>
            <a:lvl8pPr marL="3428083" indent="-228540" algn="l" rtl="0" fontAlgn="base">
              <a:spcBef>
                <a:spcPct val="20000"/>
              </a:spcBef>
              <a:spcAft>
                <a:spcPct val="0"/>
              </a:spcAft>
              <a:buChar char="»"/>
              <a:defRPr sz="2000">
                <a:solidFill>
                  <a:schemeClr val="tx1"/>
                </a:solidFill>
                <a:latin typeface="+mn-lt"/>
                <a:ea typeface="ＭＳ Ｐゴシック" pitchFamily="-112" charset="-128"/>
              </a:defRPr>
            </a:lvl8pPr>
            <a:lvl9pPr marL="3885160" indent="-228540" algn="l" rtl="0" fontAlgn="base">
              <a:spcBef>
                <a:spcPct val="20000"/>
              </a:spcBef>
              <a:spcAft>
                <a:spcPct val="0"/>
              </a:spcAft>
              <a:buChar char="»"/>
              <a:defRPr sz="2000">
                <a:solidFill>
                  <a:schemeClr val="tx1"/>
                </a:solidFill>
                <a:latin typeface="+mn-lt"/>
                <a:ea typeface="ＭＳ Ｐゴシック" pitchFamily="-112" charset="-128"/>
              </a:defRPr>
            </a:lvl9pPr>
          </a:lstStyle>
          <a:p>
            <a:pPr marL="277699" indent="-277699"/>
            <a:r>
              <a:rPr lang="en-US" sz="2000" dirty="0" smtClean="0">
                <a:latin typeface="+mj-lt"/>
                <a:ea typeface="ＭＳ Ｐゴシック" pitchFamily="32" charset="-128"/>
              </a:rPr>
              <a:t>Region around n-rich nuclei approaching N=40 is subject of rapid shell evolution</a:t>
            </a:r>
          </a:p>
          <a:p>
            <a:pPr marL="277699" indent="-277699"/>
            <a:r>
              <a:rPr lang="en-US" sz="2000" dirty="0" smtClean="0">
                <a:latin typeface="+mj-lt"/>
                <a:ea typeface="ＭＳ Ｐゴシック" pitchFamily="32" charset="-128"/>
              </a:rPr>
              <a:t>Neutron-rich </a:t>
            </a:r>
            <a:r>
              <a:rPr lang="en-US" sz="2000" baseline="30000" dirty="0" smtClean="0">
                <a:latin typeface="+mj-lt"/>
                <a:ea typeface="ＭＳ Ｐゴシック" pitchFamily="32" charset="-128"/>
              </a:rPr>
              <a:t>58,60</a:t>
            </a:r>
            <a:r>
              <a:rPr lang="en-US" sz="2000" dirty="0" smtClean="0">
                <a:latin typeface="+mj-lt"/>
                <a:ea typeface="ＭＳ Ｐゴシック" pitchFamily="32" charset="-128"/>
              </a:rPr>
              <a:t>Ti are a good testing ground to study shell evolution and unravel the driving forces</a:t>
            </a:r>
          </a:p>
          <a:p>
            <a:pPr marL="277699" indent="-277699"/>
            <a:r>
              <a:rPr lang="en-US" sz="2000" dirty="0" smtClean="0">
                <a:latin typeface="+mj-lt"/>
                <a:ea typeface="ＭＳ Ｐゴシック" pitchFamily="32" charset="-128"/>
              </a:rPr>
              <a:t>Maybe the closest extrapolation points toward </a:t>
            </a:r>
            <a:r>
              <a:rPr lang="en-US" sz="2000" baseline="30000" dirty="0" smtClean="0">
                <a:latin typeface="+mj-lt"/>
                <a:ea typeface="ＭＳ Ｐゴシック" pitchFamily="32" charset="-128"/>
              </a:rPr>
              <a:t>60</a:t>
            </a:r>
            <a:r>
              <a:rPr lang="en-US" sz="2000" dirty="0" smtClean="0">
                <a:latin typeface="+mj-lt"/>
                <a:ea typeface="ＭＳ Ｐゴシック" pitchFamily="32" charset="-128"/>
              </a:rPr>
              <a:t>Ca</a:t>
            </a:r>
            <a:endParaRPr lang="en-US" sz="2000" dirty="0">
              <a:latin typeface="+mj-lt"/>
              <a:ea typeface="ＭＳ Ｐゴシック" pitchFamily="32" charset="-128"/>
            </a:endParaRPr>
          </a:p>
        </p:txBody>
      </p:sp>
    </p:spTree>
    <p:extLst>
      <p:ext uri="{BB962C8B-B14F-4D97-AF65-F5344CB8AC3E}">
        <p14:creationId xmlns:p14="http://schemas.microsoft.com/office/powerpoint/2010/main" val="341457730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12691" y="3978811"/>
            <a:ext cx="4431308" cy="2909668"/>
          </a:xfrm>
          <a:prstGeom prst="rect">
            <a:avLst/>
          </a:prstGeom>
        </p:spPr>
      </p:pic>
      <p:sp>
        <p:nvSpPr>
          <p:cNvPr id="6" name="Content Placeholder 2"/>
          <p:cNvSpPr txBox="1">
            <a:spLocks/>
          </p:cNvSpPr>
          <p:nvPr/>
        </p:nvSpPr>
        <p:spPr bwMode="auto">
          <a:xfrm>
            <a:off x="138050" y="356895"/>
            <a:ext cx="8862726" cy="486322"/>
          </a:xfrm>
          <a:prstGeom prst="rect">
            <a:avLst/>
          </a:prstGeom>
          <a:solidFill>
            <a:srgbClr val="FFFF00">
              <a:alpha val="39000"/>
            </a:srgbClr>
          </a:solidFill>
          <a:ln w="9525">
            <a:noFill/>
            <a:miter lim="800000"/>
            <a:headEnd/>
            <a:tailEnd/>
          </a:ln>
        </p:spPr>
        <p:txBody>
          <a:bodyPr vert="horz" wrap="square" lIns="0" tIns="0" rIns="0" bIns="0" numCol="1" anchor="t" anchorCtr="0" compatLnSpc="1">
            <a:prstTxWarp prst="textNoShape">
              <a:avLst/>
            </a:prstTxWarp>
          </a:bodyPr>
          <a:lstStyle>
            <a:lvl1pPr marL="180975" indent="-180975" algn="l" defTabSz="854075" rtl="0" eaLnBrk="0" fontAlgn="base" hangingPunct="0">
              <a:lnSpc>
                <a:spcPct val="90000"/>
              </a:lnSpc>
              <a:spcBef>
                <a:spcPct val="50000"/>
              </a:spcBef>
              <a:spcAft>
                <a:spcPct val="0"/>
              </a:spcAft>
              <a:buSzPct val="100000"/>
              <a:buChar char="•"/>
              <a:defRPr sz="2100">
                <a:solidFill>
                  <a:srgbClr val="064308"/>
                </a:solidFill>
                <a:latin typeface="Arial" charset="0"/>
                <a:ea typeface="ＭＳ Ｐゴシック" pitchFamily="-65" charset="-128"/>
                <a:cs typeface="ＭＳ Ｐゴシック" pitchFamily="-65" charset="-128"/>
              </a:defRPr>
            </a:lvl1pPr>
            <a:lvl2pPr marL="482600" indent="-180975" algn="l" defTabSz="854075" rtl="0" eaLnBrk="0" fontAlgn="base" hangingPunct="0">
              <a:lnSpc>
                <a:spcPct val="90000"/>
              </a:lnSpc>
              <a:spcBef>
                <a:spcPct val="25000"/>
              </a:spcBef>
              <a:spcAft>
                <a:spcPct val="0"/>
              </a:spcAft>
              <a:buSzPct val="100000"/>
              <a:buChar char="–"/>
              <a:defRPr sz="1700">
                <a:solidFill>
                  <a:schemeClr val="tx1"/>
                </a:solidFill>
                <a:latin typeface="Arial" charset="0"/>
                <a:ea typeface="ＭＳ Ｐゴシック" charset="-128"/>
                <a:cs typeface="ＭＳ Ｐゴシック"/>
              </a:defRPr>
            </a:lvl2pPr>
            <a:lvl3pPr marL="784225" indent="-180975" algn="l" defTabSz="854075" rtl="0" eaLnBrk="0" fontAlgn="base" hangingPunct="0">
              <a:lnSpc>
                <a:spcPct val="90000"/>
              </a:lnSpc>
              <a:spcBef>
                <a:spcPct val="15000"/>
              </a:spcBef>
              <a:spcAft>
                <a:spcPct val="0"/>
              </a:spcAft>
              <a:buSzPct val="100000"/>
              <a:buChar char="»"/>
              <a:defRPr sz="1700">
                <a:solidFill>
                  <a:schemeClr val="tx1"/>
                </a:solidFill>
                <a:latin typeface="Arial" charset="0"/>
                <a:ea typeface="ヒラギノ角ゴ Pro W3" pitchFamily="-111" charset="-128"/>
                <a:cs typeface="ヒラギノ角ゴ Pro W3" pitchFamily="-111" charset="-128"/>
              </a:defRPr>
            </a:lvl3pPr>
            <a:lvl4pPr marL="1328738" indent="-241300" algn="l" defTabSz="854075" rtl="0" eaLnBrk="0" fontAlgn="base" hangingPunct="0">
              <a:lnSpc>
                <a:spcPct val="90000"/>
              </a:lnSpc>
              <a:spcBef>
                <a:spcPct val="10000"/>
              </a:spcBef>
              <a:spcAft>
                <a:spcPct val="0"/>
              </a:spcAft>
              <a:buSzPct val="100000"/>
              <a:buChar char="–"/>
              <a:defRPr sz="1400">
                <a:solidFill>
                  <a:schemeClr val="tx1"/>
                </a:solidFill>
                <a:latin typeface="Helvetica" charset="0"/>
                <a:ea typeface="ヒラギノ角ゴ Pro W3" pitchFamily="-111" charset="-128"/>
                <a:cs typeface="ヒラギノ角ゴ Pro W3"/>
              </a:defRPr>
            </a:lvl4pPr>
            <a:lvl5pPr marL="1866900" indent="-158750" algn="l" defTabSz="854075" rtl="0" eaLnBrk="0" fontAlgn="base" hangingPunct="0">
              <a:lnSpc>
                <a:spcPct val="90000"/>
              </a:lnSpc>
              <a:spcBef>
                <a:spcPct val="10000"/>
              </a:spcBef>
              <a:spcAft>
                <a:spcPct val="0"/>
              </a:spcAft>
              <a:buSzPct val="100000"/>
              <a:buChar char="–"/>
              <a:defRPr sz="1400">
                <a:solidFill>
                  <a:schemeClr val="tx1"/>
                </a:solidFill>
                <a:latin typeface="Helvetica" charset="0"/>
                <a:ea typeface="ヒラギノ角ゴ Pro W3" pitchFamily="-111" charset="-128"/>
                <a:cs typeface="ヒラギノ角ゴ Pro W3"/>
              </a:defRPr>
            </a:lvl5pPr>
            <a:lvl6pPr marL="2351083"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6pPr>
            <a:lvl7pPr marL="2834390"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7pPr>
            <a:lvl8pPr marL="3317696"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8pPr>
            <a:lvl9pPr marL="3801002"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9pPr>
          </a:lstStyle>
          <a:p>
            <a:pPr marL="0" indent="0">
              <a:buNone/>
            </a:pPr>
            <a:r>
              <a:rPr lang="en-US" sz="2300" kern="0" dirty="0">
                <a:latin typeface="Arial" pitchFamily="34" charset="0"/>
                <a:ea typeface="ＭＳ Ｐゴシック" pitchFamily="32" charset="-128"/>
              </a:rPr>
              <a:t> </a:t>
            </a:r>
            <a:r>
              <a:rPr lang="en-US" sz="2000" kern="0" baseline="30000" dirty="0">
                <a:latin typeface="Arial" pitchFamily="34" charset="0"/>
                <a:ea typeface="ＭＳ Ｐゴシック" pitchFamily="32" charset="-128"/>
              </a:rPr>
              <a:t>58</a:t>
            </a:r>
            <a:r>
              <a:rPr lang="en-US" sz="2000" kern="0" dirty="0">
                <a:latin typeface="Arial" pitchFamily="34" charset="0"/>
                <a:ea typeface="ＭＳ Ｐゴシック" pitchFamily="32" charset="-128"/>
              </a:rPr>
              <a:t>Ti and </a:t>
            </a:r>
            <a:r>
              <a:rPr lang="en-US" sz="2000" kern="0" baseline="30000" dirty="0">
                <a:latin typeface="Arial" pitchFamily="34" charset="0"/>
                <a:ea typeface="ＭＳ Ｐゴシック" pitchFamily="32" charset="-128"/>
              </a:rPr>
              <a:t>60</a:t>
            </a:r>
            <a:r>
              <a:rPr lang="en-US" sz="2000" kern="0" dirty="0">
                <a:latin typeface="Arial" pitchFamily="34" charset="0"/>
                <a:ea typeface="ＭＳ Ｐゴシック" pitchFamily="32" charset="-128"/>
              </a:rPr>
              <a:t>Ti were produced in the nucleon removal from </a:t>
            </a:r>
            <a:r>
              <a:rPr lang="en-US" sz="2000" kern="0" baseline="30000" dirty="0">
                <a:latin typeface="Arial" pitchFamily="34" charset="0"/>
                <a:ea typeface="ＭＳ Ｐゴシック" pitchFamily="32" charset="-128"/>
              </a:rPr>
              <a:t>61</a:t>
            </a:r>
            <a:r>
              <a:rPr lang="en-US" sz="2000" kern="0" dirty="0">
                <a:latin typeface="Arial" pitchFamily="34" charset="0"/>
                <a:ea typeface="ＭＳ Ｐゴシック" pitchFamily="32" charset="-128"/>
              </a:rPr>
              <a:t>V on a </a:t>
            </a:r>
            <a:r>
              <a:rPr lang="en-US" sz="2000" kern="0" baseline="30000" dirty="0">
                <a:latin typeface="Arial" pitchFamily="34" charset="0"/>
                <a:ea typeface="ＭＳ Ｐゴシック" pitchFamily="32" charset="-128"/>
              </a:rPr>
              <a:t>9</a:t>
            </a:r>
            <a:r>
              <a:rPr lang="en-US" sz="2000" kern="0" dirty="0">
                <a:latin typeface="Arial" pitchFamily="34" charset="0"/>
                <a:ea typeface="ＭＳ Ｐゴシック" pitchFamily="32" charset="-128"/>
              </a:rPr>
              <a:t>Be target</a:t>
            </a:r>
          </a:p>
        </p:txBody>
      </p:sp>
      <p:sp>
        <p:nvSpPr>
          <p:cNvPr id="3" name="Rectangle 2"/>
          <p:cNvSpPr/>
          <p:nvPr/>
        </p:nvSpPr>
        <p:spPr>
          <a:xfrm>
            <a:off x="744512" y="1133789"/>
            <a:ext cx="7545668" cy="400110"/>
          </a:xfrm>
          <a:prstGeom prst="rect">
            <a:avLst/>
          </a:prstGeom>
        </p:spPr>
        <p:txBody>
          <a:bodyPr wrap="square">
            <a:spAutoFit/>
          </a:bodyPr>
          <a:lstStyle/>
          <a:p>
            <a:r>
              <a:rPr lang="en-US" sz="2000" dirty="0"/>
              <a:t>The </a:t>
            </a:r>
            <a:r>
              <a:rPr lang="en-US" sz="2000" baseline="30000" dirty="0"/>
              <a:t>61</a:t>
            </a:r>
            <a:r>
              <a:rPr lang="en-US" sz="2000" dirty="0"/>
              <a:t>V ions were produced from a 140-</a:t>
            </a:r>
            <a:r>
              <a:rPr lang="en-US" sz="2000" dirty="0" smtClean="0"/>
              <a:t>MeV/u primary beam of </a:t>
            </a:r>
            <a:r>
              <a:rPr lang="en-US" sz="2000" baseline="30000" dirty="0" smtClean="0"/>
              <a:t>82</a:t>
            </a:r>
            <a:r>
              <a:rPr lang="en-US" sz="2000" dirty="0" smtClean="0"/>
              <a:t>Se</a:t>
            </a:r>
            <a:endParaRPr lang="en-US" sz="2000" dirty="0"/>
          </a:p>
        </p:txBody>
      </p:sp>
      <p:pic>
        <p:nvPicPr>
          <p:cNvPr id="7" name="Picture 6"/>
          <p:cNvPicPr>
            <a:picLocks noChangeAspect="1"/>
          </p:cNvPicPr>
          <p:nvPr/>
        </p:nvPicPr>
        <p:blipFill>
          <a:blip r:embed="rId3"/>
          <a:stretch>
            <a:fillRect/>
          </a:stretch>
        </p:blipFill>
        <p:spPr>
          <a:xfrm>
            <a:off x="4475398" y="1956682"/>
            <a:ext cx="4525378" cy="1891004"/>
          </a:xfrm>
          <a:prstGeom prst="rect">
            <a:avLst/>
          </a:prstGeom>
        </p:spPr>
      </p:pic>
      <p:grpSp>
        <p:nvGrpSpPr>
          <p:cNvPr id="8" name="Group 7"/>
          <p:cNvGrpSpPr/>
          <p:nvPr/>
        </p:nvGrpSpPr>
        <p:grpSpPr>
          <a:xfrm>
            <a:off x="1030460" y="2413491"/>
            <a:ext cx="3664443" cy="1613407"/>
            <a:chOff x="718099" y="4053693"/>
            <a:chExt cx="5538520" cy="2483867"/>
          </a:xfrm>
        </p:grpSpPr>
        <p:grpSp>
          <p:nvGrpSpPr>
            <p:cNvPr id="9" name="Group 66"/>
            <p:cNvGrpSpPr/>
            <p:nvPr/>
          </p:nvGrpSpPr>
          <p:grpSpPr>
            <a:xfrm>
              <a:off x="718099" y="4053693"/>
              <a:ext cx="5538520" cy="2483867"/>
              <a:chOff x="3496445" y="1062055"/>
              <a:chExt cx="4945822" cy="2032071"/>
            </a:xfrm>
          </p:grpSpPr>
          <p:pic>
            <p:nvPicPr>
              <p:cNvPr id="15" name="Picture 14" descr="Screen shot 2011-04-28 at 3.20.50 PM.png"/>
              <p:cNvPicPr>
                <a:picLocks noChangeAspect="1"/>
              </p:cNvPicPr>
              <p:nvPr/>
            </p:nvPicPr>
            <p:blipFill>
              <a:blip r:embed="rId4"/>
              <a:stretch>
                <a:fillRect/>
              </a:stretch>
            </p:blipFill>
            <p:spPr>
              <a:xfrm>
                <a:off x="6027004" y="1855620"/>
                <a:ext cx="441452" cy="494538"/>
              </a:xfrm>
              <a:prstGeom prst="rect">
                <a:avLst/>
              </a:prstGeom>
            </p:spPr>
          </p:pic>
          <p:sp>
            <p:nvSpPr>
              <p:cNvPr id="16" name="Snip Diagonal Corner Rectangle 15"/>
              <p:cNvSpPr/>
              <p:nvPr/>
            </p:nvSpPr>
            <p:spPr bwMode="auto">
              <a:xfrm rot="16200000">
                <a:off x="5996859" y="1827721"/>
                <a:ext cx="39733" cy="152400"/>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pic>
            <p:nvPicPr>
              <p:cNvPr id="17" name="Picture 16" descr="Screen shot 2011-04-28 at 3.21.35 PM.png"/>
              <p:cNvPicPr>
                <a:picLocks noChangeAspect="1"/>
              </p:cNvPicPr>
              <p:nvPr/>
            </p:nvPicPr>
            <p:blipFill>
              <a:blip r:embed="rId5"/>
              <a:stretch>
                <a:fillRect/>
              </a:stretch>
            </p:blipFill>
            <p:spPr>
              <a:xfrm>
                <a:off x="4902219" y="2190749"/>
                <a:ext cx="599440" cy="617220"/>
              </a:xfrm>
              <a:prstGeom prst="rect">
                <a:avLst/>
              </a:prstGeom>
            </p:spPr>
          </p:pic>
          <p:cxnSp>
            <p:nvCxnSpPr>
              <p:cNvPr id="18" name="Straight Connector 17"/>
              <p:cNvCxnSpPr/>
              <p:nvPr/>
            </p:nvCxnSpPr>
            <p:spPr bwMode="auto">
              <a:xfrm rot="10800000">
                <a:off x="3496445" y="1930013"/>
                <a:ext cx="520337" cy="31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10800000">
                <a:off x="4598063" y="1920672"/>
                <a:ext cx="73152" cy="319"/>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20" name="Group 51"/>
              <p:cNvGrpSpPr/>
              <p:nvPr/>
            </p:nvGrpSpPr>
            <p:grpSpPr>
              <a:xfrm>
                <a:off x="3860465" y="1419861"/>
                <a:ext cx="910827" cy="892683"/>
                <a:chOff x="4566633" y="2045387"/>
                <a:chExt cx="910827" cy="892683"/>
              </a:xfrm>
            </p:grpSpPr>
            <p:pic>
              <p:nvPicPr>
                <p:cNvPr id="32" name="Picture 31" descr="Screen shot 2011-04-28 at 8.57.23 PM.png"/>
                <p:cNvPicPr>
                  <a:picLocks noChangeAspect="1"/>
                </p:cNvPicPr>
                <p:nvPr/>
              </p:nvPicPr>
              <p:blipFill>
                <a:blip r:embed="rId6"/>
                <a:stretch>
                  <a:fillRect/>
                </a:stretch>
              </p:blipFill>
              <p:spPr>
                <a:xfrm>
                  <a:off x="4566633" y="2045387"/>
                  <a:ext cx="909447" cy="892683"/>
                </a:xfrm>
                <a:prstGeom prst="rect">
                  <a:avLst/>
                </a:prstGeom>
              </p:spPr>
            </p:pic>
            <p:sp>
              <p:nvSpPr>
                <p:cNvPr id="33" name="Rectangle 32"/>
                <p:cNvSpPr/>
                <p:nvPr/>
              </p:nvSpPr>
              <p:spPr bwMode="auto">
                <a:xfrm>
                  <a:off x="5375527" y="2154726"/>
                  <a:ext cx="101933" cy="9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grpSp>
          <p:sp>
            <p:nvSpPr>
              <p:cNvPr id="22" name="Snip Diagonal Corner Rectangle 21"/>
              <p:cNvSpPr/>
              <p:nvPr/>
            </p:nvSpPr>
            <p:spPr bwMode="auto">
              <a:xfrm rot="11100000">
                <a:off x="5421766" y="1918767"/>
                <a:ext cx="111034" cy="39733"/>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sp>
            <p:nvSpPr>
              <p:cNvPr id="23" name="Snip Diagonal Corner Rectangle 22"/>
              <p:cNvSpPr/>
              <p:nvPr/>
            </p:nvSpPr>
            <p:spPr bwMode="auto">
              <a:xfrm rot="5400000">
                <a:off x="5737904" y="1860619"/>
                <a:ext cx="39733" cy="152400"/>
              </a:xfrm>
              <a:prstGeom prst="snip2Diag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16" eaLnBrk="0" fontAlgn="base" hangingPunct="0">
                  <a:spcBef>
                    <a:spcPct val="0"/>
                  </a:spcBef>
                  <a:spcAft>
                    <a:spcPct val="0"/>
                  </a:spcAft>
                </a:pPr>
                <a:endParaRPr lang="en-US" sz="2400" dirty="0">
                  <a:latin typeface="Times New Roman" pitchFamily="-105" charset="0"/>
                </a:endParaRPr>
              </a:p>
            </p:txBody>
          </p:sp>
          <p:cxnSp>
            <p:nvCxnSpPr>
              <p:cNvPr id="24" name="Straight Connector 23"/>
              <p:cNvCxnSpPr/>
              <p:nvPr/>
            </p:nvCxnSpPr>
            <p:spPr bwMode="auto">
              <a:xfrm rot="10800000">
                <a:off x="4742002" y="1920776"/>
                <a:ext cx="1435608" cy="318"/>
              </a:xfrm>
              <a:prstGeom prst="line">
                <a:avLst/>
              </a:prstGeom>
              <a:solidFill>
                <a:schemeClr val="accent1"/>
              </a:solidFill>
              <a:ln w="19050" cap="flat" cmpd="sng" algn="ctr">
                <a:solidFill>
                  <a:schemeClr val="tx1"/>
                </a:solidFill>
                <a:prstDash val="sysDash"/>
                <a:round/>
                <a:headEnd type="none" w="med" len="med"/>
                <a:tailEnd type="none" w="med" len="med"/>
              </a:ln>
              <a:effectLst/>
            </p:spPr>
          </p:cxnSp>
          <p:sp>
            <p:nvSpPr>
              <p:cNvPr id="25" name="TextBox 24"/>
              <p:cNvSpPr txBox="1"/>
              <p:nvPr/>
            </p:nvSpPr>
            <p:spPr>
              <a:xfrm>
                <a:off x="4049982" y="2791972"/>
                <a:ext cx="1378779" cy="302154"/>
              </a:xfrm>
              <a:prstGeom prst="rect">
                <a:avLst/>
              </a:prstGeom>
              <a:noFill/>
            </p:spPr>
            <p:txBody>
              <a:bodyPr wrap="none" rtlCol="0">
                <a:spAutoFit/>
              </a:bodyPr>
              <a:lstStyle/>
              <a:p>
                <a:r>
                  <a:rPr lang="en-US" dirty="0"/>
                  <a:t>p</a:t>
                </a:r>
                <a:r>
                  <a:rPr lang="en-US" dirty="0" smtClean="0"/>
                  <a:t>rimary target</a:t>
                </a:r>
                <a:endParaRPr lang="en-US" dirty="0"/>
              </a:p>
            </p:txBody>
          </p:sp>
          <p:pic>
            <p:nvPicPr>
              <p:cNvPr id="26" name="Picture 25" descr="Screen shot 2011-04-28 at 3.21.35 PM.png"/>
              <p:cNvPicPr>
                <a:picLocks noChangeAspect="1"/>
              </p:cNvPicPr>
              <p:nvPr/>
            </p:nvPicPr>
            <p:blipFill>
              <a:blip r:embed="rId5"/>
              <a:stretch>
                <a:fillRect/>
              </a:stretch>
            </p:blipFill>
            <p:spPr>
              <a:xfrm>
                <a:off x="5381850" y="1541780"/>
                <a:ext cx="599440" cy="617220"/>
              </a:xfrm>
              <a:prstGeom prst="rect">
                <a:avLst/>
              </a:prstGeom>
            </p:spPr>
          </p:pic>
          <p:cxnSp>
            <p:nvCxnSpPr>
              <p:cNvPr id="29" name="Straight Connector 28"/>
              <p:cNvCxnSpPr/>
              <p:nvPr/>
            </p:nvCxnSpPr>
            <p:spPr bwMode="auto">
              <a:xfrm flipH="1" flipV="1">
                <a:off x="6426127" y="1927218"/>
                <a:ext cx="2016140" cy="6869"/>
              </a:xfrm>
              <a:prstGeom prst="line">
                <a:avLst/>
              </a:prstGeom>
              <a:solidFill>
                <a:schemeClr val="accent1"/>
              </a:solidFill>
              <a:ln w="19050" cap="flat" cmpd="sng" algn="ctr">
                <a:solidFill>
                  <a:schemeClr val="tx1"/>
                </a:solidFill>
                <a:prstDash val="sysDash"/>
                <a:round/>
                <a:headEnd type="none" w="med" len="med"/>
                <a:tailEnd type="none" w="med" len="med"/>
              </a:ln>
              <a:effectLst/>
            </p:spPr>
          </p:cxnSp>
          <p:sp>
            <p:nvSpPr>
              <p:cNvPr id="30" name="TextBox 29"/>
              <p:cNvSpPr txBox="1"/>
              <p:nvPr/>
            </p:nvSpPr>
            <p:spPr>
              <a:xfrm>
                <a:off x="5650983" y="1062055"/>
                <a:ext cx="1545311" cy="302153"/>
              </a:xfrm>
              <a:prstGeom prst="rect">
                <a:avLst/>
              </a:prstGeom>
              <a:noFill/>
            </p:spPr>
            <p:txBody>
              <a:bodyPr wrap="none" rtlCol="0">
                <a:spAutoFit/>
              </a:bodyPr>
              <a:lstStyle/>
              <a:p>
                <a:r>
                  <a:rPr lang="en-US" dirty="0" smtClean="0"/>
                  <a:t>secondary beam</a:t>
                </a:r>
                <a:endParaRPr lang="en-US" dirty="0"/>
              </a:p>
            </p:txBody>
          </p:sp>
          <p:sp>
            <p:nvSpPr>
              <p:cNvPr id="31" name="TextBox 30"/>
              <p:cNvSpPr txBox="1"/>
              <p:nvPr/>
            </p:nvSpPr>
            <p:spPr>
              <a:xfrm>
                <a:off x="3576215" y="1062882"/>
                <a:ext cx="1341797" cy="302153"/>
              </a:xfrm>
              <a:prstGeom prst="rect">
                <a:avLst/>
              </a:prstGeom>
              <a:noFill/>
            </p:spPr>
            <p:txBody>
              <a:bodyPr wrap="none" rtlCol="0">
                <a:spAutoFit/>
              </a:bodyPr>
              <a:lstStyle/>
              <a:p>
                <a:r>
                  <a:rPr lang="en-US" dirty="0" smtClean="0"/>
                  <a:t>primary beam</a:t>
                </a:r>
                <a:endParaRPr lang="en-US" dirty="0"/>
              </a:p>
            </p:txBody>
          </p:sp>
        </p:grpSp>
        <p:cxnSp>
          <p:nvCxnSpPr>
            <p:cNvPr id="10" name="Straight Arrow Connector 9"/>
            <p:cNvCxnSpPr/>
            <p:nvPr/>
          </p:nvCxnSpPr>
          <p:spPr bwMode="auto">
            <a:xfrm>
              <a:off x="2115427" y="5116657"/>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3958963" y="5372942"/>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3451190" y="5083010"/>
              <a:ext cx="457200" cy="294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3" name="TextBox 12"/>
            <p:cNvSpPr txBox="1"/>
            <p:nvPr/>
          </p:nvSpPr>
          <p:spPr>
            <a:xfrm>
              <a:off x="3582133" y="5963318"/>
              <a:ext cx="2012390" cy="369332"/>
            </a:xfrm>
            <a:prstGeom prst="rect">
              <a:avLst/>
            </a:prstGeom>
            <a:noFill/>
          </p:spPr>
          <p:txBody>
            <a:bodyPr wrap="none" rtlCol="0">
              <a:spAutoFit/>
            </a:bodyPr>
            <a:lstStyle/>
            <a:p>
              <a:r>
                <a:rPr lang="en-US" dirty="0"/>
                <a:t>f</a:t>
              </a:r>
              <a:r>
                <a:rPr lang="en-US" dirty="0" smtClean="0"/>
                <a:t>ragment separator</a:t>
              </a:r>
              <a:endParaRPr lang="en-US" dirty="0"/>
            </a:p>
          </p:txBody>
        </p:sp>
        <p:cxnSp>
          <p:nvCxnSpPr>
            <p:cNvPr id="14" name="Curved Connector 13"/>
            <p:cNvCxnSpPr/>
            <p:nvPr/>
          </p:nvCxnSpPr>
          <p:spPr>
            <a:xfrm rot="5400000" flipH="1" flipV="1">
              <a:off x="4758722" y="4629692"/>
              <a:ext cx="1763420" cy="973929"/>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sp>
        <p:nvSpPr>
          <p:cNvPr id="4" name="Rectangle 3"/>
          <p:cNvSpPr/>
          <p:nvPr/>
        </p:nvSpPr>
        <p:spPr>
          <a:xfrm>
            <a:off x="1227737" y="2175327"/>
            <a:ext cx="561572" cy="369332"/>
          </a:xfrm>
          <a:prstGeom prst="rect">
            <a:avLst/>
          </a:prstGeom>
        </p:spPr>
        <p:txBody>
          <a:bodyPr wrap="none">
            <a:spAutoFit/>
          </a:bodyPr>
          <a:lstStyle/>
          <a:p>
            <a:r>
              <a:rPr lang="en-US" baseline="30000" dirty="0"/>
              <a:t>82</a:t>
            </a:r>
            <a:r>
              <a:rPr lang="en-US" dirty="0"/>
              <a:t>Se</a:t>
            </a:r>
            <a:endParaRPr lang="en-US" dirty="0"/>
          </a:p>
        </p:txBody>
      </p:sp>
      <p:sp>
        <p:nvSpPr>
          <p:cNvPr id="34" name="Rectangle 33"/>
          <p:cNvSpPr/>
          <p:nvPr/>
        </p:nvSpPr>
        <p:spPr>
          <a:xfrm>
            <a:off x="4712691" y="1993923"/>
            <a:ext cx="471629" cy="369332"/>
          </a:xfrm>
          <a:prstGeom prst="rect">
            <a:avLst/>
          </a:prstGeom>
        </p:spPr>
        <p:txBody>
          <a:bodyPr wrap="none">
            <a:spAutoFit/>
          </a:bodyPr>
          <a:lstStyle/>
          <a:p>
            <a:r>
              <a:rPr lang="en-US" baseline="30000" dirty="0"/>
              <a:t>61</a:t>
            </a:r>
            <a:r>
              <a:rPr lang="en-US" dirty="0"/>
              <a:t>V</a:t>
            </a:r>
          </a:p>
        </p:txBody>
      </p:sp>
      <p:sp>
        <p:nvSpPr>
          <p:cNvPr id="36" name="Rectangle 35"/>
          <p:cNvSpPr/>
          <p:nvPr/>
        </p:nvSpPr>
        <p:spPr>
          <a:xfrm>
            <a:off x="7272906" y="2175327"/>
            <a:ext cx="548122" cy="369332"/>
          </a:xfrm>
          <a:prstGeom prst="rect">
            <a:avLst/>
          </a:prstGeom>
        </p:spPr>
        <p:txBody>
          <a:bodyPr wrap="none">
            <a:spAutoFit/>
          </a:bodyPr>
          <a:lstStyle/>
          <a:p>
            <a:r>
              <a:rPr lang="en-US" kern="0" baseline="30000" dirty="0" smtClean="0">
                <a:latin typeface="Arial" pitchFamily="34" charset="0"/>
                <a:ea typeface="ＭＳ Ｐゴシック" pitchFamily="32" charset="-128"/>
              </a:rPr>
              <a:t>60</a:t>
            </a:r>
            <a:r>
              <a:rPr lang="en-US" kern="0" dirty="0" smtClean="0">
                <a:latin typeface="Arial" pitchFamily="34" charset="0"/>
                <a:ea typeface="ＭＳ Ｐゴシック" pitchFamily="32" charset="-128"/>
              </a:rPr>
              <a:t>Ti </a:t>
            </a:r>
            <a:endParaRPr lang="en-US" dirty="0"/>
          </a:p>
        </p:txBody>
      </p:sp>
    </p:spTree>
    <p:extLst>
      <p:ext uri="{BB962C8B-B14F-4D97-AF65-F5344CB8AC3E}">
        <p14:creationId xmlns:p14="http://schemas.microsoft.com/office/powerpoint/2010/main" val="109454625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7432" y="1008828"/>
            <a:ext cx="6417636" cy="4213925"/>
          </a:xfrm>
          <a:prstGeom prst="rect">
            <a:avLst/>
          </a:prstGeom>
        </p:spPr>
      </p:pic>
      <p:pic>
        <p:nvPicPr>
          <p:cNvPr id="4" name="Picture 3"/>
          <p:cNvPicPr>
            <a:picLocks noChangeAspect="1"/>
          </p:cNvPicPr>
          <p:nvPr/>
        </p:nvPicPr>
        <p:blipFill>
          <a:blip r:embed="rId3"/>
          <a:stretch>
            <a:fillRect/>
          </a:stretch>
        </p:blipFill>
        <p:spPr>
          <a:xfrm>
            <a:off x="2188096" y="1408186"/>
            <a:ext cx="6564190" cy="5006290"/>
          </a:xfrm>
          <a:prstGeom prst="rect">
            <a:avLst/>
          </a:prstGeom>
        </p:spPr>
      </p:pic>
      <p:sp>
        <p:nvSpPr>
          <p:cNvPr id="6" name="Content Placeholder 2"/>
          <p:cNvSpPr txBox="1">
            <a:spLocks/>
          </p:cNvSpPr>
          <p:nvPr/>
        </p:nvSpPr>
        <p:spPr bwMode="auto">
          <a:xfrm>
            <a:off x="138050" y="380319"/>
            <a:ext cx="8862726" cy="486322"/>
          </a:xfrm>
          <a:prstGeom prst="rect">
            <a:avLst/>
          </a:prstGeom>
          <a:solidFill>
            <a:srgbClr val="FFFF00">
              <a:alpha val="39000"/>
            </a:srgbClr>
          </a:solidFill>
          <a:ln w="9525">
            <a:noFill/>
            <a:miter lim="800000"/>
            <a:headEnd/>
            <a:tailEnd/>
          </a:ln>
        </p:spPr>
        <p:txBody>
          <a:bodyPr vert="horz" wrap="square" lIns="0" tIns="0" rIns="0" bIns="0" numCol="1" anchor="t" anchorCtr="0" compatLnSpc="1">
            <a:prstTxWarp prst="textNoShape">
              <a:avLst/>
            </a:prstTxWarp>
          </a:bodyPr>
          <a:lstStyle>
            <a:lvl1pPr marL="180975" indent="-180975" algn="l" defTabSz="854075" rtl="0" eaLnBrk="0" fontAlgn="base" hangingPunct="0">
              <a:lnSpc>
                <a:spcPct val="90000"/>
              </a:lnSpc>
              <a:spcBef>
                <a:spcPct val="50000"/>
              </a:spcBef>
              <a:spcAft>
                <a:spcPct val="0"/>
              </a:spcAft>
              <a:buSzPct val="100000"/>
              <a:buChar char="•"/>
              <a:defRPr sz="2100">
                <a:solidFill>
                  <a:srgbClr val="064308"/>
                </a:solidFill>
                <a:latin typeface="Arial" charset="0"/>
                <a:ea typeface="ＭＳ Ｐゴシック" pitchFamily="-65" charset="-128"/>
                <a:cs typeface="ＭＳ Ｐゴシック" pitchFamily="-65" charset="-128"/>
              </a:defRPr>
            </a:lvl1pPr>
            <a:lvl2pPr marL="482600" indent="-180975" algn="l" defTabSz="854075" rtl="0" eaLnBrk="0" fontAlgn="base" hangingPunct="0">
              <a:lnSpc>
                <a:spcPct val="90000"/>
              </a:lnSpc>
              <a:spcBef>
                <a:spcPct val="25000"/>
              </a:spcBef>
              <a:spcAft>
                <a:spcPct val="0"/>
              </a:spcAft>
              <a:buSzPct val="100000"/>
              <a:buChar char="–"/>
              <a:defRPr sz="1700">
                <a:solidFill>
                  <a:schemeClr val="tx1"/>
                </a:solidFill>
                <a:latin typeface="Arial" charset="0"/>
                <a:ea typeface="ＭＳ Ｐゴシック" charset="-128"/>
                <a:cs typeface="ＭＳ Ｐゴシック"/>
              </a:defRPr>
            </a:lvl2pPr>
            <a:lvl3pPr marL="784225" indent="-180975" algn="l" defTabSz="854075" rtl="0" eaLnBrk="0" fontAlgn="base" hangingPunct="0">
              <a:lnSpc>
                <a:spcPct val="90000"/>
              </a:lnSpc>
              <a:spcBef>
                <a:spcPct val="15000"/>
              </a:spcBef>
              <a:spcAft>
                <a:spcPct val="0"/>
              </a:spcAft>
              <a:buSzPct val="100000"/>
              <a:buChar char="»"/>
              <a:defRPr sz="1700">
                <a:solidFill>
                  <a:schemeClr val="tx1"/>
                </a:solidFill>
                <a:latin typeface="Arial" charset="0"/>
                <a:ea typeface="ヒラギノ角ゴ Pro W3" pitchFamily="-111" charset="-128"/>
                <a:cs typeface="ヒラギノ角ゴ Pro W3" pitchFamily="-111" charset="-128"/>
              </a:defRPr>
            </a:lvl3pPr>
            <a:lvl4pPr marL="1328738" indent="-241300" algn="l" defTabSz="854075" rtl="0" eaLnBrk="0" fontAlgn="base" hangingPunct="0">
              <a:lnSpc>
                <a:spcPct val="90000"/>
              </a:lnSpc>
              <a:spcBef>
                <a:spcPct val="10000"/>
              </a:spcBef>
              <a:spcAft>
                <a:spcPct val="0"/>
              </a:spcAft>
              <a:buSzPct val="100000"/>
              <a:buChar char="–"/>
              <a:defRPr sz="1400">
                <a:solidFill>
                  <a:schemeClr val="tx1"/>
                </a:solidFill>
                <a:latin typeface="Helvetica" charset="0"/>
                <a:ea typeface="ヒラギノ角ゴ Pro W3" pitchFamily="-111" charset="-128"/>
                <a:cs typeface="ヒラギノ角ゴ Pro W3"/>
              </a:defRPr>
            </a:lvl4pPr>
            <a:lvl5pPr marL="1866900" indent="-158750" algn="l" defTabSz="854075" rtl="0" eaLnBrk="0" fontAlgn="base" hangingPunct="0">
              <a:lnSpc>
                <a:spcPct val="90000"/>
              </a:lnSpc>
              <a:spcBef>
                <a:spcPct val="10000"/>
              </a:spcBef>
              <a:spcAft>
                <a:spcPct val="0"/>
              </a:spcAft>
              <a:buSzPct val="100000"/>
              <a:buChar char="–"/>
              <a:defRPr sz="1400">
                <a:solidFill>
                  <a:schemeClr val="tx1"/>
                </a:solidFill>
                <a:latin typeface="Helvetica" charset="0"/>
                <a:ea typeface="ヒラギノ角ゴ Pro W3" pitchFamily="-111" charset="-128"/>
                <a:cs typeface="ヒラギノ角ゴ Pro W3"/>
              </a:defRPr>
            </a:lvl5pPr>
            <a:lvl6pPr marL="2351083"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6pPr>
            <a:lvl7pPr marL="2834390"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7pPr>
            <a:lvl8pPr marL="3317696"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8pPr>
            <a:lvl9pPr marL="3801002"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9pPr>
          </a:lstStyle>
          <a:p>
            <a:pPr marL="0" indent="0">
              <a:buNone/>
            </a:pPr>
            <a:r>
              <a:rPr lang="en-US" sz="2300" kern="0" dirty="0">
                <a:latin typeface="Arial" pitchFamily="34" charset="0"/>
                <a:ea typeface="ＭＳ Ｐゴシック" pitchFamily="32" charset="-128"/>
              </a:rPr>
              <a:t> </a:t>
            </a:r>
            <a:r>
              <a:rPr lang="en-US" sz="2000" kern="0" baseline="30000" dirty="0">
                <a:latin typeface="Arial" pitchFamily="34" charset="0"/>
                <a:ea typeface="ＭＳ Ｐゴシック" pitchFamily="32" charset="-128"/>
              </a:rPr>
              <a:t>58</a:t>
            </a:r>
            <a:r>
              <a:rPr lang="en-US" sz="2000" kern="0" dirty="0">
                <a:latin typeface="Arial" pitchFamily="34" charset="0"/>
                <a:ea typeface="ＭＳ Ｐゴシック" pitchFamily="32" charset="-128"/>
              </a:rPr>
              <a:t>Ti and </a:t>
            </a:r>
            <a:r>
              <a:rPr lang="en-US" sz="2000" kern="0" baseline="30000" dirty="0">
                <a:latin typeface="Arial" pitchFamily="34" charset="0"/>
                <a:ea typeface="ＭＳ Ｐゴシック" pitchFamily="32" charset="-128"/>
              </a:rPr>
              <a:t>60</a:t>
            </a:r>
            <a:r>
              <a:rPr lang="en-US" sz="2000" kern="0" dirty="0">
                <a:latin typeface="Arial" pitchFamily="34" charset="0"/>
                <a:ea typeface="ＭＳ Ｐゴシック" pitchFamily="32" charset="-128"/>
              </a:rPr>
              <a:t>Ti were produced in the nucleon removal from </a:t>
            </a:r>
            <a:r>
              <a:rPr lang="en-US" sz="2000" kern="0" baseline="30000" dirty="0">
                <a:latin typeface="Arial" pitchFamily="34" charset="0"/>
                <a:ea typeface="ＭＳ Ｐゴシック" pitchFamily="32" charset="-128"/>
              </a:rPr>
              <a:t>61</a:t>
            </a:r>
            <a:r>
              <a:rPr lang="en-US" sz="2000" kern="0" dirty="0">
                <a:latin typeface="Arial" pitchFamily="34" charset="0"/>
                <a:ea typeface="ＭＳ Ｐゴシック" pitchFamily="32" charset="-128"/>
              </a:rPr>
              <a:t>V on a </a:t>
            </a:r>
            <a:r>
              <a:rPr lang="en-US" sz="2000" kern="0" baseline="30000" dirty="0">
                <a:latin typeface="Arial" pitchFamily="34" charset="0"/>
                <a:ea typeface="ＭＳ Ｐゴシック" pitchFamily="32" charset="-128"/>
              </a:rPr>
              <a:t>9</a:t>
            </a:r>
            <a:r>
              <a:rPr lang="en-US" sz="2000" kern="0" dirty="0">
                <a:latin typeface="Arial" pitchFamily="34" charset="0"/>
                <a:ea typeface="ＭＳ Ｐゴシック" pitchFamily="32" charset="-128"/>
              </a:rPr>
              <a:t>Be target</a:t>
            </a:r>
          </a:p>
        </p:txBody>
      </p:sp>
    </p:spTree>
    <p:extLst>
      <p:ext uri="{BB962C8B-B14F-4D97-AF65-F5344CB8AC3E}">
        <p14:creationId xmlns:p14="http://schemas.microsoft.com/office/powerpoint/2010/main" val="22974887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n_ce2_z7_c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92" y="924237"/>
            <a:ext cx="8750858" cy="5912741"/>
          </a:xfrm>
          <a:prstGeom prst="rect">
            <a:avLst/>
          </a:prstGeom>
        </p:spPr>
      </p:pic>
      <p:sp>
        <p:nvSpPr>
          <p:cNvPr id="6" name="Title 1"/>
          <p:cNvSpPr>
            <a:spLocks noGrp="1"/>
          </p:cNvSpPr>
          <p:nvPr>
            <p:ph type="title"/>
          </p:nvPr>
        </p:nvSpPr>
        <p:spPr>
          <a:xfrm>
            <a:off x="457200" y="274638"/>
            <a:ext cx="8229600" cy="1143000"/>
          </a:xfrm>
        </p:spPr>
        <p:txBody>
          <a:bodyPr>
            <a:normAutofit/>
          </a:bodyPr>
          <a:lstStyle/>
          <a:p>
            <a:r>
              <a:rPr lang="en-US" dirty="0" smtClean="0"/>
              <a:t>Nuclear chart</a:t>
            </a:r>
            <a:endParaRPr lang="en-US" dirty="0"/>
          </a:p>
        </p:txBody>
      </p:sp>
      <p:sp>
        <p:nvSpPr>
          <p:cNvPr id="8" name="TextBox 7"/>
          <p:cNvSpPr txBox="1"/>
          <p:nvPr/>
        </p:nvSpPr>
        <p:spPr>
          <a:xfrm>
            <a:off x="1130300" y="1328738"/>
            <a:ext cx="4556831" cy="430887"/>
          </a:xfrm>
          <a:prstGeom prst="rect">
            <a:avLst/>
          </a:prstGeom>
          <a:solidFill>
            <a:schemeClr val="bg1"/>
          </a:solidFill>
        </p:spPr>
        <p:txBody>
          <a:bodyPr wrap="none" rtlCol="0">
            <a:spAutoFit/>
          </a:bodyPr>
          <a:lstStyle/>
          <a:p>
            <a:r>
              <a:rPr lang="en-US" sz="2200" dirty="0" smtClean="0"/>
              <a:t>The energy of the first excited 2</a:t>
            </a:r>
            <a:r>
              <a:rPr lang="en-US" sz="2200" baseline="30000" dirty="0" smtClean="0"/>
              <a:t>+</a:t>
            </a:r>
            <a:r>
              <a:rPr lang="en-US" sz="2200" dirty="0" smtClean="0"/>
              <a:t> state</a:t>
            </a:r>
            <a:endParaRPr lang="en-US" sz="2200" baseline="30000" dirty="0"/>
          </a:p>
        </p:txBody>
      </p:sp>
      <p:sp>
        <p:nvSpPr>
          <p:cNvPr id="9" name="TextBox 8"/>
          <p:cNvSpPr txBox="1"/>
          <p:nvPr/>
        </p:nvSpPr>
        <p:spPr>
          <a:xfrm>
            <a:off x="5623631" y="4330700"/>
            <a:ext cx="1300356" cy="369332"/>
          </a:xfrm>
          <a:prstGeom prst="rect">
            <a:avLst/>
          </a:prstGeom>
          <a:noFill/>
        </p:spPr>
        <p:txBody>
          <a:bodyPr wrap="none" rtlCol="0">
            <a:spAutoFit/>
          </a:bodyPr>
          <a:lstStyle/>
          <a:p>
            <a:r>
              <a:rPr lang="en-US" dirty="0" smtClean="0"/>
              <a:t>From NNDC</a:t>
            </a:r>
            <a:endParaRPr lang="en-US" dirty="0"/>
          </a:p>
        </p:txBody>
      </p:sp>
      <p:cxnSp>
        <p:nvCxnSpPr>
          <p:cNvPr id="3" name="Straight Arrow Connector 2"/>
          <p:cNvCxnSpPr/>
          <p:nvPr/>
        </p:nvCxnSpPr>
        <p:spPr>
          <a:xfrm flipH="1" flipV="1">
            <a:off x="2225040" y="5608320"/>
            <a:ext cx="568960" cy="365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09333" y="5880325"/>
            <a:ext cx="506118" cy="369332"/>
          </a:xfrm>
          <a:prstGeom prst="rect">
            <a:avLst/>
          </a:prstGeom>
          <a:noFill/>
        </p:spPr>
        <p:txBody>
          <a:bodyPr wrap="none" rtlCol="0">
            <a:spAutoFit/>
          </a:bodyPr>
          <a:lstStyle/>
          <a:p>
            <a:r>
              <a:rPr lang="en-US" baseline="30000" dirty="0" smtClean="0"/>
              <a:t>60</a:t>
            </a:r>
            <a:r>
              <a:rPr lang="en-US" dirty="0" smtClean="0"/>
              <a:t>Ti</a:t>
            </a:r>
            <a:endParaRPr lang="en-US" dirty="0"/>
          </a:p>
        </p:txBody>
      </p:sp>
      <p:pic>
        <p:nvPicPr>
          <p:cNvPr id="11" name="Picture 10" descr="Screen Shot 2014-09-26 at 02.27.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166" y="3588774"/>
            <a:ext cx="1526693" cy="2634636"/>
          </a:xfrm>
          <a:prstGeom prst="rect">
            <a:avLst/>
          </a:prstGeom>
        </p:spPr>
      </p:pic>
    </p:spTree>
    <p:extLst>
      <p:ext uri="{BB962C8B-B14F-4D97-AF65-F5344CB8AC3E}">
        <p14:creationId xmlns:p14="http://schemas.microsoft.com/office/powerpoint/2010/main" val="120351390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092" y="890799"/>
            <a:ext cx="8194911" cy="2339161"/>
          </a:xfrm>
          <a:prstGeom prst="rect">
            <a:avLst/>
          </a:prstGeom>
        </p:spPr>
      </p:pic>
      <p:sp>
        <p:nvSpPr>
          <p:cNvPr id="9" name="Text Box 102"/>
          <p:cNvSpPr txBox="1">
            <a:spLocks noChangeArrowheads="1"/>
          </p:cNvSpPr>
          <p:nvPr/>
        </p:nvSpPr>
        <p:spPr bwMode="auto">
          <a:xfrm>
            <a:off x="2316480" y="194749"/>
            <a:ext cx="4643120" cy="400101"/>
          </a:xfrm>
          <a:prstGeom prst="rect">
            <a:avLst/>
          </a:prstGeom>
          <a:solidFill>
            <a:schemeClr val="bg1">
              <a:lumMod val="95000"/>
            </a:schemeClr>
          </a:solidFill>
          <a:ln w="9525">
            <a:noFill/>
            <a:miter lim="800000"/>
            <a:headEnd/>
            <a:tailEnd/>
          </a:ln>
          <a:effectLst>
            <a:outerShdw blurRad="50800" dist="38100" dir="2700000" algn="tl" rotWithShape="0">
              <a:srgbClr val="000000">
                <a:alpha val="43000"/>
              </a:srgbClr>
            </a:outerShdw>
          </a:effectLst>
        </p:spPr>
        <p:txBody>
          <a:bodyPr wrap="square" lIns="91408" tIns="45704" rIns="91408" bIns="45704">
            <a:prstTxWarp prst="textNoShape">
              <a:avLst/>
            </a:prstTxWarp>
            <a:spAutoFit/>
          </a:bodyPr>
          <a:lstStyle/>
          <a:p>
            <a:pPr algn="ctr">
              <a:spcBef>
                <a:spcPct val="50000"/>
              </a:spcBef>
              <a:defRPr/>
            </a:pPr>
            <a:r>
              <a:rPr lang="en-US" sz="2000" b="1" dirty="0">
                <a:solidFill>
                  <a:srgbClr val="000000"/>
                </a:solidFill>
                <a:latin typeface="Arial" pitchFamily="-112" charset="0"/>
              </a:rPr>
              <a:t>Acknowledgements</a:t>
            </a:r>
          </a:p>
        </p:txBody>
      </p:sp>
      <p:sp>
        <p:nvSpPr>
          <p:cNvPr id="2" name="Rectangle 1"/>
          <p:cNvSpPr/>
          <p:nvPr/>
        </p:nvSpPr>
        <p:spPr>
          <a:xfrm>
            <a:off x="310767" y="3682267"/>
            <a:ext cx="8594177" cy="2677624"/>
          </a:xfrm>
          <a:prstGeom prst="rect">
            <a:avLst/>
          </a:prstGeom>
        </p:spPr>
        <p:txBody>
          <a:bodyPr wrap="square" lIns="91408" tIns="45704" rIns="91408" bIns="45704">
            <a:spAutoFit/>
          </a:bodyPr>
          <a:lstStyle/>
          <a:p>
            <a:r>
              <a:rPr lang="en-US" sz="1600" b="1" dirty="0">
                <a:solidFill>
                  <a:srgbClr val="000000"/>
                </a:solidFill>
                <a:latin typeface="Times New Roman" pitchFamily="18" charset="0"/>
              </a:rPr>
              <a:t>ANL:     </a:t>
            </a:r>
            <a:r>
              <a:rPr lang="en-US" sz="1600" dirty="0">
                <a:latin typeface="Times New Roman"/>
                <a:cs typeface="Times New Roman"/>
              </a:rPr>
              <a:t>S. Zhu, A. </a:t>
            </a:r>
            <a:r>
              <a:rPr lang="en-US" sz="1600" dirty="0" err="1">
                <a:latin typeface="Times New Roman"/>
                <a:cs typeface="Times New Roman"/>
              </a:rPr>
              <a:t>Ayangeakaa</a:t>
            </a:r>
            <a:r>
              <a:rPr lang="en-US" sz="1600" dirty="0">
                <a:latin typeface="Times New Roman"/>
                <a:cs typeface="Times New Roman"/>
              </a:rPr>
              <a:t>, M. Albers, J. Anderson, M. Carpenter, H. David,</a:t>
            </a:r>
          </a:p>
          <a:p>
            <a:r>
              <a:rPr lang="en-US" sz="1600" dirty="0">
                <a:latin typeface="Times New Roman"/>
                <a:cs typeface="Times New Roman"/>
              </a:rPr>
              <a:t>	      T. </a:t>
            </a:r>
            <a:r>
              <a:rPr lang="en-US" sz="1600" dirty="0" err="1">
                <a:latin typeface="Times New Roman"/>
                <a:cs typeface="Times New Roman"/>
              </a:rPr>
              <a:t>Lauritsen</a:t>
            </a:r>
            <a:r>
              <a:rPr lang="en-US" sz="1600" dirty="0">
                <a:latin typeface="Times New Roman"/>
                <a:cs typeface="Times New Roman"/>
              </a:rPr>
              <a:t>, J. Rohrer, B. </a:t>
            </a:r>
            <a:r>
              <a:rPr lang="en-US" sz="1600" dirty="0" err="1">
                <a:latin typeface="Times New Roman"/>
                <a:cs typeface="Times New Roman"/>
              </a:rPr>
              <a:t>Zabransky</a:t>
            </a:r>
            <a:endParaRPr lang="en-US" sz="1600" dirty="0">
              <a:solidFill>
                <a:srgbClr val="000000"/>
              </a:solidFill>
              <a:latin typeface="Times New Roman"/>
              <a:cs typeface="Times New Roman"/>
            </a:endParaRPr>
          </a:p>
          <a:p>
            <a:pPr defTabSz="914074" fontAlgn="base">
              <a:spcBef>
                <a:spcPct val="0"/>
              </a:spcBef>
              <a:spcAft>
                <a:spcPct val="0"/>
              </a:spcAft>
            </a:pPr>
            <a:endParaRPr lang="en-US" sz="1600" b="1" dirty="0">
              <a:solidFill>
                <a:srgbClr val="000000"/>
              </a:solidFill>
              <a:latin typeface="Times New Roman" pitchFamily="18" charset="0"/>
            </a:endParaRPr>
          </a:p>
          <a:p>
            <a:pPr defTabSz="914074" fontAlgn="base">
              <a:spcBef>
                <a:spcPct val="0"/>
              </a:spcBef>
              <a:spcAft>
                <a:spcPct val="0"/>
              </a:spcAft>
            </a:pPr>
            <a:r>
              <a:rPr lang="en-US" sz="1600" b="1" dirty="0">
                <a:solidFill>
                  <a:srgbClr val="000000"/>
                </a:solidFill>
                <a:latin typeface="Times New Roman" pitchFamily="18" charset="0"/>
              </a:rPr>
              <a:t>NSCL:  </a:t>
            </a:r>
            <a:r>
              <a:rPr lang="en-US" sz="1600" dirty="0">
                <a:solidFill>
                  <a:srgbClr val="000000"/>
                </a:solidFill>
                <a:latin typeface="Times New Roman" pitchFamily="18" charset="0"/>
              </a:rPr>
              <a:t>D. </a:t>
            </a:r>
            <a:r>
              <a:rPr lang="en-US" sz="1600" dirty="0" err="1">
                <a:solidFill>
                  <a:srgbClr val="000000"/>
                </a:solidFill>
                <a:latin typeface="Times New Roman" pitchFamily="18" charset="0"/>
              </a:rPr>
              <a:t>Weisshaar</a:t>
            </a:r>
            <a:r>
              <a:rPr lang="en-US" sz="1600" dirty="0">
                <a:solidFill>
                  <a:srgbClr val="000000"/>
                </a:solidFill>
                <a:latin typeface="Times New Roman" pitchFamily="18" charset="0"/>
              </a:rPr>
              <a:t>, A </a:t>
            </a:r>
            <a:r>
              <a:rPr lang="en-US" sz="1600" dirty="0" err="1">
                <a:solidFill>
                  <a:srgbClr val="000000"/>
                </a:solidFill>
                <a:latin typeface="Times New Roman" pitchFamily="18" charset="0"/>
              </a:rPr>
              <a:t>Gade</a:t>
            </a:r>
            <a:r>
              <a:rPr lang="en-US" sz="1600" dirty="0">
                <a:solidFill>
                  <a:srgbClr val="000000"/>
                </a:solidFill>
                <a:latin typeface="Times New Roman" pitchFamily="18" charset="0"/>
              </a:rPr>
              <a:t>, F. </a:t>
            </a:r>
            <a:r>
              <a:rPr lang="en-US" sz="1600" dirty="0" err="1">
                <a:solidFill>
                  <a:srgbClr val="000000"/>
                </a:solidFill>
                <a:latin typeface="Times New Roman" pitchFamily="18" charset="0"/>
              </a:rPr>
              <a:t>Recchia</a:t>
            </a:r>
            <a:r>
              <a:rPr lang="en-US" sz="1600" dirty="0">
                <a:solidFill>
                  <a:srgbClr val="000000"/>
                </a:solidFill>
                <a:latin typeface="Times New Roman" pitchFamily="18" charset="0"/>
              </a:rPr>
              <a:t>, T. </a:t>
            </a:r>
            <a:r>
              <a:rPr lang="en-US" sz="1600" dirty="0" err="1">
                <a:solidFill>
                  <a:srgbClr val="000000"/>
                </a:solidFill>
                <a:latin typeface="Times New Roman" pitchFamily="18" charset="0"/>
              </a:rPr>
              <a:t>Baugher</a:t>
            </a:r>
            <a:r>
              <a:rPr lang="en-US" sz="1600" dirty="0">
                <a:solidFill>
                  <a:srgbClr val="000000"/>
                </a:solidFill>
                <a:latin typeface="Times New Roman" pitchFamily="18" charset="0"/>
              </a:rPr>
              <a:t>, C. Langer, E. </a:t>
            </a:r>
            <a:r>
              <a:rPr lang="en-US" sz="1600" dirty="0" err="1">
                <a:solidFill>
                  <a:srgbClr val="000000"/>
                </a:solidFill>
                <a:latin typeface="Times New Roman" pitchFamily="18" charset="0"/>
              </a:rPr>
              <a:t>Lunderberg</a:t>
            </a:r>
            <a:r>
              <a:rPr lang="en-US" sz="1600" dirty="0">
                <a:solidFill>
                  <a:srgbClr val="000000"/>
                </a:solidFill>
                <a:latin typeface="Times New Roman" pitchFamily="18" charset="0"/>
              </a:rPr>
              <a:t>, </a:t>
            </a:r>
          </a:p>
          <a:p>
            <a:pPr defTabSz="914074" fontAlgn="base">
              <a:spcBef>
                <a:spcPct val="0"/>
              </a:spcBef>
              <a:spcAft>
                <a:spcPct val="0"/>
              </a:spcAft>
            </a:pPr>
            <a:r>
              <a:rPr lang="en-US" sz="1600" dirty="0">
                <a:solidFill>
                  <a:srgbClr val="000000"/>
                </a:solidFill>
                <a:latin typeface="Times New Roman" pitchFamily="18" charset="0"/>
              </a:rPr>
              <a:t>              A. </a:t>
            </a:r>
            <a:r>
              <a:rPr lang="en-US" sz="1600" dirty="0" err="1">
                <a:solidFill>
                  <a:srgbClr val="000000"/>
                </a:solidFill>
                <a:latin typeface="Times New Roman" pitchFamily="18" charset="0"/>
              </a:rPr>
              <a:t>Lemasson</a:t>
            </a:r>
            <a:r>
              <a:rPr lang="en-US" sz="1600" dirty="0">
                <a:solidFill>
                  <a:srgbClr val="000000"/>
                </a:solidFill>
                <a:latin typeface="Times New Roman" pitchFamily="18" charset="0"/>
              </a:rPr>
              <a:t>, S. </a:t>
            </a:r>
            <a:r>
              <a:rPr lang="en-US" sz="1600" dirty="0" err="1">
                <a:solidFill>
                  <a:srgbClr val="000000"/>
                </a:solidFill>
                <a:latin typeface="Times New Roman" pitchFamily="18" charset="0"/>
              </a:rPr>
              <a:t>Noji</a:t>
            </a:r>
            <a:r>
              <a:rPr lang="en-US" sz="1600" dirty="0">
                <a:solidFill>
                  <a:srgbClr val="000000"/>
                </a:solidFill>
                <a:latin typeface="Times New Roman" pitchFamily="18" charset="0"/>
              </a:rPr>
              <a:t>, M. Scott, D. Smalley, K. </a:t>
            </a:r>
            <a:r>
              <a:rPr lang="en-US" sz="1600" dirty="0" err="1">
                <a:solidFill>
                  <a:srgbClr val="000000"/>
                </a:solidFill>
                <a:latin typeface="Times New Roman" pitchFamily="18" charset="0"/>
              </a:rPr>
              <a:t>Wimmer</a:t>
            </a:r>
            <a:r>
              <a:rPr lang="en-US" sz="1600" dirty="0">
                <a:solidFill>
                  <a:srgbClr val="000000"/>
                </a:solidFill>
                <a:latin typeface="Times New Roman" pitchFamily="18" charset="0"/>
              </a:rPr>
              <a:t>, </a:t>
            </a:r>
            <a:r>
              <a:rPr lang="en-US" sz="1600" dirty="0" err="1">
                <a:solidFill>
                  <a:srgbClr val="000000"/>
                </a:solidFill>
                <a:latin typeface="Times New Roman" pitchFamily="18" charset="0"/>
              </a:rPr>
              <a:t>R.Zegers</a:t>
            </a:r>
            <a:endParaRPr lang="en-US" sz="1600" dirty="0">
              <a:solidFill>
                <a:srgbClr val="000000"/>
              </a:solidFill>
              <a:latin typeface="Times New Roman" pitchFamily="18" charset="0"/>
            </a:endParaRPr>
          </a:p>
          <a:p>
            <a:pPr defTabSz="914074" fontAlgn="base">
              <a:spcBef>
                <a:spcPct val="0"/>
              </a:spcBef>
              <a:spcAft>
                <a:spcPct val="0"/>
              </a:spcAft>
            </a:pPr>
            <a:r>
              <a:rPr lang="en-US" sz="1600" dirty="0">
                <a:solidFill>
                  <a:srgbClr val="000000"/>
                </a:solidFill>
                <a:latin typeface="Times New Roman" pitchFamily="18" charset="0"/>
              </a:rPr>
              <a:t>              R. Fox (NSCL DAQ) and D. </a:t>
            </a:r>
            <a:r>
              <a:rPr lang="en-US" sz="1600" dirty="0" err="1">
                <a:solidFill>
                  <a:srgbClr val="000000"/>
                </a:solidFill>
                <a:latin typeface="Times New Roman" pitchFamily="18" charset="0"/>
              </a:rPr>
              <a:t>Bazin</a:t>
            </a:r>
            <a:r>
              <a:rPr lang="en-US" sz="1600" dirty="0">
                <a:solidFill>
                  <a:srgbClr val="000000"/>
                </a:solidFill>
                <a:latin typeface="Times New Roman" pitchFamily="18" charset="0"/>
              </a:rPr>
              <a:t>, S. Williams (S800)  </a:t>
            </a:r>
          </a:p>
          <a:p>
            <a:pPr defTabSz="914074" fontAlgn="base">
              <a:lnSpc>
                <a:spcPct val="50000"/>
              </a:lnSpc>
              <a:spcBef>
                <a:spcPct val="0"/>
              </a:spcBef>
              <a:spcAft>
                <a:spcPct val="0"/>
              </a:spcAft>
            </a:pPr>
            <a:r>
              <a:rPr lang="en-US" sz="1600" dirty="0">
                <a:solidFill>
                  <a:srgbClr val="000000"/>
                </a:solidFill>
                <a:latin typeface="Times New Roman" pitchFamily="18" charset="0"/>
              </a:rPr>
              <a:t> </a:t>
            </a:r>
          </a:p>
          <a:p>
            <a:pPr defTabSz="914074" fontAlgn="base">
              <a:spcBef>
                <a:spcPct val="0"/>
              </a:spcBef>
              <a:spcAft>
                <a:spcPct val="0"/>
              </a:spcAft>
            </a:pPr>
            <a:r>
              <a:rPr lang="en-US" sz="1600" b="1" dirty="0">
                <a:solidFill>
                  <a:srgbClr val="000000"/>
                </a:solidFill>
                <a:latin typeface="Times New Roman" pitchFamily="18" charset="0"/>
              </a:rPr>
              <a:t>ORNL:</a:t>
            </a:r>
            <a:r>
              <a:rPr lang="en-US" sz="1600" dirty="0">
                <a:solidFill>
                  <a:srgbClr val="000000"/>
                </a:solidFill>
                <a:latin typeface="Times New Roman" pitchFamily="18" charset="0"/>
              </a:rPr>
              <a:t> D. Radford, J. M. </a:t>
            </a:r>
            <a:r>
              <a:rPr lang="en-US" sz="1600" dirty="0" err="1">
                <a:solidFill>
                  <a:srgbClr val="000000"/>
                </a:solidFill>
                <a:latin typeface="Times New Roman" pitchFamily="18" charset="0"/>
              </a:rPr>
              <a:t>Allmond</a:t>
            </a:r>
            <a:endParaRPr lang="en-US" sz="1600" dirty="0">
              <a:solidFill>
                <a:srgbClr val="000000"/>
              </a:solidFill>
              <a:latin typeface="Times New Roman" pitchFamily="18" charset="0"/>
            </a:endParaRPr>
          </a:p>
          <a:p>
            <a:pPr defTabSz="914074" fontAlgn="base">
              <a:spcBef>
                <a:spcPct val="0"/>
              </a:spcBef>
              <a:spcAft>
                <a:spcPct val="0"/>
              </a:spcAft>
            </a:pPr>
            <a:endParaRPr lang="en-US" sz="1600" dirty="0">
              <a:solidFill>
                <a:srgbClr val="000000"/>
              </a:solidFill>
              <a:latin typeface="Times New Roman" pitchFamily="18" charset="0"/>
            </a:endParaRPr>
          </a:p>
          <a:p>
            <a:pPr defTabSz="914074" fontAlgn="base">
              <a:spcBef>
                <a:spcPct val="0"/>
              </a:spcBef>
              <a:spcAft>
                <a:spcPct val="0"/>
              </a:spcAft>
            </a:pPr>
            <a:r>
              <a:rPr lang="en-US" sz="1600" b="1" dirty="0">
                <a:solidFill>
                  <a:srgbClr val="000000"/>
                </a:solidFill>
                <a:latin typeface="Times New Roman" pitchFamily="18" charset="0"/>
              </a:rPr>
              <a:t>LBNL:</a:t>
            </a:r>
            <a:r>
              <a:rPr lang="en-US" sz="1600" dirty="0">
                <a:solidFill>
                  <a:srgbClr val="000000"/>
                </a:solidFill>
                <a:latin typeface="Times New Roman" pitchFamily="18" charset="0"/>
              </a:rPr>
              <a:t>  </a:t>
            </a:r>
            <a:r>
              <a:rPr lang="it-IT" sz="1600" dirty="0" smtClean="0">
                <a:solidFill>
                  <a:srgbClr val="000000"/>
                </a:solidFill>
                <a:latin typeface="Times New Roman" pitchFamily="18" charset="0"/>
              </a:rPr>
              <a:t>C.M</a:t>
            </a:r>
            <a:r>
              <a:rPr lang="it-IT" sz="1600" dirty="0">
                <a:solidFill>
                  <a:srgbClr val="000000"/>
                </a:solidFill>
                <a:latin typeface="Times New Roman" pitchFamily="18" charset="0"/>
              </a:rPr>
              <a:t>. Campbell, H. Crawford, M. </a:t>
            </a:r>
            <a:r>
              <a:rPr lang="it-IT" sz="1600" dirty="0" err="1">
                <a:solidFill>
                  <a:srgbClr val="000000"/>
                </a:solidFill>
                <a:latin typeface="Times New Roman" pitchFamily="18" charset="0"/>
              </a:rPr>
              <a:t>Cromaz</a:t>
            </a:r>
            <a:r>
              <a:rPr lang="it-IT" sz="1600" dirty="0">
                <a:solidFill>
                  <a:srgbClr val="000000"/>
                </a:solidFill>
                <a:latin typeface="Times New Roman" pitchFamily="18" charset="0"/>
              </a:rPr>
              <a:t>,  </a:t>
            </a:r>
            <a:r>
              <a:rPr lang="it-IT" sz="1600" dirty="0" err="1">
                <a:solidFill>
                  <a:srgbClr val="000000"/>
                </a:solidFill>
                <a:latin typeface="Times New Roman" pitchFamily="18" charset="0"/>
              </a:rPr>
              <a:t>P.Fallon</a:t>
            </a:r>
            <a:r>
              <a:rPr lang="it-IT" sz="1600" dirty="0">
                <a:solidFill>
                  <a:srgbClr val="000000"/>
                </a:solidFill>
                <a:latin typeface="Times New Roman" pitchFamily="18" charset="0"/>
              </a:rPr>
              <a:t>, </a:t>
            </a:r>
            <a:r>
              <a:rPr lang="en-US" sz="1600" dirty="0">
                <a:solidFill>
                  <a:srgbClr val="000000"/>
                </a:solidFill>
                <a:latin typeface="Times New Roman" pitchFamily="18" charset="0"/>
              </a:rPr>
              <a:t>I.Y. Lee</a:t>
            </a:r>
            <a:r>
              <a:rPr lang="it-IT" sz="1600" dirty="0">
                <a:solidFill>
                  <a:srgbClr val="000000"/>
                </a:solidFill>
                <a:latin typeface="Times New Roman" pitchFamily="18" charset="0"/>
              </a:rPr>
              <a:t>, </a:t>
            </a:r>
            <a:r>
              <a:rPr lang="it-IT" sz="1600" dirty="0" smtClean="0">
                <a:solidFill>
                  <a:srgbClr val="000000"/>
                </a:solidFill>
                <a:latin typeface="Times New Roman" pitchFamily="18" charset="0"/>
              </a:rPr>
              <a:t>C</a:t>
            </a:r>
            <a:r>
              <a:rPr lang="it-IT" sz="1600" dirty="0">
                <a:solidFill>
                  <a:srgbClr val="000000"/>
                </a:solidFill>
                <a:latin typeface="Times New Roman" pitchFamily="18" charset="0"/>
              </a:rPr>
              <a:t>. </a:t>
            </a:r>
            <a:r>
              <a:rPr lang="it-IT" sz="1600" dirty="0" err="1">
                <a:solidFill>
                  <a:srgbClr val="000000"/>
                </a:solidFill>
                <a:latin typeface="Times New Roman" pitchFamily="18" charset="0"/>
              </a:rPr>
              <a:t>Lionberger</a:t>
            </a:r>
            <a:r>
              <a:rPr lang="it-IT" sz="1600" dirty="0">
                <a:solidFill>
                  <a:srgbClr val="000000"/>
                </a:solidFill>
                <a:latin typeface="Times New Roman" pitchFamily="18" charset="0"/>
              </a:rPr>
              <a:t>, </a:t>
            </a:r>
            <a:endParaRPr lang="it-IT" sz="1600" dirty="0" smtClean="0">
              <a:solidFill>
                <a:srgbClr val="000000"/>
              </a:solidFill>
              <a:latin typeface="Times New Roman" pitchFamily="18" charset="0"/>
            </a:endParaRPr>
          </a:p>
          <a:p>
            <a:pPr defTabSz="914074" fontAlgn="base">
              <a:spcBef>
                <a:spcPct val="0"/>
              </a:spcBef>
              <a:spcAft>
                <a:spcPct val="0"/>
              </a:spcAft>
            </a:pPr>
            <a:r>
              <a:rPr lang="en-US" sz="1600" dirty="0" smtClean="0">
                <a:solidFill>
                  <a:srgbClr val="000000"/>
                </a:solidFill>
                <a:latin typeface="Times New Roman" pitchFamily="18" charset="0"/>
              </a:rPr>
              <a:t>A.O</a:t>
            </a:r>
            <a:r>
              <a:rPr lang="en-US" sz="1600" dirty="0">
                <a:solidFill>
                  <a:srgbClr val="000000"/>
                </a:solidFill>
                <a:latin typeface="Times New Roman" pitchFamily="18" charset="0"/>
              </a:rPr>
              <a:t>. </a:t>
            </a:r>
            <a:r>
              <a:rPr lang="en-US" sz="1600" dirty="0" err="1" smtClean="0">
                <a:solidFill>
                  <a:srgbClr val="000000"/>
                </a:solidFill>
                <a:latin typeface="Times New Roman" pitchFamily="18" charset="0"/>
              </a:rPr>
              <a:t>Macchiavelli</a:t>
            </a:r>
            <a:r>
              <a:rPr lang="en-US" sz="1600" dirty="0" smtClean="0">
                <a:solidFill>
                  <a:srgbClr val="000000"/>
                </a:solidFill>
                <a:latin typeface="Times New Roman" pitchFamily="18" charset="0"/>
              </a:rPr>
              <a:t>, A</a:t>
            </a:r>
            <a:r>
              <a:rPr lang="en-US" sz="1600" dirty="0">
                <a:solidFill>
                  <a:srgbClr val="000000"/>
                </a:solidFill>
                <a:latin typeface="Times New Roman" pitchFamily="18" charset="0"/>
              </a:rPr>
              <a:t>. </a:t>
            </a:r>
            <a:r>
              <a:rPr lang="en-US" sz="1600" dirty="0" err="1" smtClean="0">
                <a:solidFill>
                  <a:srgbClr val="000000"/>
                </a:solidFill>
                <a:latin typeface="Times New Roman" pitchFamily="18" charset="0"/>
              </a:rPr>
              <a:t>Wiens</a:t>
            </a:r>
            <a:r>
              <a:rPr lang="en-US" sz="1600" dirty="0" smtClean="0">
                <a:solidFill>
                  <a:srgbClr val="000000"/>
                </a:solidFill>
                <a:latin typeface="Times New Roman" pitchFamily="18" charset="0"/>
              </a:rPr>
              <a:t>, </a:t>
            </a:r>
            <a:endParaRPr lang="en-US" sz="1600" dirty="0" smtClean="0">
              <a:solidFill>
                <a:srgbClr val="000000"/>
              </a:solidFill>
              <a:latin typeface="Times New Roman" pitchFamily="18" charset="0"/>
            </a:endParaRPr>
          </a:p>
        </p:txBody>
      </p:sp>
      <p:sp>
        <p:nvSpPr>
          <p:cNvPr id="10" name="TextBox 9"/>
          <p:cNvSpPr txBox="1"/>
          <p:nvPr/>
        </p:nvSpPr>
        <p:spPr>
          <a:xfrm>
            <a:off x="324282" y="667730"/>
            <a:ext cx="4918237" cy="369324"/>
          </a:xfrm>
          <a:prstGeom prst="rect">
            <a:avLst/>
          </a:prstGeom>
          <a:noFill/>
        </p:spPr>
        <p:txBody>
          <a:bodyPr wrap="square" lIns="91408" tIns="45704" rIns="91408" bIns="45704" rtlCol="0">
            <a:spAutoFit/>
          </a:bodyPr>
          <a:lstStyle/>
          <a:p>
            <a:r>
              <a:rPr lang="en-US" b="1" dirty="0">
                <a:solidFill>
                  <a:prstClr val="black"/>
                </a:solidFill>
                <a:latin typeface="Arial"/>
                <a:cs typeface="Arial"/>
              </a:rPr>
              <a:t>Construction and commissioning:</a:t>
            </a:r>
          </a:p>
        </p:txBody>
      </p:sp>
      <p:sp>
        <p:nvSpPr>
          <p:cNvPr id="11" name="TextBox 10"/>
          <p:cNvSpPr txBox="1"/>
          <p:nvPr/>
        </p:nvSpPr>
        <p:spPr>
          <a:xfrm>
            <a:off x="344599" y="3312289"/>
            <a:ext cx="3486002" cy="369324"/>
          </a:xfrm>
          <a:prstGeom prst="rect">
            <a:avLst/>
          </a:prstGeom>
          <a:noFill/>
        </p:spPr>
        <p:txBody>
          <a:bodyPr wrap="square" lIns="91408" tIns="45704" rIns="91408" bIns="45704" rtlCol="0">
            <a:spAutoFit/>
          </a:bodyPr>
          <a:lstStyle/>
          <a:p>
            <a:r>
              <a:rPr lang="en-US" b="1" dirty="0" smtClean="0">
                <a:solidFill>
                  <a:prstClr val="black"/>
                </a:solidFill>
                <a:latin typeface="Arial"/>
                <a:cs typeface="Arial"/>
              </a:rPr>
              <a:t>Operations:</a:t>
            </a:r>
            <a:endParaRPr lang="en-US" b="1" dirty="0">
              <a:solidFill>
                <a:prstClr val="black"/>
              </a:solidFill>
              <a:latin typeface="Arial"/>
              <a:cs typeface="Arial"/>
            </a:endParaRPr>
          </a:p>
        </p:txBody>
      </p:sp>
      <p:sp>
        <p:nvSpPr>
          <p:cNvPr id="7" name="Rectangle 6"/>
          <p:cNvSpPr/>
          <p:nvPr/>
        </p:nvSpPr>
        <p:spPr>
          <a:xfrm>
            <a:off x="0" y="6340779"/>
            <a:ext cx="9144000" cy="523220"/>
          </a:xfrm>
          <a:prstGeom prst="rect">
            <a:avLst/>
          </a:prstGeom>
          <a:solidFill>
            <a:srgbClr val="FFFF00"/>
          </a:solidFill>
        </p:spPr>
        <p:txBody>
          <a:bodyPr wrap="square" lIns="91408" tIns="45704" rIns="91408" bIns="45704">
            <a:spAutoFit/>
          </a:bodyPr>
          <a:lstStyle/>
          <a:p>
            <a:pPr defTabSz="914074">
              <a:defRPr/>
            </a:pPr>
            <a:r>
              <a:rPr lang="en-US" sz="1400" b="1" kern="0" dirty="0">
                <a:solidFill>
                  <a:sysClr val="windowText" lastClr="000000"/>
                </a:solidFill>
                <a:latin typeface="Arial"/>
                <a:cs typeface="Arial"/>
              </a:rPr>
              <a:t>GRETINA was funded by the US DOE - Office of Science. Operation of the array at NSCL is supported by NSF under PHY-1102511(NSCL) and DOE under grant DE-AC02-05CH11231(LBNL).</a:t>
            </a:r>
          </a:p>
        </p:txBody>
      </p:sp>
    </p:spTree>
    <p:extLst>
      <p:ext uri="{BB962C8B-B14F-4D97-AF65-F5344CB8AC3E}">
        <p14:creationId xmlns:p14="http://schemas.microsoft.com/office/powerpoint/2010/main" val="197457561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092" y="890799"/>
            <a:ext cx="8194911" cy="2339161"/>
          </a:xfrm>
          <a:prstGeom prst="rect">
            <a:avLst/>
          </a:prstGeom>
        </p:spPr>
      </p:pic>
      <p:sp>
        <p:nvSpPr>
          <p:cNvPr id="9" name="Text Box 102"/>
          <p:cNvSpPr txBox="1">
            <a:spLocks noChangeArrowheads="1"/>
          </p:cNvSpPr>
          <p:nvPr/>
        </p:nvSpPr>
        <p:spPr bwMode="auto">
          <a:xfrm>
            <a:off x="2316480" y="194749"/>
            <a:ext cx="4643120" cy="400101"/>
          </a:xfrm>
          <a:prstGeom prst="rect">
            <a:avLst/>
          </a:prstGeom>
          <a:solidFill>
            <a:schemeClr val="bg1">
              <a:lumMod val="95000"/>
            </a:schemeClr>
          </a:solidFill>
          <a:ln w="9525">
            <a:noFill/>
            <a:miter lim="800000"/>
            <a:headEnd/>
            <a:tailEnd/>
          </a:ln>
          <a:effectLst>
            <a:outerShdw blurRad="50800" dist="38100" dir="2700000" algn="tl" rotWithShape="0">
              <a:srgbClr val="000000">
                <a:alpha val="43000"/>
              </a:srgbClr>
            </a:outerShdw>
          </a:effectLst>
        </p:spPr>
        <p:txBody>
          <a:bodyPr wrap="square" lIns="91408" tIns="45704" rIns="91408" bIns="45704">
            <a:prstTxWarp prst="textNoShape">
              <a:avLst/>
            </a:prstTxWarp>
            <a:spAutoFit/>
          </a:bodyPr>
          <a:lstStyle/>
          <a:p>
            <a:pPr algn="ctr">
              <a:spcBef>
                <a:spcPct val="50000"/>
              </a:spcBef>
              <a:defRPr/>
            </a:pPr>
            <a:r>
              <a:rPr lang="en-US" sz="2000" b="1" dirty="0">
                <a:solidFill>
                  <a:srgbClr val="000000"/>
                </a:solidFill>
                <a:latin typeface="Arial" pitchFamily="-112" charset="0"/>
              </a:rPr>
              <a:t>Acknowledgements</a:t>
            </a:r>
          </a:p>
        </p:txBody>
      </p:sp>
      <p:sp>
        <p:nvSpPr>
          <p:cNvPr id="2" name="Rectangle 1"/>
          <p:cNvSpPr/>
          <p:nvPr/>
        </p:nvSpPr>
        <p:spPr>
          <a:xfrm>
            <a:off x="310767" y="3682267"/>
            <a:ext cx="8594177" cy="2677624"/>
          </a:xfrm>
          <a:prstGeom prst="rect">
            <a:avLst/>
          </a:prstGeom>
        </p:spPr>
        <p:txBody>
          <a:bodyPr wrap="square" lIns="91408" tIns="45704" rIns="91408" bIns="45704">
            <a:spAutoFit/>
          </a:bodyPr>
          <a:lstStyle/>
          <a:p>
            <a:r>
              <a:rPr lang="en-US" sz="1600" b="1" dirty="0">
                <a:solidFill>
                  <a:srgbClr val="000000"/>
                </a:solidFill>
                <a:latin typeface="Times New Roman" pitchFamily="18" charset="0"/>
              </a:rPr>
              <a:t>ANL:     </a:t>
            </a:r>
            <a:r>
              <a:rPr lang="en-US" sz="1600" dirty="0">
                <a:latin typeface="Times New Roman"/>
                <a:cs typeface="Times New Roman"/>
              </a:rPr>
              <a:t>S. Zhu, A. </a:t>
            </a:r>
            <a:r>
              <a:rPr lang="en-US" sz="1600" dirty="0" err="1">
                <a:latin typeface="Times New Roman"/>
                <a:cs typeface="Times New Roman"/>
              </a:rPr>
              <a:t>Ayangeakaa</a:t>
            </a:r>
            <a:r>
              <a:rPr lang="en-US" sz="1600" dirty="0">
                <a:latin typeface="Times New Roman"/>
                <a:cs typeface="Times New Roman"/>
              </a:rPr>
              <a:t>, M. Albers, J. Anderson, M. Carpenter, H. David,</a:t>
            </a:r>
          </a:p>
          <a:p>
            <a:r>
              <a:rPr lang="en-US" sz="1600" dirty="0">
                <a:latin typeface="Times New Roman"/>
                <a:cs typeface="Times New Roman"/>
              </a:rPr>
              <a:t>	      T. </a:t>
            </a:r>
            <a:r>
              <a:rPr lang="en-US" sz="1600" dirty="0" err="1">
                <a:latin typeface="Times New Roman"/>
                <a:cs typeface="Times New Roman"/>
              </a:rPr>
              <a:t>Lauritsen</a:t>
            </a:r>
            <a:r>
              <a:rPr lang="en-US" sz="1600" dirty="0">
                <a:latin typeface="Times New Roman"/>
                <a:cs typeface="Times New Roman"/>
              </a:rPr>
              <a:t>, J. Rohrer, B. </a:t>
            </a:r>
            <a:r>
              <a:rPr lang="en-US" sz="1600" dirty="0" err="1">
                <a:latin typeface="Times New Roman"/>
                <a:cs typeface="Times New Roman"/>
              </a:rPr>
              <a:t>Zabransky</a:t>
            </a:r>
            <a:endParaRPr lang="en-US" sz="1600" dirty="0">
              <a:solidFill>
                <a:srgbClr val="000000"/>
              </a:solidFill>
              <a:latin typeface="Times New Roman"/>
              <a:cs typeface="Times New Roman"/>
            </a:endParaRPr>
          </a:p>
          <a:p>
            <a:pPr defTabSz="914074" fontAlgn="base">
              <a:spcBef>
                <a:spcPct val="0"/>
              </a:spcBef>
              <a:spcAft>
                <a:spcPct val="0"/>
              </a:spcAft>
            </a:pPr>
            <a:endParaRPr lang="en-US" sz="1600" b="1" dirty="0">
              <a:solidFill>
                <a:srgbClr val="000000"/>
              </a:solidFill>
              <a:latin typeface="Times New Roman" pitchFamily="18" charset="0"/>
            </a:endParaRPr>
          </a:p>
          <a:p>
            <a:pPr defTabSz="914074" fontAlgn="base">
              <a:spcBef>
                <a:spcPct val="0"/>
              </a:spcBef>
              <a:spcAft>
                <a:spcPct val="0"/>
              </a:spcAft>
            </a:pPr>
            <a:r>
              <a:rPr lang="en-US" sz="1600" b="1" dirty="0">
                <a:solidFill>
                  <a:srgbClr val="000000"/>
                </a:solidFill>
                <a:latin typeface="Times New Roman" pitchFamily="18" charset="0"/>
              </a:rPr>
              <a:t>NSCL:  </a:t>
            </a:r>
            <a:r>
              <a:rPr lang="en-US" sz="1600" dirty="0">
                <a:solidFill>
                  <a:srgbClr val="000000"/>
                </a:solidFill>
                <a:latin typeface="Times New Roman" pitchFamily="18" charset="0"/>
              </a:rPr>
              <a:t>D. </a:t>
            </a:r>
            <a:r>
              <a:rPr lang="en-US" sz="1600" dirty="0" err="1">
                <a:solidFill>
                  <a:srgbClr val="000000"/>
                </a:solidFill>
                <a:latin typeface="Times New Roman" pitchFamily="18" charset="0"/>
              </a:rPr>
              <a:t>Weisshaar</a:t>
            </a:r>
            <a:r>
              <a:rPr lang="en-US" sz="1600" dirty="0">
                <a:solidFill>
                  <a:srgbClr val="000000"/>
                </a:solidFill>
                <a:latin typeface="Times New Roman" pitchFamily="18" charset="0"/>
              </a:rPr>
              <a:t>, A </a:t>
            </a:r>
            <a:r>
              <a:rPr lang="en-US" sz="1600" dirty="0" err="1">
                <a:solidFill>
                  <a:srgbClr val="000000"/>
                </a:solidFill>
                <a:latin typeface="Times New Roman" pitchFamily="18" charset="0"/>
              </a:rPr>
              <a:t>Gade</a:t>
            </a:r>
            <a:r>
              <a:rPr lang="en-US" sz="1600" dirty="0">
                <a:solidFill>
                  <a:srgbClr val="000000"/>
                </a:solidFill>
                <a:latin typeface="Times New Roman" pitchFamily="18" charset="0"/>
              </a:rPr>
              <a:t>, F. </a:t>
            </a:r>
            <a:r>
              <a:rPr lang="en-US" sz="1600" dirty="0" err="1">
                <a:solidFill>
                  <a:srgbClr val="000000"/>
                </a:solidFill>
                <a:latin typeface="Times New Roman" pitchFamily="18" charset="0"/>
              </a:rPr>
              <a:t>Recchia</a:t>
            </a:r>
            <a:r>
              <a:rPr lang="en-US" sz="1600" dirty="0">
                <a:solidFill>
                  <a:srgbClr val="000000"/>
                </a:solidFill>
                <a:latin typeface="Times New Roman" pitchFamily="18" charset="0"/>
              </a:rPr>
              <a:t>, T. </a:t>
            </a:r>
            <a:r>
              <a:rPr lang="en-US" sz="1600" dirty="0" err="1">
                <a:solidFill>
                  <a:srgbClr val="000000"/>
                </a:solidFill>
                <a:latin typeface="Times New Roman" pitchFamily="18" charset="0"/>
              </a:rPr>
              <a:t>Baugher</a:t>
            </a:r>
            <a:r>
              <a:rPr lang="en-US" sz="1600" dirty="0">
                <a:solidFill>
                  <a:srgbClr val="000000"/>
                </a:solidFill>
                <a:latin typeface="Times New Roman" pitchFamily="18" charset="0"/>
              </a:rPr>
              <a:t>, C. Langer, E. </a:t>
            </a:r>
            <a:r>
              <a:rPr lang="en-US" sz="1600" dirty="0" err="1">
                <a:solidFill>
                  <a:srgbClr val="000000"/>
                </a:solidFill>
                <a:latin typeface="Times New Roman" pitchFamily="18" charset="0"/>
              </a:rPr>
              <a:t>Lunderberg</a:t>
            </a:r>
            <a:r>
              <a:rPr lang="en-US" sz="1600" dirty="0">
                <a:solidFill>
                  <a:srgbClr val="000000"/>
                </a:solidFill>
                <a:latin typeface="Times New Roman" pitchFamily="18" charset="0"/>
              </a:rPr>
              <a:t>, </a:t>
            </a:r>
          </a:p>
          <a:p>
            <a:pPr defTabSz="914074" fontAlgn="base">
              <a:spcBef>
                <a:spcPct val="0"/>
              </a:spcBef>
              <a:spcAft>
                <a:spcPct val="0"/>
              </a:spcAft>
            </a:pPr>
            <a:r>
              <a:rPr lang="en-US" sz="1600" dirty="0">
                <a:solidFill>
                  <a:srgbClr val="000000"/>
                </a:solidFill>
                <a:latin typeface="Times New Roman" pitchFamily="18" charset="0"/>
              </a:rPr>
              <a:t>              A. </a:t>
            </a:r>
            <a:r>
              <a:rPr lang="en-US" sz="1600" dirty="0" err="1">
                <a:solidFill>
                  <a:srgbClr val="000000"/>
                </a:solidFill>
                <a:latin typeface="Times New Roman" pitchFamily="18" charset="0"/>
              </a:rPr>
              <a:t>Lemasson</a:t>
            </a:r>
            <a:r>
              <a:rPr lang="en-US" sz="1600" dirty="0">
                <a:solidFill>
                  <a:srgbClr val="000000"/>
                </a:solidFill>
                <a:latin typeface="Times New Roman" pitchFamily="18" charset="0"/>
              </a:rPr>
              <a:t>, S. </a:t>
            </a:r>
            <a:r>
              <a:rPr lang="en-US" sz="1600" dirty="0" err="1">
                <a:solidFill>
                  <a:srgbClr val="000000"/>
                </a:solidFill>
                <a:latin typeface="Times New Roman" pitchFamily="18" charset="0"/>
              </a:rPr>
              <a:t>Noji</a:t>
            </a:r>
            <a:r>
              <a:rPr lang="en-US" sz="1600" dirty="0">
                <a:solidFill>
                  <a:srgbClr val="000000"/>
                </a:solidFill>
                <a:latin typeface="Times New Roman" pitchFamily="18" charset="0"/>
              </a:rPr>
              <a:t>, M. Scott, D. Smalley, K. </a:t>
            </a:r>
            <a:r>
              <a:rPr lang="en-US" sz="1600" dirty="0" err="1">
                <a:solidFill>
                  <a:srgbClr val="000000"/>
                </a:solidFill>
                <a:latin typeface="Times New Roman" pitchFamily="18" charset="0"/>
              </a:rPr>
              <a:t>Wimmer</a:t>
            </a:r>
            <a:r>
              <a:rPr lang="en-US" sz="1600" dirty="0">
                <a:solidFill>
                  <a:srgbClr val="000000"/>
                </a:solidFill>
                <a:latin typeface="Times New Roman" pitchFamily="18" charset="0"/>
              </a:rPr>
              <a:t>, </a:t>
            </a:r>
            <a:r>
              <a:rPr lang="en-US" sz="1600" dirty="0" err="1">
                <a:solidFill>
                  <a:srgbClr val="000000"/>
                </a:solidFill>
                <a:latin typeface="Times New Roman" pitchFamily="18" charset="0"/>
              </a:rPr>
              <a:t>R.Zegers</a:t>
            </a:r>
            <a:endParaRPr lang="en-US" sz="1600" dirty="0">
              <a:solidFill>
                <a:srgbClr val="000000"/>
              </a:solidFill>
              <a:latin typeface="Times New Roman" pitchFamily="18" charset="0"/>
            </a:endParaRPr>
          </a:p>
          <a:p>
            <a:pPr defTabSz="914074" fontAlgn="base">
              <a:spcBef>
                <a:spcPct val="0"/>
              </a:spcBef>
              <a:spcAft>
                <a:spcPct val="0"/>
              </a:spcAft>
            </a:pPr>
            <a:r>
              <a:rPr lang="en-US" sz="1600" dirty="0">
                <a:solidFill>
                  <a:srgbClr val="000000"/>
                </a:solidFill>
                <a:latin typeface="Times New Roman" pitchFamily="18" charset="0"/>
              </a:rPr>
              <a:t>              R. Fox (NSCL DAQ) and D. </a:t>
            </a:r>
            <a:r>
              <a:rPr lang="en-US" sz="1600" dirty="0" err="1">
                <a:solidFill>
                  <a:srgbClr val="000000"/>
                </a:solidFill>
                <a:latin typeface="Times New Roman" pitchFamily="18" charset="0"/>
              </a:rPr>
              <a:t>Bazin</a:t>
            </a:r>
            <a:r>
              <a:rPr lang="en-US" sz="1600" dirty="0">
                <a:solidFill>
                  <a:srgbClr val="000000"/>
                </a:solidFill>
                <a:latin typeface="Times New Roman" pitchFamily="18" charset="0"/>
              </a:rPr>
              <a:t>, S. Williams (S800)  </a:t>
            </a:r>
          </a:p>
          <a:p>
            <a:pPr defTabSz="914074" fontAlgn="base">
              <a:lnSpc>
                <a:spcPct val="50000"/>
              </a:lnSpc>
              <a:spcBef>
                <a:spcPct val="0"/>
              </a:spcBef>
              <a:spcAft>
                <a:spcPct val="0"/>
              </a:spcAft>
            </a:pPr>
            <a:r>
              <a:rPr lang="en-US" sz="1600" dirty="0">
                <a:solidFill>
                  <a:srgbClr val="000000"/>
                </a:solidFill>
                <a:latin typeface="Times New Roman" pitchFamily="18" charset="0"/>
              </a:rPr>
              <a:t> </a:t>
            </a:r>
          </a:p>
          <a:p>
            <a:pPr defTabSz="914074" fontAlgn="base">
              <a:spcBef>
                <a:spcPct val="0"/>
              </a:spcBef>
              <a:spcAft>
                <a:spcPct val="0"/>
              </a:spcAft>
            </a:pPr>
            <a:r>
              <a:rPr lang="en-US" sz="1600" b="1" dirty="0">
                <a:solidFill>
                  <a:srgbClr val="000000"/>
                </a:solidFill>
                <a:latin typeface="Times New Roman" pitchFamily="18" charset="0"/>
              </a:rPr>
              <a:t>ORNL:</a:t>
            </a:r>
            <a:r>
              <a:rPr lang="en-US" sz="1600" dirty="0">
                <a:solidFill>
                  <a:srgbClr val="000000"/>
                </a:solidFill>
                <a:latin typeface="Times New Roman" pitchFamily="18" charset="0"/>
              </a:rPr>
              <a:t> D. Radford, J. M. </a:t>
            </a:r>
            <a:r>
              <a:rPr lang="en-US" sz="1600" dirty="0" err="1">
                <a:solidFill>
                  <a:srgbClr val="000000"/>
                </a:solidFill>
                <a:latin typeface="Times New Roman" pitchFamily="18" charset="0"/>
              </a:rPr>
              <a:t>Allmond</a:t>
            </a:r>
            <a:endParaRPr lang="en-US" sz="1600" dirty="0">
              <a:solidFill>
                <a:srgbClr val="000000"/>
              </a:solidFill>
              <a:latin typeface="Times New Roman" pitchFamily="18" charset="0"/>
            </a:endParaRPr>
          </a:p>
          <a:p>
            <a:pPr defTabSz="914074" fontAlgn="base">
              <a:spcBef>
                <a:spcPct val="0"/>
              </a:spcBef>
              <a:spcAft>
                <a:spcPct val="0"/>
              </a:spcAft>
            </a:pPr>
            <a:endParaRPr lang="en-US" sz="1600" dirty="0">
              <a:solidFill>
                <a:srgbClr val="000000"/>
              </a:solidFill>
              <a:latin typeface="Times New Roman" pitchFamily="18" charset="0"/>
            </a:endParaRPr>
          </a:p>
          <a:p>
            <a:pPr defTabSz="914074" fontAlgn="base">
              <a:spcBef>
                <a:spcPct val="0"/>
              </a:spcBef>
              <a:spcAft>
                <a:spcPct val="0"/>
              </a:spcAft>
            </a:pPr>
            <a:r>
              <a:rPr lang="en-US" sz="1600" b="1" dirty="0">
                <a:solidFill>
                  <a:srgbClr val="000000"/>
                </a:solidFill>
                <a:latin typeface="Times New Roman" pitchFamily="18" charset="0"/>
              </a:rPr>
              <a:t>LBNL:</a:t>
            </a:r>
            <a:r>
              <a:rPr lang="en-US" sz="1600" dirty="0">
                <a:solidFill>
                  <a:srgbClr val="000000"/>
                </a:solidFill>
                <a:latin typeface="Times New Roman" pitchFamily="18" charset="0"/>
              </a:rPr>
              <a:t>  </a:t>
            </a:r>
            <a:r>
              <a:rPr lang="it-IT" sz="1600" dirty="0" smtClean="0">
                <a:solidFill>
                  <a:srgbClr val="000000"/>
                </a:solidFill>
                <a:latin typeface="Times New Roman" pitchFamily="18" charset="0"/>
              </a:rPr>
              <a:t>C.M</a:t>
            </a:r>
            <a:r>
              <a:rPr lang="it-IT" sz="1600" dirty="0">
                <a:solidFill>
                  <a:srgbClr val="000000"/>
                </a:solidFill>
                <a:latin typeface="Times New Roman" pitchFamily="18" charset="0"/>
              </a:rPr>
              <a:t>. Campbell, H. Crawford, M. </a:t>
            </a:r>
            <a:r>
              <a:rPr lang="it-IT" sz="1600" dirty="0" err="1">
                <a:solidFill>
                  <a:srgbClr val="000000"/>
                </a:solidFill>
                <a:latin typeface="Times New Roman" pitchFamily="18" charset="0"/>
              </a:rPr>
              <a:t>Cromaz</a:t>
            </a:r>
            <a:r>
              <a:rPr lang="it-IT" sz="1600" dirty="0">
                <a:solidFill>
                  <a:srgbClr val="000000"/>
                </a:solidFill>
                <a:latin typeface="Times New Roman" pitchFamily="18" charset="0"/>
              </a:rPr>
              <a:t>,  </a:t>
            </a:r>
            <a:r>
              <a:rPr lang="it-IT" sz="1600" dirty="0" err="1">
                <a:solidFill>
                  <a:srgbClr val="000000"/>
                </a:solidFill>
                <a:latin typeface="Times New Roman" pitchFamily="18" charset="0"/>
              </a:rPr>
              <a:t>P.Fallon</a:t>
            </a:r>
            <a:r>
              <a:rPr lang="it-IT" sz="1600" dirty="0">
                <a:solidFill>
                  <a:srgbClr val="000000"/>
                </a:solidFill>
                <a:latin typeface="Times New Roman" pitchFamily="18" charset="0"/>
              </a:rPr>
              <a:t>, </a:t>
            </a:r>
            <a:r>
              <a:rPr lang="en-US" sz="1600" dirty="0">
                <a:solidFill>
                  <a:srgbClr val="000000"/>
                </a:solidFill>
                <a:latin typeface="Times New Roman" pitchFamily="18" charset="0"/>
              </a:rPr>
              <a:t>I.Y. Lee</a:t>
            </a:r>
            <a:r>
              <a:rPr lang="it-IT" sz="1600" dirty="0">
                <a:solidFill>
                  <a:srgbClr val="000000"/>
                </a:solidFill>
                <a:latin typeface="Times New Roman" pitchFamily="18" charset="0"/>
              </a:rPr>
              <a:t>, </a:t>
            </a:r>
            <a:r>
              <a:rPr lang="it-IT" sz="1600" dirty="0" smtClean="0">
                <a:solidFill>
                  <a:srgbClr val="000000"/>
                </a:solidFill>
                <a:latin typeface="Times New Roman" pitchFamily="18" charset="0"/>
              </a:rPr>
              <a:t>C</a:t>
            </a:r>
            <a:r>
              <a:rPr lang="it-IT" sz="1600" dirty="0">
                <a:solidFill>
                  <a:srgbClr val="000000"/>
                </a:solidFill>
                <a:latin typeface="Times New Roman" pitchFamily="18" charset="0"/>
              </a:rPr>
              <a:t>. </a:t>
            </a:r>
            <a:r>
              <a:rPr lang="it-IT" sz="1600" dirty="0" err="1">
                <a:solidFill>
                  <a:srgbClr val="000000"/>
                </a:solidFill>
                <a:latin typeface="Times New Roman" pitchFamily="18" charset="0"/>
              </a:rPr>
              <a:t>Lionberger</a:t>
            </a:r>
            <a:r>
              <a:rPr lang="it-IT" sz="1600" dirty="0">
                <a:solidFill>
                  <a:srgbClr val="000000"/>
                </a:solidFill>
                <a:latin typeface="Times New Roman" pitchFamily="18" charset="0"/>
              </a:rPr>
              <a:t>, </a:t>
            </a:r>
            <a:endParaRPr lang="it-IT" sz="1600" dirty="0" smtClean="0">
              <a:solidFill>
                <a:srgbClr val="000000"/>
              </a:solidFill>
              <a:latin typeface="Times New Roman" pitchFamily="18" charset="0"/>
            </a:endParaRPr>
          </a:p>
          <a:p>
            <a:pPr defTabSz="914074" fontAlgn="base">
              <a:spcBef>
                <a:spcPct val="0"/>
              </a:spcBef>
              <a:spcAft>
                <a:spcPct val="0"/>
              </a:spcAft>
            </a:pPr>
            <a:r>
              <a:rPr lang="en-US" sz="1600" dirty="0" smtClean="0">
                <a:solidFill>
                  <a:srgbClr val="000000"/>
                </a:solidFill>
                <a:latin typeface="Times New Roman" pitchFamily="18" charset="0"/>
              </a:rPr>
              <a:t>A.O</a:t>
            </a:r>
            <a:r>
              <a:rPr lang="en-US" sz="1600" dirty="0">
                <a:solidFill>
                  <a:srgbClr val="000000"/>
                </a:solidFill>
                <a:latin typeface="Times New Roman" pitchFamily="18" charset="0"/>
              </a:rPr>
              <a:t>. </a:t>
            </a:r>
            <a:r>
              <a:rPr lang="en-US" sz="1600" dirty="0" err="1" smtClean="0">
                <a:solidFill>
                  <a:srgbClr val="000000"/>
                </a:solidFill>
                <a:latin typeface="Times New Roman" pitchFamily="18" charset="0"/>
              </a:rPr>
              <a:t>Macchiavelli</a:t>
            </a:r>
            <a:r>
              <a:rPr lang="en-US" sz="1600" dirty="0" smtClean="0">
                <a:solidFill>
                  <a:srgbClr val="000000"/>
                </a:solidFill>
                <a:latin typeface="Times New Roman" pitchFamily="18" charset="0"/>
              </a:rPr>
              <a:t>, A</a:t>
            </a:r>
            <a:r>
              <a:rPr lang="en-US" sz="1600" dirty="0">
                <a:solidFill>
                  <a:srgbClr val="000000"/>
                </a:solidFill>
                <a:latin typeface="Times New Roman" pitchFamily="18" charset="0"/>
              </a:rPr>
              <a:t>. </a:t>
            </a:r>
            <a:r>
              <a:rPr lang="en-US" sz="1600" dirty="0" err="1" smtClean="0">
                <a:solidFill>
                  <a:srgbClr val="000000"/>
                </a:solidFill>
                <a:latin typeface="Times New Roman" pitchFamily="18" charset="0"/>
              </a:rPr>
              <a:t>Wiens</a:t>
            </a:r>
            <a:r>
              <a:rPr lang="en-US" sz="1600" dirty="0" smtClean="0">
                <a:solidFill>
                  <a:srgbClr val="000000"/>
                </a:solidFill>
                <a:latin typeface="Times New Roman" pitchFamily="18" charset="0"/>
              </a:rPr>
              <a:t>, </a:t>
            </a:r>
            <a:endParaRPr lang="en-US" sz="1600" dirty="0" smtClean="0">
              <a:solidFill>
                <a:srgbClr val="000000"/>
              </a:solidFill>
              <a:latin typeface="Times New Roman" pitchFamily="18" charset="0"/>
            </a:endParaRPr>
          </a:p>
        </p:txBody>
      </p:sp>
      <p:sp>
        <p:nvSpPr>
          <p:cNvPr id="10" name="TextBox 9"/>
          <p:cNvSpPr txBox="1"/>
          <p:nvPr/>
        </p:nvSpPr>
        <p:spPr>
          <a:xfrm>
            <a:off x="324282" y="667730"/>
            <a:ext cx="4918237" cy="369324"/>
          </a:xfrm>
          <a:prstGeom prst="rect">
            <a:avLst/>
          </a:prstGeom>
          <a:noFill/>
        </p:spPr>
        <p:txBody>
          <a:bodyPr wrap="square" lIns="91408" tIns="45704" rIns="91408" bIns="45704" rtlCol="0">
            <a:spAutoFit/>
          </a:bodyPr>
          <a:lstStyle/>
          <a:p>
            <a:r>
              <a:rPr lang="en-US" b="1" dirty="0">
                <a:solidFill>
                  <a:prstClr val="black"/>
                </a:solidFill>
                <a:latin typeface="Arial"/>
                <a:cs typeface="Arial"/>
              </a:rPr>
              <a:t>Construction and commissioning:</a:t>
            </a:r>
          </a:p>
        </p:txBody>
      </p:sp>
      <p:sp>
        <p:nvSpPr>
          <p:cNvPr id="11" name="TextBox 10"/>
          <p:cNvSpPr txBox="1"/>
          <p:nvPr/>
        </p:nvSpPr>
        <p:spPr>
          <a:xfrm>
            <a:off x="344599" y="3312289"/>
            <a:ext cx="3486002" cy="369324"/>
          </a:xfrm>
          <a:prstGeom prst="rect">
            <a:avLst/>
          </a:prstGeom>
          <a:noFill/>
        </p:spPr>
        <p:txBody>
          <a:bodyPr wrap="square" lIns="91408" tIns="45704" rIns="91408" bIns="45704" rtlCol="0">
            <a:spAutoFit/>
          </a:bodyPr>
          <a:lstStyle/>
          <a:p>
            <a:r>
              <a:rPr lang="en-US" b="1" dirty="0" smtClean="0">
                <a:solidFill>
                  <a:prstClr val="black"/>
                </a:solidFill>
                <a:latin typeface="Arial"/>
                <a:cs typeface="Arial"/>
              </a:rPr>
              <a:t>Operations:</a:t>
            </a:r>
            <a:endParaRPr lang="en-US" b="1" dirty="0">
              <a:solidFill>
                <a:prstClr val="black"/>
              </a:solidFill>
              <a:latin typeface="Arial"/>
              <a:cs typeface="Arial"/>
            </a:endParaRPr>
          </a:p>
        </p:txBody>
      </p:sp>
      <p:sp>
        <p:nvSpPr>
          <p:cNvPr id="7" name="Rectangle 6"/>
          <p:cNvSpPr/>
          <p:nvPr/>
        </p:nvSpPr>
        <p:spPr>
          <a:xfrm>
            <a:off x="0" y="6340779"/>
            <a:ext cx="9144000" cy="523220"/>
          </a:xfrm>
          <a:prstGeom prst="rect">
            <a:avLst/>
          </a:prstGeom>
          <a:solidFill>
            <a:srgbClr val="FFFF00"/>
          </a:solidFill>
        </p:spPr>
        <p:txBody>
          <a:bodyPr wrap="square" lIns="91408" tIns="45704" rIns="91408" bIns="45704">
            <a:spAutoFit/>
          </a:bodyPr>
          <a:lstStyle/>
          <a:p>
            <a:pPr defTabSz="914074">
              <a:defRPr/>
            </a:pPr>
            <a:r>
              <a:rPr lang="en-US" sz="1400" b="1" kern="0" dirty="0">
                <a:solidFill>
                  <a:sysClr val="windowText" lastClr="000000"/>
                </a:solidFill>
                <a:latin typeface="Arial"/>
                <a:cs typeface="Arial"/>
              </a:rPr>
              <a:t>GRETINA was funded by the US DOE - Office of Science. Operation of the array at NSCL is supported by NSF under PHY-1102511(NSCL) and DOE under grant DE-AC02-05CH11231(LBNL).</a:t>
            </a:r>
          </a:p>
        </p:txBody>
      </p:sp>
      <p:pic>
        <p:nvPicPr>
          <p:cNvPr id="3" name="Picture 2" descr="Screen Shot 2014-09-26 at 03.06.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9" y="1058341"/>
            <a:ext cx="7110329" cy="5163975"/>
          </a:xfrm>
          <a:prstGeom prst="rect">
            <a:avLst/>
          </a:prstGeom>
        </p:spPr>
      </p:pic>
      <p:sp>
        <p:nvSpPr>
          <p:cNvPr id="4" name="TextBox 3"/>
          <p:cNvSpPr txBox="1"/>
          <p:nvPr/>
        </p:nvSpPr>
        <p:spPr>
          <a:xfrm>
            <a:off x="1227664" y="762018"/>
            <a:ext cx="6932086" cy="769441"/>
          </a:xfrm>
          <a:prstGeom prst="rect">
            <a:avLst/>
          </a:prstGeom>
          <a:solidFill>
            <a:schemeClr val="bg1"/>
          </a:solidFill>
        </p:spPr>
        <p:txBody>
          <a:bodyPr wrap="square" rtlCol="0">
            <a:spAutoFit/>
          </a:bodyPr>
          <a:lstStyle/>
          <a:p>
            <a:pPr algn="ctr"/>
            <a:r>
              <a:rPr lang="en-US" sz="4400" dirty="0" smtClean="0"/>
              <a:t>I-Yang Lee</a:t>
            </a:r>
            <a:endParaRPr lang="en-US" sz="4400" dirty="0"/>
          </a:p>
        </p:txBody>
      </p:sp>
    </p:spTree>
    <p:extLst>
      <p:ext uri="{BB962C8B-B14F-4D97-AF65-F5344CB8AC3E}">
        <p14:creationId xmlns:p14="http://schemas.microsoft.com/office/powerpoint/2010/main" val="27798151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25 at 14.19.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4" y="802155"/>
            <a:ext cx="8884000" cy="5710029"/>
          </a:xfrm>
          <a:prstGeom prst="rect">
            <a:avLst/>
          </a:prstGeom>
        </p:spPr>
      </p:pic>
      <p:sp>
        <p:nvSpPr>
          <p:cNvPr id="5" name="TextBox 4"/>
          <p:cNvSpPr txBox="1"/>
          <p:nvPr/>
        </p:nvSpPr>
        <p:spPr>
          <a:xfrm>
            <a:off x="6549928" y="6450656"/>
            <a:ext cx="2287806" cy="369332"/>
          </a:xfrm>
          <a:prstGeom prst="rect">
            <a:avLst/>
          </a:prstGeom>
          <a:noFill/>
        </p:spPr>
        <p:txBody>
          <a:bodyPr wrap="none" rtlCol="0">
            <a:spAutoFit/>
          </a:bodyPr>
          <a:lstStyle/>
          <a:p>
            <a:r>
              <a:rPr lang="en-US" dirty="0" smtClean="0"/>
              <a:t>R. Roth, TU Darmstadt</a:t>
            </a:r>
            <a:endParaRPr lang="en-US" dirty="0"/>
          </a:p>
        </p:txBody>
      </p:sp>
      <p:sp>
        <p:nvSpPr>
          <p:cNvPr id="7" name="Title 6"/>
          <p:cNvSpPr>
            <a:spLocks noGrp="1"/>
          </p:cNvSpPr>
          <p:nvPr>
            <p:ph type="title"/>
          </p:nvPr>
        </p:nvSpPr>
        <p:spPr>
          <a:xfrm>
            <a:off x="0" y="-176586"/>
            <a:ext cx="9144000" cy="1143000"/>
          </a:xfrm>
        </p:spPr>
        <p:txBody>
          <a:bodyPr>
            <a:normAutofit fontScale="90000"/>
          </a:bodyPr>
          <a:lstStyle/>
          <a:p>
            <a:r>
              <a:rPr lang="en-US" dirty="0" smtClean="0"/>
              <a:t>To test state-of-the-art nuclear theories</a:t>
            </a:r>
            <a:endParaRPr lang="en-US" dirty="0"/>
          </a:p>
        </p:txBody>
      </p:sp>
    </p:spTree>
    <p:extLst>
      <p:ext uri="{BB962C8B-B14F-4D97-AF65-F5344CB8AC3E}">
        <p14:creationId xmlns:p14="http://schemas.microsoft.com/office/powerpoint/2010/main" val="383914699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etina_7-w_atom-KF_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62320" y="3891506"/>
            <a:ext cx="1356717" cy="1356717"/>
          </a:xfrm>
          <a:prstGeom prst="rect">
            <a:avLst/>
          </a:prstGeom>
          <a:noFill/>
          <a:ln w="9525">
            <a:noFill/>
            <a:miter lim="800000"/>
            <a:headEnd/>
            <a:tailEnd/>
          </a:ln>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8648" y="2651888"/>
            <a:ext cx="1225269" cy="1218452"/>
          </a:xfrm>
          <a:prstGeom prst="rect">
            <a:avLst/>
          </a:prstGeom>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33814" y="4021664"/>
            <a:ext cx="1566656" cy="1150375"/>
          </a:xfrm>
          <a:prstGeom prst="rect">
            <a:avLst/>
          </a:prstGeom>
          <a:noFill/>
          <a:ln w="9525">
            <a:noFill/>
            <a:miter lim="800000"/>
            <a:headEnd/>
            <a:tailEnd/>
          </a:ln>
        </p:spPr>
      </p:pic>
      <p:pic>
        <p:nvPicPr>
          <p:cNvPr id="9" name="Picture 8" descr="Screen Shot 2014-09-26 at 02.50.21.png"/>
          <p:cNvPicPr>
            <a:picLocks noChangeAspect="1"/>
          </p:cNvPicPr>
          <p:nvPr/>
        </p:nvPicPr>
        <p:blipFill rotWithShape="1">
          <a:blip r:embed="rId5">
            <a:extLst>
              <a:ext uri="{28A0092B-C50C-407E-A947-70E740481C1C}">
                <a14:useLocalDpi xmlns:a14="http://schemas.microsoft.com/office/drawing/2010/main" val="0"/>
              </a:ext>
            </a:extLst>
          </a:blip>
          <a:srcRect r="4491"/>
          <a:stretch/>
        </p:blipFill>
        <p:spPr>
          <a:xfrm>
            <a:off x="1911509" y="1614343"/>
            <a:ext cx="2632816" cy="1865255"/>
          </a:xfrm>
          <a:prstGeom prst="rect">
            <a:avLst/>
          </a:prstGeom>
        </p:spPr>
      </p:pic>
      <p:pic>
        <p:nvPicPr>
          <p:cNvPr id="10" name="Picture 9" descr="Screen Shot 2014-09-26 at 02.49.5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6634" y="3607807"/>
            <a:ext cx="2195753" cy="1927276"/>
          </a:xfrm>
          <a:prstGeom prst="rect">
            <a:avLst/>
          </a:prstGeom>
        </p:spPr>
      </p:pic>
      <p:pic>
        <p:nvPicPr>
          <p:cNvPr id="11" name="Picture 10" descr="Screen Shot 2014-09-26 at 02.49.5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768" y="5642368"/>
            <a:ext cx="5276534" cy="778505"/>
          </a:xfrm>
          <a:prstGeom prst="rect">
            <a:avLst/>
          </a:prstGeom>
        </p:spPr>
      </p:pic>
      <p:pic>
        <p:nvPicPr>
          <p:cNvPr id="12" name="Picture 11" descr="Screen Shot 2014-09-26 at 02.49.4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58" y="3589800"/>
            <a:ext cx="2677659" cy="1808707"/>
          </a:xfrm>
          <a:prstGeom prst="rect">
            <a:avLst/>
          </a:prstGeom>
        </p:spPr>
      </p:pic>
      <p:sp>
        <p:nvSpPr>
          <p:cNvPr id="14" name="TextBox 13"/>
          <p:cNvSpPr txBox="1"/>
          <p:nvPr/>
        </p:nvSpPr>
        <p:spPr>
          <a:xfrm>
            <a:off x="264185" y="381000"/>
            <a:ext cx="8405967" cy="1138773"/>
          </a:xfrm>
          <a:prstGeom prst="rect">
            <a:avLst/>
          </a:prstGeom>
          <a:noFill/>
        </p:spPr>
        <p:txBody>
          <a:bodyPr wrap="none" rtlCol="0">
            <a:spAutoFit/>
          </a:bodyPr>
          <a:lstStyle/>
          <a:p>
            <a:pPr algn="ctr"/>
            <a:r>
              <a:rPr lang="en-US" sz="3400" dirty="0" smtClean="0"/>
              <a:t>Lawrence Berkeley National Laboratory (LBNL)</a:t>
            </a:r>
          </a:p>
          <a:p>
            <a:pPr algn="ctr"/>
            <a:r>
              <a:rPr lang="en-US" sz="3400" dirty="0"/>
              <a:t>GRETINA </a:t>
            </a:r>
            <a:r>
              <a:rPr lang="en-US" sz="3400" dirty="0" smtClean="0"/>
              <a:t>Collaboration</a:t>
            </a:r>
            <a:endParaRPr lang="en-US" sz="3400" dirty="0"/>
          </a:p>
        </p:txBody>
      </p:sp>
    </p:spTree>
    <p:extLst>
      <p:ext uri="{BB962C8B-B14F-4D97-AF65-F5344CB8AC3E}">
        <p14:creationId xmlns:p14="http://schemas.microsoft.com/office/powerpoint/2010/main" val="18008911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n_ce2_z7_c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92" y="944557"/>
            <a:ext cx="8750858" cy="5912741"/>
          </a:xfrm>
          <a:prstGeom prst="rect">
            <a:avLst/>
          </a:prstGeom>
        </p:spPr>
      </p:pic>
      <p:sp>
        <p:nvSpPr>
          <p:cNvPr id="6" name="Title 1"/>
          <p:cNvSpPr>
            <a:spLocks noGrp="1"/>
          </p:cNvSpPr>
          <p:nvPr>
            <p:ph type="title"/>
          </p:nvPr>
        </p:nvSpPr>
        <p:spPr>
          <a:xfrm>
            <a:off x="457200" y="274638"/>
            <a:ext cx="8229600" cy="1143000"/>
          </a:xfrm>
        </p:spPr>
        <p:txBody>
          <a:bodyPr>
            <a:normAutofit/>
          </a:bodyPr>
          <a:lstStyle/>
          <a:p>
            <a:r>
              <a:rPr lang="en-US" dirty="0" smtClean="0"/>
              <a:t>Nuclear chart</a:t>
            </a:r>
            <a:endParaRPr lang="en-US" dirty="0"/>
          </a:p>
        </p:txBody>
      </p:sp>
      <p:sp>
        <p:nvSpPr>
          <p:cNvPr id="8" name="TextBox 7"/>
          <p:cNvSpPr txBox="1"/>
          <p:nvPr/>
        </p:nvSpPr>
        <p:spPr>
          <a:xfrm>
            <a:off x="1130300" y="1328738"/>
            <a:ext cx="4556831" cy="430887"/>
          </a:xfrm>
          <a:prstGeom prst="rect">
            <a:avLst/>
          </a:prstGeom>
          <a:solidFill>
            <a:schemeClr val="bg1"/>
          </a:solidFill>
        </p:spPr>
        <p:txBody>
          <a:bodyPr wrap="none" rtlCol="0">
            <a:spAutoFit/>
          </a:bodyPr>
          <a:lstStyle/>
          <a:p>
            <a:r>
              <a:rPr lang="en-US" sz="2200" dirty="0" smtClean="0"/>
              <a:t>The energy of the first excited 2</a:t>
            </a:r>
            <a:r>
              <a:rPr lang="en-US" sz="2200" baseline="30000" dirty="0" smtClean="0"/>
              <a:t>+</a:t>
            </a:r>
            <a:r>
              <a:rPr lang="en-US" sz="2200" dirty="0" smtClean="0"/>
              <a:t> state</a:t>
            </a:r>
            <a:endParaRPr lang="en-US" sz="2200" baseline="30000" dirty="0"/>
          </a:p>
        </p:txBody>
      </p:sp>
      <p:sp>
        <p:nvSpPr>
          <p:cNvPr id="9" name="TextBox 8"/>
          <p:cNvSpPr txBox="1"/>
          <p:nvPr/>
        </p:nvSpPr>
        <p:spPr>
          <a:xfrm>
            <a:off x="5623631" y="4330700"/>
            <a:ext cx="1300356" cy="369332"/>
          </a:xfrm>
          <a:prstGeom prst="rect">
            <a:avLst/>
          </a:prstGeom>
          <a:noFill/>
        </p:spPr>
        <p:txBody>
          <a:bodyPr wrap="none" rtlCol="0">
            <a:spAutoFit/>
          </a:bodyPr>
          <a:lstStyle/>
          <a:p>
            <a:r>
              <a:rPr lang="en-US" dirty="0" smtClean="0"/>
              <a:t>From NNDC</a:t>
            </a:r>
            <a:endParaRPr lang="en-US" dirty="0"/>
          </a:p>
        </p:txBody>
      </p:sp>
      <p:pic>
        <p:nvPicPr>
          <p:cNvPr id="2" name="Picture 1" descr="Screen Shot 2014-09-26 at 02.27.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166" y="3588774"/>
            <a:ext cx="1526693" cy="2634636"/>
          </a:xfrm>
          <a:prstGeom prst="rect">
            <a:avLst/>
          </a:prstGeom>
        </p:spPr>
      </p:pic>
    </p:spTree>
    <p:extLst>
      <p:ext uri="{BB962C8B-B14F-4D97-AF65-F5344CB8AC3E}">
        <p14:creationId xmlns:p14="http://schemas.microsoft.com/office/powerpoint/2010/main" val="42691610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n_ce2_z7_c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92" y="944557"/>
            <a:ext cx="8750858" cy="5912741"/>
          </a:xfrm>
          <a:prstGeom prst="rect">
            <a:avLst/>
          </a:prstGeom>
        </p:spPr>
      </p:pic>
      <p:sp>
        <p:nvSpPr>
          <p:cNvPr id="6" name="Title 1"/>
          <p:cNvSpPr>
            <a:spLocks noGrp="1"/>
          </p:cNvSpPr>
          <p:nvPr>
            <p:ph type="title"/>
          </p:nvPr>
        </p:nvSpPr>
        <p:spPr>
          <a:xfrm>
            <a:off x="457200" y="274638"/>
            <a:ext cx="8229600" cy="1143000"/>
          </a:xfrm>
        </p:spPr>
        <p:txBody>
          <a:bodyPr>
            <a:normAutofit/>
          </a:bodyPr>
          <a:lstStyle/>
          <a:p>
            <a:r>
              <a:rPr lang="en-US" dirty="0" smtClean="0"/>
              <a:t>Nuclear chart</a:t>
            </a:r>
            <a:endParaRPr lang="en-US" dirty="0"/>
          </a:p>
        </p:txBody>
      </p:sp>
      <p:sp>
        <p:nvSpPr>
          <p:cNvPr id="8" name="TextBox 7"/>
          <p:cNvSpPr txBox="1"/>
          <p:nvPr/>
        </p:nvSpPr>
        <p:spPr>
          <a:xfrm>
            <a:off x="1130300" y="1328738"/>
            <a:ext cx="4556831" cy="430887"/>
          </a:xfrm>
          <a:prstGeom prst="rect">
            <a:avLst/>
          </a:prstGeom>
          <a:solidFill>
            <a:schemeClr val="bg1"/>
          </a:solidFill>
        </p:spPr>
        <p:txBody>
          <a:bodyPr wrap="none" rtlCol="0">
            <a:spAutoFit/>
          </a:bodyPr>
          <a:lstStyle/>
          <a:p>
            <a:r>
              <a:rPr lang="en-US" sz="2200" dirty="0" smtClean="0"/>
              <a:t>The energy of the first excited 2</a:t>
            </a:r>
            <a:r>
              <a:rPr lang="en-US" sz="2200" baseline="30000" dirty="0" smtClean="0"/>
              <a:t>+</a:t>
            </a:r>
            <a:r>
              <a:rPr lang="en-US" sz="2200" dirty="0" smtClean="0"/>
              <a:t> state</a:t>
            </a:r>
            <a:endParaRPr lang="en-US" sz="2200" baseline="30000" dirty="0"/>
          </a:p>
        </p:txBody>
      </p:sp>
      <p:sp>
        <p:nvSpPr>
          <p:cNvPr id="9" name="TextBox 8"/>
          <p:cNvSpPr txBox="1"/>
          <p:nvPr/>
        </p:nvSpPr>
        <p:spPr>
          <a:xfrm>
            <a:off x="5623631" y="4330700"/>
            <a:ext cx="1300356" cy="369332"/>
          </a:xfrm>
          <a:prstGeom prst="rect">
            <a:avLst/>
          </a:prstGeom>
          <a:noFill/>
        </p:spPr>
        <p:txBody>
          <a:bodyPr wrap="none" rtlCol="0">
            <a:spAutoFit/>
          </a:bodyPr>
          <a:lstStyle/>
          <a:p>
            <a:r>
              <a:rPr lang="en-US" dirty="0" smtClean="0"/>
              <a:t>From NNDC</a:t>
            </a:r>
            <a:endParaRPr lang="en-US" dirty="0"/>
          </a:p>
        </p:txBody>
      </p:sp>
      <p:pic>
        <p:nvPicPr>
          <p:cNvPr id="7" name="Picture 6" descr="E2energies.gif"/>
          <p:cNvPicPr>
            <a:picLocks noChangeAspect="1"/>
          </p:cNvPicPr>
          <p:nvPr/>
        </p:nvPicPr>
        <p:blipFill>
          <a:blip r:embed="rId3"/>
          <a:srcRect b="48214"/>
          <a:stretch>
            <a:fillRect/>
          </a:stretch>
        </p:blipFill>
        <p:spPr>
          <a:xfrm>
            <a:off x="1471722" y="2076450"/>
            <a:ext cx="6022813" cy="4203700"/>
          </a:xfrm>
          <a:prstGeom prst="rect">
            <a:avLst/>
          </a:prstGeom>
        </p:spPr>
      </p:pic>
    </p:spTree>
    <p:extLst>
      <p:ext uri="{BB962C8B-B14F-4D97-AF65-F5344CB8AC3E}">
        <p14:creationId xmlns:p14="http://schemas.microsoft.com/office/powerpoint/2010/main" val="20242981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865</TotalTime>
  <Words>6823</Words>
  <Application>Microsoft Macintosh PowerPoint</Application>
  <PresentationFormat>On-screen Show (4:3)</PresentationFormat>
  <Paragraphs>702</Paragraphs>
  <Slides>70</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Photo Editor Photo</vt:lpstr>
      <vt:lpstr>Studies of exotic nuclei:  state-of-the-art tools and techniques</vt:lpstr>
      <vt:lpstr>The nucleus in scale</vt:lpstr>
      <vt:lpstr>What are exotic nuclei?</vt:lpstr>
      <vt:lpstr>Why do we study exotic nuclei?</vt:lpstr>
      <vt:lpstr>PowerPoint Presentation</vt:lpstr>
      <vt:lpstr>To investigate new phenomena: e.g. nuclear halo structure</vt:lpstr>
      <vt:lpstr>To test state-of-the-art nuclear theories</vt:lpstr>
      <vt:lpstr>Nuclear chart</vt:lpstr>
      <vt:lpstr>Nuclear chart</vt:lpstr>
      <vt:lpstr>Ok, exotic nuclei are interesting…  but how do we produce them?</vt:lpstr>
      <vt:lpstr>New RIB facilities give us access to exotic nuclei</vt:lpstr>
      <vt:lpstr>The FAIR facility</vt:lpstr>
      <vt:lpstr>PowerPoint Presentation</vt:lpstr>
      <vt:lpstr>PowerPoint Presentation</vt:lpstr>
      <vt:lpstr>PowerPoint Presentation</vt:lpstr>
      <vt:lpstr>Super-FRS The backbone of the NUSTAR experiments</vt:lpstr>
      <vt:lpstr>Super-FRS The backbone of the NUSTAR experiments</vt:lpstr>
      <vt:lpstr>Super-FRS The backbone of the NUSTAR experiments</vt:lpstr>
      <vt:lpstr>PowerPoint Presentation</vt:lpstr>
      <vt:lpstr>NUSTAR – High Energy Branch (HEB)</vt:lpstr>
      <vt:lpstr>High Energy Branch (HEB)</vt:lpstr>
      <vt:lpstr>R3B - Reactions with Relativistic Radioactive Beams </vt:lpstr>
      <vt:lpstr>PowerPoint Presentation</vt:lpstr>
      <vt:lpstr>PowerPoint Presentation</vt:lpstr>
      <vt:lpstr>PowerPoint Presentation</vt:lpstr>
      <vt:lpstr>R3B - Reactions with Relativistic Radioactive Beams </vt:lpstr>
      <vt:lpstr>PowerPoint Presentation</vt:lpstr>
      <vt:lpstr>PowerPoint Presentation</vt:lpstr>
      <vt:lpstr>PowerPoint Presentation</vt:lpstr>
      <vt:lpstr>PowerPoint Presentation</vt:lpstr>
      <vt:lpstr>Nuclei beyond the drip line “First observation of 15Ne ground and excited states”</vt:lpstr>
      <vt:lpstr>Nuclear chart</vt:lpstr>
      <vt:lpstr>Nuclear chart</vt:lpstr>
      <vt:lpstr>Quasi-free scattering from 12C a Benchmark experiment</vt:lpstr>
      <vt:lpstr>Quasi-free scattering from 12C a Benchmark experiment</vt:lpstr>
      <vt:lpstr>PowerPoint Presentation</vt:lpstr>
      <vt:lpstr>PowerPoint Presentation</vt:lpstr>
      <vt:lpstr>High-resolution gamma spectroscopy </vt:lpstr>
      <vt:lpstr>High-resolution gamma spectroscopy </vt:lpstr>
      <vt:lpstr>Evolution of gamma-ray detection technology</vt:lpstr>
      <vt:lpstr>Evolution of gamma-ray detection technology</vt:lpstr>
      <vt:lpstr>Evolution of gamma-ray detection technology</vt:lpstr>
      <vt:lpstr>Evolution of gamma-ray detection technology</vt:lpstr>
      <vt:lpstr>Gamma-ray Energy Tracking Arrays</vt:lpstr>
      <vt:lpstr>Compton Suppression</vt:lpstr>
      <vt:lpstr>Compton Suppression</vt:lpstr>
      <vt:lpstr>Compton Suppression</vt:lpstr>
      <vt:lpstr>Compton Suppression</vt:lpstr>
      <vt:lpstr>Gamma-ray tracking: Principle of operation</vt:lpstr>
      <vt:lpstr>Gamma-ray tracking: Principle of operation</vt:lpstr>
      <vt:lpstr>Gamma-ray tracking:  Principle of operation</vt:lpstr>
      <vt:lpstr>Principles of Signal Decomposition</vt:lpstr>
      <vt:lpstr>GRETINA Detector module</vt:lpstr>
      <vt:lpstr>Advantages of Tracking</vt:lpstr>
      <vt:lpstr>Detector modules accepted and characterized</vt:lpstr>
      <vt:lpstr>System Assembly Mechanical Installation</vt:lpstr>
      <vt:lpstr>Digital Electronics</vt:lpstr>
      <vt:lpstr>Computing</vt:lpstr>
      <vt:lpstr>PowerPoint Presentation</vt:lpstr>
      <vt:lpstr>PowerPoint Presentation</vt:lpstr>
      <vt:lpstr>Position resolution</vt:lpstr>
      <vt:lpstr>PowerPoint Presentation</vt:lpstr>
      <vt:lpstr>Nuclear chart</vt:lpstr>
      <vt:lpstr>PowerPoint Presentation</vt:lpstr>
      <vt:lpstr>PowerPoint Presentation</vt:lpstr>
      <vt:lpstr>PowerPoint Presentation</vt:lpstr>
      <vt:lpstr>Nuclear chart</vt:lpstr>
      <vt:lpstr>PowerPoint Presentation</vt:lpstr>
      <vt:lpstr>PowerPoint Presentation</vt:lpstr>
      <vt:lpstr>PowerPoint Presentation</vt:lpstr>
    </vt:vector>
  </TitlesOfParts>
  <Company>TU Darmstadt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Stefanos Paschalis</dc:creator>
  <cp:lastModifiedBy>Stefanos Paschalis</cp:lastModifiedBy>
  <cp:revision>461</cp:revision>
  <dcterms:created xsi:type="dcterms:W3CDTF">2014-09-25T10:51:44Z</dcterms:created>
  <dcterms:modified xsi:type="dcterms:W3CDTF">2014-09-26T01:20:12Z</dcterms:modified>
</cp:coreProperties>
</file>